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167.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164.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Lst>
  <p:sldSz cy="10698475" cx="7589525"/>
  <p:notesSz cx="6858000" cy="9144000"/>
  <p:embeddedFontLst>
    <p:embeddedFont>
      <p:font typeface="Secular One"/>
      <p:regular r:id="rId175"/>
    </p:embeddedFont>
    <p:embeddedFont>
      <p:font typeface="Comfortaa Regular"/>
      <p:regular r:id="rId176"/>
      <p:bold r:id="rId177"/>
    </p:embeddedFont>
    <p:embeddedFont>
      <p:font typeface="Pacifico"/>
      <p:regular r:id="rId178"/>
    </p:embeddedFont>
    <p:embeddedFont>
      <p:font typeface="Fira Sans"/>
      <p:regular r:id="rId179"/>
      <p:bold r:id="rId180"/>
      <p:italic r:id="rId181"/>
      <p:boldItalic r:id="rId182"/>
    </p:embeddedFont>
    <p:embeddedFont>
      <p:font typeface="Alegreya"/>
      <p:regular r:id="rId183"/>
      <p:bold r:id="rId184"/>
      <p:italic r:id="rId185"/>
      <p:boldItalic r:id="rId186"/>
    </p:embeddedFont>
    <p:embeddedFont>
      <p:font typeface="DM Sans Medium"/>
      <p:regular r:id="rId187"/>
      <p:bold r:id="rId188"/>
      <p:italic r:id="rId189"/>
      <p:boldItalic r:id="rId190"/>
    </p:embeddedFont>
    <p:embeddedFont>
      <p:font typeface="Roboto"/>
      <p:regular r:id="rId191"/>
      <p:bold r:id="rId192"/>
      <p:italic r:id="rId193"/>
      <p:boldItalic r:id="rId194"/>
    </p:embeddedFont>
    <p:embeddedFont>
      <p:font typeface="Playfair Display"/>
      <p:regular r:id="rId195"/>
      <p:bold r:id="rId196"/>
      <p:italic r:id="rId197"/>
      <p:boldItalic r:id="rId198"/>
    </p:embeddedFont>
    <p:embeddedFont>
      <p:font typeface="Mada"/>
      <p:regular r:id="rId199"/>
      <p:bold r:id="rId200"/>
    </p:embeddedFont>
    <p:embeddedFont>
      <p:font typeface="Lemonada"/>
      <p:regular r:id="rId201"/>
      <p:bold r:id="rId202"/>
    </p:embeddedFont>
    <p:embeddedFont>
      <p:font typeface="Lora"/>
      <p:regular r:id="rId203"/>
      <p:bold r:id="rId204"/>
      <p:italic r:id="rId205"/>
      <p:boldItalic r:id="rId206"/>
    </p:embeddedFont>
    <p:embeddedFont>
      <p:font typeface="Chelsea Market"/>
      <p:regular r:id="rId207"/>
    </p:embeddedFont>
    <p:embeddedFont>
      <p:font typeface="Oswald"/>
      <p:regular r:id="rId208"/>
      <p:bold r:id="rId209"/>
    </p:embeddedFont>
    <p:embeddedFont>
      <p:font typeface="Dancing Script"/>
      <p:regular r:id="rId210"/>
      <p:bold r:id="rId211"/>
    </p:embeddedFont>
    <p:embeddedFont>
      <p:font typeface="DM Sans"/>
      <p:regular r:id="rId212"/>
      <p:bold r:id="rId213"/>
      <p:italic r:id="rId214"/>
      <p:boldItalic r:id="rId215"/>
    </p:embeddedFont>
    <p:embeddedFont>
      <p:font typeface="Comfortaa"/>
      <p:regular r:id="rId216"/>
      <p:bold r:id="rId21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47">
          <p15:clr>
            <a:srgbClr val="9AA0A6"/>
          </p15:clr>
        </p15:guide>
        <p15:guide id="2" orient="horz" pos="528">
          <p15:clr>
            <a:srgbClr val="9AA0A6"/>
          </p15:clr>
        </p15:guide>
        <p15:guide id="3" orient="horz" pos="4082">
          <p15:clr>
            <a:srgbClr val="9AA0A6"/>
          </p15:clr>
        </p15:guide>
        <p15:guide id="4" orient="horz" pos="1757">
          <p15:clr>
            <a:srgbClr val="9AA0A6"/>
          </p15:clr>
        </p15:guide>
        <p15:guide id="5" orient="horz" pos="680">
          <p15:clr>
            <a:srgbClr val="9AA0A6"/>
          </p15:clr>
        </p15:guide>
        <p15:guide id="6" orient="horz" pos="252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9993E90-D4CF-4236-97D6-A35B643A8516}">
  <a:tblStyle styleId="{19993E90-D4CF-4236-97D6-A35B643A851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DF01E0C-585B-43A7-BCF2-AF381669C106}"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47" orient="horz"/>
        <p:guide pos="528" orient="horz"/>
        <p:guide pos="4082" orient="horz"/>
        <p:guide pos="1757" orient="horz"/>
        <p:guide pos="680" orient="horz"/>
        <p:guide pos="2526"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190" Type="http://schemas.openxmlformats.org/officeDocument/2006/relationships/font" Target="fonts/DMSansMedium-boldItalic.fntdata"/><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194" Type="http://schemas.openxmlformats.org/officeDocument/2006/relationships/font" Target="fonts/Roboto-boldItalic.fntdata"/><Relationship Id="rId43" Type="http://schemas.openxmlformats.org/officeDocument/2006/relationships/slide" Target="slides/slide37.xml"/><Relationship Id="rId193" Type="http://schemas.openxmlformats.org/officeDocument/2006/relationships/font" Target="fonts/Roboto-italic.fntdata"/><Relationship Id="rId46" Type="http://schemas.openxmlformats.org/officeDocument/2006/relationships/slide" Target="slides/slide40.xml"/><Relationship Id="rId192" Type="http://schemas.openxmlformats.org/officeDocument/2006/relationships/font" Target="fonts/Roboto-bold.fntdata"/><Relationship Id="rId45" Type="http://schemas.openxmlformats.org/officeDocument/2006/relationships/slide" Target="slides/slide39.xml"/><Relationship Id="rId191" Type="http://schemas.openxmlformats.org/officeDocument/2006/relationships/font" Target="fonts/Roboto-regular.fntdata"/><Relationship Id="rId48" Type="http://schemas.openxmlformats.org/officeDocument/2006/relationships/slide" Target="slides/slide42.xml"/><Relationship Id="rId187" Type="http://schemas.openxmlformats.org/officeDocument/2006/relationships/font" Target="fonts/DMSansMedium-regular.fntdata"/><Relationship Id="rId47" Type="http://schemas.openxmlformats.org/officeDocument/2006/relationships/slide" Target="slides/slide41.xml"/><Relationship Id="rId186" Type="http://schemas.openxmlformats.org/officeDocument/2006/relationships/font" Target="fonts/Alegreya-boldItalic.fntdata"/><Relationship Id="rId185" Type="http://schemas.openxmlformats.org/officeDocument/2006/relationships/font" Target="fonts/Alegreya-italic.fntdata"/><Relationship Id="rId49" Type="http://schemas.openxmlformats.org/officeDocument/2006/relationships/slide" Target="slides/slide43.xml"/><Relationship Id="rId184" Type="http://schemas.openxmlformats.org/officeDocument/2006/relationships/font" Target="fonts/Alegreya-bold.fntdata"/><Relationship Id="rId189" Type="http://schemas.openxmlformats.org/officeDocument/2006/relationships/font" Target="fonts/DMSansMedium-italic.fntdata"/><Relationship Id="rId188" Type="http://schemas.openxmlformats.org/officeDocument/2006/relationships/font" Target="fonts/DMSansMedium-bold.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183" Type="http://schemas.openxmlformats.org/officeDocument/2006/relationships/font" Target="fonts/Alegreya-regular.fntdata"/><Relationship Id="rId32" Type="http://schemas.openxmlformats.org/officeDocument/2006/relationships/slide" Target="slides/slide26.xml"/><Relationship Id="rId182" Type="http://schemas.openxmlformats.org/officeDocument/2006/relationships/font" Target="fonts/FiraSans-boldItalic.fntdata"/><Relationship Id="rId35" Type="http://schemas.openxmlformats.org/officeDocument/2006/relationships/slide" Target="slides/slide29.xml"/><Relationship Id="rId181" Type="http://schemas.openxmlformats.org/officeDocument/2006/relationships/font" Target="fonts/FiraSans-italic.fntdata"/><Relationship Id="rId34" Type="http://schemas.openxmlformats.org/officeDocument/2006/relationships/slide" Target="slides/slide28.xml"/><Relationship Id="rId180" Type="http://schemas.openxmlformats.org/officeDocument/2006/relationships/font" Target="fonts/FiraSans-bold.fntdata"/><Relationship Id="rId37" Type="http://schemas.openxmlformats.org/officeDocument/2006/relationships/slide" Target="slides/slide31.xml"/><Relationship Id="rId176" Type="http://schemas.openxmlformats.org/officeDocument/2006/relationships/font" Target="fonts/ComfortaaRegular-regular.fntdata"/><Relationship Id="rId36" Type="http://schemas.openxmlformats.org/officeDocument/2006/relationships/slide" Target="slides/slide30.xml"/><Relationship Id="rId175" Type="http://schemas.openxmlformats.org/officeDocument/2006/relationships/font" Target="fonts/SecularOne-regular.fntdata"/><Relationship Id="rId39" Type="http://schemas.openxmlformats.org/officeDocument/2006/relationships/slide" Target="slides/slide33.xml"/><Relationship Id="rId174" Type="http://schemas.openxmlformats.org/officeDocument/2006/relationships/slide" Target="slides/slide168.xml"/><Relationship Id="rId38" Type="http://schemas.openxmlformats.org/officeDocument/2006/relationships/slide" Target="slides/slide32.xml"/><Relationship Id="rId173" Type="http://schemas.openxmlformats.org/officeDocument/2006/relationships/slide" Target="slides/slide167.xml"/><Relationship Id="rId179" Type="http://schemas.openxmlformats.org/officeDocument/2006/relationships/font" Target="fonts/FiraSans-regular.fntdata"/><Relationship Id="rId178" Type="http://schemas.openxmlformats.org/officeDocument/2006/relationships/font" Target="fonts/Pacifico-regular.fntdata"/><Relationship Id="rId177" Type="http://schemas.openxmlformats.org/officeDocument/2006/relationships/font" Target="fonts/ComfortaaRegular-bold.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98" Type="http://schemas.openxmlformats.org/officeDocument/2006/relationships/font" Target="fonts/PlayfairDisplay-boldItalic.fntdata"/><Relationship Id="rId14" Type="http://schemas.openxmlformats.org/officeDocument/2006/relationships/slide" Target="slides/slide8.xml"/><Relationship Id="rId197" Type="http://schemas.openxmlformats.org/officeDocument/2006/relationships/font" Target="fonts/PlayfairDisplay-italic.fntdata"/><Relationship Id="rId17" Type="http://schemas.openxmlformats.org/officeDocument/2006/relationships/slide" Target="slides/slide11.xml"/><Relationship Id="rId196" Type="http://schemas.openxmlformats.org/officeDocument/2006/relationships/font" Target="fonts/PlayfairDisplay-bold.fntdata"/><Relationship Id="rId16" Type="http://schemas.openxmlformats.org/officeDocument/2006/relationships/slide" Target="slides/slide10.xml"/><Relationship Id="rId195" Type="http://schemas.openxmlformats.org/officeDocument/2006/relationships/font" Target="fonts/PlayfairDisplay-regular.fntdata"/><Relationship Id="rId19" Type="http://schemas.openxmlformats.org/officeDocument/2006/relationships/slide" Target="slides/slide13.xml"/><Relationship Id="rId18" Type="http://schemas.openxmlformats.org/officeDocument/2006/relationships/slide" Target="slides/slide12.xml"/><Relationship Id="rId199" Type="http://schemas.openxmlformats.org/officeDocument/2006/relationships/font" Target="fonts/Mada-regular.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3.xml"/><Relationship Id="rId4" Type="http://schemas.openxmlformats.org/officeDocument/2006/relationships/tableStyles" Target="tableStyles.xml"/><Relationship Id="rId148" Type="http://schemas.openxmlformats.org/officeDocument/2006/relationships/slide" Target="slides/slide142.xml"/><Relationship Id="rId9" Type="http://schemas.openxmlformats.org/officeDocument/2006/relationships/slide" Target="slides/slide3.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5" Type="http://schemas.openxmlformats.org/officeDocument/2006/relationships/slideMaster" Target="slideMasters/slideMaster1.xml"/><Relationship Id="rId147" Type="http://schemas.openxmlformats.org/officeDocument/2006/relationships/slide" Target="slides/slide141.xml"/><Relationship Id="rId6" Type="http://schemas.openxmlformats.org/officeDocument/2006/relationships/notesMaster" Target="notesMasters/notesMaster1.xml"/><Relationship Id="rId146" Type="http://schemas.openxmlformats.org/officeDocument/2006/relationships/slide" Target="slides/slide140.xml"/><Relationship Id="rId7" Type="http://schemas.openxmlformats.org/officeDocument/2006/relationships/slide" Target="slides/slide1.xml"/><Relationship Id="rId145" Type="http://schemas.openxmlformats.org/officeDocument/2006/relationships/slide" Target="slides/slide139.xml"/><Relationship Id="rId8" Type="http://schemas.openxmlformats.org/officeDocument/2006/relationships/slide" Target="slides/slide2.xml"/><Relationship Id="rId144" Type="http://schemas.openxmlformats.org/officeDocument/2006/relationships/slide" Target="slides/slide138.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172" Type="http://schemas.openxmlformats.org/officeDocument/2006/relationships/slide" Target="slides/slide166.xml"/><Relationship Id="rId65" Type="http://schemas.openxmlformats.org/officeDocument/2006/relationships/slide" Target="slides/slide59.xml"/><Relationship Id="rId171" Type="http://schemas.openxmlformats.org/officeDocument/2006/relationships/slide" Target="slides/slide165.xml"/><Relationship Id="rId68" Type="http://schemas.openxmlformats.org/officeDocument/2006/relationships/slide" Target="slides/slide62.xml"/><Relationship Id="rId170" Type="http://schemas.openxmlformats.org/officeDocument/2006/relationships/slide" Target="slides/slide164.xml"/><Relationship Id="rId67" Type="http://schemas.openxmlformats.org/officeDocument/2006/relationships/slide" Target="slides/slide61.xml"/><Relationship Id="rId60" Type="http://schemas.openxmlformats.org/officeDocument/2006/relationships/slide" Target="slides/slide54.xml"/><Relationship Id="rId165" Type="http://schemas.openxmlformats.org/officeDocument/2006/relationships/slide" Target="slides/slide159.xml"/><Relationship Id="rId69" Type="http://schemas.openxmlformats.org/officeDocument/2006/relationships/slide" Target="slides/slide63.xml"/><Relationship Id="rId164" Type="http://schemas.openxmlformats.org/officeDocument/2006/relationships/slide" Target="slides/slide158.xml"/><Relationship Id="rId163" Type="http://schemas.openxmlformats.org/officeDocument/2006/relationships/slide" Target="slides/slide157.xml"/><Relationship Id="rId162" Type="http://schemas.openxmlformats.org/officeDocument/2006/relationships/slide" Target="slides/slide156.xml"/><Relationship Id="rId169" Type="http://schemas.openxmlformats.org/officeDocument/2006/relationships/slide" Target="slides/slide163.xml"/><Relationship Id="rId168" Type="http://schemas.openxmlformats.org/officeDocument/2006/relationships/slide" Target="slides/slide162.xml"/><Relationship Id="rId167" Type="http://schemas.openxmlformats.org/officeDocument/2006/relationships/slide" Target="slides/slide161.xml"/><Relationship Id="rId166" Type="http://schemas.openxmlformats.org/officeDocument/2006/relationships/slide" Target="slides/slide160.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slide" Target="slides/slide155.xml"/><Relationship Id="rId54" Type="http://schemas.openxmlformats.org/officeDocument/2006/relationships/slide" Target="slides/slide48.xml"/><Relationship Id="rId160" Type="http://schemas.openxmlformats.org/officeDocument/2006/relationships/slide" Target="slides/slide154.xml"/><Relationship Id="rId57" Type="http://schemas.openxmlformats.org/officeDocument/2006/relationships/slide" Target="slides/slide51.xml"/><Relationship Id="rId56" Type="http://schemas.openxmlformats.org/officeDocument/2006/relationships/slide" Target="slides/slide50.xml"/><Relationship Id="rId159" Type="http://schemas.openxmlformats.org/officeDocument/2006/relationships/slide" Target="slides/slide153.xml"/><Relationship Id="rId59" Type="http://schemas.openxmlformats.org/officeDocument/2006/relationships/slide" Target="slides/slide53.xml"/><Relationship Id="rId154" Type="http://schemas.openxmlformats.org/officeDocument/2006/relationships/slide" Target="slides/slide148.xml"/><Relationship Id="rId58" Type="http://schemas.openxmlformats.org/officeDocument/2006/relationships/slide" Target="slides/slide52.xml"/><Relationship Id="rId153" Type="http://schemas.openxmlformats.org/officeDocument/2006/relationships/slide" Target="slides/slide147.xml"/><Relationship Id="rId152" Type="http://schemas.openxmlformats.org/officeDocument/2006/relationships/slide" Target="slides/slide146.xml"/><Relationship Id="rId151" Type="http://schemas.openxmlformats.org/officeDocument/2006/relationships/slide" Target="slides/slide145.xml"/><Relationship Id="rId158" Type="http://schemas.openxmlformats.org/officeDocument/2006/relationships/slide" Target="slides/slide152.xml"/><Relationship Id="rId157" Type="http://schemas.openxmlformats.org/officeDocument/2006/relationships/slide" Target="slides/slide151.xml"/><Relationship Id="rId156" Type="http://schemas.openxmlformats.org/officeDocument/2006/relationships/slide" Target="slides/slide150.xml"/><Relationship Id="rId155" Type="http://schemas.openxmlformats.org/officeDocument/2006/relationships/slide" Target="slides/slide14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217" Type="http://schemas.openxmlformats.org/officeDocument/2006/relationships/font" Target="fonts/Comfortaa-bold.fntdata"/><Relationship Id="rId216" Type="http://schemas.openxmlformats.org/officeDocument/2006/relationships/font" Target="fonts/Comfortaa-regular.fntdata"/><Relationship Id="rId215" Type="http://schemas.openxmlformats.org/officeDocument/2006/relationships/font" Target="fonts/DMSans-boldItalic.fntdata"/><Relationship Id="rId214" Type="http://schemas.openxmlformats.org/officeDocument/2006/relationships/font" Target="fonts/DMSans-italic.fntdata"/><Relationship Id="rId213" Type="http://schemas.openxmlformats.org/officeDocument/2006/relationships/font" Target="fonts/DMSans-bold.fntdata"/><Relationship Id="rId212" Type="http://schemas.openxmlformats.org/officeDocument/2006/relationships/font" Target="fonts/DMSans-regular.fntdata"/><Relationship Id="rId211" Type="http://schemas.openxmlformats.org/officeDocument/2006/relationships/font" Target="fonts/DancingScript-bold.fntdata"/><Relationship Id="rId210" Type="http://schemas.openxmlformats.org/officeDocument/2006/relationships/font" Target="fonts/DancingScript-regular.fntdata"/><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121" Type="http://schemas.openxmlformats.org/officeDocument/2006/relationships/slide" Target="slides/slide115.xml"/><Relationship Id="rId120" Type="http://schemas.openxmlformats.org/officeDocument/2006/relationships/slide" Target="slides/slide114.xml"/><Relationship Id="rId125" Type="http://schemas.openxmlformats.org/officeDocument/2006/relationships/slide" Target="slides/slide119.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99" Type="http://schemas.openxmlformats.org/officeDocument/2006/relationships/slide" Target="slides/slide93.xml"/><Relationship Id="rId98" Type="http://schemas.openxmlformats.org/officeDocument/2006/relationships/slide" Target="slides/slide92.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10" Type="http://schemas.openxmlformats.org/officeDocument/2006/relationships/slide" Target="slides/slide104.xml"/><Relationship Id="rId114" Type="http://schemas.openxmlformats.org/officeDocument/2006/relationships/slide" Target="slides/slide108.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206" Type="http://schemas.openxmlformats.org/officeDocument/2006/relationships/font" Target="fonts/Lora-boldItalic.fntdata"/><Relationship Id="rId205" Type="http://schemas.openxmlformats.org/officeDocument/2006/relationships/font" Target="fonts/Lora-italic.fntdata"/><Relationship Id="rId204" Type="http://schemas.openxmlformats.org/officeDocument/2006/relationships/font" Target="fonts/Lora-bold.fntdata"/><Relationship Id="rId203" Type="http://schemas.openxmlformats.org/officeDocument/2006/relationships/font" Target="fonts/Lora-regular.fntdata"/><Relationship Id="rId209" Type="http://schemas.openxmlformats.org/officeDocument/2006/relationships/font" Target="fonts/Oswald-bold.fntdata"/><Relationship Id="rId208" Type="http://schemas.openxmlformats.org/officeDocument/2006/relationships/font" Target="fonts/Oswald-regular.fntdata"/><Relationship Id="rId207" Type="http://schemas.openxmlformats.org/officeDocument/2006/relationships/font" Target="fonts/ChelseaMarket-regular.fntdata"/><Relationship Id="rId202" Type="http://schemas.openxmlformats.org/officeDocument/2006/relationships/font" Target="fonts/Lemonada-bold.fntdata"/><Relationship Id="rId201" Type="http://schemas.openxmlformats.org/officeDocument/2006/relationships/font" Target="fonts/Lemonada-regular.fntdata"/><Relationship Id="rId200" Type="http://schemas.openxmlformats.org/officeDocument/2006/relationships/font" Target="fonts/Mada-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3" name="Google Shape;5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c366c3a66d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c366c3a66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3" name="Shape 2093"/>
        <p:cNvGrpSpPr/>
        <p:nvPr/>
      </p:nvGrpSpPr>
      <p:grpSpPr>
        <a:xfrm>
          <a:off x="0" y="0"/>
          <a:ext cx="0" cy="0"/>
          <a:chOff x="0" y="0"/>
          <a:chExt cx="0" cy="0"/>
        </a:xfrm>
      </p:grpSpPr>
      <p:sp>
        <p:nvSpPr>
          <p:cNvPr id="2094" name="Google Shape;2094;gce56f560c4_0_5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095" name="Google Shape;2095;gce56f560c4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6" name="Shape 2116"/>
        <p:cNvGrpSpPr/>
        <p:nvPr/>
      </p:nvGrpSpPr>
      <p:grpSpPr>
        <a:xfrm>
          <a:off x="0" y="0"/>
          <a:ext cx="0" cy="0"/>
          <a:chOff x="0" y="0"/>
          <a:chExt cx="0" cy="0"/>
        </a:xfrm>
      </p:grpSpPr>
      <p:sp>
        <p:nvSpPr>
          <p:cNvPr id="2117" name="Google Shape;2117;gce56f560c4_0_13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118" name="Google Shape;2118;gce56f560c4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0" name="Shape 2140"/>
        <p:cNvGrpSpPr/>
        <p:nvPr/>
      </p:nvGrpSpPr>
      <p:grpSpPr>
        <a:xfrm>
          <a:off x="0" y="0"/>
          <a:ext cx="0" cy="0"/>
          <a:chOff x="0" y="0"/>
          <a:chExt cx="0" cy="0"/>
        </a:xfrm>
      </p:grpSpPr>
      <p:sp>
        <p:nvSpPr>
          <p:cNvPr id="2141" name="Google Shape;2141;g6f994baba28d87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142" name="Google Shape;2142;g6f994baba28d87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3" name="Shape 2163"/>
        <p:cNvGrpSpPr/>
        <p:nvPr/>
      </p:nvGrpSpPr>
      <p:grpSpPr>
        <a:xfrm>
          <a:off x="0" y="0"/>
          <a:ext cx="0" cy="0"/>
          <a:chOff x="0" y="0"/>
          <a:chExt cx="0" cy="0"/>
        </a:xfrm>
      </p:grpSpPr>
      <p:sp>
        <p:nvSpPr>
          <p:cNvPr id="2164" name="Google Shape;2164;ga18244223abd52c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165" name="Google Shape;2165;ga18244223abd52c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8" name="Shape 2178"/>
        <p:cNvGrpSpPr/>
        <p:nvPr/>
      </p:nvGrpSpPr>
      <p:grpSpPr>
        <a:xfrm>
          <a:off x="0" y="0"/>
          <a:ext cx="0" cy="0"/>
          <a:chOff x="0" y="0"/>
          <a:chExt cx="0" cy="0"/>
        </a:xfrm>
      </p:grpSpPr>
      <p:sp>
        <p:nvSpPr>
          <p:cNvPr id="2179" name="Google Shape;2179;ga18244223abd52c_1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180" name="Google Shape;2180;ga18244223abd52c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1" name="Shape 2201"/>
        <p:cNvGrpSpPr/>
        <p:nvPr/>
      </p:nvGrpSpPr>
      <p:grpSpPr>
        <a:xfrm>
          <a:off x="0" y="0"/>
          <a:ext cx="0" cy="0"/>
          <a:chOff x="0" y="0"/>
          <a:chExt cx="0" cy="0"/>
        </a:xfrm>
      </p:grpSpPr>
      <p:sp>
        <p:nvSpPr>
          <p:cNvPr id="2202" name="Google Shape;2202;g6f994baba28d870_1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203" name="Google Shape;2203;g6f994baba28d87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7" name="Shape 2227"/>
        <p:cNvGrpSpPr/>
        <p:nvPr/>
      </p:nvGrpSpPr>
      <p:grpSpPr>
        <a:xfrm>
          <a:off x="0" y="0"/>
          <a:ext cx="0" cy="0"/>
          <a:chOff x="0" y="0"/>
          <a:chExt cx="0" cy="0"/>
        </a:xfrm>
      </p:grpSpPr>
      <p:sp>
        <p:nvSpPr>
          <p:cNvPr id="2228" name="Google Shape;2228;g3c5161b91ff9b0ba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229" name="Google Shape;2229;g3c5161b91ff9b0ba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4" name="Shape 2244"/>
        <p:cNvGrpSpPr/>
        <p:nvPr/>
      </p:nvGrpSpPr>
      <p:grpSpPr>
        <a:xfrm>
          <a:off x="0" y="0"/>
          <a:ext cx="0" cy="0"/>
          <a:chOff x="0" y="0"/>
          <a:chExt cx="0" cy="0"/>
        </a:xfrm>
      </p:grpSpPr>
      <p:sp>
        <p:nvSpPr>
          <p:cNvPr id="2245" name="Google Shape;2245;g5bb26c871def2134_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246" name="Google Shape;2246;g5bb26c871def2134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8" name="Shape 2258"/>
        <p:cNvGrpSpPr/>
        <p:nvPr/>
      </p:nvGrpSpPr>
      <p:grpSpPr>
        <a:xfrm>
          <a:off x="0" y="0"/>
          <a:ext cx="0" cy="0"/>
          <a:chOff x="0" y="0"/>
          <a:chExt cx="0" cy="0"/>
        </a:xfrm>
      </p:grpSpPr>
      <p:sp>
        <p:nvSpPr>
          <p:cNvPr id="2259" name="Google Shape;2259;g45b1b4b8485d6a6b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260" name="Google Shape;2260;g45b1b4b8485d6a6b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7" name="Shape 2277"/>
        <p:cNvGrpSpPr/>
        <p:nvPr/>
      </p:nvGrpSpPr>
      <p:grpSpPr>
        <a:xfrm>
          <a:off x="0" y="0"/>
          <a:ext cx="0" cy="0"/>
          <a:chOff x="0" y="0"/>
          <a:chExt cx="0" cy="0"/>
        </a:xfrm>
      </p:grpSpPr>
      <p:sp>
        <p:nvSpPr>
          <p:cNvPr id="2278" name="Google Shape;2278;g1d646f74e5595fa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279" name="Google Shape;2279;g1d646f74e5595fa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62899577181a00a1_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62899577181a00a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6" name="Shape 2306"/>
        <p:cNvGrpSpPr/>
        <p:nvPr/>
      </p:nvGrpSpPr>
      <p:grpSpPr>
        <a:xfrm>
          <a:off x="0" y="0"/>
          <a:ext cx="0" cy="0"/>
          <a:chOff x="0" y="0"/>
          <a:chExt cx="0" cy="0"/>
        </a:xfrm>
      </p:grpSpPr>
      <p:sp>
        <p:nvSpPr>
          <p:cNvPr id="2307" name="Google Shape;2307;gce4c6be132_4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308" name="Google Shape;2308;gce4c6be132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1" name="Shape 2331"/>
        <p:cNvGrpSpPr/>
        <p:nvPr/>
      </p:nvGrpSpPr>
      <p:grpSpPr>
        <a:xfrm>
          <a:off x="0" y="0"/>
          <a:ext cx="0" cy="0"/>
          <a:chOff x="0" y="0"/>
          <a:chExt cx="0" cy="0"/>
        </a:xfrm>
      </p:grpSpPr>
      <p:sp>
        <p:nvSpPr>
          <p:cNvPr id="2332" name="Google Shape;2332;gce6d7f6b01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333" name="Google Shape;2333;gce6d7f6b0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0" name="Shape 2350"/>
        <p:cNvGrpSpPr/>
        <p:nvPr/>
      </p:nvGrpSpPr>
      <p:grpSpPr>
        <a:xfrm>
          <a:off x="0" y="0"/>
          <a:ext cx="0" cy="0"/>
          <a:chOff x="0" y="0"/>
          <a:chExt cx="0" cy="0"/>
        </a:xfrm>
      </p:grpSpPr>
      <p:sp>
        <p:nvSpPr>
          <p:cNvPr id="2351" name="Google Shape;2351;gc98a397c50_0_5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352" name="Google Shape;2352;gc98a397c50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6" name="Shape 2366"/>
        <p:cNvGrpSpPr/>
        <p:nvPr/>
      </p:nvGrpSpPr>
      <p:grpSpPr>
        <a:xfrm>
          <a:off x="0" y="0"/>
          <a:ext cx="0" cy="0"/>
          <a:chOff x="0" y="0"/>
          <a:chExt cx="0" cy="0"/>
        </a:xfrm>
      </p:grpSpPr>
      <p:sp>
        <p:nvSpPr>
          <p:cNvPr id="2367" name="Google Shape;2367;gce5cf18aa1_6_6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368" name="Google Shape;2368;gce5cf18aa1_6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4" name="Shape 2384"/>
        <p:cNvGrpSpPr/>
        <p:nvPr/>
      </p:nvGrpSpPr>
      <p:grpSpPr>
        <a:xfrm>
          <a:off x="0" y="0"/>
          <a:ext cx="0" cy="0"/>
          <a:chOff x="0" y="0"/>
          <a:chExt cx="0" cy="0"/>
        </a:xfrm>
      </p:grpSpPr>
      <p:sp>
        <p:nvSpPr>
          <p:cNvPr id="2385" name="Google Shape;2385;gce5cf18aa1_6_7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386" name="Google Shape;2386;gce5cf18aa1_6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4" name="Shape 2404"/>
        <p:cNvGrpSpPr/>
        <p:nvPr/>
      </p:nvGrpSpPr>
      <p:grpSpPr>
        <a:xfrm>
          <a:off x="0" y="0"/>
          <a:ext cx="0" cy="0"/>
          <a:chOff x="0" y="0"/>
          <a:chExt cx="0" cy="0"/>
        </a:xfrm>
      </p:grpSpPr>
      <p:sp>
        <p:nvSpPr>
          <p:cNvPr id="2405" name="Google Shape;2405;gce4c6be132_4_5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406" name="Google Shape;2406;gce4c6be132_4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5" name="Shape 2425"/>
        <p:cNvGrpSpPr/>
        <p:nvPr/>
      </p:nvGrpSpPr>
      <p:grpSpPr>
        <a:xfrm>
          <a:off x="0" y="0"/>
          <a:ext cx="0" cy="0"/>
          <a:chOff x="0" y="0"/>
          <a:chExt cx="0" cy="0"/>
        </a:xfrm>
      </p:grpSpPr>
      <p:sp>
        <p:nvSpPr>
          <p:cNvPr id="2426" name="Google Shape;2426;gce5cf18aa1_4_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427" name="Google Shape;2427;gce5cf18aa1_4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5" name="Shape 2445"/>
        <p:cNvGrpSpPr/>
        <p:nvPr/>
      </p:nvGrpSpPr>
      <p:grpSpPr>
        <a:xfrm>
          <a:off x="0" y="0"/>
          <a:ext cx="0" cy="0"/>
          <a:chOff x="0" y="0"/>
          <a:chExt cx="0" cy="0"/>
        </a:xfrm>
      </p:grpSpPr>
      <p:sp>
        <p:nvSpPr>
          <p:cNvPr id="2446" name="Google Shape;2446;gce4c6be132_4_8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447" name="Google Shape;2447;gce4c6be132_4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6" name="Shape 2466"/>
        <p:cNvGrpSpPr/>
        <p:nvPr/>
      </p:nvGrpSpPr>
      <p:grpSpPr>
        <a:xfrm>
          <a:off x="0" y="0"/>
          <a:ext cx="0" cy="0"/>
          <a:chOff x="0" y="0"/>
          <a:chExt cx="0" cy="0"/>
        </a:xfrm>
      </p:grpSpPr>
      <p:sp>
        <p:nvSpPr>
          <p:cNvPr id="2467" name="Google Shape;2467;gce4c6be132_4_2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468" name="Google Shape;2468;gce4c6be132_4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7" name="Shape 2487"/>
        <p:cNvGrpSpPr/>
        <p:nvPr/>
      </p:nvGrpSpPr>
      <p:grpSpPr>
        <a:xfrm>
          <a:off x="0" y="0"/>
          <a:ext cx="0" cy="0"/>
          <a:chOff x="0" y="0"/>
          <a:chExt cx="0" cy="0"/>
        </a:xfrm>
      </p:grpSpPr>
      <p:sp>
        <p:nvSpPr>
          <p:cNvPr id="2488" name="Google Shape;2488;gce4c6be132_4_3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489" name="Google Shape;2489;gce4c6be132_4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c97a546204_4_2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c97a546204_4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3" name="Shape 2503"/>
        <p:cNvGrpSpPr/>
        <p:nvPr/>
      </p:nvGrpSpPr>
      <p:grpSpPr>
        <a:xfrm>
          <a:off x="0" y="0"/>
          <a:ext cx="0" cy="0"/>
          <a:chOff x="0" y="0"/>
          <a:chExt cx="0" cy="0"/>
        </a:xfrm>
      </p:grpSpPr>
      <p:sp>
        <p:nvSpPr>
          <p:cNvPr id="2504" name="Google Shape;2504;gce2dd1458d_0_162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505" name="Google Shape;2505;gce2dd1458d_0_16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8" name="Shape 2528"/>
        <p:cNvGrpSpPr/>
        <p:nvPr/>
      </p:nvGrpSpPr>
      <p:grpSpPr>
        <a:xfrm>
          <a:off x="0" y="0"/>
          <a:ext cx="0" cy="0"/>
          <a:chOff x="0" y="0"/>
          <a:chExt cx="0" cy="0"/>
        </a:xfrm>
      </p:grpSpPr>
      <p:sp>
        <p:nvSpPr>
          <p:cNvPr id="2529" name="Google Shape;2529;gce2dd1458d_0_163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530" name="Google Shape;2530;gce2dd1458d_0_16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2" name="Shape 2542"/>
        <p:cNvGrpSpPr/>
        <p:nvPr/>
      </p:nvGrpSpPr>
      <p:grpSpPr>
        <a:xfrm>
          <a:off x="0" y="0"/>
          <a:ext cx="0" cy="0"/>
          <a:chOff x="0" y="0"/>
          <a:chExt cx="0" cy="0"/>
        </a:xfrm>
      </p:grpSpPr>
      <p:sp>
        <p:nvSpPr>
          <p:cNvPr id="2543" name="Google Shape;2543;gce2dd1458d_0_165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544" name="Google Shape;2544;gce2dd1458d_0_16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6" name="Shape 2556"/>
        <p:cNvGrpSpPr/>
        <p:nvPr/>
      </p:nvGrpSpPr>
      <p:grpSpPr>
        <a:xfrm>
          <a:off x="0" y="0"/>
          <a:ext cx="0" cy="0"/>
          <a:chOff x="0" y="0"/>
          <a:chExt cx="0" cy="0"/>
        </a:xfrm>
      </p:grpSpPr>
      <p:sp>
        <p:nvSpPr>
          <p:cNvPr id="2557" name="Google Shape;2557;gce2dd1458d_0_165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558" name="Google Shape;2558;gce2dd1458d_0_1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1" name="Shape 2571"/>
        <p:cNvGrpSpPr/>
        <p:nvPr/>
      </p:nvGrpSpPr>
      <p:grpSpPr>
        <a:xfrm>
          <a:off x="0" y="0"/>
          <a:ext cx="0" cy="0"/>
          <a:chOff x="0" y="0"/>
          <a:chExt cx="0" cy="0"/>
        </a:xfrm>
      </p:grpSpPr>
      <p:sp>
        <p:nvSpPr>
          <p:cNvPr id="2572" name="Google Shape;2572;gce2dd1458d_0_167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573" name="Google Shape;2573;gce2dd1458d_0_16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6" name="Shape 2586"/>
        <p:cNvGrpSpPr/>
        <p:nvPr/>
      </p:nvGrpSpPr>
      <p:grpSpPr>
        <a:xfrm>
          <a:off x="0" y="0"/>
          <a:ext cx="0" cy="0"/>
          <a:chOff x="0" y="0"/>
          <a:chExt cx="0" cy="0"/>
        </a:xfrm>
      </p:grpSpPr>
      <p:sp>
        <p:nvSpPr>
          <p:cNvPr id="2587" name="Google Shape;2587;gce56f560c4_2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588" name="Google Shape;2588;gce56f560c4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9" name="Shape 2609"/>
        <p:cNvGrpSpPr/>
        <p:nvPr/>
      </p:nvGrpSpPr>
      <p:grpSpPr>
        <a:xfrm>
          <a:off x="0" y="0"/>
          <a:ext cx="0" cy="0"/>
          <a:chOff x="0" y="0"/>
          <a:chExt cx="0" cy="0"/>
        </a:xfrm>
      </p:grpSpPr>
      <p:sp>
        <p:nvSpPr>
          <p:cNvPr id="2610" name="Google Shape;2610;gc98a397c50_0_7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611" name="Google Shape;2611;gc98a397c50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4" name="Shape 2624"/>
        <p:cNvGrpSpPr/>
        <p:nvPr/>
      </p:nvGrpSpPr>
      <p:grpSpPr>
        <a:xfrm>
          <a:off x="0" y="0"/>
          <a:ext cx="0" cy="0"/>
          <a:chOff x="0" y="0"/>
          <a:chExt cx="0" cy="0"/>
        </a:xfrm>
      </p:grpSpPr>
      <p:sp>
        <p:nvSpPr>
          <p:cNvPr id="2625" name="Google Shape;2625;gce608b732d_9_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626" name="Google Shape;2626;gce608b732d_9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6" name="Shape 2636"/>
        <p:cNvGrpSpPr/>
        <p:nvPr/>
      </p:nvGrpSpPr>
      <p:grpSpPr>
        <a:xfrm>
          <a:off x="0" y="0"/>
          <a:ext cx="0" cy="0"/>
          <a:chOff x="0" y="0"/>
          <a:chExt cx="0" cy="0"/>
        </a:xfrm>
      </p:grpSpPr>
      <p:sp>
        <p:nvSpPr>
          <p:cNvPr id="2637" name="Google Shape;2637;gce56f560c4_3_1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638" name="Google Shape;2638;gce56f560c4_3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8" name="Shape 2648"/>
        <p:cNvGrpSpPr/>
        <p:nvPr/>
      </p:nvGrpSpPr>
      <p:grpSpPr>
        <a:xfrm>
          <a:off x="0" y="0"/>
          <a:ext cx="0" cy="0"/>
          <a:chOff x="0" y="0"/>
          <a:chExt cx="0" cy="0"/>
        </a:xfrm>
      </p:grpSpPr>
      <p:sp>
        <p:nvSpPr>
          <p:cNvPr id="2649" name="Google Shape;2649;gce56f560c4_7_2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650" name="Google Shape;2650;gce56f560c4_7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c97a546204_4_11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c97a546204_4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0" name="Shape 2660"/>
        <p:cNvGrpSpPr/>
        <p:nvPr/>
      </p:nvGrpSpPr>
      <p:grpSpPr>
        <a:xfrm>
          <a:off x="0" y="0"/>
          <a:ext cx="0" cy="0"/>
          <a:chOff x="0" y="0"/>
          <a:chExt cx="0" cy="0"/>
        </a:xfrm>
      </p:grpSpPr>
      <p:sp>
        <p:nvSpPr>
          <p:cNvPr id="2661" name="Google Shape;2661;gcafa89ab4b_0_3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662" name="Google Shape;2662;gcafa89ab4b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3" name="Shape 2683"/>
        <p:cNvGrpSpPr/>
        <p:nvPr/>
      </p:nvGrpSpPr>
      <p:grpSpPr>
        <a:xfrm>
          <a:off x="0" y="0"/>
          <a:ext cx="0" cy="0"/>
          <a:chOff x="0" y="0"/>
          <a:chExt cx="0" cy="0"/>
        </a:xfrm>
      </p:grpSpPr>
      <p:sp>
        <p:nvSpPr>
          <p:cNvPr id="2684" name="Google Shape;2684;gc98a397c50_0_8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685" name="Google Shape;2685;gc98a397c50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8" name="Shape 2708"/>
        <p:cNvGrpSpPr/>
        <p:nvPr/>
      </p:nvGrpSpPr>
      <p:grpSpPr>
        <a:xfrm>
          <a:off x="0" y="0"/>
          <a:ext cx="0" cy="0"/>
          <a:chOff x="0" y="0"/>
          <a:chExt cx="0" cy="0"/>
        </a:xfrm>
      </p:grpSpPr>
      <p:sp>
        <p:nvSpPr>
          <p:cNvPr id="2709" name="Google Shape;2709;gcafa89ab4b_0_7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710" name="Google Shape;2710;gcafa89ab4b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2" name="Shape 2722"/>
        <p:cNvGrpSpPr/>
        <p:nvPr/>
      </p:nvGrpSpPr>
      <p:grpSpPr>
        <a:xfrm>
          <a:off x="0" y="0"/>
          <a:ext cx="0" cy="0"/>
          <a:chOff x="0" y="0"/>
          <a:chExt cx="0" cy="0"/>
        </a:xfrm>
      </p:grpSpPr>
      <p:sp>
        <p:nvSpPr>
          <p:cNvPr id="2723" name="Google Shape;2723;gcafa89ab4b_0_8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724" name="Google Shape;2724;gcafa89ab4b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0" name="Shape 2740"/>
        <p:cNvGrpSpPr/>
        <p:nvPr/>
      </p:nvGrpSpPr>
      <p:grpSpPr>
        <a:xfrm>
          <a:off x="0" y="0"/>
          <a:ext cx="0" cy="0"/>
          <a:chOff x="0" y="0"/>
          <a:chExt cx="0" cy="0"/>
        </a:xfrm>
      </p:grpSpPr>
      <p:sp>
        <p:nvSpPr>
          <p:cNvPr id="2741" name="Google Shape;2741;gce608b732d_1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742" name="Google Shape;2742;gce608b732d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0" name="Shape 2760"/>
        <p:cNvGrpSpPr/>
        <p:nvPr/>
      </p:nvGrpSpPr>
      <p:grpSpPr>
        <a:xfrm>
          <a:off x="0" y="0"/>
          <a:ext cx="0" cy="0"/>
          <a:chOff x="0" y="0"/>
          <a:chExt cx="0" cy="0"/>
        </a:xfrm>
      </p:grpSpPr>
      <p:sp>
        <p:nvSpPr>
          <p:cNvPr id="2761" name="Google Shape;2761;gcec73bb2a0_0_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762" name="Google Shape;2762;gcec73bb2a0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2" name="Shape 2772"/>
        <p:cNvGrpSpPr/>
        <p:nvPr/>
      </p:nvGrpSpPr>
      <p:grpSpPr>
        <a:xfrm>
          <a:off x="0" y="0"/>
          <a:ext cx="0" cy="0"/>
          <a:chOff x="0" y="0"/>
          <a:chExt cx="0" cy="0"/>
        </a:xfrm>
      </p:grpSpPr>
      <p:sp>
        <p:nvSpPr>
          <p:cNvPr id="2773" name="Google Shape;2773;gb844ad21cf90794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774" name="Google Shape;2774;gb844ad21cf9079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5" name="Shape 2795"/>
        <p:cNvGrpSpPr/>
        <p:nvPr/>
      </p:nvGrpSpPr>
      <p:grpSpPr>
        <a:xfrm>
          <a:off x="0" y="0"/>
          <a:ext cx="0" cy="0"/>
          <a:chOff x="0" y="0"/>
          <a:chExt cx="0" cy="0"/>
        </a:xfrm>
      </p:grpSpPr>
      <p:sp>
        <p:nvSpPr>
          <p:cNvPr id="2796" name="Google Shape;2796;gcea5573097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797" name="Google Shape;2797;gcea557309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1" name="Shape 2821"/>
        <p:cNvGrpSpPr/>
        <p:nvPr/>
      </p:nvGrpSpPr>
      <p:grpSpPr>
        <a:xfrm>
          <a:off x="0" y="0"/>
          <a:ext cx="0" cy="0"/>
          <a:chOff x="0" y="0"/>
          <a:chExt cx="0" cy="0"/>
        </a:xfrm>
      </p:grpSpPr>
      <p:sp>
        <p:nvSpPr>
          <p:cNvPr id="2822" name="Google Shape;2822;gcee5ca5122_0_1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823" name="Google Shape;2823;gcee5ca5122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8" name="Shape 2838"/>
        <p:cNvGrpSpPr/>
        <p:nvPr/>
      </p:nvGrpSpPr>
      <p:grpSpPr>
        <a:xfrm>
          <a:off x="0" y="0"/>
          <a:ext cx="0" cy="0"/>
          <a:chOff x="0" y="0"/>
          <a:chExt cx="0" cy="0"/>
        </a:xfrm>
      </p:grpSpPr>
      <p:sp>
        <p:nvSpPr>
          <p:cNvPr id="2839" name="Google Shape;2839;g37a1195069186_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840" name="Google Shape;2840;g37a1195069186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c97a546204_4_12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c97a546204_4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3" name="Shape 2863"/>
        <p:cNvGrpSpPr/>
        <p:nvPr/>
      </p:nvGrpSpPr>
      <p:grpSpPr>
        <a:xfrm>
          <a:off x="0" y="0"/>
          <a:ext cx="0" cy="0"/>
          <a:chOff x="0" y="0"/>
          <a:chExt cx="0" cy="0"/>
        </a:xfrm>
      </p:grpSpPr>
      <p:sp>
        <p:nvSpPr>
          <p:cNvPr id="2864" name="Google Shape;2864;g37a1195069186_3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865" name="Google Shape;2865;g37a1195069186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4" name="Shape 2884"/>
        <p:cNvGrpSpPr/>
        <p:nvPr/>
      </p:nvGrpSpPr>
      <p:grpSpPr>
        <a:xfrm>
          <a:off x="0" y="0"/>
          <a:ext cx="0" cy="0"/>
          <a:chOff x="0" y="0"/>
          <a:chExt cx="0" cy="0"/>
        </a:xfrm>
      </p:grpSpPr>
      <p:sp>
        <p:nvSpPr>
          <p:cNvPr id="2885" name="Google Shape;2885;g37a1195069186_5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886" name="Google Shape;2886;g37a1195069186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0" name="Shape 2910"/>
        <p:cNvGrpSpPr/>
        <p:nvPr/>
      </p:nvGrpSpPr>
      <p:grpSpPr>
        <a:xfrm>
          <a:off x="0" y="0"/>
          <a:ext cx="0" cy="0"/>
          <a:chOff x="0" y="0"/>
          <a:chExt cx="0" cy="0"/>
        </a:xfrm>
      </p:grpSpPr>
      <p:sp>
        <p:nvSpPr>
          <p:cNvPr id="2911" name="Google Shape;2911;gc98a397c50_0_9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912" name="Google Shape;2912;gc98a397c50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0" name="Shape 2930"/>
        <p:cNvGrpSpPr/>
        <p:nvPr/>
      </p:nvGrpSpPr>
      <p:grpSpPr>
        <a:xfrm>
          <a:off x="0" y="0"/>
          <a:ext cx="0" cy="0"/>
          <a:chOff x="0" y="0"/>
          <a:chExt cx="0" cy="0"/>
        </a:xfrm>
      </p:grpSpPr>
      <p:sp>
        <p:nvSpPr>
          <p:cNvPr id="2931" name="Google Shape;2931;gce370c05e2_1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932" name="Google Shape;2932;gce370c05e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0" name="Shape 2950"/>
        <p:cNvGrpSpPr/>
        <p:nvPr/>
      </p:nvGrpSpPr>
      <p:grpSpPr>
        <a:xfrm>
          <a:off x="0" y="0"/>
          <a:ext cx="0" cy="0"/>
          <a:chOff x="0" y="0"/>
          <a:chExt cx="0" cy="0"/>
        </a:xfrm>
      </p:grpSpPr>
      <p:sp>
        <p:nvSpPr>
          <p:cNvPr id="2951" name="Google Shape;2951;gce370c05e2_1_2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952" name="Google Shape;2952;gce370c05e2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4" name="Shape 2974"/>
        <p:cNvGrpSpPr/>
        <p:nvPr/>
      </p:nvGrpSpPr>
      <p:grpSpPr>
        <a:xfrm>
          <a:off x="0" y="0"/>
          <a:ext cx="0" cy="0"/>
          <a:chOff x="0" y="0"/>
          <a:chExt cx="0" cy="0"/>
        </a:xfrm>
      </p:grpSpPr>
      <p:sp>
        <p:nvSpPr>
          <p:cNvPr id="2975" name="Google Shape;2975;gce370c05e2_1_7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976" name="Google Shape;2976;gce370c05e2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1" name="Shape 2991"/>
        <p:cNvGrpSpPr/>
        <p:nvPr/>
      </p:nvGrpSpPr>
      <p:grpSpPr>
        <a:xfrm>
          <a:off x="0" y="0"/>
          <a:ext cx="0" cy="0"/>
          <a:chOff x="0" y="0"/>
          <a:chExt cx="0" cy="0"/>
        </a:xfrm>
      </p:grpSpPr>
      <p:sp>
        <p:nvSpPr>
          <p:cNvPr id="2992" name="Google Shape;2992;gce370c05e2_1_9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993" name="Google Shape;2993;gce370c05e2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1" name="Shape 3011"/>
        <p:cNvGrpSpPr/>
        <p:nvPr/>
      </p:nvGrpSpPr>
      <p:grpSpPr>
        <a:xfrm>
          <a:off x="0" y="0"/>
          <a:ext cx="0" cy="0"/>
          <a:chOff x="0" y="0"/>
          <a:chExt cx="0" cy="0"/>
        </a:xfrm>
      </p:grpSpPr>
      <p:sp>
        <p:nvSpPr>
          <p:cNvPr id="3012" name="Google Shape;3012;gcee5ca5122_0_7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013" name="Google Shape;3013;gcee5ca5122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1" name="Shape 3031"/>
        <p:cNvGrpSpPr/>
        <p:nvPr/>
      </p:nvGrpSpPr>
      <p:grpSpPr>
        <a:xfrm>
          <a:off x="0" y="0"/>
          <a:ext cx="0" cy="0"/>
          <a:chOff x="0" y="0"/>
          <a:chExt cx="0" cy="0"/>
        </a:xfrm>
      </p:grpSpPr>
      <p:sp>
        <p:nvSpPr>
          <p:cNvPr id="3032" name="Google Shape;3032;gcee5ca5122_0_9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033" name="Google Shape;3033;gcee5ca5122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0" name="Shape 3050"/>
        <p:cNvGrpSpPr/>
        <p:nvPr/>
      </p:nvGrpSpPr>
      <p:grpSpPr>
        <a:xfrm>
          <a:off x="0" y="0"/>
          <a:ext cx="0" cy="0"/>
          <a:chOff x="0" y="0"/>
          <a:chExt cx="0" cy="0"/>
        </a:xfrm>
      </p:grpSpPr>
      <p:sp>
        <p:nvSpPr>
          <p:cNvPr id="3051" name="Google Shape;3051;gcceffd8dd7_2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052" name="Google Shape;3052;gcceffd8dd7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c97a546204_4_15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c97a546204_4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9" name="Shape 3069"/>
        <p:cNvGrpSpPr/>
        <p:nvPr/>
      </p:nvGrpSpPr>
      <p:grpSpPr>
        <a:xfrm>
          <a:off x="0" y="0"/>
          <a:ext cx="0" cy="0"/>
          <a:chOff x="0" y="0"/>
          <a:chExt cx="0" cy="0"/>
        </a:xfrm>
      </p:grpSpPr>
      <p:sp>
        <p:nvSpPr>
          <p:cNvPr id="3070" name="Google Shape;3070;g7068a1f711e23204_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071" name="Google Shape;3071;g7068a1f711e23204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7" name="Shape 3087"/>
        <p:cNvGrpSpPr/>
        <p:nvPr/>
      </p:nvGrpSpPr>
      <p:grpSpPr>
        <a:xfrm>
          <a:off x="0" y="0"/>
          <a:ext cx="0" cy="0"/>
          <a:chOff x="0" y="0"/>
          <a:chExt cx="0" cy="0"/>
        </a:xfrm>
      </p:grpSpPr>
      <p:sp>
        <p:nvSpPr>
          <p:cNvPr id="3088" name="Google Shape;3088;gcac1b97fe9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089" name="Google Shape;3089;gcac1b97fe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0" name="Shape 3110"/>
        <p:cNvGrpSpPr/>
        <p:nvPr/>
      </p:nvGrpSpPr>
      <p:grpSpPr>
        <a:xfrm>
          <a:off x="0" y="0"/>
          <a:ext cx="0" cy="0"/>
          <a:chOff x="0" y="0"/>
          <a:chExt cx="0" cy="0"/>
        </a:xfrm>
      </p:grpSpPr>
      <p:sp>
        <p:nvSpPr>
          <p:cNvPr id="3111" name="Google Shape;3111;gc98a397c50_0_10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112" name="Google Shape;3112;gc98a397c50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9" name="Shape 3129"/>
        <p:cNvGrpSpPr/>
        <p:nvPr/>
      </p:nvGrpSpPr>
      <p:grpSpPr>
        <a:xfrm>
          <a:off x="0" y="0"/>
          <a:ext cx="0" cy="0"/>
          <a:chOff x="0" y="0"/>
          <a:chExt cx="0" cy="0"/>
        </a:xfrm>
      </p:grpSpPr>
      <p:sp>
        <p:nvSpPr>
          <p:cNvPr id="3130" name="Google Shape;3130;gcceffd8dd7_1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131" name="Google Shape;3131;gcceffd8dd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5" name="Shape 3145"/>
        <p:cNvGrpSpPr/>
        <p:nvPr/>
      </p:nvGrpSpPr>
      <p:grpSpPr>
        <a:xfrm>
          <a:off x="0" y="0"/>
          <a:ext cx="0" cy="0"/>
          <a:chOff x="0" y="0"/>
          <a:chExt cx="0" cy="0"/>
        </a:xfrm>
      </p:grpSpPr>
      <p:sp>
        <p:nvSpPr>
          <p:cNvPr id="3146" name="Google Shape;3146;gcceffd8dd7_1_5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147" name="Google Shape;3147;gcceffd8dd7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9" name="Shape 3159"/>
        <p:cNvGrpSpPr/>
        <p:nvPr/>
      </p:nvGrpSpPr>
      <p:grpSpPr>
        <a:xfrm>
          <a:off x="0" y="0"/>
          <a:ext cx="0" cy="0"/>
          <a:chOff x="0" y="0"/>
          <a:chExt cx="0" cy="0"/>
        </a:xfrm>
      </p:grpSpPr>
      <p:sp>
        <p:nvSpPr>
          <p:cNvPr id="3160" name="Google Shape;3160;gcceffed985_5_3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161" name="Google Shape;3161;gcceffed985_5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2" name="Shape 3182"/>
        <p:cNvGrpSpPr/>
        <p:nvPr/>
      </p:nvGrpSpPr>
      <p:grpSpPr>
        <a:xfrm>
          <a:off x="0" y="0"/>
          <a:ext cx="0" cy="0"/>
          <a:chOff x="0" y="0"/>
          <a:chExt cx="0" cy="0"/>
        </a:xfrm>
      </p:grpSpPr>
      <p:sp>
        <p:nvSpPr>
          <p:cNvPr id="3183" name="Google Shape;3183;g6f4b716911e3173d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184" name="Google Shape;3184;g6f4b716911e3173d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8" name="Shape 3198"/>
        <p:cNvGrpSpPr/>
        <p:nvPr/>
      </p:nvGrpSpPr>
      <p:grpSpPr>
        <a:xfrm>
          <a:off x="0" y="0"/>
          <a:ext cx="0" cy="0"/>
          <a:chOff x="0" y="0"/>
          <a:chExt cx="0" cy="0"/>
        </a:xfrm>
      </p:grpSpPr>
      <p:sp>
        <p:nvSpPr>
          <p:cNvPr id="3199" name="Google Shape;3199;gcb9efb4bef_4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200" name="Google Shape;3200;gcb9efb4bef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1" name="Shape 3221"/>
        <p:cNvGrpSpPr/>
        <p:nvPr/>
      </p:nvGrpSpPr>
      <p:grpSpPr>
        <a:xfrm>
          <a:off x="0" y="0"/>
          <a:ext cx="0" cy="0"/>
          <a:chOff x="0" y="0"/>
          <a:chExt cx="0" cy="0"/>
        </a:xfrm>
      </p:grpSpPr>
      <p:sp>
        <p:nvSpPr>
          <p:cNvPr id="3222" name="Google Shape;3222;gcb9efb4bef_4_1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223" name="Google Shape;3223;gcb9efb4bef_4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9" name="Shape 3249"/>
        <p:cNvGrpSpPr/>
        <p:nvPr/>
      </p:nvGrpSpPr>
      <p:grpSpPr>
        <a:xfrm>
          <a:off x="0" y="0"/>
          <a:ext cx="0" cy="0"/>
          <a:chOff x="0" y="0"/>
          <a:chExt cx="0" cy="0"/>
        </a:xfrm>
      </p:grpSpPr>
      <p:sp>
        <p:nvSpPr>
          <p:cNvPr id="3250" name="Google Shape;3250;gce4c6be132_7_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251" name="Google Shape;3251;gce4c6be132_7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59bbae4f3da83ca9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59bbae4f3da83ca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7" name="Shape 3267"/>
        <p:cNvGrpSpPr/>
        <p:nvPr/>
      </p:nvGrpSpPr>
      <p:grpSpPr>
        <a:xfrm>
          <a:off x="0" y="0"/>
          <a:ext cx="0" cy="0"/>
          <a:chOff x="0" y="0"/>
          <a:chExt cx="0" cy="0"/>
        </a:xfrm>
      </p:grpSpPr>
      <p:sp>
        <p:nvSpPr>
          <p:cNvPr id="3268" name="Google Shape;3268;gce4c6be132_7_4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269" name="Google Shape;3269;gce4c6be132_7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2" name="Shape 3292"/>
        <p:cNvGrpSpPr/>
        <p:nvPr/>
      </p:nvGrpSpPr>
      <p:grpSpPr>
        <a:xfrm>
          <a:off x="0" y="0"/>
          <a:ext cx="0" cy="0"/>
          <a:chOff x="0" y="0"/>
          <a:chExt cx="0" cy="0"/>
        </a:xfrm>
      </p:grpSpPr>
      <p:sp>
        <p:nvSpPr>
          <p:cNvPr id="3293" name="Google Shape;3293;gce5cf18aa1_0_3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294" name="Google Shape;3294;gce5cf18aa1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0" name="Shape 3330"/>
        <p:cNvGrpSpPr/>
        <p:nvPr/>
      </p:nvGrpSpPr>
      <p:grpSpPr>
        <a:xfrm>
          <a:off x="0" y="0"/>
          <a:ext cx="0" cy="0"/>
          <a:chOff x="0" y="0"/>
          <a:chExt cx="0" cy="0"/>
        </a:xfrm>
      </p:grpSpPr>
      <p:sp>
        <p:nvSpPr>
          <p:cNvPr id="3331" name="Google Shape;3331;gcb039d9736_1_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332" name="Google Shape;3332;gcb039d9736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1" name="Shape 3361"/>
        <p:cNvGrpSpPr/>
        <p:nvPr/>
      </p:nvGrpSpPr>
      <p:grpSpPr>
        <a:xfrm>
          <a:off x="0" y="0"/>
          <a:ext cx="0" cy="0"/>
          <a:chOff x="0" y="0"/>
          <a:chExt cx="0" cy="0"/>
        </a:xfrm>
      </p:grpSpPr>
      <p:sp>
        <p:nvSpPr>
          <p:cNvPr id="3362" name="Google Shape;3362;gc98a397c50_0_10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363" name="Google Shape;3363;gc98a397c50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9" name="Shape 3389"/>
        <p:cNvGrpSpPr/>
        <p:nvPr/>
      </p:nvGrpSpPr>
      <p:grpSpPr>
        <a:xfrm>
          <a:off x="0" y="0"/>
          <a:ext cx="0" cy="0"/>
          <a:chOff x="0" y="0"/>
          <a:chExt cx="0" cy="0"/>
        </a:xfrm>
      </p:grpSpPr>
      <p:sp>
        <p:nvSpPr>
          <p:cNvPr id="3390" name="Google Shape;3390;gcb969628d8_1_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391" name="Google Shape;3391;gcb969628d8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3" name="Shape 3413"/>
        <p:cNvGrpSpPr/>
        <p:nvPr/>
      </p:nvGrpSpPr>
      <p:grpSpPr>
        <a:xfrm>
          <a:off x="0" y="0"/>
          <a:ext cx="0" cy="0"/>
          <a:chOff x="0" y="0"/>
          <a:chExt cx="0" cy="0"/>
        </a:xfrm>
      </p:grpSpPr>
      <p:sp>
        <p:nvSpPr>
          <p:cNvPr id="3414" name="Google Shape;3414;gcb969628d8_1_5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415" name="Google Shape;3415;gcb969628d8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2" name="Shape 3432"/>
        <p:cNvGrpSpPr/>
        <p:nvPr/>
      </p:nvGrpSpPr>
      <p:grpSpPr>
        <a:xfrm>
          <a:off x="0" y="0"/>
          <a:ext cx="0" cy="0"/>
          <a:chOff x="0" y="0"/>
          <a:chExt cx="0" cy="0"/>
        </a:xfrm>
      </p:grpSpPr>
      <p:sp>
        <p:nvSpPr>
          <p:cNvPr id="3433" name="Google Shape;3433;gcb969628d8_1_9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434" name="Google Shape;3434;gcb969628d8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3" name="Shape 3453"/>
        <p:cNvGrpSpPr/>
        <p:nvPr/>
      </p:nvGrpSpPr>
      <p:grpSpPr>
        <a:xfrm>
          <a:off x="0" y="0"/>
          <a:ext cx="0" cy="0"/>
          <a:chOff x="0" y="0"/>
          <a:chExt cx="0" cy="0"/>
        </a:xfrm>
      </p:grpSpPr>
      <p:sp>
        <p:nvSpPr>
          <p:cNvPr id="3454" name="Google Shape;3454;gcb969628d8_1_14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455" name="Google Shape;3455;gcb969628d8_1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2" name="Shape 3482"/>
        <p:cNvGrpSpPr/>
        <p:nvPr/>
      </p:nvGrpSpPr>
      <p:grpSpPr>
        <a:xfrm>
          <a:off x="0" y="0"/>
          <a:ext cx="0" cy="0"/>
          <a:chOff x="0" y="0"/>
          <a:chExt cx="0" cy="0"/>
        </a:xfrm>
      </p:grpSpPr>
      <p:sp>
        <p:nvSpPr>
          <p:cNvPr id="3483" name="Google Shape;3483;g1fb5fd5120c59264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484" name="Google Shape;3484;g1fb5fd5120c5926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59bbae4f3da83ca9_1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59bbae4f3da83ca9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62899577181a00a1_2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62899577181a00a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c9b1867460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c9b186746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cceffd8dd7_5_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cceffd8dd7_5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c9c22ab35f_1_3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c9c22ab35f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c9b29d9c75_8_1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c9b29d9c75_8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c9c59e0472_2_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c9c59e0472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c9c59e0472_2_2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c9c59e0472_2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c9c22ab35f_1_7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c9c22ab35f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c9b1867460_0_1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c9b1867460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c363a68c7a_0_1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c363a68c7a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c9b29d9c75_8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c9b29d9c75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c9b29d9c75_8_2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c9b29d9c75_8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ca6a104d9c_1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ca6a104d9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ceac2e9a8c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ceac2e9a8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c363a68c7a_0_2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c363a68c7a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c6661d25eb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c6661d25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ca6a104d9c_4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ca6a104d9c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c83a8a80f8_1_4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c83a8a80f8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c9b29d9c75_2_10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778" name="Google Shape;778;gc9b29d9c75_2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173efeaa5bc3293a_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173efeaa5bc3293a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c9b1867460_1_3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c9b1867460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c9b1867460_1_7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c9b1867460_1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c9b1867460_1_10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852" name="Google Shape;852;gc9b1867460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c9b29d9c75_6_1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c9b29d9c75_6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c9c22ab35f_0_2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c9c22ab35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c9b29d9c75_6_6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901" name="Google Shape;901;gc9b29d9c75_6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442b900d3bae701d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924" name="Google Shape;924;g442b900d3bae701d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c363a68c7a_3_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947" name="Google Shape;947;gc363a68c7a_3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c363a68c7a_3_1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962" name="Google Shape;962;gc363a68c7a_3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c363a68c7a_3_2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972" name="Google Shape;972;gc363a68c7a_3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c363a68c7a_3_3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983" name="Google Shape;983;gc363a68c7a_3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c83b3c5606_0_2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c83b3c5606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29f7267f1d082642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009" name="Google Shape;1009;g29f7267f1d08264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cd3cbac6f5ea86c_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030" name="Google Shape;1030;gcd3cbac6f5ea86c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272811d067c2787b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045" name="Google Shape;1045;g272811d067c2787b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5e1890261b030b9_2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5e1890261b030b9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cd3cbac6f5ea86c_1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059" name="Google Shape;1059;gcd3cbac6f5ea86c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29f7267f1d082642_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078" name="Google Shape;1078;g29f7267f1d08264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cc126735ac_4_1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093" name="Google Shape;1093;gcc126735ac_4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gc9a759ba8f_0_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106" name="Google Shape;1106;gc9a759ba8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gc9a759ba8f_0_2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127" name="Google Shape;1127;gc9a759ba8f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gc9a759ba8f_0_5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138" name="Google Shape;1138;gc9a759ba8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c9a759ba8f_14_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150" name="Google Shape;1150;gc9a759ba8f_14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gc9c22ab35f_1_10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161" name="Google Shape;1161;gc9c22ab35f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gc637ff58bb_0_1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183" name="Google Shape;1183;gc637ff58b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gc637ff58bb_0_2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205" name="Google Shape;1205;gc637ff58bb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5e1890261b030b9_1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5e1890261b030b9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gc9c22ab35f_1_12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223" name="Google Shape;1223;gc9c22ab35f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c93adf579c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236" name="Google Shape;1236;gc93adf579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gce784fe6d4_0_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263" name="Google Shape;1263;gce784fe6d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gc98465f1a4_2_3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282" name="Google Shape;1282;gc98465f1a4_2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g78ac5f9f44fc64f9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301" name="Google Shape;1301;g78ac5f9f44fc64f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g5cd2d81137843d6_1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325" name="Google Shape;1325;g5cd2d81137843d6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g5cd2d81137843d6_3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344" name="Google Shape;1344;g5cd2d81137843d6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gdde30ee2a300847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362" name="Google Shape;1362;gdde30ee2a30084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gdde30ee2a300847_2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379" name="Google Shape;1379;gdde30ee2a300847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g33702d4d3ccdadaa_3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396" name="Google Shape;1396;g33702d4d3ccdadaa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50f81ff39c43eaa_1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150f81ff39c43eaa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2" name="Shape 1412"/>
        <p:cNvGrpSpPr/>
        <p:nvPr/>
      </p:nvGrpSpPr>
      <p:grpSpPr>
        <a:xfrm>
          <a:off x="0" y="0"/>
          <a:ext cx="0" cy="0"/>
          <a:chOff x="0" y="0"/>
          <a:chExt cx="0" cy="0"/>
        </a:xfrm>
      </p:grpSpPr>
      <p:sp>
        <p:nvSpPr>
          <p:cNvPr id="1413" name="Google Shape;1413;g33702d4d3ccdadaa_1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414" name="Google Shape;1414;g33702d4d3ccdadaa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7" name="Shape 1437"/>
        <p:cNvGrpSpPr/>
        <p:nvPr/>
      </p:nvGrpSpPr>
      <p:grpSpPr>
        <a:xfrm>
          <a:off x="0" y="0"/>
          <a:ext cx="0" cy="0"/>
          <a:chOff x="0" y="0"/>
          <a:chExt cx="0" cy="0"/>
        </a:xfrm>
      </p:grpSpPr>
      <p:sp>
        <p:nvSpPr>
          <p:cNvPr id="1438" name="Google Shape;1438;g77304f757c96f295_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439" name="Google Shape;1439;g77304f757c96f295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5" name="Shape 1455"/>
        <p:cNvGrpSpPr/>
        <p:nvPr/>
      </p:nvGrpSpPr>
      <p:grpSpPr>
        <a:xfrm>
          <a:off x="0" y="0"/>
          <a:ext cx="0" cy="0"/>
          <a:chOff x="0" y="0"/>
          <a:chExt cx="0" cy="0"/>
        </a:xfrm>
      </p:grpSpPr>
      <p:sp>
        <p:nvSpPr>
          <p:cNvPr id="1456" name="Google Shape;1456;g2021ac42572c471e_3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457" name="Google Shape;1457;g2021ac42572c471e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4" name="Shape 1474"/>
        <p:cNvGrpSpPr/>
        <p:nvPr/>
      </p:nvGrpSpPr>
      <p:grpSpPr>
        <a:xfrm>
          <a:off x="0" y="0"/>
          <a:ext cx="0" cy="0"/>
          <a:chOff x="0" y="0"/>
          <a:chExt cx="0" cy="0"/>
        </a:xfrm>
      </p:grpSpPr>
      <p:sp>
        <p:nvSpPr>
          <p:cNvPr id="1475" name="Google Shape;1475;g77304f757c96f295_5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476" name="Google Shape;1476;g77304f757c96f295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1" name="Shape 1491"/>
        <p:cNvGrpSpPr/>
        <p:nvPr/>
      </p:nvGrpSpPr>
      <p:grpSpPr>
        <a:xfrm>
          <a:off x="0" y="0"/>
          <a:ext cx="0" cy="0"/>
          <a:chOff x="0" y="0"/>
          <a:chExt cx="0" cy="0"/>
        </a:xfrm>
      </p:grpSpPr>
      <p:sp>
        <p:nvSpPr>
          <p:cNvPr id="1492" name="Google Shape;1492;g5cd2d81137843d6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493" name="Google Shape;1493;g5cd2d81137843d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3" name="Shape 1513"/>
        <p:cNvGrpSpPr/>
        <p:nvPr/>
      </p:nvGrpSpPr>
      <p:grpSpPr>
        <a:xfrm>
          <a:off x="0" y="0"/>
          <a:ext cx="0" cy="0"/>
          <a:chOff x="0" y="0"/>
          <a:chExt cx="0" cy="0"/>
        </a:xfrm>
      </p:grpSpPr>
      <p:sp>
        <p:nvSpPr>
          <p:cNvPr id="1514" name="Google Shape;1514;g593afc8e28ad6273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515" name="Google Shape;1515;g593afc8e28ad627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7" name="Shape 1537"/>
        <p:cNvGrpSpPr/>
        <p:nvPr/>
      </p:nvGrpSpPr>
      <p:grpSpPr>
        <a:xfrm>
          <a:off x="0" y="0"/>
          <a:ext cx="0" cy="0"/>
          <a:chOff x="0" y="0"/>
          <a:chExt cx="0" cy="0"/>
        </a:xfrm>
      </p:grpSpPr>
      <p:sp>
        <p:nvSpPr>
          <p:cNvPr id="1538" name="Google Shape;1538;gc9f717a419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539" name="Google Shape;1539;gc9f717a41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0" name="Shape 1560"/>
        <p:cNvGrpSpPr/>
        <p:nvPr/>
      </p:nvGrpSpPr>
      <p:grpSpPr>
        <a:xfrm>
          <a:off x="0" y="0"/>
          <a:ext cx="0" cy="0"/>
          <a:chOff x="0" y="0"/>
          <a:chExt cx="0" cy="0"/>
        </a:xfrm>
      </p:grpSpPr>
      <p:sp>
        <p:nvSpPr>
          <p:cNvPr id="1561" name="Google Shape;1561;g2ac2d0b6a5d0b3f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562" name="Google Shape;1562;g2ac2d0b6a5d0b3f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4" name="Shape 1584"/>
        <p:cNvGrpSpPr/>
        <p:nvPr/>
      </p:nvGrpSpPr>
      <p:grpSpPr>
        <a:xfrm>
          <a:off x="0" y="0"/>
          <a:ext cx="0" cy="0"/>
          <a:chOff x="0" y="0"/>
          <a:chExt cx="0" cy="0"/>
        </a:xfrm>
      </p:grpSpPr>
      <p:sp>
        <p:nvSpPr>
          <p:cNvPr id="1585" name="Google Shape;1585;gc363a68c7a_4_5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586" name="Google Shape;1586;gc363a68c7a_4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3" name="Shape 1613"/>
        <p:cNvGrpSpPr/>
        <p:nvPr/>
      </p:nvGrpSpPr>
      <p:grpSpPr>
        <a:xfrm>
          <a:off x="0" y="0"/>
          <a:ext cx="0" cy="0"/>
          <a:chOff x="0" y="0"/>
          <a:chExt cx="0" cy="0"/>
        </a:xfrm>
      </p:grpSpPr>
      <p:sp>
        <p:nvSpPr>
          <p:cNvPr id="1614" name="Google Shape;1614;gc9a759ba8f_7_14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615" name="Google Shape;1615;gc9a759ba8f_7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5e1890261b030b9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5e1890261b030b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0" name="Shape 1630"/>
        <p:cNvGrpSpPr/>
        <p:nvPr/>
      </p:nvGrpSpPr>
      <p:grpSpPr>
        <a:xfrm>
          <a:off x="0" y="0"/>
          <a:ext cx="0" cy="0"/>
          <a:chOff x="0" y="0"/>
          <a:chExt cx="0" cy="0"/>
        </a:xfrm>
      </p:grpSpPr>
      <p:sp>
        <p:nvSpPr>
          <p:cNvPr id="1631" name="Google Shape;1631;gc9a759ba8f_7_21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632" name="Google Shape;1632;gc9a759ba8f_7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6" name="Shape 1646"/>
        <p:cNvGrpSpPr/>
        <p:nvPr/>
      </p:nvGrpSpPr>
      <p:grpSpPr>
        <a:xfrm>
          <a:off x="0" y="0"/>
          <a:ext cx="0" cy="0"/>
          <a:chOff x="0" y="0"/>
          <a:chExt cx="0" cy="0"/>
        </a:xfrm>
      </p:grpSpPr>
      <p:sp>
        <p:nvSpPr>
          <p:cNvPr id="1647" name="Google Shape;1647;g7adb1b26f21395b_1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648" name="Google Shape;1648;g7adb1b26f21395b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8" name="Shape 1668"/>
        <p:cNvGrpSpPr/>
        <p:nvPr/>
      </p:nvGrpSpPr>
      <p:grpSpPr>
        <a:xfrm>
          <a:off x="0" y="0"/>
          <a:ext cx="0" cy="0"/>
          <a:chOff x="0" y="0"/>
          <a:chExt cx="0" cy="0"/>
        </a:xfrm>
      </p:grpSpPr>
      <p:sp>
        <p:nvSpPr>
          <p:cNvPr id="1669" name="Google Shape;1669;g7adb1b26f21395b_3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670" name="Google Shape;1670;g7adb1b26f21395b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2" name="Shape 1692"/>
        <p:cNvGrpSpPr/>
        <p:nvPr/>
      </p:nvGrpSpPr>
      <p:grpSpPr>
        <a:xfrm>
          <a:off x="0" y="0"/>
          <a:ext cx="0" cy="0"/>
          <a:chOff x="0" y="0"/>
          <a:chExt cx="0" cy="0"/>
        </a:xfrm>
      </p:grpSpPr>
      <p:sp>
        <p:nvSpPr>
          <p:cNvPr id="1693" name="Google Shape;1693;g7adb1b26f21395b_5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694" name="Google Shape;1694;g7adb1b26f21395b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6" name="Shape 1706"/>
        <p:cNvGrpSpPr/>
        <p:nvPr/>
      </p:nvGrpSpPr>
      <p:grpSpPr>
        <a:xfrm>
          <a:off x="0" y="0"/>
          <a:ext cx="0" cy="0"/>
          <a:chOff x="0" y="0"/>
          <a:chExt cx="0" cy="0"/>
        </a:xfrm>
      </p:grpSpPr>
      <p:sp>
        <p:nvSpPr>
          <p:cNvPr id="1707" name="Google Shape;1707;g3bf586fa33abf59a_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708" name="Google Shape;1708;g3bf586fa33abf59a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1" name="Shape 1721"/>
        <p:cNvGrpSpPr/>
        <p:nvPr/>
      </p:nvGrpSpPr>
      <p:grpSpPr>
        <a:xfrm>
          <a:off x="0" y="0"/>
          <a:ext cx="0" cy="0"/>
          <a:chOff x="0" y="0"/>
          <a:chExt cx="0" cy="0"/>
        </a:xfrm>
      </p:grpSpPr>
      <p:sp>
        <p:nvSpPr>
          <p:cNvPr id="1722" name="Google Shape;1722;g72b641a4120ff3ee_1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723" name="Google Shape;1723;g72b641a4120ff3ee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4" name="Shape 1744"/>
        <p:cNvGrpSpPr/>
        <p:nvPr/>
      </p:nvGrpSpPr>
      <p:grpSpPr>
        <a:xfrm>
          <a:off x="0" y="0"/>
          <a:ext cx="0" cy="0"/>
          <a:chOff x="0" y="0"/>
          <a:chExt cx="0" cy="0"/>
        </a:xfrm>
      </p:grpSpPr>
      <p:sp>
        <p:nvSpPr>
          <p:cNvPr id="1745" name="Google Shape;1745;g72b641a4120ff3ee_10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746" name="Google Shape;1746;g72b641a4120ff3ee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7" name="Shape 1767"/>
        <p:cNvGrpSpPr/>
        <p:nvPr/>
      </p:nvGrpSpPr>
      <p:grpSpPr>
        <a:xfrm>
          <a:off x="0" y="0"/>
          <a:ext cx="0" cy="0"/>
          <a:chOff x="0" y="0"/>
          <a:chExt cx="0" cy="0"/>
        </a:xfrm>
      </p:grpSpPr>
      <p:sp>
        <p:nvSpPr>
          <p:cNvPr id="1768" name="Google Shape;1768;g6fc154b21ad729af_1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769" name="Google Shape;1769;g6fc154b21ad729af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0" name="Shape 1780"/>
        <p:cNvGrpSpPr/>
        <p:nvPr/>
      </p:nvGrpSpPr>
      <p:grpSpPr>
        <a:xfrm>
          <a:off x="0" y="0"/>
          <a:ext cx="0" cy="0"/>
          <a:chOff x="0" y="0"/>
          <a:chExt cx="0" cy="0"/>
        </a:xfrm>
      </p:grpSpPr>
      <p:sp>
        <p:nvSpPr>
          <p:cNvPr id="1781" name="Google Shape;1781;g5af00ba57669bfbe_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782" name="Google Shape;1782;g5af00ba57669bfbe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2" name="Shape 1802"/>
        <p:cNvGrpSpPr/>
        <p:nvPr/>
      </p:nvGrpSpPr>
      <p:grpSpPr>
        <a:xfrm>
          <a:off x="0" y="0"/>
          <a:ext cx="0" cy="0"/>
          <a:chOff x="0" y="0"/>
          <a:chExt cx="0" cy="0"/>
        </a:xfrm>
      </p:grpSpPr>
      <p:sp>
        <p:nvSpPr>
          <p:cNvPr id="1803" name="Google Shape;1803;g1ddc68e1685a71a4_8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804" name="Google Shape;1804;g1ddc68e1685a71a4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c84ad1be74_0_16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c84ad1be74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7" name="Shape 1837"/>
        <p:cNvGrpSpPr/>
        <p:nvPr/>
      </p:nvGrpSpPr>
      <p:grpSpPr>
        <a:xfrm>
          <a:off x="0" y="0"/>
          <a:ext cx="0" cy="0"/>
          <a:chOff x="0" y="0"/>
          <a:chExt cx="0" cy="0"/>
        </a:xfrm>
      </p:grpSpPr>
      <p:sp>
        <p:nvSpPr>
          <p:cNvPr id="1838" name="Google Shape;1838;gc9a759ba8f_4_10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839" name="Google Shape;1839;gc9a759ba8f_4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8" name="Shape 1858"/>
        <p:cNvGrpSpPr/>
        <p:nvPr/>
      </p:nvGrpSpPr>
      <p:grpSpPr>
        <a:xfrm>
          <a:off x="0" y="0"/>
          <a:ext cx="0" cy="0"/>
          <a:chOff x="0" y="0"/>
          <a:chExt cx="0" cy="0"/>
        </a:xfrm>
      </p:grpSpPr>
      <p:sp>
        <p:nvSpPr>
          <p:cNvPr id="1859" name="Google Shape;1859;gc9c22ab35f_6_2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860" name="Google Shape;1860;gc9c22ab35f_6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3" name="Shape 1873"/>
        <p:cNvGrpSpPr/>
        <p:nvPr/>
      </p:nvGrpSpPr>
      <p:grpSpPr>
        <a:xfrm>
          <a:off x="0" y="0"/>
          <a:ext cx="0" cy="0"/>
          <a:chOff x="0" y="0"/>
          <a:chExt cx="0" cy="0"/>
        </a:xfrm>
      </p:grpSpPr>
      <p:sp>
        <p:nvSpPr>
          <p:cNvPr id="1874" name="Google Shape;1874;g72b641a4120ff3ee_3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875" name="Google Shape;1875;g72b641a4120ff3ee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3" name="Shape 1903"/>
        <p:cNvGrpSpPr/>
        <p:nvPr/>
      </p:nvGrpSpPr>
      <p:grpSpPr>
        <a:xfrm>
          <a:off x="0" y="0"/>
          <a:ext cx="0" cy="0"/>
          <a:chOff x="0" y="0"/>
          <a:chExt cx="0" cy="0"/>
        </a:xfrm>
      </p:grpSpPr>
      <p:sp>
        <p:nvSpPr>
          <p:cNvPr id="1904" name="Google Shape;1904;g72b641a4120ff3ee_7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905" name="Google Shape;1905;g72b641a4120ff3ee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3" name="Shape 1933"/>
        <p:cNvGrpSpPr/>
        <p:nvPr/>
      </p:nvGrpSpPr>
      <p:grpSpPr>
        <a:xfrm>
          <a:off x="0" y="0"/>
          <a:ext cx="0" cy="0"/>
          <a:chOff x="0" y="0"/>
          <a:chExt cx="0" cy="0"/>
        </a:xfrm>
      </p:grpSpPr>
      <p:sp>
        <p:nvSpPr>
          <p:cNvPr id="1934" name="Google Shape;1934;gc9a759ba8f_8_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935" name="Google Shape;1935;gc9a759ba8f_8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3" name="Shape 1983"/>
        <p:cNvGrpSpPr/>
        <p:nvPr/>
      </p:nvGrpSpPr>
      <p:grpSpPr>
        <a:xfrm>
          <a:off x="0" y="0"/>
          <a:ext cx="0" cy="0"/>
          <a:chOff x="0" y="0"/>
          <a:chExt cx="0" cy="0"/>
        </a:xfrm>
      </p:grpSpPr>
      <p:sp>
        <p:nvSpPr>
          <p:cNvPr id="1984" name="Google Shape;1984;gccc17f7ebe_2_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985" name="Google Shape;1985;gccc17f7ebe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6" name="Shape 2006"/>
        <p:cNvGrpSpPr/>
        <p:nvPr/>
      </p:nvGrpSpPr>
      <p:grpSpPr>
        <a:xfrm>
          <a:off x="0" y="0"/>
          <a:ext cx="0" cy="0"/>
          <a:chOff x="0" y="0"/>
          <a:chExt cx="0" cy="0"/>
        </a:xfrm>
      </p:grpSpPr>
      <p:sp>
        <p:nvSpPr>
          <p:cNvPr id="2007" name="Google Shape;2007;g564dc73231398ac5_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008" name="Google Shape;2008;g564dc73231398ac5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9" name="Shape 2019"/>
        <p:cNvGrpSpPr/>
        <p:nvPr/>
      </p:nvGrpSpPr>
      <p:grpSpPr>
        <a:xfrm>
          <a:off x="0" y="0"/>
          <a:ext cx="0" cy="0"/>
          <a:chOff x="0" y="0"/>
          <a:chExt cx="0" cy="0"/>
        </a:xfrm>
      </p:grpSpPr>
      <p:sp>
        <p:nvSpPr>
          <p:cNvPr id="2020" name="Google Shape;2020;g3a43177c6c7d626b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021" name="Google Shape;2021;g3a43177c6c7d626b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9" name="Shape 2039"/>
        <p:cNvGrpSpPr/>
        <p:nvPr/>
      </p:nvGrpSpPr>
      <p:grpSpPr>
        <a:xfrm>
          <a:off x="0" y="0"/>
          <a:ext cx="0" cy="0"/>
          <a:chOff x="0" y="0"/>
          <a:chExt cx="0" cy="0"/>
        </a:xfrm>
      </p:grpSpPr>
      <p:sp>
        <p:nvSpPr>
          <p:cNvPr id="2040" name="Google Shape;2040;g43733289154940bd_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041" name="Google Shape;2041;g43733289154940bd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8" name="Shape 2058"/>
        <p:cNvGrpSpPr/>
        <p:nvPr/>
      </p:nvGrpSpPr>
      <p:grpSpPr>
        <a:xfrm>
          <a:off x="0" y="0"/>
          <a:ext cx="0" cy="0"/>
          <a:chOff x="0" y="0"/>
          <a:chExt cx="0" cy="0"/>
        </a:xfrm>
      </p:grpSpPr>
      <p:sp>
        <p:nvSpPr>
          <p:cNvPr id="2059" name="Google Shape;2059;gce56f560c4_0_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060" name="Google Shape;2060;gce56f560c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lvl1pPr lvl="0">
              <a:buNone/>
              <a:defRPr b="1">
                <a:solidFill>
                  <a:srgbClr val="000000"/>
                </a:solidFill>
                <a:latin typeface="Mada"/>
                <a:ea typeface="Mada"/>
                <a:cs typeface="Mada"/>
                <a:sym typeface="Mada"/>
              </a:defRPr>
            </a:lvl1pPr>
            <a:lvl2pPr lvl="1">
              <a:buNone/>
              <a:defRPr b="1">
                <a:solidFill>
                  <a:srgbClr val="000000"/>
                </a:solidFill>
                <a:latin typeface="Mada"/>
                <a:ea typeface="Mada"/>
                <a:cs typeface="Mada"/>
                <a:sym typeface="Mada"/>
              </a:defRPr>
            </a:lvl2pPr>
            <a:lvl3pPr lvl="2">
              <a:buNone/>
              <a:defRPr b="1">
                <a:solidFill>
                  <a:srgbClr val="000000"/>
                </a:solidFill>
                <a:latin typeface="Mada"/>
                <a:ea typeface="Mada"/>
                <a:cs typeface="Mada"/>
                <a:sym typeface="Mada"/>
              </a:defRPr>
            </a:lvl3pPr>
            <a:lvl4pPr lvl="3">
              <a:buNone/>
              <a:defRPr b="1">
                <a:solidFill>
                  <a:srgbClr val="000000"/>
                </a:solidFill>
                <a:latin typeface="Mada"/>
                <a:ea typeface="Mada"/>
                <a:cs typeface="Mada"/>
                <a:sym typeface="Mada"/>
              </a:defRPr>
            </a:lvl4pPr>
            <a:lvl5pPr lvl="4">
              <a:buNone/>
              <a:defRPr b="1">
                <a:solidFill>
                  <a:srgbClr val="000000"/>
                </a:solidFill>
                <a:latin typeface="Mada"/>
                <a:ea typeface="Mada"/>
                <a:cs typeface="Mada"/>
                <a:sym typeface="Mada"/>
              </a:defRPr>
            </a:lvl5pPr>
            <a:lvl6pPr lvl="5">
              <a:buNone/>
              <a:defRPr b="1">
                <a:solidFill>
                  <a:srgbClr val="000000"/>
                </a:solidFill>
                <a:latin typeface="Mada"/>
                <a:ea typeface="Mada"/>
                <a:cs typeface="Mada"/>
                <a:sym typeface="Mada"/>
              </a:defRPr>
            </a:lvl6pPr>
            <a:lvl7pPr lvl="6">
              <a:buNone/>
              <a:defRPr b="1">
                <a:solidFill>
                  <a:srgbClr val="000000"/>
                </a:solidFill>
                <a:latin typeface="Mada"/>
                <a:ea typeface="Mada"/>
                <a:cs typeface="Mada"/>
                <a:sym typeface="Mada"/>
              </a:defRPr>
            </a:lvl7pPr>
            <a:lvl8pPr lvl="7">
              <a:buNone/>
              <a:defRPr b="1">
                <a:solidFill>
                  <a:srgbClr val="000000"/>
                </a:solidFill>
                <a:latin typeface="Mada"/>
                <a:ea typeface="Mada"/>
                <a:cs typeface="Mada"/>
                <a:sym typeface="Mada"/>
              </a:defRPr>
            </a:lvl8pPr>
            <a:lvl9pPr lvl="8">
              <a:buNone/>
              <a:defRPr b="1">
                <a:solidFill>
                  <a:srgbClr val="000000"/>
                </a:solidFill>
                <a:latin typeface="Mada"/>
                <a:ea typeface="Mada"/>
                <a:cs typeface="Mada"/>
                <a:sym typeface="Mada"/>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 name="Shape 45"/>
        <p:cNvGrpSpPr/>
        <p:nvPr/>
      </p:nvGrpSpPr>
      <p:grpSpPr>
        <a:xfrm>
          <a:off x="0" y="0"/>
          <a:ext cx="0" cy="0"/>
          <a:chOff x="0" y="0"/>
          <a:chExt cx="0" cy="0"/>
        </a:xfrm>
      </p:grpSpPr>
      <p:sp>
        <p:nvSpPr>
          <p:cNvPr id="46" name="Google Shape;46;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8" name="Google Shape;48;p11"/>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12"/>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6" name="Google Shape;16;p3"/>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 name="Google Shape;19;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6"/>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 name="Shape 33"/>
        <p:cNvGrpSpPr/>
        <p:nvPr/>
      </p:nvGrpSpPr>
      <p:grpSpPr>
        <a:xfrm>
          <a:off x="0" y="0"/>
          <a:ext cx="0" cy="0"/>
          <a:chOff x="0" y="0"/>
          <a:chExt cx="0" cy="0"/>
        </a:xfrm>
      </p:grpSpPr>
      <p:sp>
        <p:nvSpPr>
          <p:cNvPr id="34" name="Google Shape;34;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5" name="Google Shape;35;p8"/>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9" name="Google Shape;39;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0" name="Google Shape;40;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1" name="Google Shape;41;p9"/>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 name="Shape 42"/>
        <p:cNvGrpSpPr/>
        <p:nvPr/>
      </p:nvGrpSpPr>
      <p:grpSpPr>
        <a:xfrm>
          <a:off x="0" y="0"/>
          <a:ext cx="0" cy="0"/>
          <a:chOff x="0" y="0"/>
          <a:chExt cx="0" cy="0"/>
        </a:xfrm>
      </p:grpSpPr>
      <p:sp>
        <p:nvSpPr>
          <p:cNvPr id="43" name="Google Shape;43;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4" name="Google Shape;44;p10"/>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p:nvPr/>
        </p:nvSpPr>
        <p:spPr>
          <a:xfrm>
            <a:off x="7134125" y="0"/>
            <a:ext cx="455400" cy="419100"/>
          </a:xfrm>
          <a:prstGeom prst="rect">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 name="Google Shape;9;p1"/>
          <p:cNvSpPr txBox="1"/>
          <p:nvPr>
            <p:ph idx="12" type="sldNum"/>
          </p:nvPr>
        </p:nvSpPr>
        <p:spPr>
          <a:xfrm>
            <a:off x="7134125" y="5"/>
            <a:ext cx="455400" cy="419100"/>
          </a:xfrm>
          <a:prstGeom prst="rect">
            <a:avLst/>
          </a:prstGeom>
          <a:noFill/>
          <a:ln>
            <a:noFill/>
          </a:ln>
        </p:spPr>
        <p:txBody>
          <a:bodyPr anchorCtr="0" anchor="ctr" bIns="91425" lIns="91425" spcFirstLastPara="1" rIns="91425" wrap="square" tIns="91425">
            <a:noAutofit/>
          </a:bodyPr>
          <a:lstStyle>
            <a:lvl1pPr lvl="0" algn="ctr">
              <a:buNone/>
              <a:defRPr b="1" sz="1000">
                <a:latin typeface="Mada"/>
                <a:ea typeface="Mada"/>
                <a:cs typeface="Mada"/>
                <a:sym typeface="Mada"/>
              </a:defRPr>
            </a:lvl1pPr>
            <a:lvl2pPr lvl="1" algn="ctr">
              <a:buNone/>
              <a:defRPr b="1" sz="1000">
                <a:latin typeface="Mada"/>
                <a:ea typeface="Mada"/>
                <a:cs typeface="Mada"/>
                <a:sym typeface="Mada"/>
              </a:defRPr>
            </a:lvl2pPr>
            <a:lvl3pPr lvl="2" algn="ctr">
              <a:buNone/>
              <a:defRPr b="1" sz="1000">
                <a:latin typeface="Mada"/>
                <a:ea typeface="Mada"/>
                <a:cs typeface="Mada"/>
                <a:sym typeface="Mada"/>
              </a:defRPr>
            </a:lvl3pPr>
            <a:lvl4pPr lvl="3" algn="ctr">
              <a:buNone/>
              <a:defRPr b="1" sz="1000">
                <a:latin typeface="Mada"/>
                <a:ea typeface="Mada"/>
                <a:cs typeface="Mada"/>
                <a:sym typeface="Mada"/>
              </a:defRPr>
            </a:lvl4pPr>
            <a:lvl5pPr lvl="4" algn="ctr">
              <a:buNone/>
              <a:defRPr b="1" sz="1000">
                <a:latin typeface="Mada"/>
                <a:ea typeface="Mada"/>
                <a:cs typeface="Mada"/>
                <a:sym typeface="Mada"/>
              </a:defRPr>
            </a:lvl5pPr>
            <a:lvl6pPr lvl="5" algn="ctr">
              <a:buNone/>
              <a:defRPr b="1" sz="1000">
                <a:latin typeface="Mada"/>
                <a:ea typeface="Mada"/>
                <a:cs typeface="Mada"/>
                <a:sym typeface="Mada"/>
              </a:defRPr>
            </a:lvl6pPr>
            <a:lvl7pPr lvl="6" algn="ctr">
              <a:buNone/>
              <a:defRPr b="1" sz="1000">
                <a:latin typeface="Mada"/>
                <a:ea typeface="Mada"/>
                <a:cs typeface="Mada"/>
                <a:sym typeface="Mada"/>
              </a:defRPr>
            </a:lvl7pPr>
            <a:lvl8pPr lvl="7" algn="ctr">
              <a:buNone/>
              <a:defRPr b="1" sz="1000">
                <a:latin typeface="Mada"/>
                <a:ea typeface="Mada"/>
                <a:cs typeface="Mada"/>
                <a:sym typeface="Mada"/>
              </a:defRPr>
            </a:lvl8pPr>
            <a:lvl9pPr lvl="8" algn="ctr">
              <a:buNone/>
              <a:defRPr b="1" sz="1000">
                <a:latin typeface="Mada"/>
                <a:ea typeface="Mada"/>
                <a:cs typeface="Mada"/>
                <a:sym typeface="Mada"/>
              </a:defRPr>
            </a:lvl9pPr>
          </a:lstStyle>
          <a:p>
            <a:pPr indent="0" lvl="0" marL="0" rtl="0" algn="ct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60.jpg"/><Relationship Id="rId4" Type="http://schemas.openxmlformats.org/officeDocument/2006/relationships/image" Target="../media/image62.jpg"/><Relationship Id="rId5" Type="http://schemas.openxmlformats.org/officeDocument/2006/relationships/image" Target="../media/image63.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75.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 Id="rId3" Type="http://schemas.openxmlformats.org/officeDocument/2006/relationships/image" Target="../media/image70.jpg"/><Relationship Id="rId4" Type="http://schemas.openxmlformats.org/officeDocument/2006/relationships/hyperlink" Target="https://youtu.be/sJBpai74tlU" TargetMode="External"/><Relationship Id="rId5" Type="http://schemas.openxmlformats.org/officeDocument/2006/relationships/image" Target="../media/image73.png"/><Relationship Id="rId6" Type="http://schemas.openxmlformats.org/officeDocument/2006/relationships/image" Target="../media/image96.jpg"/><Relationship Id="rId7" Type="http://schemas.openxmlformats.org/officeDocument/2006/relationships/image" Target="../media/image86.jpg"/><Relationship Id="rId8" Type="http://schemas.openxmlformats.org/officeDocument/2006/relationships/image" Target="../media/image69.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 Id="rId3" Type="http://schemas.openxmlformats.org/officeDocument/2006/relationships/image" Target="../media/image72.jpg"/><Relationship Id="rId4" Type="http://schemas.openxmlformats.org/officeDocument/2006/relationships/image" Target="../media/image76.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80.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77.gif"/><Relationship Id="rId4" Type="http://schemas.openxmlformats.org/officeDocument/2006/relationships/image" Target="../media/image7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 Id="rId3" Type="http://schemas.openxmlformats.org/officeDocument/2006/relationships/image" Target="../media/image100.jpg"/><Relationship Id="rId4" Type="http://schemas.openxmlformats.org/officeDocument/2006/relationships/image" Target="../media/image101.png"/><Relationship Id="rId5" Type="http://schemas.openxmlformats.org/officeDocument/2006/relationships/image" Target="../media/image82.jpg"/><Relationship Id="rId6" Type="http://schemas.openxmlformats.org/officeDocument/2006/relationships/image" Target="../media/image83.jpg"/><Relationship Id="rId7" Type="http://schemas.openxmlformats.org/officeDocument/2006/relationships/image" Target="../media/image84.jpg"/><Relationship Id="rId8" Type="http://schemas.openxmlformats.org/officeDocument/2006/relationships/image" Target="../media/image8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 Id="rId3" Type="http://schemas.openxmlformats.org/officeDocument/2006/relationships/image" Target="../media/image81.png"/><Relationship Id="rId4" Type="http://schemas.openxmlformats.org/officeDocument/2006/relationships/hyperlink" Target="https://www.youtube.com/watch?v=5ob5uJMgZOs&amp;ab_channel=UBCMedicine-EducationalMedia" TargetMode="External"/><Relationship Id="rId5" Type="http://schemas.openxmlformats.org/officeDocument/2006/relationships/image" Target="../media/image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7.xml"/><Relationship Id="rId3" Type="http://schemas.openxmlformats.org/officeDocument/2006/relationships/image" Target="../media/image90.png"/><Relationship Id="rId4" Type="http://schemas.openxmlformats.org/officeDocument/2006/relationships/image" Target="../media/image92.png"/><Relationship Id="rId5" Type="http://schemas.openxmlformats.org/officeDocument/2006/relationships/hyperlink" Target="https://www.youtube.com/watch?v=5ob5uJMgZOs&amp;ab_channel=UBCMedicine-EducationalMedia" TargetMode="External"/><Relationship Id="rId6" Type="http://schemas.openxmlformats.org/officeDocument/2006/relationships/image" Target="../media/image7.png"/><Relationship Id="rId7" Type="http://schemas.openxmlformats.org/officeDocument/2006/relationships/hyperlink" Target="https://www.youtube.com/watch?v=jvwAGd1cQh4&amp;ab_channel=UBCMedicine-EducationalMedia"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8.xml"/><Relationship Id="rId3" Type="http://schemas.openxmlformats.org/officeDocument/2006/relationships/image" Target="../media/image91.png"/><Relationship Id="rId4" Type="http://schemas.openxmlformats.org/officeDocument/2006/relationships/hyperlink" Target="https://www.youtube.com/watch?v=vomRVWPYXfY&amp;ab_channel=FarsightChannel" TargetMode="External"/><Relationship Id="rId5" Type="http://schemas.openxmlformats.org/officeDocument/2006/relationships/image" Target="../media/image7.png"/><Relationship Id="rId6" Type="http://schemas.openxmlformats.org/officeDocument/2006/relationships/hyperlink" Target="https://www.youtube.com/watch?v=y0BhqpjW9OE&amp;ab_channel=FarsightChannel"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4.xml"/><Relationship Id="rId3" Type="http://schemas.openxmlformats.org/officeDocument/2006/relationships/image" Target="../media/image152.png"/><Relationship Id="rId4" Type="http://schemas.openxmlformats.org/officeDocument/2006/relationships/hyperlink" Target="https://drive.google.com/file/d/19HgisUMHOCNTdSZL-K1mAeexgi8UhOyO/view?usp=sharing" TargetMode="Externa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5.xml"/><Relationship Id="rId3" Type="http://schemas.openxmlformats.org/officeDocument/2006/relationships/image" Target="../media/image98.png"/><Relationship Id="rId4" Type="http://schemas.openxmlformats.org/officeDocument/2006/relationships/image" Target="../media/image124.jp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6.xml"/><Relationship Id="rId3" Type="http://schemas.openxmlformats.org/officeDocument/2006/relationships/hyperlink" Target="https://orthoinfo.aaos.org/en/diseases--conditions/ulnar-nerve-entrapment-at-the-elbow-cubital-tunnel-syndrome" TargetMode="External"/><Relationship Id="rId4" Type="http://schemas.openxmlformats.org/officeDocument/2006/relationships/hyperlink" Target="https://www.orthobullets.com/hand/6022/ulnar-tunnel-syndrome" TargetMode="External"/><Relationship Id="rId5" Type="http://schemas.openxmlformats.org/officeDocument/2006/relationships/hyperlink" Target="https://www.orthobullets.com/hand/6019/ain-compressive-neuropathy" TargetMode="Externa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7.xml"/><Relationship Id="rId3" Type="http://schemas.openxmlformats.org/officeDocument/2006/relationships/image" Target="../media/image97.jpg"/><Relationship Id="rId4" Type="http://schemas.openxmlformats.org/officeDocument/2006/relationships/image" Target="../media/image107.jpg"/><Relationship Id="rId5" Type="http://schemas.openxmlformats.org/officeDocument/2006/relationships/image" Target="../media/image93.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8.xml"/><Relationship Id="rId3" Type="http://schemas.openxmlformats.org/officeDocument/2006/relationships/image" Target="../media/image95.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1.xml"/><Relationship Id="rId3" Type="http://schemas.openxmlformats.org/officeDocument/2006/relationships/image" Target="../media/image153.png"/><Relationship Id="rId4" Type="http://schemas.openxmlformats.org/officeDocument/2006/relationships/image" Target="../media/image156.png"/><Relationship Id="rId5" Type="http://schemas.openxmlformats.org/officeDocument/2006/relationships/image" Target="../media/image155.png"/><Relationship Id="rId6" Type="http://schemas.openxmlformats.org/officeDocument/2006/relationships/image" Target="../media/image104.jpg"/><Relationship Id="rId7" Type="http://schemas.openxmlformats.org/officeDocument/2006/relationships/image" Target="../media/image99.jp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2.xml"/><Relationship Id="rId3" Type="http://schemas.openxmlformats.org/officeDocument/2006/relationships/image" Target="../media/image102.jpg"/><Relationship Id="rId4" Type="http://schemas.openxmlformats.org/officeDocument/2006/relationships/image" Target="../media/image103.jp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3.xml"/><Relationship Id="rId3" Type="http://schemas.openxmlformats.org/officeDocument/2006/relationships/image" Target="../media/image106.png"/><Relationship Id="rId4" Type="http://schemas.openxmlformats.org/officeDocument/2006/relationships/image" Target="../media/image105.png"/><Relationship Id="rId5" Type="http://schemas.openxmlformats.org/officeDocument/2006/relationships/image" Target="../media/image113.png"/><Relationship Id="rId6" Type="http://schemas.openxmlformats.org/officeDocument/2006/relationships/image" Target="../media/image108.png"/><Relationship Id="rId7" Type="http://schemas.openxmlformats.org/officeDocument/2006/relationships/image" Target="../media/image114.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4.xml"/><Relationship Id="rId3" Type="http://schemas.openxmlformats.org/officeDocument/2006/relationships/image" Target="../media/image109.png"/><Relationship Id="rId4" Type="http://schemas.openxmlformats.org/officeDocument/2006/relationships/image" Target="../media/image112.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5.xml"/><Relationship Id="rId3" Type="http://schemas.openxmlformats.org/officeDocument/2006/relationships/image" Target="../media/image110.png"/><Relationship Id="rId4" Type="http://schemas.openxmlformats.org/officeDocument/2006/relationships/image" Target="../media/image111.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7.xml"/><Relationship Id="rId3" Type="http://schemas.openxmlformats.org/officeDocument/2006/relationships/image" Target="../media/image132.jp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9.xml"/><Relationship Id="rId3" Type="http://schemas.openxmlformats.org/officeDocument/2006/relationships/image" Target="../media/image116.png"/><Relationship Id="rId4" Type="http://schemas.openxmlformats.org/officeDocument/2006/relationships/image" Target="../media/image7.png"/><Relationship Id="rId5" Type="http://schemas.openxmlformats.org/officeDocument/2006/relationships/image" Target="../media/image1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0.xml"/><Relationship Id="rId3" Type="http://schemas.openxmlformats.org/officeDocument/2006/relationships/image" Target="../media/image7.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1.xml"/><Relationship Id="rId3" Type="http://schemas.openxmlformats.org/officeDocument/2006/relationships/hyperlink" Target="https://emedicine.medscape.com/article/783011-workup#c5" TargetMode="Externa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2.xml"/><Relationship Id="rId3" Type="http://schemas.openxmlformats.org/officeDocument/2006/relationships/image" Target="../media/image126.png"/><Relationship Id="rId4" Type="http://schemas.openxmlformats.org/officeDocument/2006/relationships/image" Target="../media/image117.png"/><Relationship Id="rId5" Type="http://schemas.openxmlformats.org/officeDocument/2006/relationships/image" Target="../media/image120.png"/><Relationship Id="rId6" Type="http://schemas.openxmlformats.org/officeDocument/2006/relationships/image" Target="../media/image121.png"/><Relationship Id="rId7" Type="http://schemas.openxmlformats.org/officeDocument/2006/relationships/image" Target="../media/image122.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3.xml"/><Relationship Id="rId3" Type="http://schemas.openxmlformats.org/officeDocument/2006/relationships/image" Target="../media/image119.png"/><Relationship Id="rId4" Type="http://schemas.openxmlformats.org/officeDocument/2006/relationships/image" Target="../media/image123.png"/><Relationship Id="rId5" Type="http://schemas.openxmlformats.org/officeDocument/2006/relationships/image" Target="../media/image125.png"/><Relationship Id="rId6" Type="http://schemas.openxmlformats.org/officeDocument/2006/relationships/image" Target="../media/image118.png"/><Relationship Id="rId7" Type="http://schemas.openxmlformats.org/officeDocument/2006/relationships/image" Target="../media/image127.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4.xml"/><Relationship Id="rId3" Type="http://schemas.openxmlformats.org/officeDocument/2006/relationships/image" Target="../media/image138.png"/><Relationship Id="rId4" Type="http://schemas.openxmlformats.org/officeDocument/2006/relationships/image" Target="../media/image129.png"/><Relationship Id="rId5" Type="http://schemas.openxmlformats.org/officeDocument/2006/relationships/image" Target="../media/image128.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5.xml"/><Relationship Id="rId3" Type="http://schemas.openxmlformats.org/officeDocument/2006/relationships/image" Target="../media/image131.png"/><Relationship Id="rId4" Type="http://schemas.openxmlformats.org/officeDocument/2006/relationships/image" Target="../media/image130.png"/><Relationship Id="rId5" Type="http://schemas.openxmlformats.org/officeDocument/2006/relationships/image" Target="../media/image133.jp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8.xml"/><Relationship Id="rId3" Type="http://schemas.openxmlformats.org/officeDocument/2006/relationships/image" Target="../media/image146.jpg"/><Relationship Id="rId4" Type="http://schemas.openxmlformats.org/officeDocument/2006/relationships/image" Target="../media/image134.jp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9.xml"/><Relationship Id="rId3" Type="http://schemas.openxmlformats.org/officeDocument/2006/relationships/image" Target="../media/image135.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2.xml"/><Relationship Id="rId3" Type="http://schemas.openxmlformats.org/officeDocument/2006/relationships/hyperlink" Target="https://drive.google.com/open?id=1-FBKFlPWsrJb7lz6W_6caEavlxSlwPCs" TargetMode="External"/><Relationship Id="rId4" Type="http://schemas.openxmlformats.org/officeDocument/2006/relationships/image" Target="../media/image136.png"/><Relationship Id="rId5" Type="http://schemas.openxmlformats.org/officeDocument/2006/relationships/image" Target="../media/image139.png"/><Relationship Id="rId6" Type="http://schemas.openxmlformats.org/officeDocument/2006/relationships/image" Target="../media/image137.png"/><Relationship Id="rId7" Type="http://schemas.openxmlformats.org/officeDocument/2006/relationships/image" Target="../media/image147.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4.xml"/><Relationship Id="rId3" Type="http://schemas.openxmlformats.org/officeDocument/2006/relationships/image" Target="../media/image149.png"/><Relationship Id="rId4" Type="http://schemas.openxmlformats.org/officeDocument/2006/relationships/image" Target="../media/image141.png"/><Relationship Id="rId5" Type="http://schemas.openxmlformats.org/officeDocument/2006/relationships/image" Target="../media/image148.png"/><Relationship Id="rId6" Type="http://schemas.openxmlformats.org/officeDocument/2006/relationships/image" Target="../media/image143.png"/><Relationship Id="rId7" Type="http://schemas.openxmlformats.org/officeDocument/2006/relationships/image" Target="../media/image140.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5.xml"/><Relationship Id="rId3" Type="http://schemas.openxmlformats.org/officeDocument/2006/relationships/image" Target="../media/image144.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6.xml"/><Relationship Id="rId3" Type="http://schemas.openxmlformats.org/officeDocument/2006/relationships/image" Target="../media/image150.png"/><Relationship Id="rId4" Type="http://schemas.openxmlformats.org/officeDocument/2006/relationships/image" Target="../media/image142.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 Id="rId3" Type="http://schemas.openxmlformats.org/officeDocument/2006/relationships/image" Target="../media/image151.jpg"/><Relationship Id="rId4" Type="http://schemas.openxmlformats.org/officeDocument/2006/relationships/image" Target="../media/image14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jpg"/><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s://youtu.be/h7Ee9YKEXn4" TargetMode="Externa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7.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1.png"/><Relationship Id="rId4" Type="http://schemas.openxmlformats.org/officeDocument/2006/relationships/hyperlink" Target="https://youtu.be/dTtHVulOwlI" TargetMode="External"/><Relationship Id="rId5"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154.png"/><Relationship Id="rId6" Type="http://schemas.openxmlformats.org/officeDocument/2006/relationships/image" Target="../media/image15.png"/><Relationship Id="rId7" Type="http://schemas.openxmlformats.org/officeDocument/2006/relationships/image" Target="../media/image9.png"/><Relationship Id="rId8"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8.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40" Type="http://schemas.openxmlformats.org/officeDocument/2006/relationships/slide" Target="/ppt/slides/slide125.xml"/><Relationship Id="rId42" Type="http://schemas.openxmlformats.org/officeDocument/2006/relationships/slide" Target="/ppt/slides/slide125.xml"/><Relationship Id="rId41" Type="http://schemas.openxmlformats.org/officeDocument/2006/relationships/slide" Target="/ppt/slides/slide125.xml"/><Relationship Id="rId44" Type="http://schemas.openxmlformats.org/officeDocument/2006/relationships/slide" Target="/ppt/slides/slide130.xml"/><Relationship Id="rId43" Type="http://schemas.openxmlformats.org/officeDocument/2006/relationships/slide" Target="/ppt/slides/slide130.xml"/><Relationship Id="rId46" Type="http://schemas.openxmlformats.org/officeDocument/2006/relationships/slide" Target="/ppt/slides/slide136.xml"/><Relationship Id="rId45" Type="http://schemas.openxmlformats.org/officeDocument/2006/relationships/slide" Target="/ppt/slides/slide130.xml"/><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slide" Target="/ppt/slides/slide4.xml"/><Relationship Id="rId4" Type="http://schemas.openxmlformats.org/officeDocument/2006/relationships/slide" Target="/ppt/slides/slide4.xml"/><Relationship Id="rId9" Type="http://schemas.openxmlformats.org/officeDocument/2006/relationships/slide" Target="/ppt/slides/slide18.xml"/><Relationship Id="rId48" Type="http://schemas.openxmlformats.org/officeDocument/2006/relationships/slide" Target="/ppt/slides/slide136.xml"/><Relationship Id="rId47" Type="http://schemas.openxmlformats.org/officeDocument/2006/relationships/slide" Target="/ppt/slides/slide136.xml"/><Relationship Id="rId49" Type="http://schemas.openxmlformats.org/officeDocument/2006/relationships/slide" Target="/ppt/slides/slide151.xml"/><Relationship Id="rId5" Type="http://schemas.openxmlformats.org/officeDocument/2006/relationships/slide" Target="/ppt/slides/slide11.xml"/><Relationship Id="rId6" Type="http://schemas.openxmlformats.org/officeDocument/2006/relationships/slide" Target="/ppt/slides/slide11.xml"/><Relationship Id="rId7" Type="http://schemas.openxmlformats.org/officeDocument/2006/relationships/slide" Target="/ppt/slides/slide11.xml"/><Relationship Id="rId8" Type="http://schemas.openxmlformats.org/officeDocument/2006/relationships/slide" Target="/ppt/slides/slide11.xml"/><Relationship Id="rId31" Type="http://schemas.openxmlformats.org/officeDocument/2006/relationships/slide" Target="/ppt/slides/slide95.xml"/><Relationship Id="rId30" Type="http://schemas.openxmlformats.org/officeDocument/2006/relationships/slide" Target="/ppt/slides/slide85.xml"/><Relationship Id="rId33" Type="http://schemas.openxmlformats.org/officeDocument/2006/relationships/slide" Target="/ppt/slides/slide102.xml"/><Relationship Id="rId32" Type="http://schemas.openxmlformats.org/officeDocument/2006/relationships/slide" Target="/ppt/slides/slide95.xml"/><Relationship Id="rId35" Type="http://schemas.openxmlformats.org/officeDocument/2006/relationships/slide" Target="/ppt/slides/slide110.xml"/><Relationship Id="rId34" Type="http://schemas.openxmlformats.org/officeDocument/2006/relationships/slide" Target="/ppt/slides/slide102.xml"/><Relationship Id="rId37" Type="http://schemas.openxmlformats.org/officeDocument/2006/relationships/slide" Target="/ppt/slides/slide120.xml"/><Relationship Id="rId36" Type="http://schemas.openxmlformats.org/officeDocument/2006/relationships/slide" Target="/ppt/slides/slide110.xml"/><Relationship Id="rId39" Type="http://schemas.openxmlformats.org/officeDocument/2006/relationships/slide" Target="/ppt/slides/slide120.xml"/><Relationship Id="rId38" Type="http://schemas.openxmlformats.org/officeDocument/2006/relationships/slide" Target="/ppt/slides/slide120.xml"/><Relationship Id="rId20" Type="http://schemas.openxmlformats.org/officeDocument/2006/relationships/slide" Target="/ppt/slides/slide57.xml"/><Relationship Id="rId22" Type="http://schemas.openxmlformats.org/officeDocument/2006/relationships/slide" Target="/ppt/slides/slide64.xml"/><Relationship Id="rId21" Type="http://schemas.openxmlformats.org/officeDocument/2006/relationships/slide" Target="/ppt/slides/slide57.xml"/><Relationship Id="rId24" Type="http://schemas.openxmlformats.org/officeDocument/2006/relationships/slide" Target="/ppt/slides/slide77.xml"/><Relationship Id="rId23" Type="http://schemas.openxmlformats.org/officeDocument/2006/relationships/slide" Target="/ppt/slides/slide64.xml"/><Relationship Id="rId26" Type="http://schemas.openxmlformats.org/officeDocument/2006/relationships/slide" Target="/ppt/slides/slide77.xml"/><Relationship Id="rId25" Type="http://schemas.openxmlformats.org/officeDocument/2006/relationships/slide" Target="/ppt/slides/slide77.xml"/><Relationship Id="rId28" Type="http://schemas.openxmlformats.org/officeDocument/2006/relationships/slide" Target="/ppt/slides/slide85.xml"/><Relationship Id="rId27" Type="http://schemas.openxmlformats.org/officeDocument/2006/relationships/slide" Target="/ppt/slides/slide77.xml"/><Relationship Id="rId29" Type="http://schemas.openxmlformats.org/officeDocument/2006/relationships/slide" Target="/ppt/slides/slide85.xml"/><Relationship Id="rId51" Type="http://schemas.openxmlformats.org/officeDocument/2006/relationships/slide" Target="/ppt/slides/slide157.xml"/><Relationship Id="rId50" Type="http://schemas.openxmlformats.org/officeDocument/2006/relationships/slide" Target="/ppt/slides/slide151.xml"/><Relationship Id="rId52" Type="http://schemas.openxmlformats.org/officeDocument/2006/relationships/slide" Target="/ppt/slides/slide157.xml"/><Relationship Id="rId11" Type="http://schemas.openxmlformats.org/officeDocument/2006/relationships/slide" Target="/ppt/slides/slide18.xml"/><Relationship Id="rId10" Type="http://schemas.openxmlformats.org/officeDocument/2006/relationships/slide" Target="/ppt/slides/slide18.xml"/><Relationship Id="rId13" Type="http://schemas.openxmlformats.org/officeDocument/2006/relationships/slide" Target="/ppt/slides/slide29.xml"/><Relationship Id="rId12" Type="http://schemas.openxmlformats.org/officeDocument/2006/relationships/slide" Target="/ppt/slides/slide29.xml"/><Relationship Id="rId15" Type="http://schemas.openxmlformats.org/officeDocument/2006/relationships/slide" Target="/ppt/slides/slide41.xml"/><Relationship Id="rId14" Type="http://schemas.openxmlformats.org/officeDocument/2006/relationships/slide" Target="/ppt/slides/slide29.xml"/><Relationship Id="rId17" Type="http://schemas.openxmlformats.org/officeDocument/2006/relationships/slide" Target="/ppt/slides/slide41.xml"/><Relationship Id="rId16" Type="http://schemas.openxmlformats.org/officeDocument/2006/relationships/slide" Target="/ppt/slides/slide41.xml"/><Relationship Id="rId19" Type="http://schemas.openxmlformats.org/officeDocument/2006/relationships/slide" Target="/ppt/slides/slide57.xml"/><Relationship Id="rId18" Type="http://schemas.openxmlformats.org/officeDocument/2006/relationships/slide" Target="/ppt/slides/slide4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0.png"/><Relationship Id="rId4" Type="http://schemas.openxmlformats.org/officeDocument/2006/relationships/hyperlink" Target="https://youtu.be/ziaYBkgEZNU" TargetMode="External"/><Relationship Id="rId5" Type="http://schemas.openxmlformats.org/officeDocument/2006/relationships/image" Target="../media/image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1.png"/><Relationship Id="rId4" Type="http://schemas.openxmlformats.org/officeDocument/2006/relationships/image" Target="../media/image40.png"/><Relationship Id="rId5" Type="http://schemas.openxmlformats.org/officeDocument/2006/relationships/image" Target="../media/image57.png"/><Relationship Id="rId6" Type="http://schemas.openxmlformats.org/officeDocument/2006/relationships/image" Target="../media/image32.png"/><Relationship Id="rId7"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hyperlink" Target="https://drive.google.com/file/d/18nAPtty8qO8Q_jBsRYXNPaZWDWgGT0_q/view?usp=sharin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2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2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23.png"/><Relationship Id="rId4" Type="http://schemas.openxmlformats.org/officeDocument/2006/relationships/hyperlink" Target="https://youtu.be/gRWSyqatWQQ" TargetMode="External"/><Relationship Id="rId5" Type="http://schemas.openxmlformats.org/officeDocument/2006/relationships/image" Target="../media/image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25.png"/><Relationship Id="rId4" Type="http://schemas.openxmlformats.org/officeDocument/2006/relationships/hyperlink" Target="https://www.oxfordmedicaleducation.com/clinical-examinations/respiratory-examination/breath-sounds/" TargetMode="External"/><Relationship Id="rId5" Type="http://schemas.openxmlformats.org/officeDocument/2006/relationships/hyperlink" Target="https://www.oxfordmedicaleducation.com/clinical-examinations/respiratory-examination/breath-sounds/"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26.png"/><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28.png"/><Relationship Id="rId4" Type="http://schemas.openxmlformats.org/officeDocument/2006/relationships/image" Target="../media/image29.png"/><Relationship Id="rId9" Type="http://schemas.openxmlformats.org/officeDocument/2006/relationships/image" Target="../media/image7.png"/><Relationship Id="rId5" Type="http://schemas.openxmlformats.org/officeDocument/2006/relationships/image" Target="../media/image43.png"/><Relationship Id="rId6" Type="http://schemas.openxmlformats.org/officeDocument/2006/relationships/image" Target="../media/image42.png"/><Relationship Id="rId7" Type="http://schemas.openxmlformats.org/officeDocument/2006/relationships/image" Target="../media/image94.png"/><Relationship Id="rId8" Type="http://schemas.openxmlformats.org/officeDocument/2006/relationships/hyperlink" Target="https://youtu.be/76g_tNWMhCE"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44.png"/><Relationship Id="rId4" Type="http://schemas.openxmlformats.org/officeDocument/2006/relationships/image" Target="../media/image39.png"/><Relationship Id="rId5" Type="http://schemas.openxmlformats.org/officeDocument/2006/relationships/image" Target="../media/image36.png"/><Relationship Id="rId6" Type="http://schemas.openxmlformats.org/officeDocument/2006/relationships/image" Target="../media/image45.png"/><Relationship Id="rId7" Type="http://schemas.openxmlformats.org/officeDocument/2006/relationships/image" Target="../media/image34.png"/><Relationship Id="rId8" Type="http://schemas.openxmlformats.org/officeDocument/2006/relationships/image" Target="../media/image3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46.png"/><Relationship Id="rId4" Type="http://schemas.openxmlformats.org/officeDocument/2006/relationships/image" Target="../media/image54.png"/><Relationship Id="rId5" Type="http://schemas.openxmlformats.org/officeDocument/2006/relationships/image" Target="../media/image47.png"/><Relationship Id="rId6" Type="http://schemas.openxmlformats.org/officeDocument/2006/relationships/image" Target="../media/image49.png"/><Relationship Id="rId7" Type="http://schemas.openxmlformats.org/officeDocument/2006/relationships/image" Target="../media/image5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48.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5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51.jpg"/><Relationship Id="rId4" Type="http://schemas.openxmlformats.org/officeDocument/2006/relationships/hyperlink" Target="https://youtu.be/PYAnF6GJY2I" TargetMode="External"/><Relationship Id="rId5" Type="http://schemas.openxmlformats.org/officeDocument/2006/relationships/image" Target="../media/image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53.jpg"/><Relationship Id="rId4" Type="http://schemas.openxmlformats.org/officeDocument/2006/relationships/image" Target="../media/image58.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64.jpg"/><Relationship Id="rId4" Type="http://schemas.openxmlformats.org/officeDocument/2006/relationships/image" Target="../media/image71.jpg"/><Relationship Id="rId5" Type="http://schemas.openxmlformats.org/officeDocument/2006/relationships/image" Target="../media/image65.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66.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55.jpg"/><Relationship Id="rId4" Type="http://schemas.openxmlformats.org/officeDocument/2006/relationships/image" Target="../media/image59.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78.png"/><Relationship Id="rId4" Type="http://schemas.openxmlformats.org/officeDocument/2006/relationships/image" Target="../media/image74.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6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67.png"/><Relationship Id="rId4" Type="http://schemas.openxmlformats.org/officeDocument/2006/relationships/hyperlink" Target="https://youtu.be/nBrBJjqNcNE" TargetMode="External"/><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6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 name="Shape 54"/>
        <p:cNvGrpSpPr/>
        <p:nvPr/>
      </p:nvGrpSpPr>
      <p:grpSpPr>
        <a:xfrm>
          <a:off x="0" y="0"/>
          <a:ext cx="0" cy="0"/>
          <a:chOff x="0" y="0"/>
          <a:chExt cx="0" cy="0"/>
        </a:xfrm>
      </p:grpSpPr>
      <p:pic>
        <p:nvPicPr>
          <p:cNvPr id="55" name="Google Shape;55;p13"/>
          <p:cNvPicPr preferRelativeResize="0"/>
          <p:nvPr/>
        </p:nvPicPr>
        <p:blipFill>
          <a:blip r:embed="rId3">
            <a:alphaModFix/>
          </a:blip>
          <a:stretch>
            <a:fillRect/>
          </a:stretch>
        </p:blipFill>
        <p:spPr>
          <a:xfrm>
            <a:off x="0" y="0"/>
            <a:ext cx="7589524" cy="4386775"/>
          </a:xfrm>
          <a:prstGeom prst="rect">
            <a:avLst/>
          </a:prstGeom>
          <a:noFill/>
          <a:ln>
            <a:noFill/>
          </a:ln>
        </p:spPr>
      </p:pic>
      <p:sp>
        <p:nvSpPr>
          <p:cNvPr id="56" name="Google Shape;56;p13"/>
          <p:cNvSpPr/>
          <p:nvPr/>
        </p:nvSpPr>
        <p:spPr>
          <a:xfrm>
            <a:off x="2724775" y="4386775"/>
            <a:ext cx="4864800" cy="6393600"/>
          </a:xfrm>
          <a:prstGeom prst="rect">
            <a:avLst/>
          </a:prstGeom>
          <a:solidFill>
            <a:srgbClr val="B7D5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57" name="Google Shape;57;p13"/>
          <p:cNvSpPr/>
          <p:nvPr/>
        </p:nvSpPr>
        <p:spPr>
          <a:xfrm rot="-9320863">
            <a:off x="-2281362" y="4012746"/>
            <a:ext cx="7094525" cy="7141659"/>
          </a:xfrm>
          <a:prstGeom prst="chord">
            <a:avLst>
              <a:gd fmla="val 2672913" name="adj1"/>
              <a:gd fmla="val 16200000" name="adj2"/>
            </a:avLst>
          </a:pr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3"/>
          <p:cNvSpPr/>
          <p:nvPr/>
        </p:nvSpPr>
        <p:spPr>
          <a:xfrm>
            <a:off x="6565625" y="6973455"/>
            <a:ext cx="1023900" cy="1053300"/>
          </a:xfrm>
          <a:prstGeom prst="ellipse">
            <a:avLst/>
          </a:prstGeom>
          <a:solidFill>
            <a:srgbClr val="C5F4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3"/>
          <p:cNvSpPr/>
          <p:nvPr/>
        </p:nvSpPr>
        <p:spPr>
          <a:xfrm>
            <a:off x="5382675" y="7584423"/>
            <a:ext cx="2207100" cy="3040500"/>
          </a:xfrm>
          <a:prstGeom prst="ellipse">
            <a:avLst/>
          </a:prstGeom>
          <a:solidFill>
            <a:srgbClr val="C5F4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3"/>
          <p:cNvSpPr/>
          <p:nvPr/>
        </p:nvSpPr>
        <p:spPr>
          <a:xfrm>
            <a:off x="6653700" y="6748973"/>
            <a:ext cx="1023900" cy="1053300"/>
          </a:xfrm>
          <a:prstGeom prst="ellipse">
            <a:avLst/>
          </a:prstGeom>
          <a:solidFill>
            <a:srgbClr val="C5F4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p:nvPr/>
        </p:nvSpPr>
        <p:spPr>
          <a:xfrm>
            <a:off x="6565625" y="9098511"/>
            <a:ext cx="1023900" cy="1053300"/>
          </a:xfrm>
          <a:prstGeom prst="ellipse">
            <a:avLst/>
          </a:prstGeom>
          <a:solidFill>
            <a:srgbClr val="C5F4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3"/>
          <p:cNvSpPr/>
          <p:nvPr/>
        </p:nvSpPr>
        <p:spPr>
          <a:xfrm>
            <a:off x="5566550" y="7936065"/>
            <a:ext cx="2022900" cy="2735100"/>
          </a:xfrm>
          <a:prstGeom prst="rect">
            <a:avLst/>
          </a:prstGeom>
          <a:solidFill>
            <a:srgbClr val="C5F4E0"/>
          </a:solidFill>
          <a:ln cap="flat" cmpd="sng" w="9525">
            <a:solidFill>
              <a:srgbClr val="C5F4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3"/>
          <p:cNvSpPr/>
          <p:nvPr/>
        </p:nvSpPr>
        <p:spPr>
          <a:xfrm>
            <a:off x="6421050" y="7434203"/>
            <a:ext cx="1168800" cy="2735100"/>
          </a:xfrm>
          <a:prstGeom prst="rect">
            <a:avLst/>
          </a:prstGeom>
          <a:solidFill>
            <a:srgbClr val="C5F4E0"/>
          </a:solidFill>
          <a:ln cap="flat" cmpd="sng" w="9525">
            <a:solidFill>
              <a:srgbClr val="C5F4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3"/>
          <p:cNvSpPr/>
          <p:nvPr/>
        </p:nvSpPr>
        <p:spPr>
          <a:xfrm>
            <a:off x="6694900" y="5705831"/>
            <a:ext cx="982800" cy="1728300"/>
          </a:xfrm>
          <a:prstGeom prst="ellipse">
            <a:avLst/>
          </a:prstGeom>
          <a:solidFill>
            <a:srgbClr val="C5F4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3"/>
          <p:cNvSpPr/>
          <p:nvPr/>
        </p:nvSpPr>
        <p:spPr>
          <a:xfrm>
            <a:off x="6970725" y="4113606"/>
            <a:ext cx="619200" cy="2989800"/>
          </a:xfrm>
          <a:prstGeom prst="rect">
            <a:avLst/>
          </a:prstGeom>
          <a:solidFill>
            <a:srgbClr val="C5F4E0"/>
          </a:solidFill>
          <a:ln cap="flat" cmpd="sng" w="9525">
            <a:solidFill>
              <a:srgbClr val="C5F4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3"/>
          <p:cNvSpPr/>
          <p:nvPr/>
        </p:nvSpPr>
        <p:spPr>
          <a:xfrm>
            <a:off x="7417425" y="3880200"/>
            <a:ext cx="226200" cy="1820100"/>
          </a:xfrm>
          <a:prstGeom prst="rect">
            <a:avLst/>
          </a:prstGeom>
          <a:solidFill>
            <a:srgbClr val="C5F4E0"/>
          </a:solidFill>
          <a:ln cap="flat" cmpd="sng" w="9525">
            <a:solidFill>
              <a:srgbClr val="C5F4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3"/>
          <p:cNvSpPr txBox="1"/>
          <p:nvPr/>
        </p:nvSpPr>
        <p:spPr>
          <a:xfrm>
            <a:off x="172125" y="5562091"/>
            <a:ext cx="5642400" cy="729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2300">
                <a:solidFill>
                  <a:srgbClr val="257A99"/>
                </a:solidFill>
                <a:latin typeface="DM Sans"/>
                <a:ea typeface="DM Sans"/>
                <a:cs typeface="DM Sans"/>
                <a:sym typeface="DM Sans"/>
              </a:rPr>
              <a:t>The Amazing\ Genius Members : </a:t>
            </a:r>
            <a:r>
              <a:rPr b="1" lang="en-GB" sz="2300">
                <a:solidFill>
                  <a:srgbClr val="23455A"/>
                </a:solidFill>
                <a:latin typeface="DM Sans"/>
                <a:ea typeface="DM Sans"/>
                <a:cs typeface="DM Sans"/>
                <a:sym typeface="DM Sans"/>
              </a:rPr>
              <a:t> </a:t>
            </a:r>
            <a:endParaRPr b="1" sz="2300">
              <a:solidFill>
                <a:srgbClr val="23455A"/>
              </a:solidFill>
              <a:latin typeface="DM Sans"/>
              <a:ea typeface="DM Sans"/>
              <a:cs typeface="DM Sans"/>
              <a:sym typeface="DM Sans"/>
            </a:endParaRPr>
          </a:p>
          <a:p>
            <a:pPr indent="-342900" lvl="0" marL="457200" rtl="0" algn="l">
              <a:lnSpc>
                <a:spcPct val="115000"/>
              </a:lnSpc>
              <a:spcBef>
                <a:spcPts val="0"/>
              </a:spcBef>
              <a:spcAft>
                <a:spcPts val="0"/>
              </a:spcAft>
              <a:buClr>
                <a:srgbClr val="23455A"/>
              </a:buClr>
              <a:buSzPts val="1800"/>
              <a:buFont typeface="DM Sans"/>
              <a:buChar char="●"/>
            </a:pPr>
            <a:r>
              <a:rPr b="1" lang="en-GB" sz="1800">
                <a:solidFill>
                  <a:srgbClr val="23455A"/>
                </a:solidFill>
                <a:latin typeface="DM Sans"/>
                <a:ea typeface="DM Sans"/>
                <a:cs typeface="DM Sans"/>
                <a:sym typeface="DM Sans"/>
              </a:rPr>
              <a:t>Abdulrahman Shadid </a:t>
            </a:r>
            <a:endParaRPr b="1" sz="1800">
              <a:solidFill>
                <a:srgbClr val="23455A"/>
              </a:solidFill>
              <a:latin typeface="DM Sans"/>
              <a:ea typeface="DM Sans"/>
              <a:cs typeface="DM Sans"/>
              <a:sym typeface="DM Sans"/>
            </a:endParaRPr>
          </a:p>
          <a:p>
            <a:pPr indent="-342900" lvl="0" marL="457200" rtl="0" algn="l">
              <a:lnSpc>
                <a:spcPct val="115000"/>
              </a:lnSpc>
              <a:spcBef>
                <a:spcPts val="0"/>
              </a:spcBef>
              <a:spcAft>
                <a:spcPts val="0"/>
              </a:spcAft>
              <a:buClr>
                <a:srgbClr val="23455A"/>
              </a:buClr>
              <a:buSzPts val="1800"/>
              <a:buFont typeface="DM Sans"/>
              <a:buChar char="●"/>
            </a:pPr>
            <a:r>
              <a:rPr b="1" lang="en-GB" sz="1800">
                <a:solidFill>
                  <a:srgbClr val="23455A"/>
                </a:solidFill>
                <a:latin typeface="DM Sans"/>
                <a:ea typeface="DM Sans"/>
                <a:cs typeface="DM Sans"/>
                <a:sym typeface="DM Sans"/>
              </a:rPr>
              <a:t>Khalid Alharbi</a:t>
            </a:r>
            <a:endParaRPr b="1" sz="1800">
              <a:solidFill>
                <a:srgbClr val="23455A"/>
              </a:solidFill>
              <a:latin typeface="DM Sans"/>
              <a:ea typeface="DM Sans"/>
              <a:cs typeface="DM Sans"/>
              <a:sym typeface="DM Sans"/>
            </a:endParaRPr>
          </a:p>
          <a:p>
            <a:pPr indent="-342900" lvl="0" marL="457200" rtl="0" algn="l">
              <a:lnSpc>
                <a:spcPct val="115000"/>
              </a:lnSpc>
              <a:spcBef>
                <a:spcPts val="0"/>
              </a:spcBef>
              <a:spcAft>
                <a:spcPts val="0"/>
              </a:spcAft>
              <a:buClr>
                <a:srgbClr val="23455A"/>
              </a:buClr>
              <a:buSzPts val="1800"/>
              <a:buFont typeface="DM Sans"/>
              <a:buChar char="●"/>
            </a:pPr>
            <a:r>
              <a:rPr b="1" lang="en-GB" sz="1800">
                <a:solidFill>
                  <a:srgbClr val="23455A"/>
                </a:solidFill>
                <a:latin typeface="DM Sans"/>
                <a:ea typeface="DM Sans"/>
                <a:cs typeface="DM Sans"/>
                <a:sym typeface="DM Sans"/>
              </a:rPr>
              <a:t>Abdullah Shadid </a:t>
            </a:r>
            <a:endParaRPr b="1" sz="1800">
              <a:solidFill>
                <a:srgbClr val="23455A"/>
              </a:solidFill>
              <a:latin typeface="DM Sans"/>
              <a:ea typeface="DM Sans"/>
              <a:cs typeface="DM Sans"/>
              <a:sym typeface="DM Sans"/>
            </a:endParaRPr>
          </a:p>
          <a:p>
            <a:pPr indent="-342900" lvl="0" marL="457200" rtl="0" algn="l">
              <a:lnSpc>
                <a:spcPct val="115000"/>
              </a:lnSpc>
              <a:spcBef>
                <a:spcPts val="0"/>
              </a:spcBef>
              <a:spcAft>
                <a:spcPts val="0"/>
              </a:spcAft>
              <a:buClr>
                <a:srgbClr val="23455A"/>
              </a:buClr>
              <a:buSzPts val="1800"/>
              <a:buFont typeface="DM Sans"/>
              <a:buChar char="●"/>
            </a:pPr>
            <a:r>
              <a:rPr b="1" lang="en-GB" sz="1800">
                <a:solidFill>
                  <a:srgbClr val="23455A"/>
                </a:solidFill>
                <a:latin typeface="DM Sans"/>
                <a:ea typeface="DM Sans"/>
                <a:cs typeface="DM Sans"/>
                <a:sym typeface="DM Sans"/>
              </a:rPr>
              <a:t>Abdullah Alassaf</a:t>
            </a:r>
            <a:endParaRPr b="1" sz="1800">
              <a:solidFill>
                <a:srgbClr val="23455A"/>
              </a:solidFill>
              <a:latin typeface="DM Sans"/>
              <a:ea typeface="DM Sans"/>
              <a:cs typeface="DM Sans"/>
              <a:sym typeface="DM Sans"/>
            </a:endParaRPr>
          </a:p>
          <a:p>
            <a:pPr indent="-342900" lvl="0" marL="457200" rtl="0" algn="l">
              <a:lnSpc>
                <a:spcPct val="115000"/>
              </a:lnSpc>
              <a:spcBef>
                <a:spcPts val="0"/>
              </a:spcBef>
              <a:spcAft>
                <a:spcPts val="0"/>
              </a:spcAft>
              <a:buClr>
                <a:srgbClr val="23455A"/>
              </a:buClr>
              <a:buSzPts val="1800"/>
              <a:buFont typeface="DM Sans"/>
              <a:buChar char="●"/>
            </a:pPr>
            <a:r>
              <a:rPr b="1" lang="en-GB" sz="1800">
                <a:solidFill>
                  <a:srgbClr val="23455A"/>
                </a:solidFill>
                <a:latin typeface="DM Sans"/>
                <a:ea typeface="DM Sans"/>
                <a:cs typeface="DM Sans"/>
                <a:sym typeface="DM Sans"/>
              </a:rPr>
              <a:t>Alhanouf Alhaluli </a:t>
            </a:r>
            <a:endParaRPr b="1" sz="1800">
              <a:solidFill>
                <a:srgbClr val="23455A"/>
              </a:solidFill>
              <a:latin typeface="DM Sans"/>
              <a:ea typeface="DM Sans"/>
              <a:cs typeface="DM Sans"/>
              <a:sym typeface="DM Sans"/>
            </a:endParaRPr>
          </a:p>
          <a:p>
            <a:pPr indent="-342900" lvl="0" marL="457200" rtl="0" algn="l">
              <a:lnSpc>
                <a:spcPct val="115000"/>
              </a:lnSpc>
              <a:spcBef>
                <a:spcPts val="0"/>
              </a:spcBef>
              <a:spcAft>
                <a:spcPts val="0"/>
              </a:spcAft>
              <a:buClr>
                <a:srgbClr val="23455A"/>
              </a:buClr>
              <a:buSzPts val="1800"/>
              <a:buFont typeface="DM Sans"/>
              <a:buChar char="●"/>
            </a:pPr>
            <a:r>
              <a:rPr b="1" lang="en-GB" sz="1800">
                <a:solidFill>
                  <a:srgbClr val="23455A"/>
                </a:solidFill>
                <a:latin typeface="DM Sans"/>
                <a:ea typeface="DM Sans"/>
                <a:cs typeface="DM Sans"/>
                <a:sym typeface="DM Sans"/>
              </a:rPr>
              <a:t>Nouf Alhumaidhi</a:t>
            </a:r>
            <a:endParaRPr b="1" sz="1800">
              <a:solidFill>
                <a:srgbClr val="23455A"/>
              </a:solidFill>
              <a:latin typeface="DM Sans"/>
              <a:ea typeface="DM Sans"/>
              <a:cs typeface="DM Sans"/>
              <a:sym typeface="DM Sans"/>
            </a:endParaRPr>
          </a:p>
          <a:p>
            <a:pPr indent="-342900" lvl="0" marL="457200" rtl="0" algn="l">
              <a:lnSpc>
                <a:spcPct val="115000"/>
              </a:lnSpc>
              <a:spcBef>
                <a:spcPts val="0"/>
              </a:spcBef>
              <a:spcAft>
                <a:spcPts val="0"/>
              </a:spcAft>
              <a:buClr>
                <a:srgbClr val="23455A"/>
              </a:buClr>
              <a:buSzPts val="1800"/>
              <a:buFont typeface="DM Sans"/>
              <a:buChar char="●"/>
            </a:pPr>
            <a:r>
              <a:rPr b="1" lang="en-GB" sz="1800">
                <a:solidFill>
                  <a:srgbClr val="23455A"/>
                </a:solidFill>
                <a:latin typeface="DM Sans"/>
                <a:ea typeface="DM Sans"/>
                <a:cs typeface="DM Sans"/>
                <a:sym typeface="DM Sans"/>
              </a:rPr>
              <a:t>Nouf Alshammari </a:t>
            </a:r>
            <a:endParaRPr b="1" sz="1800">
              <a:solidFill>
                <a:srgbClr val="23455A"/>
              </a:solidFill>
              <a:latin typeface="DM Sans"/>
              <a:ea typeface="DM Sans"/>
              <a:cs typeface="DM Sans"/>
              <a:sym typeface="DM Sans"/>
            </a:endParaRPr>
          </a:p>
          <a:p>
            <a:pPr indent="-342900" lvl="0" marL="457200" rtl="0" algn="l">
              <a:lnSpc>
                <a:spcPct val="115000"/>
              </a:lnSpc>
              <a:spcBef>
                <a:spcPts val="0"/>
              </a:spcBef>
              <a:spcAft>
                <a:spcPts val="0"/>
              </a:spcAft>
              <a:buClr>
                <a:srgbClr val="23455A"/>
              </a:buClr>
              <a:buSzPts val="1800"/>
              <a:buFont typeface="DM Sans"/>
              <a:buChar char="●"/>
            </a:pPr>
            <a:r>
              <a:rPr b="1" lang="en-GB" sz="1800">
                <a:solidFill>
                  <a:srgbClr val="23455A"/>
                </a:solidFill>
                <a:latin typeface="DM Sans"/>
                <a:ea typeface="DM Sans"/>
                <a:cs typeface="DM Sans"/>
                <a:sym typeface="DM Sans"/>
              </a:rPr>
              <a:t>Raghad  AlKhashan</a:t>
            </a:r>
            <a:endParaRPr b="1" sz="1800">
              <a:solidFill>
                <a:srgbClr val="23455A"/>
              </a:solidFill>
              <a:latin typeface="DM Sans"/>
              <a:ea typeface="DM Sans"/>
              <a:cs typeface="DM Sans"/>
              <a:sym typeface="DM Sans"/>
            </a:endParaRPr>
          </a:p>
          <a:p>
            <a:pPr indent="-342900" lvl="0" marL="457200" rtl="0" algn="l">
              <a:lnSpc>
                <a:spcPct val="115000"/>
              </a:lnSpc>
              <a:spcBef>
                <a:spcPts val="0"/>
              </a:spcBef>
              <a:spcAft>
                <a:spcPts val="0"/>
              </a:spcAft>
              <a:buClr>
                <a:srgbClr val="23455A"/>
              </a:buClr>
              <a:buSzPts val="1800"/>
              <a:buFont typeface="DM Sans"/>
              <a:buChar char="●"/>
            </a:pPr>
            <a:r>
              <a:rPr b="1" lang="en-GB" sz="1800">
                <a:solidFill>
                  <a:srgbClr val="23455A"/>
                </a:solidFill>
                <a:latin typeface="DM Sans"/>
                <a:ea typeface="DM Sans"/>
                <a:cs typeface="DM Sans"/>
                <a:sym typeface="DM Sans"/>
              </a:rPr>
              <a:t>Jehad Alorainy</a:t>
            </a:r>
            <a:endParaRPr b="1" sz="1800">
              <a:solidFill>
                <a:srgbClr val="23455A"/>
              </a:solidFill>
              <a:latin typeface="DM Sans"/>
              <a:ea typeface="DM Sans"/>
              <a:cs typeface="DM Sans"/>
              <a:sym typeface="DM Sans"/>
            </a:endParaRPr>
          </a:p>
          <a:p>
            <a:pPr indent="-342900" lvl="0" marL="457200" rtl="0" algn="l">
              <a:lnSpc>
                <a:spcPct val="115000"/>
              </a:lnSpc>
              <a:spcBef>
                <a:spcPts val="0"/>
              </a:spcBef>
              <a:spcAft>
                <a:spcPts val="0"/>
              </a:spcAft>
              <a:buClr>
                <a:srgbClr val="23455A"/>
              </a:buClr>
              <a:buSzPts val="1800"/>
              <a:buFont typeface="DM Sans"/>
              <a:buChar char="●"/>
            </a:pPr>
            <a:r>
              <a:rPr b="1" lang="en-GB" sz="1800">
                <a:solidFill>
                  <a:srgbClr val="23455A"/>
                </a:solidFill>
                <a:latin typeface="DM Sans"/>
                <a:ea typeface="DM Sans"/>
                <a:cs typeface="DM Sans"/>
                <a:sym typeface="DM Sans"/>
              </a:rPr>
              <a:t>Norah Alturki</a:t>
            </a:r>
            <a:endParaRPr b="1" sz="1800">
              <a:solidFill>
                <a:srgbClr val="23455A"/>
              </a:solidFill>
              <a:latin typeface="DM Sans"/>
              <a:ea typeface="DM Sans"/>
              <a:cs typeface="DM Sans"/>
              <a:sym typeface="DM Sans"/>
            </a:endParaRPr>
          </a:p>
          <a:p>
            <a:pPr indent="-342900" lvl="0" marL="457200" rtl="0" algn="l">
              <a:lnSpc>
                <a:spcPct val="115000"/>
              </a:lnSpc>
              <a:spcBef>
                <a:spcPts val="0"/>
              </a:spcBef>
              <a:spcAft>
                <a:spcPts val="0"/>
              </a:spcAft>
              <a:buClr>
                <a:srgbClr val="23455A"/>
              </a:buClr>
              <a:buSzPts val="1800"/>
              <a:buFont typeface="DM Sans"/>
              <a:buChar char="●"/>
            </a:pPr>
            <a:r>
              <a:rPr b="1" lang="en-GB" sz="1800">
                <a:solidFill>
                  <a:srgbClr val="23455A"/>
                </a:solidFill>
                <a:latin typeface="DM Sans"/>
                <a:ea typeface="DM Sans"/>
                <a:cs typeface="DM Sans"/>
                <a:sym typeface="DM Sans"/>
              </a:rPr>
              <a:t>Ateen Almutairi </a:t>
            </a:r>
            <a:endParaRPr b="1" sz="1800">
              <a:solidFill>
                <a:srgbClr val="23455A"/>
              </a:solidFill>
              <a:latin typeface="DM Sans"/>
              <a:ea typeface="DM Sans"/>
              <a:cs typeface="DM Sans"/>
              <a:sym typeface="DM Sans"/>
            </a:endParaRPr>
          </a:p>
          <a:p>
            <a:pPr indent="-342900" lvl="0" marL="457200" rtl="0" algn="l">
              <a:lnSpc>
                <a:spcPct val="115000"/>
              </a:lnSpc>
              <a:spcBef>
                <a:spcPts val="0"/>
              </a:spcBef>
              <a:spcAft>
                <a:spcPts val="0"/>
              </a:spcAft>
              <a:buClr>
                <a:srgbClr val="23455A"/>
              </a:buClr>
              <a:buSzPts val="1800"/>
              <a:buFont typeface="DM Sans"/>
              <a:buChar char="●"/>
            </a:pPr>
            <a:r>
              <a:rPr b="1" lang="en-GB" sz="1800">
                <a:solidFill>
                  <a:srgbClr val="23455A"/>
                </a:solidFill>
                <a:latin typeface="DM Sans"/>
                <a:ea typeface="DM Sans"/>
                <a:cs typeface="DM Sans"/>
                <a:sym typeface="DM Sans"/>
              </a:rPr>
              <a:t>Ajeed Alrashoud </a:t>
            </a:r>
            <a:endParaRPr b="1" sz="1800">
              <a:solidFill>
                <a:srgbClr val="23455A"/>
              </a:solidFill>
              <a:latin typeface="DM Sans"/>
              <a:ea typeface="DM Sans"/>
              <a:cs typeface="DM Sans"/>
              <a:sym typeface="DM Sans"/>
            </a:endParaRPr>
          </a:p>
          <a:p>
            <a:pPr indent="-342900" lvl="0" marL="457200" rtl="0" algn="l">
              <a:lnSpc>
                <a:spcPct val="115000"/>
              </a:lnSpc>
              <a:spcBef>
                <a:spcPts val="0"/>
              </a:spcBef>
              <a:spcAft>
                <a:spcPts val="0"/>
              </a:spcAft>
              <a:buClr>
                <a:srgbClr val="23455A"/>
              </a:buClr>
              <a:buSzPts val="1800"/>
              <a:buFont typeface="DM Sans"/>
              <a:buChar char="●"/>
            </a:pPr>
            <a:r>
              <a:rPr b="1" lang="en-GB" sz="1800">
                <a:solidFill>
                  <a:srgbClr val="23455A"/>
                </a:solidFill>
                <a:latin typeface="DM Sans"/>
                <a:ea typeface="DM Sans"/>
                <a:cs typeface="DM Sans"/>
                <a:sym typeface="DM Sans"/>
              </a:rPr>
              <a:t>Rema Alkahtani </a:t>
            </a:r>
            <a:endParaRPr b="1" sz="1800">
              <a:solidFill>
                <a:srgbClr val="23455A"/>
              </a:solidFill>
              <a:latin typeface="DM Sans"/>
              <a:ea typeface="DM Sans"/>
              <a:cs typeface="DM Sans"/>
              <a:sym typeface="DM Sans"/>
            </a:endParaRPr>
          </a:p>
          <a:p>
            <a:pPr indent="-342900" lvl="0" marL="457200" rtl="0" algn="l">
              <a:lnSpc>
                <a:spcPct val="115000"/>
              </a:lnSpc>
              <a:spcBef>
                <a:spcPts val="0"/>
              </a:spcBef>
              <a:spcAft>
                <a:spcPts val="0"/>
              </a:spcAft>
              <a:buClr>
                <a:srgbClr val="23455A"/>
              </a:buClr>
              <a:buSzPts val="1800"/>
              <a:buFont typeface="DM Sans"/>
              <a:buChar char="●"/>
            </a:pPr>
            <a:r>
              <a:rPr b="1" lang="en-GB" sz="1800">
                <a:solidFill>
                  <a:srgbClr val="23455A"/>
                </a:solidFill>
                <a:latin typeface="DM Sans"/>
                <a:ea typeface="DM Sans"/>
                <a:cs typeface="DM Sans"/>
                <a:sym typeface="DM Sans"/>
              </a:rPr>
              <a:t>Mashal AbaAlkhail </a:t>
            </a:r>
            <a:endParaRPr b="1" sz="1800">
              <a:solidFill>
                <a:srgbClr val="23455A"/>
              </a:solidFill>
              <a:latin typeface="DM Sans"/>
              <a:ea typeface="DM Sans"/>
              <a:cs typeface="DM Sans"/>
              <a:sym typeface="DM Sans"/>
            </a:endParaRPr>
          </a:p>
          <a:p>
            <a:pPr indent="0" lvl="0" marL="0" rtl="0" algn="l">
              <a:lnSpc>
                <a:spcPct val="115000"/>
              </a:lnSpc>
              <a:spcBef>
                <a:spcPts val="0"/>
              </a:spcBef>
              <a:spcAft>
                <a:spcPts val="0"/>
              </a:spcAft>
              <a:buNone/>
            </a:pPr>
            <a:r>
              <a:t/>
            </a:r>
            <a:endParaRPr sz="1800">
              <a:solidFill>
                <a:srgbClr val="9FCFCF"/>
              </a:solidFill>
              <a:latin typeface="DM Sans Medium"/>
              <a:ea typeface="DM Sans Medium"/>
              <a:cs typeface="DM Sans Medium"/>
              <a:sym typeface="DM Sans Medium"/>
            </a:endParaRPr>
          </a:p>
          <a:p>
            <a:pPr indent="0" lvl="0" marL="457200" rtl="0" algn="l">
              <a:lnSpc>
                <a:spcPct val="115000"/>
              </a:lnSpc>
              <a:spcBef>
                <a:spcPts val="0"/>
              </a:spcBef>
              <a:spcAft>
                <a:spcPts val="0"/>
              </a:spcAft>
              <a:buNone/>
            </a:pPr>
            <a:r>
              <a:t/>
            </a:r>
            <a:endParaRPr sz="1800">
              <a:solidFill>
                <a:srgbClr val="9FCFCF"/>
              </a:solidFill>
              <a:latin typeface="DM Sans Medium"/>
              <a:ea typeface="DM Sans Medium"/>
              <a:cs typeface="DM Sans Medium"/>
              <a:sym typeface="DM Sans Medium"/>
            </a:endParaRPr>
          </a:p>
          <a:p>
            <a:pPr indent="0" lvl="0" marL="457200" rtl="0" algn="l">
              <a:lnSpc>
                <a:spcPct val="115000"/>
              </a:lnSpc>
              <a:spcBef>
                <a:spcPts val="0"/>
              </a:spcBef>
              <a:spcAft>
                <a:spcPts val="0"/>
              </a:spcAft>
              <a:buNone/>
            </a:pPr>
            <a:r>
              <a:t/>
            </a:r>
            <a:endParaRPr sz="1800">
              <a:solidFill>
                <a:srgbClr val="9FCFCF"/>
              </a:solidFill>
              <a:latin typeface="DM Sans Medium"/>
              <a:ea typeface="DM Sans Medium"/>
              <a:cs typeface="DM Sans Medium"/>
              <a:sym typeface="DM Sans Medium"/>
            </a:endParaRPr>
          </a:p>
        </p:txBody>
      </p:sp>
      <p:sp>
        <p:nvSpPr>
          <p:cNvPr id="68" name="Google Shape;68;p13"/>
          <p:cNvSpPr txBox="1"/>
          <p:nvPr/>
        </p:nvSpPr>
        <p:spPr>
          <a:xfrm>
            <a:off x="2717473" y="4459813"/>
            <a:ext cx="2154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solidFill>
                  <a:srgbClr val="257A99"/>
                </a:solidFill>
                <a:latin typeface="DM Sans"/>
                <a:ea typeface="DM Sans"/>
                <a:cs typeface="DM Sans"/>
                <a:sym typeface="DM Sans"/>
              </a:rPr>
              <a:t>Team leader </a:t>
            </a:r>
            <a:endParaRPr b="1" sz="2400">
              <a:solidFill>
                <a:srgbClr val="257A99"/>
              </a:solidFill>
              <a:latin typeface="DM Sans"/>
              <a:ea typeface="DM Sans"/>
              <a:cs typeface="DM Sans"/>
              <a:sym typeface="DM Sans"/>
            </a:endParaRPr>
          </a:p>
        </p:txBody>
      </p:sp>
      <p:sp>
        <p:nvSpPr>
          <p:cNvPr id="69" name="Google Shape;69;p13"/>
          <p:cNvSpPr txBox="1"/>
          <p:nvPr/>
        </p:nvSpPr>
        <p:spPr>
          <a:xfrm>
            <a:off x="2470113" y="4856700"/>
            <a:ext cx="2649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solidFill>
                  <a:srgbClr val="1C4588"/>
                </a:solidFill>
                <a:latin typeface="DM Sans"/>
                <a:ea typeface="DM Sans"/>
                <a:cs typeface="DM Sans"/>
                <a:sym typeface="DM Sans"/>
              </a:rPr>
              <a:t>Joud </a:t>
            </a:r>
            <a:r>
              <a:rPr b="1" lang="en-GB" sz="2400">
                <a:solidFill>
                  <a:srgbClr val="1C4588"/>
                </a:solidFill>
                <a:latin typeface="DM Sans"/>
                <a:ea typeface="DM Sans"/>
                <a:cs typeface="DM Sans"/>
                <a:sym typeface="DM Sans"/>
              </a:rPr>
              <a:t>AlKhalifah </a:t>
            </a:r>
            <a:endParaRPr b="1" sz="2400">
              <a:solidFill>
                <a:srgbClr val="1C4588"/>
              </a:solidFill>
              <a:latin typeface="DM Sans"/>
              <a:ea typeface="DM Sans"/>
              <a:cs typeface="DM Sans"/>
              <a:sym typeface="DM Sans"/>
            </a:endParaRPr>
          </a:p>
        </p:txBody>
      </p:sp>
      <p:sp>
        <p:nvSpPr>
          <p:cNvPr id="70" name="Google Shape;70;p13"/>
          <p:cNvSpPr/>
          <p:nvPr/>
        </p:nvSpPr>
        <p:spPr>
          <a:xfrm>
            <a:off x="5340925" y="3879606"/>
            <a:ext cx="2290593" cy="6792037"/>
          </a:xfrm>
          <a:custGeom>
            <a:rect b="b" l="l" r="r" t="t"/>
            <a:pathLst>
              <a:path extrusionOk="0" h="213301" w="107945">
                <a:moveTo>
                  <a:pt x="14334" y="213301"/>
                </a:moveTo>
                <a:cubicBezTo>
                  <a:pt x="12328" y="200374"/>
                  <a:pt x="-6171" y="154236"/>
                  <a:pt x="2298" y="135737"/>
                </a:cubicBezTo>
                <a:cubicBezTo>
                  <a:pt x="10768" y="117238"/>
                  <a:pt x="57016" y="121139"/>
                  <a:pt x="65151" y="102305"/>
                </a:cubicBezTo>
                <a:cubicBezTo>
                  <a:pt x="73286" y="83471"/>
                  <a:pt x="43978" y="39786"/>
                  <a:pt x="51110" y="22735"/>
                </a:cubicBezTo>
                <a:cubicBezTo>
                  <a:pt x="58242" y="5684"/>
                  <a:pt x="98473" y="3789"/>
                  <a:pt x="107945" y="0"/>
                </a:cubicBezTo>
              </a:path>
            </a:pathLst>
          </a:custGeom>
          <a:solidFill>
            <a:srgbClr val="C5F4E0"/>
          </a:solidFill>
          <a:ln cap="flat" cmpd="sng" w="76200">
            <a:solidFill>
              <a:srgbClr val="C5F4E0"/>
            </a:solidFill>
            <a:prstDash val="solid"/>
            <a:round/>
            <a:headEnd len="med" w="med" type="none"/>
            <a:tailEnd len="med" w="med" type="none"/>
          </a:ln>
        </p:spPr>
      </p:sp>
      <p:sp>
        <p:nvSpPr>
          <p:cNvPr id="71" name="Google Shape;71;p13"/>
          <p:cNvSpPr txBox="1"/>
          <p:nvPr/>
        </p:nvSpPr>
        <p:spPr>
          <a:xfrm>
            <a:off x="741300" y="3858138"/>
            <a:ext cx="6550500" cy="677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GB" sz="3200">
                <a:solidFill>
                  <a:srgbClr val="637781"/>
                </a:solidFill>
                <a:highlight>
                  <a:srgbClr val="EAD1DC"/>
                </a:highlight>
                <a:latin typeface="Comfortaa"/>
                <a:ea typeface="Comfortaa"/>
                <a:cs typeface="Comfortaa"/>
                <a:sym typeface="Comfortaa"/>
              </a:rPr>
              <a:t>OSCE Surgery Teamwork 438</a:t>
            </a:r>
            <a:endParaRPr sz="1100">
              <a:highlight>
                <a:srgbClr val="EAD1DC"/>
              </a:highlight>
            </a:endParaRPr>
          </a:p>
        </p:txBody>
      </p:sp>
      <p:sp>
        <p:nvSpPr>
          <p:cNvPr id="72" name="Google Shape;72;p13"/>
          <p:cNvSpPr/>
          <p:nvPr/>
        </p:nvSpPr>
        <p:spPr>
          <a:xfrm>
            <a:off x="-1529750" y="0"/>
            <a:ext cx="2967300" cy="2557500"/>
          </a:xfrm>
          <a:prstGeom prst="arc">
            <a:avLst>
              <a:gd fmla="val 16431043" name="adj1"/>
              <a:gd fmla="val 5418183" name="adj2"/>
            </a:avLst>
          </a:prstGeom>
          <a:noFill/>
          <a:ln cap="flat" cmpd="sng" w="114300">
            <a:solidFill>
              <a:srgbClr val="C5F4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p:nvPr/>
        </p:nvSpPr>
        <p:spPr>
          <a:xfrm rot="6878801">
            <a:off x="5634930" y="-809227"/>
            <a:ext cx="1971841" cy="2198301"/>
          </a:xfrm>
          <a:prstGeom prst="arc">
            <a:avLst>
              <a:gd fmla="val 16200000" name="adj1"/>
              <a:gd fmla="val 5006091" name="adj2"/>
            </a:avLst>
          </a:prstGeom>
          <a:noFill/>
          <a:ln cap="flat" cmpd="sng" w="114300">
            <a:solidFill>
              <a:srgbClr val="F9DE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3"/>
          <p:cNvSpPr txBox="1"/>
          <p:nvPr/>
        </p:nvSpPr>
        <p:spPr>
          <a:xfrm>
            <a:off x="519525" y="570150"/>
            <a:ext cx="6550500" cy="1019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GB" sz="3500">
                <a:solidFill>
                  <a:srgbClr val="637781"/>
                </a:solidFill>
                <a:highlight>
                  <a:srgbClr val="C5F4E0"/>
                </a:highlight>
                <a:latin typeface="Comfortaa"/>
                <a:ea typeface="Comfortaa"/>
                <a:cs typeface="Comfortaa"/>
                <a:sym typeface="Comfortaa"/>
              </a:rPr>
              <a:t>May’s &amp; Njoud’s </a:t>
            </a:r>
            <a:r>
              <a:rPr b="1" lang="en-GB" sz="3500">
                <a:solidFill>
                  <a:srgbClr val="637781"/>
                </a:solidFill>
                <a:highlight>
                  <a:srgbClr val="C5F4E0"/>
                </a:highlight>
                <a:latin typeface="Comfortaa"/>
                <a:ea typeface="Comfortaa"/>
                <a:cs typeface="Comfortaa"/>
                <a:sym typeface="Comfortaa"/>
              </a:rPr>
              <a:t>OSCE file </a:t>
            </a:r>
            <a:endParaRPr sz="2300">
              <a:solidFill>
                <a:srgbClr val="637781"/>
              </a:solidFill>
              <a:highlight>
                <a:srgbClr val="C5F4E0"/>
              </a:highlight>
              <a:latin typeface="Lora"/>
              <a:ea typeface="Lora"/>
              <a:cs typeface="Lora"/>
              <a:sym typeface="Lora"/>
            </a:endParaRPr>
          </a:p>
          <a:p>
            <a:pPr indent="0" lvl="0" marL="0" rtl="0" algn="l">
              <a:spcBef>
                <a:spcPts val="0"/>
              </a:spcBef>
              <a:spcAft>
                <a:spcPts val="0"/>
              </a:spcAft>
              <a:buNone/>
            </a:pPr>
            <a:r>
              <a:t/>
            </a:r>
            <a:endParaRPr/>
          </a:p>
        </p:txBody>
      </p:sp>
      <p:sp>
        <p:nvSpPr>
          <p:cNvPr id="75" name="Google Shape;75;p13"/>
          <p:cNvSpPr txBox="1"/>
          <p:nvPr/>
        </p:nvSpPr>
        <p:spPr>
          <a:xfrm>
            <a:off x="3085200" y="6061149"/>
            <a:ext cx="3568500" cy="26187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rgbClr val="23455A"/>
              </a:buClr>
              <a:buSzPts val="1800"/>
              <a:buFont typeface="DM Sans"/>
              <a:buChar char="●"/>
            </a:pPr>
            <a:r>
              <a:rPr b="1" lang="en-GB" sz="1800">
                <a:solidFill>
                  <a:srgbClr val="23455A"/>
                </a:solidFill>
                <a:latin typeface="DM Sans"/>
                <a:ea typeface="DM Sans"/>
                <a:cs typeface="DM Sans"/>
                <a:sym typeface="DM Sans"/>
              </a:rPr>
              <a:t>Wejdan Alnufaie</a:t>
            </a:r>
            <a:r>
              <a:rPr lang="en-GB" sz="1800">
                <a:solidFill>
                  <a:srgbClr val="23455A"/>
                </a:solidFill>
                <a:latin typeface="DM Sans Medium"/>
                <a:ea typeface="DM Sans Medium"/>
                <a:cs typeface="DM Sans Medium"/>
                <a:sym typeface="DM Sans Medium"/>
              </a:rPr>
              <a:t> </a:t>
            </a:r>
            <a:endParaRPr sz="1800">
              <a:solidFill>
                <a:srgbClr val="23455A"/>
              </a:solidFill>
              <a:latin typeface="DM Sans Medium"/>
              <a:ea typeface="DM Sans Medium"/>
              <a:cs typeface="DM Sans Medium"/>
              <a:sym typeface="DM Sans Medium"/>
            </a:endParaRPr>
          </a:p>
          <a:p>
            <a:pPr indent="-342900" lvl="0" marL="457200" rtl="0" algn="l">
              <a:lnSpc>
                <a:spcPct val="115000"/>
              </a:lnSpc>
              <a:spcBef>
                <a:spcPts val="0"/>
              </a:spcBef>
              <a:spcAft>
                <a:spcPts val="0"/>
              </a:spcAft>
              <a:buClr>
                <a:srgbClr val="23455A"/>
              </a:buClr>
              <a:buSzPts val="1800"/>
              <a:buFont typeface="DM Sans Medium"/>
              <a:buChar char="●"/>
            </a:pPr>
            <a:r>
              <a:rPr b="1" lang="en-GB" sz="1800">
                <a:solidFill>
                  <a:srgbClr val="23455A"/>
                </a:solidFill>
                <a:latin typeface="DM Sans"/>
                <a:ea typeface="DM Sans"/>
                <a:cs typeface="DM Sans"/>
                <a:sym typeface="DM Sans"/>
              </a:rPr>
              <a:t>Lama Alzamil </a:t>
            </a:r>
            <a:endParaRPr b="1" sz="1800">
              <a:solidFill>
                <a:srgbClr val="23455A"/>
              </a:solidFill>
              <a:latin typeface="DM Sans"/>
              <a:ea typeface="DM Sans"/>
              <a:cs typeface="DM Sans"/>
              <a:sym typeface="DM Sans"/>
            </a:endParaRPr>
          </a:p>
          <a:p>
            <a:pPr indent="-342900" lvl="0" marL="457200" rtl="0" algn="l">
              <a:lnSpc>
                <a:spcPct val="115000"/>
              </a:lnSpc>
              <a:spcBef>
                <a:spcPts val="0"/>
              </a:spcBef>
              <a:spcAft>
                <a:spcPts val="0"/>
              </a:spcAft>
              <a:buClr>
                <a:srgbClr val="23455A"/>
              </a:buClr>
              <a:buSzPts val="1800"/>
              <a:buFont typeface="DM Sans"/>
              <a:buChar char="●"/>
            </a:pPr>
            <a:r>
              <a:rPr b="1" lang="en-GB" sz="1800">
                <a:solidFill>
                  <a:srgbClr val="23455A"/>
                </a:solidFill>
                <a:latin typeface="DM Sans"/>
                <a:ea typeface="DM Sans"/>
                <a:cs typeface="DM Sans"/>
                <a:sym typeface="DM Sans"/>
              </a:rPr>
              <a:t>Abdulaziz AlGhamdi </a:t>
            </a:r>
            <a:endParaRPr b="1" sz="1800">
              <a:solidFill>
                <a:srgbClr val="23455A"/>
              </a:solidFill>
              <a:latin typeface="DM Sans"/>
              <a:ea typeface="DM Sans"/>
              <a:cs typeface="DM Sans"/>
              <a:sym typeface="DM Sans"/>
            </a:endParaRPr>
          </a:p>
          <a:p>
            <a:pPr indent="-342900" lvl="0" marL="457200" rtl="0" algn="l">
              <a:lnSpc>
                <a:spcPct val="115000"/>
              </a:lnSpc>
              <a:spcBef>
                <a:spcPts val="0"/>
              </a:spcBef>
              <a:spcAft>
                <a:spcPts val="0"/>
              </a:spcAft>
              <a:buClr>
                <a:srgbClr val="23455A"/>
              </a:buClr>
              <a:buSzPts val="1800"/>
              <a:buFont typeface="DM Sans"/>
              <a:buChar char="●"/>
            </a:pPr>
            <a:r>
              <a:rPr b="1" lang="en-GB" sz="1800">
                <a:solidFill>
                  <a:srgbClr val="23455A"/>
                </a:solidFill>
                <a:latin typeface="DM Sans"/>
                <a:ea typeface="DM Sans"/>
                <a:cs typeface="DM Sans"/>
                <a:sym typeface="DM Sans"/>
              </a:rPr>
              <a:t>Reem Bin Idris</a:t>
            </a:r>
            <a:endParaRPr b="1" sz="1800">
              <a:solidFill>
                <a:srgbClr val="23455A"/>
              </a:solidFill>
              <a:latin typeface="DM Sans"/>
              <a:ea typeface="DM Sans"/>
              <a:cs typeface="DM Sans"/>
              <a:sym typeface="DM Sans"/>
            </a:endParaRPr>
          </a:p>
          <a:p>
            <a:pPr indent="-342900" lvl="0" marL="457200" rtl="0" algn="l">
              <a:lnSpc>
                <a:spcPct val="115000"/>
              </a:lnSpc>
              <a:spcBef>
                <a:spcPts val="0"/>
              </a:spcBef>
              <a:spcAft>
                <a:spcPts val="0"/>
              </a:spcAft>
              <a:buClr>
                <a:srgbClr val="23455A"/>
              </a:buClr>
              <a:buSzPts val="1800"/>
              <a:buFont typeface="DM Sans"/>
              <a:buChar char="●"/>
            </a:pPr>
            <a:r>
              <a:rPr b="1" lang="en-GB" sz="1800">
                <a:solidFill>
                  <a:srgbClr val="23455A"/>
                </a:solidFill>
                <a:latin typeface="DM Sans"/>
                <a:ea typeface="DM Sans"/>
                <a:cs typeface="DM Sans"/>
                <a:sym typeface="DM Sans"/>
              </a:rPr>
              <a:t>Deemah Alhudaithi </a:t>
            </a:r>
            <a:endParaRPr b="1" sz="1800">
              <a:solidFill>
                <a:srgbClr val="23455A"/>
              </a:solidFill>
              <a:latin typeface="DM Sans"/>
              <a:ea typeface="DM Sans"/>
              <a:cs typeface="DM Sans"/>
              <a:sym typeface="DM Sans"/>
            </a:endParaRPr>
          </a:p>
          <a:p>
            <a:pPr indent="-342900" lvl="0" marL="457200" rtl="0" algn="l">
              <a:lnSpc>
                <a:spcPct val="115000"/>
              </a:lnSpc>
              <a:spcBef>
                <a:spcPts val="0"/>
              </a:spcBef>
              <a:spcAft>
                <a:spcPts val="0"/>
              </a:spcAft>
              <a:buClr>
                <a:srgbClr val="23455A"/>
              </a:buClr>
              <a:buSzPts val="1800"/>
              <a:buFont typeface="DM Sans"/>
              <a:buChar char="●"/>
            </a:pPr>
            <a:r>
              <a:rPr b="1" lang="en-GB" sz="1800">
                <a:solidFill>
                  <a:srgbClr val="23455A"/>
                </a:solidFill>
                <a:latin typeface="DM Sans"/>
                <a:ea typeface="DM Sans"/>
                <a:cs typeface="DM Sans"/>
                <a:sym typeface="DM Sans"/>
              </a:rPr>
              <a:t>Omar Odeh</a:t>
            </a:r>
            <a:endParaRPr sz="1800">
              <a:solidFill>
                <a:srgbClr val="23455A"/>
              </a:solidFill>
              <a:latin typeface="DM Sans Medium"/>
              <a:ea typeface="DM Sans Medium"/>
              <a:cs typeface="DM Sans Medium"/>
              <a:sym typeface="DM Sans Medium"/>
            </a:endParaRPr>
          </a:p>
          <a:p>
            <a:pPr indent="-342900" lvl="0" marL="457200" rtl="0" algn="l">
              <a:lnSpc>
                <a:spcPct val="115000"/>
              </a:lnSpc>
              <a:spcBef>
                <a:spcPts val="0"/>
              </a:spcBef>
              <a:spcAft>
                <a:spcPts val="0"/>
              </a:spcAft>
              <a:buClr>
                <a:srgbClr val="23455A"/>
              </a:buClr>
              <a:buSzPts val="1800"/>
              <a:buFont typeface="DM Sans"/>
              <a:buChar char="●"/>
            </a:pPr>
            <a:r>
              <a:rPr b="1" lang="en-GB" sz="1800">
                <a:solidFill>
                  <a:srgbClr val="23455A"/>
                </a:solidFill>
                <a:latin typeface="DM Sans"/>
                <a:ea typeface="DM Sans"/>
                <a:cs typeface="DM Sans"/>
                <a:sym typeface="DM Sans"/>
              </a:rPr>
              <a:t>Yasmeen Almousa</a:t>
            </a:r>
            <a:endParaRPr b="1" sz="1800">
              <a:solidFill>
                <a:srgbClr val="23455A"/>
              </a:solidFill>
              <a:latin typeface="DM Sans"/>
              <a:ea typeface="DM Sans"/>
              <a:cs typeface="DM Sans"/>
              <a:sym typeface="DM Sans"/>
            </a:endParaRPr>
          </a:p>
          <a:p>
            <a:pPr indent="0" lvl="0" marL="0" rtl="0" algn="l">
              <a:spcBef>
                <a:spcPts val="0"/>
              </a:spcBef>
              <a:spcAft>
                <a:spcPts val="0"/>
              </a:spcAft>
              <a:buNone/>
            </a:pPr>
            <a:r>
              <a:rPr lang="en-GB"/>
              <a:t> </a:t>
            </a:r>
            <a:endParaRPr/>
          </a:p>
        </p:txBody>
      </p:sp>
      <p:grpSp>
        <p:nvGrpSpPr>
          <p:cNvPr id="76" name="Google Shape;76;p13"/>
          <p:cNvGrpSpPr/>
          <p:nvPr/>
        </p:nvGrpSpPr>
        <p:grpSpPr>
          <a:xfrm>
            <a:off x="5980012" y="8076845"/>
            <a:ext cx="1583572" cy="2618708"/>
            <a:chOff x="453407" y="7519282"/>
            <a:chExt cx="2154519" cy="3029860"/>
          </a:xfrm>
        </p:grpSpPr>
        <p:grpSp>
          <p:nvGrpSpPr>
            <p:cNvPr id="77" name="Google Shape;77;p13"/>
            <p:cNvGrpSpPr/>
            <p:nvPr/>
          </p:nvGrpSpPr>
          <p:grpSpPr>
            <a:xfrm>
              <a:off x="453407" y="7519282"/>
              <a:ext cx="937588" cy="2950940"/>
              <a:chOff x="4993150" y="1436575"/>
              <a:chExt cx="907900" cy="2857500"/>
            </a:xfrm>
          </p:grpSpPr>
          <p:sp>
            <p:nvSpPr>
              <p:cNvPr id="78" name="Google Shape;78;p13"/>
              <p:cNvSpPr/>
              <p:nvPr/>
            </p:nvSpPr>
            <p:spPr>
              <a:xfrm>
                <a:off x="5218300" y="4049300"/>
                <a:ext cx="127725" cy="165250"/>
              </a:xfrm>
              <a:custGeom>
                <a:rect b="b" l="l" r="r" t="t"/>
                <a:pathLst>
                  <a:path extrusionOk="0" h="6610" w="5109">
                    <a:moveTo>
                      <a:pt x="269" y="1"/>
                    </a:moveTo>
                    <a:lnTo>
                      <a:pt x="0" y="6610"/>
                    </a:lnTo>
                    <a:lnTo>
                      <a:pt x="4817" y="6610"/>
                    </a:lnTo>
                    <a:lnTo>
                      <a:pt x="510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3"/>
              <p:cNvSpPr/>
              <p:nvPr/>
            </p:nvSpPr>
            <p:spPr>
              <a:xfrm>
                <a:off x="4993150" y="4167825"/>
                <a:ext cx="355675" cy="103300"/>
              </a:xfrm>
              <a:custGeom>
                <a:rect b="b" l="l" r="r" t="t"/>
                <a:pathLst>
                  <a:path extrusionOk="0" h="4132" w="14227">
                    <a:moveTo>
                      <a:pt x="8827" y="0"/>
                    </a:moveTo>
                    <a:cubicBezTo>
                      <a:pt x="8726" y="0"/>
                      <a:pt x="8625" y="18"/>
                      <a:pt x="8536" y="54"/>
                    </a:cubicBezTo>
                    <a:lnTo>
                      <a:pt x="3562" y="2339"/>
                    </a:lnTo>
                    <a:cubicBezTo>
                      <a:pt x="3176" y="2275"/>
                      <a:pt x="2831" y="2247"/>
                      <a:pt x="2524" y="2247"/>
                    </a:cubicBezTo>
                    <a:cubicBezTo>
                      <a:pt x="18" y="2247"/>
                      <a:pt x="0" y="4131"/>
                      <a:pt x="0" y="4131"/>
                    </a:cubicBezTo>
                    <a:lnTo>
                      <a:pt x="14226" y="4131"/>
                    </a:lnTo>
                    <a:lnTo>
                      <a:pt x="14226" y="1421"/>
                    </a:lnTo>
                    <a:cubicBezTo>
                      <a:pt x="14226" y="1129"/>
                      <a:pt x="14047" y="860"/>
                      <a:pt x="13778" y="748"/>
                    </a:cubicBezTo>
                    <a:cubicBezTo>
                      <a:pt x="13692" y="711"/>
                      <a:pt x="13599" y="695"/>
                      <a:pt x="13503" y="695"/>
                    </a:cubicBezTo>
                    <a:cubicBezTo>
                      <a:pt x="13424" y="695"/>
                      <a:pt x="13343" y="706"/>
                      <a:pt x="13263" y="726"/>
                    </a:cubicBezTo>
                    <a:lnTo>
                      <a:pt x="11157" y="1398"/>
                    </a:lnTo>
                    <a:lnTo>
                      <a:pt x="9253" y="121"/>
                    </a:lnTo>
                    <a:cubicBezTo>
                      <a:pt x="9132" y="41"/>
                      <a:pt x="8979" y="0"/>
                      <a:pt x="8827" y="0"/>
                    </a:cubicBezTo>
                    <a:close/>
                  </a:path>
                </a:pathLst>
              </a:custGeom>
              <a:solidFill>
                <a:srgbClr val="2345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3"/>
              <p:cNvSpPr/>
              <p:nvPr/>
            </p:nvSpPr>
            <p:spPr>
              <a:xfrm>
                <a:off x="5261425" y="4271100"/>
                <a:ext cx="87400" cy="22975"/>
              </a:xfrm>
              <a:custGeom>
                <a:rect b="b" l="l" r="r" t="t"/>
                <a:pathLst>
                  <a:path extrusionOk="0" h="919" w="3496">
                    <a:moveTo>
                      <a:pt x="0" y="0"/>
                    </a:moveTo>
                    <a:lnTo>
                      <a:pt x="0" y="919"/>
                    </a:lnTo>
                    <a:lnTo>
                      <a:pt x="3495" y="919"/>
                    </a:lnTo>
                    <a:lnTo>
                      <a:pt x="3495" y="0"/>
                    </a:lnTo>
                    <a:close/>
                  </a:path>
                </a:pathLst>
              </a:custGeom>
              <a:solidFill>
                <a:srgbClr val="2345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3"/>
              <p:cNvSpPr/>
              <p:nvPr/>
            </p:nvSpPr>
            <p:spPr>
              <a:xfrm>
                <a:off x="4993150" y="4271100"/>
                <a:ext cx="268300" cy="22975"/>
              </a:xfrm>
              <a:custGeom>
                <a:rect b="b" l="l" r="r" t="t"/>
                <a:pathLst>
                  <a:path extrusionOk="0" h="919" w="10732">
                    <a:moveTo>
                      <a:pt x="0" y="0"/>
                    </a:moveTo>
                    <a:lnTo>
                      <a:pt x="0" y="919"/>
                    </a:lnTo>
                    <a:lnTo>
                      <a:pt x="8872" y="919"/>
                    </a:lnTo>
                    <a:lnTo>
                      <a:pt x="10731" y="0"/>
                    </a:lnTo>
                    <a:close/>
                  </a:path>
                </a:pathLst>
              </a:custGeom>
              <a:solidFill>
                <a:srgbClr val="2345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3"/>
              <p:cNvSpPr/>
              <p:nvPr/>
            </p:nvSpPr>
            <p:spPr>
              <a:xfrm>
                <a:off x="5180775" y="2620575"/>
                <a:ext cx="283425" cy="1502125"/>
              </a:xfrm>
              <a:custGeom>
                <a:rect b="b" l="l" r="r" t="t"/>
                <a:pathLst>
                  <a:path extrusionOk="0" h="60085" w="11337">
                    <a:moveTo>
                      <a:pt x="1389" y="0"/>
                    </a:moveTo>
                    <a:lnTo>
                      <a:pt x="0" y="60085"/>
                    </a:lnTo>
                    <a:lnTo>
                      <a:pt x="8043" y="60085"/>
                    </a:lnTo>
                    <a:lnTo>
                      <a:pt x="11336" y="0"/>
                    </a:lnTo>
                    <a:close/>
                  </a:path>
                </a:pathLst>
              </a:custGeom>
              <a:solidFill>
                <a:srgbClr val="257A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3"/>
              <p:cNvSpPr/>
              <p:nvPr/>
            </p:nvSpPr>
            <p:spPr>
              <a:xfrm>
                <a:off x="5548750" y="4049300"/>
                <a:ext cx="127700" cy="165250"/>
              </a:xfrm>
              <a:custGeom>
                <a:rect b="b" l="l" r="r" t="t"/>
                <a:pathLst>
                  <a:path extrusionOk="0" h="6610" w="5108">
                    <a:moveTo>
                      <a:pt x="0" y="1"/>
                    </a:moveTo>
                    <a:lnTo>
                      <a:pt x="269" y="6610"/>
                    </a:lnTo>
                    <a:lnTo>
                      <a:pt x="5108" y="6610"/>
                    </a:lnTo>
                    <a:lnTo>
                      <a:pt x="481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3"/>
              <p:cNvSpPr/>
              <p:nvPr/>
            </p:nvSpPr>
            <p:spPr>
              <a:xfrm>
                <a:off x="5545375" y="4167925"/>
                <a:ext cx="355675" cy="103200"/>
              </a:xfrm>
              <a:custGeom>
                <a:rect b="b" l="l" r="r" t="t"/>
                <a:pathLst>
                  <a:path extrusionOk="0" h="4128" w="14227">
                    <a:moveTo>
                      <a:pt x="5383" y="1"/>
                    </a:moveTo>
                    <a:cubicBezTo>
                      <a:pt x="5243" y="1"/>
                      <a:pt x="5101" y="41"/>
                      <a:pt x="4974" y="117"/>
                    </a:cubicBezTo>
                    <a:lnTo>
                      <a:pt x="3070" y="1394"/>
                    </a:lnTo>
                    <a:lnTo>
                      <a:pt x="964" y="722"/>
                    </a:lnTo>
                    <a:cubicBezTo>
                      <a:pt x="883" y="702"/>
                      <a:pt x="803" y="691"/>
                      <a:pt x="724" y="691"/>
                    </a:cubicBezTo>
                    <a:cubicBezTo>
                      <a:pt x="628" y="691"/>
                      <a:pt x="535" y="707"/>
                      <a:pt x="449" y="744"/>
                    </a:cubicBezTo>
                    <a:cubicBezTo>
                      <a:pt x="180" y="856"/>
                      <a:pt x="1" y="1125"/>
                      <a:pt x="1" y="1417"/>
                    </a:cubicBezTo>
                    <a:lnTo>
                      <a:pt x="1" y="4127"/>
                    </a:lnTo>
                    <a:lnTo>
                      <a:pt x="14227" y="4127"/>
                    </a:lnTo>
                    <a:cubicBezTo>
                      <a:pt x="14227" y="4127"/>
                      <a:pt x="14209" y="2243"/>
                      <a:pt x="11719" y="2243"/>
                    </a:cubicBezTo>
                    <a:cubicBezTo>
                      <a:pt x="11414" y="2243"/>
                      <a:pt x="11071" y="2271"/>
                      <a:pt x="10687" y="2335"/>
                    </a:cubicBezTo>
                    <a:lnTo>
                      <a:pt x="5691" y="72"/>
                    </a:lnTo>
                    <a:cubicBezTo>
                      <a:pt x="5594" y="24"/>
                      <a:pt x="5489" y="1"/>
                      <a:pt x="5383" y="1"/>
                    </a:cubicBezTo>
                    <a:close/>
                  </a:path>
                </a:pathLst>
              </a:custGeom>
              <a:solidFill>
                <a:srgbClr val="2345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3"/>
              <p:cNvSpPr/>
              <p:nvPr/>
            </p:nvSpPr>
            <p:spPr>
              <a:xfrm>
                <a:off x="5545375" y="4271100"/>
                <a:ext cx="87950" cy="22975"/>
              </a:xfrm>
              <a:custGeom>
                <a:rect b="b" l="l" r="r" t="t"/>
                <a:pathLst>
                  <a:path extrusionOk="0" h="919" w="3518">
                    <a:moveTo>
                      <a:pt x="1" y="0"/>
                    </a:moveTo>
                    <a:lnTo>
                      <a:pt x="1" y="919"/>
                    </a:lnTo>
                    <a:lnTo>
                      <a:pt x="3518" y="919"/>
                    </a:lnTo>
                    <a:lnTo>
                      <a:pt x="3518" y="0"/>
                    </a:lnTo>
                    <a:close/>
                  </a:path>
                </a:pathLst>
              </a:custGeom>
              <a:solidFill>
                <a:srgbClr val="2345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p:nvPr/>
            </p:nvSpPr>
            <p:spPr>
              <a:xfrm>
                <a:off x="5633300" y="4271100"/>
                <a:ext cx="267750" cy="22975"/>
              </a:xfrm>
              <a:custGeom>
                <a:rect b="b" l="l" r="r" t="t"/>
                <a:pathLst>
                  <a:path extrusionOk="0" h="919" w="10710">
                    <a:moveTo>
                      <a:pt x="1" y="0"/>
                    </a:moveTo>
                    <a:lnTo>
                      <a:pt x="1860" y="919"/>
                    </a:lnTo>
                    <a:lnTo>
                      <a:pt x="10710" y="919"/>
                    </a:lnTo>
                    <a:lnTo>
                      <a:pt x="10710" y="0"/>
                    </a:lnTo>
                    <a:close/>
                  </a:path>
                </a:pathLst>
              </a:custGeom>
              <a:solidFill>
                <a:srgbClr val="2345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3"/>
              <p:cNvSpPr/>
              <p:nvPr/>
            </p:nvSpPr>
            <p:spPr>
              <a:xfrm>
                <a:off x="5423275" y="2620575"/>
                <a:ext cx="283425" cy="1502125"/>
              </a:xfrm>
              <a:custGeom>
                <a:rect b="b" l="l" r="r" t="t"/>
                <a:pathLst>
                  <a:path extrusionOk="0" h="60085" w="11337">
                    <a:moveTo>
                      <a:pt x="1" y="0"/>
                    </a:moveTo>
                    <a:lnTo>
                      <a:pt x="3294" y="60085"/>
                    </a:lnTo>
                    <a:lnTo>
                      <a:pt x="11337" y="60085"/>
                    </a:lnTo>
                    <a:lnTo>
                      <a:pt x="9948" y="0"/>
                    </a:lnTo>
                    <a:close/>
                  </a:path>
                </a:pathLst>
              </a:custGeom>
              <a:solidFill>
                <a:srgbClr val="257A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3"/>
              <p:cNvSpPr/>
              <p:nvPr/>
            </p:nvSpPr>
            <p:spPr>
              <a:xfrm>
                <a:off x="5273175" y="2620575"/>
                <a:ext cx="319275" cy="50425"/>
              </a:xfrm>
              <a:custGeom>
                <a:rect b="b" l="l" r="r" t="t"/>
                <a:pathLst>
                  <a:path extrusionOk="0" h="2017" w="12771">
                    <a:moveTo>
                      <a:pt x="1" y="0"/>
                    </a:moveTo>
                    <a:lnTo>
                      <a:pt x="1" y="2016"/>
                    </a:lnTo>
                    <a:lnTo>
                      <a:pt x="12770" y="2016"/>
                    </a:lnTo>
                    <a:lnTo>
                      <a:pt x="12770" y="0"/>
                    </a:lnTo>
                    <a:close/>
                  </a:path>
                </a:pathLst>
              </a:custGeom>
              <a:solidFill>
                <a:srgbClr val="2345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3"/>
              <p:cNvSpPr/>
              <p:nvPr/>
            </p:nvSpPr>
            <p:spPr>
              <a:xfrm>
                <a:off x="5374550" y="2818275"/>
                <a:ext cx="68925" cy="173650"/>
              </a:xfrm>
              <a:custGeom>
                <a:rect b="b" l="l" r="r" t="t"/>
                <a:pathLst>
                  <a:path extrusionOk="0" fill="none" h="6946" w="2757">
                    <a:moveTo>
                      <a:pt x="2756" y="6945"/>
                    </a:moveTo>
                    <a:lnTo>
                      <a:pt x="2331" y="493"/>
                    </a:lnTo>
                    <a:lnTo>
                      <a:pt x="1" y="0"/>
                    </a:lnTo>
                  </a:path>
                </a:pathLst>
              </a:custGeom>
              <a:noFill/>
              <a:ln cap="rnd" cmpd="sng" w="9525">
                <a:solidFill>
                  <a:srgbClr val="2345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5209325" y="1930000"/>
                <a:ext cx="462650" cy="690600"/>
              </a:xfrm>
              <a:custGeom>
                <a:rect b="b" l="l" r="r" t="t"/>
                <a:pathLst>
                  <a:path extrusionOk="0" h="27624" w="18506">
                    <a:moveTo>
                      <a:pt x="11202" y="0"/>
                    </a:moveTo>
                    <a:lnTo>
                      <a:pt x="7013" y="23"/>
                    </a:lnTo>
                    <a:lnTo>
                      <a:pt x="1" y="2890"/>
                    </a:lnTo>
                    <a:lnTo>
                      <a:pt x="247" y="27623"/>
                    </a:lnTo>
                    <a:lnTo>
                      <a:pt x="18506" y="27623"/>
                    </a:lnTo>
                    <a:lnTo>
                      <a:pt x="18506" y="2890"/>
                    </a:lnTo>
                    <a:lnTo>
                      <a:pt x="11202" y="0"/>
                    </a:lnTo>
                    <a:close/>
                  </a:path>
                </a:pathLst>
              </a:custGeom>
              <a:solidFill>
                <a:srgbClr val="C7E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5502825" y="1949050"/>
                <a:ext cx="257075" cy="1348100"/>
              </a:xfrm>
              <a:custGeom>
                <a:rect b="b" l="l" r="r" t="t"/>
                <a:pathLst>
                  <a:path extrusionOk="0" h="53924" w="10283">
                    <a:moveTo>
                      <a:pt x="1411" y="0"/>
                    </a:moveTo>
                    <a:cubicBezTo>
                      <a:pt x="1411" y="0"/>
                      <a:pt x="0" y="3361"/>
                      <a:pt x="0" y="16533"/>
                    </a:cubicBezTo>
                    <a:cubicBezTo>
                      <a:pt x="0" y="22560"/>
                      <a:pt x="1411" y="53924"/>
                      <a:pt x="1411" y="53924"/>
                    </a:cubicBezTo>
                    <a:lnTo>
                      <a:pt x="10283" y="53924"/>
                    </a:lnTo>
                    <a:lnTo>
                      <a:pt x="6766" y="26861"/>
                    </a:lnTo>
                    <a:lnTo>
                      <a:pt x="8177" y="5713"/>
                    </a:lnTo>
                    <a:lnTo>
                      <a:pt x="6788" y="2128"/>
                    </a:lnTo>
                    <a:lnTo>
                      <a:pt x="141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3"/>
              <p:cNvSpPr/>
              <p:nvPr/>
            </p:nvSpPr>
            <p:spPr>
              <a:xfrm>
                <a:off x="5505625" y="1952400"/>
                <a:ext cx="92425" cy="339425"/>
              </a:xfrm>
              <a:custGeom>
                <a:rect b="b" l="l" r="r" t="t"/>
                <a:pathLst>
                  <a:path extrusionOk="0" fill="none" h="13577" w="3697">
                    <a:moveTo>
                      <a:pt x="1367" y="1"/>
                    </a:moveTo>
                    <a:lnTo>
                      <a:pt x="3697" y="3182"/>
                    </a:lnTo>
                    <a:lnTo>
                      <a:pt x="1747" y="4907"/>
                    </a:lnTo>
                    <a:lnTo>
                      <a:pt x="3472" y="7035"/>
                    </a:lnTo>
                    <a:lnTo>
                      <a:pt x="0" y="13577"/>
                    </a:lnTo>
                  </a:path>
                </a:pathLst>
              </a:custGeom>
              <a:noFill/>
              <a:ln cap="rnd" cmpd="sng" w="9525">
                <a:solidFill>
                  <a:srgbClr val="9FCF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3"/>
              <p:cNvSpPr/>
              <p:nvPr/>
            </p:nvSpPr>
            <p:spPr>
              <a:xfrm>
                <a:off x="5577875" y="2820500"/>
                <a:ext cx="89075" cy="53800"/>
              </a:xfrm>
              <a:custGeom>
                <a:rect b="b" l="l" r="r" t="t"/>
                <a:pathLst>
                  <a:path extrusionOk="0" fill="none" h="2152" w="3563">
                    <a:moveTo>
                      <a:pt x="0" y="1"/>
                    </a:moveTo>
                    <a:lnTo>
                      <a:pt x="3562" y="2152"/>
                    </a:lnTo>
                  </a:path>
                </a:pathLst>
              </a:custGeom>
              <a:noFill/>
              <a:ln cap="rnd" cmpd="sng" w="4475">
                <a:solidFill>
                  <a:srgbClr val="9FCF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3"/>
              <p:cNvSpPr/>
              <p:nvPr/>
            </p:nvSpPr>
            <p:spPr>
              <a:xfrm>
                <a:off x="5132600" y="1950150"/>
                <a:ext cx="204450" cy="1347000"/>
              </a:xfrm>
              <a:custGeom>
                <a:rect b="b" l="l" r="r" t="t"/>
                <a:pathLst>
                  <a:path extrusionOk="0" h="53880" w="8178">
                    <a:moveTo>
                      <a:pt x="8178" y="1"/>
                    </a:moveTo>
                    <a:lnTo>
                      <a:pt x="3070" y="2084"/>
                    </a:lnTo>
                    <a:lnTo>
                      <a:pt x="2779" y="26100"/>
                    </a:lnTo>
                    <a:lnTo>
                      <a:pt x="1" y="53880"/>
                    </a:lnTo>
                    <a:lnTo>
                      <a:pt x="6587" y="53880"/>
                    </a:lnTo>
                    <a:lnTo>
                      <a:pt x="6587" y="33740"/>
                    </a:lnTo>
                    <a:cubicBezTo>
                      <a:pt x="6273" y="2287"/>
                      <a:pt x="8178" y="1"/>
                      <a:pt x="817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3"/>
              <p:cNvSpPr/>
              <p:nvPr/>
            </p:nvSpPr>
            <p:spPr>
              <a:xfrm>
                <a:off x="5255825" y="1954650"/>
                <a:ext cx="77300" cy="344450"/>
              </a:xfrm>
              <a:custGeom>
                <a:rect b="b" l="l" r="r" t="t"/>
                <a:pathLst>
                  <a:path extrusionOk="0" fill="none" h="13778" w="3092">
                    <a:moveTo>
                      <a:pt x="3092" y="0"/>
                    </a:moveTo>
                    <a:lnTo>
                      <a:pt x="0" y="2733"/>
                    </a:lnTo>
                    <a:lnTo>
                      <a:pt x="1546" y="4682"/>
                    </a:lnTo>
                    <a:lnTo>
                      <a:pt x="0" y="6497"/>
                    </a:lnTo>
                    <a:lnTo>
                      <a:pt x="1703" y="13778"/>
                    </a:lnTo>
                  </a:path>
                </a:pathLst>
              </a:custGeom>
              <a:noFill/>
              <a:ln cap="rnd" cmpd="sng" w="9525">
                <a:solidFill>
                  <a:srgbClr val="9FCF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3"/>
              <p:cNvSpPr/>
              <p:nvPr/>
            </p:nvSpPr>
            <p:spPr>
              <a:xfrm>
                <a:off x="5189725" y="2820500"/>
                <a:ext cx="44825" cy="53800"/>
              </a:xfrm>
              <a:custGeom>
                <a:rect b="b" l="l" r="r" t="t"/>
                <a:pathLst>
                  <a:path extrusionOk="0" fill="none" h="2152" w="1793">
                    <a:moveTo>
                      <a:pt x="1793" y="1"/>
                    </a:moveTo>
                    <a:lnTo>
                      <a:pt x="1" y="2152"/>
                    </a:lnTo>
                  </a:path>
                </a:pathLst>
              </a:custGeom>
              <a:noFill/>
              <a:ln cap="rnd" cmpd="sng" w="4475">
                <a:solidFill>
                  <a:srgbClr val="9FCF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3"/>
              <p:cNvSpPr/>
              <p:nvPr/>
            </p:nvSpPr>
            <p:spPr>
              <a:xfrm>
                <a:off x="5286075" y="1436575"/>
                <a:ext cx="311975" cy="300275"/>
              </a:xfrm>
              <a:custGeom>
                <a:rect b="b" l="l" r="r" t="t"/>
                <a:pathLst>
                  <a:path extrusionOk="0" h="12011" w="12479">
                    <a:moveTo>
                      <a:pt x="6004" y="1"/>
                    </a:moveTo>
                    <a:cubicBezTo>
                      <a:pt x="2688" y="1"/>
                      <a:pt x="0" y="2689"/>
                      <a:pt x="0" y="6004"/>
                    </a:cubicBezTo>
                    <a:cubicBezTo>
                      <a:pt x="0" y="9320"/>
                      <a:pt x="2688" y="11874"/>
                      <a:pt x="6004" y="12008"/>
                    </a:cubicBezTo>
                    <a:cubicBezTo>
                      <a:pt x="6041" y="12010"/>
                      <a:pt x="6079" y="12011"/>
                      <a:pt x="6117" y="12011"/>
                    </a:cubicBezTo>
                    <a:cubicBezTo>
                      <a:pt x="8507" y="12011"/>
                      <a:pt x="12479" y="9268"/>
                      <a:pt x="12479" y="6004"/>
                    </a:cubicBezTo>
                    <a:cubicBezTo>
                      <a:pt x="12479" y="2218"/>
                      <a:pt x="9320" y="1"/>
                      <a:pt x="6004"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p:nvPr/>
            </p:nvSpPr>
            <p:spPr>
              <a:xfrm>
                <a:off x="5264775" y="1638125"/>
                <a:ext cx="99175" cy="93125"/>
              </a:xfrm>
              <a:custGeom>
                <a:rect b="b" l="l" r="r" t="t"/>
                <a:pathLst>
                  <a:path extrusionOk="0" h="3725" w="3967">
                    <a:moveTo>
                      <a:pt x="1908" y="0"/>
                    </a:moveTo>
                    <a:cubicBezTo>
                      <a:pt x="883" y="0"/>
                      <a:pt x="88" y="435"/>
                      <a:pt x="46" y="1460"/>
                    </a:cubicBezTo>
                    <a:cubicBezTo>
                      <a:pt x="1" y="2535"/>
                      <a:pt x="830" y="3678"/>
                      <a:pt x="1905" y="3722"/>
                    </a:cubicBezTo>
                    <a:cubicBezTo>
                      <a:pt x="1939" y="3724"/>
                      <a:pt x="1972" y="3725"/>
                      <a:pt x="2006" y="3725"/>
                    </a:cubicBezTo>
                    <a:cubicBezTo>
                      <a:pt x="3036" y="3725"/>
                      <a:pt x="3878" y="3061"/>
                      <a:pt x="3921" y="2020"/>
                    </a:cubicBezTo>
                    <a:cubicBezTo>
                      <a:pt x="3966" y="944"/>
                      <a:pt x="3137" y="48"/>
                      <a:pt x="2062" y="4"/>
                    </a:cubicBezTo>
                    <a:cubicBezTo>
                      <a:pt x="2010" y="1"/>
                      <a:pt x="1959" y="0"/>
                      <a:pt x="1908" y="0"/>
                    </a:cubicBezTo>
                    <a:close/>
                  </a:path>
                </a:pathLst>
              </a:custGeom>
              <a:solidFill>
                <a:srgbClr val="8640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3"/>
              <p:cNvSpPr/>
              <p:nvPr/>
            </p:nvSpPr>
            <p:spPr>
              <a:xfrm>
                <a:off x="5381275" y="1724450"/>
                <a:ext cx="121550" cy="248150"/>
              </a:xfrm>
              <a:custGeom>
                <a:rect b="b" l="l" r="r" t="t"/>
                <a:pathLst>
                  <a:path extrusionOk="0" h="9926" w="4862">
                    <a:moveTo>
                      <a:pt x="4078" y="1"/>
                    </a:moveTo>
                    <a:lnTo>
                      <a:pt x="269" y="1390"/>
                    </a:lnTo>
                    <a:lnTo>
                      <a:pt x="1" y="9925"/>
                    </a:lnTo>
                    <a:lnTo>
                      <a:pt x="1" y="9925"/>
                    </a:lnTo>
                    <a:lnTo>
                      <a:pt x="4862" y="9499"/>
                    </a:lnTo>
                    <a:lnTo>
                      <a:pt x="4078" y="1"/>
                    </a:lnTo>
                    <a:close/>
                  </a:path>
                </a:pathLst>
              </a:custGeom>
              <a:solidFill>
                <a:srgbClr val="9E57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3"/>
              <p:cNvSpPr/>
              <p:nvPr/>
            </p:nvSpPr>
            <p:spPr>
              <a:xfrm>
                <a:off x="5384625" y="1758625"/>
                <a:ext cx="117100" cy="109800"/>
              </a:xfrm>
              <a:custGeom>
                <a:rect b="b" l="l" r="r" t="t"/>
                <a:pathLst>
                  <a:path extrusionOk="0" h="4392" w="4684">
                    <a:moveTo>
                      <a:pt x="4683" y="0"/>
                    </a:moveTo>
                    <a:lnTo>
                      <a:pt x="91" y="1120"/>
                    </a:lnTo>
                    <a:lnTo>
                      <a:pt x="1" y="4391"/>
                    </a:lnTo>
                    <a:cubicBezTo>
                      <a:pt x="1" y="4391"/>
                      <a:pt x="2981" y="3585"/>
                      <a:pt x="4683" y="0"/>
                    </a:cubicBezTo>
                    <a:close/>
                  </a:path>
                </a:pathLst>
              </a:custGeom>
              <a:solidFill>
                <a:srgbClr val="8640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3"/>
              <p:cNvSpPr/>
              <p:nvPr/>
            </p:nvSpPr>
            <p:spPr>
              <a:xfrm>
                <a:off x="5278775" y="1459600"/>
                <a:ext cx="317825" cy="362725"/>
              </a:xfrm>
              <a:custGeom>
                <a:rect b="b" l="l" r="r" t="t"/>
                <a:pathLst>
                  <a:path extrusionOk="0" h="14509" w="12713">
                    <a:moveTo>
                      <a:pt x="5015" y="1"/>
                    </a:moveTo>
                    <a:cubicBezTo>
                      <a:pt x="4779" y="1"/>
                      <a:pt x="4534" y="7"/>
                      <a:pt x="4280" y="20"/>
                    </a:cubicBezTo>
                    <a:cubicBezTo>
                      <a:pt x="4280" y="20"/>
                      <a:pt x="1" y="155"/>
                      <a:pt x="314" y="5778"/>
                    </a:cubicBezTo>
                    <a:cubicBezTo>
                      <a:pt x="628" y="11401"/>
                      <a:pt x="1300" y="12902"/>
                      <a:pt x="3540" y="14067"/>
                    </a:cubicBezTo>
                    <a:cubicBezTo>
                      <a:pt x="4106" y="14365"/>
                      <a:pt x="4713" y="14508"/>
                      <a:pt x="5326" y="14508"/>
                    </a:cubicBezTo>
                    <a:cubicBezTo>
                      <a:pt x="6924" y="14508"/>
                      <a:pt x="8566" y="13537"/>
                      <a:pt x="9634" y="11804"/>
                    </a:cubicBezTo>
                    <a:cubicBezTo>
                      <a:pt x="10239" y="10751"/>
                      <a:pt x="10620" y="9564"/>
                      <a:pt x="10732" y="8354"/>
                    </a:cubicBezTo>
                    <a:lnTo>
                      <a:pt x="11068" y="6876"/>
                    </a:lnTo>
                    <a:cubicBezTo>
                      <a:pt x="11068" y="6876"/>
                      <a:pt x="12713" y="1"/>
                      <a:pt x="5015" y="1"/>
                    </a:cubicBezTo>
                    <a:close/>
                  </a:path>
                </a:pathLst>
              </a:custGeom>
              <a:solidFill>
                <a:srgbClr val="9E57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3"/>
              <p:cNvSpPr/>
              <p:nvPr/>
            </p:nvSpPr>
            <p:spPr>
              <a:xfrm>
                <a:off x="5297275" y="1440750"/>
                <a:ext cx="305825" cy="232200"/>
              </a:xfrm>
              <a:custGeom>
                <a:rect b="b" l="l" r="r" t="t"/>
                <a:pathLst>
                  <a:path extrusionOk="0" h="9288" w="12233">
                    <a:moveTo>
                      <a:pt x="4518" y="1"/>
                    </a:moveTo>
                    <a:cubicBezTo>
                      <a:pt x="4190" y="1"/>
                      <a:pt x="3849" y="54"/>
                      <a:pt x="3473" y="170"/>
                    </a:cubicBezTo>
                    <a:cubicBezTo>
                      <a:pt x="1927" y="707"/>
                      <a:pt x="650" y="1850"/>
                      <a:pt x="0" y="3373"/>
                    </a:cubicBezTo>
                    <a:cubicBezTo>
                      <a:pt x="0" y="3373"/>
                      <a:pt x="566" y="2553"/>
                      <a:pt x="1090" y="2553"/>
                    </a:cubicBezTo>
                    <a:cubicBezTo>
                      <a:pt x="1226" y="2553"/>
                      <a:pt x="1359" y="2608"/>
                      <a:pt x="1479" y="2746"/>
                    </a:cubicBezTo>
                    <a:cubicBezTo>
                      <a:pt x="1788" y="3103"/>
                      <a:pt x="2495" y="3390"/>
                      <a:pt x="3392" y="3390"/>
                    </a:cubicBezTo>
                    <a:cubicBezTo>
                      <a:pt x="4185" y="3390"/>
                      <a:pt x="5125" y="3166"/>
                      <a:pt x="6071" y="2567"/>
                    </a:cubicBezTo>
                    <a:cubicBezTo>
                      <a:pt x="6487" y="2303"/>
                      <a:pt x="6898" y="2191"/>
                      <a:pt x="7285" y="2191"/>
                    </a:cubicBezTo>
                    <a:cubicBezTo>
                      <a:pt x="8774" y="2191"/>
                      <a:pt x="9904" y="3847"/>
                      <a:pt x="9566" y="4897"/>
                    </a:cubicBezTo>
                    <a:cubicBezTo>
                      <a:pt x="8625" y="7719"/>
                      <a:pt x="9297" y="9288"/>
                      <a:pt x="9297" y="9288"/>
                    </a:cubicBezTo>
                    <a:lnTo>
                      <a:pt x="10552" y="7966"/>
                    </a:lnTo>
                    <a:cubicBezTo>
                      <a:pt x="10552" y="7966"/>
                      <a:pt x="12232" y="3396"/>
                      <a:pt x="7550" y="1066"/>
                    </a:cubicBezTo>
                    <a:cubicBezTo>
                      <a:pt x="6288" y="435"/>
                      <a:pt x="5457" y="1"/>
                      <a:pt x="4518"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3"/>
              <p:cNvSpPr/>
              <p:nvPr/>
            </p:nvSpPr>
            <p:spPr>
              <a:xfrm>
                <a:off x="5508425" y="1641400"/>
                <a:ext cx="104175" cy="93150"/>
              </a:xfrm>
              <a:custGeom>
                <a:rect b="b" l="l" r="r" t="t"/>
                <a:pathLst>
                  <a:path extrusionOk="0" h="3726" w="4167">
                    <a:moveTo>
                      <a:pt x="2587" y="1"/>
                    </a:moveTo>
                    <a:cubicBezTo>
                      <a:pt x="2331" y="1"/>
                      <a:pt x="2048" y="49"/>
                      <a:pt x="1747" y="141"/>
                    </a:cubicBezTo>
                    <a:cubicBezTo>
                      <a:pt x="986" y="388"/>
                      <a:pt x="0" y="1284"/>
                      <a:pt x="224" y="2337"/>
                    </a:cubicBezTo>
                    <a:cubicBezTo>
                      <a:pt x="410" y="3194"/>
                      <a:pt x="907" y="3726"/>
                      <a:pt x="1868" y="3726"/>
                    </a:cubicBezTo>
                    <a:cubicBezTo>
                      <a:pt x="2062" y="3726"/>
                      <a:pt x="2275" y="3704"/>
                      <a:pt x="2509" y="3659"/>
                    </a:cubicBezTo>
                    <a:cubicBezTo>
                      <a:pt x="3562" y="3435"/>
                      <a:pt x="4167" y="2158"/>
                      <a:pt x="3943" y="1105"/>
                    </a:cubicBezTo>
                    <a:cubicBezTo>
                      <a:pt x="3764" y="340"/>
                      <a:pt x="3266" y="1"/>
                      <a:pt x="2587" y="1"/>
                    </a:cubicBezTo>
                    <a:close/>
                  </a:path>
                </a:pathLst>
              </a:custGeom>
              <a:solidFill>
                <a:srgbClr val="9E57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3"/>
              <p:cNvSpPr/>
              <p:nvPr/>
            </p:nvSpPr>
            <p:spPr>
              <a:xfrm>
                <a:off x="5547625" y="1667325"/>
                <a:ext cx="33625" cy="35875"/>
              </a:xfrm>
              <a:custGeom>
                <a:rect b="b" l="l" r="r" t="t"/>
                <a:pathLst>
                  <a:path extrusionOk="0" fill="none" h="1435" w="1345">
                    <a:moveTo>
                      <a:pt x="1344" y="247"/>
                    </a:moveTo>
                    <a:cubicBezTo>
                      <a:pt x="1344" y="247"/>
                      <a:pt x="516" y="0"/>
                      <a:pt x="0" y="1434"/>
                    </a:cubicBezTo>
                  </a:path>
                </a:pathLst>
              </a:custGeom>
              <a:noFill/>
              <a:ln cap="rnd" cmpd="sng" w="5050">
                <a:solidFill>
                  <a:srgbClr val="7831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3"/>
              <p:cNvSpPr/>
              <p:nvPr/>
            </p:nvSpPr>
            <p:spPr>
              <a:xfrm>
                <a:off x="5352150" y="1653875"/>
                <a:ext cx="16275" cy="49325"/>
              </a:xfrm>
              <a:custGeom>
                <a:rect b="b" l="l" r="r" t="t"/>
                <a:pathLst>
                  <a:path extrusionOk="0" fill="none" h="1973" w="651">
                    <a:moveTo>
                      <a:pt x="650" y="1"/>
                    </a:moveTo>
                    <a:lnTo>
                      <a:pt x="1" y="1636"/>
                    </a:lnTo>
                    <a:lnTo>
                      <a:pt x="628" y="1972"/>
                    </a:lnTo>
                  </a:path>
                </a:pathLst>
              </a:custGeom>
              <a:noFill/>
              <a:ln cap="rnd" cmpd="sng" w="5050">
                <a:solidFill>
                  <a:srgbClr val="7831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3"/>
              <p:cNvSpPr/>
              <p:nvPr/>
            </p:nvSpPr>
            <p:spPr>
              <a:xfrm>
                <a:off x="5405975" y="1626725"/>
                <a:ext cx="69975" cy="44000"/>
              </a:xfrm>
              <a:custGeom>
                <a:rect b="b" l="l" r="r" t="t"/>
                <a:pathLst>
                  <a:path extrusionOk="0" h="1760" w="2799">
                    <a:moveTo>
                      <a:pt x="1201" y="0"/>
                    </a:moveTo>
                    <a:cubicBezTo>
                      <a:pt x="133" y="0"/>
                      <a:pt x="133" y="661"/>
                      <a:pt x="133" y="661"/>
                    </a:cubicBezTo>
                    <a:cubicBezTo>
                      <a:pt x="133" y="661"/>
                      <a:pt x="1" y="1759"/>
                      <a:pt x="1281" y="1759"/>
                    </a:cubicBezTo>
                    <a:cubicBezTo>
                      <a:pt x="1294" y="1759"/>
                      <a:pt x="1307" y="1759"/>
                      <a:pt x="1320" y="1759"/>
                    </a:cubicBezTo>
                    <a:cubicBezTo>
                      <a:pt x="2619" y="1736"/>
                      <a:pt x="2799" y="706"/>
                      <a:pt x="2799" y="706"/>
                    </a:cubicBezTo>
                    <a:cubicBezTo>
                      <a:pt x="2799" y="706"/>
                      <a:pt x="2664" y="101"/>
                      <a:pt x="1454" y="11"/>
                    </a:cubicBezTo>
                    <a:cubicBezTo>
                      <a:pt x="1364" y="4"/>
                      <a:pt x="1280" y="0"/>
                      <a:pt x="120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a:off x="5416550" y="1621400"/>
                <a:ext cx="42050" cy="49875"/>
              </a:xfrm>
              <a:custGeom>
                <a:rect b="b" l="l" r="r" t="t"/>
                <a:pathLst>
                  <a:path extrusionOk="0" h="1995" w="1682">
                    <a:moveTo>
                      <a:pt x="852" y="0"/>
                    </a:moveTo>
                    <a:cubicBezTo>
                      <a:pt x="404" y="0"/>
                      <a:pt x="23" y="426"/>
                      <a:pt x="23" y="986"/>
                    </a:cubicBezTo>
                    <a:cubicBezTo>
                      <a:pt x="1" y="1546"/>
                      <a:pt x="359" y="1994"/>
                      <a:pt x="830" y="1994"/>
                    </a:cubicBezTo>
                    <a:cubicBezTo>
                      <a:pt x="1278" y="1994"/>
                      <a:pt x="1659" y="1569"/>
                      <a:pt x="1659" y="1009"/>
                    </a:cubicBezTo>
                    <a:cubicBezTo>
                      <a:pt x="1681" y="449"/>
                      <a:pt x="1323" y="0"/>
                      <a:pt x="85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3"/>
              <p:cNvSpPr/>
              <p:nvPr/>
            </p:nvSpPr>
            <p:spPr>
              <a:xfrm>
                <a:off x="5402325" y="1622300"/>
                <a:ext cx="74750" cy="23200"/>
              </a:xfrm>
              <a:custGeom>
                <a:rect b="b" l="l" r="r" t="t"/>
                <a:pathLst>
                  <a:path extrusionOk="0" h="928" w="2990">
                    <a:moveTo>
                      <a:pt x="1476" y="1"/>
                    </a:moveTo>
                    <a:cubicBezTo>
                      <a:pt x="1266" y="1"/>
                      <a:pt x="1068" y="26"/>
                      <a:pt x="884" y="76"/>
                    </a:cubicBezTo>
                    <a:cubicBezTo>
                      <a:pt x="592" y="144"/>
                      <a:pt x="346" y="278"/>
                      <a:pt x="122" y="457"/>
                    </a:cubicBezTo>
                    <a:lnTo>
                      <a:pt x="122" y="480"/>
                    </a:lnTo>
                    <a:cubicBezTo>
                      <a:pt x="1" y="584"/>
                      <a:pt x="107" y="754"/>
                      <a:pt x="234" y="754"/>
                    </a:cubicBezTo>
                    <a:cubicBezTo>
                      <a:pt x="271" y="754"/>
                      <a:pt x="310" y="739"/>
                      <a:pt x="346" y="704"/>
                    </a:cubicBezTo>
                    <a:cubicBezTo>
                      <a:pt x="525" y="547"/>
                      <a:pt x="727" y="435"/>
                      <a:pt x="951" y="345"/>
                    </a:cubicBezTo>
                    <a:cubicBezTo>
                      <a:pt x="1175" y="278"/>
                      <a:pt x="1421" y="233"/>
                      <a:pt x="1668" y="233"/>
                    </a:cubicBezTo>
                    <a:cubicBezTo>
                      <a:pt x="1914" y="233"/>
                      <a:pt x="2138" y="278"/>
                      <a:pt x="2362" y="390"/>
                    </a:cubicBezTo>
                    <a:cubicBezTo>
                      <a:pt x="2586" y="525"/>
                      <a:pt x="2765" y="681"/>
                      <a:pt x="2900" y="905"/>
                    </a:cubicBezTo>
                    <a:cubicBezTo>
                      <a:pt x="2900" y="928"/>
                      <a:pt x="2922" y="928"/>
                      <a:pt x="2967" y="928"/>
                    </a:cubicBezTo>
                    <a:cubicBezTo>
                      <a:pt x="2989" y="905"/>
                      <a:pt x="2989" y="883"/>
                      <a:pt x="2989" y="861"/>
                    </a:cubicBezTo>
                    <a:cubicBezTo>
                      <a:pt x="2721" y="368"/>
                      <a:pt x="2228" y="54"/>
                      <a:pt x="1690" y="9"/>
                    </a:cubicBezTo>
                    <a:cubicBezTo>
                      <a:pt x="1617" y="4"/>
                      <a:pt x="1546" y="1"/>
                      <a:pt x="1476"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p:nvPr/>
            </p:nvSpPr>
            <p:spPr>
              <a:xfrm>
                <a:off x="5302300" y="1618050"/>
                <a:ext cx="245900" cy="204450"/>
              </a:xfrm>
              <a:custGeom>
                <a:rect b="b" l="l" r="r" t="t"/>
                <a:pathLst>
                  <a:path extrusionOk="0" h="8178" w="9836">
                    <a:moveTo>
                      <a:pt x="9410" y="0"/>
                    </a:moveTo>
                    <a:cubicBezTo>
                      <a:pt x="9410" y="0"/>
                      <a:pt x="8760" y="4500"/>
                      <a:pt x="6275" y="4500"/>
                    </a:cubicBezTo>
                    <a:cubicBezTo>
                      <a:pt x="5955" y="4500"/>
                      <a:pt x="5604" y="4425"/>
                      <a:pt x="5221" y="4257"/>
                    </a:cubicBezTo>
                    <a:cubicBezTo>
                      <a:pt x="4185" y="3808"/>
                      <a:pt x="3293" y="3653"/>
                      <a:pt x="2553" y="3653"/>
                    </a:cubicBezTo>
                    <a:cubicBezTo>
                      <a:pt x="891" y="3653"/>
                      <a:pt x="1" y="4436"/>
                      <a:pt x="1" y="4436"/>
                    </a:cubicBezTo>
                    <a:cubicBezTo>
                      <a:pt x="494" y="8177"/>
                      <a:pt x="4280" y="8177"/>
                      <a:pt x="4257" y="8177"/>
                    </a:cubicBezTo>
                    <a:cubicBezTo>
                      <a:pt x="8716" y="8177"/>
                      <a:pt x="9231" y="4346"/>
                      <a:pt x="9231" y="4346"/>
                    </a:cubicBezTo>
                    <a:lnTo>
                      <a:pt x="9836" y="1053"/>
                    </a:lnTo>
                    <a:lnTo>
                      <a:pt x="941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3"/>
              <p:cNvSpPr/>
              <p:nvPr/>
            </p:nvSpPr>
            <p:spPr>
              <a:xfrm>
                <a:off x="5360550" y="1736775"/>
                <a:ext cx="48200" cy="12350"/>
              </a:xfrm>
              <a:custGeom>
                <a:rect b="b" l="l" r="r" t="t"/>
                <a:pathLst>
                  <a:path extrusionOk="0" fill="none" h="494" w="1928">
                    <a:moveTo>
                      <a:pt x="1" y="68"/>
                    </a:moveTo>
                    <a:cubicBezTo>
                      <a:pt x="1" y="68"/>
                      <a:pt x="740" y="493"/>
                      <a:pt x="1927" y="0"/>
                    </a:cubicBezTo>
                  </a:path>
                </a:pathLst>
              </a:custGeom>
              <a:noFill/>
              <a:ln cap="rnd" cmpd="sng" w="5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3"/>
              <p:cNvSpPr/>
              <p:nvPr/>
            </p:nvSpPr>
            <p:spPr>
              <a:xfrm>
                <a:off x="5302300" y="1626325"/>
                <a:ext cx="47000" cy="40500"/>
              </a:xfrm>
              <a:custGeom>
                <a:rect b="b" l="l" r="r" t="t"/>
                <a:pathLst>
                  <a:path extrusionOk="0" h="1620" w="1880">
                    <a:moveTo>
                      <a:pt x="1031" y="1"/>
                    </a:moveTo>
                    <a:cubicBezTo>
                      <a:pt x="995" y="1"/>
                      <a:pt x="958" y="2"/>
                      <a:pt x="919" y="5"/>
                    </a:cubicBezTo>
                    <a:cubicBezTo>
                      <a:pt x="90" y="95"/>
                      <a:pt x="1" y="655"/>
                      <a:pt x="1" y="655"/>
                    </a:cubicBezTo>
                    <a:cubicBezTo>
                      <a:pt x="46" y="1192"/>
                      <a:pt x="471" y="1596"/>
                      <a:pt x="986" y="1618"/>
                    </a:cubicBezTo>
                    <a:cubicBezTo>
                      <a:pt x="1006" y="1619"/>
                      <a:pt x="1026" y="1620"/>
                      <a:pt x="1045" y="1620"/>
                    </a:cubicBezTo>
                    <a:cubicBezTo>
                      <a:pt x="1880" y="1620"/>
                      <a:pt x="1815" y="677"/>
                      <a:pt x="1815" y="677"/>
                    </a:cubicBezTo>
                    <a:cubicBezTo>
                      <a:pt x="1815" y="677"/>
                      <a:pt x="1815" y="1"/>
                      <a:pt x="103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3"/>
              <p:cNvSpPr/>
              <p:nvPr/>
            </p:nvSpPr>
            <p:spPr>
              <a:xfrm>
                <a:off x="5309575" y="1621400"/>
                <a:ext cx="30850" cy="48750"/>
              </a:xfrm>
              <a:custGeom>
                <a:rect b="b" l="l" r="r" t="t"/>
                <a:pathLst>
                  <a:path extrusionOk="0" h="1950" w="1234">
                    <a:moveTo>
                      <a:pt x="628" y="0"/>
                    </a:moveTo>
                    <a:cubicBezTo>
                      <a:pt x="292" y="0"/>
                      <a:pt x="23" y="426"/>
                      <a:pt x="1" y="964"/>
                    </a:cubicBezTo>
                    <a:cubicBezTo>
                      <a:pt x="1" y="1501"/>
                      <a:pt x="270" y="1949"/>
                      <a:pt x="606" y="1949"/>
                    </a:cubicBezTo>
                    <a:cubicBezTo>
                      <a:pt x="942" y="1949"/>
                      <a:pt x="1211" y="1524"/>
                      <a:pt x="1233" y="986"/>
                    </a:cubicBezTo>
                    <a:cubicBezTo>
                      <a:pt x="1233" y="449"/>
                      <a:pt x="964" y="0"/>
                      <a:pt x="62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3"/>
              <p:cNvSpPr/>
              <p:nvPr/>
            </p:nvSpPr>
            <p:spPr>
              <a:xfrm>
                <a:off x="5301175" y="1622375"/>
                <a:ext cx="51675" cy="21450"/>
              </a:xfrm>
              <a:custGeom>
                <a:rect b="b" l="l" r="r" t="t"/>
                <a:pathLst>
                  <a:path extrusionOk="0" h="858" w="2067">
                    <a:moveTo>
                      <a:pt x="988" y="1"/>
                    </a:moveTo>
                    <a:cubicBezTo>
                      <a:pt x="951" y="1"/>
                      <a:pt x="913" y="2"/>
                      <a:pt x="875" y="6"/>
                    </a:cubicBezTo>
                    <a:cubicBezTo>
                      <a:pt x="673" y="29"/>
                      <a:pt x="471" y="141"/>
                      <a:pt x="315" y="297"/>
                    </a:cubicBezTo>
                    <a:cubicBezTo>
                      <a:pt x="180" y="432"/>
                      <a:pt x="68" y="611"/>
                      <a:pt x="1" y="813"/>
                    </a:cubicBezTo>
                    <a:cubicBezTo>
                      <a:pt x="1" y="813"/>
                      <a:pt x="1" y="835"/>
                      <a:pt x="23" y="858"/>
                    </a:cubicBezTo>
                    <a:cubicBezTo>
                      <a:pt x="46" y="858"/>
                      <a:pt x="68" y="858"/>
                      <a:pt x="68" y="835"/>
                    </a:cubicBezTo>
                    <a:cubicBezTo>
                      <a:pt x="158" y="656"/>
                      <a:pt x="270" y="522"/>
                      <a:pt x="404" y="387"/>
                    </a:cubicBezTo>
                    <a:cubicBezTo>
                      <a:pt x="539" y="275"/>
                      <a:pt x="718" y="208"/>
                      <a:pt x="897" y="185"/>
                    </a:cubicBezTo>
                    <a:cubicBezTo>
                      <a:pt x="1076" y="185"/>
                      <a:pt x="1256" y="230"/>
                      <a:pt x="1412" y="320"/>
                    </a:cubicBezTo>
                    <a:cubicBezTo>
                      <a:pt x="1547" y="387"/>
                      <a:pt x="1681" y="522"/>
                      <a:pt x="1793" y="656"/>
                    </a:cubicBezTo>
                    <a:lnTo>
                      <a:pt x="1793" y="678"/>
                    </a:lnTo>
                    <a:cubicBezTo>
                      <a:pt x="1822" y="708"/>
                      <a:pt x="1856" y="720"/>
                      <a:pt x="1889" y="720"/>
                    </a:cubicBezTo>
                    <a:cubicBezTo>
                      <a:pt x="1982" y="720"/>
                      <a:pt x="2067" y="621"/>
                      <a:pt x="2017" y="522"/>
                    </a:cubicBezTo>
                    <a:cubicBezTo>
                      <a:pt x="1883" y="342"/>
                      <a:pt x="1704" y="208"/>
                      <a:pt x="1502" y="118"/>
                    </a:cubicBezTo>
                    <a:cubicBezTo>
                      <a:pt x="1335" y="44"/>
                      <a:pt x="1168" y="1"/>
                      <a:pt x="988"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3"/>
              <p:cNvSpPr/>
              <p:nvPr/>
            </p:nvSpPr>
            <p:spPr>
              <a:xfrm>
                <a:off x="5405925" y="1562050"/>
                <a:ext cx="89075" cy="35950"/>
              </a:xfrm>
              <a:custGeom>
                <a:rect b="b" l="l" r="r" t="t"/>
                <a:pathLst>
                  <a:path extrusionOk="0" h="1438" w="3563">
                    <a:moveTo>
                      <a:pt x="1282" y="0"/>
                    </a:moveTo>
                    <a:cubicBezTo>
                      <a:pt x="703" y="0"/>
                      <a:pt x="58" y="123"/>
                      <a:pt x="23" y="515"/>
                    </a:cubicBezTo>
                    <a:cubicBezTo>
                      <a:pt x="0" y="873"/>
                      <a:pt x="247" y="1344"/>
                      <a:pt x="1748" y="1434"/>
                    </a:cubicBezTo>
                    <a:cubicBezTo>
                      <a:pt x="1807" y="1436"/>
                      <a:pt x="1867" y="1438"/>
                      <a:pt x="1927" y="1438"/>
                    </a:cubicBezTo>
                    <a:cubicBezTo>
                      <a:pt x="2337" y="1438"/>
                      <a:pt x="2746" y="1372"/>
                      <a:pt x="3137" y="1254"/>
                    </a:cubicBezTo>
                    <a:cubicBezTo>
                      <a:pt x="3518" y="1053"/>
                      <a:pt x="3562" y="605"/>
                      <a:pt x="3092" y="358"/>
                    </a:cubicBezTo>
                    <a:cubicBezTo>
                      <a:pt x="2644" y="157"/>
                      <a:pt x="2173" y="45"/>
                      <a:pt x="1703" y="22"/>
                    </a:cubicBezTo>
                    <a:cubicBezTo>
                      <a:pt x="1575" y="8"/>
                      <a:pt x="1430" y="0"/>
                      <a:pt x="128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3"/>
              <p:cNvSpPr/>
              <p:nvPr/>
            </p:nvSpPr>
            <p:spPr>
              <a:xfrm>
                <a:off x="5278775" y="1562225"/>
                <a:ext cx="69475" cy="35525"/>
              </a:xfrm>
              <a:custGeom>
                <a:rect b="b" l="l" r="r" t="t"/>
                <a:pathLst>
                  <a:path extrusionOk="0" h="1421" w="2779">
                    <a:moveTo>
                      <a:pt x="1936" y="0"/>
                    </a:moveTo>
                    <a:cubicBezTo>
                      <a:pt x="1790" y="0"/>
                      <a:pt x="1647" y="14"/>
                      <a:pt x="1524" y="38"/>
                    </a:cubicBezTo>
                    <a:cubicBezTo>
                      <a:pt x="1121" y="82"/>
                      <a:pt x="740" y="194"/>
                      <a:pt x="404" y="396"/>
                    </a:cubicBezTo>
                    <a:cubicBezTo>
                      <a:pt x="23" y="665"/>
                      <a:pt x="1" y="1090"/>
                      <a:pt x="292" y="1270"/>
                    </a:cubicBezTo>
                    <a:cubicBezTo>
                      <a:pt x="544" y="1371"/>
                      <a:pt x="821" y="1421"/>
                      <a:pt x="1105" y="1421"/>
                    </a:cubicBezTo>
                    <a:cubicBezTo>
                      <a:pt x="1199" y="1421"/>
                      <a:pt x="1295" y="1415"/>
                      <a:pt x="1390" y="1404"/>
                    </a:cubicBezTo>
                    <a:cubicBezTo>
                      <a:pt x="2577" y="1180"/>
                      <a:pt x="2779" y="799"/>
                      <a:pt x="2779" y="463"/>
                    </a:cubicBezTo>
                    <a:cubicBezTo>
                      <a:pt x="2779" y="115"/>
                      <a:pt x="2349" y="0"/>
                      <a:pt x="1936"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3"/>
              <p:cNvSpPr/>
              <p:nvPr/>
            </p:nvSpPr>
            <p:spPr>
              <a:xfrm>
                <a:off x="5337025" y="1902550"/>
                <a:ext cx="201100" cy="89650"/>
              </a:xfrm>
              <a:custGeom>
                <a:rect b="b" l="l" r="r" t="t"/>
                <a:pathLst>
                  <a:path extrusionOk="0" h="3586" w="8044">
                    <a:moveTo>
                      <a:pt x="6430" y="1"/>
                    </a:moveTo>
                    <a:lnTo>
                      <a:pt x="6498" y="830"/>
                    </a:lnTo>
                    <a:lnTo>
                      <a:pt x="3227" y="2622"/>
                    </a:lnTo>
                    <a:lnTo>
                      <a:pt x="1815" y="1166"/>
                    </a:lnTo>
                    <a:lnTo>
                      <a:pt x="1860" y="270"/>
                    </a:lnTo>
                    <a:lnTo>
                      <a:pt x="1" y="1905"/>
                    </a:lnTo>
                    <a:lnTo>
                      <a:pt x="2263" y="3585"/>
                    </a:lnTo>
                    <a:lnTo>
                      <a:pt x="7439" y="3115"/>
                    </a:lnTo>
                    <a:lnTo>
                      <a:pt x="8043" y="1927"/>
                    </a:lnTo>
                    <a:lnTo>
                      <a:pt x="6430" y="1"/>
                    </a:lnTo>
                    <a:close/>
                  </a:path>
                </a:pathLst>
              </a:custGeom>
              <a:solidFill>
                <a:srgbClr val="C7E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3"/>
              <p:cNvSpPr/>
              <p:nvPr/>
            </p:nvSpPr>
            <p:spPr>
              <a:xfrm>
                <a:off x="5381275" y="1968075"/>
                <a:ext cx="72825" cy="79000"/>
              </a:xfrm>
              <a:custGeom>
                <a:rect b="b" l="l" r="r" t="t"/>
                <a:pathLst>
                  <a:path extrusionOk="0" h="3160" w="2913">
                    <a:moveTo>
                      <a:pt x="1457" y="1"/>
                    </a:moveTo>
                    <a:lnTo>
                      <a:pt x="1" y="1636"/>
                    </a:lnTo>
                    <a:lnTo>
                      <a:pt x="1457" y="3160"/>
                    </a:lnTo>
                    <a:lnTo>
                      <a:pt x="2913" y="1569"/>
                    </a:lnTo>
                    <a:lnTo>
                      <a:pt x="1457" y="1"/>
                    </a:lnTo>
                    <a:close/>
                  </a:path>
                </a:pathLst>
              </a:custGeom>
              <a:solidFill>
                <a:srgbClr val="2345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3"/>
              <p:cNvSpPr/>
              <p:nvPr/>
            </p:nvSpPr>
            <p:spPr>
              <a:xfrm>
                <a:off x="5349350" y="2007275"/>
                <a:ext cx="111475" cy="604350"/>
              </a:xfrm>
              <a:custGeom>
                <a:rect b="b" l="l" r="r" t="t"/>
                <a:pathLst>
                  <a:path extrusionOk="0" h="24174" w="4459">
                    <a:moveTo>
                      <a:pt x="2510" y="1"/>
                    </a:moveTo>
                    <a:lnTo>
                      <a:pt x="1591" y="4952"/>
                    </a:lnTo>
                    <a:lnTo>
                      <a:pt x="1" y="21777"/>
                    </a:lnTo>
                    <a:lnTo>
                      <a:pt x="2286" y="24174"/>
                    </a:lnTo>
                    <a:lnTo>
                      <a:pt x="4459" y="21956"/>
                    </a:lnTo>
                    <a:lnTo>
                      <a:pt x="3518" y="4885"/>
                    </a:lnTo>
                    <a:lnTo>
                      <a:pt x="2958" y="337"/>
                    </a:lnTo>
                    <a:lnTo>
                      <a:pt x="2510" y="1"/>
                    </a:lnTo>
                    <a:close/>
                  </a:path>
                </a:pathLst>
              </a:custGeom>
              <a:solidFill>
                <a:srgbClr val="2345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3"/>
              <p:cNvSpPr/>
              <p:nvPr/>
            </p:nvSpPr>
            <p:spPr>
              <a:xfrm>
                <a:off x="5302875" y="2002250"/>
                <a:ext cx="555600" cy="522000"/>
              </a:xfrm>
              <a:custGeom>
                <a:rect b="b" l="l" r="r" t="t"/>
                <a:pathLst>
                  <a:path extrusionOk="0" h="20880" w="22224">
                    <a:moveTo>
                      <a:pt x="14764" y="0"/>
                    </a:moveTo>
                    <a:lnTo>
                      <a:pt x="14562" y="14383"/>
                    </a:lnTo>
                    <a:lnTo>
                      <a:pt x="0" y="19424"/>
                    </a:lnTo>
                    <a:lnTo>
                      <a:pt x="18595" y="20880"/>
                    </a:lnTo>
                    <a:cubicBezTo>
                      <a:pt x="21462" y="20880"/>
                      <a:pt x="22224" y="18774"/>
                      <a:pt x="21955" y="16803"/>
                    </a:cubicBezTo>
                    <a:cubicBezTo>
                      <a:pt x="21440" y="13352"/>
                      <a:pt x="20656" y="8446"/>
                      <a:pt x="19961" y="5848"/>
                    </a:cubicBezTo>
                    <a:cubicBezTo>
                      <a:pt x="18841" y="1569"/>
                      <a:pt x="14764" y="0"/>
                      <a:pt x="147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3"/>
              <p:cNvSpPr/>
              <p:nvPr/>
            </p:nvSpPr>
            <p:spPr>
              <a:xfrm>
                <a:off x="5413750" y="2400450"/>
                <a:ext cx="154625" cy="95800"/>
              </a:xfrm>
              <a:custGeom>
                <a:rect b="b" l="l" r="r" t="t"/>
                <a:pathLst>
                  <a:path extrusionOk="0" fill="none" h="3832" w="6185">
                    <a:moveTo>
                      <a:pt x="6184" y="1"/>
                    </a:moveTo>
                    <a:lnTo>
                      <a:pt x="1" y="3832"/>
                    </a:lnTo>
                  </a:path>
                </a:pathLst>
              </a:custGeom>
              <a:noFill/>
              <a:ln cap="rnd" cmpd="sng" w="4475">
                <a:solidFill>
                  <a:srgbClr val="9FCF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3"/>
              <p:cNvSpPr/>
              <p:nvPr/>
            </p:nvSpPr>
            <p:spPr>
              <a:xfrm>
                <a:off x="5666925" y="2169150"/>
                <a:ext cx="73950" cy="211725"/>
              </a:xfrm>
              <a:custGeom>
                <a:rect b="b" l="l" r="r" t="t"/>
                <a:pathLst>
                  <a:path extrusionOk="0" fill="none" h="8469" w="2958">
                    <a:moveTo>
                      <a:pt x="202" y="0"/>
                    </a:moveTo>
                    <a:lnTo>
                      <a:pt x="0" y="7707"/>
                    </a:lnTo>
                    <a:lnTo>
                      <a:pt x="2957" y="8469"/>
                    </a:lnTo>
                  </a:path>
                </a:pathLst>
              </a:custGeom>
              <a:noFill/>
              <a:ln cap="rnd" cmpd="sng" w="4475">
                <a:solidFill>
                  <a:srgbClr val="9FCF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3"/>
              <p:cNvSpPr/>
              <p:nvPr/>
            </p:nvSpPr>
            <p:spPr>
              <a:xfrm>
                <a:off x="5015800" y="2002250"/>
                <a:ext cx="403025" cy="553425"/>
              </a:xfrm>
              <a:custGeom>
                <a:rect b="b" l="l" r="r" t="t"/>
                <a:pathLst>
                  <a:path extrusionOk="0" h="22137" w="16121">
                    <a:moveTo>
                      <a:pt x="7742" y="0"/>
                    </a:moveTo>
                    <a:cubicBezTo>
                      <a:pt x="7742" y="0"/>
                      <a:pt x="3687" y="1569"/>
                      <a:pt x="2544" y="5848"/>
                    </a:cubicBezTo>
                    <a:cubicBezTo>
                      <a:pt x="1850" y="8446"/>
                      <a:pt x="1267" y="13397"/>
                      <a:pt x="573" y="16803"/>
                    </a:cubicBezTo>
                    <a:cubicBezTo>
                      <a:pt x="0" y="19556"/>
                      <a:pt x="2633" y="22137"/>
                      <a:pt x="4617" y="22137"/>
                    </a:cubicBezTo>
                    <a:cubicBezTo>
                      <a:pt x="4651" y="22137"/>
                      <a:pt x="4684" y="22136"/>
                      <a:pt x="4717" y="22134"/>
                    </a:cubicBezTo>
                    <a:lnTo>
                      <a:pt x="16121" y="19782"/>
                    </a:lnTo>
                    <a:lnTo>
                      <a:pt x="7943" y="14383"/>
                    </a:lnTo>
                    <a:lnTo>
                      <a:pt x="774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3"/>
              <p:cNvSpPr/>
              <p:nvPr/>
            </p:nvSpPr>
            <p:spPr>
              <a:xfrm>
                <a:off x="5180775" y="2303000"/>
                <a:ext cx="387600" cy="178700"/>
              </a:xfrm>
              <a:custGeom>
                <a:rect b="b" l="l" r="r" t="t"/>
                <a:pathLst>
                  <a:path extrusionOk="0" h="7148" w="15504">
                    <a:moveTo>
                      <a:pt x="14338" y="1"/>
                    </a:moveTo>
                    <a:lnTo>
                      <a:pt x="0" y="2644"/>
                    </a:lnTo>
                    <a:lnTo>
                      <a:pt x="7147" y="7147"/>
                    </a:lnTo>
                    <a:lnTo>
                      <a:pt x="15503" y="3899"/>
                    </a:lnTo>
                    <a:lnTo>
                      <a:pt x="1433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3"/>
              <p:cNvSpPr/>
              <p:nvPr/>
            </p:nvSpPr>
            <p:spPr>
              <a:xfrm>
                <a:off x="5545950" y="2322525"/>
                <a:ext cx="121550" cy="77950"/>
              </a:xfrm>
              <a:custGeom>
                <a:rect b="b" l="l" r="r" t="t"/>
                <a:pathLst>
                  <a:path extrusionOk="0" h="3118" w="4862">
                    <a:moveTo>
                      <a:pt x="2659" y="0"/>
                    </a:moveTo>
                    <a:cubicBezTo>
                      <a:pt x="2617" y="0"/>
                      <a:pt x="2574" y="1"/>
                      <a:pt x="2532" y="4"/>
                    </a:cubicBezTo>
                    <a:lnTo>
                      <a:pt x="0" y="161"/>
                    </a:lnTo>
                    <a:lnTo>
                      <a:pt x="896" y="3118"/>
                    </a:lnTo>
                    <a:lnTo>
                      <a:pt x="4861" y="1572"/>
                    </a:lnTo>
                    <a:lnTo>
                      <a:pt x="4436" y="967"/>
                    </a:lnTo>
                    <a:cubicBezTo>
                      <a:pt x="4034" y="354"/>
                      <a:pt x="3373" y="0"/>
                      <a:pt x="2659" y="0"/>
                    </a:cubicBezTo>
                    <a:close/>
                  </a:path>
                </a:pathLst>
              </a:custGeom>
              <a:solidFill>
                <a:srgbClr val="9E57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3"/>
              <p:cNvSpPr/>
              <p:nvPr/>
            </p:nvSpPr>
            <p:spPr>
              <a:xfrm>
                <a:off x="5213825" y="2311725"/>
                <a:ext cx="118200" cy="50675"/>
              </a:xfrm>
              <a:custGeom>
                <a:rect b="b" l="l" r="r" t="t"/>
                <a:pathLst>
                  <a:path extrusionOk="0" h="2027" w="4728">
                    <a:moveTo>
                      <a:pt x="1368" y="1"/>
                    </a:moveTo>
                    <a:cubicBezTo>
                      <a:pt x="588" y="1"/>
                      <a:pt x="0" y="100"/>
                      <a:pt x="0" y="100"/>
                    </a:cubicBezTo>
                    <a:lnTo>
                      <a:pt x="22" y="2026"/>
                    </a:lnTo>
                    <a:lnTo>
                      <a:pt x="4727" y="1175"/>
                    </a:lnTo>
                    <a:cubicBezTo>
                      <a:pt x="3977" y="201"/>
                      <a:pt x="2478" y="1"/>
                      <a:pt x="1368" y="1"/>
                    </a:cubicBezTo>
                    <a:close/>
                  </a:path>
                </a:pathLst>
              </a:custGeom>
              <a:solidFill>
                <a:srgbClr val="9E57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3"/>
              <p:cNvSpPr/>
              <p:nvPr/>
            </p:nvSpPr>
            <p:spPr>
              <a:xfrm>
                <a:off x="5212125" y="2184275"/>
                <a:ext cx="1725" cy="129950"/>
              </a:xfrm>
              <a:custGeom>
                <a:rect b="b" l="l" r="r" t="t"/>
                <a:pathLst>
                  <a:path extrusionOk="0" fill="none" h="5198" w="69">
                    <a:moveTo>
                      <a:pt x="68" y="5198"/>
                    </a:moveTo>
                    <a:lnTo>
                      <a:pt x="1" y="0"/>
                    </a:lnTo>
                  </a:path>
                </a:pathLst>
              </a:custGeom>
              <a:noFill/>
              <a:ln cap="rnd" cmpd="sng" w="4475">
                <a:solidFill>
                  <a:srgbClr val="9FCF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3"/>
              <p:cNvSpPr/>
              <p:nvPr/>
            </p:nvSpPr>
            <p:spPr>
              <a:xfrm>
                <a:off x="5132600" y="2361800"/>
                <a:ext cx="81800" cy="19075"/>
              </a:xfrm>
              <a:custGeom>
                <a:rect b="b" l="l" r="r" t="t"/>
                <a:pathLst>
                  <a:path extrusionOk="0" fill="none" h="763" w="3272">
                    <a:moveTo>
                      <a:pt x="3271" y="1"/>
                    </a:moveTo>
                    <a:lnTo>
                      <a:pt x="1" y="763"/>
                    </a:lnTo>
                  </a:path>
                </a:pathLst>
              </a:custGeom>
              <a:noFill/>
              <a:ln cap="rnd" cmpd="sng" w="4475">
                <a:solidFill>
                  <a:srgbClr val="9FCF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 name="Google Shape;128;p13"/>
            <p:cNvGrpSpPr/>
            <p:nvPr/>
          </p:nvGrpSpPr>
          <p:grpSpPr>
            <a:xfrm>
              <a:off x="1584045" y="7592762"/>
              <a:ext cx="1023881" cy="2956380"/>
              <a:chOff x="6392200" y="1446100"/>
              <a:chExt cx="975125" cy="2815600"/>
            </a:xfrm>
          </p:grpSpPr>
          <p:sp>
            <p:nvSpPr>
              <p:cNvPr id="129" name="Google Shape;129;p13"/>
              <p:cNvSpPr/>
              <p:nvPr/>
            </p:nvSpPr>
            <p:spPr>
              <a:xfrm>
                <a:off x="6392200" y="4073950"/>
                <a:ext cx="289025" cy="187750"/>
              </a:xfrm>
              <a:custGeom>
                <a:rect b="b" l="l" r="r" t="t"/>
                <a:pathLst>
                  <a:path extrusionOk="0" h="7510" w="11561">
                    <a:moveTo>
                      <a:pt x="2129" y="0"/>
                    </a:moveTo>
                    <a:cubicBezTo>
                      <a:pt x="1121" y="180"/>
                      <a:pt x="1" y="3787"/>
                      <a:pt x="1" y="3787"/>
                    </a:cubicBezTo>
                    <a:lnTo>
                      <a:pt x="2869" y="4772"/>
                    </a:lnTo>
                    <a:lnTo>
                      <a:pt x="3093" y="4123"/>
                    </a:lnTo>
                    <a:cubicBezTo>
                      <a:pt x="3093" y="4123"/>
                      <a:pt x="8917" y="6945"/>
                      <a:pt x="10284" y="7416"/>
                    </a:cubicBezTo>
                    <a:cubicBezTo>
                      <a:pt x="10483" y="7482"/>
                      <a:pt x="10652" y="7510"/>
                      <a:pt x="10796" y="7510"/>
                    </a:cubicBezTo>
                    <a:cubicBezTo>
                      <a:pt x="11090" y="7510"/>
                      <a:pt x="11276" y="7394"/>
                      <a:pt x="11382" y="7259"/>
                    </a:cubicBezTo>
                    <a:cubicBezTo>
                      <a:pt x="11561" y="6945"/>
                      <a:pt x="11516" y="6564"/>
                      <a:pt x="11270" y="6318"/>
                    </a:cubicBezTo>
                    <a:lnTo>
                      <a:pt x="8985" y="3988"/>
                    </a:lnTo>
                    <a:lnTo>
                      <a:pt x="2129" y="0"/>
                    </a:lnTo>
                    <a:close/>
                  </a:path>
                </a:pathLst>
              </a:custGeom>
              <a:solidFill>
                <a:srgbClr val="2345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3"/>
              <p:cNvSpPr/>
              <p:nvPr/>
            </p:nvSpPr>
            <p:spPr>
              <a:xfrm>
                <a:off x="6445975" y="4043700"/>
                <a:ext cx="170850" cy="142750"/>
              </a:xfrm>
              <a:custGeom>
                <a:rect b="b" l="l" r="r" t="t"/>
                <a:pathLst>
                  <a:path extrusionOk="0" h="5710" w="6834">
                    <a:moveTo>
                      <a:pt x="874" y="1"/>
                    </a:moveTo>
                    <a:lnTo>
                      <a:pt x="1" y="1210"/>
                    </a:lnTo>
                    <a:cubicBezTo>
                      <a:pt x="1" y="1210"/>
                      <a:pt x="2196" y="3384"/>
                      <a:pt x="4011" y="4952"/>
                    </a:cubicBezTo>
                    <a:cubicBezTo>
                      <a:pt x="4696" y="5528"/>
                      <a:pt x="5263" y="5709"/>
                      <a:pt x="5704" y="5709"/>
                    </a:cubicBezTo>
                    <a:cubicBezTo>
                      <a:pt x="6446" y="5709"/>
                      <a:pt x="6834" y="5198"/>
                      <a:pt x="6834" y="5198"/>
                    </a:cubicBezTo>
                    <a:lnTo>
                      <a:pt x="3249" y="1210"/>
                    </a:lnTo>
                    <a:lnTo>
                      <a:pt x="874" y="1"/>
                    </a:lnTo>
                    <a:close/>
                  </a:path>
                </a:pathLst>
              </a:custGeom>
              <a:solidFill>
                <a:srgbClr val="E9AC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3"/>
              <p:cNvSpPr/>
              <p:nvPr/>
            </p:nvSpPr>
            <p:spPr>
              <a:xfrm>
                <a:off x="6445975" y="3780475"/>
                <a:ext cx="191025" cy="324300"/>
              </a:xfrm>
              <a:custGeom>
                <a:rect b="b" l="l" r="r" t="t"/>
                <a:pathLst>
                  <a:path extrusionOk="0" h="12972" w="7641">
                    <a:moveTo>
                      <a:pt x="3563" y="0"/>
                    </a:moveTo>
                    <a:lnTo>
                      <a:pt x="1" y="11739"/>
                    </a:lnTo>
                    <a:lnTo>
                      <a:pt x="3047" y="12972"/>
                    </a:lnTo>
                    <a:lnTo>
                      <a:pt x="7640" y="1770"/>
                    </a:lnTo>
                    <a:lnTo>
                      <a:pt x="3563" y="0"/>
                    </a:lnTo>
                    <a:close/>
                  </a:path>
                </a:pathLst>
              </a:custGeom>
              <a:solidFill>
                <a:srgbClr val="E9AC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3"/>
              <p:cNvSpPr/>
              <p:nvPr/>
            </p:nvSpPr>
            <p:spPr>
              <a:xfrm>
                <a:off x="6443750" y="3008125"/>
                <a:ext cx="481675" cy="1017675"/>
              </a:xfrm>
              <a:custGeom>
                <a:rect b="b" l="l" r="r" t="t"/>
                <a:pathLst>
                  <a:path extrusionOk="0" h="40707" w="19267">
                    <a:moveTo>
                      <a:pt x="19267" y="1"/>
                    </a:moveTo>
                    <a:lnTo>
                      <a:pt x="9208" y="987"/>
                    </a:lnTo>
                    <a:lnTo>
                      <a:pt x="7819" y="12524"/>
                    </a:lnTo>
                    <a:lnTo>
                      <a:pt x="0" y="38982"/>
                    </a:lnTo>
                    <a:lnTo>
                      <a:pt x="5578" y="40707"/>
                    </a:lnTo>
                    <a:lnTo>
                      <a:pt x="16332" y="13263"/>
                    </a:lnTo>
                    <a:lnTo>
                      <a:pt x="19267" y="1"/>
                    </a:lnTo>
                    <a:close/>
                  </a:path>
                </a:pathLst>
              </a:custGeom>
              <a:solidFill>
                <a:srgbClr val="257A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3"/>
              <p:cNvSpPr/>
              <p:nvPr/>
            </p:nvSpPr>
            <p:spPr>
              <a:xfrm>
                <a:off x="6920350" y="4155150"/>
                <a:ext cx="303025" cy="106450"/>
              </a:xfrm>
              <a:custGeom>
                <a:rect b="b" l="l" r="r" t="t"/>
                <a:pathLst>
                  <a:path extrusionOk="0" h="4258" w="12121">
                    <a:moveTo>
                      <a:pt x="919" y="1"/>
                    </a:moveTo>
                    <a:cubicBezTo>
                      <a:pt x="1" y="494"/>
                      <a:pt x="158" y="4257"/>
                      <a:pt x="158" y="4257"/>
                    </a:cubicBezTo>
                    <a:lnTo>
                      <a:pt x="3182" y="4235"/>
                    </a:lnTo>
                    <a:lnTo>
                      <a:pt x="3182" y="3563"/>
                    </a:lnTo>
                    <a:cubicBezTo>
                      <a:pt x="3182" y="3563"/>
                      <a:pt x="9416" y="4258"/>
                      <a:pt x="10976" y="4258"/>
                    </a:cubicBezTo>
                    <a:cubicBezTo>
                      <a:pt x="11000" y="4258"/>
                      <a:pt x="11024" y="4258"/>
                      <a:pt x="11046" y="4257"/>
                    </a:cubicBezTo>
                    <a:cubicBezTo>
                      <a:pt x="11718" y="4257"/>
                      <a:pt x="11964" y="4011"/>
                      <a:pt x="12031" y="3742"/>
                    </a:cubicBezTo>
                    <a:cubicBezTo>
                      <a:pt x="12121" y="3406"/>
                      <a:pt x="11942" y="3048"/>
                      <a:pt x="11628" y="2913"/>
                    </a:cubicBezTo>
                    <a:lnTo>
                      <a:pt x="8716" y="1457"/>
                    </a:lnTo>
                    <a:lnTo>
                      <a:pt x="919" y="1"/>
                    </a:lnTo>
                    <a:close/>
                  </a:path>
                </a:pathLst>
              </a:custGeom>
              <a:solidFill>
                <a:srgbClr val="2345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3"/>
              <p:cNvSpPr/>
              <p:nvPr/>
            </p:nvSpPr>
            <p:spPr>
              <a:xfrm>
                <a:off x="6943325" y="4118200"/>
                <a:ext cx="194925" cy="97375"/>
              </a:xfrm>
              <a:custGeom>
                <a:rect b="b" l="l" r="r" t="t"/>
                <a:pathLst>
                  <a:path extrusionOk="0" h="3895" w="7797">
                    <a:moveTo>
                      <a:pt x="404" y="0"/>
                    </a:moveTo>
                    <a:lnTo>
                      <a:pt x="0" y="1456"/>
                    </a:lnTo>
                    <a:cubicBezTo>
                      <a:pt x="0" y="1456"/>
                      <a:pt x="2801" y="2778"/>
                      <a:pt x="5041" y="3630"/>
                    </a:cubicBezTo>
                    <a:cubicBezTo>
                      <a:pt x="5529" y="3820"/>
                      <a:pt x="5935" y="3894"/>
                      <a:pt x="6272" y="3894"/>
                    </a:cubicBezTo>
                    <a:cubicBezTo>
                      <a:pt x="7482" y="3894"/>
                      <a:pt x="7797" y="2935"/>
                      <a:pt x="7797" y="2935"/>
                    </a:cubicBezTo>
                    <a:lnTo>
                      <a:pt x="3070" y="381"/>
                    </a:lnTo>
                    <a:lnTo>
                      <a:pt x="404" y="0"/>
                    </a:lnTo>
                    <a:close/>
                  </a:path>
                </a:pathLst>
              </a:custGeom>
              <a:solidFill>
                <a:srgbClr val="E9AC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3"/>
              <p:cNvSpPr/>
              <p:nvPr/>
            </p:nvSpPr>
            <p:spPr>
              <a:xfrm>
                <a:off x="6929325" y="3848250"/>
                <a:ext cx="111475" cy="306925"/>
              </a:xfrm>
              <a:custGeom>
                <a:rect b="b" l="l" r="r" t="t"/>
                <a:pathLst>
                  <a:path extrusionOk="0" h="12277" w="4459">
                    <a:moveTo>
                      <a:pt x="0" y="0"/>
                    </a:moveTo>
                    <a:lnTo>
                      <a:pt x="560" y="12277"/>
                    </a:lnTo>
                    <a:lnTo>
                      <a:pt x="3943" y="12165"/>
                    </a:lnTo>
                    <a:lnTo>
                      <a:pt x="4459" y="403"/>
                    </a:lnTo>
                    <a:lnTo>
                      <a:pt x="0" y="0"/>
                    </a:lnTo>
                    <a:close/>
                  </a:path>
                </a:pathLst>
              </a:custGeom>
              <a:solidFill>
                <a:srgbClr val="E9AC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3"/>
              <p:cNvSpPr/>
              <p:nvPr/>
            </p:nvSpPr>
            <p:spPr>
              <a:xfrm>
                <a:off x="6879475" y="2866425"/>
                <a:ext cx="223500" cy="1200275"/>
              </a:xfrm>
              <a:custGeom>
                <a:rect b="b" l="l" r="r" t="t"/>
                <a:pathLst>
                  <a:path extrusionOk="0" h="48011" w="8940">
                    <a:moveTo>
                      <a:pt x="1" y="1"/>
                    </a:moveTo>
                    <a:lnTo>
                      <a:pt x="1278" y="48010"/>
                    </a:lnTo>
                    <a:lnTo>
                      <a:pt x="7371" y="47898"/>
                    </a:lnTo>
                    <a:lnTo>
                      <a:pt x="8939" y="5288"/>
                    </a:lnTo>
                    <a:lnTo>
                      <a:pt x="1" y="1"/>
                    </a:lnTo>
                    <a:close/>
                  </a:path>
                </a:pathLst>
              </a:custGeom>
              <a:solidFill>
                <a:srgbClr val="257A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3"/>
              <p:cNvSpPr/>
              <p:nvPr/>
            </p:nvSpPr>
            <p:spPr>
              <a:xfrm>
                <a:off x="6899075" y="1963675"/>
                <a:ext cx="230725" cy="551100"/>
              </a:xfrm>
              <a:custGeom>
                <a:rect b="b" l="l" r="r" t="t"/>
                <a:pathLst>
                  <a:path extrusionOk="0" h="22044" w="9229">
                    <a:moveTo>
                      <a:pt x="4164" y="0"/>
                    </a:moveTo>
                    <a:cubicBezTo>
                      <a:pt x="4032" y="0"/>
                      <a:pt x="3899" y="7"/>
                      <a:pt x="3764" y="20"/>
                    </a:cubicBezTo>
                    <a:cubicBezTo>
                      <a:pt x="1591" y="244"/>
                      <a:pt x="1" y="2171"/>
                      <a:pt x="202" y="4344"/>
                    </a:cubicBezTo>
                    <a:lnTo>
                      <a:pt x="1524" y="18570"/>
                    </a:lnTo>
                    <a:cubicBezTo>
                      <a:pt x="1703" y="20474"/>
                      <a:pt x="3249" y="21975"/>
                      <a:pt x="5176" y="22042"/>
                    </a:cubicBezTo>
                    <a:cubicBezTo>
                      <a:pt x="5215" y="22043"/>
                      <a:pt x="5254" y="22044"/>
                      <a:pt x="5293" y="22044"/>
                    </a:cubicBezTo>
                    <a:cubicBezTo>
                      <a:pt x="7479" y="22044"/>
                      <a:pt x="9228" y="20210"/>
                      <a:pt x="9096" y="18009"/>
                    </a:cubicBezTo>
                    <a:lnTo>
                      <a:pt x="8133" y="3761"/>
                    </a:lnTo>
                    <a:cubicBezTo>
                      <a:pt x="8006" y="1633"/>
                      <a:pt x="6255" y="0"/>
                      <a:pt x="41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3"/>
              <p:cNvSpPr/>
              <p:nvPr/>
            </p:nvSpPr>
            <p:spPr>
              <a:xfrm>
                <a:off x="7133200" y="2674900"/>
                <a:ext cx="131075" cy="168600"/>
              </a:xfrm>
              <a:custGeom>
                <a:rect b="b" l="l" r="r" t="t"/>
                <a:pathLst>
                  <a:path extrusionOk="0" h="6744" w="5243">
                    <a:moveTo>
                      <a:pt x="2778" y="0"/>
                    </a:moveTo>
                    <a:cubicBezTo>
                      <a:pt x="1904" y="403"/>
                      <a:pt x="874" y="1008"/>
                      <a:pt x="0" y="1412"/>
                    </a:cubicBezTo>
                    <a:lnTo>
                      <a:pt x="3069" y="6743"/>
                    </a:lnTo>
                    <a:lnTo>
                      <a:pt x="5242" y="5399"/>
                    </a:lnTo>
                    <a:lnTo>
                      <a:pt x="2778" y="0"/>
                    </a:lnTo>
                    <a:close/>
                  </a:path>
                </a:pathLst>
              </a:custGeom>
              <a:solidFill>
                <a:srgbClr val="DBA1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3"/>
              <p:cNvSpPr/>
              <p:nvPr/>
            </p:nvSpPr>
            <p:spPr>
              <a:xfrm>
                <a:off x="7197050" y="2802375"/>
                <a:ext cx="170275" cy="193475"/>
              </a:xfrm>
              <a:custGeom>
                <a:rect b="b" l="l" r="r" t="t"/>
                <a:pathLst>
                  <a:path extrusionOk="0" h="7739" w="6811">
                    <a:moveTo>
                      <a:pt x="2317" y="0"/>
                    </a:moveTo>
                    <a:cubicBezTo>
                      <a:pt x="2027" y="0"/>
                      <a:pt x="1735" y="40"/>
                      <a:pt x="1456" y="121"/>
                    </a:cubicBezTo>
                    <a:lnTo>
                      <a:pt x="0" y="569"/>
                    </a:lnTo>
                    <a:lnTo>
                      <a:pt x="1859" y="6461"/>
                    </a:lnTo>
                    <a:cubicBezTo>
                      <a:pt x="1921" y="6654"/>
                      <a:pt x="2072" y="6737"/>
                      <a:pt x="2223" y="6737"/>
                    </a:cubicBezTo>
                    <a:cubicBezTo>
                      <a:pt x="2458" y="6737"/>
                      <a:pt x="2694" y="6537"/>
                      <a:pt x="2599" y="6237"/>
                    </a:cubicBezTo>
                    <a:lnTo>
                      <a:pt x="2442" y="4826"/>
                    </a:lnTo>
                    <a:lnTo>
                      <a:pt x="3316" y="7335"/>
                    </a:lnTo>
                    <a:cubicBezTo>
                      <a:pt x="3383" y="7492"/>
                      <a:pt x="3540" y="7581"/>
                      <a:pt x="3697" y="7581"/>
                    </a:cubicBezTo>
                    <a:lnTo>
                      <a:pt x="3764" y="7581"/>
                    </a:lnTo>
                    <a:cubicBezTo>
                      <a:pt x="4010" y="7559"/>
                      <a:pt x="4167" y="7312"/>
                      <a:pt x="4100" y="7088"/>
                    </a:cubicBezTo>
                    <a:lnTo>
                      <a:pt x="3428" y="4624"/>
                    </a:lnTo>
                    <a:lnTo>
                      <a:pt x="4951" y="7536"/>
                    </a:lnTo>
                    <a:cubicBezTo>
                      <a:pt x="5020" y="7657"/>
                      <a:pt x="5156" y="7738"/>
                      <a:pt x="5296" y="7738"/>
                    </a:cubicBezTo>
                    <a:cubicBezTo>
                      <a:pt x="5338" y="7738"/>
                      <a:pt x="5380" y="7731"/>
                      <a:pt x="5422" y="7716"/>
                    </a:cubicBezTo>
                    <a:lnTo>
                      <a:pt x="5534" y="7671"/>
                    </a:lnTo>
                    <a:cubicBezTo>
                      <a:pt x="5758" y="7581"/>
                      <a:pt x="5847" y="7335"/>
                      <a:pt x="5735" y="7133"/>
                    </a:cubicBezTo>
                    <a:lnTo>
                      <a:pt x="4212" y="3773"/>
                    </a:lnTo>
                    <a:lnTo>
                      <a:pt x="5914" y="6461"/>
                    </a:lnTo>
                    <a:cubicBezTo>
                      <a:pt x="5991" y="6553"/>
                      <a:pt x="6100" y="6614"/>
                      <a:pt x="6218" y="6614"/>
                    </a:cubicBezTo>
                    <a:cubicBezTo>
                      <a:pt x="6272" y="6614"/>
                      <a:pt x="6329" y="6601"/>
                      <a:pt x="6385" y="6573"/>
                    </a:cubicBezTo>
                    <a:lnTo>
                      <a:pt x="6519" y="6528"/>
                    </a:lnTo>
                    <a:cubicBezTo>
                      <a:pt x="6743" y="6416"/>
                      <a:pt x="6811" y="6170"/>
                      <a:pt x="6699" y="5968"/>
                    </a:cubicBezTo>
                    <a:lnTo>
                      <a:pt x="4570" y="2294"/>
                    </a:lnTo>
                    <a:lnTo>
                      <a:pt x="4615" y="2317"/>
                    </a:lnTo>
                    <a:cubicBezTo>
                      <a:pt x="4301" y="1756"/>
                      <a:pt x="4167" y="1107"/>
                      <a:pt x="4212" y="457"/>
                    </a:cubicBezTo>
                    <a:cubicBezTo>
                      <a:pt x="4010" y="367"/>
                      <a:pt x="3831" y="300"/>
                      <a:pt x="3652" y="255"/>
                    </a:cubicBezTo>
                    <a:lnTo>
                      <a:pt x="3114" y="99"/>
                    </a:lnTo>
                    <a:cubicBezTo>
                      <a:pt x="2856" y="34"/>
                      <a:pt x="2587" y="0"/>
                      <a:pt x="2317" y="0"/>
                    </a:cubicBezTo>
                    <a:close/>
                  </a:path>
                </a:pathLst>
              </a:custGeom>
              <a:solidFill>
                <a:srgbClr val="DBA1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3"/>
              <p:cNvSpPr/>
              <p:nvPr/>
            </p:nvSpPr>
            <p:spPr>
              <a:xfrm>
                <a:off x="7295600" y="2813800"/>
                <a:ext cx="65000" cy="80525"/>
              </a:xfrm>
              <a:custGeom>
                <a:rect b="b" l="l" r="r" t="t"/>
                <a:pathLst>
                  <a:path extrusionOk="0" h="3221" w="2600">
                    <a:moveTo>
                      <a:pt x="247" y="0"/>
                    </a:moveTo>
                    <a:lnTo>
                      <a:pt x="247" y="0"/>
                    </a:lnTo>
                    <a:cubicBezTo>
                      <a:pt x="1" y="560"/>
                      <a:pt x="270" y="1187"/>
                      <a:pt x="382" y="1882"/>
                    </a:cubicBezTo>
                    <a:lnTo>
                      <a:pt x="1502" y="3002"/>
                    </a:lnTo>
                    <a:cubicBezTo>
                      <a:pt x="1613" y="3145"/>
                      <a:pt x="1780" y="3220"/>
                      <a:pt x="1956" y="3220"/>
                    </a:cubicBezTo>
                    <a:cubicBezTo>
                      <a:pt x="2028" y="3220"/>
                      <a:pt x="2102" y="3207"/>
                      <a:pt x="2174" y="3181"/>
                    </a:cubicBezTo>
                    <a:cubicBezTo>
                      <a:pt x="2465" y="3092"/>
                      <a:pt x="2600" y="2756"/>
                      <a:pt x="2465" y="2464"/>
                    </a:cubicBezTo>
                    <a:lnTo>
                      <a:pt x="1838" y="1344"/>
                    </a:lnTo>
                    <a:cubicBezTo>
                      <a:pt x="1480" y="717"/>
                      <a:pt x="919" y="247"/>
                      <a:pt x="247" y="0"/>
                    </a:cubicBezTo>
                    <a:close/>
                  </a:path>
                </a:pathLst>
              </a:custGeom>
              <a:solidFill>
                <a:srgbClr val="DBA1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3"/>
              <p:cNvSpPr/>
              <p:nvPr/>
            </p:nvSpPr>
            <p:spPr>
              <a:xfrm>
                <a:off x="6969100" y="2382525"/>
                <a:ext cx="318125" cy="435775"/>
              </a:xfrm>
              <a:custGeom>
                <a:rect b="b" l="l" r="r" t="t"/>
                <a:pathLst>
                  <a:path extrusionOk="0" h="17431" w="12725">
                    <a:moveTo>
                      <a:pt x="6273" y="1"/>
                    </a:moveTo>
                    <a:lnTo>
                      <a:pt x="0" y="3899"/>
                    </a:lnTo>
                    <a:lnTo>
                      <a:pt x="6362" y="17430"/>
                    </a:lnTo>
                    <a:lnTo>
                      <a:pt x="12725" y="14787"/>
                    </a:lnTo>
                    <a:lnTo>
                      <a:pt x="627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3"/>
              <p:cNvSpPr/>
              <p:nvPr/>
            </p:nvSpPr>
            <p:spPr>
              <a:xfrm>
                <a:off x="6569750" y="1918225"/>
                <a:ext cx="588675" cy="1230500"/>
              </a:xfrm>
              <a:custGeom>
                <a:rect b="b" l="l" r="r" t="t"/>
                <a:pathLst>
                  <a:path extrusionOk="0" h="49220" w="23547">
                    <a:moveTo>
                      <a:pt x="10463" y="1"/>
                    </a:moveTo>
                    <a:lnTo>
                      <a:pt x="3899" y="2129"/>
                    </a:lnTo>
                    <a:cubicBezTo>
                      <a:pt x="3048" y="2420"/>
                      <a:pt x="2667" y="3854"/>
                      <a:pt x="2846" y="4728"/>
                    </a:cubicBezTo>
                    <a:lnTo>
                      <a:pt x="6677" y="19200"/>
                    </a:lnTo>
                    <a:lnTo>
                      <a:pt x="1" y="49220"/>
                    </a:lnTo>
                    <a:lnTo>
                      <a:pt x="1" y="49220"/>
                    </a:lnTo>
                    <a:lnTo>
                      <a:pt x="14630" y="48862"/>
                    </a:lnTo>
                    <a:lnTo>
                      <a:pt x="16288" y="40953"/>
                    </a:lnTo>
                    <a:lnTo>
                      <a:pt x="17206" y="48727"/>
                    </a:lnTo>
                    <a:lnTo>
                      <a:pt x="23076" y="48570"/>
                    </a:lnTo>
                    <a:lnTo>
                      <a:pt x="20813" y="16691"/>
                    </a:lnTo>
                    <a:cubicBezTo>
                      <a:pt x="20813" y="16691"/>
                      <a:pt x="23546" y="5579"/>
                      <a:pt x="19558" y="2420"/>
                    </a:cubicBezTo>
                    <a:lnTo>
                      <a:pt x="1422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3"/>
              <p:cNvSpPr/>
              <p:nvPr/>
            </p:nvSpPr>
            <p:spPr>
              <a:xfrm>
                <a:off x="6782575" y="1918225"/>
                <a:ext cx="196050" cy="251500"/>
              </a:xfrm>
              <a:custGeom>
                <a:rect b="b" l="l" r="r" t="t"/>
                <a:pathLst>
                  <a:path extrusionOk="0" h="10060" w="7842">
                    <a:moveTo>
                      <a:pt x="1950" y="1"/>
                    </a:moveTo>
                    <a:lnTo>
                      <a:pt x="1" y="628"/>
                    </a:lnTo>
                    <a:lnTo>
                      <a:pt x="7842" y="10060"/>
                    </a:lnTo>
                    <a:cubicBezTo>
                      <a:pt x="7842" y="10060"/>
                      <a:pt x="7618" y="2958"/>
                      <a:pt x="7080" y="628"/>
                    </a:cubicBezTo>
                    <a:lnTo>
                      <a:pt x="5714" y="1"/>
                    </a:lnTo>
                    <a:close/>
                  </a:path>
                </a:pathLst>
              </a:custGeom>
              <a:solidFill>
                <a:srgbClr val="DBA1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3"/>
              <p:cNvSpPr/>
              <p:nvPr/>
            </p:nvSpPr>
            <p:spPr>
              <a:xfrm>
                <a:off x="6976925" y="2169700"/>
                <a:ext cx="1700" cy="772375"/>
              </a:xfrm>
              <a:custGeom>
                <a:rect b="b" l="l" r="r" t="t"/>
                <a:pathLst>
                  <a:path extrusionOk="0" fill="none" h="30895" w="68">
                    <a:moveTo>
                      <a:pt x="68" y="1"/>
                    </a:moveTo>
                    <a:lnTo>
                      <a:pt x="1" y="30894"/>
                    </a:lnTo>
                  </a:path>
                </a:pathLst>
              </a:custGeom>
              <a:noFill/>
              <a:ln cap="rnd" cmpd="sng" w="9525">
                <a:solidFill>
                  <a:srgbClr val="9FCF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3"/>
              <p:cNvSpPr/>
              <p:nvPr/>
            </p:nvSpPr>
            <p:spPr>
              <a:xfrm>
                <a:off x="6732175" y="1933925"/>
                <a:ext cx="246450" cy="235800"/>
              </a:xfrm>
              <a:custGeom>
                <a:rect b="b" l="l" r="r" t="t"/>
                <a:pathLst>
                  <a:path extrusionOk="0" fill="none" h="9432" w="9858">
                    <a:moveTo>
                      <a:pt x="2017" y="0"/>
                    </a:moveTo>
                    <a:lnTo>
                      <a:pt x="1" y="2039"/>
                    </a:lnTo>
                    <a:lnTo>
                      <a:pt x="2846" y="3450"/>
                    </a:lnTo>
                    <a:lnTo>
                      <a:pt x="1972" y="5041"/>
                    </a:lnTo>
                    <a:lnTo>
                      <a:pt x="9858" y="9432"/>
                    </a:lnTo>
                  </a:path>
                </a:pathLst>
              </a:custGeom>
              <a:noFill/>
              <a:ln cap="rnd" cmpd="sng" w="9525">
                <a:solidFill>
                  <a:srgbClr val="C7E3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3"/>
              <p:cNvSpPr/>
              <p:nvPr/>
            </p:nvSpPr>
            <p:spPr>
              <a:xfrm>
                <a:off x="6959575" y="1933925"/>
                <a:ext cx="81225" cy="235800"/>
              </a:xfrm>
              <a:custGeom>
                <a:rect b="b" l="l" r="r" t="t"/>
                <a:pathLst>
                  <a:path extrusionOk="0" fill="none" h="9432" w="3249">
                    <a:moveTo>
                      <a:pt x="0" y="0"/>
                    </a:moveTo>
                    <a:lnTo>
                      <a:pt x="3249" y="2263"/>
                    </a:lnTo>
                    <a:lnTo>
                      <a:pt x="1636" y="3204"/>
                    </a:lnTo>
                    <a:lnTo>
                      <a:pt x="2666" y="4078"/>
                    </a:lnTo>
                    <a:lnTo>
                      <a:pt x="762" y="9432"/>
                    </a:lnTo>
                  </a:path>
                </a:pathLst>
              </a:custGeom>
              <a:noFill/>
              <a:ln cap="rnd" cmpd="sng" w="9525">
                <a:solidFill>
                  <a:srgbClr val="C7E3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3"/>
              <p:cNvSpPr/>
              <p:nvPr/>
            </p:nvSpPr>
            <p:spPr>
              <a:xfrm>
                <a:off x="7090075" y="2132175"/>
                <a:ext cx="30250" cy="371350"/>
              </a:xfrm>
              <a:custGeom>
                <a:rect b="b" l="l" r="r" t="t"/>
                <a:pathLst>
                  <a:path extrusionOk="0" fill="none" h="14854" w="1210">
                    <a:moveTo>
                      <a:pt x="381" y="14854"/>
                    </a:moveTo>
                    <a:lnTo>
                      <a:pt x="0" y="7013"/>
                    </a:lnTo>
                    <a:cubicBezTo>
                      <a:pt x="0" y="7013"/>
                      <a:pt x="1210" y="2689"/>
                      <a:pt x="896" y="1"/>
                    </a:cubicBezTo>
                  </a:path>
                </a:pathLst>
              </a:custGeom>
              <a:noFill/>
              <a:ln cap="rnd" cmpd="sng" w="4475">
                <a:solidFill>
                  <a:srgbClr val="9FCF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3"/>
              <p:cNvSpPr/>
              <p:nvPr/>
            </p:nvSpPr>
            <p:spPr>
              <a:xfrm>
                <a:off x="6815075" y="2148425"/>
                <a:ext cx="17375" cy="38100"/>
              </a:xfrm>
              <a:custGeom>
                <a:rect b="b" l="l" r="r" t="t"/>
                <a:pathLst>
                  <a:path extrusionOk="0" h="1524" w="695">
                    <a:moveTo>
                      <a:pt x="359" y="1"/>
                    </a:moveTo>
                    <a:cubicBezTo>
                      <a:pt x="157" y="1"/>
                      <a:pt x="0" y="157"/>
                      <a:pt x="23" y="337"/>
                    </a:cubicBezTo>
                    <a:lnTo>
                      <a:pt x="23" y="1524"/>
                    </a:lnTo>
                    <a:lnTo>
                      <a:pt x="695" y="1524"/>
                    </a:lnTo>
                    <a:lnTo>
                      <a:pt x="695" y="337"/>
                    </a:lnTo>
                    <a:cubicBezTo>
                      <a:pt x="695" y="157"/>
                      <a:pt x="538" y="1"/>
                      <a:pt x="359" y="1"/>
                    </a:cubicBezTo>
                    <a:close/>
                  </a:path>
                </a:pathLst>
              </a:custGeom>
              <a:solidFill>
                <a:srgbClr val="4046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3"/>
              <p:cNvSpPr/>
              <p:nvPr/>
            </p:nvSpPr>
            <p:spPr>
              <a:xfrm>
                <a:off x="6845300" y="2137225"/>
                <a:ext cx="16850" cy="49300"/>
              </a:xfrm>
              <a:custGeom>
                <a:rect b="b" l="l" r="r" t="t"/>
                <a:pathLst>
                  <a:path extrusionOk="0" h="1972" w="674">
                    <a:moveTo>
                      <a:pt x="337" y="0"/>
                    </a:moveTo>
                    <a:cubicBezTo>
                      <a:pt x="135" y="0"/>
                      <a:pt x="1" y="157"/>
                      <a:pt x="1" y="359"/>
                    </a:cubicBezTo>
                    <a:lnTo>
                      <a:pt x="1" y="1972"/>
                    </a:lnTo>
                    <a:lnTo>
                      <a:pt x="673" y="1972"/>
                    </a:lnTo>
                    <a:lnTo>
                      <a:pt x="673" y="359"/>
                    </a:lnTo>
                    <a:cubicBezTo>
                      <a:pt x="673" y="157"/>
                      <a:pt x="516" y="0"/>
                      <a:pt x="337" y="0"/>
                    </a:cubicBezTo>
                    <a:close/>
                  </a:path>
                </a:pathLst>
              </a:custGeom>
              <a:solidFill>
                <a:srgbClr val="7FAF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3"/>
              <p:cNvSpPr/>
              <p:nvPr/>
            </p:nvSpPr>
            <p:spPr>
              <a:xfrm>
                <a:off x="6791550" y="2186500"/>
                <a:ext cx="118750" cy="114850"/>
              </a:xfrm>
              <a:custGeom>
                <a:rect b="b" l="l" r="r" t="t"/>
                <a:pathLst>
                  <a:path extrusionOk="0" fill="none" h="4594" w="4750">
                    <a:moveTo>
                      <a:pt x="0" y="1"/>
                    </a:moveTo>
                    <a:lnTo>
                      <a:pt x="4750" y="1"/>
                    </a:lnTo>
                    <a:lnTo>
                      <a:pt x="4750" y="3070"/>
                    </a:lnTo>
                    <a:cubicBezTo>
                      <a:pt x="4750" y="3921"/>
                      <a:pt x="4055" y="4593"/>
                      <a:pt x="3204" y="4593"/>
                    </a:cubicBezTo>
                    <a:lnTo>
                      <a:pt x="1524" y="4593"/>
                    </a:lnTo>
                    <a:cubicBezTo>
                      <a:pt x="695" y="4593"/>
                      <a:pt x="0" y="3921"/>
                      <a:pt x="0" y="3070"/>
                    </a:cubicBezTo>
                    <a:lnTo>
                      <a:pt x="0" y="1"/>
                    </a:lnTo>
                    <a:close/>
                  </a:path>
                </a:pathLst>
              </a:custGeom>
              <a:noFill/>
              <a:ln cap="rnd" cmpd="sng" w="4475">
                <a:solidFill>
                  <a:srgbClr val="9FCF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3"/>
              <p:cNvSpPr/>
              <p:nvPr/>
            </p:nvSpPr>
            <p:spPr>
              <a:xfrm>
                <a:off x="6418525" y="1963525"/>
                <a:ext cx="353450" cy="502300"/>
              </a:xfrm>
              <a:custGeom>
                <a:rect b="b" l="l" r="r" t="t"/>
                <a:pathLst>
                  <a:path extrusionOk="0" h="20092" w="14138">
                    <a:moveTo>
                      <a:pt x="11097" y="1"/>
                    </a:moveTo>
                    <a:cubicBezTo>
                      <a:pt x="11080" y="1"/>
                      <a:pt x="11063" y="2"/>
                      <a:pt x="11046" y="4"/>
                    </a:cubicBezTo>
                    <a:cubicBezTo>
                      <a:pt x="9791" y="160"/>
                      <a:pt x="8671" y="877"/>
                      <a:pt x="8044" y="1997"/>
                    </a:cubicBezTo>
                    <a:lnTo>
                      <a:pt x="964" y="14386"/>
                    </a:lnTo>
                    <a:cubicBezTo>
                      <a:pt x="1" y="16044"/>
                      <a:pt x="427" y="18172"/>
                      <a:pt x="1950" y="19315"/>
                    </a:cubicBezTo>
                    <a:cubicBezTo>
                      <a:pt x="2641" y="19841"/>
                      <a:pt x="3444" y="20092"/>
                      <a:pt x="4239" y="20092"/>
                    </a:cubicBezTo>
                    <a:cubicBezTo>
                      <a:pt x="5508" y="20092"/>
                      <a:pt x="6754" y="19455"/>
                      <a:pt x="7483" y="18284"/>
                    </a:cubicBezTo>
                    <a:lnTo>
                      <a:pt x="14137" y="7352"/>
                    </a:lnTo>
                    <a:lnTo>
                      <a:pt x="11718" y="1930"/>
                    </a:lnTo>
                    <a:cubicBezTo>
                      <a:pt x="11718" y="1930"/>
                      <a:pt x="11846" y="1"/>
                      <a:pt x="110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3"/>
              <p:cNvSpPr/>
              <p:nvPr/>
            </p:nvSpPr>
            <p:spPr>
              <a:xfrm>
                <a:off x="6700250" y="2193800"/>
                <a:ext cx="43150" cy="70575"/>
              </a:xfrm>
              <a:custGeom>
                <a:rect b="b" l="l" r="r" t="t"/>
                <a:pathLst>
                  <a:path extrusionOk="0" fill="none" h="2823" w="1726">
                    <a:moveTo>
                      <a:pt x="1" y="2823"/>
                    </a:moveTo>
                    <a:lnTo>
                      <a:pt x="1726" y="0"/>
                    </a:lnTo>
                  </a:path>
                </a:pathLst>
              </a:custGeom>
              <a:noFill/>
              <a:ln cap="rnd" cmpd="sng" w="4475">
                <a:solidFill>
                  <a:srgbClr val="9FCF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3"/>
              <p:cNvSpPr/>
              <p:nvPr/>
            </p:nvSpPr>
            <p:spPr>
              <a:xfrm>
                <a:off x="6650975" y="2640725"/>
                <a:ext cx="137800" cy="150675"/>
              </a:xfrm>
              <a:custGeom>
                <a:rect b="b" l="l" r="r" t="t"/>
                <a:pathLst>
                  <a:path extrusionOk="0" h="6027" w="5512">
                    <a:moveTo>
                      <a:pt x="2890" y="1"/>
                    </a:moveTo>
                    <a:lnTo>
                      <a:pt x="0" y="1636"/>
                    </a:lnTo>
                    <a:lnTo>
                      <a:pt x="1322" y="3607"/>
                    </a:lnTo>
                    <a:lnTo>
                      <a:pt x="2464" y="6027"/>
                    </a:lnTo>
                    <a:lnTo>
                      <a:pt x="5511" y="1434"/>
                    </a:lnTo>
                    <a:lnTo>
                      <a:pt x="5511" y="1434"/>
                    </a:lnTo>
                    <a:lnTo>
                      <a:pt x="3921" y="1748"/>
                    </a:lnTo>
                    <a:lnTo>
                      <a:pt x="2890" y="1"/>
                    </a:lnTo>
                    <a:close/>
                  </a:path>
                </a:pathLst>
              </a:custGeom>
              <a:solidFill>
                <a:srgbClr val="DBA1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3"/>
              <p:cNvSpPr/>
              <p:nvPr/>
            </p:nvSpPr>
            <p:spPr>
              <a:xfrm>
                <a:off x="6694100" y="2633450"/>
                <a:ext cx="122675" cy="182600"/>
              </a:xfrm>
              <a:custGeom>
                <a:rect b="b" l="l" r="r" t="t"/>
                <a:pathLst>
                  <a:path extrusionOk="0" fill="none" h="7304" w="4907">
                    <a:moveTo>
                      <a:pt x="0" y="7304"/>
                    </a:moveTo>
                    <a:lnTo>
                      <a:pt x="4906" y="0"/>
                    </a:lnTo>
                  </a:path>
                </a:pathLst>
              </a:custGeom>
              <a:noFill/>
              <a:ln cap="rnd" cmpd="sng" w="4475">
                <a:solidFill>
                  <a:srgbClr val="9FCF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3"/>
              <p:cNvSpPr/>
              <p:nvPr/>
            </p:nvSpPr>
            <p:spPr>
              <a:xfrm>
                <a:off x="6441500" y="2308050"/>
                <a:ext cx="307500" cy="435200"/>
              </a:xfrm>
              <a:custGeom>
                <a:rect b="b" l="l" r="r" t="t"/>
                <a:pathLst>
                  <a:path extrusionOk="0" h="17408" w="12300">
                    <a:moveTo>
                      <a:pt x="5937" y="0"/>
                    </a:moveTo>
                    <a:lnTo>
                      <a:pt x="0" y="4346"/>
                    </a:lnTo>
                    <a:lnTo>
                      <a:pt x="7057" y="17407"/>
                    </a:lnTo>
                    <a:lnTo>
                      <a:pt x="12300" y="12411"/>
                    </a:lnTo>
                    <a:lnTo>
                      <a:pt x="593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3"/>
              <p:cNvSpPr/>
              <p:nvPr/>
            </p:nvSpPr>
            <p:spPr>
              <a:xfrm>
                <a:off x="6589925" y="2308050"/>
                <a:ext cx="42025" cy="77300"/>
              </a:xfrm>
              <a:custGeom>
                <a:rect b="b" l="l" r="r" t="t"/>
                <a:pathLst>
                  <a:path extrusionOk="0" fill="none" h="3092" w="1681">
                    <a:moveTo>
                      <a:pt x="1680" y="3092"/>
                    </a:moveTo>
                    <a:lnTo>
                      <a:pt x="0" y="0"/>
                    </a:lnTo>
                  </a:path>
                </a:pathLst>
              </a:custGeom>
              <a:noFill/>
              <a:ln cap="rnd" cmpd="sng" w="4475">
                <a:solidFill>
                  <a:srgbClr val="9FCF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3"/>
              <p:cNvSpPr/>
              <p:nvPr/>
            </p:nvSpPr>
            <p:spPr>
              <a:xfrm>
                <a:off x="6700250" y="2517500"/>
                <a:ext cx="48750" cy="123250"/>
              </a:xfrm>
              <a:custGeom>
                <a:rect b="b" l="l" r="r" t="t"/>
                <a:pathLst>
                  <a:path extrusionOk="0" fill="none" h="4930" w="1950">
                    <a:moveTo>
                      <a:pt x="986" y="4930"/>
                    </a:moveTo>
                    <a:lnTo>
                      <a:pt x="1950" y="4033"/>
                    </a:lnTo>
                    <a:lnTo>
                      <a:pt x="1" y="1"/>
                    </a:lnTo>
                  </a:path>
                </a:pathLst>
              </a:custGeom>
              <a:noFill/>
              <a:ln cap="rnd" cmpd="sng" w="4475">
                <a:solidFill>
                  <a:srgbClr val="9FCF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3"/>
              <p:cNvSpPr/>
              <p:nvPr/>
            </p:nvSpPr>
            <p:spPr>
              <a:xfrm>
                <a:off x="6803300" y="1446100"/>
                <a:ext cx="287900" cy="357350"/>
              </a:xfrm>
              <a:custGeom>
                <a:rect b="b" l="l" r="r" t="t"/>
                <a:pathLst>
                  <a:path extrusionOk="0" h="14294" w="11516">
                    <a:moveTo>
                      <a:pt x="6117" y="0"/>
                    </a:moveTo>
                    <a:lnTo>
                      <a:pt x="3899" y="1457"/>
                    </a:lnTo>
                    <a:lnTo>
                      <a:pt x="1" y="14293"/>
                    </a:lnTo>
                    <a:lnTo>
                      <a:pt x="7595" y="14293"/>
                    </a:lnTo>
                    <a:cubicBezTo>
                      <a:pt x="9836" y="14293"/>
                      <a:pt x="11516" y="12120"/>
                      <a:pt x="11068" y="9813"/>
                    </a:cubicBezTo>
                    <a:cubicBezTo>
                      <a:pt x="10597" y="7304"/>
                      <a:pt x="10172" y="5579"/>
                      <a:pt x="9903" y="3988"/>
                    </a:cubicBezTo>
                    <a:cubicBezTo>
                      <a:pt x="9208" y="292"/>
                      <a:pt x="6117" y="0"/>
                      <a:pt x="611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3"/>
              <p:cNvSpPr/>
              <p:nvPr/>
            </p:nvSpPr>
            <p:spPr>
              <a:xfrm>
                <a:off x="6662725" y="1446100"/>
                <a:ext cx="293500" cy="357350"/>
              </a:xfrm>
              <a:custGeom>
                <a:rect b="b" l="l" r="r" t="t"/>
                <a:pathLst>
                  <a:path extrusionOk="0" h="14294" w="11740">
                    <a:moveTo>
                      <a:pt x="6027" y="0"/>
                    </a:moveTo>
                    <a:cubicBezTo>
                      <a:pt x="2711" y="0"/>
                      <a:pt x="45" y="2823"/>
                      <a:pt x="45" y="6318"/>
                    </a:cubicBezTo>
                    <a:lnTo>
                      <a:pt x="45" y="11336"/>
                    </a:lnTo>
                    <a:cubicBezTo>
                      <a:pt x="1" y="12927"/>
                      <a:pt x="1233" y="14249"/>
                      <a:pt x="2823" y="14293"/>
                    </a:cubicBezTo>
                    <a:lnTo>
                      <a:pt x="8738" y="14293"/>
                    </a:lnTo>
                    <a:lnTo>
                      <a:pt x="1174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3"/>
              <p:cNvSpPr/>
              <p:nvPr/>
            </p:nvSpPr>
            <p:spPr>
              <a:xfrm>
                <a:off x="6952850" y="1627125"/>
                <a:ext cx="96350" cy="87600"/>
              </a:xfrm>
              <a:custGeom>
                <a:rect b="b" l="l" r="r" t="t"/>
                <a:pathLst>
                  <a:path extrusionOk="0" h="3504" w="3854">
                    <a:moveTo>
                      <a:pt x="2118" y="0"/>
                    </a:moveTo>
                    <a:cubicBezTo>
                      <a:pt x="1962" y="0"/>
                      <a:pt x="1801" y="14"/>
                      <a:pt x="1636" y="40"/>
                    </a:cubicBezTo>
                    <a:cubicBezTo>
                      <a:pt x="650" y="220"/>
                      <a:pt x="0" y="1160"/>
                      <a:pt x="180" y="2146"/>
                    </a:cubicBezTo>
                    <a:cubicBezTo>
                      <a:pt x="316" y="3002"/>
                      <a:pt x="1026" y="3503"/>
                      <a:pt x="1856" y="3503"/>
                    </a:cubicBezTo>
                    <a:cubicBezTo>
                      <a:pt x="1982" y="3503"/>
                      <a:pt x="2111" y="3492"/>
                      <a:pt x="2241" y="3468"/>
                    </a:cubicBezTo>
                    <a:cubicBezTo>
                      <a:pt x="3226" y="3289"/>
                      <a:pt x="3854" y="2146"/>
                      <a:pt x="3674" y="1160"/>
                    </a:cubicBezTo>
                    <a:cubicBezTo>
                      <a:pt x="3525" y="340"/>
                      <a:pt x="2894" y="0"/>
                      <a:pt x="2118" y="0"/>
                    </a:cubicBezTo>
                    <a:close/>
                  </a:path>
                </a:pathLst>
              </a:custGeom>
              <a:solidFill>
                <a:srgbClr val="C88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3"/>
              <p:cNvSpPr/>
              <p:nvPr/>
            </p:nvSpPr>
            <p:spPr>
              <a:xfrm>
                <a:off x="7008300" y="1703525"/>
                <a:ext cx="22025" cy="18550"/>
              </a:xfrm>
              <a:custGeom>
                <a:rect b="b" l="l" r="r" t="t"/>
                <a:pathLst>
                  <a:path extrusionOk="0" h="742" w="881">
                    <a:moveTo>
                      <a:pt x="474" y="0"/>
                    </a:moveTo>
                    <a:cubicBezTo>
                      <a:pt x="451" y="0"/>
                      <a:pt x="427" y="3"/>
                      <a:pt x="403" y="9"/>
                    </a:cubicBezTo>
                    <a:cubicBezTo>
                      <a:pt x="67" y="76"/>
                      <a:pt x="0" y="502"/>
                      <a:pt x="269" y="681"/>
                    </a:cubicBezTo>
                    <a:cubicBezTo>
                      <a:pt x="332" y="723"/>
                      <a:pt x="399" y="741"/>
                      <a:pt x="465" y="741"/>
                    </a:cubicBezTo>
                    <a:cubicBezTo>
                      <a:pt x="682" y="741"/>
                      <a:pt x="881" y="540"/>
                      <a:pt x="829" y="300"/>
                    </a:cubicBezTo>
                    <a:cubicBezTo>
                      <a:pt x="790" y="125"/>
                      <a:pt x="633" y="0"/>
                      <a:pt x="47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3"/>
              <p:cNvSpPr/>
              <p:nvPr/>
            </p:nvSpPr>
            <p:spPr>
              <a:xfrm>
                <a:off x="6815075" y="1699250"/>
                <a:ext cx="113150" cy="246450"/>
              </a:xfrm>
              <a:custGeom>
                <a:rect b="b" l="l" r="r" t="t"/>
                <a:pathLst>
                  <a:path extrusionOk="0" h="9858" w="4526">
                    <a:moveTo>
                      <a:pt x="1300" y="0"/>
                    </a:moveTo>
                    <a:lnTo>
                      <a:pt x="0" y="9522"/>
                    </a:lnTo>
                    <a:lnTo>
                      <a:pt x="4257" y="9858"/>
                    </a:lnTo>
                    <a:lnTo>
                      <a:pt x="4526" y="1501"/>
                    </a:lnTo>
                    <a:lnTo>
                      <a:pt x="1300" y="0"/>
                    </a:lnTo>
                    <a:close/>
                  </a:path>
                </a:pathLst>
              </a:custGeom>
              <a:solidFill>
                <a:srgbClr val="DBA1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3"/>
              <p:cNvSpPr/>
              <p:nvPr/>
            </p:nvSpPr>
            <p:spPr>
              <a:xfrm>
                <a:off x="6828500" y="1730050"/>
                <a:ext cx="99175" cy="108675"/>
              </a:xfrm>
              <a:custGeom>
                <a:rect b="b" l="l" r="r" t="t"/>
                <a:pathLst>
                  <a:path extrusionOk="0" h="4347" w="3967">
                    <a:moveTo>
                      <a:pt x="1" y="1"/>
                    </a:moveTo>
                    <a:lnTo>
                      <a:pt x="1" y="1"/>
                    </a:lnTo>
                    <a:cubicBezTo>
                      <a:pt x="1367" y="3428"/>
                      <a:pt x="3854" y="4347"/>
                      <a:pt x="3854" y="4347"/>
                    </a:cubicBezTo>
                    <a:lnTo>
                      <a:pt x="3966" y="1278"/>
                    </a:lnTo>
                    <a:lnTo>
                      <a:pt x="1" y="1"/>
                    </a:lnTo>
                    <a:close/>
                  </a:path>
                </a:pathLst>
              </a:custGeom>
              <a:solidFill>
                <a:srgbClr val="C885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3"/>
              <p:cNvSpPr/>
              <p:nvPr/>
            </p:nvSpPr>
            <p:spPr>
              <a:xfrm>
                <a:off x="6741250" y="1454625"/>
                <a:ext cx="296200" cy="342225"/>
              </a:xfrm>
              <a:custGeom>
                <a:rect b="b" l="l" r="r" t="t"/>
                <a:pathLst>
                  <a:path extrusionOk="0" h="13689" w="11848">
                    <a:moveTo>
                      <a:pt x="7215" y="1"/>
                    </a:moveTo>
                    <a:cubicBezTo>
                      <a:pt x="1" y="1"/>
                      <a:pt x="1564" y="6403"/>
                      <a:pt x="1564" y="6403"/>
                    </a:cubicBezTo>
                    <a:lnTo>
                      <a:pt x="1878" y="7792"/>
                    </a:lnTo>
                    <a:cubicBezTo>
                      <a:pt x="1967" y="8912"/>
                      <a:pt x="2326" y="10009"/>
                      <a:pt x="2886" y="10973"/>
                    </a:cubicBezTo>
                    <a:cubicBezTo>
                      <a:pt x="3910" y="12651"/>
                      <a:pt x="5651" y="13688"/>
                      <a:pt x="7251" y="13688"/>
                    </a:cubicBezTo>
                    <a:cubicBezTo>
                      <a:pt x="7786" y="13688"/>
                      <a:pt x="8306" y="13572"/>
                      <a:pt x="8778" y="13325"/>
                    </a:cubicBezTo>
                    <a:cubicBezTo>
                      <a:pt x="10861" y="12227"/>
                      <a:pt x="11242" y="10614"/>
                      <a:pt x="11556" y="5372"/>
                    </a:cubicBezTo>
                    <a:cubicBezTo>
                      <a:pt x="11847" y="152"/>
                      <a:pt x="7882" y="18"/>
                      <a:pt x="7882" y="18"/>
                    </a:cubicBezTo>
                    <a:cubicBezTo>
                      <a:pt x="7652" y="6"/>
                      <a:pt x="7430" y="1"/>
                      <a:pt x="7215" y="1"/>
                    </a:cubicBezTo>
                    <a:close/>
                  </a:path>
                </a:pathLst>
              </a:custGeom>
              <a:solidFill>
                <a:srgbClr val="DBA1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3"/>
              <p:cNvSpPr/>
              <p:nvPr/>
            </p:nvSpPr>
            <p:spPr>
              <a:xfrm>
                <a:off x="6958450" y="1659475"/>
                <a:ext cx="15150" cy="34200"/>
              </a:xfrm>
              <a:custGeom>
                <a:rect b="b" l="l" r="r" t="t"/>
                <a:pathLst>
                  <a:path extrusionOk="0" fill="none" h="1368" w="606">
                    <a:moveTo>
                      <a:pt x="0" y="1"/>
                    </a:moveTo>
                    <a:lnTo>
                      <a:pt x="605" y="987"/>
                    </a:lnTo>
                    <a:lnTo>
                      <a:pt x="90" y="1367"/>
                    </a:lnTo>
                  </a:path>
                </a:pathLst>
              </a:custGeom>
              <a:noFill/>
              <a:ln cap="rnd" cmpd="sng" w="4475">
                <a:solidFill>
                  <a:srgbClr val="B45E3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3"/>
              <p:cNvSpPr/>
              <p:nvPr/>
            </p:nvSpPr>
            <p:spPr>
              <a:xfrm>
                <a:off x="6852025" y="1618850"/>
                <a:ext cx="70050" cy="40100"/>
              </a:xfrm>
              <a:custGeom>
                <a:rect b="b" l="l" r="r" t="t"/>
                <a:pathLst>
                  <a:path extrusionOk="0" h="1604" w="2802">
                    <a:moveTo>
                      <a:pt x="1617" y="1"/>
                    </a:moveTo>
                    <a:cubicBezTo>
                      <a:pt x="1533" y="1"/>
                      <a:pt x="1442" y="5"/>
                      <a:pt x="1345" y="13"/>
                    </a:cubicBezTo>
                    <a:cubicBezTo>
                      <a:pt x="135" y="102"/>
                      <a:pt x="1" y="640"/>
                      <a:pt x="1" y="640"/>
                    </a:cubicBezTo>
                    <a:cubicBezTo>
                      <a:pt x="1" y="640"/>
                      <a:pt x="180" y="1581"/>
                      <a:pt x="1502" y="1603"/>
                    </a:cubicBezTo>
                    <a:cubicBezTo>
                      <a:pt x="2801" y="1603"/>
                      <a:pt x="2689" y="618"/>
                      <a:pt x="2689" y="618"/>
                    </a:cubicBezTo>
                    <a:cubicBezTo>
                      <a:pt x="2689" y="618"/>
                      <a:pt x="2689" y="1"/>
                      <a:pt x="161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3"/>
              <p:cNvSpPr/>
              <p:nvPr/>
            </p:nvSpPr>
            <p:spPr>
              <a:xfrm>
                <a:off x="6869400" y="1614100"/>
                <a:ext cx="49150" cy="42100"/>
              </a:xfrm>
              <a:custGeom>
                <a:rect b="b" l="l" r="r" t="t"/>
                <a:pathLst>
                  <a:path extrusionOk="0" h="1684" w="1966">
                    <a:moveTo>
                      <a:pt x="857" y="1"/>
                    </a:moveTo>
                    <a:cubicBezTo>
                      <a:pt x="848" y="1"/>
                      <a:pt x="839" y="1"/>
                      <a:pt x="829" y="1"/>
                    </a:cubicBezTo>
                    <a:cubicBezTo>
                      <a:pt x="359" y="24"/>
                      <a:pt x="0" y="427"/>
                      <a:pt x="23" y="920"/>
                    </a:cubicBezTo>
                    <a:cubicBezTo>
                      <a:pt x="52" y="1387"/>
                      <a:pt x="453" y="1684"/>
                      <a:pt x="865" y="1684"/>
                    </a:cubicBezTo>
                    <a:cubicBezTo>
                      <a:pt x="1085" y="1684"/>
                      <a:pt x="1308" y="1599"/>
                      <a:pt x="1479" y="1413"/>
                    </a:cubicBezTo>
                    <a:cubicBezTo>
                      <a:pt x="1966" y="860"/>
                      <a:pt x="1579" y="1"/>
                      <a:pt x="857"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3"/>
              <p:cNvSpPr/>
              <p:nvPr/>
            </p:nvSpPr>
            <p:spPr>
              <a:xfrm>
                <a:off x="6850525" y="1614675"/>
                <a:ext cx="73775" cy="21225"/>
              </a:xfrm>
              <a:custGeom>
                <a:rect b="b" l="l" r="r" t="t"/>
                <a:pathLst>
                  <a:path extrusionOk="0" h="849" w="2951">
                    <a:moveTo>
                      <a:pt x="1338" y="1"/>
                    </a:moveTo>
                    <a:cubicBezTo>
                      <a:pt x="800" y="23"/>
                      <a:pt x="307" y="314"/>
                      <a:pt x="16" y="785"/>
                    </a:cubicBezTo>
                    <a:cubicBezTo>
                      <a:pt x="0" y="816"/>
                      <a:pt x="29" y="848"/>
                      <a:pt x="63" y="848"/>
                    </a:cubicBezTo>
                    <a:cubicBezTo>
                      <a:pt x="77" y="848"/>
                      <a:pt x="92" y="843"/>
                      <a:pt x="106" y="830"/>
                    </a:cubicBezTo>
                    <a:cubicBezTo>
                      <a:pt x="240" y="628"/>
                      <a:pt x="442" y="471"/>
                      <a:pt x="666" y="359"/>
                    </a:cubicBezTo>
                    <a:cubicBezTo>
                      <a:pt x="841" y="281"/>
                      <a:pt x="1050" y="220"/>
                      <a:pt x="1263" y="220"/>
                    </a:cubicBezTo>
                    <a:cubicBezTo>
                      <a:pt x="1295" y="220"/>
                      <a:pt x="1328" y="222"/>
                      <a:pt x="1360" y="225"/>
                    </a:cubicBezTo>
                    <a:cubicBezTo>
                      <a:pt x="1607" y="225"/>
                      <a:pt x="1831" y="247"/>
                      <a:pt x="2077" y="337"/>
                    </a:cubicBezTo>
                    <a:cubicBezTo>
                      <a:pt x="2279" y="381"/>
                      <a:pt x="2503" y="493"/>
                      <a:pt x="2682" y="650"/>
                    </a:cubicBezTo>
                    <a:cubicBezTo>
                      <a:pt x="2710" y="678"/>
                      <a:pt x="2742" y="691"/>
                      <a:pt x="2775" y="691"/>
                    </a:cubicBezTo>
                    <a:cubicBezTo>
                      <a:pt x="2820" y="691"/>
                      <a:pt x="2867" y="667"/>
                      <a:pt x="2906" y="628"/>
                    </a:cubicBezTo>
                    <a:cubicBezTo>
                      <a:pt x="2951" y="561"/>
                      <a:pt x="2928" y="471"/>
                      <a:pt x="2861" y="404"/>
                    </a:cubicBezTo>
                    <a:cubicBezTo>
                      <a:pt x="2637" y="247"/>
                      <a:pt x="2391" y="135"/>
                      <a:pt x="2122" y="68"/>
                    </a:cubicBezTo>
                    <a:cubicBezTo>
                      <a:pt x="1875" y="1"/>
                      <a:pt x="1607" y="1"/>
                      <a:pt x="1338"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3"/>
              <p:cNvSpPr/>
              <p:nvPr/>
            </p:nvSpPr>
            <p:spPr>
              <a:xfrm>
                <a:off x="6971400" y="1617375"/>
                <a:ext cx="44200" cy="37700"/>
              </a:xfrm>
              <a:custGeom>
                <a:rect b="b" l="l" r="r" t="t"/>
                <a:pathLst>
                  <a:path extrusionOk="0" h="1508" w="1768">
                    <a:moveTo>
                      <a:pt x="807" y="0"/>
                    </a:moveTo>
                    <a:cubicBezTo>
                      <a:pt x="65" y="0"/>
                      <a:pt x="65" y="654"/>
                      <a:pt x="65" y="654"/>
                    </a:cubicBezTo>
                    <a:cubicBezTo>
                      <a:pt x="65" y="654"/>
                      <a:pt x="1" y="1507"/>
                      <a:pt x="788" y="1507"/>
                    </a:cubicBezTo>
                    <a:cubicBezTo>
                      <a:pt x="808" y="1507"/>
                      <a:pt x="828" y="1507"/>
                      <a:pt x="849" y="1506"/>
                    </a:cubicBezTo>
                    <a:cubicBezTo>
                      <a:pt x="1319" y="1483"/>
                      <a:pt x="1723" y="1102"/>
                      <a:pt x="1767" y="632"/>
                    </a:cubicBezTo>
                    <a:cubicBezTo>
                      <a:pt x="1767" y="632"/>
                      <a:pt x="1678" y="94"/>
                      <a:pt x="916" y="5"/>
                    </a:cubicBezTo>
                    <a:cubicBezTo>
                      <a:pt x="878" y="2"/>
                      <a:pt x="842" y="0"/>
                      <a:pt x="8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3"/>
              <p:cNvSpPr/>
              <p:nvPr/>
            </p:nvSpPr>
            <p:spPr>
              <a:xfrm>
                <a:off x="6979175" y="1613000"/>
                <a:ext cx="29150" cy="45400"/>
              </a:xfrm>
              <a:custGeom>
                <a:rect b="b" l="l" r="r" t="t"/>
                <a:pathLst>
                  <a:path extrusionOk="0" h="1816" w="1166">
                    <a:moveTo>
                      <a:pt x="583" y="0"/>
                    </a:moveTo>
                    <a:cubicBezTo>
                      <a:pt x="269" y="0"/>
                      <a:pt x="0" y="404"/>
                      <a:pt x="23" y="919"/>
                    </a:cubicBezTo>
                    <a:cubicBezTo>
                      <a:pt x="45" y="1412"/>
                      <a:pt x="269" y="1815"/>
                      <a:pt x="605" y="1815"/>
                    </a:cubicBezTo>
                    <a:cubicBezTo>
                      <a:pt x="919" y="1793"/>
                      <a:pt x="1165" y="1389"/>
                      <a:pt x="1165" y="897"/>
                    </a:cubicBezTo>
                    <a:cubicBezTo>
                      <a:pt x="1165" y="404"/>
                      <a:pt x="896" y="0"/>
                      <a:pt x="583"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3"/>
              <p:cNvSpPr/>
              <p:nvPr/>
            </p:nvSpPr>
            <p:spPr>
              <a:xfrm>
                <a:off x="6968075" y="1613975"/>
                <a:ext cx="48075" cy="20000"/>
              </a:xfrm>
              <a:custGeom>
                <a:rect b="b" l="l" r="r" t="t"/>
                <a:pathLst>
                  <a:path extrusionOk="0" h="800" w="1923">
                    <a:moveTo>
                      <a:pt x="1009" y="0"/>
                    </a:moveTo>
                    <a:cubicBezTo>
                      <a:pt x="844" y="0"/>
                      <a:pt x="681" y="41"/>
                      <a:pt x="534" y="96"/>
                    </a:cubicBezTo>
                    <a:cubicBezTo>
                      <a:pt x="355" y="185"/>
                      <a:pt x="198" y="297"/>
                      <a:pt x="63" y="477"/>
                    </a:cubicBezTo>
                    <a:cubicBezTo>
                      <a:pt x="0" y="572"/>
                      <a:pt x="82" y="667"/>
                      <a:pt x="168" y="667"/>
                    </a:cubicBezTo>
                    <a:cubicBezTo>
                      <a:pt x="203" y="667"/>
                      <a:pt x="239" y="650"/>
                      <a:pt x="265" y="611"/>
                    </a:cubicBezTo>
                    <a:cubicBezTo>
                      <a:pt x="355" y="477"/>
                      <a:pt x="489" y="365"/>
                      <a:pt x="623" y="297"/>
                    </a:cubicBezTo>
                    <a:cubicBezTo>
                      <a:pt x="753" y="223"/>
                      <a:pt x="883" y="180"/>
                      <a:pt x="1013" y="180"/>
                    </a:cubicBezTo>
                    <a:cubicBezTo>
                      <a:pt x="1040" y="180"/>
                      <a:pt x="1067" y="182"/>
                      <a:pt x="1094" y="185"/>
                    </a:cubicBezTo>
                    <a:cubicBezTo>
                      <a:pt x="1273" y="185"/>
                      <a:pt x="1430" y="253"/>
                      <a:pt x="1542" y="365"/>
                    </a:cubicBezTo>
                    <a:cubicBezTo>
                      <a:pt x="1676" y="477"/>
                      <a:pt x="1788" y="611"/>
                      <a:pt x="1856" y="768"/>
                    </a:cubicBezTo>
                    <a:cubicBezTo>
                      <a:pt x="1856" y="784"/>
                      <a:pt x="1867" y="800"/>
                      <a:pt x="1881" y="800"/>
                    </a:cubicBezTo>
                    <a:cubicBezTo>
                      <a:pt x="1887" y="800"/>
                      <a:pt x="1894" y="797"/>
                      <a:pt x="1900" y="790"/>
                    </a:cubicBezTo>
                    <a:cubicBezTo>
                      <a:pt x="1923" y="790"/>
                      <a:pt x="1923" y="768"/>
                      <a:pt x="1923" y="746"/>
                    </a:cubicBezTo>
                    <a:cubicBezTo>
                      <a:pt x="1856" y="566"/>
                      <a:pt x="1766" y="409"/>
                      <a:pt x="1632" y="275"/>
                    </a:cubicBezTo>
                    <a:cubicBezTo>
                      <a:pt x="1497" y="141"/>
                      <a:pt x="1318" y="51"/>
                      <a:pt x="1116" y="6"/>
                    </a:cubicBezTo>
                    <a:cubicBezTo>
                      <a:pt x="1081" y="2"/>
                      <a:pt x="1045" y="0"/>
                      <a:pt x="100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3"/>
              <p:cNvSpPr/>
              <p:nvPr/>
            </p:nvSpPr>
            <p:spPr>
              <a:xfrm>
                <a:off x="6912525" y="1709900"/>
                <a:ext cx="42025" cy="14575"/>
              </a:xfrm>
              <a:custGeom>
                <a:rect b="b" l="l" r="r" t="t"/>
                <a:pathLst>
                  <a:path extrusionOk="0" fill="none" h="583" w="1681">
                    <a:moveTo>
                      <a:pt x="1681" y="448"/>
                    </a:moveTo>
                    <a:cubicBezTo>
                      <a:pt x="1076" y="583"/>
                      <a:pt x="448" y="426"/>
                      <a:pt x="0" y="0"/>
                    </a:cubicBezTo>
                  </a:path>
                </a:pathLst>
              </a:custGeom>
              <a:noFill/>
              <a:ln cap="rnd" cmpd="sng" w="4475">
                <a:solidFill>
                  <a:srgbClr val="B45E3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3"/>
              <p:cNvSpPr/>
              <p:nvPr/>
            </p:nvSpPr>
            <p:spPr>
              <a:xfrm>
                <a:off x="6836350" y="1562850"/>
                <a:ext cx="83475" cy="27775"/>
              </a:xfrm>
              <a:custGeom>
                <a:rect b="b" l="l" r="r" t="t"/>
                <a:pathLst>
                  <a:path extrusionOk="0" h="1111" w="3339">
                    <a:moveTo>
                      <a:pt x="2281" y="0"/>
                    </a:moveTo>
                    <a:cubicBezTo>
                      <a:pt x="2076" y="0"/>
                      <a:pt x="1872" y="15"/>
                      <a:pt x="1703" y="35"/>
                    </a:cubicBezTo>
                    <a:cubicBezTo>
                      <a:pt x="1255" y="80"/>
                      <a:pt x="829" y="192"/>
                      <a:pt x="404" y="371"/>
                    </a:cubicBezTo>
                    <a:cubicBezTo>
                      <a:pt x="1" y="573"/>
                      <a:pt x="45" y="909"/>
                      <a:pt x="404" y="1021"/>
                    </a:cubicBezTo>
                    <a:cubicBezTo>
                      <a:pt x="702" y="1080"/>
                      <a:pt x="991" y="1110"/>
                      <a:pt x="1283" y="1110"/>
                    </a:cubicBezTo>
                    <a:cubicBezTo>
                      <a:pt x="1429" y="1110"/>
                      <a:pt x="1576" y="1103"/>
                      <a:pt x="1726" y="1088"/>
                    </a:cubicBezTo>
                    <a:cubicBezTo>
                      <a:pt x="3115" y="953"/>
                      <a:pt x="3339" y="595"/>
                      <a:pt x="3271" y="326"/>
                    </a:cubicBezTo>
                    <a:cubicBezTo>
                      <a:pt x="3224" y="76"/>
                      <a:pt x="2752" y="0"/>
                      <a:pt x="228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3"/>
              <p:cNvSpPr/>
              <p:nvPr/>
            </p:nvSpPr>
            <p:spPr>
              <a:xfrm>
                <a:off x="6972450" y="1565025"/>
                <a:ext cx="64425" cy="29025"/>
              </a:xfrm>
              <a:custGeom>
                <a:rect b="b" l="l" r="r" t="t"/>
                <a:pathLst>
                  <a:path extrusionOk="0" h="1161" w="2577">
                    <a:moveTo>
                      <a:pt x="595" y="0"/>
                    </a:moveTo>
                    <a:cubicBezTo>
                      <a:pt x="300" y="0"/>
                      <a:pt x="49" y="67"/>
                      <a:pt x="23" y="262"/>
                    </a:cubicBezTo>
                    <a:cubicBezTo>
                      <a:pt x="0" y="530"/>
                      <a:pt x="157" y="799"/>
                      <a:pt x="1255" y="1090"/>
                    </a:cubicBezTo>
                    <a:cubicBezTo>
                      <a:pt x="1435" y="1139"/>
                      <a:pt x="1615" y="1161"/>
                      <a:pt x="1795" y="1161"/>
                    </a:cubicBezTo>
                    <a:cubicBezTo>
                      <a:pt x="1951" y="1161"/>
                      <a:pt x="2107" y="1144"/>
                      <a:pt x="2263" y="1113"/>
                    </a:cubicBezTo>
                    <a:cubicBezTo>
                      <a:pt x="2554" y="1001"/>
                      <a:pt x="2577" y="687"/>
                      <a:pt x="2241" y="463"/>
                    </a:cubicBezTo>
                    <a:cubicBezTo>
                      <a:pt x="1927" y="284"/>
                      <a:pt x="1591" y="150"/>
                      <a:pt x="1233" y="82"/>
                    </a:cubicBezTo>
                    <a:cubicBezTo>
                      <a:pt x="1044" y="35"/>
                      <a:pt x="808" y="0"/>
                      <a:pt x="595"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3"/>
              <p:cNvSpPr/>
              <p:nvPr/>
            </p:nvSpPr>
            <p:spPr>
              <a:xfrm>
                <a:off x="6741300" y="1447875"/>
                <a:ext cx="220525" cy="127900"/>
              </a:xfrm>
              <a:custGeom>
                <a:rect b="b" l="l" r="r" t="t"/>
                <a:pathLst>
                  <a:path extrusionOk="0" h="5116" w="8821">
                    <a:moveTo>
                      <a:pt x="6617" y="0"/>
                    </a:moveTo>
                    <a:cubicBezTo>
                      <a:pt x="1" y="0"/>
                      <a:pt x="1000" y="4858"/>
                      <a:pt x="980" y="4858"/>
                    </a:cubicBezTo>
                    <a:cubicBezTo>
                      <a:pt x="1844" y="5036"/>
                      <a:pt x="2613" y="5116"/>
                      <a:pt x="3298" y="5116"/>
                    </a:cubicBezTo>
                    <a:cubicBezTo>
                      <a:pt x="8715" y="5116"/>
                      <a:pt x="8821" y="153"/>
                      <a:pt x="8821" y="153"/>
                    </a:cubicBezTo>
                    <a:cubicBezTo>
                      <a:pt x="8006" y="48"/>
                      <a:pt x="7274" y="0"/>
                      <a:pt x="661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3"/>
              <p:cNvSpPr/>
              <p:nvPr/>
            </p:nvSpPr>
            <p:spPr>
              <a:xfrm>
                <a:off x="6933225" y="1450050"/>
                <a:ext cx="100300" cy="113125"/>
              </a:xfrm>
              <a:custGeom>
                <a:rect b="b" l="l" r="r" t="t"/>
                <a:pathLst>
                  <a:path extrusionOk="0" h="4525" w="4012">
                    <a:moveTo>
                      <a:pt x="599" y="0"/>
                    </a:moveTo>
                    <a:cubicBezTo>
                      <a:pt x="1" y="0"/>
                      <a:pt x="853" y="1097"/>
                      <a:pt x="853" y="1097"/>
                    </a:cubicBezTo>
                    <a:cubicBezTo>
                      <a:pt x="2824" y="4189"/>
                      <a:pt x="3877" y="4525"/>
                      <a:pt x="3877" y="4525"/>
                    </a:cubicBezTo>
                    <a:cubicBezTo>
                      <a:pt x="3877" y="4525"/>
                      <a:pt x="4011" y="1612"/>
                      <a:pt x="1681" y="402"/>
                    </a:cubicBezTo>
                    <a:cubicBezTo>
                      <a:pt x="1125" y="111"/>
                      <a:pt x="789" y="0"/>
                      <a:pt x="59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3"/>
              <p:cNvSpPr/>
              <p:nvPr/>
            </p:nvSpPr>
            <p:spPr>
              <a:xfrm>
                <a:off x="6751775" y="1535700"/>
                <a:ext cx="70600" cy="116525"/>
              </a:xfrm>
              <a:custGeom>
                <a:rect b="b" l="l" r="r" t="t"/>
                <a:pathLst>
                  <a:path extrusionOk="0" h="4661" w="2824">
                    <a:moveTo>
                      <a:pt x="2241" y="1"/>
                    </a:moveTo>
                    <a:lnTo>
                      <a:pt x="1" y="2129"/>
                    </a:lnTo>
                    <a:lnTo>
                      <a:pt x="1950" y="4661"/>
                    </a:lnTo>
                    <a:cubicBezTo>
                      <a:pt x="2711" y="3227"/>
                      <a:pt x="2823" y="1524"/>
                      <a:pt x="2241"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3"/>
              <p:cNvSpPr/>
              <p:nvPr/>
            </p:nvSpPr>
            <p:spPr>
              <a:xfrm>
                <a:off x="6727125" y="1622350"/>
                <a:ext cx="93000" cy="87950"/>
              </a:xfrm>
              <a:custGeom>
                <a:rect b="b" l="l" r="r" t="t"/>
                <a:pathLst>
                  <a:path extrusionOk="0" h="3518" w="3720">
                    <a:moveTo>
                      <a:pt x="1664" y="0"/>
                    </a:moveTo>
                    <a:cubicBezTo>
                      <a:pt x="951" y="0"/>
                      <a:pt x="378" y="329"/>
                      <a:pt x="203" y="1083"/>
                    </a:cubicBezTo>
                    <a:cubicBezTo>
                      <a:pt x="1" y="2046"/>
                      <a:pt x="561" y="3233"/>
                      <a:pt x="1547" y="3457"/>
                    </a:cubicBezTo>
                    <a:cubicBezTo>
                      <a:pt x="1720" y="3498"/>
                      <a:pt x="1887" y="3518"/>
                      <a:pt x="2046" y="3518"/>
                    </a:cubicBezTo>
                    <a:cubicBezTo>
                      <a:pt x="2773" y="3518"/>
                      <a:pt x="3330" y="3101"/>
                      <a:pt x="3496" y="2292"/>
                    </a:cubicBezTo>
                    <a:cubicBezTo>
                      <a:pt x="3720" y="1329"/>
                      <a:pt x="3249" y="276"/>
                      <a:pt x="2286" y="74"/>
                    </a:cubicBezTo>
                    <a:cubicBezTo>
                      <a:pt x="2072" y="26"/>
                      <a:pt x="1862" y="0"/>
                      <a:pt x="1664" y="0"/>
                    </a:cubicBezTo>
                    <a:close/>
                  </a:path>
                </a:pathLst>
              </a:custGeom>
              <a:solidFill>
                <a:srgbClr val="DBA1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3"/>
              <p:cNvSpPr/>
              <p:nvPr/>
            </p:nvSpPr>
            <p:spPr>
              <a:xfrm>
                <a:off x="6758500" y="1648275"/>
                <a:ext cx="31400" cy="34750"/>
              </a:xfrm>
              <a:custGeom>
                <a:rect b="b" l="l" r="r" t="t"/>
                <a:pathLst>
                  <a:path extrusionOk="0" fill="none" h="1390" w="1256">
                    <a:moveTo>
                      <a:pt x="0" y="270"/>
                    </a:moveTo>
                    <a:cubicBezTo>
                      <a:pt x="0" y="270"/>
                      <a:pt x="874" y="1"/>
                      <a:pt x="1255" y="1390"/>
                    </a:cubicBezTo>
                  </a:path>
                </a:pathLst>
              </a:custGeom>
              <a:noFill/>
              <a:ln cap="rnd" cmpd="sng" w="4475">
                <a:solidFill>
                  <a:srgbClr val="B45E3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3"/>
              <p:cNvSpPr/>
              <p:nvPr/>
            </p:nvSpPr>
            <p:spPr>
              <a:xfrm>
                <a:off x="6764700" y="1699750"/>
                <a:ext cx="20700" cy="18575"/>
              </a:xfrm>
              <a:custGeom>
                <a:rect b="b" l="l" r="r" t="t"/>
                <a:pathLst>
                  <a:path extrusionOk="0" h="743" w="828">
                    <a:moveTo>
                      <a:pt x="446" y="0"/>
                    </a:moveTo>
                    <a:cubicBezTo>
                      <a:pt x="279" y="0"/>
                      <a:pt x="107" y="108"/>
                      <a:pt x="66" y="272"/>
                    </a:cubicBezTo>
                    <a:cubicBezTo>
                      <a:pt x="0" y="562"/>
                      <a:pt x="221" y="743"/>
                      <a:pt x="437" y="743"/>
                    </a:cubicBezTo>
                    <a:cubicBezTo>
                      <a:pt x="588" y="743"/>
                      <a:pt x="737" y="654"/>
                      <a:pt x="783" y="451"/>
                    </a:cubicBezTo>
                    <a:cubicBezTo>
                      <a:pt x="828" y="249"/>
                      <a:pt x="693" y="48"/>
                      <a:pt x="492" y="3"/>
                    </a:cubicBezTo>
                    <a:cubicBezTo>
                      <a:pt x="477" y="1"/>
                      <a:pt x="461" y="0"/>
                      <a:pt x="44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22"/>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2"/>
          <p:cNvSpPr/>
          <p:nvPr/>
        </p:nvSpPr>
        <p:spPr>
          <a:xfrm>
            <a:off x="6162513" y="9907125"/>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2"/>
          <p:cNvSpPr/>
          <p:nvPr/>
        </p:nvSpPr>
        <p:spPr>
          <a:xfrm>
            <a:off x="7064288" y="9968525"/>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2"/>
          <p:cNvSpPr txBox="1"/>
          <p:nvPr/>
        </p:nvSpPr>
        <p:spPr>
          <a:xfrm>
            <a:off x="0" y="152396"/>
            <a:ext cx="2875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General Palpation</a:t>
            </a:r>
            <a:r>
              <a:rPr lang="en-GB" sz="1800">
                <a:solidFill>
                  <a:srgbClr val="9FCFCF"/>
                </a:solidFill>
                <a:latin typeface="Comfortaa Regular"/>
                <a:ea typeface="Comfortaa Regular"/>
                <a:cs typeface="Comfortaa Regular"/>
                <a:sym typeface="Comfortaa Regular"/>
              </a:rPr>
              <a:t> </a:t>
            </a:r>
            <a:endParaRPr sz="1800">
              <a:solidFill>
                <a:srgbClr val="9FCFCF"/>
              </a:solidFill>
              <a:latin typeface="Comfortaa Regular"/>
              <a:ea typeface="Comfortaa Regular"/>
              <a:cs typeface="Comfortaa Regular"/>
              <a:sym typeface="Comfortaa Regular"/>
            </a:endParaRPr>
          </a:p>
        </p:txBody>
      </p:sp>
      <p:sp>
        <p:nvSpPr>
          <p:cNvPr id="422" name="Google Shape;422;p22"/>
          <p:cNvSpPr/>
          <p:nvPr/>
        </p:nvSpPr>
        <p:spPr>
          <a:xfrm>
            <a:off x="775" y="509750"/>
            <a:ext cx="2332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423" name="Google Shape;423;p22"/>
          <p:cNvSpPr txBox="1"/>
          <p:nvPr/>
        </p:nvSpPr>
        <p:spPr>
          <a:xfrm>
            <a:off x="0" y="509750"/>
            <a:ext cx="7254900" cy="547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100">
              <a:solidFill>
                <a:srgbClr val="257A99"/>
              </a:solidFill>
              <a:latin typeface="Lora"/>
              <a:ea typeface="Lora"/>
              <a:cs typeface="Lora"/>
              <a:sym typeface="Lora"/>
            </a:endParaRPr>
          </a:p>
          <a:p>
            <a:pPr indent="-292100" lvl="1" marL="914400" rtl="0" algn="l">
              <a:lnSpc>
                <a:spcPct val="115000"/>
              </a:lnSpc>
              <a:spcBef>
                <a:spcPts val="0"/>
              </a:spcBef>
              <a:spcAft>
                <a:spcPts val="0"/>
              </a:spcAft>
              <a:buClr>
                <a:srgbClr val="83C5BE"/>
              </a:buClr>
              <a:buSzPts val="1000"/>
              <a:buFont typeface="Lora"/>
              <a:buChar char="○"/>
            </a:pPr>
            <a:r>
              <a:rPr b="1" lang="en-GB" sz="1000">
                <a:solidFill>
                  <a:srgbClr val="83C5BE"/>
                </a:solidFill>
                <a:latin typeface="Lora"/>
                <a:ea typeface="Lora"/>
                <a:cs typeface="Lora"/>
                <a:sym typeface="Lora"/>
              </a:rPr>
              <a:t>Your eyes should be on the patient’s face throughout the examination for signs of discomfort.</a:t>
            </a:r>
            <a:endParaRPr b="1" sz="1000">
              <a:solidFill>
                <a:srgbClr val="83C5BE"/>
              </a:solidFill>
              <a:latin typeface="Lora"/>
              <a:ea typeface="Lora"/>
              <a:cs typeface="Lora"/>
              <a:sym typeface="Lora"/>
            </a:endParaRPr>
          </a:p>
          <a:p>
            <a:pPr indent="-292100" lvl="1" marL="914400" rtl="0" algn="l">
              <a:lnSpc>
                <a:spcPct val="115000"/>
              </a:lnSpc>
              <a:spcBef>
                <a:spcPts val="0"/>
              </a:spcBef>
              <a:spcAft>
                <a:spcPts val="0"/>
              </a:spcAft>
              <a:buClr>
                <a:srgbClr val="83C5BE"/>
              </a:buClr>
              <a:buSzPts val="1000"/>
              <a:buFont typeface="Lora"/>
              <a:buChar char="○"/>
            </a:pPr>
            <a:r>
              <a:rPr b="1" lang="en-GB" sz="1000">
                <a:solidFill>
                  <a:srgbClr val="83C5BE"/>
                </a:solidFill>
                <a:latin typeface="Lora"/>
                <a:ea typeface="Lora"/>
                <a:cs typeface="Lora"/>
                <a:sym typeface="Lora"/>
              </a:rPr>
              <a:t>Ask if the patient has pain or tenderness anywhere before you begin and examine this area last!</a:t>
            </a:r>
            <a:endParaRPr b="1" sz="1000">
              <a:solidFill>
                <a:srgbClr val="83C5BE"/>
              </a:solidFill>
              <a:latin typeface="Lora"/>
              <a:ea typeface="Lora"/>
              <a:cs typeface="Lora"/>
              <a:sym typeface="Lora"/>
            </a:endParaRPr>
          </a:p>
          <a:p>
            <a:pPr indent="0" lvl="0" marL="457200" rtl="0" algn="l">
              <a:lnSpc>
                <a:spcPct val="115000"/>
              </a:lnSpc>
              <a:spcBef>
                <a:spcPts val="0"/>
              </a:spcBef>
              <a:spcAft>
                <a:spcPts val="0"/>
              </a:spcAft>
              <a:buNone/>
            </a:pPr>
            <a:r>
              <a:t/>
            </a:r>
            <a:endParaRPr b="1" sz="1100">
              <a:solidFill>
                <a:schemeClr val="dk1"/>
              </a:solidFill>
              <a:highlight>
                <a:srgbClr val="F9DEC9"/>
              </a:highlight>
              <a:latin typeface="Lora"/>
              <a:ea typeface="Lora"/>
              <a:cs typeface="Lora"/>
              <a:sym typeface="Lor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Palpate the Chest and Neck for:</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FFFFF"/>
                </a:highlight>
                <a:latin typeface="Mada"/>
                <a:ea typeface="Mada"/>
                <a:cs typeface="Mada"/>
                <a:sym typeface="Mada"/>
              </a:rPr>
              <a:t>Tracheal position </a:t>
            </a:r>
            <a:r>
              <a:rPr lang="en-GB" sz="1100">
                <a:solidFill>
                  <a:schemeClr val="dk1"/>
                </a:solidFill>
                <a:highlight>
                  <a:srgbClr val="FFFFFF"/>
                </a:highlight>
                <a:latin typeface="Mada"/>
                <a:ea typeface="Mada"/>
                <a:cs typeface="Mada"/>
                <a:sym typeface="Mada"/>
              </a:rPr>
              <a:t>(</a:t>
            </a:r>
            <a:r>
              <a:rPr lang="en-GB" sz="1100">
                <a:solidFill>
                  <a:srgbClr val="999999"/>
                </a:solidFill>
                <a:highlight>
                  <a:srgbClr val="FFFFFF"/>
                </a:highlight>
                <a:latin typeface="Mada"/>
                <a:ea typeface="Mada"/>
                <a:cs typeface="Mada"/>
                <a:sym typeface="Mada"/>
              </a:rPr>
              <a:t>at the suprasternal notch</a:t>
            </a:r>
            <a:r>
              <a:rPr lang="en-GB" sz="1100">
                <a:solidFill>
                  <a:schemeClr val="dk1"/>
                </a:solidFill>
                <a:highlight>
                  <a:srgbClr val="FFFFFF"/>
                </a:highlight>
                <a:latin typeface="Mada"/>
                <a:ea typeface="Mada"/>
                <a:cs typeface="Mada"/>
                <a:sym typeface="Mada"/>
              </a:rPr>
              <a:t>).</a:t>
            </a:r>
            <a:endParaRPr sz="1100">
              <a:solidFill>
                <a:schemeClr val="dk1"/>
              </a:solidFill>
              <a:highlight>
                <a:srgbClr val="FFFFFF"/>
              </a:highlight>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Measure the Jugular Venous pulse .</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FFFFF"/>
                </a:highlight>
                <a:latin typeface="Mada"/>
                <a:ea typeface="Mada"/>
                <a:cs typeface="Mada"/>
                <a:sym typeface="Mada"/>
              </a:rPr>
              <a:t>Tactile vocal fremitus</a:t>
            </a:r>
            <a:r>
              <a:rPr lang="en-GB" sz="1100">
                <a:solidFill>
                  <a:schemeClr val="dk1"/>
                </a:solidFill>
                <a:highlight>
                  <a:srgbClr val="FFFFFF"/>
                </a:highlight>
                <a:latin typeface="Mada"/>
                <a:ea typeface="Mada"/>
                <a:cs typeface="Mada"/>
                <a:sym typeface="Mada"/>
              </a:rPr>
              <a:t> (</a:t>
            </a:r>
            <a:r>
              <a:rPr lang="en-GB" sz="1100">
                <a:solidFill>
                  <a:srgbClr val="999999"/>
                </a:solidFill>
                <a:highlight>
                  <a:srgbClr val="FFFFFF"/>
                </a:highlight>
                <a:latin typeface="Mada"/>
                <a:ea typeface="Mada"/>
                <a:cs typeface="Mada"/>
                <a:sym typeface="Mada"/>
              </a:rPr>
              <a:t>pneumonia increases conduction through the lung and tactile vocal fremitus is increased</a:t>
            </a:r>
            <a:r>
              <a:rPr lang="en-GB" sz="1100">
                <a:solidFill>
                  <a:schemeClr val="dk1"/>
                </a:solidFill>
                <a:highlight>
                  <a:srgbClr val="FFFFFF"/>
                </a:highlight>
                <a:latin typeface="Mada"/>
                <a:ea typeface="Mada"/>
                <a:cs typeface="Mada"/>
                <a:sym typeface="Mada"/>
              </a:rPr>
              <a:t>).</a:t>
            </a:r>
            <a:endParaRPr sz="1100">
              <a:solidFill>
                <a:schemeClr val="dk1"/>
              </a:solidFill>
              <a:highlight>
                <a:srgbClr val="FFFFFF"/>
              </a:highlight>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FFFFF"/>
                </a:highlight>
                <a:latin typeface="Mada"/>
                <a:ea typeface="Mada"/>
                <a:cs typeface="Mada"/>
                <a:sym typeface="Mada"/>
              </a:rPr>
              <a:t>Apex beat</a:t>
            </a:r>
            <a:r>
              <a:rPr lang="en-GB" sz="1100">
                <a:solidFill>
                  <a:schemeClr val="dk1"/>
                </a:solidFill>
                <a:highlight>
                  <a:srgbClr val="FFFFFF"/>
                </a:highlight>
                <a:latin typeface="Mada"/>
                <a:ea typeface="Mada"/>
                <a:cs typeface="Mada"/>
                <a:sym typeface="Mada"/>
              </a:rPr>
              <a:t> (t</a:t>
            </a:r>
            <a:r>
              <a:rPr lang="en-GB" sz="1100">
                <a:solidFill>
                  <a:srgbClr val="999999"/>
                </a:solidFill>
                <a:highlight>
                  <a:srgbClr val="FFFFFF"/>
                </a:highlight>
                <a:latin typeface="Mada"/>
                <a:ea typeface="Mada"/>
                <a:cs typeface="Mada"/>
                <a:sym typeface="Mada"/>
              </a:rPr>
              <a:t>he lowest and most lateral point at which you can feel the cardiac impulse</a:t>
            </a:r>
            <a:r>
              <a:rPr lang="en-GB" sz="1100">
                <a:solidFill>
                  <a:schemeClr val="dk1"/>
                </a:solidFill>
                <a:highlight>
                  <a:srgbClr val="FFFFFF"/>
                </a:highlight>
                <a:latin typeface="Mada"/>
                <a:ea typeface="Mada"/>
                <a:cs typeface="Mada"/>
                <a:sym typeface="Mada"/>
              </a:rPr>
              <a:t>).</a:t>
            </a:r>
            <a:endParaRPr sz="1100">
              <a:solidFill>
                <a:schemeClr val="dk1"/>
              </a:solidFill>
              <a:highlight>
                <a:srgbClr val="FFFFFF"/>
              </a:highlight>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FFFFF"/>
                </a:highlight>
                <a:latin typeface="Mada"/>
                <a:ea typeface="Mada"/>
                <a:cs typeface="Mada"/>
                <a:sym typeface="Mada"/>
              </a:rPr>
              <a:t>Palpate both axillae </a:t>
            </a:r>
            <a:r>
              <a:rPr b="1" lang="en-GB" sz="1100">
                <a:solidFill>
                  <a:schemeClr val="dk1"/>
                </a:solidFill>
                <a:latin typeface="Mada"/>
                <a:ea typeface="Mada"/>
                <a:cs typeface="Mada"/>
                <a:sym typeface="Mada"/>
              </a:rPr>
              <a:t>and the Neck </a:t>
            </a:r>
            <a:r>
              <a:rPr lang="en-GB" sz="1100">
                <a:solidFill>
                  <a:schemeClr val="dk1"/>
                </a:solidFill>
                <a:latin typeface="Mada"/>
                <a:ea typeface="Mada"/>
                <a:cs typeface="Mada"/>
                <a:sym typeface="Mada"/>
              </a:rPr>
              <a:t>(</a:t>
            </a:r>
            <a:r>
              <a:rPr lang="en-GB" sz="1100">
                <a:solidFill>
                  <a:schemeClr val="dk1"/>
                </a:solidFill>
                <a:highlight>
                  <a:srgbClr val="FFFFFF"/>
                </a:highlight>
                <a:latin typeface="Mada"/>
                <a:ea typeface="Mada"/>
                <a:cs typeface="Mada"/>
                <a:sym typeface="Mada"/>
              </a:rPr>
              <a:t> </a:t>
            </a:r>
            <a:r>
              <a:rPr lang="en-GB" sz="1100">
                <a:solidFill>
                  <a:srgbClr val="999999"/>
                </a:solidFill>
                <a:highlight>
                  <a:srgbClr val="FFFFFF"/>
                </a:highlight>
                <a:latin typeface="Mada"/>
                <a:ea typeface="Mada"/>
                <a:cs typeface="Mada"/>
                <a:sym typeface="Mada"/>
              </a:rPr>
              <a:t>for lymph node enlargement</a:t>
            </a:r>
            <a:r>
              <a:rPr lang="en-GB" sz="1100">
                <a:solidFill>
                  <a:schemeClr val="dk1"/>
                </a:solidFill>
                <a:highlight>
                  <a:srgbClr val="FFFFFF"/>
                </a:highlight>
                <a:latin typeface="Mada"/>
                <a:ea typeface="Mada"/>
                <a:cs typeface="Mada"/>
                <a:sym typeface="Mada"/>
              </a:rPr>
              <a:t> ).</a:t>
            </a:r>
            <a:endParaRPr sz="1100">
              <a:solidFill>
                <a:schemeClr val="dk1"/>
              </a:solidFill>
              <a:highlight>
                <a:srgbClr val="FFFFFF"/>
              </a:highlight>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highlight>
                <a:srgbClr val="FFFFFF"/>
              </a:highlight>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Palpate the Abdomen using:</a:t>
            </a:r>
            <a:endParaRPr sz="1100">
              <a:solidFill>
                <a:schemeClr val="dk1"/>
              </a:solidFill>
              <a:latin typeface="Mada"/>
              <a:ea typeface="Mada"/>
              <a:cs typeface="Mada"/>
              <a:sym typeface="Mada"/>
            </a:endParaRPr>
          </a:p>
          <a:p>
            <a:pPr indent="-298450" lvl="0" marL="914400" rtl="0" algn="l">
              <a:lnSpc>
                <a:spcPct val="115000"/>
              </a:lnSpc>
              <a:spcBef>
                <a:spcPts val="0"/>
              </a:spcBef>
              <a:spcAft>
                <a:spcPts val="0"/>
              </a:spcAft>
              <a:buSzPts val="1100"/>
              <a:buFont typeface="Lora"/>
              <a:buChar char="●"/>
            </a:pPr>
            <a:r>
              <a:rPr b="1" lang="en-GB" sz="1100">
                <a:highlight>
                  <a:srgbClr val="FFFFFF"/>
                </a:highlight>
                <a:latin typeface="Lora"/>
                <a:ea typeface="Lora"/>
                <a:cs typeface="Lora"/>
                <a:sym typeface="Lora"/>
              </a:rPr>
              <a:t>Superficial palpation:</a:t>
            </a:r>
            <a:endParaRPr b="1" sz="1100">
              <a:highlight>
                <a:srgbClr val="FFFFFF"/>
              </a:highlight>
              <a:latin typeface="Lora"/>
              <a:ea typeface="Lora"/>
              <a:cs typeface="Lora"/>
              <a:sym typeface="Lora"/>
            </a:endParaRPr>
          </a:p>
          <a:p>
            <a:pPr indent="-298450" lvl="1"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Across each of the 9 regions and start from the right iliac fossa by gently resting one hand on the patient’s abdomen and pressing lightly → move anticlockwise direction to reach left iliac fossa (but don’t forget to palpate the periumbilical region). Then perform rebound tenderness.</a:t>
            </a:r>
            <a:endParaRPr sz="1100">
              <a:solidFill>
                <a:schemeClr val="dk1"/>
              </a:solidFill>
              <a:latin typeface="Mada"/>
              <a:ea typeface="Mada"/>
              <a:cs typeface="Mada"/>
              <a:sym typeface="Mada"/>
            </a:endParaRPr>
          </a:p>
          <a:p>
            <a:pPr indent="-298450" lvl="1"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Look for </a:t>
            </a:r>
            <a:r>
              <a:rPr b="1" lang="en-GB" sz="1100">
                <a:solidFill>
                  <a:schemeClr val="dk1"/>
                </a:solidFill>
                <a:latin typeface="Mada"/>
                <a:ea typeface="Mada"/>
                <a:cs typeface="Mada"/>
                <a:sym typeface="Mada"/>
              </a:rPr>
              <a:t>superficial masses</a:t>
            </a:r>
            <a:r>
              <a:rPr lang="en-GB" sz="1100">
                <a:solidFill>
                  <a:schemeClr val="dk1"/>
                </a:solidFill>
                <a:latin typeface="Mada"/>
                <a:ea typeface="Mada"/>
                <a:cs typeface="Mada"/>
                <a:sym typeface="Mada"/>
              </a:rPr>
              <a:t>, </a:t>
            </a:r>
            <a:r>
              <a:rPr b="1" lang="en-GB" sz="1100">
                <a:solidFill>
                  <a:schemeClr val="dk1"/>
                </a:solidFill>
                <a:latin typeface="Mada"/>
                <a:ea typeface="Mada"/>
                <a:cs typeface="Mada"/>
                <a:sym typeface="Mada"/>
              </a:rPr>
              <a:t>tenderness or guarding</a:t>
            </a:r>
            <a:r>
              <a:rPr lang="en-GB" sz="1100">
                <a:solidFill>
                  <a:schemeClr val="dk1"/>
                </a:solidFill>
                <a:latin typeface="Mada"/>
                <a:ea typeface="Mada"/>
                <a:cs typeface="Mada"/>
                <a:sym typeface="Mada"/>
              </a:rPr>
              <a:t> and </a:t>
            </a:r>
            <a:r>
              <a:rPr b="1" lang="en-GB" sz="1100">
                <a:solidFill>
                  <a:schemeClr val="dk1"/>
                </a:solidFill>
                <a:latin typeface="Mada"/>
                <a:ea typeface="Mada"/>
                <a:cs typeface="Mada"/>
                <a:sym typeface="Mada"/>
              </a:rPr>
              <a:t>monitor the patient's face</a:t>
            </a:r>
            <a:r>
              <a:rPr lang="en-GB" sz="1100">
                <a:solidFill>
                  <a:schemeClr val="dk1"/>
                </a:solidFill>
                <a:latin typeface="Mada"/>
                <a:ea typeface="Mada"/>
                <a:cs typeface="Mada"/>
                <a:sym typeface="Mada"/>
              </a:rPr>
              <a:t> for signs of discomfort.</a:t>
            </a:r>
            <a:endParaRPr sz="1100">
              <a:solidFill>
                <a:schemeClr val="dk1"/>
              </a:solidFill>
              <a:latin typeface="Mada"/>
              <a:ea typeface="Mada"/>
              <a:cs typeface="Mada"/>
              <a:sym typeface="Mada"/>
            </a:endParaRPr>
          </a:p>
          <a:p>
            <a:pPr indent="-298450" lvl="0" marL="9144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FFFFF"/>
                </a:highlight>
                <a:latin typeface="Lora"/>
                <a:ea typeface="Lora"/>
                <a:cs typeface="Lora"/>
                <a:sym typeface="Lora"/>
              </a:rPr>
              <a:t>Deep palpation:</a:t>
            </a:r>
            <a:endParaRPr b="1" sz="1100">
              <a:solidFill>
                <a:schemeClr val="dk1"/>
              </a:solidFill>
              <a:highlight>
                <a:srgbClr val="FFFFFF"/>
              </a:highlight>
              <a:latin typeface="Lora"/>
              <a:ea typeface="Lora"/>
              <a:cs typeface="Lora"/>
              <a:sym typeface="Lora"/>
            </a:endParaRPr>
          </a:p>
          <a:p>
            <a:pPr indent="-298450" lvl="1"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Repeat the same process but with pressing more firmly and deeply.</a:t>
            </a:r>
            <a:endParaRPr sz="1100">
              <a:solidFill>
                <a:schemeClr val="dk1"/>
              </a:solidFill>
              <a:latin typeface="Mada"/>
              <a:ea typeface="Mada"/>
              <a:cs typeface="Mada"/>
              <a:sym typeface="Mada"/>
            </a:endParaRPr>
          </a:p>
          <a:p>
            <a:pPr indent="-298450" lvl="1"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Look for </a:t>
            </a:r>
            <a:r>
              <a:rPr b="1" lang="en-GB" sz="1100">
                <a:solidFill>
                  <a:schemeClr val="dk1"/>
                </a:solidFill>
                <a:latin typeface="Mada"/>
                <a:ea typeface="Mada"/>
                <a:cs typeface="Mada"/>
                <a:sym typeface="Mada"/>
              </a:rPr>
              <a:t>deep masses</a:t>
            </a:r>
            <a:r>
              <a:rPr lang="en-GB" sz="1100">
                <a:solidFill>
                  <a:schemeClr val="dk1"/>
                </a:solidFill>
                <a:latin typeface="Mada"/>
                <a:ea typeface="Mada"/>
                <a:cs typeface="Mada"/>
                <a:sym typeface="Mada"/>
              </a:rPr>
              <a:t> or </a:t>
            </a:r>
            <a:r>
              <a:rPr b="1" lang="en-GB" sz="1100">
                <a:solidFill>
                  <a:schemeClr val="dk1"/>
                </a:solidFill>
                <a:latin typeface="Mada"/>
                <a:ea typeface="Mada"/>
                <a:cs typeface="Mada"/>
                <a:sym typeface="Mada"/>
              </a:rPr>
              <a:t>organomegaly</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0" marL="914400" rtl="0" algn="l">
              <a:lnSpc>
                <a:spcPct val="115000"/>
              </a:lnSpc>
              <a:spcBef>
                <a:spcPts val="0"/>
              </a:spcBef>
              <a:spcAft>
                <a:spcPts val="0"/>
              </a:spcAft>
              <a:buClr>
                <a:srgbClr val="DBA17B"/>
              </a:buClr>
              <a:buSzPts val="1100"/>
              <a:buFont typeface="Mada"/>
              <a:buChar char="●"/>
            </a:pPr>
            <a:r>
              <a:rPr b="1" lang="en-GB" sz="1100">
                <a:solidFill>
                  <a:srgbClr val="DBA17B"/>
                </a:solidFill>
                <a:latin typeface="Mada"/>
                <a:ea typeface="Mada"/>
                <a:cs typeface="Mada"/>
                <a:sym typeface="Mada"/>
              </a:rPr>
              <a:t>Liver: </a:t>
            </a:r>
            <a:r>
              <a:rPr lang="en-GB" sz="1100">
                <a:solidFill>
                  <a:srgbClr val="999999"/>
                </a:solidFill>
                <a:latin typeface="Mada"/>
                <a:ea typeface="Mada"/>
                <a:cs typeface="Mada"/>
                <a:sym typeface="Mada"/>
              </a:rPr>
              <a:t>usually not palpable,</a:t>
            </a:r>
            <a:r>
              <a:rPr lang="en-GB" sz="1100">
                <a:latin typeface="Mada"/>
                <a:ea typeface="Mada"/>
                <a:cs typeface="Mada"/>
                <a:sym typeface="Mada"/>
              </a:rPr>
              <a:t> look for its :</a:t>
            </a:r>
            <a:endParaRPr sz="1100">
              <a:latin typeface="Mada"/>
              <a:ea typeface="Mada"/>
              <a:cs typeface="Mada"/>
              <a:sym typeface="Mada"/>
            </a:endParaRPr>
          </a:p>
          <a:p>
            <a:pPr indent="-298450" lvl="2" marL="18288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C5F4E0"/>
                </a:highlight>
                <a:latin typeface="Mada"/>
                <a:ea typeface="Mada"/>
                <a:cs typeface="Mada"/>
                <a:sym typeface="Mada"/>
              </a:rPr>
              <a:t>Edge:</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tenderness, consistency, regularity, and pulsation.</a:t>
            </a:r>
            <a:endParaRPr sz="1100">
              <a:solidFill>
                <a:schemeClr val="dk1"/>
              </a:solidFill>
              <a:latin typeface="Mada"/>
              <a:ea typeface="Mada"/>
              <a:cs typeface="Mada"/>
              <a:sym typeface="Mada"/>
            </a:endParaRPr>
          </a:p>
          <a:p>
            <a:pPr indent="-298450" lvl="2" marL="18288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C5F4E0"/>
                </a:highlight>
                <a:latin typeface="Mada"/>
                <a:ea typeface="Mada"/>
                <a:cs typeface="Mada"/>
                <a:sym typeface="Mada"/>
              </a:rPr>
              <a:t>Surface:</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smooth or nodular.</a:t>
            </a:r>
            <a:endParaRPr sz="1100">
              <a:solidFill>
                <a:schemeClr val="dk1"/>
              </a:solidFill>
              <a:latin typeface="Mada"/>
              <a:ea typeface="Mada"/>
              <a:cs typeface="Mada"/>
              <a:sym typeface="Mada"/>
            </a:endParaRPr>
          </a:p>
          <a:p>
            <a:pPr indent="-298450" lvl="2" marL="18288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C5F4E0"/>
                </a:highlight>
                <a:latin typeface="Mada"/>
                <a:ea typeface="Mada"/>
                <a:cs typeface="Mada"/>
                <a:sym typeface="Mada"/>
              </a:rPr>
              <a:t>Span:</a:t>
            </a:r>
            <a:r>
              <a:rPr b="1" lang="en-GB" sz="1100">
                <a:solidFill>
                  <a:schemeClr val="dk1"/>
                </a:solidFill>
                <a:latin typeface="Mada"/>
                <a:ea typeface="Mada"/>
                <a:cs typeface="Mada"/>
                <a:sym typeface="Mada"/>
              </a:rPr>
              <a:t> </a:t>
            </a:r>
            <a:r>
              <a:rPr lang="en-GB" sz="1100">
                <a:solidFill>
                  <a:srgbClr val="999999"/>
                </a:solidFill>
                <a:latin typeface="Mada"/>
                <a:ea typeface="Mada"/>
                <a:cs typeface="Mada"/>
                <a:sym typeface="Mada"/>
              </a:rPr>
              <a:t>(</a:t>
            </a:r>
            <a:r>
              <a:rPr b="1" lang="en-GB" sz="1100">
                <a:solidFill>
                  <a:srgbClr val="999999"/>
                </a:solidFill>
                <a:latin typeface="Mada"/>
                <a:ea typeface="Mada"/>
                <a:cs typeface="Mada"/>
                <a:sym typeface="Mada"/>
              </a:rPr>
              <a:t>Normal liver span 8-12 cm)</a:t>
            </a:r>
            <a:endParaRPr b="1" sz="1100">
              <a:solidFill>
                <a:srgbClr val="999999"/>
              </a:solidFill>
              <a:latin typeface="Mada"/>
              <a:ea typeface="Mada"/>
              <a:cs typeface="Mada"/>
              <a:sym typeface="Mada"/>
            </a:endParaRPr>
          </a:p>
          <a:p>
            <a:pPr indent="-298450" lvl="0" marL="914400" rtl="0" algn="l">
              <a:lnSpc>
                <a:spcPct val="115000"/>
              </a:lnSpc>
              <a:spcBef>
                <a:spcPts val="0"/>
              </a:spcBef>
              <a:spcAft>
                <a:spcPts val="0"/>
              </a:spcAft>
              <a:buClr>
                <a:srgbClr val="DBA17B"/>
              </a:buClr>
              <a:buSzPts val="1100"/>
              <a:buFont typeface="Mada"/>
              <a:buChar char="●"/>
            </a:pPr>
            <a:r>
              <a:rPr b="1" lang="en-GB" sz="1100">
                <a:solidFill>
                  <a:srgbClr val="DBA17B"/>
                </a:solidFill>
                <a:latin typeface="Mada"/>
                <a:ea typeface="Mada"/>
                <a:cs typeface="Mada"/>
                <a:sym typeface="Mada"/>
              </a:rPr>
              <a:t>Gallbladder: </a:t>
            </a:r>
            <a:r>
              <a:rPr lang="en-GB" sz="1100">
                <a:solidFill>
                  <a:srgbClr val="999999"/>
                </a:solidFill>
                <a:latin typeface="Mada"/>
                <a:ea typeface="Mada"/>
                <a:cs typeface="Mada"/>
                <a:sym typeface="Mada"/>
              </a:rPr>
              <a:t>usually not palpable (</a:t>
            </a:r>
            <a:r>
              <a:rPr b="1" lang="en-GB" sz="1100">
                <a:solidFill>
                  <a:schemeClr val="dk1"/>
                </a:solidFill>
                <a:latin typeface="Mada"/>
                <a:ea typeface="Mada"/>
                <a:cs typeface="Mada"/>
                <a:sym typeface="Mada"/>
              </a:rPr>
              <a:t>Murphy’s sign</a:t>
            </a:r>
            <a:r>
              <a:rPr lang="en-GB" sz="1100">
                <a:solidFill>
                  <a:schemeClr val="dk1"/>
                </a:solidFill>
                <a:latin typeface="Mada"/>
                <a:ea typeface="Mada"/>
                <a:cs typeface="Mada"/>
                <a:sym typeface="Mada"/>
              </a:rPr>
              <a:t> should be sought if </a:t>
            </a:r>
            <a:r>
              <a:rPr b="1" lang="en-GB" sz="1100">
                <a:solidFill>
                  <a:schemeClr val="dk1"/>
                </a:solidFill>
                <a:latin typeface="Mada"/>
                <a:ea typeface="Mada"/>
                <a:cs typeface="Mada"/>
                <a:sym typeface="Mada"/>
              </a:rPr>
              <a:t>cholecystitis</a:t>
            </a:r>
            <a:r>
              <a:rPr lang="en-GB" sz="1100">
                <a:solidFill>
                  <a:schemeClr val="dk1"/>
                </a:solidFill>
                <a:latin typeface="Mada"/>
                <a:ea typeface="Mada"/>
                <a:cs typeface="Mada"/>
                <a:sym typeface="Mada"/>
              </a:rPr>
              <a:t> is suspected. )</a:t>
            </a:r>
            <a:endParaRPr sz="1100">
              <a:solidFill>
                <a:schemeClr val="dk1"/>
              </a:solidFill>
              <a:latin typeface="Mada"/>
              <a:ea typeface="Mada"/>
              <a:cs typeface="Mada"/>
              <a:sym typeface="Mada"/>
            </a:endParaRPr>
          </a:p>
          <a:p>
            <a:pPr indent="-298450" lvl="0" marL="914400" rtl="0" algn="l">
              <a:lnSpc>
                <a:spcPct val="115000"/>
              </a:lnSpc>
              <a:spcBef>
                <a:spcPts val="0"/>
              </a:spcBef>
              <a:spcAft>
                <a:spcPts val="0"/>
              </a:spcAft>
              <a:buClr>
                <a:srgbClr val="DBA17B"/>
              </a:buClr>
              <a:buSzPts val="1100"/>
              <a:buFont typeface="Mada"/>
              <a:buChar char="●"/>
            </a:pPr>
            <a:r>
              <a:rPr b="1" lang="en-GB" sz="1100">
                <a:solidFill>
                  <a:srgbClr val="DBA17B"/>
                </a:solidFill>
                <a:latin typeface="Mada"/>
                <a:ea typeface="Mada"/>
                <a:cs typeface="Mada"/>
                <a:sym typeface="Mada"/>
              </a:rPr>
              <a:t>Spleen: </a:t>
            </a:r>
            <a:r>
              <a:rPr lang="en-GB" sz="1100">
                <a:solidFill>
                  <a:srgbClr val="999999"/>
                </a:solidFill>
                <a:latin typeface="Mada"/>
                <a:ea typeface="Mada"/>
                <a:cs typeface="Mada"/>
                <a:sym typeface="Mada"/>
              </a:rPr>
              <a:t>usually not palpable</a:t>
            </a:r>
            <a:endParaRPr sz="1100">
              <a:solidFill>
                <a:schemeClr val="dk1"/>
              </a:solidFill>
              <a:latin typeface="Mada"/>
              <a:ea typeface="Mada"/>
              <a:cs typeface="Mada"/>
              <a:sym typeface="Mada"/>
            </a:endParaRPr>
          </a:p>
          <a:p>
            <a:pPr indent="-298450" lvl="0" marL="914400" rtl="0" algn="l">
              <a:lnSpc>
                <a:spcPct val="115000"/>
              </a:lnSpc>
              <a:spcBef>
                <a:spcPts val="0"/>
              </a:spcBef>
              <a:spcAft>
                <a:spcPts val="0"/>
              </a:spcAft>
              <a:buClr>
                <a:srgbClr val="DBA17B"/>
              </a:buClr>
              <a:buSzPts val="1100"/>
              <a:buFont typeface="Mada"/>
              <a:buChar char="●"/>
            </a:pPr>
            <a:r>
              <a:rPr b="1" lang="en-GB" sz="1100">
                <a:solidFill>
                  <a:srgbClr val="DBA17B"/>
                </a:solidFill>
                <a:latin typeface="Mada"/>
                <a:ea typeface="Mada"/>
                <a:cs typeface="Mada"/>
                <a:sym typeface="Mada"/>
              </a:rPr>
              <a:t>Kidneys: </a:t>
            </a:r>
            <a:r>
              <a:rPr lang="en-GB" sz="1100">
                <a:solidFill>
                  <a:srgbClr val="999999"/>
                </a:solidFill>
                <a:latin typeface="Mada"/>
                <a:ea typeface="Mada"/>
                <a:cs typeface="Mada"/>
                <a:sym typeface="Mada"/>
              </a:rPr>
              <a:t>usually not palpable</a:t>
            </a:r>
            <a:endParaRPr sz="1100">
              <a:solidFill>
                <a:srgbClr val="999999"/>
              </a:solidFill>
              <a:latin typeface="Mada"/>
              <a:ea typeface="Mada"/>
              <a:cs typeface="Mada"/>
              <a:sym typeface="Mada"/>
            </a:endParaRPr>
          </a:p>
          <a:p>
            <a:pPr indent="0" lvl="0" marL="91440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pic>
        <p:nvPicPr>
          <p:cNvPr id="424" name="Google Shape;424;p22"/>
          <p:cNvPicPr preferRelativeResize="0"/>
          <p:nvPr/>
        </p:nvPicPr>
        <p:blipFill>
          <a:blip r:embed="rId3">
            <a:alphaModFix/>
          </a:blip>
          <a:stretch>
            <a:fillRect/>
          </a:stretch>
        </p:blipFill>
        <p:spPr>
          <a:xfrm>
            <a:off x="524200" y="683850"/>
            <a:ext cx="396575" cy="396550"/>
          </a:xfrm>
          <a:prstGeom prst="rect">
            <a:avLst/>
          </a:prstGeom>
          <a:noFill/>
          <a:ln>
            <a:noFill/>
          </a:ln>
        </p:spPr>
      </p:pic>
      <p:sp>
        <p:nvSpPr>
          <p:cNvPr id="425" name="Google Shape;425;p22"/>
          <p:cNvSpPr txBox="1"/>
          <p:nvPr/>
        </p:nvSpPr>
        <p:spPr>
          <a:xfrm>
            <a:off x="-9475" y="6087096"/>
            <a:ext cx="2875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General Percussion</a:t>
            </a:r>
            <a:endParaRPr sz="1800">
              <a:solidFill>
                <a:srgbClr val="9FCFCF"/>
              </a:solidFill>
              <a:latin typeface="Comfortaa Regular"/>
              <a:ea typeface="Comfortaa Regular"/>
              <a:cs typeface="Comfortaa Regular"/>
              <a:sym typeface="Comfortaa Regular"/>
            </a:endParaRPr>
          </a:p>
        </p:txBody>
      </p:sp>
      <p:sp>
        <p:nvSpPr>
          <p:cNvPr id="426" name="Google Shape;426;p22"/>
          <p:cNvSpPr/>
          <p:nvPr/>
        </p:nvSpPr>
        <p:spPr>
          <a:xfrm>
            <a:off x="-8700" y="6444450"/>
            <a:ext cx="2580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427" name="Google Shape;427;p22"/>
          <p:cNvSpPr txBox="1"/>
          <p:nvPr/>
        </p:nvSpPr>
        <p:spPr>
          <a:xfrm>
            <a:off x="1334626" y="10320800"/>
            <a:ext cx="4920300" cy="354000"/>
          </a:xfrm>
          <a:prstGeom prst="rect">
            <a:avLst/>
          </a:prstGeom>
          <a:noFill/>
          <a:ln cap="flat" cmpd="sng" w="19050">
            <a:solidFill>
              <a:srgbClr val="83C5BE"/>
            </a:solidFill>
            <a:prstDash val="lg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GB" sz="1100">
                <a:solidFill>
                  <a:schemeClr val="dk1"/>
                </a:solidFill>
                <a:highlight>
                  <a:srgbClr val="C5F4E0"/>
                </a:highlight>
                <a:latin typeface="Mada"/>
                <a:ea typeface="Mada"/>
                <a:cs typeface="Mada"/>
                <a:sym typeface="Mada"/>
              </a:rPr>
              <a:t>Note that:</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Focused</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Physical</a:t>
            </a:r>
            <a:r>
              <a:rPr lang="en-GB" sz="1100">
                <a:solidFill>
                  <a:schemeClr val="dk1"/>
                </a:solidFill>
                <a:latin typeface="Mada"/>
                <a:ea typeface="Mada"/>
                <a:cs typeface="Mada"/>
                <a:sym typeface="Mada"/>
              </a:rPr>
              <a:t> exam will be discussed in more </a:t>
            </a:r>
            <a:r>
              <a:rPr lang="en-GB" sz="1100">
                <a:solidFill>
                  <a:schemeClr val="dk1"/>
                </a:solidFill>
                <a:latin typeface="Mada"/>
                <a:ea typeface="Mada"/>
                <a:cs typeface="Mada"/>
                <a:sym typeface="Mada"/>
              </a:rPr>
              <a:t>details </a:t>
            </a:r>
            <a:r>
              <a:rPr lang="en-GB" sz="1100">
                <a:solidFill>
                  <a:schemeClr val="dk1"/>
                </a:solidFill>
                <a:latin typeface="Mada"/>
                <a:ea typeface="Mada"/>
                <a:cs typeface="Mada"/>
                <a:sym typeface="Mada"/>
              </a:rPr>
              <a:t>later on. </a:t>
            </a:r>
            <a:endParaRPr sz="1100">
              <a:latin typeface="Mada"/>
              <a:ea typeface="Mada"/>
              <a:cs typeface="Mada"/>
              <a:sym typeface="Mada"/>
            </a:endParaRPr>
          </a:p>
        </p:txBody>
      </p:sp>
      <p:sp>
        <p:nvSpPr>
          <p:cNvPr id="428" name="Google Shape;428;p22"/>
          <p:cNvSpPr txBox="1"/>
          <p:nvPr/>
        </p:nvSpPr>
        <p:spPr>
          <a:xfrm>
            <a:off x="9475" y="6502038"/>
            <a:ext cx="7254900" cy="15315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Chest</a:t>
            </a:r>
            <a:r>
              <a:rPr b="1" lang="en-GB" sz="1100">
                <a:solidFill>
                  <a:schemeClr val="dk1"/>
                </a:solidFill>
                <a:highlight>
                  <a:srgbClr val="F9DEC9"/>
                </a:highlight>
                <a:latin typeface="Lora"/>
                <a:ea typeface="Lora"/>
                <a:cs typeface="Lora"/>
                <a:sym typeface="Lora"/>
              </a:rPr>
              <a:t>:</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0"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Percuss the chest anteriorly and posteriorly and look for dull areas</a:t>
            </a:r>
            <a:r>
              <a:rPr lang="en-GB" sz="1100">
                <a:solidFill>
                  <a:schemeClr val="dk1"/>
                </a:solidFill>
                <a:latin typeface="Mada"/>
                <a:ea typeface="Mada"/>
                <a:cs typeface="Mada"/>
                <a:sym typeface="Mada"/>
              </a:rPr>
              <a:t> e.g. pleural effusion ( </a:t>
            </a:r>
            <a:r>
              <a:rPr lang="en-GB" sz="1100">
                <a:solidFill>
                  <a:srgbClr val="999999"/>
                </a:solidFill>
                <a:latin typeface="Mada"/>
                <a:ea typeface="Mada"/>
                <a:cs typeface="Mada"/>
                <a:sym typeface="Mada"/>
              </a:rPr>
              <a:t>percussion over normal lung produces a resonant note</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0"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Percuss both axillae and supraclavicular areas</a:t>
            </a:r>
            <a:r>
              <a:rPr lang="en-GB" sz="1100">
                <a:solidFill>
                  <a:schemeClr val="dk1"/>
                </a:solidFill>
                <a:latin typeface="Mada"/>
                <a:ea typeface="Mada"/>
                <a:cs typeface="Mada"/>
                <a:sym typeface="Mada"/>
              </a:rPr>
              <a:t>. </a:t>
            </a:r>
            <a:endParaRPr sz="1100">
              <a:solidFill>
                <a:srgbClr val="999999"/>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Abdomen:</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Percuss over spleen, liver, and bladder</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Percuss for ascites (</a:t>
            </a:r>
            <a:r>
              <a:rPr b="1" lang="en-GB" sz="1100">
                <a:solidFill>
                  <a:srgbClr val="999999"/>
                </a:solidFill>
                <a:latin typeface="Mada"/>
                <a:ea typeface="Mada"/>
                <a:cs typeface="Mada"/>
                <a:sym typeface="Mada"/>
              </a:rPr>
              <a:t> Shifting dullness, thrills</a:t>
            </a:r>
            <a:r>
              <a:rPr b="1" lang="en-GB" sz="1100">
                <a:solidFill>
                  <a:schemeClr val="dk1"/>
                </a:solidFill>
                <a:latin typeface="Mada"/>
                <a:ea typeface="Mada"/>
                <a:cs typeface="Mada"/>
                <a:sym typeface="Mada"/>
              </a:rPr>
              <a:t> )</a:t>
            </a:r>
            <a:endParaRPr/>
          </a:p>
        </p:txBody>
      </p:sp>
      <p:sp>
        <p:nvSpPr>
          <p:cNvPr id="429" name="Google Shape;429;p22"/>
          <p:cNvSpPr txBox="1"/>
          <p:nvPr/>
        </p:nvSpPr>
        <p:spPr>
          <a:xfrm>
            <a:off x="-9487" y="7838071"/>
            <a:ext cx="2875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General </a:t>
            </a:r>
            <a:r>
              <a:rPr lang="en-GB" sz="1800">
                <a:solidFill>
                  <a:srgbClr val="9FCFCF"/>
                </a:solidFill>
                <a:latin typeface="Comfortaa Regular"/>
                <a:ea typeface="Comfortaa Regular"/>
                <a:cs typeface="Comfortaa Regular"/>
                <a:sym typeface="Comfortaa Regular"/>
              </a:rPr>
              <a:t>Auscultation</a:t>
            </a:r>
            <a:endParaRPr sz="1800">
              <a:solidFill>
                <a:srgbClr val="9FCFCF"/>
              </a:solidFill>
              <a:latin typeface="Comfortaa Regular"/>
              <a:ea typeface="Comfortaa Regular"/>
              <a:cs typeface="Comfortaa Regular"/>
              <a:sym typeface="Comfortaa Regular"/>
            </a:endParaRPr>
          </a:p>
        </p:txBody>
      </p:sp>
      <p:sp>
        <p:nvSpPr>
          <p:cNvPr id="430" name="Google Shape;430;p22"/>
          <p:cNvSpPr/>
          <p:nvPr/>
        </p:nvSpPr>
        <p:spPr>
          <a:xfrm>
            <a:off x="-8712" y="8195425"/>
            <a:ext cx="27519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431" name="Google Shape;431;p22"/>
          <p:cNvSpPr txBox="1"/>
          <p:nvPr/>
        </p:nvSpPr>
        <p:spPr>
          <a:xfrm>
            <a:off x="9475" y="8214497"/>
            <a:ext cx="7254900" cy="21087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Chest:</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0"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Normal heart sounds</a:t>
            </a:r>
            <a:r>
              <a:rPr lang="en-GB" sz="1100">
                <a:solidFill>
                  <a:schemeClr val="dk1"/>
                </a:solidFill>
                <a:latin typeface="Mada"/>
                <a:ea typeface="Mada"/>
                <a:cs typeface="Mada"/>
                <a:sym typeface="Mada"/>
              </a:rPr>
              <a:t> (</a:t>
            </a:r>
            <a:r>
              <a:rPr lang="en-GB" sz="1100">
                <a:solidFill>
                  <a:srgbClr val="999999"/>
                </a:solidFill>
                <a:latin typeface="Mada"/>
                <a:ea typeface="Mada"/>
                <a:cs typeface="Mada"/>
                <a:sym typeface="Mada"/>
              </a:rPr>
              <a:t>first and second</a:t>
            </a:r>
            <a:r>
              <a:rPr lang="en-GB" sz="1100">
                <a:solidFill>
                  <a:schemeClr val="dk1"/>
                </a:solidFill>
                <a:latin typeface="Mada"/>
                <a:ea typeface="Mada"/>
                <a:cs typeface="Mada"/>
                <a:sym typeface="Mada"/>
              </a:rPr>
              <a:t>), </a:t>
            </a:r>
            <a:r>
              <a:rPr b="1" lang="en-GB" sz="1100">
                <a:solidFill>
                  <a:schemeClr val="dk1"/>
                </a:solidFill>
                <a:latin typeface="Mada"/>
                <a:ea typeface="Mada"/>
                <a:cs typeface="Mada"/>
                <a:sym typeface="Mada"/>
              </a:rPr>
              <a:t>extra heart sounds</a:t>
            </a:r>
            <a:r>
              <a:rPr lang="en-GB" sz="1100">
                <a:solidFill>
                  <a:schemeClr val="dk1"/>
                </a:solidFill>
                <a:latin typeface="Mada"/>
                <a:ea typeface="Mada"/>
                <a:cs typeface="Mada"/>
                <a:sym typeface="Mada"/>
              </a:rPr>
              <a:t> (</a:t>
            </a:r>
            <a:r>
              <a:rPr lang="en-GB" sz="1100">
                <a:solidFill>
                  <a:srgbClr val="999999"/>
                </a:solidFill>
                <a:latin typeface="Mada"/>
                <a:ea typeface="Mada"/>
                <a:cs typeface="Mada"/>
                <a:sym typeface="Mada"/>
              </a:rPr>
              <a:t>third and fourth</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0"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Additional sounds</a:t>
            </a:r>
            <a:r>
              <a:rPr lang="en-GB" sz="1100">
                <a:solidFill>
                  <a:schemeClr val="dk1"/>
                </a:solidFill>
                <a:latin typeface="Mada"/>
                <a:ea typeface="Mada"/>
                <a:cs typeface="Mada"/>
                <a:sym typeface="Mada"/>
              </a:rPr>
              <a:t> (</a:t>
            </a:r>
            <a:r>
              <a:rPr lang="en-GB" sz="1100">
                <a:solidFill>
                  <a:srgbClr val="999999"/>
                </a:solidFill>
                <a:latin typeface="Mada"/>
                <a:ea typeface="Mada"/>
                <a:cs typeface="Mada"/>
                <a:sym typeface="Mada"/>
              </a:rPr>
              <a:t>e.g. snaps, clicks or prosthetic heart sounds</a:t>
            </a:r>
            <a:r>
              <a:rPr lang="en-GB" sz="1100">
                <a:solidFill>
                  <a:schemeClr val="dk1"/>
                </a:solidFill>
                <a:latin typeface="Mada"/>
                <a:ea typeface="Mada"/>
                <a:cs typeface="Mada"/>
                <a:sym typeface="Mada"/>
              </a:rPr>
              <a:t>) and </a:t>
            </a:r>
            <a:r>
              <a:rPr b="1" lang="en-GB" sz="1100">
                <a:solidFill>
                  <a:schemeClr val="dk1"/>
                </a:solidFill>
                <a:latin typeface="Mada"/>
                <a:ea typeface="Mada"/>
                <a:cs typeface="Mada"/>
                <a:sym typeface="Mada"/>
              </a:rPr>
              <a:t>Murmurs</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0" marL="914400" rtl="0" algn="l">
              <a:lnSpc>
                <a:spcPct val="115000"/>
              </a:lnSpc>
              <a:spcBef>
                <a:spcPts val="0"/>
              </a:spcBef>
              <a:spcAft>
                <a:spcPts val="0"/>
              </a:spcAft>
              <a:buClr>
                <a:schemeClr val="dk1"/>
              </a:buClr>
              <a:buSzPts val="1100"/>
              <a:buFont typeface="Mada"/>
              <a:buChar char="○"/>
            </a:pPr>
            <a:r>
              <a:rPr b="1" lang="en-GB" sz="1100">
                <a:latin typeface="Mada"/>
                <a:ea typeface="Mada"/>
                <a:cs typeface="Mada"/>
                <a:sym typeface="Mada"/>
              </a:rPr>
              <a:t>Normal (vesicular) breath sounds</a:t>
            </a:r>
            <a:endParaRPr b="1" sz="1100">
              <a:latin typeface="Mada"/>
              <a:ea typeface="Mada"/>
              <a:cs typeface="Mada"/>
              <a:sym typeface="Mada"/>
            </a:endParaRPr>
          </a:p>
          <a:p>
            <a:pPr indent="-298450" lvl="0" marL="914400" rtl="0" algn="l">
              <a:lnSpc>
                <a:spcPct val="115000"/>
              </a:lnSpc>
              <a:spcBef>
                <a:spcPts val="0"/>
              </a:spcBef>
              <a:spcAft>
                <a:spcPts val="0"/>
              </a:spcAft>
              <a:buClr>
                <a:schemeClr val="dk1"/>
              </a:buClr>
              <a:buSzPts val="1100"/>
              <a:buFont typeface="Mada"/>
              <a:buChar char="○"/>
            </a:pPr>
            <a:r>
              <a:rPr b="1" lang="en-GB" sz="1100">
                <a:latin typeface="Mada"/>
                <a:ea typeface="Mada"/>
                <a:cs typeface="Mada"/>
                <a:sym typeface="Mada"/>
              </a:rPr>
              <a:t>Vocal Resonance</a:t>
            </a:r>
            <a:endParaRPr b="1" sz="1100">
              <a:latin typeface="Mada"/>
              <a:ea typeface="Mada"/>
              <a:cs typeface="Mada"/>
              <a:sym typeface="Mada"/>
            </a:endParaRPr>
          </a:p>
          <a:p>
            <a:pPr indent="0" lvl="0" marL="0" rtl="0" algn="l">
              <a:lnSpc>
                <a:spcPct val="115000"/>
              </a:lnSpc>
              <a:spcBef>
                <a:spcPts val="0"/>
              </a:spcBef>
              <a:spcAft>
                <a:spcPts val="0"/>
              </a:spcAft>
              <a:buNone/>
            </a:pPr>
            <a:r>
              <a:t/>
            </a:r>
            <a:endParaRPr b="1" sz="1100">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Abdomen:</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Listen for </a:t>
            </a:r>
            <a:r>
              <a:rPr b="1" lang="en-GB" sz="1100">
                <a:solidFill>
                  <a:schemeClr val="dk1"/>
                </a:solidFill>
                <a:latin typeface="Mada"/>
                <a:ea typeface="Mada"/>
                <a:cs typeface="Mada"/>
                <a:sym typeface="Mada"/>
              </a:rPr>
              <a:t>Abdominal</a:t>
            </a:r>
            <a:r>
              <a:rPr b="1" lang="en-GB" sz="1100">
                <a:solidFill>
                  <a:schemeClr val="dk1"/>
                </a:solidFill>
                <a:latin typeface="Mada"/>
                <a:ea typeface="Mada"/>
                <a:cs typeface="Mada"/>
                <a:sym typeface="Mada"/>
              </a:rPr>
              <a:t> aorta / Renal bruit / Bowel sounds.</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Friction rub </a:t>
            </a:r>
            <a:r>
              <a:rPr lang="en-GB" sz="1100">
                <a:solidFill>
                  <a:schemeClr val="dk1"/>
                </a:solidFill>
                <a:latin typeface="Mada"/>
                <a:ea typeface="Mada"/>
                <a:cs typeface="Mada"/>
                <a:sym typeface="Mada"/>
              </a:rPr>
              <a:t>(</a:t>
            </a:r>
            <a:r>
              <a:rPr lang="en-GB" sz="1100">
                <a:solidFill>
                  <a:srgbClr val="999999"/>
                </a:solidFill>
                <a:latin typeface="Mada"/>
                <a:ea typeface="Mada"/>
                <a:cs typeface="Mada"/>
                <a:sym typeface="Mada"/>
              </a:rPr>
              <a:t>i</a:t>
            </a:r>
            <a:r>
              <a:rPr lang="en-GB" sz="1100">
                <a:solidFill>
                  <a:srgbClr val="999999"/>
                </a:solidFill>
                <a:latin typeface="Mada"/>
                <a:ea typeface="Mada"/>
                <a:cs typeface="Mada"/>
                <a:sym typeface="Mada"/>
              </a:rPr>
              <a:t>ndicate</a:t>
            </a:r>
            <a:r>
              <a:rPr lang="en-GB" sz="1100">
                <a:solidFill>
                  <a:srgbClr val="999999"/>
                </a:solidFill>
                <a:latin typeface="Mada"/>
                <a:ea typeface="Mada"/>
                <a:cs typeface="Mada"/>
                <a:sym typeface="Mada"/>
              </a:rPr>
              <a:t> </a:t>
            </a:r>
            <a:r>
              <a:rPr lang="en-GB" sz="1100">
                <a:solidFill>
                  <a:srgbClr val="999999"/>
                </a:solidFill>
                <a:latin typeface="Mada"/>
                <a:ea typeface="Mada"/>
                <a:cs typeface="Mada"/>
                <a:sym typeface="Mada"/>
              </a:rPr>
              <a:t>peritonitis</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Venous hum (</a:t>
            </a:r>
            <a:r>
              <a:rPr lang="en-GB" sz="1100">
                <a:solidFill>
                  <a:srgbClr val="999999"/>
                </a:solidFill>
                <a:latin typeface="Mada"/>
                <a:ea typeface="Mada"/>
                <a:cs typeface="Mada"/>
                <a:sym typeface="Mada"/>
              </a:rPr>
              <a:t>present in portal hypertension</a:t>
            </a:r>
            <a:r>
              <a:rPr lang="en-GB" sz="1100">
                <a:solidFill>
                  <a:schemeClr val="dk1"/>
                </a:solidFill>
                <a:latin typeface="Mada"/>
                <a:ea typeface="Mada"/>
                <a:cs typeface="Mada"/>
                <a:sym typeface="Mada"/>
              </a:rPr>
              <a:t>).</a:t>
            </a:r>
            <a:endParaRPr b="1" sz="1100">
              <a:solidFill>
                <a:schemeClr val="dk1"/>
              </a:solidFill>
              <a:latin typeface="Mada"/>
              <a:ea typeface="Mada"/>
              <a:cs typeface="Mada"/>
              <a:sym typeface="Mada"/>
            </a:endParaRPr>
          </a:p>
        </p:txBody>
      </p:sp>
      <p:sp>
        <p:nvSpPr>
          <p:cNvPr id="432" name="Google Shape;432;p22"/>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6" name="Shape 2096"/>
        <p:cNvGrpSpPr/>
        <p:nvPr/>
      </p:nvGrpSpPr>
      <p:grpSpPr>
        <a:xfrm>
          <a:off x="0" y="0"/>
          <a:ext cx="0" cy="0"/>
          <a:chOff x="0" y="0"/>
          <a:chExt cx="0" cy="0"/>
        </a:xfrm>
      </p:grpSpPr>
      <p:sp>
        <p:nvSpPr>
          <p:cNvPr id="2097" name="Google Shape;2097;p112"/>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112"/>
          <p:cNvSpPr txBox="1"/>
          <p:nvPr/>
        </p:nvSpPr>
        <p:spPr>
          <a:xfrm>
            <a:off x="279363" y="138625"/>
            <a:ext cx="7030800" cy="5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9FCFCF"/>
                </a:solidFill>
                <a:latin typeface="Comfortaa Regular"/>
                <a:ea typeface="Comfortaa Regular"/>
                <a:cs typeface="Comfortaa Regular"/>
                <a:sym typeface="Comfortaa Regular"/>
              </a:rPr>
              <a:t>Physical examination of abdominal wall hernia </a:t>
            </a:r>
            <a:endParaRPr sz="2000">
              <a:solidFill>
                <a:srgbClr val="9FCFCF"/>
              </a:solidFill>
              <a:latin typeface="Comfortaa Regular"/>
              <a:ea typeface="Comfortaa Regular"/>
              <a:cs typeface="Comfortaa Regular"/>
              <a:sym typeface="Comfortaa Regular"/>
            </a:endParaRPr>
          </a:p>
        </p:txBody>
      </p:sp>
      <p:sp>
        <p:nvSpPr>
          <p:cNvPr id="2099" name="Google Shape;2099;p112"/>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112"/>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112"/>
          <p:cNvSpPr txBox="1"/>
          <p:nvPr>
            <p:ph idx="12" type="sldNum"/>
          </p:nvPr>
        </p:nvSpPr>
        <p:spPr>
          <a:xfrm>
            <a:off x="7163750" y="1381"/>
            <a:ext cx="455400" cy="39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2102" name="Google Shape;2102;p112"/>
          <p:cNvSpPr txBox="1"/>
          <p:nvPr/>
        </p:nvSpPr>
        <p:spPr>
          <a:xfrm>
            <a:off x="101775" y="1235725"/>
            <a:ext cx="7517400" cy="36492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highlight>
                  <a:srgbClr val="FCE5CD"/>
                </a:highlight>
                <a:latin typeface="Mada"/>
                <a:ea typeface="Mada"/>
                <a:cs typeface="Mada"/>
                <a:sym typeface="Mada"/>
              </a:rPr>
              <a:t>Expansile cough impulse </a:t>
            </a:r>
            <a:r>
              <a:rPr b="1" lang="en-GB" sz="1100">
                <a:solidFill>
                  <a:srgbClr val="FF0000"/>
                </a:solidFill>
                <a:highlight>
                  <a:srgbClr val="FCE5CD"/>
                </a:highlight>
                <a:latin typeface="Mada"/>
                <a:ea typeface="Mada"/>
                <a:cs typeface="Mada"/>
                <a:sym typeface="Mada"/>
              </a:rPr>
              <a:t>(diagnostic of hernia)</a:t>
            </a:r>
            <a:r>
              <a:rPr b="1" lang="en-GB" sz="1100">
                <a:solidFill>
                  <a:schemeClr val="dk1"/>
                </a:solidFill>
                <a:highlight>
                  <a:srgbClr val="FCE5CD"/>
                </a:highlight>
                <a:latin typeface="Mada"/>
                <a:ea typeface="Mada"/>
                <a:cs typeface="Mada"/>
                <a:sym typeface="Mada"/>
              </a:rPr>
              <a:t>:</a:t>
            </a:r>
            <a:endParaRPr b="1" sz="1100">
              <a:solidFill>
                <a:schemeClr val="dk1"/>
              </a:solidFill>
              <a:highlight>
                <a:srgbClr val="FCE5CD"/>
              </a:highlight>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latin typeface="Mada"/>
                <a:ea typeface="Mada"/>
                <a:cs typeface="Mada"/>
                <a:sym typeface="Mada"/>
              </a:rPr>
              <a:t>Ask the patient to turn their head away from you and cough while you compressing the swelling with your fingers and feel the expansiel with cough impulse the </a:t>
            </a:r>
            <a:r>
              <a:rPr b="1" lang="en-GB" sz="1100">
                <a:latin typeface="Mada"/>
                <a:ea typeface="Mada"/>
                <a:cs typeface="Mada"/>
                <a:sym typeface="Mada"/>
              </a:rPr>
              <a:t>swelling usually get bigger and more tense during coughing, </a:t>
            </a:r>
            <a:r>
              <a:rPr b="1" lang="en-GB" sz="1100">
                <a:solidFill>
                  <a:srgbClr val="FF0000"/>
                </a:solidFill>
                <a:latin typeface="Mada"/>
                <a:ea typeface="Mada"/>
                <a:cs typeface="Mada"/>
                <a:sym typeface="Mada"/>
              </a:rPr>
              <a:t>absence does not exclude the diagnosis of hernia. </a:t>
            </a:r>
            <a:endParaRPr b="1" sz="1100">
              <a:solidFill>
                <a:srgbClr val="FF0000"/>
              </a:solidFill>
              <a:latin typeface="Mada"/>
              <a:ea typeface="Mada"/>
              <a:cs typeface="Mada"/>
              <a:sym typeface="Mada"/>
            </a:endParaRPr>
          </a:p>
          <a:p>
            <a:pPr indent="0" lvl="0" marL="914400" rtl="0" algn="l">
              <a:spcBef>
                <a:spcPts val="0"/>
              </a:spcBef>
              <a:spcAft>
                <a:spcPts val="0"/>
              </a:spcAft>
              <a:buNone/>
            </a:pPr>
            <a:r>
              <a:t/>
            </a:r>
            <a:endParaRPr b="1" sz="1100">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rgbClr val="FF0000"/>
                </a:solidFill>
                <a:highlight>
                  <a:srgbClr val="FCE5CD"/>
                </a:highlight>
                <a:latin typeface="Mada"/>
                <a:ea typeface="Mada"/>
                <a:cs typeface="Mada"/>
                <a:sym typeface="Mada"/>
              </a:rPr>
              <a:t>Reducibility: “ This exam is VERY IMPORTANT and holds the greatest clinical value among all! </a:t>
            </a:r>
            <a:endParaRPr b="1" sz="1100">
              <a:solidFill>
                <a:srgbClr val="FF0000"/>
              </a:solidFill>
              <a:highlight>
                <a:srgbClr val="FCE5CD"/>
              </a:highlight>
              <a:latin typeface="Mada"/>
              <a:ea typeface="Mada"/>
              <a:cs typeface="Mada"/>
              <a:sym typeface="Mada"/>
            </a:endParaRPr>
          </a:p>
          <a:p>
            <a:pPr indent="-298450" lvl="1" marL="914400" rtl="0" algn="l">
              <a:spcBef>
                <a:spcPts val="0"/>
              </a:spcBef>
              <a:spcAft>
                <a:spcPts val="0"/>
              </a:spcAft>
              <a:buClr>
                <a:srgbClr val="000000"/>
              </a:buClr>
              <a:buSzPts val="1100"/>
              <a:buFont typeface="Mada"/>
              <a:buChar char="○"/>
            </a:pPr>
            <a:r>
              <a:rPr lang="en-GB" sz="1100">
                <a:latin typeface="Mada"/>
                <a:ea typeface="Mada"/>
                <a:cs typeface="Mada"/>
                <a:sym typeface="Mada"/>
              </a:rPr>
              <a:t>You may need to examine the patient in supine position for reducibility. </a:t>
            </a:r>
            <a:endParaRPr sz="1100">
              <a:latin typeface="Mada"/>
              <a:ea typeface="Mada"/>
              <a:cs typeface="Mada"/>
              <a:sym typeface="Mada"/>
            </a:endParaRPr>
          </a:p>
          <a:p>
            <a:pPr indent="-298450" lvl="1" marL="914400" rtl="0" algn="l">
              <a:spcBef>
                <a:spcPts val="0"/>
              </a:spcBef>
              <a:spcAft>
                <a:spcPts val="0"/>
              </a:spcAft>
              <a:buClr>
                <a:srgbClr val="000000"/>
              </a:buClr>
              <a:buSzPts val="1100"/>
              <a:buFont typeface="Mada"/>
              <a:buChar char="○"/>
            </a:pPr>
            <a:r>
              <a:rPr lang="en-GB" sz="1100">
                <a:latin typeface="Mada"/>
                <a:ea typeface="Mada"/>
                <a:cs typeface="Mada"/>
                <a:sym typeface="Mada"/>
              </a:rPr>
              <a:t>Ask the patient to reduce hernia himself as he knows better than you. </a:t>
            </a:r>
            <a:endParaRPr sz="1100">
              <a:latin typeface="Mada"/>
              <a:ea typeface="Mada"/>
              <a:cs typeface="Mada"/>
              <a:sym typeface="Mada"/>
            </a:endParaRPr>
          </a:p>
          <a:p>
            <a:pPr indent="-298450" lvl="1" marL="914400" rtl="0" algn="l">
              <a:spcBef>
                <a:spcPts val="0"/>
              </a:spcBef>
              <a:spcAft>
                <a:spcPts val="0"/>
              </a:spcAft>
              <a:buClr>
                <a:srgbClr val="000000"/>
              </a:buClr>
              <a:buSzPts val="1100"/>
              <a:buFont typeface="Mada"/>
              <a:buChar char="○"/>
            </a:pPr>
            <a:r>
              <a:rPr b="1" lang="en-GB" sz="1100">
                <a:latin typeface="Mada"/>
                <a:ea typeface="Mada"/>
                <a:cs typeface="Mada"/>
                <a:sym typeface="Mada"/>
              </a:rPr>
              <a:t>How to do it: </a:t>
            </a:r>
            <a:r>
              <a:rPr lang="en-GB" sz="1100">
                <a:latin typeface="Mada"/>
                <a:ea typeface="Mada"/>
                <a:cs typeface="Mada"/>
                <a:sym typeface="Mada"/>
              </a:rPr>
              <a:t>Press firmly to reduce the tension of the swelling and then gently squeeze the lower part of the lump. As  the  lump  gets  softer,  lift  it up  towards  the  external  ring.  It  is  important  not to  hurt  the  patient  during  this  procedure  as  the muscles will become tense and make further efforts at  reduction  impossible.  Once  it  has  all  passed  in through  this  point,  slide  your  fingers  upwards  and laterally towards the internal ring to see if the hernia can  be  controlled  (kept  inside)  by  pressure  at  this point.</a:t>
            </a:r>
            <a:endParaRPr sz="1100">
              <a:latin typeface="Mada"/>
              <a:ea typeface="Mada"/>
              <a:cs typeface="Mada"/>
              <a:sym typeface="Mada"/>
            </a:endParaRPr>
          </a:p>
          <a:p>
            <a:pPr indent="-298450" lvl="1" marL="914400" rtl="0" algn="l">
              <a:spcBef>
                <a:spcPts val="0"/>
              </a:spcBef>
              <a:spcAft>
                <a:spcPts val="0"/>
              </a:spcAft>
              <a:buClr>
                <a:srgbClr val="000000"/>
              </a:buClr>
              <a:buSzPts val="1100"/>
              <a:buFont typeface="Mada"/>
              <a:buChar char="○"/>
            </a:pPr>
            <a:r>
              <a:rPr b="1" lang="en-GB" sz="1100">
                <a:latin typeface="Mada"/>
                <a:ea typeface="Mada"/>
                <a:cs typeface="Mada"/>
                <a:sym typeface="Mada"/>
              </a:rPr>
              <a:t>If the hernia can be held in the reduced position by  pressure  over  the  internal  ring,  it  is  an  indirect inguinal  hernia.  If  it  is  above  the  inguinal  ligament and  cannot  be  controlled  by  pressure  over  the internal ring, it is a direct hernia.</a:t>
            </a:r>
            <a:endParaRPr b="1" sz="1100">
              <a:latin typeface="Mada"/>
              <a:ea typeface="Mada"/>
              <a:cs typeface="Mada"/>
              <a:sym typeface="Mada"/>
            </a:endParaRPr>
          </a:p>
          <a:p>
            <a:pPr indent="-298450" lvl="1" marL="914400" rtl="0" algn="l">
              <a:spcBef>
                <a:spcPts val="0"/>
              </a:spcBef>
              <a:spcAft>
                <a:spcPts val="0"/>
              </a:spcAft>
              <a:buClr>
                <a:srgbClr val="000000"/>
              </a:buClr>
              <a:buSzPts val="1100"/>
              <a:buFont typeface="Mada"/>
              <a:buChar char="○"/>
            </a:pPr>
            <a:r>
              <a:rPr lang="en-GB" sz="1100">
                <a:latin typeface="Mada"/>
                <a:ea typeface="Mada"/>
                <a:cs typeface="Mada"/>
                <a:sym typeface="Mada"/>
              </a:rPr>
              <a:t>With  large  hernias,  it  is  often  difficult  and inappropriate to try and reduce the hernia with the patient standing up. In this case, ask the patient to lie down. In most cases, the hernia will reduce.</a:t>
            </a:r>
            <a:endParaRPr sz="1100">
              <a:latin typeface="Mada"/>
              <a:ea typeface="Mada"/>
              <a:cs typeface="Mada"/>
              <a:sym typeface="Mada"/>
            </a:endParaRPr>
          </a:p>
          <a:p>
            <a:pPr indent="-298450" lvl="1" marL="914400" rtl="0" algn="l">
              <a:spcBef>
                <a:spcPts val="0"/>
              </a:spcBef>
              <a:spcAft>
                <a:spcPts val="0"/>
              </a:spcAft>
              <a:buClr>
                <a:srgbClr val="FF0000"/>
              </a:buClr>
              <a:buSzPts val="1100"/>
              <a:buFont typeface="Mada"/>
              <a:buChar char="○"/>
            </a:pPr>
            <a:r>
              <a:rPr b="1" lang="en-GB" sz="1100">
                <a:solidFill>
                  <a:srgbClr val="FF0000"/>
                </a:solidFill>
                <a:latin typeface="Mada"/>
                <a:ea typeface="Mada"/>
                <a:cs typeface="Mada"/>
                <a:sym typeface="Mada"/>
              </a:rPr>
              <a:t>Irreducibility does not exclude the diagnosis of hernia.</a:t>
            </a:r>
            <a:r>
              <a:rPr lang="en-GB" sz="1100">
                <a:solidFill>
                  <a:srgbClr val="38761D"/>
                </a:solidFill>
                <a:latin typeface="Mada"/>
                <a:ea typeface="Mada"/>
                <a:cs typeface="Mada"/>
                <a:sym typeface="Mada"/>
              </a:rPr>
              <a:t>( if complicated won’t reduce )</a:t>
            </a:r>
            <a:endParaRPr sz="1100">
              <a:solidFill>
                <a:srgbClr val="38761D"/>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remove your hand and observe the reappearance of hernia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Sometimes you need to ask the patient to cough so the hernia can reappear again.</a:t>
            </a:r>
            <a:endParaRPr b="1" sz="1100">
              <a:solidFill>
                <a:schemeClr val="dk1"/>
              </a:solidFill>
              <a:latin typeface="Mada"/>
              <a:ea typeface="Mada"/>
              <a:cs typeface="Mada"/>
              <a:sym typeface="Mada"/>
            </a:endParaRPr>
          </a:p>
        </p:txBody>
      </p:sp>
      <p:grpSp>
        <p:nvGrpSpPr>
          <p:cNvPr id="2103" name="Google Shape;2103;p112"/>
          <p:cNvGrpSpPr/>
          <p:nvPr/>
        </p:nvGrpSpPr>
        <p:grpSpPr>
          <a:xfrm>
            <a:off x="63" y="759709"/>
            <a:ext cx="4067400" cy="476025"/>
            <a:chOff x="0" y="2108613"/>
            <a:chExt cx="4067400" cy="476025"/>
          </a:xfrm>
        </p:grpSpPr>
        <p:sp>
          <p:nvSpPr>
            <p:cNvPr id="2104" name="Google Shape;2104;p112"/>
            <p:cNvSpPr txBox="1"/>
            <p:nvPr/>
          </p:nvSpPr>
          <p:spPr>
            <a:xfrm>
              <a:off x="0" y="210861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Palpation </a:t>
              </a:r>
              <a:r>
                <a:rPr lang="en-GB" sz="1800">
                  <a:solidFill>
                    <a:srgbClr val="9FCFCF"/>
                  </a:solidFill>
                  <a:latin typeface="Comfortaa Regular"/>
                  <a:ea typeface="Comfortaa Regular"/>
                  <a:cs typeface="Comfortaa Regular"/>
                  <a:sym typeface="Comfortaa Regular"/>
                </a:rPr>
                <a:t>c</a:t>
              </a:r>
              <a:r>
                <a:rPr lang="en-GB" sz="1800">
                  <a:solidFill>
                    <a:srgbClr val="9FCFCF"/>
                  </a:solidFill>
                  <a:latin typeface="Comfortaa Regular"/>
                  <a:ea typeface="Comfortaa Regular"/>
                  <a:cs typeface="Comfortaa Regular"/>
                  <a:sym typeface="Comfortaa Regular"/>
                </a:rPr>
                <a:t>on.</a:t>
              </a:r>
              <a:endParaRPr sz="1800">
                <a:solidFill>
                  <a:srgbClr val="9FCFCF"/>
                </a:solidFill>
                <a:latin typeface="Comfortaa Regular"/>
                <a:ea typeface="Comfortaa Regular"/>
                <a:cs typeface="Comfortaa Regular"/>
                <a:sym typeface="Comfortaa Regular"/>
              </a:endParaRPr>
            </a:p>
          </p:txBody>
        </p:sp>
        <p:sp>
          <p:nvSpPr>
            <p:cNvPr id="2105" name="Google Shape;2105;p112"/>
            <p:cNvSpPr/>
            <p:nvPr/>
          </p:nvSpPr>
          <p:spPr>
            <a:xfrm>
              <a:off x="850" y="25270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aphicFrame>
        <p:nvGraphicFramePr>
          <p:cNvPr id="2106" name="Google Shape;2106;p112"/>
          <p:cNvGraphicFramePr/>
          <p:nvPr/>
        </p:nvGraphicFramePr>
        <p:xfrm>
          <a:off x="279375" y="4998780"/>
          <a:ext cx="3000000" cy="3000000"/>
        </p:xfrm>
        <a:graphic>
          <a:graphicData uri="http://schemas.openxmlformats.org/drawingml/2006/table">
            <a:tbl>
              <a:tblPr>
                <a:noFill/>
                <a:tableStyleId>{19993E90-D4CF-4236-97D6-A35B643A8516}</a:tableStyleId>
              </a:tblPr>
              <a:tblGrid>
                <a:gridCol w="2118900"/>
                <a:gridCol w="4911900"/>
              </a:tblGrid>
              <a:tr h="381000">
                <a:tc>
                  <a:txBody>
                    <a:bodyPr/>
                    <a:lstStyle/>
                    <a:p>
                      <a:pPr indent="0" lvl="0" marL="0" rtl="0" algn="ctr">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Point of hernia reduction</a:t>
                      </a:r>
                      <a:endParaRPr b="1" sz="1100">
                        <a:latin typeface="Mada"/>
                        <a:ea typeface="Mada"/>
                        <a:cs typeface="Mada"/>
                        <a:sym typeface="Mada"/>
                      </a:endParaRPr>
                    </a:p>
                  </a:txBody>
                  <a:tcPr marT="91425" marB="91425" marR="91425" marL="91425">
                    <a:solidFill>
                      <a:srgbClr val="FCE5CD"/>
                    </a:solidFill>
                  </a:tcPr>
                </a:tc>
                <a:tc>
                  <a:txBody>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Above and medial to pubic tubercle:</a:t>
                      </a:r>
                      <a:r>
                        <a:rPr lang="en-GB" sz="1100">
                          <a:solidFill>
                            <a:schemeClr val="dk1"/>
                          </a:solidFill>
                          <a:latin typeface="Mada"/>
                          <a:ea typeface="Mada"/>
                          <a:cs typeface="Mada"/>
                          <a:sym typeface="Mada"/>
                        </a:rPr>
                        <a:t> inguinal hernia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Below and lateral to pubic tubercle:</a:t>
                      </a:r>
                      <a:r>
                        <a:rPr lang="en-GB" sz="1100">
                          <a:solidFill>
                            <a:schemeClr val="dk1"/>
                          </a:solidFill>
                          <a:latin typeface="Mada"/>
                          <a:ea typeface="Mada"/>
                          <a:cs typeface="Mada"/>
                          <a:sym typeface="Mada"/>
                        </a:rPr>
                        <a:t> femoral hernia </a:t>
                      </a:r>
                      <a:endParaRPr sz="11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Point of hernia control</a:t>
                      </a:r>
                      <a:endParaRPr b="1" sz="1100">
                        <a:latin typeface="Mada"/>
                        <a:ea typeface="Mada"/>
                        <a:cs typeface="Mada"/>
                        <a:sym typeface="Mada"/>
                      </a:endParaRPr>
                    </a:p>
                  </a:txBody>
                  <a:tcPr marT="91425" marB="91425" marR="91425" marL="91425">
                    <a:solidFill>
                      <a:srgbClr val="FCE5CD"/>
                    </a:solidFill>
                  </a:tcPr>
                </a:tc>
                <a:tc>
                  <a:txBody>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External ring: </a:t>
                      </a:r>
                      <a:r>
                        <a:rPr lang="en-GB" sz="1100">
                          <a:solidFill>
                            <a:schemeClr val="dk1"/>
                          </a:solidFill>
                          <a:latin typeface="Mada"/>
                          <a:ea typeface="Mada"/>
                          <a:cs typeface="Mada"/>
                          <a:sym typeface="Mada"/>
                        </a:rPr>
                        <a:t>direct inguinal hernia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Internal ring:</a:t>
                      </a:r>
                      <a:r>
                        <a:rPr lang="en-GB" sz="1100">
                          <a:solidFill>
                            <a:schemeClr val="dk1"/>
                          </a:solidFill>
                          <a:latin typeface="Mada"/>
                          <a:ea typeface="Mada"/>
                          <a:cs typeface="Mada"/>
                          <a:sym typeface="Mada"/>
                        </a:rPr>
                        <a:t> indirect inguinal hernia </a:t>
                      </a:r>
                      <a:endParaRPr sz="1100">
                        <a:latin typeface="Mada"/>
                        <a:ea typeface="Mada"/>
                        <a:cs typeface="Mada"/>
                        <a:sym typeface="Mada"/>
                      </a:endParaRPr>
                    </a:p>
                  </a:txBody>
                  <a:tcPr marT="91425" marB="91425" marR="91425" marL="91425"/>
                </a:tc>
              </a:tr>
            </a:tbl>
          </a:graphicData>
        </a:graphic>
      </p:graphicFrame>
      <p:sp>
        <p:nvSpPr>
          <p:cNvPr id="2107" name="Google Shape;2107;p112"/>
          <p:cNvSpPr txBox="1"/>
          <p:nvPr/>
        </p:nvSpPr>
        <p:spPr>
          <a:xfrm>
            <a:off x="279350" y="6050275"/>
            <a:ext cx="7030800" cy="13815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highlight>
                  <a:srgbClr val="FCE5CD"/>
                </a:highlight>
                <a:latin typeface="Mada"/>
                <a:ea typeface="Mada"/>
                <a:cs typeface="Mada"/>
                <a:sym typeface="Mada"/>
              </a:rPr>
              <a:t>Feel the other side:</a:t>
            </a:r>
            <a:endParaRPr b="1" sz="1100">
              <a:solidFill>
                <a:schemeClr val="dk1"/>
              </a:solidFill>
              <a:highlight>
                <a:srgbClr val="FCE5CD"/>
              </a:highlight>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Move to the other side of the patient and examine that inguinal region. Inguinal hernias are quite often bilateral,  particularly  when  they  are  direct.  Even when you cannot see or feel a lump, ask the patient to cough while you are palpating the inguinal canal. There  may  be  a  small  hernia  that  is  palpable  with coughing but is not visible.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highlight>
                  <a:srgbClr val="FCE5CD"/>
                </a:highlight>
                <a:latin typeface="Mada"/>
                <a:ea typeface="Mada"/>
                <a:cs typeface="Mada"/>
                <a:sym typeface="Mada"/>
              </a:rPr>
              <a:t>Feel the scrotal content of each side:</a:t>
            </a:r>
            <a:endParaRPr b="1" sz="1100">
              <a:solidFill>
                <a:schemeClr val="dk1"/>
              </a:solidFill>
              <a:highlight>
                <a:srgbClr val="FCE5CD"/>
              </a:highlight>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examine the testis epididymis and spermatic cord for any pathology.</a:t>
            </a:r>
            <a:endParaRPr b="1" sz="1100">
              <a:solidFill>
                <a:schemeClr val="dk1"/>
              </a:solidFill>
              <a:latin typeface="Mada"/>
              <a:ea typeface="Mada"/>
              <a:cs typeface="Mada"/>
              <a:sym typeface="Mada"/>
            </a:endParaRPr>
          </a:p>
        </p:txBody>
      </p:sp>
      <p:sp>
        <p:nvSpPr>
          <p:cNvPr id="2108" name="Google Shape;2108;p112"/>
          <p:cNvSpPr txBox="1"/>
          <p:nvPr/>
        </p:nvSpPr>
        <p:spPr>
          <a:xfrm>
            <a:off x="101750" y="8067298"/>
            <a:ext cx="7386000" cy="5082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t>
            </a:r>
            <a:r>
              <a:rPr lang="en-GB" sz="1100">
                <a:solidFill>
                  <a:schemeClr val="dk1"/>
                </a:solidFill>
                <a:latin typeface="Mada"/>
                <a:ea typeface="Mada"/>
                <a:cs typeface="Mada"/>
                <a:sym typeface="Mada"/>
              </a:rPr>
              <a:t>ercuss and auscultate over the inguinal swelling if the hernia contain bowel the percussion will be resonant and you will hear the bowel sound on auscultation.</a:t>
            </a:r>
            <a:endParaRPr sz="1100">
              <a:latin typeface="Mada"/>
              <a:ea typeface="Mada"/>
              <a:cs typeface="Mada"/>
              <a:sym typeface="Mada"/>
            </a:endParaRPr>
          </a:p>
        </p:txBody>
      </p:sp>
      <p:grpSp>
        <p:nvGrpSpPr>
          <p:cNvPr id="2109" name="Google Shape;2109;p112"/>
          <p:cNvGrpSpPr/>
          <p:nvPr/>
        </p:nvGrpSpPr>
        <p:grpSpPr>
          <a:xfrm>
            <a:off x="63" y="7541344"/>
            <a:ext cx="4067400" cy="476031"/>
            <a:chOff x="0" y="2108613"/>
            <a:chExt cx="4067400" cy="476031"/>
          </a:xfrm>
        </p:grpSpPr>
        <p:sp>
          <p:nvSpPr>
            <p:cNvPr id="2110" name="Google Shape;2110;p112"/>
            <p:cNvSpPr txBox="1"/>
            <p:nvPr/>
          </p:nvSpPr>
          <p:spPr>
            <a:xfrm>
              <a:off x="0" y="210861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Percussion &amp; Auscultation</a:t>
              </a:r>
              <a:endParaRPr sz="1800">
                <a:solidFill>
                  <a:srgbClr val="9FCFCF"/>
                </a:solidFill>
                <a:latin typeface="Comfortaa Regular"/>
                <a:ea typeface="Comfortaa Regular"/>
                <a:cs typeface="Comfortaa Regular"/>
                <a:sym typeface="Comfortaa Regular"/>
              </a:endParaRPr>
            </a:p>
          </p:txBody>
        </p:sp>
        <p:sp>
          <p:nvSpPr>
            <p:cNvPr id="2111" name="Google Shape;2111;p112"/>
            <p:cNvSpPr/>
            <p:nvPr/>
          </p:nvSpPr>
          <p:spPr>
            <a:xfrm>
              <a:off x="870" y="2527043"/>
              <a:ext cx="36303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2112" name="Google Shape;2112;p112"/>
          <p:cNvGrpSpPr/>
          <p:nvPr/>
        </p:nvGrpSpPr>
        <p:grpSpPr>
          <a:xfrm>
            <a:off x="63" y="8625419"/>
            <a:ext cx="4067400" cy="476031"/>
            <a:chOff x="0" y="2108613"/>
            <a:chExt cx="4067400" cy="476031"/>
          </a:xfrm>
        </p:grpSpPr>
        <p:sp>
          <p:nvSpPr>
            <p:cNvPr id="2113" name="Google Shape;2113;p112"/>
            <p:cNvSpPr txBox="1"/>
            <p:nvPr/>
          </p:nvSpPr>
          <p:spPr>
            <a:xfrm>
              <a:off x="0" y="210861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General Examination </a:t>
              </a:r>
              <a:endParaRPr sz="1800">
                <a:solidFill>
                  <a:srgbClr val="9FCFCF"/>
                </a:solidFill>
                <a:latin typeface="Comfortaa Regular"/>
                <a:ea typeface="Comfortaa Regular"/>
                <a:cs typeface="Comfortaa Regular"/>
                <a:sym typeface="Comfortaa Regular"/>
              </a:endParaRPr>
            </a:p>
          </p:txBody>
        </p:sp>
        <p:sp>
          <p:nvSpPr>
            <p:cNvPr id="2114" name="Google Shape;2114;p112"/>
            <p:cNvSpPr/>
            <p:nvPr/>
          </p:nvSpPr>
          <p:spPr>
            <a:xfrm>
              <a:off x="864" y="2527044"/>
              <a:ext cx="28770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115" name="Google Shape;2115;p112"/>
          <p:cNvSpPr txBox="1"/>
          <p:nvPr/>
        </p:nvSpPr>
        <p:spPr>
          <a:xfrm>
            <a:off x="101775" y="9151375"/>
            <a:ext cx="7386000" cy="12345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highlight>
                  <a:srgbClr val="FCE5CD"/>
                </a:highlight>
                <a:latin typeface="Mada"/>
                <a:ea typeface="Mada"/>
                <a:cs typeface="Mada"/>
                <a:sym typeface="Mada"/>
              </a:rPr>
              <a:t>Cardiovascular and respiratory assessment:</a:t>
            </a:r>
            <a:endParaRPr b="1" sz="1100">
              <a:solidFill>
                <a:schemeClr val="dk1"/>
              </a:solidFill>
              <a:highlight>
                <a:srgbClr val="FCE5CD"/>
              </a:highlight>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Assess  the  cardiovascular  and  respiratory  systems with the patient’s fitness for operation in mind.</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highlight>
                  <a:srgbClr val="FCE5CD"/>
                </a:highlight>
                <a:latin typeface="Mada"/>
                <a:ea typeface="Mada"/>
                <a:cs typeface="Mada"/>
                <a:sym typeface="Mada"/>
              </a:rPr>
              <a:t>Abdomen:</a:t>
            </a:r>
            <a:endParaRPr b="1" sz="1100">
              <a:solidFill>
                <a:schemeClr val="dk1"/>
              </a:solidFill>
              <a:highlight>
                <a:srgbClr val="FCE5CD"/>
              </a:highlight>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Do complete abdomen examination as mentioned in (</a:t>
            </a:r>
            <a:r>
              <a:rPr b="1" lang="en-GB" sz="1100">
                <a:solidFill>
                  <a:schemeClr val="dk1"/>
                </a:solidFill>
                <a:highlight>
                  <a:schemeClr val="lt1"/>
                </a:highlight>
                <a:latin typeface="Mada"/>
                <a:ea typeface="Mada"/>
                <a:cs typeface="Mada"/>
                <a:sym typeface="Mada"/>
              </a:rPr>
              <a:t>Physical Examination of GI Tract and Abdomen) </a:t>
            </a:r>
            <a:r>
              <a:rPr lang="en-GB" sz="1100">
                <a:solidFill>
                  <a:schemeClr val="dk1"/>
                </a:solidFill>
                <a:highlight>
                  <a:schemeClr val="lt1"/>
                </a:highlight>
                <a:latin typeface="Mada"/>
                <a:ea typeface="Mada"/>
                <a:cs typeface="Mada"/>
                <a:sym typeface="Mada"/>
              </a:rPr>
              <a:t>&amp; Look  particularly  for  anything  that  may  be  raising the intra-abdominal pressure, such as a large bladder, ascites, abdominal distension or pregnancy</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9" name="Shape 2119"/>
        <p:cNvGrpSpPr/>
        <p:nvPr/>
      </p:nvGrpSpPr>
      <p:grpSpPr>
        <a:xfrm>
          <a:off x="0" y="0"/>
          <a:ext cx="0" cy="0"/>
          <a:chOff x="0" y="0"/>
          <a:chExt cx="0" cy="0"/>
        </a:xfrm>
      </p:grpSpPr>
      <p:sp>
        <p:nvSpPr>
          <p:cNvPr id="2120" name="Google Shape;2120;p113"/>
          <p:cNvSpPr txBox="1"/>
          <p:nvPr/>
        </p:nvSpPr>
        <p:spPr>
          <a:xfrm>
            <a:off x="120525" y="1342425"/>
            <a:ext cx="7348500" cy="6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chemeClr val="dk1"/>
                </a:solidFill>
                <a:latin typeface="Mada"/>
                <a:ea typeface="Mada"/>
                <a:cs typeface="Mada"/>
                <a:sym typeface="Mada"/>
              </a:rPr>
              <a:t>Similar to the examination of any lump or swelling and try to demonstrate two imp diagnostic future of hernia :</a:t>
            </a:r>
            <a:endParaRPr b="1"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R</a:t>
            </a:r>
            <a:r>
              <a:rPr lang="en-GB" sz="1100">
                <a:solidFill>
                  <a:schemeClr val="dk1"/>
                </a:solidFill>
                <a:latin typeface="Mada"/>
                <a:ea typeface="Mada"/>
                <a:cs typeface="Mada"/>
                <a:sym typeface="Mada"/>
              </a:rPr>
              <a:t>educibility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Cough impulse </a:t>
            </a:r>
            <a:endParaRPr sz="1100">
              <a:solidFill>
                <a:schemeClr val="dk1"/>
              </a:solidFill>
              <a:latin typeface="Mada"/>
              <a:ea typeface="Mada"/>
              <a:cs typeface="Mada"/>
              <a:sym typeface="Mada"/>
            </a:endParaRPr>
          </a:p>
        </p:txBody>
      </p:sp>
      <p:sp>
        <p:nvSpPr>
          <p:cNvPr id="2121" name="Google Shape;2121;p113"/>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113"/>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113"/>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113"/>
          <p:cNvSpPr txBox="1"/>
          <p:nvPr/>
        </p:nvSpPr>
        <p:spPr>
          <a:xfrm>
            <a:off x="201900" y="8893475"/>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9FCFCF"/>
              </a:solidFill>
              <a:latin typeface="Comfortaa Regular"/>
              <a:ea typeface="Comfortaa Regular"/>
              <a:cs typeface="Comfortaa Regular"/>
              <a:sym typeface="Comfortaa Regular"/>
            </a:endParaRPr>
          </a:p>
        </p:txBody>
      </p:sp>
      <p:sp>
        <p:nvSpPr>
          <p:cNvPr id="2125" name="Google Shape;2125;p113"/>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2126" name="Google Shape;2126;p113"/>
          <p:cNvSpPr txBox="1"/>
          <p:nvPr/>
        </p:nvSpPr>
        <p:spPr>
          <a:xfrm>
            <a:off x="349000" y="259575"/>
            <a:ext cx="7030800" cy="5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9FCFCF"/>
                </a:solidFill>
                <a:latin typeface="Comfortaa Regular"/>
                <a:ea typeface="Comfortaa Regular"/>
                <a:cs typeface="Comfortaa Regular"/>
                <a:sym typeface="Comfortaa Regular"/>
              </a:rPr>
              <a:t>Physical examination of abdominal wall hernia </a:t>
            </a:r>
            <a:endParaRPr sz="2000">
              <a:solidFill>
                <a:srgbClr val="9FCFCF"/>
              </a:solidFill>
              <a:latin typeface="Comfortaa Regular"/>
              <a:ea typeface="Comfortaa Regular"/>
              <a:cs typeface="Comfortaa Regular"/>
              <a:sym typeface="Comfortaa Regular"/>
            </a:endParaRPr>
          </a:p>
        </p:txBody>
      </p:sp>
      <p:pic>
        <p:nvPicPr>
          <p:cNvPr id="2127" name="Google Shape;2127;p113"/>
          <p:cNvPicPr preferRelativeResize="0"/>
          <p:nvPr/>
        </p:nvPicPr>
        <p:blipFill>
          <a:blip r:embed="rId3">
            <a:alphaModFix/>
          </a:blip>
          <a:stretch>
            <a:fillRect/>
          </a:stretch>
        </p:blipFill>
        <p:spPr>
          <a:xfrm>
            <a:off x="5097300" y="2298075"/>
            <a:ext cx="2247337" cy="1371000"/>
          </a:xfrm>
          <a:prstGeom prst="rect">
            <a:avLst/>
          </a:prstGeom>
          <a:noFill/>
          <a:ln cap="flat" cmpd="sng" w="9525">
            <a:solidFill>
              <a:schemeClr val="dk2"/>
            </a:solidFill>
            <a:prstDash val="solid"/>
            <a:round/>
            <a:headEnd len="sm" w="sm" type="none"/>
            <a:tailEnd len="sm" w="sm" type="none"/>
          </a:ln>
        </p:spPr>
      </p:pic>
      <p:grpSp>
        <p:nvGrpSpPr>
          <p:cNvPr id="2128" name="Google Shape;2128;p113"/>
          <p:cNvGrpSpPr/>
          <p:nvPr/>
        </p:nvGrpSpPr>
        <p:grpSpPr>
          <a:xfrm>
            <a:off x="-12" y="866387"/>
            <a:ext cx="6411036" cy="476031"/>
            <a:chOff x="0" y="2108613"/>
            <a:chExt cx="4067400" cy="476031"/>
          </a:xfrm>
        </p:grpSpPr>
        <p:sp>
          <p:nvSpPr>
            <p:cNvPr id="2129" name="Google Shape;2129;p113"/>
            <p:cNvSpPr txBox="1"/>
            <p:nvPr/>
          </p:nvSpPr>
          <p:spPr>
            <a:xfrm>
              <a:off x="0" y="210861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Examination of other abdominal wall hernia </a:t>
              </a:r>
              <a:endParaRPr sz="1800">
                <a:solidFill>
                  <a:srgbClr val="9FCFCF"/>
                </a:solidFill>
                <a:latin typeface="Comfortaa Regular"/>
                <a:ea typeface="Comfortaa Regular"/>
                <a:cs typeface="Comfortaa Regular"/>
                <a:sym typeface="Comfortaa Regular"/>
              </a:endParaRPr>
            </a:p>
          </p:txBody>
        </p:sp>
        <p:sp>
          <p:nvSpPr>
            <p:cNvPr id="2130" name="Google Shape;2130;p113"/>
            <p:cNvSpPr/>
            <p:nvPr/>
          </p:nvSpPr>
          <p:spPr>
            <a:xfrm>
              <a:off x="870" y="2527043"/>
              <a:ext cx="36303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131" name="Google Shape;2131;p113"/>
          <p:cNvSpPr txBox="1"/>
          <p:nvPr/>
        </p:nvSpPr>
        <p:spPr>
          <a:xfrm>
            <a:off x="9217493" y="7779250"/>
            <a:ext cx="3204900" cy="6954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b="1" sz="1500">
              <a:highlight>
                <a:srgbClr val="F9DEC9"/>
              </a:highlight>
              <a:latin typeface="Lora"/>
              <a:ea typeface="Lora"/>
              <a:cs typeface="Lora"/>
              <a:sym typeface="Lora"/>
            </a:endParaRPr>
          </a:p>
          <a:p>
            <a:pPr indent="-298450" lvl="1" marL="914400" rtl="0" algn="l">
              <a:spcBef>
                <a:spcPts val="0"/>
              </a:spcBef>
              <a:spcAft>
                <a:spcPts val="0"/>
              </a:spcAft>
              <a:buSzPts val="1100"/>
              <a:buFont typeface="Mada"/>
              <a:buChar char="○"/>
            </a:pPr>
            <a:r>
              <a:t/>
            </a:r>
            <a:endParaRPr sz="1100">
              <a:solidFill>
                <a:schemeClr val="dk1"/>
              </a:solidFill>
              <a:latin typeface="Mada"/>
              <a:ea typeface="Mada"/>
              <a:cs typeface="Mada"/>
              <a:sym typeface="Mada"/>
            </a:endParaRPr>
          </a:p>
          <a:p>
            <a:pPr indent="0" lvl="0" marL="457200" rtl="0" algn="l">
              <a:spcBef>
                <a:spcPts val="0"/>
              </a:spcBef>
              <a:spcAft>
                <a:spcPts val="0"/>
              </a:spcAft>
              <a:buNone/>
            </a:pPr>
            <a:r>
              <a:t/>
            </a:r>
            <a:endParaRPr sz="1100">
              <a:solidFill>
                <a:schemeClr val="dk1"/>
              </a:solidFill>
              <a:latin typeface="Mada"/>
              <a:ea typeface="Mada"/>
              <a:cs typeface="Mada"/>
              <a:sym typeface="Mada"/>
            </a:endParaRPr>
          </a:p>
          <a:p>
            <a:pPr indent="0" lvl="0" marL="91440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sp>
        <p:nvSpPr>
          <p:cNvPr id="2132" name="Google Shape;2132;p113"/>
          <p:cNvSpPr txBox="1"/>
          <p:nvPr/>
        </p:nvSpPr>
        <p:spPr>
          <a:xfrm>
            <a:off x="9138543" y="8287175"/>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9FCFCF"/>
              </a:solidFill>
              <a:latin typeface="Comfortaa Regular"/>
              <a:ea typeface="Comfortaa Regular"/>
              <a:cs typeface="Comfortaa Regular"/>
              <a:sym typeface="Comfortaa Regular"/>
            </a:endParaRPr>
          </a:p>
        </p:txBody>
      </p:sp>
      <p:sp>
        <p:nvSpPr>
          <p:cNvPr id="2133" name="Google Shape;2133;p113"/>
          <p:cNvSpPr txBox="1"/>
          <p:nvPr>
            <p:ph idx="12" type="sldNum"/>
          </p:nvPr>
        </p:nvSpPr>
        <p:spPr>
          <a:xfrm>
            <a:off x="15968788" y="9093186"/>
            <a:ext cx="455400" cy="818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pic>
        <p:nvPicPr>
          <p:cNvPr id="2134" name="Google Shape;2134;p113"/>
          <p:cNvPicPr preferRelativeResize="0"/>
          <p:nvPr/>
        </p:nvPicPr>
        <p:blipFill>
          <a:blip r:embed="rId4">
            <a:alphaModFix/>
          </a:blip>
          <a:stretch>
            <a:fillRect/>
          </a:stretch>
        </p:blipFill>
        <p:spPr>
          <a:xfrm>
            <a:off x="5009925" y="5800900"/>
            <a:ext cx="2422075" cy="1371000"/>
          </a:xfrm>
          <a:prstGeom prst="rect">
            <a:avLst/>
          </a:prstGeom>
          <a:noFill/>
          <a:ln cap="flat" cmpd="sng" w="9525">
            <a:solidFill>
              <a:schemeClr val="dk2"/>
            </a:solidFill>
            <a:prstDash val="solid"/>
            <a:round/>
            <a:headEnd len="sm" w="sm" type="none"/>
            <a:tailEnd len="sm" w="sm" type="none"/>
          </a:ln>
        </p:spPr>
      </p:pic>
      <p:pic>
        <p:nvPicPr>
          <p:cNvPr id="2135" name="Google Shape;2135;p113"/>
          <p:cNvPicPr preferRelativeResize="0"/>
          <p:nvPr/>
        </p:nvPicPr>
        <p:blipFill>
          <a:blip r:embed="rId5">
            <a:alphaModFix/>
          </a:blip>
          <a:stretch>
            <a:fillRect/>
          </a:stretch>
        </p:blipFill>
        <p:spPr>
          <a:xfrm>
            <a:off x="5009925" y="7578100"/>
            <a:ext cx="2247325" cy="1614475"/>
          </a:xfrm>
          <a:prstGeom prst="rect">
            <a:avLst/>
          </a:prstGeom>
          <a:noFill/>
          <a:ln cap="flat" cmpd="sng" w="9525">
            <a:solidFill>
              <a:schemeClr val="dk2"/>
            </a:solidFill>
            <a:prstDash val="solid"/>
            <a:round/>
            <a:headEnd len="sm" w="sm" type="none"/>
            <a:tailEnd len="sm" w="sm" type="none"/>
          </a:ln>
        </p:spPr>
      </p:pic>
      <p:sp>
        <p:nvSpPr>
          <p:cNvPr id="2136" name="Google Shape;2136;p113"/>
          <p:cNvSpPr txBox="1"/>
          <p:nvPr/>
        </p:nvSpPr>
        <p:spPr>
          <a:xfrm>
            <a:off x="120525" y="2189775"/>
            <a:ext cx="4749900" cy="13710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highlight>
                  <a:srgbClr val="FCE5CD"/>
                </a:highlight>
                <a:latin typeface="Mada"/>
                <a:ea typeface="Mada"/>
                <a:cs typeface="Mada"/>
                <a:sym typeface="Mada"/>
              </a:rPr>
              <a:t>Umbilical hernia (Congenital):</a:t>
            </a:r>
            <a:endParaRPr b="1" sz="1100">
              <a:solidFill>
                <a:schemeClr val="dk1"/>
              </a:solidFill>
              <a:highlight>
                <a:srgbClr val="FCE5CD"/>
              </a:highlight>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Shape: </a:t>
            </a:r>
            <a:r>
              <a:rPr lang="en-GB" sz="1100">
                <a:solidFill>
                  <a:schemeClr val="dk1"/>
                </a:solidFill>
                <a:latin typeface="Mada"/>
                <a:ea typeface="Mada"/>
                <a:cs typeface="Mada"/>
                <a:sym typeface="Mada"/>
              </a:rPr>
              <a:t>they are usually hemispherical and overlie a palpable defect in the abdominal wall.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Size: </a:t>
            </a:r>
            <a:r>
              <a:rPr lang="en-GB" sz="1100">
                <a:solidFill>
                  <a:schemeClr val="dk1"/>
                </a:solidFill>
                <a:latin typeface="Mada"/>
                <a:ea typeface="Mada"/>
                <a:cs typeface="Mada"/>
                <a:sym typeface="Mada"/>
              </a:rPr>
              <a:t>variable.</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Composition: </a:t>
            </a:r>
            <a:r>
              <a:rPr lang="en-GB" sz="1100">
                <a:solidFill>
                  <a:schemeClr val="dk1"/>
                </a:solidFill>
                <a:latin typeface="Mada"/>
                <a:ea typeface="Mada"/>
                <a:cs typeface="Mada"/>
                <a:sym typeface="Mada"/>
              </a:rPr>
              <a:t>soft, compressible and easy to reduce. Usually contain bowel (resonant to percussion).</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Cough impulse: </a:t>
            </a:r>
            <a:r>
              <a:rPr lang="en-GB" sz="1100">
                <a:solidFill>
                  <a:schemeClr val="dk1"/>
                </a:solidFill>
                <a:latin typeface="Mada"/>
                <a:ea typeface="Mada"/>
                <a:cs typeface="Mada"/>
                <a:sym typeface="Mada"/>
              </a:rPr>
              <a:t> An expansile cough impulse is invariable.</a:t>
            </a:r>
            <a:endParaRPr/>
          </a:p>
        </p:txBody>
      </p:sp>
      <p:sp>
        <p:nvSpPr>
          <p:cNvPr id="2137" name="Google Shape;2137;p113"/>
          <p:cNvSpPr txBox="1"/>
          <p:nvPr/>
        </p:nvSpPr>
        <p:spPr>
          <a:xfrm>
            <a:off x="120525" y="3712726"/>
            <a:ext cx="7348500" cy="19065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highlight>
                  <a:srgbClr val="FCE5CD"/>
                </a:highlight>
                <a:latin typeface="Mada"/>
                <a:ea typeface="Mada"/>
                <a:cs typeface="Mada"/>
                <a:sym typeface="Mada"/>
              </a:rPr>
              <a:t>Paraumbilical hernia:</a:t>
            </a:r>
            <a:endParaRPr b="1" sz="1100">
              <a:solidFill>
                <a:schemeClr val="dk1"/>
              </a:solidFill>
              <a:highlight>
                <a:srgbClr val="FCE5CD"/>
              </a:highlight>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Position: </a:t>
            </a:r>
            <a:r>
              <a:rPr lang="en-GB" sz="1100">
                <a:solidFill>
                  <a:schemeClr val="dk1"/>
                </a:solidFill>
                <a:latin typeface="Mada"/>
                <a:ea typeface="Mada"/>
                <a:cs typeface="Mada"/>
                <a:sym typeface="Mada"/>
              </a:rPr>
              <a:t>the main bulge of the hernia is beside the umbilicus, which is pushed to one side and stretched into crescent shape.</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Surface and edge:</a:t>
            </a:r>
            <a:r>
              <a:rPr lang="en-GB" sz="1100">
                <a:solidFill>
                  <a:schemeClr val="dk1"/>
                </a:solidFill>
                <a:latin typeface="Mada"/>
                <a:ea typeface="Mada"/>
                <a:cs typeface="Mada"/>
                <a:sym typeface="Mada"/>
              </a:rPr>
              <a:t> the surface is smooth and the edge, easy to define, except when the patient’s abdominal wall is very fat.</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Composition: </a:t>
            </a:r>
            <a:r>
              <a:rPr lang="en-GB" sz="1100">
                <a:solidFill>
                  <a:schemeClr val="dk1"/>
                </a:solidFill>
                <a:latin typeface="Mada"/>
                <a:ea typeface="Mada"/>
                <a:cs typeface="Mada"/>
                <a:sym typeface="Mada"/>
              </a:rPr>
              <a:t>the lump is firm as it usually contains omentum. If it contains bowel, it is soft and resonant  to percussion. It will be reducible unless the contents are adherent to the sac or the defect is very narrow.</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Cough impulse: </a:t>
            </a:r>
            <a:r>
              <a:rPr lang="en-GB" sz="1100">
                <a:solidFill>
                  <a:schemeClr val="dk1"/>
                </a:solidFill>
                <a:latin typeface="Mada"/>
                <a:ea typeface="Mada"/>
                <a:cs typeface="Mada"/>
                <a:sym typeface="Mada"/>
              </a:rPr>
              <a:t>Most of these hernias have an expansile cough impulse.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General examination of cause of abdominal distention.</a:t>
            </a:r>
            <a:endParaRPr sz="1100">
              <a:solidFill>
                <a:schemeClr val="dk1"/>
              </a:solidFill>
              <a:latin typeface="Mada"/>
              <a:ea typeface="Mada"/>
              <a:cs typeface="Mada"/>
              <a:sym typeface="Mada"/>
            </a:endParaRPr>
          </a:p>
        </p:txBody>
      </p:sp>
      <p:sp>
        <p:nvSpPr>
          <p:cNvPr id="2138" name="Google Shape;2138;p113"/>
          <p:cNvSpPr txBox="1"/>
          <p:nvPr/>
        </p:nvSpPr>
        <p:spPr>
          <a:xfrm>
            <a:off x="161171" y="5756355"/>
            <a:ext cx="4668600" cy="30000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highlight>
                  <a:srgbClr val="FCE5CD"/>
                </a:highlight>
                <a:latin typeface="Mada"/>
                <a:ea typeface="Mada"/>
                <a:cs typeface="Mada"/>
                <a:sym typeface="Mada"/>
              </a:rPr>
              <a:t>Epigastric hernia:</a:t>
            </a:r>
            <a:endParaRPr b="1" sz="1100">
              <a:solidFill>
                <a:schemeClr val="dk1"/>
              </a:solidFill>
              <a:highlight>
                <a:srgbClr val="FCE5CD"/>
              </a:highlight>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On  examination,  these hernias  feel  firm,  do  not  usually have a cough impulse and cannot be reduced. It is sometimes impossible to distinguish them from  lipomas,  only  the  typical  position suggesting  the  correct diagnosis. The defect is always exactly in the midline.</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highlight>
                  <a:srgbClr val="FCE5CD"/>
                </a:highlight>
                <a:latin typeface="Mada"/>
                <a:ea typeface="Mada"/>
                <a:cs typeface="Mada"/>
                <a:sym typeface="Mada"/>
              </a:rPr>
              <a:t>Incisional hernia:</a:t>
            </a:r>
            <a:endParaRPr b="1" sz="1100">
              <a:solidFill>
                <a:schemeClr val="dk1"/>
              </a:solidFill>
              <a:highlight>
                <a:srgbClr val="FCE5CD"/>
              </a:highlight>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Commonly, there is a lump with an expansile cough impulse, and reducible.</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If the lump does not reduce and does not have a cough impulse, it may not be a hernia, but rather a deposit of tumour, a chronic abscess or haematoma, or a foreign-body  granuloma. All these lesions, except recurrent tumour,  appear shortly after the initial surgery.</a:t>
            </a:r>
            <a:endParaRPr sz="1100">
              <a:solidFill>
                <a:schemeClr val="dk1"/>
              </a:solidFill>
              <a:latin typeface="Mada"/>
              <a:ea typeface="Mada"/>
              <a:cs typeface="Mada"/>
              <a:sym typeface="Mada"/>
            </a:endParaRPr>
          </a:p>
        </p:txBody>
      </p:sp>
      <p:sp>
        <p:nvSpPr>
          <p:cNvPr id="2139" name="Google Shape;2139;p113"/>
          <p:cNvSpPr txBox="1"/>
          <p:nvPr/>
        </p:nvSpPr>
        <p:spPr>
          <a:xfrm>
            <a:off x="721900" y="9418700"/>
            <a:ext cx="6285000" cy="692700"/>
          </a:xfrm>
          <a:prstGeom prst="rect">
            <a:avLst/>
          </a:prstGeom>
          <a:noFill/>
          <a:ln cap="flat" cmpd="sng" w="19050">
            <a:solidFill>
              <a:srgbClr val="83C5BE"/>
            </a:solidFill>
            <a:prstDash val="lg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GB" sz="1100">
                <a:solidFill>
                  <a:schemeClr val="dk1"/>
                </a:solidFill>
                <a:highlight>
                  <a:srgbClr val="C5F4E0"/>
                </a:highlight>
                <a:latin typeface="Mada"/>
                <a:ea typeface="Mada"/>
                <a:cs typeface="Mada"/>
                <a:sym typeface="Mada"/>
              </a:rPr>
              <a:t>Note that:</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Minor bilateral bulging of the inguinal canal in slim individuals is normal and known as </a:t>
            </a:r>
            <a:r>
              <a:rPr b="1" lang="en-GB" sz="1100">
                <a:solidFill>
                  <a:schemeClr val="dk1"/>
                </a:solidFill>
                <a:latin typeface="Mada"/>
                <a:ea typeface="Mada"/>
                <a:cs typeface="Mada"/>
                <a:sym typeface="Mada"/>
              </a:rPr>
              <a:t>Malgaigne’s bulges.</a:t>
            </a:r>
            <a:endParaRPr b="1" sz="1100">
              <a:solidFill>
                <a:schemeClr val="dk1"/>
              </a:solidFill>
              <a:latin typeface="Mada"/>
              <a:ea typeface="Mada"/>
              <a:cs typeface="Mada"/>
              <a:sym typeface="Mada"/>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3" name="Shape 2143"/>
        <p:cNvGrpSpPr/>
        <p:nvPr/>
      </p:nvGrpSpPr>
      <p:grpSpPr>
        <a:xfrm>
          <a:off x="0" y="0"/>
          <a:ext cx="0" cy="0"/>
          <a:chOff x="0" y="0"/>
          <a:chExt cx="0" cy="0"/>
        </a:xfrm>
      </p:grpSpPr>
      <p:sp>
        <p:nvSpPr>
          <p:cNvPr id="2144" name="Google Shape;2144;p114"/>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45" name="Google Shape;2145;p114"/>
          <p:cNvGrpSpPr/>
          <p:nvPr/>
        </p:nvGrpSpPr>
        <p:grpSpPr>
          <a:xfrm>
            <a:off x="132759" y="2884571"/>
            <a:ext cx="4067400" cy="558405"/>
            <a:chOff x="-163450" y="-34550"/>
            <a:chExt cx="4067400" cy="1359642"/>
          </a:xfrm>
        </p:grpSpPr>
        <p:sp>
          <p:nvSpPr>
            <p:cNvPr id="2146" name="Google Shape;2146;p114"/>
            <p:cNvSpPr txBox="1"/>
            <p:nvPr/>
          </p:nvSpPr>
          <p:spPr>
            <a:xfrm>
              <a:off x="-163450" y="-34550"/>
              <a:ext cx="4067400" cy="299100"/>
            </a:xfrm>
            <a:prstGeom prst="rect">
              <a:avLst/>
            </a:prstGeom>
            <a:noFill/>
            <a:ln>
              <a:noFill/>
            </a:ln>
          </p:spPr>
          <p:txBody>
            <a:bodyPr anchorCtr="0" anchor="t" bIns="91425" lIns="91425" spcFirstLastPara="1" rIns="91425" wrap="square" tIns="91425">
              <a:noAutofit/>
            </a:bodyPr>
            <a:lstStyle/>
            <a:p>
              <a:pPr indent="0" lvl="0" marL="89999" rtl="0" algn="l">
                <a:spcBef>
                  <a:spcPts val="0"/>
                </a:spcBef>
                <a:spcAft>
                  <a:spcPts val="0"/>
                </a:spcAft>
                <a:buNone/>
              </a:pPr>
              <a:r>
                <a:rPr lang="en-GB" sz="1800">
                  <a:solidFill>
                    <a:srgbClr val="9FCFCF"/>
                  </a:solidFill>
                  <a:latin typeface="Comfortaa Regular"/>
                  <a:ea typeface="Comfortaa Regular"/>
                  <a:cs typeface="Comfortaa Regular"/>
                  <a:sym typeface="Comfortaa Regular"/>
                </a:rPr>
                <a:t>Objectives</a:t>
              </a:r>
              <a:endParaRPr sz="1800">
                <a:solidFill>
                  <a:srgbClr val="9FCFCF"/>
                </a:solidFill>
                <a:latin typeface="Comfortaa Regular"/>
                <a:ea typeface="Comfortaa Regular"/>
                <a:cs typeface="Comfortaa Regular"/>
                <a:sym typeface="Comfortaa Regular"/>
              </a:endParaRPr>
            </a:p>
          </p:txBody>
        </p:sp>
        <p:sp>
          <p:nvSpPr>
            <p:cNvPr id="2147" name="Google Shape;2147;p114"/>
            <p:cNvSpPr/>
            <p:nvPr/>
          </p:nvSpPr>
          <p:spPr>
            <a:xfrm>
              <a:off x="-6675" y="1208992"/>
              <a:ext cx="2224800" cy="1161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2148" name="Google Shape;2148;p114"/>
          <p:cNvGrpSpPr/>
          <p:nvPr/>
        </p:nvGrpSpPr>
        <p:grpSpPr>
          <a:xfrm>
            <a:off x="40250" y="5004760"/>
            <a:ext cx="4067400" cy="489881"/>
            <a:chOff x="80450" y="3286270"/>
            <a:chExt cx="4067400" cy="489881"/>
          </a:xfrm>
        </p:grpSpPr>
        <p:sp>
          <p:nvSpPr>
            <p:cNvPr id="2149" name="Google Shape;2149;p114"/>
            <p:cNvSpPr txBox="1"/>
            <p:nvPr/>
          </p:nvSpPr>
          <p:spPr>
            <a:xfrm>
              <a:off x="80450" y="3286270"/>
              <a:ext cx="4067400" cy="16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done by : </a:t>
              </a:r>
              <a:endParaRPr sz="1800">
                <a:solidFill>
                  <a:srgbClr val="9FCFCF"/>
                </a:solidFill>
                <a:latin typeface="Comfortaa Regular"/>
                <a:ea typeface="Comfortaa Regular"/>
                <a:cs typeface="Comfortaa Regular"/>
                <a:sym typeface="Comfortaa Regular"/>
              </a:endParaRPr>
            </a:p>
          </p:txBody>
        </p:sp>
        <p:sp>
          <p:nvSpPr>
            <p:cNvPr id="2150" name="Google Shape;2150;p114"/>
            <p:cNvSpPr/>
            <p:nvPr/>
          </p:nvSpPr>
          <p:spPr>
            <a:xfrm>
              <a:off x="80450" y="3736850"/>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2151" name="Google Shape;2151;p114"/>
          <p:cNvGrpSpPr/>
          <p:nvPr/>
        </p:nvGrpSpPr>
        <p:grpSpPr>
          <a:xfrm>
            <a:off x="132750" y="9157688"/>
            <a:ext cx="4067400" cy="508147"/>
            <a:chOff x="80450" y="6212478"/>
            <a:chExt cx="4067400" cy="508147"/>
          </a:xfrm>
        </p:grpSpPr>
        <p:sp>
          <p:nvSpPr>
            <p:cNvPr id="2152" name="Google Shape;2152;p114"/>
            <p:cNvSpPr txBox="1"/>
            <p:nvPr/>
          </p:nvSpPr>
          <p:spPr>
            <a:xfrm>
              <a:off x="80450" y="6212478"/>
              <a:ext cx="4067400" cy="2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Resources </a:t>
              </a:r>
              <a:endParaRPr sz="1800">
                <a:solidFill>
                  <a:srgbClr val="9FCFCF"/>
                </a:solidFill>
                <a:latin typeface="Comfortaa Regular"/>
                <a:ea typeface="Comfortaa Regular"/>
                <a:cs typeface="Comfortaa Regular"/>
                <a:sym typeface="Comfortaa Regular"/>
              </a:endParaRPr>
            </a:p>
          </p:txBody>
        </p:sp>
        <p:sp>
          <p:nvSpPr>
            <p:cNvPr id="2153" name="Google Shape;2153;p114"/>
            <p:cNvSpPr/>
            <p:nvPr/>
          </p:nvSpPr>
          <p:spPr>
            <a:xfrm>
              <a:off x="80450" y="6681325"/>
              <a:ext cx="18699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154" name="Google Shape;2154;p114"/>
          <p:cNvSpPr txBox="1"/>
          <p:nvPr/>
        </p:nvSpPr>
        <p:spPr>
          <a:xfrm>
            <a:off x="-181575" y="392725"/>
            <a:ext cx="7589400" cy="34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4050">
                <a:solidFill>
                  <a:srgbClr val="9FCFCF"/>
                </a:solidFill>
                <a:highlight>
                  <a:schemeClr val="lt1"/>
                </a:highlight>
                <a:latin typeface="Lora"/>
                <a:ea typeface="Lora"/>
                <a:cs typeface="Lora"/>
                <a:sym typeface="Lora"/>
              </a:rPr>
              <a:t>Session 15: </a:t>
            </a:r>
            <a:r>
              <a:rPr b="1" lang="en-GB" sz="4000">
                <a:solidFill>
                  <a:srgbClr val="83C5BE"/>
                </a:solidFill>
                <a:latin typeface="Lora"/>
                <a:ea typeface="Lora"/>
                <a:cs typeface="Lora"/>
                <a:sym typeface="Lora"/>
              </a:rPr>
              <a:t>History and Physical Examination of patients with headache</a:t>
            </a:r>
            <a:endParaRPr b="1" sz="4000">
              <a:solidFill>
                <a:srgbClr val="9FCFCF"/>
              </a:solidFill>
              <a:latin typeface="Lora"/>
              <a:ea typeface="Lora"/>
              <a:cs typeface="Lora"/>
              <a:sym typeface="Lora"/>
            </a:endParaRPr>
          </a:p>
        </p:txBody>
      </p:sp>
      <p:sp>
        <p:nvSpPr>
          <p:cNvPr id="2155" name="Google Shape;2155;p114"/>
          <p:cNvSpPr txBox="1"/>
          <p:nvPr/>
        </p:nvSpPr>
        <p:spPr>
          <a:xfrm>
            <a:off x="156075" y="3638800"/>
            <a:ext cx="7277400" cy="173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latin typeface="Mada"/>
                <a:ea typeface="Mada"/>
                <a:cs typeface="Mada"/>
                <a:sym typeface="Mada"/>
              </a:rPr>
              <a:t>15.1 Take history from a patient complaining from headache.</a:t>
            </a:r>
            <a:endParaRPr>
              <a:latin typeface="Mada"/>
              <a:ea typeface="Mada"/>
              <a:cs typeface="Mada"/>
              <a:sym typeface="Mada"/>
            </a:endParaRPr>
          </a:p>
          <a:p>
            <a:pPr indent="0" lvl="0" marL="0" rtl="0" algn="l">
              <a:lnSpc>
                <a:spcPct val="115000"/>
              </a:lnSpc>
              <a:spcBef>
                <a:spcPts val="0"/>
              </a:spcBef>
              <a:spcAft>
                <a:spcPts val="0"/>
              </a:spcAft>
              <a:buNone/>
            </a:pPr>
            <a:r>
              <a:rPr lang="en-GB">
                <a:latin typeface="Mada"/>
                <a:ea typeface="Mada"/>
                <a:cs typeface="Mada"/>
                <a:sym typeface="Mada"/>
              </a:rPr>
              <a:t>15.2 Differentiate between headaches and other causes of facial pain.</a:t>
            </a:r>
            <a:endParaRPr>
              <a:latin typeface="Mada"/>
              <a:ea typeface="Mada"/>
              <a:cs typeface="Mada"/>
              <a:sym typeface="Mada"/>
            </a:endParaRPr>
          </a:p>
          <a:p>
            <a:pPr indent="0" lvl="0" marL="0" rtl="0" algn="l">
              <a:lnSpc>
                <a:spcPct val="115000"/>
              </a:lnSpc>
              <a:spcBef>
                <a:spcPts val="0"/>
              </a:spcBef>
              <a:spcAft>
                <a:spcPts val="0"/>
              </a:spcAft>
              <a:buNone/>
            </a:pPr>
            <a:r>
              <a:rPr lang="en-GB">
                <a:latin typeface="Mada"/>
                <a:ea typeface="Mada"/>
                <a:cs typeface="Mada"/>
                <a:sym typeface="Mada"/>
              </a:rPr>
              <a:t>15.3 List the Differential diagnosis for headache.</a:t>
            </a:r>
            <a:endParaRPr>
              <a:latin typeface="Mada"/>
              <a:ea typeface="Mada"/>
              <a:cs typeface="Mada"/>
              <a:sym typeface="Mada"/>
            </a:endParaRPr>
          </a:p>
          <a:p>
            <a:pPr indent="0" lvl="0" marL="0" rtl="0" algn="l">
              <a:lnSpc>
                <a:spcPct val="115000"/>
              </a:lnSpc>
              <a:spcBef>
                <a:spcPts val="0"/>
              </a:spcBef>
              <a:spcAft>
                <a:spcPts val="0"/>
              </a:spcAft>
              <a:buNone/>
            </a:pPr>
            <a:r>
              <a:rPr lang="en-GB">
                <a:latin typeface="Mada"/>
                <a:ea typeface="Mada"/>
                <a:cs typeface="Mada"/>
                <a:sym typeface="Mada"/>
              </a:rPr>
              <a:t>15.4 Perform a clinical examination on a patient presenting with headache.</a:t>
            </a:r>
            <a:endParaRPr>
              <a:latin typeface="Mada"/>
              <a:ea typeface="Mada"/>
              <a:cs typeface="Mada"/>
              <a:sym typeface="Mada"/>
            </a:endParaRPr>
          </a:p>
          <a:p>
            <a:pPr indent="0" lvl="0" marL="0" rtl="0" algn="l">
              <a:lnSpc>
                <a:spcPct val="115000"/>
              </a:lnSpc>
              <a:spcBef>
                <a:spcPts val="0"/>
              </a:spcBef>
              <a:spcAft>
                <a:spcPts val="0"/>
              </a:spcAft>
              <a:buNone/>
            </a:pPr>
            <a:r>
              <a:rPr lang="en-GB">
                <a:latin typeface="Mada"/>
                <a:ea typeface="Mada"/>
                <a:cs typeface="Mada"/>
                <a:sym typeface="Mada"/>
              </a:rPr>
              <a:t>15.5 Describe the pathophysiology of meningitis and the clinical evaluation.</a:t>
            </a:r>
            <a:endParaRPr>
              <a:latin typeface="Mada"/>
              <a:ea typeface="Mada"/>
              <a:cs typeface="Mada"/>
              <a:sym typeface="Mada"/>
            </a:endParaRPr>
          </a:p>
        </p:txBody>
      </p:sp>
      <p:sp>
        <p:nvSpPr>
          <p:cNvPr id="2156" name="Google Shape;2156;p114"/>
          <p:cNvSpPr txBox="1"/>
          <p:nvPr/>
        </p:nvSpPr>
        <p:spPr>
          <a:xfrm>
            <a:off x="40250" y="5494638"/>
            <a:ext cx="4630500" cy="9504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SzPts val="2000"/>
              <a:buFont typeface="Mada"/>
              <a:buChar char="●"/>
            </a:pPr>
            <a:r>
              <a:rPr lang="en-GB" sz="2000">
                <a:latin typeface="Mada"/>
                <a:ea typeface="Mada"/>
                <a:cs typeface="Mada"/>
                <a:sym typeface="Mada"/>
              </a:rPr>
              <a:t>Nouf Alhumaidhi </a:t>
            </a:r>
            <a:endParaRPr sz="2000">
              <a:latin typeface="Mada"/>
              <a:ea typeface="Mada"/>
              <a:cs typeface="Mada"/>
              <a:sym typeface="Mada"/>
            </a:endParaRPr>
          </a:p>
          <a:p>
            <a:pPr indent="-355600" lvl="0" marL="457200" rtl="0" algn="l">
              <a:lnSpc>
                <a:spcPct val="115000"/>
              </a:lnSpc>
              <a:spcBef>
                <a:spcPts val="0"/>
              </a:spcBef>
              <a:spcAft>
                <a:spcPts val="0"/>
              </a:spcAft>
              <a:buSzPts val="2000"/>
              <a:buFont typeface="Mada"/>
              <a:buChar char="●"/>
            </a:pPr>
            <a:r>
              <a:rPr lang="en-GB" sz="2000">
                <a:latin typeface="Mada"/>
                <a:ea typeface="Mada"/>
                <a:cs typeface="Mada"/>
                <a:sym typeface="Mada"/>
              </a:rPr>
              <a:t> Ajeed Al Rashoud</a:t>
            </a:r>
            <a:endParaRPr sz="2000">
              <a:latin typeface="Mada"/>
              <a:ea typeface="Mada"/>
              <a:cs typeface="Mada"/>
              <a:sym typeface="Mada"/>
            </a:endParaRPr>
          </a:p>
        </p:txBody>
      </p:sp>
      <p:sp>
        <p:nvSpPr>
          <p:cNvPr id="2157" name="Google Shape;2157;p114"/>
          <p:cNvSpPr txBox="1"/>
          <p:nvPr/>
        </p:nvSpPr>
        <p:spPr>
          <a:xfrm>
            <a:off x="40275" y="9576524"/>
            <a:ext cx="7509000" cy="104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Browse’s Introduction to The Symptoms and Signs of Surgical Disease.</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Clinical Surgical Skills, Dr. Hamad Al Qahtani.</a:t>
            </a:r>
            <a:endParaRPr>
              <a:latin typeface="Mada"/>
              <a:ea typeface="Mada"/>
              <a:cs typeface="Mada"/>
              <a:sym typeface="Mada"/>
            </a:endParaRPr>
          </a:p>
        </p:txBody>
      </p:sp>
      <p:sp>
        <p:nvSpPr>
          <p:cNvPr id="2158" name="Google Shape;2158;p114"/>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pSp>
        <p:nvGrpSpPr>
          <p:cNvPr id="2159" name="Google Shape;2159;p114"/>
          <p:cNvGrpSpPr/>
          <p:nvPr/>
        </p:nvGrpSpPr>
        <p:grpSpPr>
          <a:xfrm>
            <a:off x="132750" y="6509282"/>
            <a:ext cx="4067400" cy="489881"/>
            <a:chOff x="80450" y="3045481"/>
            <a:chExt cx="4067400" cy="489881"/>
          </a:xfrm>
        </p:grpSpPr>
        <p:sp>
          <p:nvSpPr>
            <p:cNvPr id="2160" name="Google Shape;2160;p114"/>
            <p:cNvSpPr txBox="1"/>
            <p:nvPr/>
          </p:nvSpPr>
          <p:spPr>
            <a:xfrm>
              <a:off x="80450" y="3045481"/>
              <a:ext cx="4067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Reviewed by : </a:t>
              </a:r>
              <a:endParaRPr sz="1800">
                <a:solidFill>
                  <a:srgbClr val="9FCFCF"/>
                </a:solidFill>
                <a:latin typeface="Comfortaa Regular"/>
                <a:ea typeface="Comfortaa Regular"/>
                <a:cs typeface="Comfortaa Regular"/>
                <a:sym typeface="Comfortaa Regular"/>
              </a:endParaRPr>
            </a:p>
          </p:txBody>
        </p:sp>
        <p:sp>
          <p:nvSpPr>
            <p:cNvPr id="2161" name="Google Shape;2161;p114"/>
            <p:cNvSpPr/>
            <p:nvPr/>
          </p:nvSpPr>
          <p:spPr>
            <a:xfrm>
              <a:off x="80450" y="3496062"/>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162" name="Google Shape;2162;p114"/>
          <p:cNvSpPr txBox="1"/>
          <p:nvPr/>
        </p:nvSpPr>
        <p:spPr>
          <a:xfrm>
            <a:off x="132825" y="7142200"/>
            <a:ext cx="3640800" cy="11082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Mada"/>
              <a:buChar char="●"/>
            </a:pPr>
            <a:r>
              <a:rPr lang="en-GB" sz="2000">
                <a:latin typeface="Mada"/>
                <a:ea typeface="Mada"/>
                <a:cs typeface="Mada"/>
                <a:sym typeface="Mada"/>
              </a:rPr>
              <a:t>Jehad Alorainy </a:t>
            </a:r>
            <a:endParaRPr sz="2000">
              <a:latin typeface="Mada"/>
              <a:ea typeface="Mada"/>
              <a:cs typeface="Mada"/>
              <a:sym typeface="Mada"/>
            </a:endParaRPr>
          </a:p>
          <a:p>
            <a:pPr indent="-355600" lvl="0" marL="457200" rtl="0" algn="l">
              <a:spcBef>
                <a:spcPts val="0"/>
              </a:spcBef>
              <a:spcAft>
                <a:spcPts val="0"/>
              </a:spcAft>
              <a:buSzPts val="2000"/>
              <a:buFont typeface="Mada"/>
              <a:buChar char="●"/>
            </a:pPr>
            <a:r>
              <a:rPr lang="en-GB" sz="2000">
                <a:latin typeface="Mada"/>
                <a:ea typeface="Mada"/>
                <a:cs typeface="Mada"/>
                <a:sym typeface="Mada"/>
              </a:rPr>
              <a:t>Abdulrahman Shadid</a:t>
            </a:r>
            <a:endParaRPr sz="2000">
              <a:latin typeface="Mada"/>
              <a:ea typeface="Mada"/>
              <a:cs typeface="Mada"/>
              <a:sym typeface="Mada"/>
            </a:endParaRPr>
          </a:p>
          <a:p>
            <a:pPr indent="-355600" lvl="0" marL="457200" rtl="0" algn="l">
              <a:spcBef>
                <a:spcPts val="0"/>
              </a:spcBef>
              <a:spcAft>
                <a:spcPts val="0"/>
              </a:spcAft>
              <a:buSzPts val="2000"/>
              <a:buFont typeface="Mada"/>
              <a:buChar char="●"/>
            </a:pPr>
            <a:r>
              <a:rPr lang="en-GB" sz="2000">
                <a:latin typeface="Mada"/>
                <a:ea typeface="Mada"/>
                <a:cs typeface="Mada"/>
                <a:sym typeface="Mada"/>
              </a:rPr>
              <a:t>Joud AlKhalifah</a:t>
            </a:r>
            <a:endParaRPr sz="2000">
              <a:latin typeface="Mada"/>
              <a:ea typeface="Mada"/>
              <a:cs typeface="Mada"/>
              <a:sym typeface="Mada"/>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6" name="Shape 2166"/>
        <p:cNvGrpSpPr/>
        <p:nvPr/>
      </p:nvGrpSpPr>
      <p:grpSpPr>
        <a:xfrm>
          <a:off x="0" y="0"/>
          <a:ext cx="0" cy="0"/>
          <a:chOff x="0" y="0"/>
          <a:chExt cx="0" cy="0"/>
        </a:xfrm>
      </p:grpSpPr>
      <p:sp>
        <p:nvSpPr>
          <p:cNvPr id="2167" name="Google Shape;2167;p115"/>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115"/>
          <p:cNvSpPr/>
          <p:nvPr/>
        </p:nvSpPr>
        <p:spPr>
          <a:xfrm>
            <a:off x="6185838" y="102786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115"/>
          <p:cNvSpPr/>
          <p:nvPr/>
        </p:nvSpPr>
        <p:spPr>
          <a:xfrm>
            <a:off x="7087613" y="103400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115"/>
          <p:cNvSpPr txBox="1"/>
          <p:nvPr/>
        </p:nvSpPr>
        <p:spPr>
          <a:xfrm>
            <a:off x="137850" y="166250"/>
            <a:ext cx="7058400" cy="53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latin typeface="Lora"/>
                <a:ea typeface="Lora"/>
                <a:cs typeface="Lora"/>
                <a:sym typeface="Lora"/>
              </a:rPr>
              <a:t>History of headache</a:t>
            </a:r>
            <a:endParaRPr b="1" sz="2000">
              <a:solidFill>
                <a:srgbClr val="83C5BE"/>
              </a:solidFill>
              <a:latin typeface="Lora"/>
              <a:ea typeface="Lora"/>
              <a:cs typeface="Lora"/>
              <a:sym typeface="Lora"/>
            </a:endParaRPr>
          </a:p>
        </p:txBody>
      </p:sp>
      <p:sp>
        <p:nvSpPr>
          <p:cNvPr id="2171" name="Google Shape;2171;p115"/>
          <p:cNvSpPr txBox="1"/>
          <p:nvPr/>
        </p:nvSpPr>
        <p:spPr>
          <a:xfrm>
            <a:off x="75" y="343775"/>
            <a:ext cx="4067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a:t>
            </a:r>
            <a:endParaRPr sz="1800">
              <a:solidFill>
                <a:srgbClr val="9FCFCF"/>
              </a:solidFill>
              <a:latin typeface="Comfortaa Regular"/>
              <a:ea typeface="Comfortaa Regular"/>
              <a:cs typeface="Comfortaa Regular"/>
              <a:sym typeface="Comfortaa Regular"/>
            </a:endParaRPr>
          </a:p>
        </p:txBody>
      </p:sp>
      <p:sp>
        <p:nvSpPr>
          <p:cNvPr id="2172" name="Google Shape;2172;p115"/>
          <p:cNvSpPr/>
          <p:nvPr/>
        </p:nvSpPr>
        <p:spPr>
          <a:xfrm>
            <a:off x="75" y="746392"/>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173" name="Google Shape;2173;p115"/>
          <p:cNvSpPr txBox="1"/>
          <p:nvPr/>
        </p:nvSpPr>
        <p:spPr>
          <a:xfrm>
            <a:off x="0" y="629700"/>
            <a:ext cx="7693200" cy="182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CC</a:t>
            </a:r>
            <a:endParaRPr b="1" sz="1500">
              <a:solidFill>
                <a:schemeClr val="dk1"/>
              </a:solidFill>
              <a:highlight>
                <a:srgbClr val="F9DEC9"/>
              </a:highlight>
              <a:latin typeface="Lora"/>
              <a:ea typeface="Lora"/>
              <a:cs typeface="Lora"/>
              <a:sym typeface="Lor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Pain in the head—could be facial or dental pain don’t call it a headache until you are sure.</a:t>
            </a:r>
            <a:endParaRPr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a:t>
            </a:r>
            <a:endParaRPr sz="1100">
              <a:solidFill>
                <a:schemeClr val="dk1"/>
              </a:solidFill>
              <a:latin typeface="Mada"/>
              <a:ea typeface="Mada"/>
              <a:cs typeface="Mada"/>
              <a:sym typeface="Mada"/>
            </a:endParaRPr>
          </a:p>
        </p:txBody>
      </p:sp>
      <p:sp>
        <p:nvSpPr>
          <p:cNvPr id="2174" name="Google Shape;2174;p115"/>
          <p:cNvSpPr txBox="1"/>
          <p:nvPr/>
        </p:nvSpPr>
        <p:spPr>
          <a:xfrm>
            <a:off x="63" y="8073400"/>
            <a:ext cx="7589400" cy="22671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4CCCC"/>
                </a:highlight>
                <a:latin typeface="Lora"/>
                <a:ea typeface="Lora"/>
                <a:cs typeface="Lora"/>
                <a:sym typeface="Lora"/>
              </a:rPr>
              <a:t>Red flags: </a:t>
            </a:r>
            <a:r>
              <a:rPr b="1" lang="en-GB" sz="1500">
                <a:solidFill>
                  <a:srgbClr val="FF0000"/>
                </a:solidFill>
                <a:highlight>
                  <a:srgbClr val="F4CCCC"/>
                </a:highlight>
                <a:latin typeface="Lora"/>
                <a:ea typeface="Lora"/>
                <a:cs typeface="Lora"/>
                <a:sym typeface="Lora"/>
              </a:rPr>
              <a:t>SSNOOP</a:t>
            </a:r>
            <a:endParaRPr b="1" sz="1500">
              <a:solidFill>
                <a:srgbClr val="FF0000"/>
              </a:solidFill>
              <a:highlight>
                <a:srgbClr val="F4CCCC"/>
              </a:highlight>
              <a:latin typeface="Lora"/>
              <a:ea typeface="Lora"/>
              <a:cs typeface="Lora"/>
              <a:sym typeface="Lora"/>
            </a:endParaRPr>
          </a:p>
          <a:p>
            <a:pPr indent="-298450" lvl="1" marL="914400" rtl="0" algn="l">
              <a:spcBef>
                <a:spcPts val="0"/>
              </a:spcBef>
              <a:spcAft>
                <a:spcPts val="0"/>
              </a:spcAft>
              <a:buClr>
                <a:schemeClr val="dk1"/>
              </a:buClr>
              <a:buSzPts val="1100"/>
              <a:buFont typeface="Mada"/>
              <a:buChar char="○"/>
            </a:pPr>
            <a:r>
              <a:rPr b="1" lang="en-GB" sz="1100">
                <a:solidFill>
                  <a:srgbClr val="FF0000"/>
                </a:solidFill>
                <a:latin typeface="Mada"/>
                <a:ea typeface="Mada"/>
                <a:cs typeface="Mada"/>
                <a:sym typeface="Mada"/>
              </a:rPr>
              <a:t>S</a:t>
            </a:r>
            <a:r>
              <a:rPr b="1" lang="en-GB" sz="1100">
                <a:solidFill>
                  <a:schemeClr val="dk1"/>
                </a:solidFill>
                <a:latin typeface="Mada"/>
                <a:ea typeface="Mada"/>
                <a:cs typeface="Mada"/>
                <a:sym typeface="Mada"/>
              </a:rPr>
              <a:t>ystemic symptoms:</a:t>
            </a:r>
            <a:r>
              <a:rPr lang="en-GB" sz="1100">
                <a:solidFill>
                  <a:schemeClr val="dk1"/>
                </a:solidFill>
                <a:latin typeface="Mada"/>
                <a:ea typeface="Mada"/>
                <a:cs typeface="Mada"/>
                <a:sym typeface="Mada"/>
              </a:rPr>
              <a:t> fever or weight loss.</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rgbClr val="FF0000"/>
                </a:solidFill>
                <a:latin typeface="Mada"/>
                <a:ea typeface="Mada"/>
                <a:cs typeface="Mada"/>
                <a:sym typeface="Mada"/>
              </a:rPr>
              <a:t>S</a:t>
            </a:r>
            <a:r>
              <a:rPr b="1" lang="en-GB" sz="1100">
                <a:solidFill>
                  <a:schemeClr val="dk1"/>
                </a:solidFill>
                <a:latin typeface="Mada"/>
                <a:ea typeface="Mada"/>
                <a:cs typeface="Mada"/>
                <a:sym typeface="Mada"/>
              </a:rPr>
              <a:t>econdary risk factors:</a:t>
            </a:r>
            <a:r>
              <a:rPr lang="en-GB" sz="1100">
                <a:solidFill>
                  <a:schemeClr val="dk1"/>
                </a:solidFill>
                <a:latin typeface="Mada"/>
                <a:ea typeface="Mada"/>
                <a:cs typeface="Mada"/>
                <a:sym typeface="Mada"/>
              </a:rPr>
              <a:t> underlying diseases (HIV infection and malignancy as lymphoma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rgbClr val="FF0000"/>
                </a:solidFill>
                <a:latin typeface="Mada"/>
                <a:ea typeface="Mada"/>
                <a:cs typeface="Mada"/>
                <a:sym typeface="Mada"/>
              </a:rPr>
              <a:t>N</a:t>
            </a:r>
            <a:r>
              <a:rPr b="1" lang="en-GB" sz="1100">
                <a:solidFill>
                  <a:schemeClr val="dk1"/>
                </a:solidFill>
                <a:latin typeface="Mada"/>
                <a:ea typeface="Mada"/>
                <a:cs typeface="Mada"/>
                <a:sym typeface="Mada"/>
              </a:rPr>
              <a:t>eurological signs</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rgbClr val="FF0000"/>
                </a:solidFill>
                <a:latin typeface="Mada"/>
                <a:ea typeface="Mada"/>
                <a:cs typeface="Mada"/>
                <a:sym typeface="Mada"/>
              </a:rPr>
              <a:t>O</a:t>
            </a:r>
            <a:r>
              <a:rPr b="1" lang="en-GB" sz="1100">
                <a:solidFill>
                  <a:schemeClr val="dk1"/>
                </a:solidFill>
                <a:latin typeface="Mada"/>
                <a:ea typeface="Mada"/>
                <a:cs typeface="Mada"/>
                <a:sym typeface="Mada"/>
              </a:rPr>
              <a:t>nset:</a:t>
            </a:r>
            <a:r>
              <a:rPr lang="en-GB" sz="1100">
                <a:solidFill>
                  <a:schemeClr val="dk1"/>
                </a:solidFill>
                <a:latin typeface="Mada"/>
                <a:ea typeface="Mada"/>
                <a:cs typeface="Mada"/>
                <a:sym typeface="Mada"/>
              </a:rPr>
              <a:t> abrupt, sudden (Thunderclap headache).</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rgbClr val="FF0000"/>
                </a:solidFill>
                <a:latin typeface="Mada"/>
                <a:ea typeface="Mada"/>
                <a:cs typeface="Mada"/>
                <a:sym typeface="Mada"/>
              </a:rPr>
              <a:t>O</a:t>
            </a:r>
            <a:r>
              <a:rPr b="1" lang="en-GB" sz="1100">
                <a:solidFill>
                  <a:schemeClr val="dk1"/>
                </a:solidFill>
                <a:latin typeface="Mada"/>
                <a:ea typeface="Mada"/>
                <a:cs typeface="Mada"/>
                <a:sym typeface="Mada"/>
              </a:rPr>
              <a:t>lder age:</a:t>
            </a:r>
            <a:r>
              <a:rPr lang="en-GB" sz="1100">
                <a:solidFill>
                  <a:schemeClr val="dk1"/>
                </a:solidFill>
                <a:latin typeface="Mada"/>
                <a:ea typeface="Mada"/>
                <a:cs typeface="Mada"/>
                <a:sym typeface="Mada"/>
              </a:rPr>
              <a:t> &gt;50 years. </a:t>
            </a:r>
            <a:r>
              <a:rPr lang="en-GB" sz="1100">
                <a:solidFill>
                  <a:srgbClr val="6AA84F"/>
                </a:solidFill>
                <a:latin typeface="Mada"/>
                <a:ea typeface="Mada"/>
                <a:cs typeface="Mada"/>
                <a:sym typeface="Mada"/>
              </a:rPr>
              <a:t>*Not reliable, some of primary brain tumors are common in youngs.</a:t>
            </a:r>
            <a:endParaRPr sz="1100">
              <a:solidFill>
                <a:srgbClr val="6AA84F"/>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rgbClr val="FF0000"/>
                </a:solidFill>
                <a:latin typeface="Mada"/>
                <a:ea typeface="Mada"/>
                <a:cs typeface="Mada"/>
                <a:sym typeface="Mada"/>
              </a:rPr>
              <a:t>P</a:t>
            </a:r>
            <a:r>
              <a:rPr b="1" lang="en-GB" sz="1100">
                <a:solidFill>
                  <a:schemeClr val="dk1"/>
                </a:solidFill>
                <a:latin typeface="Mada"/>
                <a:ea typeface="Mada"/>
                <a:cs typeface="Mada"/>
                <a:sym typeface="Mada"/>
              </a:rPr>
              <a:t>attern changes: </a:t>
            </a:r>
            <a:r>
              <a:rPr lang="en-GB" sz="1100">
                <a:solidFill>
                  <a:schemeClr val="dk1"/>
                </a:solidFill>
                <a:latin typeface="Mada"/>
                <a:ea typeface="Mada"/>
                <a:cs typeface="Mada"/>
                <a:sym typeface="Mada"/>
              </a:rPr>
              <a:t>from previous headache history (first, worst, or different headache) in general People complaining of their "first" or "worst" headache progressively worsening.</a:t>
            </a:r>
            <a:endParaRPr sz="1100">
              <a:solidFill>
                <a:schemeClr val="dk1"/>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Raised intracranial pressure (headache is worse in the morning/projectile vomiting ).</a:t>
            </a:r>
            <a:endParaRPr sz="1100">
              <a:solidFill>
                <a:srgbClr val="6AA84F"/>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PMH</a:t>
            </a:r>
            <a:endParaRPr b="1" sz="1500">
              <a:solidFill>
                <a:schemeClr val="dk1"/>
              </a:solidFill>
              <a:highlight>
                <a:srgbClr val="F9DEC9"/>
              </a:highlight>
              <a:latin typeface="Lora"/>
              <a:ea typeface="Lora"/>
              <a:cs typeface="Lora"/>
              <a:sym typeface="Lor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Hx of recent head trauma, Pituitary disease, Malignancy, Any systemic disease like HIV, HTN ,DM, Brain abscess, Stroke, Anemia, Hemophilia, Congenital disease especially neurological disease.</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Hx of any surgery in the brain or spinal cord.</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Hx of blood transfusion.</a:t>
            </a:r>
            <a:endParaRPr sz="1100">
              <a:solidFill>
                <a:srgbClr val="6AA84F"/>
              </a:solidFill>
              <a:latin typeface="Mada"/>
              <a:ea typeface="Mada"/>
              <a:cs typeface="Mada"/>
              <a:sym typeface="Mada"/>
            </a:endParaRPr>
          </a:p>
        </p:txBody>
      </p:sp>
      <p:graphicFrame>
        <p:nvGraphicFramePr>
          <p:cNvPr id="2175" name="Google Shape;2175;p115"/>
          <p:cNvGraphicFramePr/>
          <p:nvPr/>
        </p:nvGraphicFramePr>
        <p:xfrm>
          <a:off x="131471" y="1570009"/>
          <a:ext cx="3000000" cy="3000000"/>
        </p:xfrm>
        <a:graphic>
          <a:graphicData uri="http://schemas.openxmlformats.org/drawingml/2006/table">
            <a:tbl>
              <a:tblPr>
                <a:noFill/>
                <a:tableStyleId>{19993E90-D4CF-4236-97D6-A35B643A8516}</a:tableStyleId>
              </a:tblPr>
              <a:tblGrid>
                <a:gridCol w="1749250"/>
                <a:gridCol w="5577350"/>
              </a:tblGrid>
              <a:tr h="272100">
                <a:tc>
                  <a:txBody>
                    <a:bodyPr/>
                    <a:lstStyle/>
                    <a:p>
                      <a:pPr indent="0" lvl="0" marL="0" rtl="0" algn="ctr">
                        <a:spcBef>
                          <a:spcPts val="0"/>
                        </a:spcBef>
                        <a:spcAft>
                          <a:spcPts val="0"/>
                        </a:spcAft>
                        <a:buNone/>
                      </a:pPr>
                      <a:r>
                        <a:rPr b="1" lang="en-GB" sz="1100">
                          <a:latin typeface="Mada"/>
                          <a:ea typeface="Mada"/>
                          <a:cs typeface="Mada"/>
                          <a:sym typeface="Mada"/>
                        </a:rPr>
                        <a:t>SOCRATES</a:t>
                      </a:r>
                      <a:endParaRPr b="1" sz="1100">
                        <a:latin typeface="Mada"/>
                        <a:ea typeface="Mada"/>
                        <a:cs typeface="Mada"/>
                        <a:sym typeface="Mada"/>
                      </a:endParaRPr>
                    </a:p>
                  </a:txBody>
                  <a:tcPr marT="91425" marB="91425" marR="91425" marL="91425">
                    <a:solidFill>
                      <a:srgbClr val="F6B26B"/>
                    </a:solidFill>
                  </a:tcPr>
                </a:tc>
                <a:tc>
                  <a:txBody>
                    <a:bodyPr/>
                    <a:lstStyle/>
                    <a:p>
                      <a:pPr indent="0" lvl="0" marL="0" rtl="0" algn="ctr">
                        <a:spcBef>
                          <a:spcPts val="0"/>
                        </a:spcBef>
                        <a:spcAft>
                          <a:spcPts val="0"/>
                        </a:spcAft>
                        <a:buNone/>
                      </a:pPr>
                      <a:r>
                        <a:rPr b="1" lang="en-GB" sz="1100">
                          <a:latin typeface="Mada"/>
                          <a:ea typeface="Mada"/>
                          <a:cs typeface="Mada"/>
                          <a:sym typeface="Mada"/>
                        </a:rPr>
                        <a:t>Hint </a:t>
                      </a:r>
                      <a:endParaRPr b="1" sz="1100">
                        <a:latin typeface="Mada"/>
                        <a:ea typeface="Mada"/>
                        <a:cs typeface="Mada"/>
                        <a:sym typeface="Mada"/>
                      </a:endParaRPr>
                    </a:p>
                  </a:txBody>
                  <a:tcPr marT="91425" marB="91425" marR="91425" marL="91425">
                    <a:solidFill>
                      <a:srgbClr val="F6B26B"/>
                    </a:solidFill>
                  </a:tcPr>
                </a:tc>
              </a:tr>
              <a:tr h="403775">
                <a:tc>
                  <a:txBody>
                    <a:bodyPr/>
                    <a:lstStyle/>
                    <a:p>
                      <a:pPr indent="0" lvl="0" marL="0" rtl="0" algn="ctr">
                        <a:spcBef>
                          <a:spcPts val="0"/>
                        </a:spcBef>
                        <a:spcAft>
                          <a:spcPts val="0"/>
                        </a:spcAft>
                        <a:buNone/>
                      </a:pPr>
                      <a:r>
                        <a:rPr b="1" lang="en-GB" sz="1100">
                          <a:latin typeface="Mada"/>
                          <a:ea typeface="Mada"/>
                          <a:cs typeface="Mada"/>
                          <a:sym typeface="Mada"/>
                        </a:rPr>
                        <a:t>Site</a:t>
                      </a:r>
                      <a:endParaRPr b="1" sz="1100">
                        <a:latin typeface="Mada"/>
                        <a:ea typeface="Mada"/>
                        <a:cs typeface="Mada"/>
                        <a:sym typeface="Mada"/>
                      </a:endParaRPr>
                    </a:p>
                  </a:txBody>
                  <a:tcPr marT="91425" marB="91425" marR="91425" marL="91425" anchor="ctr">
                    <a:solidFill>
                      <a:srgbClr val="FCE5CD"/>
                    </a:solidFill>
                  </a:tcP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Front or Back? Bilateral or Unilateral?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Does it alternate or is it always on one side?</a:t>
                      </a:r>
                      <a:endParaRPr sz="1100">
                        <a:latin typeface="Mada"/>
                        <a:ea typeface="Mada"/>
                        <a:cs typeface="Mada"/>
                        <a:sym typeface="Mada"/>
                      </a:endParaRPr>
                    </a:p>
                  </a:txBody>
                  <a:tcPr marT="91425" marB="91425" marR="91425" marL="91425"/>
                </a:tc>
              </a:tr>
              <a:tr h="535425">
                <a:tc>
                  <a:txBody>
                    <a:bodyPr/>
                    <a:lstStyle/>
                    <a:p>
                      <a:pPr indent="0" lvl="0" marL="0" rtl="0" algn="ctr">
                        <a:spcBef>
                          <a:spcPts val="0"/>
                        </a:spcBef>
                        <a:spcAft>
                          <a:spcPts val="0"/>
                        </a:spcAft>
                        <a:buNone/>
                      </a:pPr>
                      <a:r>
                        <a:rPr b="1" lang="en-GB" sz="1100">
                          <a:latin typeface="Mada"/>
                          <a:ea typeface="Mada"/>
                          <a:cs typeface="Mada"/>
                          <a:sym typeface="Mada"/>
                        </a:rPr>
                        <a:t>Onset</a:t>
                      </a:r>
                      <a:endParaRPr b="1" sz="1100">
                        <a:latin typeface="Mada"/>
                        <a:ea typeface="Mada"/>
                        <a:cs typeface="Mada"/>
                        <a:sym typeface="Mada"/>
                      </a:endParaRPr>
                    </a:p>
                  </a:txBody>
                  <a:tcPr marT="91425" marB="91425" marR="91425" marL="91425" anchor="ctr">
                    <a:solidFill>
                      <a:srgbClr val="FCE5CD"/>
                    </a:solidFill>
                  </a:tcP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Is it your first time to have this pain?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Does it start </a:t>
                      </a:r>
                      <a:r>
                        <a:rPr lang="en-GB" sz="1100">
                          <a:solidFill>
                            <a:schemeClr val="dk1"/>
                          </a:solidFill>
                          <a:latin typeface="Mada"/>
                          <a:ea typeface="Mada"/>
                          <a:cs typeface="Mada"/>
                          <a:sym typeface="Mada"/>
                        </a:rPr>
                        <a:t>suddenly or gradually increase over time?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How many times does it happen?</a:t>
                      </a:r>
                      <a:endParaRPr sz="1100">
                        <a:latin typeface="Mada"/>
                        <a:ea typeface="Mada"/>
                        <a:cs typeface="Mada"/>
                        <a:sym typeface="Mada"/>
                      </a:endParaRPr>
                    </a:p>
                  </a:txBody>
                  <a:tcPr marT="91425" marB="91425" marR="91425" marL="91425"/>
                </a:tc>
              </a:tr>
              <a:tr h="272100">
                <a:tc>
                  <a:txBody>
                    <a:bodyPr/>
                    <a:lstStyle/>
                    <a:p>
                      <a:pPr indent="0" lvl="0" marL="0" rtl="0" algn="ctr">
                        <a:spcBef>
                          <a:spcPts val="0"/>
                        </a:spcBef>
                        <a:spcAft>
                          <a:spcPts val="0"/>
                        </a:spcAft>
                        <a:buNone/>
                      </a:pPr>
                      <a:r>
                        <a:rPr b="1" lang="en-GB" sz="1100">
                          <a:latin typeface="Mada"/>
                          <a:ea typeface="Mada"/>
                          <a:cs typeface="Mada"/>
                          <a:sym typeface="Mada"/>
                        </a:rPr>
                        <a:t>Character</a:t>
                      </a:r>
                      <a:endParaRPr b="1" sz="1100">
                        <a:latin typeface="Mada"/>
                        <a:ea typeface="Mada"/>
                        <a:cs typeface="Mada"/>
                        <a:sym typeface="Mada"/>
                      </a:endParaRPr>
                    </a:p>
                  </a:txBody>
                  <a:tcPr marT="91425" marB="91425" marR="91425" marL="91425" anchor="ctr">
                    <a:solidFill>
                      <a:srgbClr val="FCE5CD"/>
                    </a:solidFill>
                  </a:tcP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Throbbing (</a:t>
                      </a:r>
                      <a:r>
                        <a:rPr lang="en-GB" sz="1100">
                          <a:solidFill>
                            <a:srgbClr val="999999"/>
                          </a:solidFill>
                          <a:latin typeface="Mada"/>
                          <a:ea typeface="Mada"/>
                          <a:cs typeface="Mada"/>
                          <a:sym typeface="Mada"/>
                        </a:rPr>
                        <a:t>M</a:t>
                      </a:r>
                      <a:r>
                        <a:rPr lang="en-GB" sz="1100">
                          <a:solidFill>
                            <a:srgbClr val="999999"/>
                          </a:solidFill>
                          <a:latin typeface="Mada"/>
                          <a:ea typeface="Mada"/>
                          <a:cs typeface="Mada"/>
                          <a:sym typeface="Mada"/>
                        </a:rPr>
                        <a:t>igraine</a:t>
                      </a:r>
                      <a:r>
                        <a:rPr lang="en-GB" sz="1100">
                          <a:latin typeface="Mada"/>
                          <a:ea typeface="Mada"/>
                          <a:cs typeface="Mada"/>
                          <a:sym typeface="Mada"/>
                        </a:rPr>
                        <a:t>), Tight-band (</a:t>
                      </a:r>
                      <a:r>
                        <a:rPr lang="en-GB" sz="1100">
                          <a:solidFill>
                            <a:srgbClr val="999999"/>
                          </a:solidFill>
                          <a:latin typeface="Mada"/>
                          <a:ea typeface="Mada"/>
                          <a:cs typeface="Mada"/>
                          <a:sym typeface="Mada"/>
                        </a:rPr>
                        <a:t>Tension headache</a:t>
                      </a:r>
                      <a:r>
                        <a:rPr lang="en-GB" sz="1100">
                          <a:latin typeface="Mada"/>
                          <a:ea typeface="Mada"/>
                          <a:cs typeface="Mada"/>
                          <a:sym typeface="Mada"/>
                        </a:rPr>
                        <a:t>), Stabbing (</a:t>
                      </a:r>
                      <a:r>
                        <a:rPr lang="en-GB" sz="1100">
                          <a:solidFill>
                            <a:srgbClr val="999999"/>
                          </a:solidFill>
                          <a:latin typeface="Mada"/>
                          <a:ea typeface="Mada"/>
                          <a:cs typeface="Mada"/>
                          <a:sym typeface="Mada"/>
                        </a:rPr>
                        <a:t>Cluster headache</a:t>
                      </a:r>
                      <a:r>
                        <a:rPr lang="en-GB" sz="1100">
                          <a:latin typeface="Mada"/>
                          <a:ea typeface="Mada"/>
                          <a:cs typeface="Mada"/>
                          <a:sym typeface="Mada"/>
                        </a:rPr>
                        <a:t>).</a:t>
                      </a:r>
                      <a:endParaRPr sz="1100">
                        <a:latin typeface="Mada"/>
                        <a:ea typeface="Mada"/>
                        <a:cs typeface="Mada"/>
                        <a:sym typeface="Mada"/>
                      </a:endParaRPr>
                    </a:p>
                  </a:txBody>
                  <a:tcPr marT="91425" marB="91425" marR="91425" marL="91425"/>
                </a:tc>
              </a:tr>
              <a:tr h="272100">
                <a:tc>
                  <a:txBody>
                    <a:bodyPr/>
                    <a:lstStyle/>
                    <a:p>
                      <a:pPr indent="0" lvl="0" marL="0" rtl="0" algn="ctr">
                        <a:spcBef>
                          <a:spcPts val="0"/>
                        </a:spcBef>
                        <a:spcAft>
                          <a:spcPts val="0"/>
                        </a:spcAft>
                        <a:buNone/>
                      </a:pPr>
                      <a:r>
                        <a:rPr b="1" lang="en-GB" sz="1100">
                          <a:latin typeface="Mada"/>
                          <a:ea typeface="Mada"/>
                          <a:cs typeface="Mada"/>
                          <a:sym typeface="Mada"/>
                        </a:rPr>
                        <a:t>Radiation</a:t>
                      </a:r>
                      <a:endParaRPr b="1" sz="1100">
                        <a:latin typeface="Mada"/>
                        <a:ea typeface="Mada"/>
                        <a:cs typeface="Mada"/>
                        <a:sym typeface="Mada"/>
                      </a:endParaRPr>
                    </a:p>
                  </a:txBody>
                  <a:tcPr marT="91425" marB="91425" marR="91425" marL="91425" anchor="ctr">
                    <a:solidFill>
                      <a:srgbClr val="FCE5CD"/>
                    </a:solidFill>
                  </a:tcPr>
                </a:tc>
                <a:tc>
                  <a:txBody>
                    <a:bodyPr/>
                    <a:lstStyle/>
                    <a:p>
                      <a:pPr indent="-298450" lvl="0" marL="4572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E. g. radiate to the eye, cheeks (</a:t>
                      </a:r>
                      <a:r>
                        <a:rPr lang="en-GB" sz="1100">
                          <a:solidFill>
                            <a:srgbClr val="999999"/>
                          </a:solidFill>
                          <a:latin typeface="Mada"/>
                          <a:ea typeface="Mada"/>
                          <a:cs typeface="Mada"/>
                          <a:sym typeface="Mada"/>
                        </a:rPr>
                        <a:t>S</a:t>
                      </a:r>
                      <a:r>
                        <a:rPr lang="en-GB" sz="1100">
                          <a:solidFill>
                            <a:srgbClr val="999999"/>
                          </a:solidFill>
                          <a:latin typeface="Mada"/>
                          <a:ea typeface="Mada"/>
                          <a:cs typeface="Mada"/>
                          <a:sym typeface="Mada"/>
                        </a:rPr>
                        <a:t>inus), jaw.</a:t>
                      </a:r>
                      <a:endParaRPr sz="1100">
                        <a:solidFill>
                          <a:srgbClr val="999999"/>
                        </a:solidFill>
                        <a:latin typeface="Mada"/>
                        <a:ea typeface="Mada"/>
                        <a:cs typeface="Mada"/>
                        <a:sym typeface="Mada"/>
                      </a:endParaRPr>
                    </a:p>
                  </a:txBody>
                  <a:tcPr marT="91425" marB="91425" marR="91425" marL="91425"/>
                </a:tc>
              </a:tr>
              <a:tr h="798775">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Associated symptoms </a:t>
                      </a:r>
                      <a:endParaRPr b="1" sz="1100">
                        <a:latin typeface="Mada"/>
                        <a:ea typeface="Mada"/>
                        <a:cs typeface="Mada"/>
                        <a:sym typeface="Mada"/>
                      </a:endParaRPr>
                    </a:p>
                  </a:txBody>
                  <a:tcPr marT="91425" marB="91425" marR="91425" marL="91425" anchor="ctr">
                    <a:solidFill>
                      <a:srgbClr val="FCE5CD"/>
                    </a:solidFill>
                  </a:tcP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Symptoms of pituitary adenoma (Visual disturbance, Cushing, Prolactinoma, Acromegaly), Vertigo, </a:t>
                      </a:r>
                      <a:r>
                        <a:rPr b="1" lang="en-GB" sz="1100">
                          <a:solidFill>
                            <a:srgbClr val="FF0000"/>
                          </a:solidFill>
                          <a:latin typeface="Mada"/>
                          <a:ea typeface="Mada"/>
                          <a:cs typeface="Mada"/>
                          <a:sym typeface="Mada"/>
                        </a:rPr>
                        <a:t>Weakness</a:t>
                      </a:r>
                      <a:r>
                        <a:rPr lang="en-GB" sz="1100">
                          <a:latin typeface="Mada"/>
                          <a:ea typeface="Mada"/>
                          <a:cs typeface="Mada"/>
                          <a:sym typeface="Mada"/>
                        </a:rPr>
                        <a:t> (motor), Tremor, Dysarthria, Ataxia or Truncal ataxia (cerebellum), Numbness (sensory), </a:t>
                      </a:r>
                      <a:r>
                        <a:rPr b="1" lang="en-GB" sz="1100">
                          <a:solidFill>
                            <a:srgbClr val="FF0000"/>
                          </a:solidFill>
                          <a:latin typeface="Mada"/>
                          <a:ea typeface="Mada"/>
                          <a:cs typeface="Mada"/>
                          <a:sym typeface="Mada"/>
                        </a:rPr>
                        <a:t>blurred vision</a:t>
                      </a:r>
                      <a:r>
                        <a:rPr lang="en-GB" sz="1100">
                          <a:latin typeface="Mada"/>
                          <a:ea typeface="Mada"/>
                          <a:cs typeface="Mada"/>
                          <a:sym typeface="Mada"/>
                        </a:rPr>
                        <a:t> </a:t>
                      </a:r>
                      <a:r>
                        <a:rPr lang="en-GB" sz="1100">
                          <a:latin typeface="Mada"/>
                          <a:ea typeface="Mada"/>
                          <a:cs typeface="Mada"/>
                          <a:sym typeface="Mada"/>
                        </a:rPr>
                        <a:t>or Seizure, Aura.</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en-GB" sz="1100">
                          <a:latin typeface="Mada"/>
                          <a:ea typeface="Mada"/>
                          <a:cs typeface="Mada"/>
                          <a:sym typeface="Mada"/>
                        </a:rPr>
                        <a:t>C</a:t>
                      </a:r>
                      <a:r>
                        <a:rPr b="1" lang="en-GB" sz="1100">
                          <a:latin typeface="Mada"/>
                          <a:ea typeface="Mada"/>
                          <a:cs typeface="Mada"/>
                          <a:sym typeface="Mada"/>
                        </a:rPr>
                        <a:t>onstitutional symptoms:</a:t>
                      </a:r>
                      <a:r>
                        <a:rPr lang="en-GB" sz="1100">
                          <a:latin typeface="Mada"/>
                          <a:ea typeface="Mada"/>
                          <a:cs typeface="Mada"/>
                          <a:sym typeface="Mada"/>
                        </a:rPr>
                        <a:t> fever, nausea or vomiting, weight changes, fatigue, loss of appetite, constipation, diarrhea.</a:t>
                      </a:r>
                      <a:endParaRPr sz="1100">
                        <a:latin typeface="Mada"/>
                        <a:ea typeface="Mada"/>
                        <a:cs typeface="Mada"/>
                        <a:sym typeface="Mada"/>
                      </a:endParaRPr>
                    </a:p>
                  </a:txBody>
                  <a:tcPr marT="91425" marB="91425" marR="91425" marL="91425"/>
                </a:tc>
              </a:tr>
              <a:tr h="1457125">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Time course</a:t>
                      </a:r>
                      <a:endParaRPr b="1" sz="1100">
                        <a:latin typeface="Mada"/>
                        <a:ea typeface="Mada"/>
                        <a:cs typeface="Mada"/>
                        <a:sym typeface="Mada"/>
                      </a:endParaRPr>
                    </a:p>
                  </a:txBody>
                  <a:tcPr marT="91425" marB="91425" marR="91425" marL="91425" anchor="ctr">
                    <a:solidFill>
                      <a:srgbClr val="FCE5CD"/>
                    </a:solidFill>
                  </a:tcP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Continuous or intermittent.</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Progressed or constant.</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Frequency and the duration of each episode.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Daily pattern:</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b="1" lang="en-GB" sz="1100">
                          <a:latin typeface="Mada"/>
                          <a:ea typeface="Mada"/>
                          <a:cs typeface="Mada"/>
                          <a:sym typeface="Mada"/>
                        </a:rPr>
                        <a:t>In the morning: </a:t>
                      </a:r>
                      <a:r>
                        <a:rPr lang="en-GB" sz="1100">
                          <a:latin typeface="Mada"/>
                          <a:ea typeface="Mada"/>
                          <a:cs typeface="Mada"/>
                          <a:sym typeface="Mada"/>
                        </a:rPr>
                        <a:t>the intracranial pressure will increase after sleep</a:t>
                      </a:r>
                      <a:r>
                        <a:rPr lang="en-GB" sz="1100">
                          <a:latin typeface="Mada"/>
                          <a:ea typeface="Mada"/>
                          <a:cs typeface="Mada"/>
                          <a:sym typeface="Mada"/>
                        </a:rPr>
                        <a:t>ing (</a:t>
                      </a:r>
                      <a:r>
                        <a:rPr lang="en-GB" sz="1100">
                          <a:solidFill>
                            <a:srgbClr val="6AA84F"/>
                          </a:solidFill>
                          <a:latin typeface="Mada"/>
                          <a:ea typeface="Mada"/>
                          <a:cs typeface="Mada"/>
                          <a:sym typeface="Mada"/>
                        </a:rPr>
                        <a:t>tumor cells secrete VEGF that disturbs TJ and increases the permeability of BBB + CO2 levels rise while sleeping due to slow breathing, all that will lead to edema and high ICP</a:t>
                      </a:r>
                      <a:r>
                        <a:rPr lang="en-GB" sz="1100">
                          <a:latin typeface="Mada"/>
                          <a:ea typeface="Mada"/>
                          <a:cs typeface="Mada"/>
                          <a:sym typeface="Mada"/>
                        </a:rPr>
                        <a:t>) t</a:t>
                      </a:r>
                      <a:r>
                        <a:rPr lang="en-GB" sz="1100">
                          <a:latin typeface="Mada"/>
                          <a:ea typeface="Mada"/>
                          <a:cs typeface="Mada"/>
                          <a:sym typeface="Mada"/>
                        </a:rPr>
                        <a:t>hat's why a space-occupying lesion in the brain will have a morning headache.</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b="1" lang="en-GB" sz="1100">
                          <a:latin typeface="Mada"/>
                          <a:ea typeface="Mada"/>
                          <a:cs typeface="Mada"/>
                          <a:sym typeface="Mada"/>
                        </a:rPr>
                        <a:t>In the middle of the day: </a:t>
                      </a:r>
                      <a:r>
                        <a:rPr lang="en-GB" sz="1100">
                          <a:latin typeface="Mada"/>
                          <a:ea typeface="Mada"/>
                          <a:cs typeface="Mada"/>
                          <a:sym typeface="Mada"/>
                        </a:rPr>
                        <a:t>vision problems.</a:t>
                      </a:r>
                      <a:endParaRPr sz="1100">
                        <a:latin typeface="Mada"/>
                        <a:ea typeface="Mada"/>
                        <a:cs typeface="Mada"/>
                        <a:sym typeface="Mada"/>
                      </a:endParaRPr>
                    </a:p>
                  </a:txBody>
                  <a:tcPr marT="91425" marB="91425" marR="91425" marL="91425"/>
                </a:tc>
              </a:tr>
              <a:tr h="535425">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 Exacerbating factors</a:t>
                      </a:r>
                      <a:endParaRPr b="1" sz="1100">
                        <a:solidFill>
                          <a:schemeClr val="dk1"/>
                        </a:solidFill>
                        <a:latin typeface="Mada"/>
                        <a:ea typeface="Mada"/>
                        <a:cs typeface="Mada"/>
                        <a:sym typeface="Mada"/>
                      </a:endParaRPr>
                    </a:p>
                    <a:p>
                      <a:pPr indent="0" lvl="0" marL="0" rtl="0" algn="ctr">
                        <a:spcBef>
                          <a:spcPts val="0"/>
                        </a:spcBef>
                        <a:spcAft>
                          <a:spcPts val="0"/>
                        </a:spcAft>
                        <a:buNone/>
                      </a:pPr>
                      <a:r>
                        <a:rPr b="1" lang="en-GB" sz="1100">
                          <a:solidFill>
                            <a:schemeClr val="dk1"/>
                          </a:solidFill>
                          <a:latin typeface="Mada"/>
                          <a:ea typeface="Mada"/>
                          <a:cs typeface="Mada"/>
                          <a:sym typeface="Mada"/>
                        </a:rPr>
                        <a:t>&amp;</a:t>
                      </a:r>
                      <a:endParaRPr b="1" sz="1100">
                        <a:solidFill>
                          <a:schemeClr val="dk1"/>
                        </a:solidFill>
                        <a:latin typeface="Mada"/>
                        <a:ea typeface="Mada"/>
                        <a:cs typeface="Mada"/>
                        <a:sym typeface="Mada"/>
                      </a:endParaRPr>
                    </a:p>
                    <a:p>
                      <a:pPr indent="0" lvl="0" marL="0" rtl="0" algn="ctr">
                        <a:spcBef>
                          <a:spcPts val="0"/>
                        </a:spcBef>
                        <a:spcAft>
                          <a:spcPts val="0"/>
                        </a:spcAft>
                        <a:buNone/>
                      </a:pPr>
                      <a:r>
                        <a:rPr b="1" lang="en-GB" sz="1100">
                          <a:solidFill>
                            <a:schemeClr val="dk1"/>
                          </a:solidFill>
                          <a:latin typeface="Mada"/>
                          <a:ea typeface="Mada"/>
                          <a:cs typeface="Mada"/>
                          <a:sym typeface="Mada"/>
                        </a:rPr>
                        <a:t>Relieving factors</a:t>
                      </a:r>
                      <a:endParaRPr b="1" sz="1100">
                        <a:solidFill>
                          <a:schemeClr val="dk1"/>
                        </a:solidFill>
                        <a:latin typeface="Mada"/>
                        <a:ea typeface="Mada"/>
                        <a:cs typeface="Mada"/>
                        <a:sym typeface="Mada"/>
                      </a:endParaRPr>
                    </a:p>
                  </a:txBody>
                  <a:tcPr marT="91425" marB="91425" marR="91425" marL="91425" anchor="ctr">
                    <a:solidFill>
                      <a:srgbClr val="FCE5CD"/>
                    </a:solidFill>
                  </a:tcPr>
                </a:tc>
                <a:tc>
                  <a:txBody>
                    <a:bodyPr/>
                    <a:lstStyle/>
                    <a:p>
                      <a:pPr indent="-298450" lvl="0" marL="457200" rtl="0" algn="l">
                        <a:spcBef>
                          <a:spcPts val="0"/>
                        </a:spcBef>
                        <a:spcAft>
                          <a:spcPts val="0"/>
                        </a:spcAft>
                        <a:buSzPts val="1100"/>
                        <a:buFont typeface="Mada"/>
                        <a:buChar char="●"/>
                      </a:pPr>
                      <a:r>
                        <a:rPr b="1" lang="en-GB" sz="1100">
                          <a:latin typeface="Mada"/>
                          <a:ea typeface="Mada"/>
                          <a:cs typeface="Mada"/>
                          <a:sym typeface="Mada"/>
                        </a:rPr>
                        <a:t>Exacerbating factors: </a:t>
                      </a:r>
                      <a:r>
                        <a:rPr lang="en-GB" sz="1100">
                          <a:latin typeface="Mada"/>
                          <a:ea typeface="Mada"/>
                          <a:cs typeface="Mada"/>
                          <a:sym typeface="Mada"/>
                        </a:rPr>
                        <a:t>stress, Menses.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en-GB" sz="1100">
                          <a:solidFill>
                            <a:schemeClr val="dk1"/>
                          </a:solidFill>
                          <a:latin typeface="Mada"/>
                          <a:ea typeface="Mada"/>
                          <a:cs typeface="Mada"/>
                          <a:sym typeface="Mada"/>
                        </a:rPr>
                        <a:t>Relieving</a:t>
                      </a:r>
                      <a:r>
                        <a:rPr b="1" lang="en-GB" sz="1100">
                          <a:latin typeface="Mada"/>
                          <a:ea typeface="Mada"/>
                          <a:cs typeface="Mada"/>
                          <a:sym typeface="Mada"/>
                        </a:rPr>
                        <a:t> factors:</a:t>
                      </a:r>
                      <a:r>
                        <a:rPr lang="en-GB" sz="1100">
                          <a:latin typeface="Mada"/>
                          <a:ea typeface="Mada"/>
                          <a:cs typeface="Mada"/>
                          <a:sym typeface="Mada"/>
                        </a:rPr>
                        <a:t> rest, NSAID, sitting in a dark room, changing position.</a:t>
                      </a:r>
                      <a:endParaRPr sz="1100">
                        <a:latin typeface="Mada"/>
                        <a:ea typeface="Mada"/>
                        <a:cs typeface="Mada"/>
                        <a:sym typeface="Mada"/>
                      </a:endParaRPr>
                    </a:p>
                  </a:txBody>
                  <a:tcPr marT="91425" marB="91425" marR="91425" marL="91425"/>
                </a:tc>
              </a:tr>
              <a:tr h="272100">
                <a:tc>
                  <a:txBody>
                    <a:bodyPr/>
                    <a:lstStyle/>
                    <a:p>
                      <a:pPr indent="0" lvl="0" marL="0" rtl="0" algn="ctr">
                        <a:spcBef>
                          <a:spcPts val="0"/>
                        </a:spcBef>
                        <a:spcAft>
                          <a:spcPts val="0"/>
                        </a:spcAft>
                        <a:buNone/>
                      </a:pPr>
                      <a:r>
                        <a:rPr b="1" lang="en-GB" sz="1100">
                          <a:latin typeface="Mada"/>
                          <a:ea typeface="Mada"/>
                          <a:cs typeface="Mada"/>
                          <a:sym typeface="Mada"/>
                        </a:rPr>
                        <a:t>Severity</a:t>
                      </a:r>
                      <a:endParaRPr b="1" sz="1100">
                        <a:latin typeface="Mada"/>
                        <a:ea typeface="Mada"/>
                        <a:cs typeface="Mada"/>
                        <a:sym typeface="Mada"/>
                      </a:endParaRPr>
                    </a:p>
                  </a:txBody>
                  <a:tcPr marT="91425" marB="91425" marR="91425" marL="91425" anchor="ctr">
                    <a:solidFill>
                      <a:srgbClr val="FCE5CD"/>
                    </a:solidFill>
                  </a:tcP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Effect on daily activity and sleep.</a:t>
                      </a:r>
                      <a:endParaRPr sz="1100">
                        <a:latin typeface="Mada"/>
                        <a:ea typeface="Mada"/>
                        <a:cs typeface="Mada"/>
                        <a:sym typeface="Mada"/>
                      </a:endParaRPr>
                    </a:p>
                  </a:txBody>
                  <a:tcPr marT="91425" marB="91425" marR="91425" marL="91425"/>
                </a:tc>
              </a:tr>
            </a:tbl>
          </a:graphicData>
        </a:graphic>
      </p:graphicFrame>
      <p:pic>
        <p:nvPicPr>
          <p:cNvPr id="2176" name="Google Shape;2176;p115"/>
          <p:cNvPicPr preferRelativeResize="0"/>
          <p:nvPr/>
        </p:nvPicPr>
        <p:blipFill>
          <a:blip r:embed="rId3">
            <a:alphaModFix/>
          </a:blip>
          <a:stretch>
            <a:fillRect/>
          </a:stretch>
        </p:blipFill>
        <p:spPr>
          <a:xfrm>
            <a:off x="6454613" y="8138175"/>
            <a:ext cx="859500" cy="1013973"/>
          </a:xfrm>
          <a:prstGeom prst="rect">
            <a:avLst/>
          </a:prstGeom>
          <a:noFill/>
          <a:ln>
            <a:noFill/>
          </a:ln>
        </p:spPr>
      </p:pic>
      <p:sp>
        <p:nvSpPr>
          <p:cNvPr id="2177" name="Google Shape;2177;p115"/>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1" name="Shape 2181"/>
        <p:cNvGrpSpPr/>
        <p:nvPr/>
      </p:nvGrpSpPr>
      <p:grpSpPr>
        <a:xfrm>
          <a:off x="0" y="0"/>
          <a:ext cx="0" cy="0"/>
          <a:chOff x="0" y="0"/>
          <a:chExt cx="0" cy="0"/>
        </a:xfrm>
      </p:grpSpPr>
      <p:sp>
        <p:nvSpPr>
          <p:cNvPr id="2182" name="Google Shape;2182;p116"/>
          <p:cNvSpPr txBox="1"/>
          <p:nvPr/>
        </p:nvSpPr>
        <p:spPr>
          <a:xfrm>
            <a:off x="-15875" y="4505500"/>
            <a:ext cx="5475000" cy="57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Other causes of headache &amp; Facial pain</a:t>
            </a:r>
            <a:endParaRPr sz="1800">
              <a:solidFill>
                <a:srgbClr val="9FCFCF"/>
              </a:solidFill>
              <a:latin typeface="Comfortaa Regular"/>
              <a:ea typeface="Comfortaa Regular"/>
              <a:cs typeface="Comfortaa Regular"/>
              <a:sym typeface="Comfortaa Regular"/>
            </a:endParaRPr>
          </a:p>
        </p:txBody>
      </p:sp>
      <p:sp>
        <p:nvSpPr>
          <p:cNvPr id="2183" name="Google Shape;2183;p116"/>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116"/>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116"/>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116"/>
          <p:cNvSpPr txBox="1"/>
          <p:nvPr/>
        </p:nvSpPr>
        <p:spPr>
          <a:xfrm>
            <a:off x="39350" y="273525"/>
            <a:ext cx="7589400" cy="17562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b="1" sz="1500">
              <a:solidFill>
                <a:schemeClr val="dk1"/>
              </a:solidFill>
              <a:highlight>
                <a:srgbClr val="F9DEC9"/>
              </a:highlight>
              <a:latin typeface="Lora"/>
              <a:ea typeface="Lora"/>
              <a:cs typeface="Lora"/>
              <a:sym typeface="Lor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Medication</a:t>
            </a:r>
            <a:endParaRPr b="1" sz="1500">
              <a:solidFill>
                <a:schemeClr val="dk1"/>
              </a:solidFill>
              <a:highlight>
                <a:srgbClr val="F9DEC9"/>
              </a:highlight>
              <a:latin typeface="Lora"/>
              <a:ea typeface="Lora"/>
              <a:cs typeface="Lora"/>
              <a:sym typeface="Lor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Anticoagulant,  Antiplatelets, Vasodilators (Nitrates), HRT,  it may be a S/E of analgesics or due to analgesic overuse.</a:t>
            </a:r>
            <a:endParaRPr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Social </a:t>
            </a:r>
            <a:endParaRPr b="1" sz="1500">
              <a:solidFill>
                <a:schemeClr val="dk1"/>
              </a:solidFill>
              <a:highlight>
                <a:srgbClr val="F9DEC9"/>
              </a:highlight>
              <a:latin typeface="Lora"/>
              <a:ea typeface="Lora"/>
              <a:cs typeface="Lora"/>
              <a:sym typeface="Lor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Smoking, Unprotected sex, Recreational drugs (</a:t>
            </a:r>
            <a:r>
              <a:rPr lang="en-GB" sz="1100">
                <a:solidFill>
                  <a:srgbClr val="999999"/>
                </a:solidFill>
                <a:latin typeface="Mada"/>
                <a:ea typeface="Mada"/>
                <a:cs typeface="Mada"/>
                <a:sym typeface="Mada"/>
              </a:rPr>
              <a:t>withdrawal</a:t>
            </a:r>
            <a:r>
              <a:rPr lang="en-GB" sz="1100">
                <a:solidFill>
                  <a:schemeClr val="dk1"/>
                </a:solidFill>
                <a:latin typeface="Mada"/>
                <a:ea typeface="Mada"/>
                <a:cs typeface="Mada"/>
                <a:sym typeface="Mada"/>
              </a:rPr>
              <a:t>), Sleep habits, Stress.</a:t>
            </a:r>
            <a:endParaRPr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Family </a:t>
            </a:r>
            <a:endParaRPr b="1" sz="1500">
              <a:solidFill>
                <a:schemeClr val="dk1"/>
              </a:solidFill>
              <a:highlight>
                <a:srgbClr val="F9DEC9"/>
              </a:highlight>
              <a:latin typeface="Lora"/>
              <a:ea typeface="Lora"/>
              <a:cs typeface="Lora"/>
              <a:sym typeface="Lor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Malignancy, Migraine.</a:t>
            </a:r>
            <a:endParaRPr sz="1100">
              <a:solidFill>
                <a:schemeClr val="dk1"/>
              </a:solidFill>
              <a:latin typeface="Mada"/>
              <a:ea typeface="Mada"/>
              <a:cs typeface="Mada"/>
              <a:sym typeface="Mada"/>
            </a:endParaRPr>
          </a:p>
        </p:txBody>
      </p:sp>
      <p:sp>
        <p:nvSpPr>
          <p:cNvPr id="2187" name="Google Shape;2187;p116"/>
          <p:cNvSpPr txBox="1"/>
          <p:nvPr/>
        </p:nvSpPr>
        <p:spPr>
          <a:xfrm>
            <a:off x="10675" y="2264200"/>
            <a:ext cx="7589400" cy="22413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Vascular</a:t>
            </a:r>
            <a:r>
              <a:rPr lang="en-GB" sz="1100">
                <a:solidFill>
                  <a:schemeClr val="dk1"/>
                </a:solidFill>
                <a:latin typeface="Mada"/>
                <a:ea typeface="Mada"/>
                <a:cs typeface="Mada"/>
                <a:sym typeface="Mada"/>
              </a:rPr>
              <a:t>: Aneurysm, Arteriovenous malformations (AVMs), Hemorrhage, stroke.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Inflammatory/Infectious: </a:t>
            </a:r>
            <a:r>
              <a:rPr lang="en-GB" sz="1100">
                <a:solidFill>
                  <a:schemeClr val="dk1"/>
                </a:solidFill>
                <a:latin typeface="Mada"/>
                <a:ea typeface="Mada"/>
                <a:cs typeface="Mada"/>
                <a:sym typeface="Mada"/>
              </a:rPr>
              <a:t>Meningitis, Fungal or Viral infection, Abscess.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Autoimmune/Allergic/Anatomic</a:t>
            </a:r>
            <a:r>
              <a:rPr b="1" lang="en-GB" sz="1100">
                <a:solidFill>
                  <a:schemeClr val="dk1"/>
                </a:solidFill>
                <a:latin typeface="Mada"/>
                <a:ea typeface="Mada"/>
                <a:cs typeface="Mada"/>
                <a:sym typeface="Mada"/>
              </a:rPr>
              <a:t>:</a:t>
            </a:r>
            <a:r>
              <a:rPr lang="en-GB" sz="1100">
                <a:solidFill>
                  <a:schemeClr val="dk1"/>
                </a:solidFill>
                <a:latin typeface="Mada"/>
                <a:ea typeface="Mada"/>
                <a:cs typeface="Mada"/>
                <a:sym typeface="Mada"/>
              </a:rPr>
              <a:t> SLE.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Neoplastic</a:t>
            </a:r>
            <a:r>
              <a:rPr lang="en-GB" sz="1100">
                <a:solidFill>
                  <a:schemeClr val="dk1"/>
                </a:solidFill>
                <a:latin typeface="Mada"/>
                <a:ea typeface="Mada"/>
                <a:cs typeface="Mada"/>
                <a:sym typeface="Mada"/>
              </a:rPr>
              <a:t> </a:t>
            </a:r>
            <a:r>
              <a:rPr lang="en-GB" sz="1100">
                <a:solidFill>
                  <a:srgbClr val="999999"/>
                </a:solidFill>
                <a:latin typeface="Mada"/>
                <a:ea typeface="Mada"/>
                <a:cs typeface="Mada"/>
                <a:sym typeface="Mada"/>
              </a:rPr>
              <a:t>Two types: </a:t>
            </a:r>
            <a:endParaRPr sz="1100">
              <a:solidFill>
                <a:srgbClr val="999999"/>
              </a:solidFill>
              <a:latin typeface="Mada"/>
              <a:ea typeface="Mada"/>
              <a:cs typeface="Mada"/>
              <a:sym typeface="Mada"/>
            </a:endParaRPr>
          </a:p>
          <a:p>
            <a:pPr indent="-298450" lvl="1" marL="914400" rtl="0" algn="l">
              <a:spcBef>
                <a:spcPts val="0"/>
              </a:spcBef>
              <a:spcAft>
                <a:spcPts val="0"/>
              </a:spcAft>
              <a:buClr>
                <a:srgbClr val="999999"/>
              </a:buClr>
              <a:buSzPts val="1100"/>
              <a:buFont typeface="Mada"/>
              <a:buChar char="○"/>
            </a:pPr>
            <a:r>
              <a:rPr lang="en-GB" sz="1100">
                <a:latin typeface="Mada"/>
                <a:ea typeface="Mada"/>
                <a:cs typeface="Mada"/>
                <a:sym typeface="Mada"/>
              </a:rPr>
              <a:t>Primary</a:t>
            </a:r>
            <a:r>
              <a:rPr lang="en-GB" sz="1100">
                <a:solidFill>
                  <a:srgbClr val="999999"/>
                </a:solidFill>
                <a:latin typeface="Mada"/>
                <a:ea typeface="Mada"/>
                <a:cs typeface="Mada"/>
                <a:sym typeface="Mada"/>
              </a:rPr>
              <a:t>, most common primary tumor:  </a:t>
            </a:r>
            <a:endParaRPr sz="1100">
              <a:solidFill>
                <a:srgbClr val="999999"/>
              </a:solidFill>
              <a:latin typeface="Mada"/>
              <a:ea typeface="Mada"/>
              <a:cs typeface="Mada"/>
              <a:sym typeface="Mada"/>
            </a:endParaRPr>
          </a:p>
          <a:p>
            <a:pPr indent="0" lvl="0" marL="1371600" rtl="0" algn="l">
              <a:spcBef>
                <a:spcPts val="0"/>
              </a:spcBef>
              <a:spcAft>
                <a:spcPts val="0"/>
              </a:spcAft>
              <a:buNone/>
            </a:pPr>
            <a:r>
              <a:rPr lang="en-GB" sz="1100">
                <a:solidFill>
                  <a:srgbClr val="999999"/>
                </a:solidFill>
                <a:latin typeface="Mada"/>
                <a:ea typeface="Mada"/>
                <a:cs typeface="Mada"/>
                <a:sym typeface="Mada"/>
              </a:rPr>
              <a:t>1. Meningioma (Good tumor, Arising from the meninges, very benign).</a:t>
            </a:r>
            <a:endParaRPr sz="1100">
              <a:solidFill>
                <a:srgbClr val="999999"/>
              </a:solidFill>
              <a:latin typeface="Mada"/>
              <a:ea typeface="Mada"/>
              <a:cs typeface="Mada"/>
              <a:sym typeface="Mada"/>
            </a:endParaRPr>
          </a:p>
          <a:p>
            <a:pPr indent="0" lvl="0" marL="1371600" rtl="0" algn="l">
              <a:spcBef>
                <a:spcPts val="0"/>
              </a:spcBef>
              <a:spcAft>
                <a:spcPts val="0"/>
              </a:spcAft>
              <a:buNone/>
            </a:pPr>
            <a:r>
              <a:rPr lang="en-GB" sz="1100">
                <a:solidFill>
                  <a:srgbClr val="999999"/>
                </a:solidFill>
                <a:latin typeface="Mada"/>
                <a:ea typeface="Mada"/>
                <a:cs typeface="Mada"/>
                <a:sym typeface="Mada"/>
              </a:rPr>
              <a:t>2. Glioblastoma (Very bad it’s the WORST, survival 1-2 years).</a:t>
            </a:r>
            <a:endParaRPr sz="1100">
              <a:solidFill>
                <a:srgbClr val="999999"/>
              </a:solidFill>
              <a:latin typeface="Mada"/>
              <a:ea typeface="Mada"/>
              <a:cs typeface="Mada"/>
              <a:sym typeface="Mada"/>
            </a:endParaRPr>
          </a:p>
          <a:p>
            <a:pPr indent="0" lvl="0" marL="1371600" rtl="0" algn="l">
              <a:spcBef>
                <a:spcPts val="0"/>
              </a:spcBef>
              <a:spcAft>
                <a:spcPts val="0"/>
              </a:spcAft>
              <a:buNone/>
            </a:pPr>
            <a:r>
              <a:rPr lang="en-GB" sz="1100">
                <a:solidFill>
                  <a:srgbClr val="999999"/>
                </a:solidFill>
                <a:latin typeface="Mada"/>
                <a:ea typeface="Mada"/>
                <a:cs typeface="Mada"/>
                <a:sym typeface="Mada"/>
              </a:rPr>
              <a:t>3. Pituitary adenoma (Common, Cushing diseases, Acromegaly).</a:t>
            </a:r>
            <a:endParaRPr sz="1100">
              <a:solidFill>
                <a:srgbClr val="999999"/>
              </a:solidFill>
              <a:latin typeface="Mada"/>
              <a:ea typeface="Mada"/>
              <a:cs typeface="Mada"/>
              <a:sym typeface="Mada"/>
            </a:endParaRPr>
          </a:p>
          <a:p>
            <a:pPr indent="0" lvl="0" marL="1371600" rtl="0" algn="l">
              <a:spcBef>
                <a:spcPts val="0"/>
              </a:spcBef>
              <a:spcAft>
                <a:spcPts val="0"/>
              </a:spcAft>
              <a:buNone/>
            </a:pPr>
            <a:r>
              <a:rPr lang="en-GB" sz="1100">
                <a:solidFill>
                  <a:srgbClr val="999999"/>
                </a:solidFill>
                <a:latin typeface="Mada"/>
                <a:ea typeface="Mada"/>
                <a:cs typeface="Mada"/>
                <a:sym typeface="Mada"/>
              </a:rPr>
              <a:t>4. Schwannomas which happens with the 8th cranial nerve (present with hearing loss, vertigo).</a:t>
            </a:r>
            <a:endParaRPr sz="1100">
              <a:solidFill>
                <a:srgbClr val="999999"/>
              </a:solidFill>
              <a:latin typeface="Mada"/>
              <a:ea typeface="Mada"/>
              <a:cs typeface="Mada"/>
              <a:sym typeface="Mada"/>
            </a:endParaRPr>
          </a:p>
          <a:p>
            <a:pPr indent="-298450" lvl="1" marL="914400" rtl="0" algn="l">
              <a:spcBef>
                <a:spcPts val="0"/>
              </a:spcBef>
              <a:spcAft>
                <a:spcPts val="0"/>
              </a:spcAft>
              <a:buClr>
                <a:srgbClr val="999999"/>
              </a:buClr>
              <a:buSzPts val="1100"/>
              <a:buFont typeface="Mada"/>
              <a:buChar char="○"/>
            </a:pPr>
            <a:r>
              <a:rPr lang="en-GB" sz="1100">
                <a:latin typeface="Mada"/>
                <a:ea typeface="Mada"/>
                <a:cs typeface="Mada"/>
                <a:sym typeface="Mada"/>
              </a:rPr>
              <a:t>Secondary</a:t>
            </a:r>
            <a:r>
              <a:rPr lang="en-GB" sz="1100">
                <a:solidFill>
                  <a:srgbClr val="999999"/>
                </a:solidFill>
                <a:latin typeface="Mada"/>
                <a:ea typeface="Mada"/>
                <a:cs typeface="Mada"/>
                <a:sym typeface="Mada"/>
              </a:rPr>
              <a:t> tumors (metastasis).</a:t>
            </a:r>
            <a:endParaRPr sz="1100">
              <a:solidFill>
                <a:srgbClr val="999999"/>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Other causes: </a:t>
            </a:r>
            <a:r>
              <a:rPr lang="en-GB" sz="1100">
                <a:solidFill>
                  <a:schemeClr val="dk1"/>
                </a:solidFill>
                <a:latin typeface="Mada"/>
                <a:ea typeface="Mada"/>
                <a:cs typeface="Mada"/>
                <a:sym typeface="Mada"/>
              </a:rPr>
              <a:t>Traumatic/Degenerative/Deficiency/Drugs/Endocrine/Environmental/Idiopathic/Intoxication/Iatrogenic/Congenital/Metabolic.</a:t>
            </a:r>
            <a:endParaRPr b="1" sz="1100">
              <a:solidFill>
                <a:schemeClr val="dk1"/>
              </a:solidFill>
              <a:latin typeface="Mada"/>
              <a:ea typeface="Mada"/>
              <a:cs typeface="Mada"/>
              <a:sym typeface="Mada"/>
            </a:endParaRPr>
          </a:p>
        </p:txBody>
      </p:sp>
      <p:sp>
        <p:nvSpPr>
          <p:cNvPr id="2188" name="Google Shape;2188;p116"/>
          <p:cNvSpPr txBox="1"/>
          <p:nvPr/>
        </p:nvSpPr>
        <p:spPr>
          <a:xfrm>
            <a:off x="66175" y="1923975"/>
            <a:ext cx="1838400" cy="3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DDX </a:t>
            </a:r>
            <a:endParaRPr sz="1800">
              <a:solidFill>
                <a:srgbClr val="9FCFCF"/>
              </a:solidFill>
              <a:latin typeface="Comfortaa Regular"/>
              <a:ea typeface="Comfortaa Regular"/>
              <a:cs typeface="Comfortaa Regular"/>
              <a:sym typeface="Comfortaa Regular"/>
            </a:endParaRPr>
          </a:p>
        </p:txBody>
      </p:sp>
      <p:sp>
        <p:nvSpPr>
          <p:cNvPr id="2189" name="Google Shape;2189;p116"/>
          <p:cNvSpPr/>
          <p:nvPr/>
        </p:nvSpPr>
        <p:spPr>
          <a:xfrm>
            <a:off x="-7922" y="2264210"/>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190" name="Google Shape;2190;p116"/>
          <p:cNvSpPr txBox="1"/>
          <p:nvPr/>
        </p:nvSpPr>
        <p:spPr>
          <a:xfrm>
            <a:off x="82075" y="7687866"/>
            <a:ext cx="2298000" cy="16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Investigations </a:t>
            </a:r>
            <a:endParaRPr sz="1800">
              <a:solidFill>
                <a:srgbClr val="9FCFCF"/>
              </a:solidFill>
              <a:latin typeface="Comfortaa Regular"/>
              <a:ea typeface="Comfortaa Regular"/>
              <a:cs typeface="Comfortaa Regular"/>
              <a:sym typeface="Comfortaa Regular"/>
            </a:endParaRPr>
          </a:p>
        </p:txBody>
      </p:sp>
      <p:sp>
        <p:nvSpPr>
          <p:cNvPr id="2191" name="Google Shape;2191;p116"/>
          <p:cNvSpPr/>
          <p:nvPr/>
        </p:nvSpPr>
        <p:spPr>
          <a:xfrm>
            <a:off x="-5285" y="808126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192" name="Google Shape;2192;p116"/>
          <p:cNvSpPr/>
          <p:nvPr/>
        </p:nvSpPr>
        <p:spPr>
          <a:xfrm>
            <a:off x="-7928" y="932556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193" name="Google Shape;2193;p116"/>
          <p:cNvSpPr txBox="1"/>
          <p:nvPr/>
        </p:nvSpPr>
        <p:spPr>
          <a:xfrm>
            <a:off x="79423" y="8914211"/>
            <a:ext cx="1838400" cy="42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Management </a:t>
            </a:r>
            <a:endParaRPr sz="1800">
              <a:solidFill>
                <a:srgbClr val="9FCFCF"/>
              </a:solidFill>
              <a:latin typeface="Comfortaa Regular"/>
              <a:ea typeface="Comfortaa Regular"/>
              <a:cs typeface="Comfortaa Regular"/>
              <a:sym typeface="Comfortaa Regular"/>
            </a:endParaRPr>
          </a:p>
        </p:txBody>
      </p:sp>
      <p:sp>
        <p:nvSpPr>
          <p:cNvPr id="2194" name="Google Shape;2194;p116"/>
          <p:cNvSpPr txBox="1"/>
          <p:nvPr/>
        </p:nvSpPr>
        <p:spPr>
          <a:xfrm>
            <a:off x="15992" y="8138877"/>
            <a:ext cx="7589400" cy="6327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It depends on the cause, age, presence of red flags. If the vital sign are unstable then start management with ABCs.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Mainly:</a:t>
            </a:r>
            <a:endParaRPr sz="1100">
              <a:solidFill>
                <a:schemeClr val="dk1"/>
              </a:solidFill>
              <a:latin typeface="Mada"/>
              <a:ea typeface="Mada"/>
              <a:cs typeface="Mada"/>
              <a:sym typeface="Mada"/>
            </a:endParaRPr>
          </a:p>
          <a:p>
            <a:pPr indent="-298450" lvl="0"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Image study:  CT scan or MRI.</a:t>
            </a:r>
            <a:endParaRPr sz="1100">
              <a:solidFill>
                <a:schemeClr val="dk1"/>
              </a:solidFill>
              <a:latin typeface="Mada"/>
              <a:ea typeface="Mada"/>
              <a:cs typeface="Mada"/>
              <a:sym typeface="Mada"/>
            </a:endParaRPr>
          </a:p>
          <a:p>
            <a:pPr indent="-298450" lvl="0"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Lumbar puncture (LP) for meningitis.</a:t>
            </a:r>
            <a:endParaRPr/>
          </a:p>
        </p:txBody>
      </p:sp>
      <p:sp>
        <p:nvSpPr>
          <p:cNvPr id="2195" name="Google Shape;2195;p116"/>
          <p:cNvSpPr txBox="1"/>
          <p:nvPr/>
        </p:nvSpPr>
        <p:spPr>
          <a:xfrm>
            <a:off x="8037" y="9383173"/>
            <a:ext cx="7589400" cy="6327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Acute: ABCs.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Analgesics/Antibiotics (if you suspect infection)/Surgery (if there is a mass).</a:t>
            </a:r>
            <a:endParaRPr sz="1100">
              <a:solidFill>
                <a:schemeClr val="dk1"/>
              </a:solidFill>
              <a:latin typeface="Mada"/>
              <a:ea typeface="Mada"/>
              <a:cs typeface="Mada"/>
              <a:sym typeface="Mada"/>
            </a:endParaRPr>
          </a:p>
        </p:txBody>
      </p:sp>
      <p:sp>
        <p:nvSpPr>
          <p:cNvPr id="2196" name="Google Shape;2196;p116"/>
          <p:cNvSpPr txBox="1"/>
          <p:nvPr/>
        </p:nvSpPr>
        <p:spPr>
          <a:xfrm>
            <a:off x="137850" y="166250"/>
            <a:ext cx="7058400" cy="53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latin typeface="Lora"/>
                <a:ea typeface="Lora"/>
                <a:cs typeface="Lora"/>
                <a:sym typeface="Lora"/>
              </a:rPr>
              <a:t>History of headache</a:t>
            </a:r>
            <a:endParaRPr b="1" sz="2000">
              <a:solidFill>
                <a:srgbClr val="83C5BE"/>
              </a:solidFill>
              <a:latin typeface="Lora"/>
              <a:ea typeface="Lora"/>
              <a:cs typeface="Lora"/>
              <a:sym typeface="Lora"/>
            </a:endParaRPr>
          </a:p>
        </p:txBody>
      </p:sp>
      <p:sp>
        <p:nvSpPr>
          <p:cNvPr id="2197" name="Google Shape;2197;p116"/>
          <p:cNvSpPr/>
          <p:nvPr/>
        </p:nvSpPr>
        <p:spPr>
          <a:xfrm>
            <a:off x="-15875" y="4859300"/>
            <a:ext cx="4962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198" name="Google Shape;2198;p116"/>
          <p:cNvSpPr txBox="1"/>
          <p:nvPr/>
        </p:nvSpPr>
        <p:spPr>
          <a:xfrm>
            <a:off x="66173" y="6703909"/>
            <a:ext cx="1838400" cy="42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9FCFCF"/>
              </a:solidFill>
              <a:latin typeface="Comfortaa Regular"/>
              <a:ea typeface="Comfortaa Regular"/>
              <a:cs typeface="Comfortaa Regular"/>
              <a:sym typeface="Comfortaa Regular"/>
            </a:endParaRPr>
          </a:p>
        </p:txBody>
      </p:sp>
      <p:graphicFrame>
        <p:nvGraphicFramePr>
          <p:cNvPr id="2199" name="Google Shape;2199;p116"/>
          <p:cNvGraphicFramePr/>
          <p:nvPr/>
        </p:nvGraphicFramePr>
        <p:xfrm>
          <a:off x="131450" y="5134611"/>
          <a:ext cx="3000000" cy="3000000"/>
        </p:xfrm>
        <a:graphic>
          <a:graphicData uri="http://schemas.openxmlformats.org/drawingml/2006/table">
            <a:tbl>
              <a:tblPr>
                <a:noFill/>
                <a:tableStyleId>{19993E90-D4CF-4236-97D6-A35B643A8516}</a:tableStyleId>
              </a:tblPr>
              <a:tblGrid>
                <a:gridCol w="1749250"/>
                <a:gridCol w="5577350"/>
              </a:tblGrid>
              <a:tr h="210600">
                <a:tc>
                  <a:txBody>
                    <a:bodyPr/>
                    <a:lstStyle/>
                    <a:p>
                      <a:pPr indent="0" lvl="0" marL="0" rtl="0" algn="ctr">
                        <a:spcBef>
                          <a:spcPts val="0"/>
                        </a:spcBef>
                        <a:spcAft>
                          <a:spcPts val="0"/>
                        </a:spcAft>
                        <a:buNone/>
                      </a:pPr>
                      <a:r>
                        <a:rPr b="1" lang="en-GB" sz="1100">
                          <a:latin typeface="Mada"/>
                          <a:ea typeface="Mada"/>
                          <a:cs typeface="Mada"/>
                          <a:sym typeface="Mada"/>
                        </a:rPr>
                        <a:t>Cause</a:t>
                      </a:r>
                      <a:endParaRPr b="1" sz="11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None/>
                      </a:pPr>
                      <a:r>
                        <a:rPr b="1" lang="en-GB" sz="1100">
                          <a:latin typeface="Mada"/>
                          <a:ea typeface="Mada"/>
                          <a:cs typeface="Mada"/>
                          <a:sym typeface="Mada"/>
                        </a:rPr>
                        <a:t>Characteristic</a:t>
                      </a:r>
                      <a:r>
                        <a:rPr b="1" lang="en-GB" sz="1100">
                          <a:latin typeface="Mada"/>
                          <a:ea typeface="Mada"/>
                          <a:cs typeface="Mada"/>
                          <a:sym typeface="Mada"/>
                        </a:rPr>
                        <a:t> </a:t>
                      </a:r>
                      <a:endParaRPr b="1" sz="1100">
                        <a:latin typeface="Mada"/>
                        <a:ea typeface="Mada"/>
                        <a:cs typeface="Mada"/>
                        <a:sym typeface="Mada"/>
                      </a:endParaRPr>
                    </a:p>
                  </a:txBody>
                  <a:tcPr marT="91425" marB="91425" marR="91425" marL="91425">
                    <a:solidFill>
                      <a:srgbClr val="F9DEC9"/>
                    </a:solidFill>
                  </a:tcPr>
                </a:tc>
              </a:tr>
              <a:tr h="210600">
                <a:tc>
                  <a:txBody>
                    <a:bodyPr/>
                    <a:lstStyle/>
                    <a:p>
                      <a:pPr indent="0" lvl="0" marL="0" rtl="0" algn="ctr">
                        <a:spcBef>
                          <a:spcPts val="0"/>
                        </a:spcBef>
                        <a:spcAft>
                          <a:spcPts val="0"/>
                        </a:spcAft>
                        <a:buNone/>
                      </a:pPr>
                      <a:r>
                        <a:rPr b="1" lang="en-GB" sz="1100">
                          <a:latin typeface="Mada"/>
                          <a:ea typeface="Mada"/>
                          <a:cs typeface="Mada"/>
                          <a:sym typeface="Mada"/>
                        </a:rPr>
                        <a:t>Meningitis</a:t>
                      </a:r>
                      <a:endParaRPr b="1" sz="11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Generalized headache of gradual onset with photophobia, fever and neck stiffness.</a:t>
                      </a:r>
                      <a:endParaRPr sz="1100">
                        <a:latin typeface="Mada"/>
                        <a:ea typeface="Mada"/>
                        <a:cs typeface="Mada"/>
                        <a:sym typeface="Mada"/>
                      </a:endParaRPr>
                    </a:p>
                  </a:txBody>
                  <a:tcPr marT="91425" marB="91425" marR="91425" marL="91425"/>
                </a:tc>
              </a:tr>
              <a:tr h="312500">
                <a:tc>
                  <a:txBody>
                    <a:bodyPr/>
                    <a:lstStyle/>
                    <a:p>
                      <a:pPr indent="0" lvl="0" marL="0" rtl="0" algn="ctr">
                        <a:spcBef>
                          <a:spcPts val="0"/>
                        </a:spcBef>
                        <a:spcAft>
                          <a:spcPts val="0"/>
                        </a:spcAft>
                        <a:buNone/>
                      </a:pPr>
                      <a:r>
                        <a:rPr b="1" lang="en-GB" sz="1100">
                          <a:latin typeface="Mada"/>
                          <a:ea typeface="Mada"/>
                          <a:cs typeface="Mada"/>
                          <a:sym typeface="Mada"/>
                        </a:rPr>
                        <a:t>Subarachnoid hemorrhage </a:t>
                      </a:r>
                      <a:endParaRPr b="1" sz="11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The patient will describe it as “The worst headache in my life”.</a:t>
                      </a:r>
                      <a:endParaRPr sz="1100">
                        <a:latin typeface="Mada"/>
                        <a:ea typeface="Mada"/>
                        <a:cs typeface="Mada"/>
                        <a:sym typeface="Mada"/>
                      </a:endParaRPr>
                    </a:p>
                  </a:txBody>
                  <a:tcPr marT="91425" marB="91425" marR="91425" marL="91425"/>
                </a:tc>
              </a:tr>
              <a:tr h="210600">
                <a:tc>
                  <a:txBody>
                    <a:bodyPr/>
                    <a:lstStyle/>
                    <a:p>
                      <a:pPr indent="0" lvl="0" marL="0" rtl="0" algn="ctr">
                        <a:spcBef>
                          <a:spcPts val="0"/>
                        </a:spcBef>
                        <a:spcAft>
                          <a:spcPts val="0"/>
                        </a:spcAft>
                        <a:buNone/>
                      </a:pPr>
                      <a:r>
                        <a:rPr b="1" lang="en-GB" sz="1100">
                          <a:solidFill>
                            <a:srgbClr val="B7B7B7"/>
                          </a:solidFill>
                          <a:latin typeface="Mada"/>
                          <a:ea typeface="Mada"/>
                          <a:cs typeface="Mada"/>
                          <a:sym typeface="Mada"/>
                        </a:rPr>
                        <a:t>Acute sinusitis </a:t>
                      </a:r>
                      <a:endParaRPr b="1" sz="1100">
                        <a:solidFill>
                          <a:srgbClr val="B7B7B7"/>
                        </a:solidFill>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Headaches with pain or fullness over the cheeks, forehead or behind the eyes.</a:t>
                      </a:r>
                      <a:endParaRPr sz="1100">
                        <a:solidFill>
                          <a:srgbClr val="999999"/>
                        </a:solidFill>
                        <a:latin typeface="Mada"/>
                        <a:ea typeface="Mada"/>
                        <a:cs typeface="Mada"/>
                        <a:sym typeface="Mada"/>
                      </a:endParaRPr>
                    </a:p>
                  </a:txBody>
                  <a:tcPr marT="91425" marB="91425" marR="91425" marL="91425"/>
                </a:tc>
              </a:tr>
              <a:tr h="208325">
                <a:tc>
                  <a:txBody>
                    <a:bodyPr/>
                    <a:lstStyle/>
                    <a:p>
                      <a:pPr indent="0" lvl="0" marL="0" rtl="0" algn="ctr">
                        <a:spcBef>
                          <a:spcPts val="0"/>
                        </a:spcBef>
                        <a:spcAft>
                          <a:spcPts val="0"/>
                        </a:spcAft>
                        <a:buNone/>
                      </a:pPr>
                      <a:r>
                        <a:rPr b="1" lang="en-GB" sz="1100">
                          <a:latin typeface="Mada"/>
                          <a:ea typeface="Mada"/>
                          <a:cs typeface="Mada"/>
                          <a:sym typeface="Mada"/>
                        </a:rPr>
                        <a:t>Trigeminal neuralgia</a:t>
                      </a:r>
                      <a:endParaRPr b="1" sz="1100">
                        <a:latin typeface="Mada"/>
                        <a:ea typeface="Mada"/>
                        <a:cs typeface="Mada"/>
                        <a:sym typeface="Mada"/>
                      </a:endParaRPr>
                    </a:p>
                    <a:p>
                      <a:pPr indent="0" lvl="0" marL="0" rtl="0" algn="ctr">
                        <a:spcBef>
                          <a:spcPts val="0"/>
                        </a:spcBef>
                        <a:spcAft>
                          <a:spcPts val="0"/>
                        </a:spcAft>
                        <a:buNone/>
                      </a:pPr>
                      <a:r>
                        <a:rPr lang="en-GB" sz="1100">
                          <a:solidFill>
                            <a:schemeClr val="dk1"/>
                          </a:solidFill>
                          <a:latin typeface="Mada"/>
                          <a:ea typeface="Mada"/>
                          <a:cs typeface="Mada"/>
                          <a:sym typeface="Mada"/>
                        </a:rPr>
                        <a:t>(</a:t>
                      </a:r>
                      <a:r>
                        <a:rPr lang="en-GB" sz="1100">
                          <a:solidFill>
                            <a:srgbClr val="6AA84F"/>
                          </a:solidFill>
                          <a:latin typeface="Mada"/>
                          <a:ea typeface="Mada"/>
                          <a:cs typeface="Mada"/>
                          <a:sym typeface="Mada"/>
                        </a:rPr>
                        <a:t>V2&amp;V3</a:t>
                      </a:r>
                      <a:r>
                        <a:rPr lang="en-GB" sz="1100">
                          <a:solidFill>
                            <a:schemeClr val="dk1"/>
                          </a:solidFill>
                          <a:latin typeface="Mada"/>
                          <a:ea typeface="Mada"/>
                          <a:cs typeface="Mada"/>
                          <a:sym typeface="Mada"/>
                        </a:rPr>
                        <a:t>)</a:t>
                      </a:r>
                      <a:endParaRPr b="1" sz="11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Sudden attacks of </a:t>
                      </a:r>
                      <a:r>
                        <a:rPr lang="en-GB" sz="1100">
                          <a:solidFill>
                            <a:srgbClr val="6AA84F"/>
                          </a:solidFill>
                          <a:latin typeface="Mada"/>
                          <a:ea typeface="Mada"/>
                          <a:cs typeface="Mada"/>
                          <a:sym typeface="Mada"/>
                        </a:rPr>
                        <a:t>stabbing</a:t>
                      </a:r>
                      <a:r>
                        <a:rPr lang="en-GB" sz="1100">
                          <a:latin typeface="Mada"/>
                          <a:ea typeface="Mada"/>
                          <a:cs typeface="Mada"/>
                          <a:sym typeface="Mada"/>
                        </a:rPr>
                        <a:t> </a:t>
                      </a:r>
                      <a:r>
                        <a:rPr lang="en-GB" sz="1100">
                          <a:solidFill>
                            <a:srgbClr val="6AA84F"/>
                          </a:solidFill>
                          <a:latin typeface="Mada"/>
                          <a:ea typeface="Mada"/>
                          <a:cs typeface="Mada"/>
                          <a:sym typeface="Mada"/>
                        </a:rPr>
                        <a:t>unilateral</a:t>
                      </a:r>
                      <a:r>
                        <a:rPr lang="en-GB" sz="1100">
                          <a:latin typeface="Mada"/>
                          <a:ea typeface="Mada"/>
                          <a:cs typeface="Mada"/>
                          <a:sym typeface="Mada"/>
                        </a:rPr>
                        <a:t> facial pain.</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Triggered by  touching the face, chewing, speaking or brushing teeth.</a:t>
                      </a:r>
                      <a:endParaRPr sz="1100">
                        <a:latin typeface="Mada"/>
                        <a:ea typeface="Mada"/>
                        <a:cs typeface="Mada"/>
                        <a:sym typeface="Mada"/>
                      </a:endParaRPr>
                    </a:p>
                  </a:txBody>
                  <a:tcPr marT="91425" marB="91425" marR="91425" marL="91425"/>
                </a:tc>
              </a:tr>
              <a:tr h="208325">
                <a:tc>
                  <a:txBody>
                    <a:bodyPr/>
                    <a:lstStyle/>
                    <a:p>
                      <a:pPr indent="0" lvl="0" marL="0" rtl="0" algn="ctr">
                        <a:spcBef>
                          <a:spcPts val="0"/>
                        </a:spcBef>
                        <a:spcAft>
                          <a:spcPts val="0"/>
                        </a:spcAft>
                        <a:buNone/>
                      </a:pPr>
                      <a:r>
                        <a:rPr b="1" lang="en-GB" sz="1100">
                          <a:latin typeface="Mada"/>
                          <a:ea typeface="Mada"/>
                          <a:cs typeface="Mada"/>
                          <a:sym typeface="Mada"/>
                        </a:rPr>
                        <a:t>Multiple Sclerosis </a:t>
                      </a:r>
                      <a:endParaRPr b="1" sz="11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lang="en-GB" sz="1100">
                          <a:solidFill>
                            <a:srgbClr val="6AA84F"/>
                          </a:solidFill>
                          <a:latin typeface="Mada"/>
                          <a:ea typeface="Mada"/>
                          <a:cs typeface="Mada"/>
                          <a:sym typeface="Mada"/>
                        </a:rPr>
                        <a:t>Bilateral</a:t>
                      </a:r>
                      <a:r>
                        <a:rPr lang="en-GB" sz="1100">
                          <a:latin typeface="Mada"/>
                          <a:ea typeface="Mada"/>
                          <a:cs typeface="Mada"/>
                          <a:sym typeface="Mada"/>
                        </a:rPr>
                        <a:t> facial pain.</a:t>
                      </a:r>
                      <a:endParaRPr sz="1100">
                        <a:latin typeface="Mada"/>
                        <a:ea typeface="Mada"/>
                        <a:cs typeface="Mada"/>
                        <a:sym typeface="Mada"/>
                      </a:endParaRPr>
                    </a:p>
                  </a:txBody>
                  <a:tcPr marT="91425" marB="91425" marR="91425" marL="91425"/>
                </a:tc>
              </a:tr>
            </a:tbl>
          </a:graphicData>
        </a:graphic>
      </p:graphicFrame>
      <p:sp>
        <p:nvSpPr>
          <p:cNvPr id="2200" name="Google Shape;2200;p116"/>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4" name="Shape 2204"/>
        <p:cNvGrpSpPr/>
        <p:nvPr/>
      </p:nvGrpSpPr>
      <p:grpSpPr>
        <a:xfrm>
          <a:off x="0" y="0"/>
          <a:ext cx="0" cy="0"/>
          <a:chOff x="0" y="0"/>
          <a:chExt cx="0" cy="0"/>
        </a:xfrm>
      </p:grpSpPr>
      <p:sp>
        <p:nvSpPr>
          <p:cNvPr id="2205" name="Google Shape;2205;p117"/>
          <p:cNvSpPr txBox="1"/>
          <p:nvPr/>
        </p:nvSpPr>
        <p:spPr>
          <a:xfrm>
            <a:off x="-31325" y="1173525"/>
            <a:ext cx="7589400" cy="807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CE5CD"/>
                </a:highlight>
                <a:latin typeface="Mada"/>
                <a:ea typeface="Mada"/>
                <a:cs typeface="Mada"/>
                <a:sym typeface="Mada"/>
              </a:rPr>
              <a:t>olfactory nerve (I):</a:t>
            </a:r>
            <a:endParaRPr b="1" sz="1100">
              <a:solidFill>
                <a:schemeClr val="dk1"/>
              </a:solidFill>
              <a:highlight>
                <a:srgbClr val="FCE5CD"/>
              </a:highlight>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Ask the patient about his sense of smell (</a:t>
            </a:r>
            <a:r>
              <a:rPr i="1" lang="en-GB" sz="1100">
                <a:solidFill>
                  <a:schemeClr val="dk1"/>
                </a:solidFill>
                <a:latin typeface="Mada"/>
                <a:ea typeface="Mada"/>
                <a:cs typeface="Mada"/>
                <a:sym typeface="Mada"/>
              </a:rPr>
              <a:t>did you notice any change in your sense of smell?</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If yes, test each nostril separately by doing olfactory examination: tell the patient to close their eyes and block one nostril, ask the patient to sniff a scent stimuli and describe it (e.g. orange peel, soap, perfume).</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CE5CD"/>
                </a:highlight>
                <a:latin typeface="Mada"/>
                <a:ea typeface="Mada"/>
                <a:cs typeface="Mada"/>
                <a:sym typeface="Mada"/>
              </a:rPr>
              <a:t>Optic nerve (II):</a:t>
            </a:r>
            <a:endParaRPr b="1" sz="1100">
              <a:solidFill>
                <a:schemeClr val="dk1"/>
              </a:solidFill>
              <a:highlight>
                <a:srgbClr val="FCE5CD"/>
              </a:highlight>
              <a:latin typeface="Mada"/>
              <a:ea typeface="Mada"/>
              <a:cs typeface="Mada"/>
              <a:sym typeface="Mada"/>
            </a:endParaRPr>
          </a:p>
          <a:p>
            <a:pPr indent="-298450" lvl="1" marL="914400" rtl="0" algn="l">
              <a:lnSpc>
                <a:spcPct val="115000"/>
              </a:lnSpc>
              <a:spcBef>
                <a:spcPts val="0"/>
              </a:spcBef>
              <a:spcAft>
                <a:spcPts val="0"/>
              </a:spcAft>
              <a:buClr>
                <a:srgbClr val="999999"/>
              </a:buClr>
              <a:buSzPts val="1100"/>
              <a:buFont typeface="Mada"/>
              <a:buChar char="○"/>
            </a:pPr>
            <a:r>
              <a:rPr b="1" lang="en-GB" sz="1100">
                <a:solidFill>
                  <a:srgbClr val="999999"/>
                </a:solidFill>
                <a:latin typeface="Mada"/>
                <a:ea typeface="Mada"/>
                <a:cs typeface="Mada"/>
                <a:sym typeface="Mada"/>
              </a:rPr>
              <a:t>Inspection of the eye: </a:t>
            </a:r>
            <a:r>
              <a:rPr lang="en-GB" sz="1100">
                <a:solidFill>
                  <a:srgbClr val="999999"/>
                </a:solidFill>
                <a:latin typeface="Mada"/>
                <a:ea typeface="Mada"/>
                <a:cs typeface="Mada"/>
                <a:sym typeface="Mada"/>
              </a:rPr>
              <a:t>inspect and compare both pupils (shape,position,diameter), in an adult a normal pupil ranges from 2-4mm in light and 4-8 in dark, they’re round in shape, located at the center.</a:t>
            </a:r>
            <a:endParaRPr sz="1100">
              <a:solidFill>
                <a:srgbClr val="999999"/>
              </a:solidFill>
              <a:latin typeface="Mada"/>
              <a:ea typeface="Mada"/>
              <a:cs typeface="Mada"/>
              <a:sym typeface="Mada"/>
            </a:endParaRPr>
          </a:p>
          <a:p>
            <a:pPr indent="-298450" lvl="1" marL="914400" rtl="0" algn="l">
              <a:lnSpc>
                <a:spcPct val="115000"/>
              </a:lnSpc>
              <a:spcBef>
                <a:spcPts val="0"/>
              </a:spcBef>
              <a:spcAft>
                <a:spcPts val="0"/>
              </a:spcAft>
              <a:buClr>
                <a:srgbClr val="999999"/>
              </a:buClr>
              <a:buSzPts val="1100"/>
              <a:buFont typeface="Mada"/>
              <a:buChar char="○"/>
            </a:pPr>
            <a:r>
              <a:rPr b="1" lang="en-GB" sz="1100">
                <a:solidFill>
                  <a:srgbClr val="999999"/>
                </a:solidFill>
                <a:latin typeface="Mada"/>
                <a:ea typeface="Mada"/>
                <a:cs typeface="Mada"/>
                <a:sym typeface="Mada"/>
              </a:rPr>
              <a:t>Pupillary light reflex:</a:t>
            </a:r>
            <a:r>
              <a:rPr lang="en-GB" sz="1100">
                <a:solidFill>
                  <a:srgbClr val="999999"/>
                </a:solidFill>
                <a:latin typeface="Mada"/>
                <a:ea typeface="Mada"/>
                <a:cs typeface="Mada"/>
                <a:sym typeface="Mada"/>
              </a:rPr>
              <a:t> in a dim lighted room, tell the patient to look behind you and shine the torch light to each pupil separately. Normally, you’ll find that both eyes will constrict simultaneously (Direct&amp;indirect).</a:t>
            </a:r>
            <a:endParaRPr sz="1100">
              <a:solidFill>
                <a:srgbClr val="999999"/>
              </a:solidFill>
              <a:latin typeface="Mada"/>
              <a:ea typeface="Mada"/>
              <a:cs typeface="Mada"/>
              <a:sym typeface="Mada"/>
            </a:endParaRPr>
          </a:p>
          <a:p>
            <a:pPr indent="-298450" lvl="1" marL="914400" rtl="0" algn="l">
              <a:lnSpc>
                <a:spcPct val="115000"/>
              </a:lnSpc>
              <a:spcBef>
                <a:spcPts val="0"/>
              </a:spcBef>
              <a:spcAft>
                <a:spcPts val="0"/>
              </a:spcAft>
              <a:buClr>
                <a:srgbClr val="999999"/>
              </a:buClr>
              <a:buSzPts val="1100"/>
              <a:buFont typeface="Mada"/>
              <a:buChar char="○"/>
            </a:pPr>
            <a:r>
              <a:rPr b="1" lang="en-GB" sz="1100">
                <a:solidFill>
                  <a:srgbClr val="999999"/>
                </a:solidFill>
                <a:latin typeface="Mada"/>
                <a:ea typeface="Mada"/>
                <a:cs typeface="Mada"/>
                <a:sym typeface="Mada"/>
              </a:rPr>
              <a:t>Swinging light test:</a:t>
            </a:r>
            <a:r>
              <a:rPr lang="en-GB" sz="1100">
                <a:solidFill>
                  <a:srgbClr val="999999"/>
                </a:solidFill>
                <a:latin typeface="Mada"/>
                <a:ea typeface="Mada"/>
                <a:cs typeface="Mada"/>
                <a:sym typeface="Mada"/>
              </a:rPr>
              <a:t> this test allow us to check the relative strength of sensory signals being sent through each optic nerve. Tell the patient to look behind you and shine the torch light in a swinging pattern between each eye (around 2s). In a normal patient, the degree of constriction for both eyes are the same, but if there was damage to the optic nerve, the constriction of both pupil will be impaired and the pupil will appear larger when the light is shined to the damaged eye compared to when it’s shined to the undamaged eye (</a:t>
            </a:r>
            <a:r>
              <a:rPr b="1" lang="en-GB" sz="1100">
                <a:solidFill>
                  <a:srgbClr val="999999"/>
                </a:solidFill>
                <a:latin typeface="Mada"/>
                <a:ea typeface="Mada"/>
                <a:cs typeface="Mada"/>
                <a:sym typeface="Mada"/>
              </a:rPr>
              <a:t>afferent pupillary defect</a:t>
            </a:r>
            <a:r>
              <a:rPr lang="en-GB" sz="1100">
                <a:solidFill>
                  <a:srgbClr val="999999"/>
                </a:solidFill>
                <a:latin typeface="Mada"/>
                <a:ea typeface="Mada"/>
                <a:cs typeface="Mada"/>
                <a:sym typeface="Mada"/>
              </a:rPr>
              <a:t>). Optic is the afferent nerve while Oculomotor is the efferent nerve.</a:t>
            </a:r>
            <a:endParaRPr sz="1100">
              <a:solidFill>
                <a:srgbClr val="999999"/>
              </a:solidFill>
              <a:latin typeface="Mada"/>
              <a:ea typeface="Mada"/>
              <a:cs typeface="Mada"/>
              <a:sym typeface="Mada"/>
            </a:endParaRPr>
          </a:p>
          <a:p>
            <a:pPr indent="-298450" lvl="1" marL="914400" rtl="0" algn="l">
              <a:lnSpc>
                <a:spcPct val="115000"/>
              </a:lnSpc>
              <a:spcBef>
                <a:spcPts val="0"/>
              </a:spcBef>
              <a:spcAft>
                <a:spcPts val="0"/>
              </a:spcAft>
              <a:buClr>
                <a:srgbClr val="999999"/>
              </a:buClr>
              <a:buSzPts val="1100"/>
              <a:buFont typeface="Mada"/>
              <a:buChar char="○"/>
            </a:pPr>
            <a:r>
              <a:rPr b="1" lang="en-GB" sz="1100">
                <a:solidFill>
                  <a:srgbClr val="999999"/>
                </a:solidFill>
                <a:latin typeface="Mada"/>
                <a:ea typeface="Mada"/>
                <a:cs typeface="Mada"/>
                <a:sym typeface="Mada"/>
              </a:rPr>
              <a:t>Accommodation reflex (constriction+convergence):</a:t>
            </a:r>
            <a:r>
              <a:rPr lang="en-GB" sz="1100">
                <a:solidFill>
                  <a:srgbClr val="999999"/>
                </a:solidFill>
                <a:latin typeface="Mada"/>
                <a:ea typeface="Mada"/>
                <a:cs typeface="Mada"/>
                <a:sym typeface="Mada"/>
              </a:rPr>
              <a:t> Ask the patient to look at a far object then put a pin in front of their eye (d= 30cm) and observe the pupil. Normally there is constriction of both pupils.  </a:t>
            </a:r>
            <a:endParaRPr sz="1100">
              <a:solidFill>
                <a:srgbClr val="999999"/>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Visual acuity: </a:t>
            </a:r>
            <a:r>
              <a:rPr lang="en-GB" sz="1100">
                <a:solidFill>
                  <a:schemeClr val="dk1"/>
                </a:solidFill>
                <a:latin typeface="Mada"/>
                <a:ea typeface="Mada"/>
                <a:cs typeface="Mada"/>
                <a:sym typeface="Mada"/>
              </a:rPr>
              <a:t>is a test of how well patients see using their central visual field.</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Distant vision is tested with a well-illuminated </a:t>
            </a:r>
            <a:r>
              <a:rPr i="1" lang="en-GB" sz="1100">
                <a:solidFill>
                  <a:schemeClr val="dk1"/>
                </a:solidFill>
                <a:latin typeface="Mada"/>
                <a:ea typeface="Mada"/>
                <a:cs typeface="Mada"/>
                <a:sym typeface="Mada"/>
              </a:rPr>
              <a:t>Snellen chart</a:t>
            </a:r>
            <a:r>
              <a:rPr lang="en-GB" sz="1100">
                <a:solidFill>
                  <a:schemeClr val="dk1"/>
                </a:solidFill>
                <a:latin typeface="Mada"/>
                <a:ea typeface="Mada"/>
                <a:cs typeface="Mada"/>
                <a:sym typeface="Mada"/>
              </a:rPr>
              <a:t>, at a distance of 6 m.</a:t>
            </a:r>
            <a:endParaRPr sz="1100">
              <a:solidFill>
                <a:srgbClr val="999999"/>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Near vision is tested with reading cards with varying sizes of print.</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Color vision:</a:t>
            </a:r>
            <a:r>
              <a:rPr lang="en-GB" sz="1100">
                <a:solidFill>
                  <a:schemeClr val="dk1"/>
                </a:solidFill>
                <a:latin typeface="Mada"/>
                <a:ea typeface="Mada"/>
                <a:cs typeface="Mada"/>
                <a:sym typeface="Mada"/>
              </a:rPr>
              <a:t> use ishihara chart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Visual fields: </a:t>
            </a:r>
            <a:r>
              <a:rPr lang="en-GB" sz="1100">
                <a:solidFill>
                  <a:schemeClr val="dk1"/>
                </a:solidFill>
                <a:latin typeface="Mada"/>
                <a:ea typeface="Mada"/>
                <a:cs typeface="Mada"/>
                <a:sym typeface="Mada"/>
              </a:rPr>
              <a:t>Sit directly in front of the patient. Ask them to close one eye and look straight at you with the other, Keeping your hand midway between you and the patient, move your finger beyond your own visual field. Then gradually move the finger towards the midline until you can see it. If you and the patient see the finger at the same time, the visual field is normal.</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rgbClr val="999999"/>
              </a:buClr>
              <a:buSzPts val="1100"/>
              <a:buFont typeface="Mada"/>
              <a:buChar char="■"/>
            </a:pPr>
            <a:r>
              <a:rPr b="1" lang="en-GB" sz="1100">
                <a:solidFill>
                  <a:srgbClr val="999999"/>
                </a:solidFill>
                <a:latin typeface="Mada"/>
                <a:ea typeface="Mada"/>
                <a:cs typeface="Mada"/>
                <a:sym typeface="Mada"/>
              </a:rPr>
              <a:t>How the doctor did it:</a:t>
            </a:r>
            <a:r>
              <a:rPr lang="en-GB" sz="1100">
                <a:solidFill>
                  <a:srgbClr val="999999"/>
                </a:solidFill>
                <a:latin typeface="Mada"/>
                <a:ea typeface="Mada"/>
                <a:cs typeface="Mada"/>
                <a:sym typeface="Mada"/>
              </a:rPr>
              <a:t> confrontation method: let the patient look directly at your eye or nose and test each quadrant (superior temporal, superior nasal, inferior temporal, inferior nasal) in the patient's visual field by having them count the number of fingers that you are showing in each quadrant. Remember to close your eye with the patient (the eye mirroring the patient).</a:t>
            </a:r>
            <a:endParaRPr sz="1100">
              <a:solidFill>
                <a:srgbClr val="999999"/>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Fundoscopy:</a:t>
            </a:r>
            <a:r>
              <a:rPr lang="en-GB" sz="1100">
                <a:solidFill>
                  <a:schemeClr val="dk1"/>
                </a:solidFill>
                <a:latin typeface="Mada"/>
                <a:ea typeface="Mada"/>
                <a:cs typeface="Mada"/>
                <a:sym typeface="Mada"/>
              </a:rPr>
              <a:t> </a:t>
            </a:r>
            <a:r>
              <a:rPr lang="en-GB" sz="1100">
                <a:solidFill>
                  <a:srgbClr val="999999"/>
                </a:solidFill>
                <a:latin typeface="Mada"/>
                <a:ea typeface="Mada"/>
                <a:cs typeface="Mada"/>
                <a:sym typeface="Mada"/>
              </a:rPr>
              <a:t>examine the eye fundus using ophthalmoscope. Assess optic disc (for any papilledema, atrophy), retinal vessels, macula, and retina (for any changes, ex: hemorrhages or exudates, especially diabetic and hypertnesive). </a:t>
            </a:r>
            <a:r>
              <a:rPr lang="en-GB" sz="1100">
                <a:latin typeface="Mada"/>
                <a:ea typeface="Mada"/>
                <a:cs typeface="Mada"/>
                <a:sym typeface="Mada"/>
              </a:rPr>
              <a:t>The optic disc is normally pale pink or yellow with crisp margins. </a:t>
            </a:r>
            <a:endParaRPr sz="1100">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latin typeface="Mada"/>
                <a:ea typeface="Mada"/>
                <a:cs typeface="Mada"/>
                <a:sym typeface="Mada"/>
              </a:rPr>
              <a:t>In </a:t>
            </a:r>
            <a:r>
              <a:rPr i="1" lang="en-GB" sz="1100">
                <a:latin typeface="Mada"/>
                <a:ea typeface="Mada"/>
                <a:cs typeface="Mada"/>
                <a:sym typeface="Mada"/>
              </a:rPr>
              <a:t>optic atrophy </a:t>
            </a:r>
            <a:r>
              <a:rPr lang="en-GB" sz="1100">
                <a:latin typeface="Mada"/>
                <a:ea typeface="Mada"/>
                <a:cs typeface="Mada"/>
                <a:sym typeface="Mada"/>
              </a:rPr>
              <a:t>there’s pallor of the optic disc, it’s secondary to chronic compression is found in patients with expanding lesions in the suprasellar region, pituitary tumours, meningioma and aneurysms.</a:t>
            </a:r>
            <a:endParaRPr sz="1100">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latin typeface="Mada"/>
                <a:ea typeface="Mada"/>
                <a:cs typeface="Mada"/>
                <a:sym typeface="Mada"/>
              </a:rPr>
              <a:t> In </a:t>
            </a:r>
            <a:r>
              <a:rPr i="1" lang="en-GB" sz="1100">
                <a:latin typeface="Mada"/>
                <a:ea typeface="Mada"/>
                <a:cs typeface="Mada"/>
                <a:sym typeface="Mada"/>
              </a:rPr>
              <a:t>papilledema</a:t>
            </a:r>
            <a:r>
              <a:rPr lang="en-GB" sz="1100">
                <a:latin typeface="Mada"/>
                <a:ea typeface="Mada"/>
                <a:cs typeface="Mada"/>
                <a:sym typeface="Mada"/>
              </a:rPr>
              <a:t> there’s swelling of the optic disc due to </a:t>
            </a:r>
            <a:r>
              <a:rPr lang="en-GB" sz="1100">
                <a:solidFill>
                  <a:schemeClr val="dk1"/>
                </a:solidFill>
                <a:latin typeface="Mada"/>
                <a:ea typeface="Mada"/>
                <a:cs typeface="Mada"/>
                <a:sym typeface="Mada"/>
              </a:rPr>
              <a:t>increased intracranial pressure, Blurring of the optic disc is characteristic  particularly on the temporal side and retinal haemorrhages are common, the visual acuity is often normal with a concentric restriction of the visual fields, and enlargement of the blind spot.</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13716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13716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1371600" rtl="0" algn="l">
              <a:lnSpc>
                <a:spcPct val="115000"/>
              </a:lnSpc>
              <a:spcBef>
                <a:spcPts val="0"/>
              </a:spcBef>
              <a:spcAft>
                <a:spcPts val="0"/>
              </a:spcAft>
              <a:buNone/>
            </a:pPr>
            <a:r>
              <a:t/>
            </a:r>
            <a:endParaRPr b="1" sz="1100">
              <a:solidFill>
                <a:srgbClr val="999999"/>
              </a:solidFill>
              <a:latin typeface="Mada"/>
              <a:ea typeface="Mada"/>
              <a:cs typeface="Mada"/>
              <a:sym typeface="Mada"/>
            </a:endParaRPr>
          </a:p>
          <a:p>
            <a:pPr indent="0" lvl="0" marL="1371600" rtl="0" algn="l">
              <a:lnSpc>
                <a:spcPct val="115000"/>
              </a:lnSpc>
              <a:spcBef>
                <a:spcPts val="0"/>
              </a:spcBef>
              <a:spcAft>
                <a:spcPts val="0"/>
              </a:spcAft>
              <a:buNone/>
            </a:pPr>
            <a:r>
              <a:rPr b="1" lang="en-GB" sz="1100">
                <a:solidFill>
                  <a:srgbClr val="999999"/>
                </a:solidFill>
                <a:latin typeface="Mada"/>
                <a:ea typeface="Mada"/>
                <a:cs typeface="Mada"/>
                <a:sym typeface="Mada"/>
              </a:rPr>
              <a:t>    Visual fields defects :</a:t>
            </a:r>
            <a:endParaRPr b="1" sz="1100">
              <a:solidFill>
                <a:srgbClr val="999999"/>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b="1" sz="1100">
              <a:solidFill>
                <a:schemeClr val="dk1"/>
              </a:solidFill>
              <a:highlight>
                <a:srgbClr val="FCE5CD"/>
              </a:highlight>
              <a:latin typeface="Mada"/>
              <a:ea typeface="Mada"/>
              <a:cs typeface="Mada"/>
              <a:sym typeface="Mada"/>
            </a:endParaRPr>
          </a:p>
        </p:txBody>
      </p:sp>
      <p:pic>
        <p:nvPicPr>
          <p:cNvPr id="2206" name="Google Shape;2206;p117"/>
          <p:cNvPicPr preferRelativeResize="0"/>
          <p:nvPr/>
        </p:nvPicPr>
        <p:blipFill rotWithShape="1">
          <a:blip r:embed="rId3">
            <a:alphaModFix/>
          </a:blip>
          <a:srcRect b="1161" l="2926" r="4454" t="47225"/>
          <a:stretch/>
        </p:blipFill>
        <p:spPr>
          <a:xfrm>
            <a:off x="5224574" y="9035125"/>
            <a:ext cx="1986726" cy="1206149"/>
          </a:xfrm>
          <a:prstGeom prst="rect">
            <a:avLst/>
          </a:prstGeom>
          <a:noFill/>
          <a:ln cap="flat" cmpd="sng" w="9525">
            <a:solidFill>
              <a:schemeClr val="dk2"/>
            </a:solidFill>
            <a:prstDash val="solid"/>
            <a:round/>
            <a:headEnd len="sm" w="sm" type="none"/>
            <a:tailEnd len="sm" w="sm" type="none"/>
          </a:ln>
        </p:spPr>
      </p:pic>
      <p:sp>
        <p:nvSpPr>
          <p:cNvPr id="2207" name="Google Shape;2207;p117"/>
          <p:cNvSpPr/>
          <p:nvPr/>
        </p:nvSpPr>
        <p:spPr>
          <a:xfrm>
            <a:off x="1426300" y="8990500"/>
            <a:ext cx="5951400" cy="1295400"/>
          </a:xfrm>
          <a:prstGeom prst="rect">
            <a:avLst/>
          </a:prstGeom>
          <a:noFill/>
          <a:ln cap="flat" cmpd="sng" w="19050">
            <a:solidFill>
              <a:srgbClr val="F9CB9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117"/>
          <p:cNvSpPr/>
          <p:nvPr/>
        </p:nvSpPr>
        <p:spPr>
          <a:xfrm rot="10800000">
            <a:off x="63" y="-52526"/>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117"/>
          <p:cNvSpPr/>
          <p:nvPr/>
        </p:nvSpPr>
        <p:spPr>
          <a:xfrm>
            <a:off x="14996757" y="74557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117"/>
          <p:cNvSpPr/>
          <p:nvPr/>
        </p:nvSpPr>
        <p:spPr>
          <a:xfrm>
            <a:off x="15898532" y="75171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117"/>
          <p:cNvSpPr txBox="1"/>
          <p:nvPr/>
        </p:nvSpPr>
        <p:spPr>
          <a:xfrm>
            <a:off x="255638" y="173105"/>
            <a:ext cx="6835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000">
                <a:solidFill>
                  <a:srgbClr val="9FCFCF"/>
                </a:solidFill>
                <a:latin typeface="Lora"/>
                <a:ea typeface="Lora"/>
                <a:cs typeface="Lora"/>
                <a:sym typeface="Lora"/>
              </a:rPr>
              <a:t>Physical Examination of </a:t>
            </a:r>
            <a:r>
              <a:rPr b="1" lang="en-GB" sz="2000">
                <a:solidFill>
                  <a:srgbClr val="9FCFCF"/>
                </a:solidFill>
                <a:latin typeface="Lora"/>
                <a:ea typeface="Lora"/>
                <a:cs typeface="Lora"/>
                <a:sym typeface="Lora"/>
              </a:rPr>
              <a:t>headache</a:t>
            </a:r>
            <a:endParaRPr b="1" sz="2000">
              <a:solidFill>
                <a:srgbClr val="9FCFCF"/>
              </a:solidFill>
              <a:latin typeface="Lora"/>
              <a:ea typeface="Lora"/>
              <a:cs typeface="Lora"/>
              <a:sym typeface="Lora"/>
            </a:endParaRPr>
          </a:p>
        </p:txBody>
      </p:sp>
      <p:grpSp>
        <p:nvGrpSpPr>
          <p:cNvPr id="2212" name="Google Shape;2212;p117"/>
          <p:cNvGrpSpPr/>
          <p:nvPr/>
        </p:nvGrpSpPr>
        <p:grpSpPr>
          <a:xfrm>
            <a:off x="134113" y="964615"/>
            <a:ext cx="3825000" cy="414953"/>
            <a:chOff x="0" y="1143004"/>
            <a:chExt cx="3825000" cy="414953"/>
          </a:xfrm>
        </p:grpSpPr>
        <p:sp>
          <p:nvSpPr>
            <p:cNvPr id="2213" name="Google Shape;2213;p117"/>
            <p:cNvSpPr txBox="1"/>
            <p:nvPr/>
          </p:nvSpPr>
          <p:spPr>
            <a:xfrm>
              <a:off x="0" y="1143004"/>
              <a:ext cx="38250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Cranial nerve examination </a:t>
              </a:r>
              <a:endParaRPr sz="1800">
                <a:solidFill>
                  <a:srgbClr val="9FCFCF"/>
                </a:solidFill>
                <a:latin typeface="Comfortaa Regular"/>
                <a:ea typeface="Comfortaa Regular"/>
                <a:cs typeface="Comfortaa Regular"/>
                <a:sym typeface="Comfortaa Regular"/>
              </a:endParaRPr>
            </a:p>
          </p:txBody>
        </p:sp>
        <p:sp>
          <p:nvSpPr>
            <p:cNvPr id="2214" name="Google Shape;2214;p117"/>
            <p:cNvSpPr/>
            <p:nvPr/>
          </p:nvSpPr>
          <p:spPr>
            <a:xfrm>
              <a:off x="775" y="1500357"/>
              <a:ext cx="3262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2215" name="Google Shape;2215;p117"/>
          <p:cNvGrpSpPr/>
          <p:nvPr/>
        </p:nvGrpSpPr>
        <p:grpSpPr>
          <a:xfrm>
            <a:off x="1185610" y="436712"/>
            <a:ext cx="4975269" cy="756600"/>
            <a:chOff x="142685" y="1182375"/>
            <a:chExt cx="4975269" cy="756600"/>
          </a:xfrm>
        </p:grpSpPr>
        <p:sp>
          <p:nvSpPr>
            <p:cNvPr id="2216" name="Google Shape;2216;p117"/>
            <p:cNvSpPr txBox="1"/>
            <p:nvPr/>
          </p:nvSpPr>
          <p:spPr>
            <a:xfrm>
              <a:off x="2061628" y="1260075"/>
              <a:ext cx="11955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A B C C D E</a:t>
              </a:r>
              <a:endParaRPr b="1">
                <a:solidFill>
                  <a:srgbClr val="23455A"/>
                </a:solidFill>
                <a:highlight>
                  <a:srgbClr val="C7E3E6"/>
                </a:highlight>
                <a:latin typeface="Lora"/>
                <a:ea typeface="Lora"/>
                <a:cs typeface="Lora"/>
                <a:sym typeface="Lora"/>
              </a:endParaRPr>
            </a:p>
          </p:txBody>
        </p:sp>
        <p:sp>
          <p:nvSpPr>
            <p:cNvPr id="2217" name="Google Shape;2217;p117"/>
            <p:cNvSpPr txBox="1"/>
            <p:nvPr/>
          </p:nvSpPr>
          <p:spPr>
            <a:xfrm>
              <a:off x="3554954" y="1260063"/>
              <a:ext cx="15630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Vital Signs</a:t>
              </a:r>
              <a:endParaRPr b="1">
                <a:solidFill>
                  <a:srgbClr val="23455A"/>
                </a:solidFill>
                <a:highlight>
                  <a:srgbClr val="C7E3E6"/>
                </a:highlight>
                <a:latin typeface="Lora"/>
                <a:ea typeface="Lora"/>
                <a:cs typeface="Lora"/>
                <a:sym typeface="Lora"/>
              </a:endParaRPr>
            </a:p>
          </p:txBody>
        </p:sp>
        <p:sp>
          <p:nvSpPr>
            <p:cNvPr id="2218" name="Google Shape;2218;p117"/>
            <p:cNvSpPr txBox="1"/>
            <p:nvPr/>
          </p:nvSpPr>
          <p:spPr>
            <a:xfrm>
              <a:off x="1806802" y="1194125"/>
              <a:ext cx="5247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2</a:t>
              </a:r>
              <a:endParaRPr b="1" sz="2000">
                <a:solidFill>
                  <a:srgbClr val="F9DEC9"/>
                </a:solidFill>
                <a:latin typeface="Pacifico"/>
                <a:ea typeface="Pacifico"/>
                <a:cs typeface="Pacifico"/>
                <a:sym typeface="Pacifico"/>
              </a:endParaRPr>
            </a:p>
          </p:txBody>
        </p:sp>
        <p:sp>
          <p:nvSpPr>
            <p:cNvPr id="2219" name="Google Shape;2219;p117"/>
            <p:cNvSpPr txBox="1"/>
            <p:nvPr/>
          </p:nvSpPr>
          <p:spPr>
            <a:xfrm>
              <a:off x="3286530" y="1182375"/>
              <a:ext cx="419400" cy="7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3</a:t>
              </a:r>
              <a:endParaRPr b="1" sz="2000">
                <a:solidFill>
                  <a:srgbClr val="F9DEC9"/>
                </a:solidFill>
                <a:latin typeface="Pacifico"/>
                <a:ea typeface="Pacifico"/>
                <a:cs typeface="Pacifico"/>
                <a:sym typeface="Pacifico"/>
              </a:endParaRPr>
            </a:p>
          </p:txBody>
        </p:sp>
        <p:sp>
          <p:nvSpPr>
            <p:cNvPr id="2220" name="Google Shape;2220;p117"/>
            <p:cNvSpPr txBox="1"/>
            <p:nvPr/>
          </p:nvSpPr>
          <p:spPr>
            <a:xfrm>
              <a:off x="318378" y="1288120"/>
              <a:ext cx="14601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W I P P P E R</a:t>
              </a:r>
              <a:endParaRPr b="1">
                <a:solidFill>
                  <a:srgbClr val="23455A"/>
                </a:solidFill>
                <a:highlight>
                  <a:srgbClr val="C7E3E6"/>
                </a:highlight>
                <a:latin typeface="Lora"/>
                <a:ea typeface="Lora"/>
                <a:cs typeface="Lora"/>
                <a:sym typeface="Lora"/>
              </a:endParaRPr>
            </a:p>
          </p:txBody>
        </p:sp>
        <p:sp>
          <p:nvSpPr>
            <p:cNvPr id="2221" name="Google Shape;2221;p117"/>
            <p:cNvSpPr txBox="1"/>
            <p:nvPr/>
          </p:nvSpPr>
          <p:spPr>
            <a:xfrm>
              <a:off x="142685" y="1209125"/>
              <a:ext cx="5247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1</a:t>
              </a:r>
              <a:endParaRPr b="1" sz="2000">
                <a:solidFill>
                  <a:srgbClr val="F9DEC9"/>
                </a:solidFill>
                <a:latin typeface="Pacifico"/>
                <a:ea typeface="Pacifico"/>
                <a:cs typeface="Pacifico"/>
                <a:sym typeface="Pacifico"/>
              </a:endParaRPr>
            </a:p>
          </p:txBody>
        </p:sp>
      </p:grpSp>
      <p:pic>
        <p:nvPicPr>
          <p:cNvPr id="2222" name="Google Shape;2222;p117">
            <a:hlinkClick r:id="rId4"/>
          </p:cNvPr>
          <p:cNvPicPr preferRelativeResize="0"/>
          <p:nvPr/>
        </p:nvPicPr>
        <p:blipFill>
          <a:blip r:embed="rId5">
            <a:alphaModFix/>
          </a:blip>
          <a:stretch>
            <a:fillRect/>
          </a:stretch>
        </p:blipFill>
        <p:spPr>
          <a:xfrm>
            <a:off x="3500218" y="1038566"/>
            <a:ext cx="396301" cy="396301"/>
          </a:xfrm>
          <a:prstGeom prst="rect">
            <a:avLst/>
          </a:prstGeom>
          <a:noFill/>
          <a:ln>
            <a:noFill/>
          </a:ln>
        </p:spPr>
      </p:pic>
      <p:pic>
        <p:nvPicPr>
          <p:cNvPr id="2223" name="Google Shape;2223;p117"/>
          <p:cNvPicPr preferRelativeResize="0"/>
          <p:nvPr/>
        </p:nvPicPr>
        <p:blipFill rotWithShape="1">
          <a:blip r:embed="rId6">
            <a:alphaModFix/>
          </a:blip>
          <a:srcRect b="0" l="0" r="0" t="44824"/>
          <a:stretch/>
        </p:blipFill>
        <p:spPr>
          <a:xfrm>
            <a:off x="151500" y="7584651"/>
            <a:ext cx="902950" cy="710401"/>
          </a:xfrm>
          <a:prstGeom prst="rect">
            <a:avLst/>
          </a:prstGeom>
          <a:noFill/>
          <a:ln>
            <a:noFill/>
          </a:ln>
        </p:spPr>
      </p:pic>
      <p:pic>
        <p:nvPicPr>
          <p:cNvPr id="2224" name="Google Shape;2224;p117"/>
          <p:cNvPicPr preferRelativeResize="0"/>
          <p:nvPr/>
        </p:nvPicPr>
        <p:blipFill rotWithShape="1">
          <a:blip r:embed="rId7">
            <a:alphaModFix/>
          </a:blip>
          <a:srcRect b="55602" l="0" r="0" t="0"/>
          <a:stretch/>
        </p:blipFill>
        <p:spPr>
          <a:xfrm>
            <a:off x="134160" y="8295046"/>
            <a:ext cx="937620" cy="756599"/>
          </a:xfrm>
          <a:prstGeom prst="rect">
            <a:avLst/>
          </a:prstGeom>
          <a:noFill/>
          <a:ln>
            <a:noFill/>
          </a:ln>
        </p:spPr>
      </p:pic>
      <p:pic>
        <p:nvPicPr>
          <p:cNvPr id="2225" name="Google Shape;2225;p117"/>
          <p:cNvPicPr preferRelativeResize="0"/>
          <p:nvPr/>
        </p:nvPicPr>
        <p:blipFill rotWithShape="1">
          <a:blip r:embed="rId8">
            <a:alphaModFix/>
          </a:blip>
          <a:srcRect b="53963" l="4146" r="2674" t="1927"/>
          <a:stretch/>
        </p:blipFill>
        <p:spPr>
          <a:xfrm>
            <a:off x="3176025" y="9035125"/>
            <a:ext cx="2048547" cy="1206149"/>
          </a:xfrm>
          <a:prstGeom prst="rect">
            <a:avLst/>
          </a:prstGeom>
          <a:noFill/>
          <a:ln cap="flat" cmpd="sng" w="9525">
            <a:solidFill>
              <a:schemeClr val="dk2"/>
            </a:solidFill>
            <a:prstDash val="solid"/>
            <a:round/>
            <a:headEnd len="sm" w="sm" type="none"/>
            <a:tailEnd len="sm" w="sm" type="none"/>
          </a:ln>
        </p:spPr>
      </p:pic>
      <p:sp>
        <p:nvSpPr>
          <p:cNvPr id="2226" name="Google Shape;2226;p117"/>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0" name="Shape 2230"/>
        <p:cNvGrpSpPr/>
        <p:nvPr/>
      </p:nvGrpSpPr>
      <p:grpSpPr>
        <a:xfrm>
          <a:off x="0" y="0"/>
          <a:ext cx="0" cy="0"/>
          <a:chOff x="0" y="0"/>
          <a:chExt cx="0" cy="0"/>
        </a:xfrm>
      </p:grpSpPr>
      <p:sp>
        <p:nvSpPr>
          <p:cNvPr id="2231" name="Google Shape;2231;p118"/>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118"/>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118"/>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118"/>
          <p:cNvSpPr txBox="1"/>
          <p:nvPr/>
        </p:nvSpPr>
        <p:spPr>
          <a:xfrm>
            <a:off x="377175" y="146425"/>
            <a:ext cx="6835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000">
                <a:solidFill>
                  <a:srgbClr val="9FCFCF"/>
                </a:solidFill>
                <a:latin typeface="Lora"/>
                <a:ea typeface="Lora"/>
                <a:cs typeface="Lora"/>
                <a:sym typeface="Lora"/>
              </a:rPr>
              <a:t>Physical Examination of headache</a:t>
            </a:r>
            <a:endParaRPr b="1" sz="2000">
              <a:solidFill>
                <a:srgbClr val="9FCFCF"/>
              </a:solidFill>
              <a:latin typeface="Lora"/>
              <a:ea typeface="Lora"/>
              <a:cs typeface="Lora"/>
              <a:sym typeface="Lora"/>
            </a:endParaRPr>
          </a:p>
        </p:txBody>
      </p:sp>
      <p:sp>
        <p:nvSpPr>
          <p:cNvPr id="2235" name="Google Shape;2235;p118"/>
          <p:cNvSpPr txBox="1"/>
          <p:nvPr/>
        </p:nvSpPr>
        <p:spPr>
          <a:xfrm>
            <a:off x="81075" y="901625"/>
            <a:ext cx="7427400" cy="960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CE5CD"/>
                </a:highlight>
                <a:latin typeface="Mada"/>
                <a:ea typeface="Mada"/>
                <a:cs typeface="Mada"/>
                <a:sym typeface="Mada"/>
              </a:rPr>
              <a:t>oculomotor nerve (III) + trochlear nerve (IV) + abducens nerve (VI):</a:t>
            </a:r>
            <a:endParaRPr b="1" sz="1100">
              <a:solidFill>
                <a:schemeClr val="dk1"/>
              </a:solidFill>
              <a:highlight>
                <a:srgbClr val="FCE5CD"/>
              </a:highlight>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Inspection of the eye looking for ptosis, the size of the pupils, and their reactivity to light and accommodation.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Eye movements: </a:t>
            </a:r>
            <a:r>
              <a:rPr lang="en-GB" sz="1100">
                <a:solidFill>
                  <a:schemeClr val="dk1"/>
                </a:solidFill>
                <a:latin typeface="Mada"/>
                <a:ea typeface="Mada"/>
                <a:cs typeface="Mada"/>
                <a:sym typeface="Mada"/>
              </a:rPr>
              <a:t>There are six muscles attached to each eye. To test the eye movements, ask the patient to keep their head still and follow your finger, and to tell you if they see double at any stage. Draw a large H to test lateral and vertical movements.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Asses if there is failure in eye movement, diplopia, or nystagmus in any direction.</a:t>
            </a:r>
            <a:endParaRPr sz="1100">
              <a:solidFill>
                <a:srgbClr val="999999"/>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b="1"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b="1"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b="1"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b="1"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b="1"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b="1"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b="1"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b="1" sz="1100">
              <a:solidFill>
                <a:schemeClr val="dk1"/>
              </a:solidFill>
              <a:highlight>
                <a:srgbClr val="FCE5CD"/>
              </a:highlight>
              <a:latin typeface="Mada"/>
              <a:ea typeface="Mada"/>
              <a:cs typeface="Mada"/>
              <a:sym typeface="Mada"/>
            </a:endParaRPr>
          </a:p>
          <a:p>
            <a:pPr indent="0" lvl="0" marL="0" rtl="0" algn="l">
              <a:lnSpc>
                <a:spcPct val="115000"/>
              </a:lnSpc>
              <a:spcBef>
                <a:spcPts val="0"/>
              </a:spcBef>
              <a:spcAft>
                <a:spcPts val="0"/>
              </a:spcAft>
              <a:buNone/>
            </a:pPr>
            <a:r>
              <a:t/>
            </a:r>
            <a:endParaRPr b="1" sz="1100">
              <a:solidFill>
                <a:schemeClr val="dk1"/>
              </a:solidFill>
              <a:highlight>
                <a:srgbClr val="FCE5CD"/>
              </a:highlight>
              <a:latin typeface="Mada"/>
              <a:ea typeface="Mada"/>
              <a:cs typeface="Mada"/>
              <a:sym typeface="Mada"/>
            </a:endParaRPr>
          </a:p>
          <a:p>
            <a:pPr indent="0" lvl="0" marL="0" rtl="0" algn="l">
              <a:lnSpc>
                <a:spcPct val="115000"/>
              </a:lnSpc>
              <a:spcBef>
                <a:spcPts val="0"/>
              </a:spcBef>
              <a:spcAft>
                <a:spcPts val="0"/>
              </a:spcAft>
              <a:buNone/>
            </a:pPr>
            <a:r>
              <a:t/>
            </a:r>
            <a:endParaRPr b="1" sz="1100">
              <a:solidFill>
                <a:schemeClr val="dk1"/>
              </a:solidFill>
              <a:highlight>
                <a:srgbClr val="FCE5CD"/>
              </a:highlight>
              <a:latin typeface="Mada"/>
              <a:ea typeface="Mada"/>
              <a:cs typeface="Mada"/>
              <a:sym typeface="Mada"/>
            </a:endParaRPr>
          </a:p>
          <a:p>
            <a:pPr indent="0" lvl="0" marL="0" rtl="0" algn="l">
              <a:lnSpc>
                <a:spcPct val="115000"/>
              </a:lnSpc>
              <a:spcBef>
                <a:spcPts val="0"/>
              </a:spcBef>
              <a:spcAft>
                <a:spcPts val="0"/>
              </a:spcAft>
              <a:buNone/>
            </a:pPr>
            <a:r>
              <a:t/>
            </a:r>
            <a:endParaRPr b="1" sz="1100">
              <a:solidFill>
                <a:schemeClr val="dk1"/>
              </a:solidFill>
              <a:highlight>
                <a:srgbClr val="FCE5CD"/>
              </a:highlight>
              <a:latin typeface="Mada"/>
              <a:ea typeface="Mada"/>
              <a:cs typeface="Mada"/>
              <a:sym typeface="Mada"/>
            </a:endParaRPr>
          </a:p>
          <a:p>
            <a:pPr indent="0" lvl="0" marL="0" rtl="0" algn="l">
              <a:lnSpc>
                <a:spcPct val="115000"/>
              </a:lnSpc>
              <a:spcBef>
                <a:spcPts val="0"/>
              </a:spcBef>
              <a:spcAft>
                <a:spcPts val="0"/>
              </a:spcAft>
              <a:buNone/>
            </a:pPr>
            <a:r>
              <a:t/>
            </a:r>
            <a:endParaRPr b="1" sz="1100">
              <a:solidFill>
                <a:schemeClr val="dk1"/>
              </a:solidFill>
              <a:highlight>
                <a:srgbClr val="FCE5CD"/>
              </a:highlight>
              <a:latin typeface="Mada"/>
              <a:ea typeface="Mada"/>
              <a:cs typeface="Mada"/>
              <a:sym typeface="Mada"/>
            </a:endParaRPr>
          </a:p>
          <a:p>
            <a:pPr indent="0" lvl="0" marL="0" rtl="0" algn="l">
              <a:lnSpc>
                <a:spcPct val="115000"/>
              </a:lnSpc>
              <a:spcBef>
                <a:spcPts val="0"/>
              </a:spcBef>
              <a:spcAft>
                <a:spcPts val="0"/>
              </a:spcAft>
              <a:buNone/>
            </a:pPr>
            <a:r>
              <a:t/>
            </a:r>
            <a:endParaRPr b="1" sz="1100">
              <a:solidFill>
                <a:schemeClr val="dk1"/>
              </a:solidFill>
              <a:highlight>
                <a:srgbClr val="FCE5CD"/>
              </a:highlight>
              <a:latin typeface="Mada"/>
              <a:ea typeface="Mada"/>
              <a:cs typeface="Mada"/>
              <a:sym typeface="Mada"/>
            </a:endParaRPr>
          </a:p>
          <a:p>
            <a:pPr indent="0" lvl="0" marL="0" rtl="0" algn="l">
              <a:lnSpc>
                <a:spcPct val="115000"/>
              </a:lnSpc>
              <a:spcBef>
                <a:spcPts val="0"/>
              </a:spcBef>
              <a:spcAft>
                <a:spcPts val="0"/>
              </a:spcAft>
              <a:buNone/>
            </a:pPr>
            <a:r>
              <a:t/>
            </a:r>
            <a:endParaRPr b="1" sz="1100">
              <a:solidFill>
                <a:schemeClr val="dk1"/>
              </a:solidFill>
              <a:highlight>
                <a:srgbClr val="FCE5CD"/>
              </a:highlight>
              <a:latin typeface="Mada"/>
              <a:ea typeface="Mada"/>
              <a:cs typeface="Mada"/>
              <a:sym typeface="Mada"/>
            </a:endParaRPr>
          </a:p>
          <a:p>
            <a:pPr indent="0" lvl="0" marL="0" rtl="0" algn="l">
              <a:lnSpc>
                <a:spcPct val="115000"/>
              </a:lnSpc>
              <a:spcBef>
                <a:spcPts val="0"/>
              </a:spcBef>
              <a:spcAft>
                <a:spcPts val="0"/>
              </a:spcAft>
              <a:buNone/>
            </a:pPr>
            <a:r>
              <a:t/>
            </a:r>
            <a:endParaRPr b="1" sz="1100">
              <a:solidFill>
                <a:schemeClr val="dk1"/>
              </a:solidFill>
              <a:highlight>
                <a:srgbClr val="FCE5CD"/>
              </a:highlight>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CE5CD"/>
                </a:highlight>
                <a:latin typeface="Mada"/>
                <a:ea typeface="Mada"/>
                <a:cs typeface="Mada"/>
                <a:sym typeface="Mada"/>
              </a:rPr>
              <a:t>trigeminal nerve (V):</a:t>
            </a:r>
            <a:endParaRPr b="1" sz="1100">
              <a:solidFill>
                <a:schemeClr val="dk1"/>
              </a:solidFill>
              <a:highlight>
                <a:srgbClr val="FCE5CD"/>
              </a:highlight>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Motor: </a:t>
            </a:r>
            <a:r>
              <a:rPr lang="en-GB" sz="1100">
                <a:solidFill>
                  <a:srgbClr val="999999"/>
                </a:solidFill>
                <a:latin typeface="Mada"/>
                <a:ea typeface="Mada"/>
                <a:cs typeface="Mada"/>
                <a:sym typeface="Mada"/>
              </a:rPr>
              <a:t>Inspect temporalis, masseter, and pterygoid for muscle wasting.</a:t>
            </a:r>
            <a:r>
              <a:rPr lang="en-GB" sz="1100">
                <a:solidFill>
                  <a:schemeClr val="dk1"/>
                </a:solidFill>
                <a:latin typeface="Mada"/>
                <a:ea typeface="Mada"/>
                <a:cs typeface="Mada"/>
                <a:sym typeface="Mada"/>
              </a:rPr>
              <a:t> Ask the patient to clench the teeth, and feel the contraction of the temporalis and masseter. </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Do not test power by trying to close an open jaw. This may cause dislocation.</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If there is Vth nerve damage, the jaw deviates towards the side of the lesion, pushed across by the unopposed pterygoid muscles.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Sensory: </a:t>
            </a:r>
            <a:r>
              <a:rPr lang="en-GB" sz="1100">
                <a:solidFill>
                  <a:schemeClr val="dk1"/>
                </a:solidFill>
                <a:latin typeface="Mada"/>
                <a:ea typeface="Mada"/>
                <a:cs typeface="Mada"/>
                <a:sym typeface="Mada"/>
              </a:rPr>
              <a:t>Test sensation of three divisions (ophthalmic, maxillary, mandibular) and compare the two sides. </a:t>
            </a:r>
            <a:r>
              <a:rPr lang="en-GB" sz="1100">
                <a:solidFill>
                  <a:srgbClr val="999999"/>
                </a:solidFill>
                <a:latin typeface="Mada"/>
                <a:ea typeface="Mada"/>
                <a:cs typeface="Mada"/>
                <a:sym typeface="Mada"/>
              </a:rPr>
              <a:t>Ask the patient to close their eyes and use a piece of cotton to assess light touch, and pinhead to assess pain. </a:t>
            </a:r>
            <a:endParaRPr sz="1100">
              <a:solidFill>
                <a:srgbClr val="999999"/>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Reflexes:</a:t>
            </a:r>
            <a:endParaRPr b="1"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Corneal reflex (test the ophthalmic division): </a:t>
            </a:r>
            <a:r>
              <a:rPr lang="en-GB" sz="1100">
                <a:solidFill>
                  <a:srgbClr val="999999"/>
                </a:solidFill>
                <a:latin typeface="Mada"/>
                <a:ea typeface="Mada"/>
                <a:cs typeface="Mada"/>
                <a:sym typeface="Mada"/>
              </a:rPr>
              <a:t>Lightly touch the cornea with a wisp of cotton brought to the eye from the side, the normal response is blinking of both eyes. Then Ask the patient whether they feel the touch or not (Afferent: ophthalmic division of trigeminal, Efferent: facial nerve)</a:t>
            </a:r>
            <a:endParaRPr sz="1100">
              <a:solidFill>
                <a:srgbClr val="999999"/>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Palatal reflex (test the maxillary division): </a:t>
            </a:r>
            <a:r>
              <a:rPr lang="en-GB" sz="1100">
                <a:solidFill>
                  <a:srgbClr val="999999"/>
                </a:solidFill>
                <a:latin typeface="Mada"/>
                <a:ea typeface="Mada"/>
                <a:cs typeface="Mada"/>
                <a:sym typeface="Mada"/>
              </a:rPr>
              <a:t>(Afferent: maxillary division of trigeminal, Efferent: vagus nerve)</a:t>
            </a:r>
            <a:endParaRPr sz="1100">
              <a:solidFill>
                <a:srgbClr val="999999"/>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b="1" lang="en-GB" sz="1100">
                <a:solidFill>
                  <a:srgbClr val="999999"/>
                </a:solidFill>
                <a:latin typeface="Mada"/>
                <a:ea typeface="Mada"/>
                <a:cs typeface="Mada"/>
                <a:sym typeface="Mada"/>
              </a:rPr>
              <a:t>Jaw reflex/masseter reflex (test mandibular division): </a:t>
            </a:r>
            <a:r>
              <a:rPr lang="en-GB" sz="1100">
                <a:solidFill>
                  <a:srgbClr val="999999"/>
                </a:solidFill>
                <a:latin typeface="Mada"/>
                <a:ea typeface="Mada"/>
                <a:cs typeface="Mada"/>
                <a:sym typeface="Mada"/>
              </a:rPr>
              <a:t>Ask the patient to let the mouth fall open slightly, place your index on the tip of the jaw and tap it lightly with a hammer. Normally there will be a slight closure of the mouth or no reaction at all.</a:t>
            </a:r>
            <a:endParaRPr b="1" sz="1100">
              <a:solidFill>
                <a:schemeClr val="dk1"/>
              </a:solidFill>
              <a:latin typeface="Mada"/>
              <a:ea typeface="Mada"/>
              <a:cs typeface="Mada"/>
              <a:sym typeface="Mada"/>
            </a:endParaRPr>
          </a:p>
        </p:txBody>
      </p:sp>
      <p:graphicFrame>
        <p:nvGraphicFramePr>
          <p:cNvPr id="2236" name="Google Shape;2236;p118"/>
          <p:cNvGraphicFramePr/>
          <p:nvPr/>
        </p:nvGraphicFramePr>
        <p:xfrm>
          <a:off x="131463" y="2615181"/>
          <a:ext cx="3000000" cy="3000000"/>
        </p:xfrm>
        <a:graphic>
          <a:graphicData uri="http://schemas.openxmlformats.org/drawingml/2006/table">
            <a:tbl>
              <a:tblPr>
                <a:noFill/>
                <a:tableStyleId>{19993E90-D4CF-4236-97D6-A35B643A8516}</a:tableStyleId>
              </a:tblPr>
              <a:tblGrid>
                <a:gridCol w="970550"/>
                <a:gridCol w="3893650"/>
                <a:gridCol w="2462400"/>
              </a:tblGrid>
              <a:tr h="209125">
                <a:tc>
                  <a:txBody>
                    <a:bodyPr/>
                    <a:lstStyle/>
                    <a:p>
                      <a:pPr indent="0" lvl="0" marL="0" rtl="0" algn="ctr">
                        <a:spcBef>
                          <a:spcPts val="0"/>
                        </a:spcBef>
                        <a:spcAft>
                          <a:spcPts val="0"/>
                        </a:spcAft>
                        <a:buNone/>
                      </a:pPr>
                      <a:r>
                        <a:rPr b="1" lang="en-GB" sz="1100">
                          <a:latin typeface="Mada"/>
                          <a:ea typeface="Mada"/>
                          <a:cs typeface="Mada"/>
                          <a:sym typeface="Mada"/>
                        </a:rPr>
                        <a:t>Nerve</a:t>
                      </a:r>
                      <a:endParaRPr b="1" sz="11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None/>
                      </a:pPr>
                      <a:r>
                        <a:rPr b="1" lang="en-GB" sz="1100">
                          <a:latin typeface="Mada"/>
                          <a:ea typeface="Mada"/>
                          <a:cs typeface="Mada"/>
                          <a:sym typeface="Mada"/>
                        </a:rPr>
                        <a:t>Muscle </a:t>
                      </a:r>
                      <a:endParaRPr b="1" sz="11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None/>
                      </a:pPr>
                      <a:r>
                        <a:rPr b="1" lang="en-GB" sz="1100">
                          <a:latin typeface="Mada"/>
                          <a:ea typeface="Mada"/>
                          <a:cs typeface="Mada"/>
                          <a:sym typeface="Mada"/>
                        </a:rPr>
                        <a:t>Lesions </a:t>
                      </a:r>
                      <a:endParaRPr b="1" sz="1100">
                        <a:latin typeface="Mada"/>
                        <a:ea typeface="Mada"/>
                        <a:cs typeface="Mada"/>
                        <a:sym typeface="Mada"/>
                      </a:endParaRPr>
                    </a:p>
                  </a:txBody>
                  <a:tcPr marT="91425" marB="91425" marR="91425" marL="91425">
                    <a:solidFill>
                      <a:srgbClr val="F9DEC9"/>
                    </a:solidFill>
                  </a:tcPr>
                </a:tc>
              </a:tr>
              <a:tr h="613925">
                <a:tc>
                  <a:txBody>
                    <a:bodyPr/>
                    <a:lstStyle/>
                    <a:p>
                      <a:pPr indent="0" lvl="0" marL="0" rtl="0" algn="ctr">
                        <a:spcBef>
                          <a:spcPts val="0"/>
                        </a:spcBef>
                        <a:spcAft>
                          <a:spcPts val="0"/>
                        </a:spcAft>
                        <a:buNone/>
                      </a:pPr>
                      <a:r>
                        <a:rPr b="1" lang="en-GB" sz="1100">
                          <a:latin typeface="Mada"/>
                          <a:ea typeface="Mada"/>
                          <a:cs typeface="Mada"/>
                          <a:sym typeface="Mada"/>
                        </a:rPr>
                        <a:t>Occlumotor (III)</a:t>
                      </a:r>
                      <a:endParaRPr b="1" sz="11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lang="en-GB" sz="1100">
                          <a:latin typeface="Mada"/>
                          <a:ea typeface="Mada"/>
                          <a:cs typeface="Mada"/>
                          <a:sym typeface="Mada"/>
                        </a:rPr>
                        <a:t>-</a:t>
                      </a:r>
                      <a:r>
                        <a:rPr b="1" lang="en-GB" sz="1100">
                          <a:latin typeface="Mada"/>
                          <a:ea typeface="Mada"/>
                          <a:cs typeface="Mada"/>
                          <a:sym typeface="Mada"/>
                        </a:rPr>
                        <a:t>Levator palpebrae superioris: </a:t>
                      </a:r>
                      <a:r>
                        <a:rPr lang="en-GB" sz="1100">
                          <a:solidFill>
                            <a:srgbClr val="999999"/>
                          </a:solidFill>
                          <a:latin typeface="Mada"/>
                          <a:ea typeface="Mada"/>
                          <a:cs typeface="Mada"/>
                          <a:sym typeface="Mada"/>
                        </a:rPr>
                        <a:t>raises the upper eyelid.</a:t>
                      </a:r>
                      <a:endParaRPr sz="1100">
                        <a:solidFill>
                          <a:srgbClr val="999999"/>
                        </a:solidFill>
                        <a:latin typeface="Mada"/>
                        <a:ea typeface="Mada"/>
                        <a:cs typeface="Mada"/>
                        <a:sym typeface="Mada"/>
                      </a:endParaRPr>
                    </a:p>
                    <a:p>
                      <a:pPr indent="0" lvl="0" marL="0" rtl="0" algn="l">
                        <a:spcBef>
                          <a:spcPts val="0"/>
                        </a:spcBef>
                        <a:spcAft>
                          <a:spcPts val="0"/>
                        </a:spcAft>
                        <a:buNone/>
                      </a:pPr>
                      <a:r>
                        <a:rPr lang="en-GB" sz="1100">
                          <a:latin typeface="Mada"/>
                          <a:ea typeface="Mada"/>
                          <a:cs typeface="Mada"/>
                          <a:sym typeface="Mada"/>
                        </a:rPr>
                        <a:t>-</a:t>
                      </a:r>
                      <a:r>
                        <a:rPr b="1" lang="en-GB" sz="1100">
                          <a:latin typeface="Mada"/>
                          <a:ea typeface="Mada"/>
                          <a:cs typeface="Mada"/>
                          <a:sym typeface="Mada"/>
                        </a:rPr>
                        <a:t>Superior rectus muscle</a:t>
                      </a:r>
                      <a:r>
                        <a:rPr lang="en-GB" sz="1100">
                          <a:latin typeface="Mada"/>
                          <a:ea typeface="Mada"/>
                          <a:cs typeface="Mada"/>
                          <a:sym typeface="Mada"/>
                        </a:rPr>
                        <a:t>: </a:t>
                      </a:r>
                      <a:r>
                        <a:rPr lang="en-GB" sz="1100">
                          <a:solidFill>
                            <a:srgbClr val="999999"/>
                          </a:solidFill>
                          <a:latin typeface="Mada"/>
                          <a:ea typeface="Mada"/>
                          <a:cs typeface="Mada"/>
                          <a:sym typeface="Mada"/>
                        </a:rPr>
                        <a:t>look upward.</a:t>
                      </a:r>
                      <a:endParaRPr sz="1100">
                        <a:solidFill>
                          <a:srgbClr val="999999"/>
                        </a:solidFill>
                        <a:latin typeface="Mada"/>
                        <a:ea typeface="Mada"/>
                        <a:cs typeface="Mada"/>
                        <a:sym typeface="Mada"/>
                      </a:endParaRPr>
                    </a:p>
                    <a:p>
                      <a:pPr indent="0" lvl="0" marL="0" rtl="0" algn="l">
                        <a:spcBef>
                          <a:spcPts val="0"/>
                        </a:spcBef>
                        <a:spcAft>
                          <a:spcPts val="0"/>
                        </a:spcAft>
                        <a:buNone/>
                      </a:pPr>
                      <a:r>
                        <a:rPr lang="en-GB" sz="1100">
                          <a:latin typeface="Mada"/>
                          <a:ea typeface="Mada"/>
                          <a:cs typeface="Mada"/>
                          <a:sym typeface="Mada"/>
                        </a:rPr>
                        <a:t>-</a:t>
                      </a:r>
                      <a:r>
                        <a:rPr b="1" lang="en-GB" sz="1100">
                          <a:latin typeface="Mada"/>
                          <a:ea typeface="Mada"/>
                          <a:cs typeface="Mada"/>
                          <a:sym typeface="Mada"/>
                        </a:rPr>
                        <a:t>Medial rectus muscle</a:t>
                      </a:r>
                      <a:r>
                        <a:rPr lang="en-GB" sz="1100">
                          <a:latin typeface="Mada"/>
                          <a:ea typeface="Mada"/>
                          <a:cs typeface="Mada"/>
                          <a:sym typeface="Mada"/>
                        </a:rPr>
                        <a:t>: </a:t>
                      </a:r>
                      <a:r>
                        <a:rPr lang="en-GB" sz="1100">
                          <a:solidFill>
                            <a:srgbClr val="999999"/>
                          </a:solidFill>
                          <a:latin typeface="Mada"/>
                          <a:ea typeface="Mada"/>
                          <a:cs typeface="Mada"/>
                          <a:sym typeface="Mada"/>
                        </a:rPr>
                        <a:t>look inward (adducts the eye)</a:t>
                      </a:r>
                      <a:endParaRPr sz="1100">
                        <a:solidFill>
                          <a:srgbClr val="999999"/>
                        </a:solidFill>
                        <a:latin typeface="Mada"/>
                        <a:ea typeface="Mada"/>
                        <a:cs typeface="Mada"/>
                        <a:sym typeface="Mada"/>
                      </a:endParaRPr>
                    </a:p>
                    <a:p>
                      <a:pPr indent="0" lvl="0" marL="0" rtl="0" algn="l">
                        <a:spcBef>
                          <a:spcPts val="0"/>
                        </a:spcBef>
                        <a:spcAft>
                          <a:spcPts val="0"/>
                        </a:spcAft>
                        <a:buNone/>
                      </a:pPr>
                      <a:r>
                        <a:rPr lang="en-GB" sz="1100">
                          <a:latin typeface="Mada"/>
                          <a:ea typeface="Mada"/>
                          <a:cs typeface="Mada"/>
                          <a:sym typeface="Mada"/>
                        </a:rPr>
                        <a:t>-</a:t>
                      </a:r>
                      <a:r>
                        <a:rPr b="1" lang="en-GB" sz="1100">
                          <a:latin typeface="Mada"/>
                          <a:ea typeface="Mada"/>
                          <a:cs typeface="Mada"/>
                          <a:sym typeface="Mada"/>
                        </a:rPr>
                        <a:t>Inferior rectus muscle: </a:t>
                      </a:r>
                      <a:r>
                        <a:rPr lang="en-GB" sz="1100">
                          <a:solidFill>
                            <a:srgbClr val="999999"/>
                          </a:solidFill>
                          <a:latin typeface="Mada"/>
                          <a:ea typeface="Mada"/>
                          <a:cs typeface="Mada"/>
                          <a:sym typeface="Mada"/>
                        </a:rPr>
                        <a:t>look downward.</a:t>
                      </a:r>
                      <a:endParaRPr sz="1100">
                        <a:solidFill>
                          <a:srgbClr val="999999"/>
                        </a:solidFill>
                        <a:latin typeface="Mada"/>
                        <a:ea typeface="Mada"/>
                        <a:cs typeface="Mada"/>
                        <a:sym typeface="Mada"/>
                      </a:endParaRPr>
                    </a:p>
                    <a:p>
                      <a:pPr indent="0" lvl="0" marL="0" rtl="0" algn="l">
                        <a:spcBef>
                          <a:spcPts val="0"/>
                        </a:spcBef>
                        <a:spcAft>
                          <a:spcPts val="0"/>
                        </a:spcAft>
                        <a:buNone/>
                      </a:pPr>
                      <a:r>
                        <a:rPr lang="en-GB" sz="1100">
                          <a:latin typeface="Mada"/>
                          <a:ea typeface="Mada"/>
                          <a:cs typeface="Mada"/>
                          <a:sym typeface="Mada"/>
                        </a:rPr>
                        <a:t>-</a:t>
                      </a:r>
                      <a:r>
                        <a:rPr b="1" lang="en-GB" sz="1100">
                          <a:latin typeface="Mada"/>
                          <a:ea typeface="Mada"/>
                          <a:cs typeface="Mada"/>
                          <a:sym typeface="Mada"/>
                        </a:rPr>
                        <a:t>Inferior oblique muscle</a:t>
                      </a:r>
                      <a:r>
                        <a:rPr lang="en-GB" sz="1100">
                          <a:latin typeface="Mada"/>
                          <a:ea typeface="Mada"/>
                          <a:cs typeface="Mada"/>
                          <a:sym typeface="Mada"/>
                        </a:rPr>
                        <a:t>: </a:t>
                      </a:r>
                      <a:r>
                        <a:rPr lang="en-GB" sz="1100">
                          <a:solidFill>
                            <a:srgbClr val="999999"/>
                          </a:solidFill>
                          <a:latin typeface="Mada"/>
                          <a:ea typeface="Mada"/>
                          <a:cs typeface="Mada"/>
                          <a:sym typeface="Mada"/>
                        </a:rPr>
                        <a:t>look upward and outwards.</a:t>
                      </a:r>
                      <a:endParaRPr sz="1100">
                        <a:solidFill>
                          <a:srgbClr val="999999"/>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en-GB" sz="1100">
                          <a:latin typeface="Mada"/>
                          <a:ea typeface="Mada"/>
                          <a:cs typeface="Mada"/>
                          <a:sym typeface="Mada"/>
                        </a:rPr>
                        <a:t>If damaged, eye turns downwards and outwards, the upper lid droops (ptosis) and the pupil becomes fixed (not responding to light or accommodation).</a:t>
                      </a:r>
                      <a:endParaRPr sz="1100">
                        <a:latin typeface="Mada"/>
                        <a:ea typeface="Mada"/>
                        <a:cs typeface="Mada"/>
                        <a:sym typeface="Mada"/>
                      </a:endParaRPr>
                    </a:p>
                    <a:p>
                      <a:pPr indent="0" lvl="0" marL="0" rtl="0" algn="ctr">
                        <a:spcBef>
                          <a:spcPts val="0"/>
                        </a:spcBef>
                        <a:spcAft>
                          <a:spcPts val="0"/>
                        </a:spcAft>
                        <a:buNone/>
                      </a:pPr>
                      <a:r>
                        <a:t/>
                      </a:r>
                      <a:endParaRPr sz="1100">
                        <a:latin typeface="Mada"/>
                        <a:ea typeface="Mada"/>
                        <a:cs typeface="Mada"/>
                        <a:sym typeface="Mada"/>
                      </a:endParaRPr>
                    </a:p>
                  </a:txBody>
                  <a:tcPr marT="91425" marB="91425" marR="91425" marL="91425"/>
                </a:tc>
              </a:tr>
              <a:tr h="310325">
                <a:tc>
                  <a:txBody>
                    <a:bodyPr/>
                    <a:lstStyle/>
                    <a:p>
                      <a:pPr indent="0" lvl="0" marL="0" rtl="0" algn="ctr">
                        <a:spcBef>
                          <a:spcPts val="0"/>
                        </a:spcBef>
                        <a:spcAft>
                          <a:spcPts val="0"/>
                        </a:spcAft>
                        <a:buNone/>
                      </a:pPr>
                      <a:r>
                        <a:rPr b="1" lang="en-GB" sz="1100">
                          <a:latin typeface="Mada"/>
                          <a:ea typeface="Mada"/>
                          <a:cs typeface="Mada"/>
                          <a:sym typeface="Mada"/>
                        </a:rPr>
                        <a:t>Trochlear (IV)</a:t>
                      </a:r>
                      <a:endParaRPr b="1" sz="11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lang="en-GB" sz="1100">
                          <a:latin typeface="Mada"/>
                          <a:ea typeface="Mada"/>
                          <a:cs typeface="Mada"/>
                          <a:sym typeface="Mada"/>
                        </a:rPr>
                        <a:t>-</a:t>
                      </a:r>
                      <a:r>
                        <a:rPr b="1" lang="en-GB" sz="1100">
                          <a:latin typeface="Mada"/>
                          <a:ea typeface="Mada"/>
                          <a:cs typeface="Mada"/>
                          <a:sym typeface="Mada"/>
                        </a:rPr>
                        <a:t>Superior oblique muscle</a:t>
                      </a:r>
                      <a:r>
                        <a:rPr lang="en-GB" sz="1100">
                          <a:latin typeface="Mada"/>
                          <a:ea typeface="Mada"/>
                          <a:cs typeface="Mada"/>
                          <a:sym typeface="Mada"/>
                        </a:rPr>
                        <a:t>: </a:t>
                      </a:r>
                      <a:r>
                        <a:rPr lang="en-GB" sz="1100">
                          <a:solidFill>
                            <a:srgbClr val="999999"/>
                          </a:solidFill>
                          <a:latin typeface="Mada"/>
                          <a:ea typeface="Mada"/>
                          <a:cs typeface="Mada"/>
                          <a:sym typeface="Mada"/>
                        </a:rPr>
                        <a:t>look downward outward.</a:t>
                      </a:r>
                      <a:endParaRPr sz="1100">
                        <a:solidFill>
                          <a:srgbClr val="999999"/>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en-GB" sz="1100">
                          <a:latin typeface="Mada"/>
                          <a:ea typeface="Mada"/>
                          <a:cs typeface="Mada"/>
                          <a:sym typeface="Mada"/>
                        </a:rPr>
                        <a:t>If damaged, the eye will look upward and inwards, will have diplopia below the horizontal plane.</a:t>
                      </a:r>
                      <a:endParaRPr sz="1100">
                        <a:latin typeface="Mada"/>
                        <a:ea typeface="Mada"/>
                        <a:cs typeface="Mada"/>
                        <a:sym typeface="Mada"/>
                      </a:endParaRPr>
                    </a:p>
                  </a:txBody>
                  <a:tcPr marT="91425" marB="91425" marR="91425" marL="91425"/>
                </a:tc>
              </a:tr>
              <a:tr h="512725">
                <a:tc>
                  <a:txBody>
                    <a:bodyPr/>
                    <a:lstStyle/>
                    <a:p>
                      <a:pPr indent="0" lvl="0" marL="0" rtl="0" algn="ctr">
                        <a:spcBef>
                          <a:spcPts val="0"/>
                        </a:spcBef>
                        <a:spcAft>
                          <a:spcPts val="0"/>
                        </a:spcAft>
                        <a:buNone/>
                      </a:pPr>
                      <a:r>
                        <a:rPr b="1" lang="en-GB" sz="1100">
                          <a:latin typeface="Mada"/>
                          <a:ea typeface="Mada"/>
                          <a:cs typeface="Mada"/>
                          <a:sym typeface="Mada"/>
                        </a:rPr>
                        <a:t>Abducens (VI)</a:t>
                      </a:r>
                      <a:endParaRPr b="1" sz="11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lang="en-GB" sz="1100">
                          <a:latin typeface="Mada"/>
                          <a:ea typeface="Mada"/>
                          <a:cs typeface="Mada"/>
                          <a:sym typeface="Mada"/>
                        </a:rPr>
                        <a:t>-</a:t>
                      </a:r>
                      <a:r>
                        <a:rPr b="1" lang="en-GB" sz="1100">
                          <a:latin typeface="Mada"/>
                          <a:ea typeface="Mada"/>
                          <a:cs typeface="Mada"/>
                          <a:sym typeface="Mada"/>
                        </a:rPr>
                        <a:t>Lateral rectus muscle</a:t>
                      </a:r>
                      <a:r>
                        <a:rPr lang="en-GB" sz="1100">
                          <a:latin typeface="Mada"/>
                          <a:ea typeface="Mada"/>
                          <a:cs typeface="Mada"/>
                          <a:sym typeface="Mada"/>
                        </a:rPr>
                        <a:t>: </a:t>
                      </a:r>
                      <a:r>
                        <a:rPr lang="en-GB" sz="1100">
                          <a:solidFill>
                            <a:srgbClr val="999999"/>
                          </a:solidFill>
                          <a:latin typeface="Mada"/>
                          <a:ea typeface="Mada"/>
                          <a:cs typeface="Mada"/>
                          <a:sym typeface="Mada"/>
                        </a:rPr>
                        <a:t>look laterally/outward (abduct the eye)</a:t>
                      </a:r>
                      <a:endParaRPr sz="1100">
                        <a:solidFill>
                          <a:srgbClr val="999999"/>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en-GB" sz="1100">
                          <a:latin typeface="Mada"/>
                          <a:ea typeface="Mada"/>
                          <a:cs typeface="Mada"/>
                          <a:sym typeface="Mada"/>
                        </a:rPr>
                        <a:t>If it is damaged, the eye does not move when the patient tries to look sideways and there is diplopia, maximal when looking towards the side of the lesion.</a:t>
                      </a:r>
                      <a:endParaRPr sz="1100">
                        <a:latin typeface="Mada"/>
                        <a:ea typeface="Mada"/>
                        <a:cs typeface="Mada"/>
                        <a:sym typeface="Mada"/>
                      </a:endParaRPr>
                    </a:p>
                  </a:txBody>
                  <a:tcPr marT="91425" marB="91425" marR="91425" marL="91425"/>
                </a:tc>
              </a:tr>
            </a:tbl>
          </a:graphicData>
        </a:graphic>
      </p:graphicFrame>
      <p:sp>
        <p:nvSpPr>
          <p:cNvPr id="2237" name="Google Shape;2237;p118"/>
          <p:cNvSpPr txBox="1"/>
          <p:nvPr/>
        </p:nvSpPr>
        <p:spPr>
          <a:xfrm>
            <a:off x="1956575" y="5861350"/>
            <a:ext cx="5130900" cy="28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900">
                <a:solidFill>
                  <a:srgbClr val="FF0000"/>
                </a:solidFill>
                <a:latin typeface="Mada"/>
                <a:ea typeface="Mada"/>
                <a:cs typeface="Mada"/>
                <a:sym typeface="Mada"/>
              </a:rPr>
              <a:t>*Remember before touching the patient ask if they feel any pain.</a:t>
            </a:r>
            <a:endParaRPr sz="900"/>
          </a:p>
        </p:txBody>
      </p:sp>
      <p:pic>
        <p:nvPicPr>
          <p:cNvPr id="2238" name="Google Shape;2238;p118"/>
          <p:cNvPicPr preferRelativeResize="0"/>
          <p:nvPr/>
        </p:nvPicPr>
        <p:blipFill>
          <a:blip r:embed="rId3">
            <a:alphaModFix/>
          </a:blip>
          <a:stretch>
            <a:fillRect/>
          </a:stretch>
        </p:blipFill>
        <p:spPr>
          <a:xfrm>
            <a:off x="2732543" y="9341226"/>
            <a:ext cx="1815984" cy="1357250"/>
          </a:xfrm>
          <a:prstGeom prst="rect">
            <a:avLst/>
          </a:prstGeom>
          <a:noFill/>
          <a:ln>
            <a:noFill/>
          </a:ln>
        </p:spPr>
      </p:pic>
      <p:pic>
        <p:nvPicPr>
          <p:cNvPr id="2239" name="Google Shape;2239;p118"/>
          <p:cNvPicPr preferRelativeResize="0"/>
          <p:nvPr/>
        </p:nvPicPr>
        <p:blipFill>
          <a:blip r:embed="rId4">
            <a:alphaModFix/>
          </a:blip>
          <a:stretch>
            <a:fillRect/>
          </a:stretch>
        </p:blipFill>
        <p:spPr>
          <a:xfrm>
            <a:off x="4713099" y="9210500"/>
            <a:ext cx="2744973" cy="1357250"/>
          </a:xfrm>
          <a:prstGeom prst="rect">
            <a:avLst/>
          </a:prstGeom>
          <a:noFill/>
          <a:ln>
            <a:noFill/>
          </a:ln>
        </p:spPr>
      </p:pic>
      <p:grpSp>
        <p:nvGrpSpPr>
          <p:cNvPr id="2240" name="Google Shape;2240;p118"/>
          <p:cNvGrpSpPr/>
          <p:nvPr/>
        </p:nvGrpSpPr>
        <p:grpSpPr>
          <a:xfrm>
            <a:off x="255650" y="639024"/>
            <a:ext cx="4004100" cy="414950"/>
            <a:chOff x="0" y="1143012"/>
            <a:chExt cx="4004100" cy="414950"/>
          </a:xfrm>
        </p:grpSpPr>
        <p:sp>
          <p:nvSpPr>
            <p:cNvPr id="2241" name="Google Shape;2241;p118"/>
            <p:cNvSpPr txBox="1"/>
            <p:nvPr/>
          </p:nvSpPr>
          <p:spPr>
            <a:xfrm>
              <a:off x="0" y="1143012"/>
              <a:ext cx="40041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Cranial nerve examination con.</a:t>
              </a:r>
              <a:endParaRPr sz="1800">
                <a:solidFill>
                  <a:srgbClr val="9FCFCF"/>
                </a:solidFill>
                <a:latin typeface="Comfortaa Regular"/>
                <a:ea typeface="Comfortaa Regular"/>
                <a:cs typeface="Comfortaa Regular"/>
                <a:sym typeface="Comfortaa Regular"/>
              </a:endParaRPr>
            </a:p>
          </p:txBody>
        </p:sp>
        <p:sp>
          <p:nvSpPr>
            <p:cNvPr id="2242" name="Google Shape;2242;p118"/>
            <p:cNvSpPr/>
            <p:nvPr/>
          </p:nvSpPr>
          <p:spPr>
            <a:xfrm>
              <a:off x="775" y="1500362"/>
              <a:ext cx="38577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243" name="Google Shape;2243;p118"/>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7" name="Shape 2247"/>
        <p:cNvGrpSpPr/>
        <p:nvPr/>
      </p:nvGrpSpPr>
      <p:grpSpPr>
        <a:xfrm>
          <a:off x="0" y="0"/>
          <a:ext cx="0" cy="0"/>
          <a:chOff x="0" y="0"/>
          <a:chExt cx="0" cy="0"/>
        </a:xfrm>
      </p:grpSpPr>
      <p:sp>
        <p:nvSpPr>
          <p:cNvPr id="2248" name="Google Shape;2248;p119"/>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119"/>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119"/>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119"/>
          <p:cNvSpPr txBox="1"/>
          <p:nvPr/>
        </p:nvSpPr>
        <p:spPr>
          <a:xfrm>
            <a:off x="377175" y="146425"/>
            <a:ext cx="6835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000">
                <a:solidFill>
                  <a:srgbClr val="9FCFCF"/>
                </a:solidFill>
                <a:latin typeface="Lora"/>
                <a:ea typeface="Lora"/>
                <a:cs typeface="Lora"/>
                <a:sym typeface="Lora"/>
              </a:rPr>
              <a:t>Physical Examination of headache</a:t>
            </a:r>
            <a:endParaRPr b="1" sz="2000">
              <a:solidFill>
                <a:srgbClr val="9FCFCF"/>
              </a:solidFill>
              <a:latin typeface="Lora"/>
              <a:ea typeface="Lora"/>
              <a:cs typeface="Lora"/>
              <a:sym typeface="Lora"/>
            </a:endParaRPr>
          </a:p>
        </p:txBody>
      </p:sp>
      <p:sp>
        <p:nvSpPr>
          <p:cNvPr id="2252" name="Google Shape;2252;p119"/>
          <p:cNvSpPr txBox="1"/>
          <p:nvPr/>
        </p:nvSpPr>
        <p:spPr>
          <a:xfrm>
            <a:off x="225013" y="1053977"/>
            <a:ext cx="7252200" cy="94071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CE5CD"/>
                </a:highlight>
                <a:latin typeface="Mada"/>
                <a:ea typeface="Mada"/>
                <a:cs typeface="Mada"/>
                <a:sym typeface="Mada"/>
              </a:rPr>
              <a:t>facial nerve (VII):</a:t>
            </a:r>
            <a:endParaRPr b="1" sz="1100">
              <a:solidFill>
                <a:schemeClr val="dk1"/>
              </a:solidFill>
              <a:highlight>
                <a:srgbClr val="FCE5CD"/>
              </a:highlight>
              <a:latin typeface="Mada"/>
              <a:ea typeface="Mada"/>
              <a:cs typeface="Mada"/>
              <a:sym typeface="Mada"/>
            </a:endParaRPr>
          </a:p>
          <a:p>
            <a:pPr indent="0" lvl="0" marL="457200" rtl="0" algn="l">
              <a:lnSpc>
                <a:spcPct val="115000"/>
              </a:lnSpc>
              <a:spcBef>
                <a:spcPts val="0"/>
              </a:spcBef>
              <a:spcAft>
                <a:spcPts val="0"/>
              </a:spcAft>
              <a:buNone/>
            </a:pPr>
            <a:r>
              <a:rPr lang="en-GB" sz="1100">
                <a:solidFill>
                  <a:srgbClr val="999999"/>
                </a:solidFill>
                <a:latin typeface="Mada"/>
                <a:ea typeface="Mada"/>
                <a:cs typeface="Mada"/>
                <a:sym typeface="Mada"/>
              </a:rPr>
              <a:t>Inspect for facial asymmetry by looking for drooping at the corner of the mouth, smoothing of the wrinkled forehead, and the nasolabial fold.</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rPr b="1" lang="en-GB" sz="1100">
                <a:solidFill>
                  <a:schemeClr val="dk1"/>
                </a:solidFill>
                <a:latin typeface="Mada"/>
                <a:ea typeface="Mada"/>
                <a:cs typeface="Mada"/>
                <a:sym typeface="Mada"/>
              </a:rPr>
              <a:t>Motor: </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Ask the patient to look up (the forehead should wrinkle to test frontalis muscle)</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Ask the patient to close their eyes tightly (test the orbicularis oculi by trying to open the eyelids)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Ask the patient to smile and show his teeth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Ask the patient to whistle </a:t>
            </a:r>
            <a:r>
              <a:rPr lang="en-GB" sz="1100">
                <a:solidFill>
                  <a:srgbClr val="999999"/>
                </a:solidFill>
                <a:latin typeface="Mada"/>
                <a:ea typeface="Mada"/>
                <a:cs typeface="Mada"/>
                <a:sym typeface="Mada"/>
              </a:rPr>
              <a:t>or puff out the cheeks.</a:t>
            </a:r>
            <a:endParaRPr sz="1100">
              <a:solidFill>
                <a:srgbClr val="999999"/>
              </a:solidFill>
              <a:latin typeface="Mada"/>
              <a:ea typeface="Mada"/>
              <a:cs typeface="Mada"/>
              <a:sym typeface="Mada"/>
            </a:endParaRPr>
          </a:p>
          <a:p>
            <a:pPr indent="-298450" lvl="2" marL="1371600" rtl="0" algn="l">
              <a:lnSpc>
                <a:spcPct val="115000"/>
              </a:lnSpc>
              <a:spcBef>
                <a:spcPts val="0"/>
              </a:spcBef>
              <a:spcAft>
                <a:spcPts val="0"/>
              </a:spcAft>
              <a:buClr>
                <a:srgbClr val="000000"/>
              </a:buClr>
              <a:buSzPts val="1100"/>
              <a:buFont typeface="Mada"/>
              <a:buChar char="■"/>
            </a:pPr>
            <a:r>
              <a:rPr lang="en-GB" sz="1100">
                <a:latin typeface="Mada"/>
                <a:ea typeface="Mada"/>
                <a:cs typeface="Mada"/>
                <a:sym typeface="Mada"/>
              </a:rPr>
              <a:t>Lesion of the facial nerve: Any damage to the tract of the nerve distal to the nucleus (LMN) causes paralysis of the whole of one side/unilateral of the face, If there is an UMN, there is bilateral representation and function of the forehead is persevered.</a:t>
            </a:r>
            <a:endParaRPr sz="1100">
              <a:latin typeface="Mada"/>
              <a:ea typeface="Mada"/>
              <a:cs typeface="Mada"/>
              <a:sym typeface="Mada"/>
            </a:endParaRPr>
          </a:p>
          <a:p>
            <a:pPr indent="0" lvl="0" marL="457200" rtl="0" algn="l">
              <a:lnSpc>
                <a:spcPct val="115000"/>
              </a:lnSpc>
              <a:spcBef>
                <a:spcPts val="0"/>
              </a:spcBef>
              <a:spcAft>
                <a:spcPts val="0"/>
              </a:spcAft>
              <a:buNone/>
            </a:pPr>
            <a:r>
              <a:rPr b="1" lang="en-GB" sz="1100">
                <a:latin typeface="Mada"/>
                <a:ea typeface="Mada"/>
                <a:cs typeface="Mada"/>
                <a:sym typeface="Mada"/>
              </a:rPr>
              <a:t>Sensory: </a:t>
            </a:r>
            <a:r>
              <a:rPr lang="en-GB" sz="1100">
                <a:latin typeface="Mada"/>
                <a:ea typeface="Mada"/>
                <a:cs typeface="Mada"/>
                <a:sym typeface="Mada"/>
              </a:rPr>
              <a:t>function of the facial nerve is taste to the anterior two-thirds of the tongue via the chorda tympani. Taste may be tested using sweet, sour, salt and bitter substances. </a:t>
            </a:r>
            <a:r>
              <a:rPr lang="en-GB" sz="1100">
                <a:solidFill>
                  <a:srgbClr val="999999"/>
                </a:solidFill>
                <a:latin typeface="Mada"/>
                <a:ea typeface="Mada"/>
                <a:cs typeface="Mada"/>
                <a:sym typeface="Mada"/>
              </a:rPr>
              <a:t>Not usually done.</a:t>
            </a:r>
            <a:endParaRPr sz="1100">
              <a:solidFill>
                <a:srgbClr val="999999"/>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CE5CD"/>
                </a:highlight>
                <a:latin typeface="Mada"/>
                <a:ea typeface="Mada"/>
                <a:cs typeface="Mada"/>
                <a:sym typeface="Mada"/>
              </a:rPr>
              <a:t>vestibulocochlear nerve (VIII):</a:t>
            </a:r>
            <a:endParaRPr b="1" sz="1100">
              <a:solidFill>
                <a:schemeClr val="dk1"/>
              </a:solidFill>
              <a:highlight>
                <a:srgbClr val="FCE5CD"/>
              </a:highlight>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The cochlear (auditory) division: </a:t>
            </a:r>
            <a:r>
              <a:rPr lang="en-GB" sz="1100">
                <a:solidFill>
                  <a:schemeClr val="dk1"/>
                </a:solidFill>
                <a:latin typeface="Mada"/>
                <a:ea typeface="Mada"/>
                <a:cs typeface="Mada"/>
                <a:sym typeface="Mada"/>
              </a:rPr>
              <a:t>is responsible for hearing and transmits sound from hair cells in the organ of Corti within the inner ear. Hearing can be tested by whispering and asking the patient to repeat the your words or by asking the patient if they can hear your thumb and finger rubbing together close to their ear.</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i="1" lang="en-GB" sz="1100">
                <a:solidFill>
                  <a:schemeClr val="dk1"/>
                </a:solidFill>
                <a:latin typeface="Mada"/>
                <a:ea typeface="Mada"/>
                <a:cs typeface="Mada"/>
                <a:sym typeface="Mada"/>
              </a:rPr>
              <a:t>Deafness:</a:t>
            </a:r>
            <a:r>
              <a:rPr lang="en-GB" sz="1100">
                <a:solidFill>
                  <a:schemeClr val="dk1"/>
                </a:solidFill>
                <a:latin typeface="Mada"/>
                <a:ea typeface="Mada"/>
                <a:cs typeface="Mada"/>
                <a:sym typeface="Mada"/>
              </a:rPr>
              <a:t> Hearing loss is either conductive, when the sound does not reach the cochlea, or sensorineural, where there is dysfunction of the cochlea, the auditory nerve or the brain itself.</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Rinne’s test</a:t>
            </a:r>
            <a:r>
              <a:rPr lang="en-GB" sz="1100">
                <a:solidFill>
                  <a:schemeClr val="dk1"/>
                </a:solidFill>
                <a:latin typeface="Mada"/>
                <a:ea typeface="Mada"/>
                <a:cs typeface="Mada"/>
                <a:sym typeface="Mada"/>
              </a:rPr>
              <a:t>: place the base of the  vibrating tuning fork on the mastoid process, the patient should tell when the sound stops. When the sound no longer heard, hold the vibrating tuning fork next to the external auditory meatus and ask if the sound can still be heard, patient should tell when it’s stopped. Rinne’s positive is the normal finding (Air conduction is better than bone conduction) while Rinne’s negative is the abnormal finding (bone conduction is better than the air conduction) and that abnormal finding happens in conductive hearing loss. </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Weber’s test</a:t>
            </a:r>
            <a:r>
              <a:rPr lang="en-GB" sz="1100">
                <a:solidFill>
                  <a:schemeClr val="dk1"/>
                </a:solidFill>
                <a:latin typeface="Mada"/>
                <a:ea typeface="Mada"/>
                <a:cs typeface="Mada"/>
                <a:sym typeface="Mada"/>
              </a:rPr>
              <a:t>: Place the tuning fork on the centre of the forehead. Normally, both ears hear the sound equally. If there is sensorineural deafness, the sound will be loudest in the normal ear. If there is conductive deafness, the sound will be loudest in the abnormal ear.</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The vestibular division: </a:t>
            </a:r>
            <a:r>
              <a:rPr lang="en-GB" sz="1100">
                <a:solidFill>
                  <a:schemeClr val="dk1"/>
                </a:solidFill>
                <a:latin typeface="Mada"/>
                <a:ea typeface="Mada"/>
                <a:cs typeface="Mada"/>
                <a:sym typeface="Mada"/>
              </a:rPr>
              <a:t>is responsible for balance and transmits information from the semicircular canals.</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i="1" lang="en-GB" sz="1100">
                <a:solidFill>
                  <a:schemeClr val="dk1"/>
                </a:solidFill>
                <a:latin typeface="Mada"/>
                <a:ea typeface="Mada"/>
                <a:cs typeface="Mada"/>
                <a:sym typeface="Mada"/>
              </a:rPr>
              <a:t>Nystagmus</a:t>
            </a:r>
            <a:r>
              <a:rPr lang="en-GB" sz="1100">
                <a:solidFill>
                  <a:schemeClr val="dk1"/>
                </a:solidFill>
                <a:latin typeface="Mada"/>
                <a:ea typeface="Mada"/>
                <a:cs typeface="Mada"/>
                <a:sym typeface="Mada"/>
              </a:rPr>
              <a:t>: a rapid, brief movement of the eyes, suggests impairment of the vestibular division. Patient may complain of giddiness, abnormal eye movements may be seen on extremes of gaze.</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Romberg test: </a:t>
            </a:r>
            <a:r>
              <a:rPr lang="en-GB" sz="1100">
                <a:solidFill>
                  <a:srgbClr val="999999"/>
                </a:solidFill>
                <a:latin typeface="Mada"/>
                <a:ea typeface="Mada"/>
                <a:cs typeface="Mada"/>
                <a:sym typeface="Mada"/>
              </a:rPr>
              <a:t>patient asked to stand with feet together and eye closed. Increased sway with eyes closed suggest inner ear problem, fall is a positive test, be sure to stand close to the patient.</a:t>
            </a:r>
            <a:endParaRPr sz="1100">
              <a:solidFill>
                <a:srgbClr val="999999"/>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b="1" lang="en-GB" sz="1100">
                <a:solidFill>
                  <a:srgbClr val="999999"/>
                </a:solidFill>
                <a:latin typeface="Mada"/>
                <a:ea typeface="Mada"/>
                <a:cs typeface="Mada"/>
                <a:sym typeface="Mada"/>
              </a:rPr>
              <a:t>Fukuda </a:t>
            </a:r>
            <a:r>
              <a:rPr b="1" lang="en-GB" sz="1100">
                <a:solidFill>
                  <a:schemeClr val="dk1"/>
                </a:solidFill>
                <a:latin typeface="Mada"/>
                <a:ea typeface="Mada"/>
                <a:cs typeface="Mada"/>
                <a:sym typeface="Mada"/>
              </a:rPr>
              <a:t>stepping test:</a:t>
            </a:r>
            <a:r>
              <a:rPr lang="en-GB" sz="1100">
                <a:solidFill>
                  <a:schemeClr val="dk1"/>
                </a:solidFill>
                <a:latin typeface="Mada"/>
                <a:ea typeface="Mada"/>
                <a:cs typeface="Mada"/>
                <a:sym typeface="Mada"/>
              </a:rPr>
              <a:t> </a:t>
            </a:r>
            <a:r>
              <a:rPr lang="en-GB" sz="1100">
                <a:solidFill>
                  <a:srgbClr val="999999"/>
                </a:solidFill>
                <a:latin typeface="Mada"/>
                <a:ea typeface="Mada"/>
                <a:cs typeface="Mada"/>
                <a:sym typeface="Mada"/>
              </a:rPr>
              <a:t>screens for asymmetry of the peripheral vestibular systems. The patient stands with eyes closed and arms extended to the front and “steps in place” (ie, marches) while the clinician observes and documents whether the patient rotates. Normally patient will stay in their place, if there’s a pathological problem, patient will turns towards the side of lesion.</a:t>
            </a:r>
            <a:endParaRPr>
              <a:solidFill>
                <a:srgbClr val="999999"/>
              </a:solidFill>
            </a:endParaRPr>
          </a:p>
        </p:txBody>
      </p:sp>
      <p:pic>
        <p:nvPicPr>
          <p:cNvPr id="2253" name="Google Shape;2253;p119"/>
          <p:cNvPicPr preferRelativeResize="0"/>
          <p:nvPr/>
        </p:nvPicPr>
        <p:blipFill>
          <a:blip r:embed="rId3">
            <a:alphaModFix/>
          </a:blip>
          <a:stretch>
            <a:fillRect/>
          </a:stretch>
        </p:blipFill>
        <p:spPr>
          <a:xfrm>
            <a:off x="2022074" y="3703704"/>
            <a:ext cx="3658125" cy="1594149"/>
          </a:xfrm>
          <a:prstGeom prst="rect">
            <a:avLst/>
          </a:prstGeom>
          <a:noFill/>
          <a:ln cap="flat" cmpd="sng" w="9525">
            <a:solidFill>
              <a:schemeClr val="dk2"/>
            </a:solidFill>
            <a:prstDash val="solid"/>
            <a:round/>
            <a:headEnd len="sm" w="sm" type="none"/>
            <a:tailEnd len="sm" w="sm" type="none"/>
          </a:ln>
        </p:spPr>
      </p:pic>
      <p:grpSp>
        <p:nvGrpSpPr>
          <p:cNvPr id="2254" name="Google Shape;2254;p119"/>
          <p:cNvGrpSpPr/>
          <p:nvPr/>
        </p:nvGrpSpPr>
        <p:grpSpPr>
          <a:xfrm>
            <a:off x="255650" y="639024"/>
            <a:ext cx="4004100" cy="414950"/>
            <a:chOff x="0" y="1143012"/>
            <a:chExt cx="4004100" cy="414950"/>
          </a:xfrm>
        </p:grpSpPr>
        <p:sp>
          <p:nvSpPr>
            <p:cNvPr id="2255" name="Google Shape;2255;p119"/>
            <p:cNvSpPr txBox="1"/>
            <p:nvPr/>
          </p:nvSpPr>
          <p:spPr>
            <a:xfrm>
              <a:off x="0" y="1143012"/>
              <a:ext cx="40041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Cranial nerve examination con.</a:t>
              </a:r>
              <a:endParaRPr sz="1800">
                <a:solidFill>
                  <a:srgbClr val="9FCFCF"/>
                </a:solidFill>
                <a:latin typeface="Comfortaa Regular"/>
                <a:ea typeface="Comfortaa Regular"/>
                <a:cs typeface="Comfortaa Regular"/>
                <a:sym typeface="Comfortaa Regular"/>
              </a:endParaRPr>
            </a:p>
          </p:txBody>
        </p:sp>
        <p:sp>
          <p:nvSpPr>
            <p:cNvPr id="2256" name="Google Shape;2256;p119"/>
            <p:cNvSpPr/>
            <p:nvPr/>
          </p:nvSpPr>
          <p:spPr>
            <a:xfrm>
              <a:off x="775" y="1500362"/>
              <a:ext cx="38577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257" name="Google Shape;2257;p119"/>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1" name="Shape 2261"/>
        <p:cNvGrpSpPr/>
        <p:nvPr/>
      </p:nvGrpSpPr>
      <p:grpSpPr>
        <a:xfrm>
          <a:off x="0" y="0"/>
          <a:ext cx="0" cy="0"/>
          <a:chOff x="0" y="0"/>
          <a:chExt cx="0" cy="0"/>
        </a:xfrm>
      </p:grpSpPr>
      <p:sp>
        <p:nvSpPr>
          <p:cNvPr id="2262" name="Google Shape;2262;p120"/>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120"/>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120"/>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120"/>
          <p:cNvSpPr txBox="1"/>
          <p:nvPr/>
        </p:nvSpPr>
        <p:spPr>
          <a:xfrm>
            <a:off x="377175" y="146425"/>
            <a:ext cx="6835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000">
                <a:solidFill>
                  <a:srgbClr val="9FCFCF"/>
                </a:solidFill>
                <a:latin typeface="Lora"/>
                <a:ea typeface="Lora"/>
                <a:cs typeface="Lora"/>
                <a:sym typeface="Lora"/>
              </a:rPr>
              <a:t>Physical Examination of headache</a:t>
            </a:r>
            <a:endParaRPr b="1" sz="2000">
              <a:solidFill>
                <a:srgbClr val="9FCFCF"/>
              </a:solidFill>
              <a:latin typeface="Lora"/>
              <a:ea typeface="Lora"/>
              <a:cs typeface="Lora"/>
              <a:sym typeface="Lora"/>
            </a:endParaRPr>
          </a:p>
        </p:txBody>
      </p:sp>
      <p:sp>
        <p:nvSpPr>
          <p:cNvPr id="2266" name="Google Shape;2266;p120"/>
          <p:cNvSpPr txBox="1"/>
          <p:nvPr/>
        </p:nvSpPr>
        <p:spPr>
          <a:xfrm>
            <a:off x="168663" y="976405"/>
            <a:ext cx="7252200" cy="60351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CE5CD"/>
                </a:highlight>
                <a:latin typeface="Mada"/>
                <a:ea typeface="Mada"/>
                <a:cs typeface="Mada"/>
                <a:sym typeface="Mada"/>
              </a:rPr>
              <a:t>glossopharyngeal nerve (IX) + vagus nerve (X):</a:t>
            </a:r>
            <a:endParaRPr b="1" sz="1100">
              <a:solidFill>
                <a:schemeClr val="dk1"/>
              </a:solidFill>
              <a:highlight>
                <a:srgbClr val="FCE5CD"/>
              </a:highlight>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Ask the patient to open their mouth to </a:t>
            </a:r>
            <a:r>
              <a:rPr b="1" lang="en-GB" sz="1100">
                <a:solidFill>
                  <a:schemeClr val="dk1"/>
                </a:solidFill>
                <a:latin typeface="Mada"/>
                <a:ea typeface="Mada"/>
                <a:cs typeface="Mada"/>
                <a:sym typeface="Mada"/>
              </a:rPr>
              <a:t>inspect the palate,</a:t>
            </a:r>
            <a:r>
              <a:rPr lang="en-GB" sz="1100">
                <a:solidFill>
                  <a:schemeClr val="dk1"/>
                </a:solidFill>
                <a:latin typeface="Mada"/>
                <a:ea typeface="Mada"/>
                <a:cs typeface="Mada"/>
                <a:sym typeface="Mada"/>
              </a:rPr>
              <a:t> then say “AAH” to observe the soft palate with a torch (the soft palate should move upwards symmetrically, If one side of the palate is paralysed, the uvula will be pulled towards the functioning/normal side).</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rgbClr val="999999"/>
                </a:solidFill>
                <a:latin typeface="Mada"/>
                <a:ea typeface="Mada"/>
                <a:cs typeface="Mada"/>
                <a:sym typeface="Mada"/>
              </a:rPr>
              <a:t>Ask the patient to cough, and look for any bovine cough (a non-explosive cough by a patient who can't close their glottis, a finding typical of vagal nerve damage). While they speak assess the hoarseness.</a:t>
            </a:r>
            <a:endParaRPr sz="1100">
              <a:solidFill>
                <a:srgbClr val="999999"/>
              </a:solidFill>
              <a:latin typeface="Mada"/>
              <a:ea typeface="Mada"/>
              <a:cs typeface="Mada"/>
              <a:sym typeface="Mada"/>
            </a:endParaRPr>
          </a:p>
          <a:p>
            <a:pPr indent="-298450" lvl="1" marL="914400" rtl="0" algn="l">
              <a:lnSpc>
                <a:spcPct val="115000"/>
              </a:lnSpc>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Ask the patient to take a sip of water and swallow it, and look for any coughing or regurgitation into the nose. </a:t>
            </a:r>
            <a:endParaRPr sz="1100">
              <a:solidFill>
                <a:srgbClr val="999999"/>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Assess the gag reflex:</a:t>
            </a:r>
            <a:r>
              <a:rPr lang="en-GB" sz="1100">
                <a:solidFill>
                  <a:schemeClr val="dk1"/>
                </a:solidFill>
                <a:latin typeface="Mada"/>
                <a:ea typeface="Mada"/>
                <a:cs typeface="Mada"/>
                <a:sym typeface="Mada"/>
              </a:rPr>
              <a:t> </a:t>
            </a:r>
            <a:r>
              <a:rPr lang="en-GB" sz="1100">
                <a:solidFill>
                  <a:srgbClr val="999999"/>
                </a:solidFill>
                <a:latin typeface="Mada"/>
                <a:ea typeface="Mada"/>
                <a:cs typeface="Mada"/>
                <a:sym typeface="Mada"/>
              </a:rPr>
              <a:t>By depressing the patient’s tongue and touching his\her palate, pharynx or nostril. Compare with the other side. (Glossopharyngeal is the sensory component and vagus is the motor)</a:t>
            </a:r>
            <a:endParaRPr sz="1100">
              <a:solidFill>
                <a:srgbClr val="999999"/>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CE5CD"/>
                </a:highlight>
                <a:latin typeface="Mada"/>
                <a:ea typeface="Mada"/>
                <a:cs typeface="Mada"/>
                <a:sym typeface="Mada"/>
              </a:rPr>
              <a:t>accessory nerve (XI):</a:t>
            </a:r>
            <a:endParaRPr b="1" sz="1100">
              <a:solidFill>
                <a:schemeClr val="dk1"/>
              </a:solidFill>
              <a:highlight>
                <a:srgbClr val="FCE5CD"/>
              </a:highlight>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This nerve arises from medulla and upper spinal cord. It is a pure motor nerve and supplies the trapezius and sternomastoid muscles. The function of these muscles is tested by asking the patient to shrug their shoulders and to press the point of their chin downwards against your hand.</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CE5CD"/>
                </a:highlight>
                <a:latin typeface="Mada"/>
                <a:ea typeface="Mada"/>
                <a:cs typeface="Mada"/>
                <a:sym typeface="Mada"/>
              </a:rPr>
              <a:t>hypoglossal nerve (XII):</a:t>
            </a:r>
            <a:endParaRPr b="1" sz="1100">
              <a:solidFill>
                <a:schemeClr val="dk1"/>
              </a:solidFill>
              <a:highlight>
                <a:srgbClr val="FCE5CD"/>
              </a:highlight>
              <a:latin typeface="Mada"/>
              <a:ea typeface="Mada"/>
              <a:cs typeface="Mada"/>
              <a:sym typeface="Mada"/>
            </a:endParaRPr>
          </a:p>
          <a:p>
            <a:pPr indent="-298450" lvl="1" marL="914400" rtl="0" algn="l">
              <a:lnSpc>
                <a:spcPct val="115000"/>
              </a:lnSpc>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Ask the patient to open their mouth and inspect the tongue for:</a:t>
            </a:r>
            <a:endParaRPr sz="1100">
              <a:solidFill>
                <a:srgbClr val="999999"/>
              </a:solidFill>
              <a:latin typeface="Mada"/>
              <a:ea typeface="Mada"/>
              <a:cs typeface="Mada"/>
              <a:sym typeface="Mada"/>
            </a:endParaRPr>
          </a:p>
          <a:p>
            <a:pPr indent="-298450" lvl="2" marL="1371600" rtl="0" algn="l">
              <a:lnSpc>
                <a:spcPct val="115000"/>
              </a:lnSpc>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Atrophy: increase folds, or wasting.</a:t>
            </a:r>
            <a:endParaRPr sz="1100">
              <a:solidFill>
                <a:srgbClr val="999999"/>
              </a:solidFill>
              <a:latin typeface="Mada"/>
              <a:ea typeface="Mada"/>
              <a:cs typeface="Mada"/>
              <a:sym typeface="Mada"/>
            </a:endParaRPr>
          </a:p>
          <a:p>
            <a:pPr indent="-298450" lvl="2" marL="1371600" rtl="0" algn="l">
              <a:lnSpc>
                <a:spcPct val="115000"/>
              </a:lnSpc>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Fibrillation: fine, irregular, non-rhythmic muscle fiber contractions) </a:t>
            </a:r>
            <a:endParaRPr sz="1100">
              <a:solidFill>
                <a:srgbClr val="999999"/>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rgbClr val="999999"/>
                </a:solidFill>
                <a:latin typeface="Mada"/>
                <a:ea typeface="Mada"/>
                <a:cs typeface="Mada"/>
                <a:sym typeface="Mada"/>
              </a:rPr>
              <a:t>Ask the patient to protrude their tongue, note any difficulty or deviation</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rPr lang="en-GB" sz="1100">
                <a:solidFill>
                  <a:schemeClr val="dk1"/>
                </a:solidFill>
                <a:latin typeface="Mada"/>
                <a:ea typeface="Mada"/>
                <a:cs typeface="Mada"/>
                <a:sym typeface="Mada"/>
              </a:rPr>
              <a:t>                (This is a purely motor nerve and supplies the muscles of the tongue. When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rPr lang="en-GB" sz="1100">
                <a:solidFill>
                  <a:schemeClr val="dk1"/>
                </a:solidFill>
                <a:latin typeface="Mada"/>
                <a:ea typeface="Mada"/>
                <a:cs typeface="Mada"/>
                <a:sym typeface="Mada"/>
              </a:rPr>
              <a:t>                one hypoglossal nerve is paralysed, the tongue is wasted on that side, and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rPr lang="en-GB" sz="1100">
                <a:solidFill>
                  <a:schemeClr val="dk1"/>
                </a:solidFill>
                <a:latin typeface="Mada"/>
                <a:ea typeface="Mada"/>
                <a:cs typeface="Mada"/>
                <a:sym typeface="Mada"/>
              </a:rPr>
              <a:t>                the tongue deviates towards the weak side).</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Place your finger on the patient's cheek and ask to push their tongue against it.</a:t>
            </a:r>
            <a:endParaRPr sz="1100">
              <a:solidFill>
                <a:srgbClr val="999999"/>
              </a:solidFill>
              <a:latin typeface="Mada"/>
              <a:ea typeface="Mada"/>
              <a:cs typeface="Mada"/>
              <a:sym typeface="Mada"/>
            </a:endParaRPr>
          </a:p>
        </p:txBody>
      </p:sp>
      <p:pic>
        <p:nvPicPr>
          <p:cNvPr id="2267" name="Google Shape;2267;p120"/>
          <p:cNvPicPr preferRelativeResize="0"/>
          <p:nvPr/>
        </p:nvPicPr>
        <p:blipFill>
          <a:blip r:embed="rId3">
            <a:alphaModFix/>
          </a:blip>
          <a:stretch>
            <a:fillRect/>
          </a:stretch>
        </p:blipFill>
        <p:spPr>
          <a:xfrm>
            <a:off x="1088810" y="4046723"/>
            <a:ext cx="3314376" cy="1446300"/>
          </a:xfrm>
          <a:prstGeom prst="rect">
            <a:avLst/>
          </a:prstGeom>
          <a:noFill/>
          <a:ln cap="flat" cmpd="sng" w="9525">
            <a:solidFill>
              <a:schemeClr val="dk2"/>
            </a:solidFill>
            <a:prstDash val="solid"/>
            <a:round/>
            <a:headEnd len="sm" w="sm" type="none"/>
            <a:tailEnd len="sm" w="sm" type="none"/>
          </a:ln>
        </p:spPr>
      </p:pic>
      <p:grpSp>
        <p:nvGrpSpPr>
          <p:cNvPr id="2268" name="Google Shape;2268;p120"/>
          <p:cNvGrpSpPr/>
          <p:nvPr/>
        </p:nvGrpSpPr>
        <p:grpSpPr>
          <a:xfrm>
            <a:off x="255650" y="7348869"/>
            <a:ext cx="5124741" cy="414950"/>
            <a:chOff x="0" y="1143011"/>
            <a:chExt cx="4488300" cy="414950"/>
          </a:xfrm>
        </p:grpSpPr>
        <p:sp>
          <p:nvSpPr>
            <p:cNvPr id="2269" name="Google Shape;2269;p120"/>
            <p:cNvSpPr txBox="1"/>
            <p:nvPr/>
          </p:nvSpPr>
          <p:spPr>
            <a:xfrm>
              <a:off x="0" y="1143011"/>
              <a:ext cx="44883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Clinical evaluations of meningitis </a:t>
              </a:r>
              <a:r>
                <a:rPr b="1" lang="en-GB" sz="1800">
                  <a:solidFill>
                    <a:schemeClr val="dk1"/>
                  </a:solidFill>
                  <a:latin typeface="Comfortaa"/>
                  <a:ea typeface="Comfortaa"/>
                  <a:cs typeface="Comfortaa"/>
                  <a:sym typeface="Comfortaa"/>
                </a:rPr>
                <a:t>Obj</a:t>
              </a:r>
              <a:r>
                <a:rPr lang="en-GB" sz="1800">
                  <a:solidFill>
                    <a:srgbClr val="9FCFCF"/>
                  </a:solidFill>
                  <a:latin typeface="Comfortaa Regular"/>
                  <a:ea typeface="Comfortaa Regular"/>
                  <a:cs typeface="Comfortaa Regular"/>
                  <a:sym typeface="Comfortaa Regular"/>
                </a:rPr>
                <a:t> </a:t>
              </a:r>
              <a:endParaRPr sz="1800">
                <a:solidFill>
                  <a:srgbClr val="9FCFCF"/>
                </a:solidFill>
                <a:latin typeface="Comfortaa Regular"/>
                <a:ea typeface="Comfortaa Regular"/>
                <a:cs typeface="Comfortaa Regular"/>
                <a:sym typeface="Comfortaa Regular"/>
              </a:endParaRPr>
            </a:p>
          </p:txBody>
        </p:sp>
        <p:sp>
          <p:nvSpPr>
            <p:cNvPr id="2270" name="Google Shape;2270;p120"/>
            <p:cNvSpPr/>
            <p:nvPr/>
          </p:nvSpPr>
          <p:spPr>
            <a:xfrm>
              <a:off x="775" y="1500362"/>
              <a:ext cx="40962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271" name="Google Shape;2271;p120"/>
          <p:cNvSpPr txBox="1"/>
          <p:nvPr/>
        </p:nvSpPr>
        <p:spPr>
          <a:xfrm>
            <a:off x="168675" y="7893800"/>
            <a:ext cx="7252200" cy="27012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CE5CD"/>
                </a:highlight>
                <a:latin typeface="Mada"/>
                <a:ea typeface="Mada"/>
                <a:cs typeface="Mada"/>
                <a:sym typeface="Mada"/>
              </a:rPr>
              <a:t>Pathophysiology of meningitis:</a:t>
            </a:r>
            <a:endParaRPr b="1" sz="1100">
              <a:solidFill>
                <a:schemeClr val="dk1"/>
              </a:solidFill>
              <a:highlight>
                <a:srgbClr val="FCE5CD"/>
              </a:highlight>
              <a:latin typeface="Mada"/>
              <a:ea typeface="Mada"/>
              <a:cs typeface="Mada"/>
              <a:sym typeface="Mada"/>
            </a:endParaRPr>
          </a:p>
          <a:p>
            <a:pPr indent="0" lvl="0" marL="457200" rtl="0" algn="l">
              <a:lnSpc>
                <a:spcPct val="115000"/>
              </a:lnSpc>
              <a:spcBef>
                <a:spcPts val="0"/>
              </a:spcBef>
              <a:spcAft>
                <a:spcPts val="0"/>
              </a:spcAft>
              <a:buNone/>
            </a:pPr>
            <a:r>
              <a:rPr lang="en-GB" sz="1100">
                <a:solidFill>
                  <a:srgbClr val="999999"/>
                </a:solidFill>
                <a:latin typeface="Mada"/>
                <a:ea typeface="Mada"/>
                <a:cs typeface="Mada"/>
                <a:sym typeface="Mada"/>
              </a:rPr>
              <a:t>Bacterial meningitis is an inflammation of the meninges, in particular the arachnoid and the pia mater, associated with the invasion of bacteria into the subarachnoid space. The pathogens take advantage of the specific features of the immune system in the CNS, replicate and induce inflammation. A hallmark of bacterial meningitis is the recruitment of highly activated leukocytes into the CSF which lead to edema, increased ICP and neuronal damage. Beside bacteria, viruses, fungi and non-infectious causes as in systemic and neoplastic disease as well as certain drugs can induce meningeal inflammation.</a:t>
            </a:r>
            <a:endParaRPr sz="1100">
              <a:solidFill>
                <a:srgbClr val="999999"/>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CE5CD"/>
                </a:highlight>
                <a:latin typeface="Mada"/>
                <a:ea typeface="Mada"/>
                <a:cs typeface="Mada"/>
                <a:sym typeface="Mada"/>
              </a:rPr>
              <a:t>Clinical evaluation:</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Brudzinski's sign:</a:t>
            </a:r>
            <a:r>
              <a:rPr lang="en-GB" sz="1100">
                <a:solidFill>
                  <a:schemeClr val="dk1"/>
                </a:solidFill>
                <a:latin typeface="Mada"/>
                <a:ea typeface="Mada"/>
                <a:cs typeface="Mada"/>
                <a:sym typeface="Mada"/>
              </a:rPr>
              <a:t> </a:t>
            </a:r>
            <a:r>
              <a:rPr lang="en-GB" sz="1100">
                <a:solidFill>
                  <a:srgbClr val="999999"/>
                </a:solidFill>
                <a:latin typeface="Mada"/>
                <a:ea typeface="Mada"/>
                <a:cs typeface="Mada"/>
                <a:sym typeface="Mada"/>
              </a:rPr>
              <a:t>Pull the patient neck forward slowly. Neck stiffness and involuntary bending of the knees and hips can indicate meningitis.</a:t>
            </a:r>
            <a:endParaRPr sz="1100">
              <a:solidFill>
                <a:srgbClr val="999999"/>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Kernig's sign:</a:t>
            </a:r>
            <a:r>
              <a:rPr lang="en-GB" sz="1100">
                <a:solidFill>
                  <a:schemeClr val="dk1"/>
                </a:solidFill>
                <a:latin typeface="Mada"/>
                <a:ea typeface="Mada"/>
                <a:cs typeface="Mada"/>
                <a:sym typeface="Mada"/>
              </a:rPr>
              <a:t> </a:t>
            </a:r>
            <a:r>
              <a:rPr lang="en-GB" sz="1100">
                <a:solidFill>
                  <a:srgbClr val="999999"/>
                </a:solidFill>
                <a:latin typeface="Mada"/>
                <a:ea typeface="Mada"/>
                <a:cs typeface="Mada"/>
                <a:sym typeface="Mada"/>
              </a:rPr>
              <a:t>Flex the patient’s thigh at the hip and knee at 90 degree angles, subsequent extension in the knee is painful (leading to resistance). </a:t>
            </a:r>
            <a:endParaRPr sz="1100">
              <a:solidFill>
                <a:srgbClr val="999999"/>
              </a:solidFill>
              <a:latin typeface="Mada"/>
              <a:ea typeface="Mada"/>
              <a:cs typeface="Mada"/>
              <a:sym typeface="Mada"/>
            </a:endParaRPr>
          </a:p>
          <a:p>
            <a:pPr indent="-298450" lvl="1" marL="914400" rtl="0" algn="l">
              <a:lnSpc>
                <a:spcPct val="115000"/>
              </a:lnSpc>
              <a:spcBef>
                <a:spcPts val="0"/>
              </a:spcBef>
              <a:spcAft>
                <a:spcPts val="0"/>
              </a:spcAft>
              <a:buClr>
                <a:srgbClr val="999999"/>
              </a:buClr>
              <a:buSzPts val="1100"/>
              <a:buFont typeface="Mada"/>
              <a:buChar char="○"/>
            </a:pPr>
            <a:r>
              <a:rPr b="1" lang="en-GB" sz="1100">
                <a:solidFill>
                  <a:srgbClr val="999999"/>
                </a:solidFill>
                <a:latin typeface="Mada"/>
                <a:ea typeface="Mada"/>
                <a:cs typeface="Mada"/>
                <a:sym typeface="Mada"/>
              </a:rPr>
              <a:t>Jolt accentuation maneuver:</a:t>
            </a:r>
            <a:r>
              <a:rPr lang="en-GB" sz="1100">
                <a:solidFill>
                  <a:srgbClr val="999999"/>
                </a:solidFill>
                <a:latin typeface="Mada"/>
                <a:ea typeface="Mada"/>
                <a:cs typeface="Mada"/>
                <a:sym typeface="Mada"/>
              </a:rPr>
              <a:t> ask patient to rapidly rotate their head horizontally: Headache worsen.</a:t>
            </a:r>
            <a:endParaRPr sz="1100">
              <a:solidFill>
                <a:srgbClr val="999999"/>
              </a:solidFill>
              <a:latin typeface="Mada"/>
              <a:ea typeface="Mada"/>
              <a:cs typeface="Mada"/>
              <a:sym typeface="Mada"/>
            </a:endParaRPr>
          </a:p>
        </p:txBody>
      </p:sp>
      <p:grpSp>
        <p:nvGrpSpPr>
          <p:cNvPr id="2272" name="Google Shape;2272;p120"/>
          <p:cNvGrpSpPr/>
          <p:nvPr/>
        </p:nvGrpSpPr>
        <p:grpSpPr>
          <a:xfrm>
            <a:off x="255650" y="639024"/>
            <a:ext cx="4004100" cy="414950"/>
            <a:chOff x="0" y="1143012"/>
            <a:chExt cx="4004100" cy="414950"/>
          </a:xfrm>
        </p:grpSpPr>
        <p:sp>
          <p:nvSpPr>
            <p:cNvPr id="2273" name="Google Shape;2273;p120"/>
            <p:cNvSpPr txBox="1"/>
            <p:nvPr/>
          </p:nvSpPr>
          <p:spPr>
            <a:xfrm>
              <a:off x="0" y="1143012"/>
              <a:ext cx="40041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Cranial nerve examination con.</a:t>
              </a:r>
              <a:endParaRPr sz="1800">
                <a:solidFill>
                  <a:srgbClr val="9FCFCF"/>
                </a:solidFill>
                <a:latin typeface="Comfortaa Regular"/>
                <a:ea typeface="Comfortaa Regular"/>
                <a:cs typeface="Comfortaa Regular"/>
                <a:sym typeface="Comfortaa Regular"/>
              </a:endParaRPr>
            </a:p>
          </p:txBody>
        </p:sp>
        <p:sp>
          <p:nvSpPr>
            <p:cNvPr id="2274" name="Google Shape;2274;p120"/>
            <p:cNvSpPr/>
            <p:nvPr/>
          </p:nvSpPr>
          <p:spPr>
            <a:xfrm>
              <a:off x="775" y="1500362"/>
              <a:ext cx="38577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pic>
        <p:nvPicPr>
          <p:cNvPr id="2275" name="Google Shape;2275;p120"/>
          <p:cNvPicPr preferRelativeResize="0"/>
          <p:nvPr/>
        </p:nvPicPr>
        <p:blipFill>
          <a:blip r:embed="rId4">
            <a:alphaModFix/>
          </a:blip>
          <a:stretch>
            <a:fillRect/>
          </a:stretch>
        </p:blipFill>
        <p:spPr>
          <a:xfrm>
            <a:off x="5937788" y="5723545"/>
            <a:ext cx="1355475" cy="1625374"/>
          </a:xfrm>
          <a:prstGeom prst="rect">
            <a:avLst/>
          </a:prstGeom>
          <a:noFill/>
          <a:ln>
            <a:noFill/>
          </a:ln>
        </p:spPr>
      </p:pic>
      <p:sp>
        <p:nvSpPr>
          <p:cNvPr id="2276" name="Google Shape;2276;p120"/>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0" name="Shape 2280"/>
        <p:cNvGrpSpPr/>
        <p:nvPr/>
      </p:nvGrpSpPr>
      <p:grpSpPr>
        <a:xfrm>
          <a:off x="0" y="0"/>
          <a:ext cx="0" cy="0"/>
          <a:chOff x="0" y="0"/>
          <a:chExt cx="0" cy="0"/>
        </a:xfrm>
      </p:grpSpPr>
      <p:sp>
        <p:nvSpPr>
          <p:cNvPr id="2281" name="Google Shape;2281;p121"/>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121"/>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121"/>
          <p:cNvSpPr txBox="1"/>
          <p:nvPr/>
        </p:nvSpPr>
        <p:spPr>
          <a:xfrm>
            <a:off x="377175" y="146425"/>
            <a:ext cx="6835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000">
                <a:solidFill>
                  <a:srgbClr val="9FCFCF"/>
                </a:solidFill>
                <a:latin typeface="Lora"/>
                <a:ea typeface="Lora"/>
                <a:cs typeface="Lora"/>
                <a:sym typeface="Lora"/>
              </a:rPr>
              <a:t>Possible unmanned station questions on this session </a:t>
            </a:r>
            <a:endParaRPr b="1" sz="2000">
              <a:solidFill>
                <a:srgbClr val="9FCFCF"/>
              </a:solidFill>
              <a:latin typeface="Lora"/>
              <a:ea typeface="Lora"/>
              <a:cs typeface="Lora"/>
              <a:sym typeface="Lora"/>
            </a:endParaRPr>
          </a:p>
        </p:txBody>
      </p:sp>
      <p:pic>
        <p:nvPicPr>
          <p:cNvPr id="2284" name="Google Shape;2284;p121"/>
          <p:cNvPicPr preferRelativeResize="0"/>
          <p:nvPr/>
        </p:nvPicPr>
        <p:blipFill rotWithShape="1">
          <a:blip r:embed="rId3">
            <a:alphaModFix/>
          </a:blip>
          <a:srcRect b="19639" l="34352" r="34775" t="16179"/>
          <a:stretch/>
        </p:blipFill>
        <p:spPr>
          <a:xfrm>
            <a:off x="5245066" y="996850"/>
            <a:ext cx="2142399" cy="1710002"/>
          </a:xfrm>
          <a:prstGeom prst="rect">
            <a:avLst/>
          </a:prstGeom>
          <a:noFill/>
          <a:ln>
            <a:noFill/>
          </a:ln>
        </p:spPr>
      </p:pic>
      <p:sp>
        <p:nvSpPr>
          <p:cNvPr id="2285" name="Google Shape;2285;p121"/>
          <p:cNvSpPr txBox="1"/>
          <p:nvPr/>
        </p:nvSpPr>
        <p:spPr>
          <a:xfrm>
            <a:off x="75" y="1080000"/>
            <a:ext cx="5341800" cy="18774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b="1" lang="en-GB" sz="1100">
                <a:latin typeface="Mada"/>
                <a:ea typeface="Mada"/>
                <a:cs typeface="Mada"/>
                <a:sym typeface="Mada"/>
              </a:rPr>
              <a:t>Name the </a:t>
            </a:r>
            <a:r>
              <a:rPr b="1" lang="en-GB" sz="1100">
                <a:latin typeface="Mada"/>
                <a:ea typeface="Mada"/>
                <a:cs typeface="Mada"/>
                <a:sym typeface="Mada"/>
              </a:rPr>
              <a:t>nerve </a:t>
            </a:r>
            <a:r>
              <a:rPr b="1" lang="en-GB" sz="1100">
                <a:latin typeface="Mada"/>
                <a:ea typeface="Mada"/>
                <a:cs typeface="Mada"/>
                <a:sym typeface="Mada"/>
              </a:rPr>
              <a:t>affected?</a:t>
            </a:r>
            <a:endParaRPr b="1" sz="1100">
              <a:latin typeface="Mada"/>
              <a:ea typeface="Mada"/>
              <a:cs typeface="Mada"/>
              <a:sym typeface="Mada"/>
            </a:endParaRPr>
          </a:p>
          <a:p>
            <a:pPr indent="-298450" lvl="1" marL="9144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Right III Oculomotor nerve</a:t>
            </a:r>
            <a:endParaRPr sz="1100">
              <a:solidFill>
                <a:srgbClr val="B7B7B7"/>
              </a:solidFill>
              <a:latin typeface="Mada"/>
              <a:ea typeface="Mada"/>
              <a:cs typeface="Mada"/>
              <a:sym typeface="Mada"/>
            </a:endParaRPr>
          </a:p>
          <a:p>
            <a:pPr indent="-298450" lvl="0" marL="457200" rtl="0" algn="l">
              <a:spcBef>
                <a:spcPts val="0"/>
              </a:spcBef>
              <a:spcAft>
                <a:spcPts val="0"/>
              </a:spcAft>
              <a:buSzPts val="1100"/>
              <a:buFont typeface="Mada"/>
              <a:buChar char="➢"/>
            </a:pPr>
            <a:r>
              <a:rPr b="1" lang="en-GB" sz="1100">
                <a:latin typeface="Mada"/>
                <a:ea typeface="Mada"/>
                <a:cs typeface="Mada"/>
                <a:sym typeface="Mada"/>
              </a:rPr>
              <a:t>Name the muscles innervated by this nerve?</a:t>
            </a:r>
            <a:endParaRPr b="1" sz="1100">
              <a:latin typeface="Mada"/>
              <a:ea typeface="Mada"/>
              <a:cs typeface="Mada"/>
              <a:sym typeface="Mada"/>
            </a:endParaRPr>
          </a:p>
          <a:p>
            <a:pPr indent="-298450" lvl="1" marL="9144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Superior, inferior, medial </a:t>
            </a:r>
            <a:r>
              <a:rPr lang="en-GB" sz="1100">
                <a:solidFill>
                  <a:srgbClr val="B7B7B7"/>
                </a:solidFill>
                <a:latin typeface="Mada"/>
                <a:ea typeface="Mada"/>
                <a:cs typeface="Mada"/>
                <a:sym typeface="Mada"/>
              </a:rPr>
              <a:t>rectus</a:t>
            </a:r>
            <a:r>
              <a:rPr lang="en-GB" sz="1100">
                <a:solidFill>
                  <a:srgbClr val="B7B7B7"/>
                </a:solidFill>
                <a:latin typeface="Mada"/>
                <a:ea typeface="Mada"/>
                <a:cs typeface="Mada"/>
                <a:sym typeface="Mada"/>
              </a:rPr>
              <a:t> muscles + inferior oblique muscle + </a:t>
            </a:r>
            <a:r>
              <a:rPr lang="en-GB" sz="1100">
                <a:solidFill>
                  <a:srgbClr val="B7B7B7"/>
                </a:solidFill>
                <a:latin typeface="Mada"/>
                <a:ea typeface="Mada"/>
                <a:cs typeface="Mada"/>
                <a:sym typeface="Mada"/>
              </a:rPr>
              <a:t>Levator palpebrae superioris</a:t>
            </a:r>
            <a:endParaRPr sz="1100">
              <a:solidFill>
                <a:srgbClr val="B7B7B7"/>
              </a:solidFill>
              <a:latin typeface="Mada"/>
              <a:ea typeface="Mada"/>
              <a:cs typeface="Mada"/>
              <a:sym typeface="Mada"/>
            </a:endParaRPr>
          </a:p>
          <a:p>
            <a:pPr indent="-298450" lvl="0" marL="457200" rtl="0" algn="l">
              <a:spcBef>
                <a:spcPts val="0"/>
              </a:spcBef>
              <a:spcAft>
                <a:spcPts val="0"/>
              </a:spcAft>
              <a:buSzPts val="1100"/>
              <a:buFont typeface="Mada"/>
              <a:buChar char="➢"/>
            </a:pPr>
            <a:r>
              <a:rPr b="1" lang="en-GB" sz="1100">
                <a:latin typeface="Mada"/>
                <a:ea typeface="Mada"/>
                <a:cs typeface="Mada"/>
                <a:sym typeface="Mada"/>
              </a:rPr>
              <a:t>Describe the abnormality?</a:t>
            </a:r>
            <a:endParaRPr b="1" sz="1100">
              <a:latin typeface="Mada"/>
              <a:ea typeface="Mada"/>
              <a:cs typeface="Mada"/>
              <a:sym typeface="Mada"/>
            </a:endParaRPr>
          </a:p>
          <a:p>
            <a:pPr indent="-298450" lvl="1" marL="9144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Ptosis + right eye is looking downward and outward + pupil is fixed</a:t>
            </a:r>
            <a:endParaRPr sz="1100">
              <a:solidFill>
                <a:srgbClr val="B7B7B7"/>
              </a:solidFill>
              <a:latin typeface="Mada"/>
              <a:ea typeface="Mada"/>
              <a:cs typeface="Mada"/>
              <a:sym typeface="Mada"/>
            </a:endParaRPr>
          </a:p>
          <a:p>
            <a:pPr indent="-298450" lvl="0" marL="457200" rtl="0" algn="l">
              <a:spcBef>
                <a:spcPts val="0"/>
              </a:spcBef>
              <a:spcAft>
                <a:spcPts val="0"/>
              </a:spcAft>
              <a:buSzPts val="1100"/>
              <a:buFont typeface="Mada"/>
              <a:buChar char="➢"/>
            </a:pPr>
            <a:r>
              <a:rPr b="1" lang="en-GB" sz="1100">
                <a:latin typeface="Mada"/>
                <a:ea typeface="Mada"/>
                <a:cs typeface="Mada"/>
                <a:sym typeface="Mada"/>
              </a:rPr>
              <a:t>What happens if the patient turns his gaze to the left?</a:t>
            </a:r>
            <a:endParaRPr b="1" sz="1100">
              <a:latin typeface="Mada"/>
              <a:ea typeface="Mada"/>
              <a:cs typeface="Mada"/>
              <a:sym typeface="Mada"/>
            </a:endParaRPr>
          </a:p>
          <a:p>
            <a:pPr indent="-298450" lvl="1" marL="9144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Unable to adduct the right eye + double vision + larger angle of squint</a:t>
            </a:r>
            <a:endParaRPr sz="1100">
              <a:solidFill>
                <a:srgbClr val="B7B7B7"/>
              </a:solidFill>
              <a:latin typeface="Mada"/>
              <a:ea typeface="Mada"/>
              <a:cs typeface="Mada"/>
              <a:sym typeface="Mada"/>
            </a:endParaRPr>
          </a:p>
        </p:txBody>
      </p:sp>
      <p:pic>
        <p:nvPicPr>
          <p:cNvPr id="2286" name="Google Shape;2286;p121"/>
          <p:cNvPicPr preferRelativeResize="0"/>
          <p:nvPr/>
        </p:nvPicPr>
        <p:blipFill>
          <a:blip r:embed="rId4">
            <a:alphaModFix/>
          </a:blip>
          <a:stretch>
            <a:fillRect/>
          </a:stretch>
        </p:blipFill>
        <p:spPr>
          <a:xfrm>
            <a:off x="5318150" y="5924825"/>
            <a:ext cx="2142403" cy="1132877"/>
          </a:xfrm>
          <a:prstGeom prst="rect">
            <a:avLst/>
          </a:prstGeom>
          <a:noFill/>
          <a:ln>
            <a:noFill/>
          </a:ln>
        </p:spPr>
      </p:pic>
      <p:sp>
        <p:nvSpPr>
          <p:cNvPr id="2287" name="Google Shape;2287;p121"/>
          <p:cNvSpPr txBox="1"/>
          <p:nvPr/>
        </p:nvSpPr>
        <p:spPr>
          <a:xfrm>
            <a:off x="5574966" y="838700"/>
            <a:ext cx="2014500" cy="7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t>R                     L</a:t>
            </a:r>
            <a:endParaRPr b="1"/>
          </a:p>
        </p:txBody>
      </p:sp>
      <p:sp>
        <p:nvSpPr>
          <p:cNvPr id="2288" name="Google Shape;2288;p121"/>
          <p:cNvSpPr txBox="1"/>
          <p:nvPr/>
        </p:nvSpPr>
        <p:spPr>
          <a:xfrm>
            <a:off x="69517" y="6704798"/>
            <a:ext cx="5202900" cy="18774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What is the name of this condition?</a:t>
            </a:r>
            <a:endParaRPr b="1" sz="1100">
              <a:solidFill>
                <a:schemeClr val="dk1"/>
              </a:solidFill>
              <a:latin typeface="Mada"/>
              <a:ea typeface="Mada"/>
              <a:cs typeface="Mada"/>
              <a:sym typeface="Mada"/>
            </a:endParaRPr>
          </a:p>
          <a:p>
            <a:pPr indent="-298450" lvl="1" marL="9144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Bell’s palsy </a:t>
            </a:r>
            <a:endParaRPr sz="1100">
              <a:solidFill>
                <a:srgbClr val="B7B7B7"/>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Name the nerve affected? </a:t>
            </a:r>
            <a:endParaRPr b="1" sz="1100">
              <a:solidFill>
                <a:schemeClr val="dk1"/>
              </a:solidFill>
              <a:latin typeface="Mada"/>
              <a:ea typeface="Mada"/>
              <a:cs typeface="Mada"/>
              <a:sym typeface="Mada"/>
            </a:endParaRPr>
          </a:p>
          <a:p>
            <a:pPr indent="-298450" lvl="1" marL="9144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Right VII facial nerve</a:t>
            </a:r>
            <a:endParaRPr sz="1100">
              <a:solidFill>
                <a:srgbClr val="B7B7B7"/>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Describe the abnormality?</a:t>
            </a:r>
            <a:endParaRPr b="1" sz="1100">
              <a:solidFill>
                <a:schemeClr val="dk1"/>
              </a:solidFill>
              <a:latin typeface="Mada"/>
              <a:ea typeface="Mada"/>
              <a:cs typeface="Mada"/>
              <a:sym typeface="Mada"/>
            </a:endParaRPr>
          </a:p>
          <a:p>
            <a:pPr indent="-298450" lvl="1" marL="9144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Ipsilateral facial muscles weakness involving both upper and lower part of the affected right side.</a:t>
            </a:r>
            <a:endParaRPr sz="1100">
              <a:solidFill>
                <a:srgbClr val="B7B7B7"/>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If only the right lower half part of the face was </a:t>
            </a:r>
            <a:r>
              <a:rPr b="1" lang="en-GB" sz="1100">
                <a:solidFill>
                  <a:schemeClr val="dk1"/>
                </a:solidFill>
                <a:latin typeface="Mada"/>
                <a:ea typeface="Mada"/>
                <a:cs typeface="Mada"/>
                <a:sym typeface="Mada"/>
              </a:rPr>
              <a:t>affected</a:t>
            </a:r>
            <a:r>
              <a:rPr b="1" lang="en-GB" sz="1100">
                <a:solidFill>
                  <a:schemeClr val="dk1"/>
                </a:solidFill>
                <a:latin typeface="Mada"/>
                <a:ea typeface="Mada"/>
                <a:cs typeface="Mada"/>
                <a:sym typeface="Mada"/>
              </a:rPr>
              <a:t>, what would that </a:t>
            </a:r>
            <a:r>
              <a:rPr b="1" lang="en-GB" sz="1100">
                <a:solidFill>
                  <a:schemeClr val="dk1"/>
                </a:solidFill>
                <a:latin typeface="Mada"/>
                <a:ea typeface="Mada"/>
                <a:cs typeface="Mada"/>
                <a:sym typeface="Mada"/>
              </a:rPr>
              <a:t>indicate?</a:t>
            </a:r>
            <a:endParaRPr b="1" sz="1100">
              <a:solidFill>
                <a:schemeClr val="dk1"/>
              </a:solidFill>
              <a:latin typeface="Mada"/>
              <a:ea typeface="Mada"/>
              <a:cs typeface="Mada"/>
              <a:sym typeface="Mada"/>
            </a:endParaRPr>
          </a:p>
          <a:p>
            <a:pPr indent="-298450" lvl="1" marL="9144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Upper motor neuron facial palsy.</a:t>
            </a:r>
            <a:endParaRPr sz="1100">
              <a:solidFill>
                <a:srgbClr val="B7B7B7"/>
              </a:solidFill>
              <a:latin typeface="Mada"/>
              <a:ea typeface="Mada"/>
              <a:cs typeface="Mada"/>
              <a:sym typeface="Mada"/>
            </a:endParaRPr>
          </a:p>
        </p:txBody>
      </p:sp>
      <p:pic>
        <p:nvPicPr>
          <p:cNvPr id="2289" name="Google Shape;2289;p121"/>
          <p:cNvPicPr preferRelativeResize="0"/>
          <p:nvPr/>
        </p:nvPicPr>
        <p:blipFill>
          <a:blip r:embed="rId5">
            <a:alphaModFix/>
          </a:blip>
          <a:stretch>
            <a:fillRect/>
          </a:stretch>
        </p:blipFill>
        <p:spPr>
          <a:xfrm>
            <a:off x="5356178" y="2980213"/>
            <a:ext cx="2014499" cy="1209375"/>
          </a:xfrm>
          <a:prstGeom prst="rect">
            <a:avLst/>
          </a:prstGeom>
          <a:noFill/>
          <a:ln cap="flat" cmpd="sng" w="19050">
            <a:solidFill>
              <a:srgbClr val="000000"/>
            </a:solidFill>
            <a:prstDash val="solid"/>
            <a:round/>
            <a:headEnd len="sm" w="sm" type="none"/>
            <a:tailEnd len="sm" w="sm" type="none"/>
          </a:ln>
        </p:spPr>
      </p:pic>
      <p:sp>
        <p:nvSpPr>
          <p:cNvPr id="2290" name="Google Shape;2290;p121"/>
          <p:cNvSpPr txBox="1"/>
          <p:nvPr/>
        </p:nvSpPr>
        <p:spPr>
          <a:xfrm>
            <a:off x="75" y="2872480"/>
            <a:ext cx="5341800" cy="18774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b="1" lang="en-GB" sz="1100">
                <a:latin typeface="Mada"/>
                <a:ea typeface="Mada"/>
                <a:cs typeface="Mada"/>
                <a:sym typeface="Mada"/>
              </a:rPr>
              <a:t>Name the nerve affected?</a:t>
            </a:r>
            <a:endParaRPr b="1" sz="1100">
              <a:latin typeface="Mada"/>
              <a:ea typeface="Mada"/>
              <a:cs typeface="Mada"/>
              <a:sym typeface="Mada"/>
            </a:endParaRPr>
          </a:p>
          <a:p>
            <a:pPr indent="-298450" lvl="1" marL="9144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Left</a:t>
            </a:r>
            <a:r>
              <a:rPr lang="en-GB" sz="1100">
                <a:solidFill>
                  <a:srgbClr val="B7B7B7"/>
                </a:solidFill>
                <a:latin typeface="Mada"/>
                <a:ea typeface="Mada"/>
                <a:cs typeface="Mada"/>
                <a:sym typeface="Mada"/>
              </a:rPr>
              <a:t> IV trochlear nerve</a:t>
            </a:r>
            <a:endParaRPr sz="1100">
              <a:solidFill>
                <a:srgbClr val="B7B7B7"/>
              </a:solidFill>
              <a:latin typeface="Mada"/>
              <a:ea typeface="Mada"/>
              <a:cs typeface="Mada"/>
              <a:sym typeface="Mada"/>
            </a:endParaRPr>
          </a:p>
          <a:p>
            <a:pPr indent="-298450" lvl="0" marL="457200" rtl="0" algn="l">
              <a:spcBef>
                <a:spcPts val="0"/>
              </a:spcBef>
              <a:spcAft>
                <a:spcPts val="0"/>
              </a:spcAft>
              <a:buSzPts val="1100"/>
              <a:buFont typeface="Mada"/>
              <a:buChar char="➢"/>
            </a:pPr>
            <a:r>
              <a:rPr b="1" lang="en-GB" sz="1100">
                <a:latin typeface="Mada"/>
                <a:ea typeface="Mada"/>
                <a:cs typeface="Mada"/>
                <a:sym typeface="Mada"/>
              </a:rPr>
              <a:t>Name the muscles innervated by this nerve?</a:t>
            </a:r>
            <a:endParaRPr b="1" sz="1100">
              <a:latin typeface="Mada"/>
              <a:ea typeface="Mada"/>
              <a:cs typeface="Mada"/>
              <a:sym typeface="Mada"/>
            </a:endParaRPr>
          </a:p>
          <a:p>
            <a:pPr indent="-298450" lvl="1" marL="9144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Superior oblique muscle </a:t>
            </a:r>
            <a:endParaRPr sz="1100">
              <a:solidFill>
                <a:srgbClr val="B7B7B7"/>
              </a:solidFill>
              <a:latin typeface="Mada"/>
              <a:ea typeface="Mada"/>
              <a:cs typeface="Mada"/>
              <a:sym typeface="Mada"/>
            </a:endParaRPr>
          </a:p>
          <a:p>
            <a:pPr indent="-298450" lvl="0" marL="457200" rtl="0" algn="l">
              <a:spcBef>
                <a:spcPts val="0"/>
              </a:spcBef>
              <a:spcAft>
                <a:spcPts val="0"/>
              </a:spcAft>
              <a:buSzPts val="1100"/>
              <a:buFont typeface="Mada"/>
              <a:buChar char="➢"/>
            </a:pPr>
            <a:r>
              <a:rPr b="1" lang="en-GB" sz="1100">
                <a:latin typeface="Mada"/>
                <a:ea typeface="Mada"/>
                <a:cs typeface="Mada"/>
                <a:sym typeface="Mada"/>
              </a:rPr>
              <a:t>Describe the abnormality?</a:t>
            </a:r>
            <a:endParaRPr b="1" sz="1100">
              <a:latin typeface="Mada"/>
              <a:ea typeface="Mada"/>
              <a:cs typeface="Mada"/>
              <a:sym typeface="Mada"/>
            </a:endParaRPr>
          </a:p>
          <a:p>
            <a:pPr indent="-298450" lvl="1" marL="9144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Left eye elevates more as it moves medially + double vision</a:t>
            </a:r>
            <a:endParaRPr sz="1100">
              <a:solidFill>
                <a:srgbClr val="B7B7B7"/>
              </a:solidFill>
              <a:latin typeface="Mada"/>
              <a:ea typeface="Mada"/>
              <a:cs typeface="Mada"/>
              <a:sym typeface="Mada"/>
            </a:endParaRPr>
          </a:p>
          <a:p>
            <a:pPr indent="-298450" lvl="0" marL="457200" rtl="0" algn="l">
              <a:spcBef>
                <a:spcPts val="0"/>
              </a:spcBef>
              <a:spcAft>
                <a:spcPts val="0"/>
              </a:spcAft>
              <a:buSzPts val="1100"/>
              <a:buFont typeface="Mada"/>
              <a:buChar char="➢"/>
            </a:pPr>
            <a:r>
              <a:rPr b="1" lang="en-GB" sz="1100">
                <a:latin typeface="Mada"/>
                <a:ea typeface="Mada"/>
                <a:cs typeface="Mada"/>
                <a:sym typeface="Mada"/>
              </a:rPr>
              <a:t>What muscle action the patient can’t do with his left eye due to this lesion?</a:t>
            </a:r>
            <a:endParaRPr b="1" sz="1100">
              <a:latin typeface="Mada"/>
              <a:ea typeface="Mada"/>
              <a:cs typeface="Mada"/>
              <a:sym typeface="Mada"/>
            </a:endParaRPr>
          </a:p>
          <a:p>
            <a:pPr indent="-298450" lvl="1" marL="9144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Can’t look downward and outward.</a:t>
            </a:r>
            <a:endParaRPr sz="1100">
              <a:solidFill>
                <a:srgbClr val="999999"/>
              </a:solidFill>
              <a:latin typeface="Mada"/>
              <a:ea typeface="Mada"/>
              <a:cs typeface="Mada"/>
              <a:sym typeface="Mada"/>
            </a:endParaRPr>
          </a:p>
        </p:txBody>
      </p:sp>
      <p:pic>
        <p:nvPicPr>
          <p:cNvPr id="2291" name="Google Shape;2291;p121"/>
          <p:cNvPicPr preferRelativeResize="0"/>
          <p:nvPr/>
        </p:nvPicPr>
        <p:blipFill>
          <a:blip r:embed="rId6">
            <a:alphaModFix/>
          </a:blip>
          <a:stretch>
            <a:fillRect/>
          </a:stretch>
        </p:blipFill>
        <p:spPr>
          <a:xfrm>
            <a:off x="5318141" y="4462938"/>
            <a:ext cx="2051050" cy="1351775"/>
          </a:xfrm>
          <a:prstGeom prst="rect">
            <a:avLst/>
          </a:prstGeom>
          <a:noFill/>
          <a:ln cap="flat" cmpd="sng" w="19050">
            <a:solidFill>
              <a:srgbClr val="000000"/>
            </a:solidFill>
            <a:prstDash val="solid"/>
            <a:round/>
            <a:headEnd len="sm" w="sm" type="none"/>
            <a:tailEnd len="sm" w="sm" type="none"/>
          </a:ln>
        </p:spPr>
      </p:pic>
      <p:sp>
        <p:nvSpPr>
          <p:cNvPr id="2292" name="Google Shape;2292;p121"/>
          <p:cNvSpPr txBox="1"/>
          <p:nvPr/>
        </p:nvSpPr>
        <p:spPr>
          <a:xfrm>
            <a:off x="75" y="4588513"/>
            <a:ext cx="5341800" cy="17100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b="1" lang="en-GB" sz="1100">
                <a:latin typeface="Mada"/>
                <a:ea typeface="Mada"/>
                <a:cs typeface="Mada"/>
                <a:sym typeface="Mada"/>
              </a:rPr>
              <a:t>Name the nerve affected?</a:t>
            </a:r>
            <a:endParaRPr b="1" sz="1100">
              <a:latin typeface="Mada"/>
              <a:ea typeface="Mada"/>
              <a:cs typeface="Mada"/>
              <a:sym typeface="Mada"/>
            </a:endParaRPr>
          </a:p>
          <a:p>
            <a:pPr indent="-298450" lvl="1" marL="9144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Right</a:t>
            </a:r>
            <a:r>
              <a:rPr lang="en-GB" sz="1100">
                <a:solidFill>
                  <a:srgbClr val="B7B7B7"/>
                </a:solidFill>
                <a:latin typeface="Mada"/>
                <a:ea typeface="Mada"/>
                <a:cs typeface="Mada"/>
                <a:sym typeface="Mada"/>
              </a:rPr>
              <a:t> VI </a:t>
            </a:r>
            <a:r>
              <a:rPr lang="en-GB" sz="1100">
                <a:solidFill>
                  <a:srgbClr val="B7B7B7"/>
                </a:solidFill>
                <a:latin typeface="Mada"/>
                <a:ea typeface="Mada"/>
                <a:cs typeface="Mada"/>
                <a:sym typeface="Mada"/>
              </a:rPr>
              <a:t>abducens </a:t>
            </a:r>
            <a:r>
              <a:rPr lang="en-GB" sz="1100">
                <a:solidFill>
                  <a:srgbClr val="B7B7B7"/>
                </a:solidFill>
                <a:latin typeface="Mada"/>
                <a:ea typeface="Mada"/>
                <a:cs typeface="Mada"/>
                <a:sym typeface="Mada"/>
              </a:rPr>
              <a:t>nerve</a:t>
            </a:r>
            <a:endParaRPr sz="1100">
              <a:solidFill>
                <a:srgbClr val="B7B7B7"/>
              </a:solidFill>
              <a:latin typeface="Mada"/>
              <a:ea typeface="Mada"/>
              <a:cs typeface="Mada"/>
              <a:sym typeface="Mada"/>
            </a:endParaRPr>
          </a:p>
          <a:p>
            <a:pPr indent="-298450" lvl="0" marL="457200" rtl="0" algn="l">
              <a:spcBef>
                <a:spcPts val="0"/>
              </a:spcBef>
              <a:spcAft>
                <a:spcPts val="0"/>
              </a:spcAft>
              <a:buSzPts val="1100"/>
              <a:buFont typeface="Mada"/>
              <a:buChar char="➢"/>
            </a:pPr>
            <a:r>
              <a:rPr b="1" lang="en-GB" sz="1100">
                <a:latin typeface="Mada"/>
                <a:ea typeface="Mada"/>
                <a:cs typeface="Mada"/>
                <a:sym typeface="Mada"/>
              </a:rPr>
              <a:t>Name the muscles innervated by this nerve?</a:t>
            </a:r>
            <a:endParaRPr b="1" sz="1100">
              <a:latin typeface="Mada"/>
              <a:ea typeface="Mada"/>
              <a:cs typeface="Mada"/>
              <a:sym typeface="Mada"/>
            </a:endParaRPr>
          </a:p>
          <a:p>
            <a:pPr indent="-298450" lvl="1" marL="9144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Lateral rectus </a:t>
            </a:r>
            <a:r>
              <a:rPr lang="en-GB" sz="1100">
                <a:solidFill>
                  <a:srgbClr val="B7B7B7"/>
                </a:solidFill>
                <a:latin typeface="Mada"/>
                <a:ea typeface="Mada"/>
                <a:cs typeface="Mada"/>
                <a:sym typeface="Mada"/>
              </a:rPr>
              <a:t>muscle </a:t>
            </a:r>
            <a:endParaRPr sz="1100">
              <a:solidFill>
                <a:srgbClr val="B7B7B7"/>
              </a:solidFill>
              <a:latin typeface="Mada"/>
              <a:ea typeface="Mada"/>
              <a:cs typeface="Mada"/>
              <a:sym typeface="Mada"/>
            </a:endParaRPr>
          </a:p>
          <a:p>
            <a:pPr indent="-298450" lvl="0" marL="457200" rtl="0" algn="l">
              <a:spcBef>
                <a:spcPts val="0"/>
              </a:spcBef>
              <a:spcAft>
                <a:spcPts val="0"/>
              </a:spcAft>
              <a:buSzPts val="1100"/>
              <a:buFont typeface="Mada"/>
              <a:buChar char="➢"/>
            </a:pPr>
            <a:r>
              <a:rPr b="1" lang="en-GB" sz="1100">
                <a:latin typeface="Mada"/>
                <a:ea typeface="Mada"/>
                <a:cs typeface="Mada"/>
                <a:sym typeface="Mada"/>
              </a:rPr>
              <a:t>Describe the abnormality?</a:t>
            </a:r>
            <a:endParaRPr b="1" sz="1100">
              <a:latin typeface="Mada"/>
              <a:ea typeface="Mada"/>
              <a:cs typeface="Mada"/>
              <a:sym typeface="Mada"/>
            </a:endParaRPr>
          </a:p>
          <a:p>
            <a:pPr indent="-298450" lvl="1" marL="9144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Right</a:t>
            </a:r>
            <a:r>
              <a:rPr lang="en-GB" sz="1100">
                <a:solidFill>
                  <a:srgbClr val="B7B7B7"/>
                </a:solidFill>
                <a:latin typeface="Mada"/>
                <a:ea typeface="Mada"/>
                <a:cs typeface="Mada"/>
                <a:sym typeface="Mada"/>
              </a:rPr>
              <a:t> eye turns medially </a:t>
            </a:r>
            <a:endParaRPr sz="1100">
              <a:solidFill>
                <a:srgbClr val="B7B7B7"/>
              </a:solidFill>
              <a:latin typeface="Mada"/>
              <a:ea typeface="Mada"/>
              <a:cs typeface="Mada"/>
              <a:sym typeface="Mada"/>
            </a:endParaRPr>
          </a:p>
          <a:p>
            <a:pPr indent="-298450" lvl="0" marL="457200" rtl="0" algn="l">
              <a:spcBef>
                <a:spcPts val="0"/>
              </a:spcBef>
              <a:spcAft>
                <a:spcPts val="0"/>
              </a:spcAft>
              <a:buSzPts val="1100"/>
              <a:buFont typeface="Mada"/>
              <a:buChar char="➢"/>
            </a:pPr>
            <a:r>
              <a:rPr b="1" lang="en-GB" sz="1100">
                <a:latin typeface="Mada"/>
                <a:ea typeface="Mada"/>
                <a:cs typeface="Mada"/>
                <a:sym typeface="Mada"/>
              </a:rPr>
              <a:t>What happens if </a:t>
            </a:r>
            <a:r>
              <a:rPr b="1" lang="en-GB" sz="1100">
                <a:latin typeface="Mada"/>
                <a:ea typeface="Mada"/>
                <a:cs typeface="Mada"/>
                <a:sym typeface="Mada"/>
              </a:rPr>
              <a:t>the patient turns her gaze to the right</a:t>
            </a:r>
            <a:r>
              <a:rPr b="1" lang="en-GB" sz="1100">
                <a:latin typeface="Mada"/>
                <a:ea typeface="Mada"/>
                <a:cs typeface="Mada"/>
                <a:sym typeface="Mada"/>
              </a:rPr>
              <a:t>?</a:t>
            </a:r>
            <a:endParaRPr b="1" sz="1100">
              <a:latin typeface="Mada"/>
              <a:ea typeface="Mada"/>
              <a:cs typeface="Mada"/>
              <a:sym typeface="Mada"/>
            </a:endParaRPr>
          </a:p>
          <a:p>
            <a:pPr indent="-298450" lvl="1" marL="9144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Unable to abduct the right eye + double vision + larger angle of squint </a:t>
            </a:r>
            <a:endParaRPr sz="1100">
              <a:solidFill>
                <a:srgbClr val="999999"/>
              </a:solidFill>
              <a:latin typeface="Mada"/>
              <a:ea typeface="Mada"/>
              <a:cs typeface="Mada"/>
              <a:sym typeface="Mada"/>
            </a:endParaRPr>
          </a:p>
        </p:txBody>
      </p:sp>
      <p:pic>
        <p:nvPicPr>
          <p:cNvPr id="2293" name="Google Shape;2293;p121"/>
          <p:cNvPicPr preferRelativeResize="0"/>
          <p:nvPr/>
        </p:nvPicPr>
        <p:blipFill rotWithShape="1">
          <a:blip r:embed="rId7">
            <a:alphaModFix/>
          </a:blip>
          <a:srcRect b="9574" l="0" r="0" t="16263"/>
          <a:stretch/>
        </p:blipFill>
        <p:spPr>
          <a:xfrm>
            <a:off x="5318200" y="7124725"/>
            <a:ext cx="2050950" cy="1762350"/>
          </a:xfrm>
          <a:prstGeom prst="rect">
            <a:avLst/>
          </a:prstGeom>
          <a:noFill/>
          <a:ln cap="flat" cmpd="sng" w="19050">
            <a:solidFill>
              <a:srgbClr val="000000"/>
            </a:solidFill>
            <a:prstDash val="solid"/>
            <a:round/>
            <a:headEnd len="sm" w="sm" type="none"/>
            <a:tailEnd len="sm" w="sm" type="none"/>
          </a:ln>
        </p:spPr>
      </p:pic>
      <p:sp>
        <p:nvSpPr>
          <p:cNvPr id="2294" name="Google Shape;2294;p121"/>
          <p:cNvSpPr/>
          <p:nvPr/>
        </p:nvSpPr>
        <p:spPr>
          <a:xfrm>
            <a:off x="637011" y="6952713"/>
            <a:ext cx="226500" cy="192300"/>
          </a:xfrm>
          <a:prstGeom prst="star5">
            <a:avLst>
              <a:gd fmla="val 19098" name="adj"/>
              <a:gd fmla="val 105146" name="hf"/>
              <a:gd fmla="val 110557" name="vf"/>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121"/>
          <p:cNvSpPr/>
          <p:nvPr/>
        </p:nvSpPr>
        <p:spPr>
          <a:xfrm>
            <a:off x="637011" y="7651104"/>
            <a:ext cx="226500" cy="192300"/>
          </a:xfrm>
          <a:prstGeom prst="star5">
            <a:avLst>
              <a:gd fmla="val 19098" name="adj"/>
              <a:gd fmla="val 105146" name="hf"/>
              <a:gd fmla="val 110557" name="vf"/>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121"/>
          <p:cNvSpPr/>
          <p:nvPr/>
        </p:nvSpPr>
        <p:spPr>
          <a:xfrm>
            <a:off x="637000" y="7301913"/>
            <a:ext cx="226500" cy="192300"/>
          </a:xfrm>
          <a:prstGeom prst="star5">
            <a:avLst>
              <a:gd fmla="val 19098" name="adj"/>
              <a:gd fmla="val 105146" name="hf"/>
              <a:gd fmla="val 110557" name="vf"/>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97" name="Google Shape;2297;p121"/>
          <p:cNvPicPr preferRelativeResize="0"/>
          <p:nvPr/>
        </p:nvPicPr>
        <p:blipFill>
          <a:blip r:embed="rId8">
            <a:alphaModFix/>
          </a:blip>
          <a:stretch>
            <a:fillRect/>
          </a:stretch>
        </p:blipFill>
        <p:spPr>
          <a:xfrm>
            <a:off x="5318200" y="9077275"/>
            <a:ext cx="2050949" cy="1351775"/>
          </a:xfrm>
          <a:prstGeom prst="rect">
            <a:avLst/>
          </a:prstGeom>
          <a:noFill/>
          <a:ln cap="flat" cmpd="sng" w="19050">
            <a:solidFill>
              <a:srgbClr val="000000"/>
            </a:solidFill>
            <a:prstDash val="solid"/>
            <a:round/>
            <a:headEnd len="sm" w="sm" type="none"/>
            <a:tailEnd len="sm" w="sm" type="none"/>
          </a:ln>
        </p:spPr>
      </p:pic>
      <p:sp>
        <p:nvSpPr>
          <p:cNvPr id="2298" name="Google Shape;2298;p121"/>
          <p:cNvSpPr txBox="1"/>
          <p:nvPr/>
        </p:nvSpPr>
        <p:spPr>
          <a:xfrm>
            <a:off x="74" y="8988476"/>
            <a:ext cx="5341800" cy="17100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b="1" lang="en-GB" sz="1100">
                <a:latin typeface="Mada"/>
                <a:ea typeface="Mada"/>
                <a:cs typeface="Mada"/>
                <a:sym typeface="Mada"/>
              </a:rPr>
              <a:t>Name the nerve affected?</a:t>
            </a:r>
            <a:endParaRPr b="1" sz="1100">
              <a:latin typeface="Mada"/>
              <a:ea typeface="Mada"/>
              <a:cs typeface="Mada"/>
              <a:sym typeface="Mada"/>
            </a:endParaRPr>
          </a:p>
          <a:p>
            <a:pPr indent="-298450" lvl="1" marL="9144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Right XII hypoglossal nerve</a:t>
            </a:r>
            <a:endParaRPr sz="1100">
              <a:solidFill>
                <a:srgbClr val="B7B7B7"/>
              </a:solidFill>
              <a:latin typeface="Mada"/>
              <a:ea typeface="Mada"/>
              <a:cs typeface="Mada"/>
              <a:sym typeface="Mada"/>
            </a:endParaRPr>
          </a:p>
          <a:p>
            <a:pPr indent="-298450" lvl="0" marL="457200" rtl="0" algn="l">
              <a:spcBef>
                <a:spcPts val="0"/>
              </a:spcBef>
              <a:spcAft>
                <a:spcPts val="0"/>
              </a:spcAft>
              <a:buSzPts val="1100"/>
              <a:buFont typeface="Mada"/>
              <a:buChar char="➢"/>
            </a:pPr>
            <a:r>
              <a:rPr b="1" lang="en-GB" sz="1100">
                <a:latin typeface="Mada"/>
                <a:ea typeface="Mada"/>
                <a:cs typeface="Mada"/>
                <a:sym typeface="Mada"/>
              </a:rPr>
              <a:t>Describe the abnormality?</a:t>
            </a:r>
            <a:endParaRPr b="1" sz="1100">
              <a:latin typeface="Mada"/>
              <a:ea typeface="Mada"/>
              <a:cs typeface="Mada"/>
              <a:sym typeface="Mada"/>
            </a:endParaRPr>
          </a:p>
          <a:p>
            <a:pPr indent="-298450" lvl="1" marL="9144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The right side is weak and wasted + tongue is deviated to the right affected side.</a:t>
            </a:r>
            <a:endParaRPr sz="1100">
              <a:solidFill>
                <a:srgbClr val="B7B7B7"/>
              </a:solidFill>
              <a:latin typeface="Mada"/>
              <a:ea typeface="Mada"/>
              <a:cs typeface="Mada"/>
              <a:sym typeface="Mada"/>
            </a:endParaRPr>
          </a:p>
          <a:p>
            <a:pPr indent="-298450" lvl="0" marL="457200" rtl="0" algn="l">
              <a:spcBef>
                <a:spcPts val="0"/>
              </a:spcBef>
              <a:spcAft>
                <a:spcPts val="0"/>
              </a:spcAft>
              <a:buSzPts val="1100"/>
              <a:buFont typeface="Mada"/>
              <a:buChar char="➢"/>
            </a:pPr>
            <a:r>
              <a:rPr b="1" lang="en-GB" sz="1100">
                <a:latin typeface="Mada"/>
                <a:ea typeface="Mada"/>
                <a:cs typeface="Mada"/>
                <a:sym typeface="Mada"/>
              </a:rPr>
              <a:t>What nerve is responsible for the sensory part of the tongue?</a:t>
            </a:r>
            <a:endParaRPr b="1" sz="1100">
              <a:latin typeface="Mada"/>
              <a:ea typeface="Mada"/>
              <a:cs typeface="Mada"/>
              <a:sym typeface="Mada"/>
            </a:endParaRPr>
          </a:p>
          <a:p>
            <a:pPr indent="-298450" lvl="1" marL="9144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Trigeminal nerve (V) + Facial nerve (VII) </a:t>
            </a:r>
            <a:endParaRPr sz="1100">
              <a:solidFill>
                <a:srgbClr val="999999"/>
              </a:solidFill>
              <a:latin typeface="Mada"/>
              <a:ea typeface="Mada"/>
              <a:cs typeface="Mada"/>
              <a:sym typeface="Mada"/>
            </a:endParaRPr>
          </a:p>
        </p:txBody>
      </p:sp>
      <p:sp>
        <p:nvSpPr>
          <p:cNvPr id="2299" name="Google Shape;2299;p121"/>
          <p:cNvSpPr/>
          <p:nvPr/>
        </p:nvSpPr>
        <p:spPr>
          <a:xfrm>
            <a:off x="637011" y="8319779"/>
            <a:ext cx="226500" cy="192300"/>
          </a:xfrm>
          <a:prstGeom prst="star5">
            <a:avLst>
              <a:gd fmla="val 19098" name="adj"/>
              <a:gd fmla="val 105146" name="hf"/>
              <a:gd fmla="val 110557" name="vf"/>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121"/>
          <p:cNvSpPr txBox="1"/>
          <p:nvPr/>
        </p:nvSpPr>
        <p:spPr>
          <a:xfrm>
            <a:off x="637000" y="497025"/>
            <a:ext cx="2975400" cy="4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rgbClr val="FF0000"/>
                </a:solidFill>
                <a:latin typeface="Mada"/>
                <a:ea typeface="Mada"/>
                <a:cs typeface="Mada"/>
                <a:sym typeface="Mada"/>
              </a:rPr>
              <a:t>*Pay attention to the side of the lesion </a:t>
            </a:r>
            <a:endParaRPr sz="1100"/>
          </a:p>
        </p:txBody>
      </p:sp>
      <p:sp>
        <p:nvSpPr>
          <p:cNvPr id="2301" name="Google Shape;2301;p121"/>
          <p:cNvSpPr/>
          <p:nvPr/>
        </p:nvSpPr>
        <p:spPr>
          <a:xfrm>
            <a:off x="637000" y="2539963"/>
            <a:ext cx="226500" cy="192300"/>
          </a:xfrm>
          <a:prstGeom prst="star5">
            <a:avLst>
              <a:gd fmla="val 19098" name="adj"/>
              <a:gd fmla="val 105146" name="hf"/>
              <a:gd fmla="val 110557" name="vf"/>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121"/>
          <p:cNvSpPr/>
          <p:nvPr/>
        </p:nvSpPr>
        <p:spPr>
          <a:xfrm>
            <a:off x="637000" y="2198700"/>
            <a:ext cx="226500" cy="192300"/>
          </a:xfrm>
          <a:prstGeom prst="star5">
            <a:avLst>
              <a:gd fmla="val 19098" name="adj"/>
              <a:gd fmla="val 105146" name="hf"/>
              <a:gd fmla="val 110557" name="vf"/>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121"/>
          <p:cNvSpPr/>
          <p:nvPr/>
        </p:nvSpPr>
        <p:spPr>
          <a:xfrm>
            <a:off x="637000" y="1705971"/>
            <a:ext cx="226500" cy="192300"/>
          </a:xfrm>
          <a:prstGeom prst="star5">
            <a:avLst>
              <a:gd fmla="val 19098" name="adj"/>
              <a:gd fmla="val 105146" name="hf"/>
              <a:gd fmla="val 110557" name="vf"/>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121"/>
          <p:cNvSpPr/>
          <p:nvPr/>
        </p:nvSpPr>
        <p:spPr>
          <a:xfrm>
            <a:off x="637000" y="1322708"/>
            <a:ext cx="226500" cy="192300"/>
          </a:xfrm>
          <a:prstGeom prst="star5">
            <a:avLst>
              <a:gd fmla="val 19098" name="adj"/>
              <a:gd fmla="val 105146" name="hf"/>
              <a:gd fmla="val 110557" name="vf"/>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121"/>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23"/>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8" name="Google Shape;438;p23"/>
          <p:cNvGrpSpPr/>
          <p:nvPr/>
        </p:nvGrpSpPr>
        <p:grpSpPr>
          <a:xfrm>
            <a:off x="-70787" y="3312206"/>
            <a:ext cx="4067400" cy="558405"/>
            <a:chOff x="-163450" y="-34550"/>
            <a:chExt cx="4067400" cy="1359642"/>
          </a:xfrm>
        </p:grpSpPr>
        <p:sp>
          <p:nvSpPr>
            <p:cNvPr id="439" name="Google Shape;439;p23"/>
            <p:cNvSpPr txBox="1"/>
            <p:nvPr/>
          </p:nvSpPr>
          <p:spPr>
            <a:xfrm>
              <a:off x="-163450" y="-34550"/>
              <a:ext cx="4067400" cy="299100"/>
            </a:xfrm>
            <a:prstGeom prst="rect">
              <a:avLst/>
            </a:prstGeom>
            <a:noFill/>
            <a:ln>
              <a:noFill/>
            </a:ln>
          </p:spPr>
          <p:txBody>
            <a:bodyPr anchorCtr="0" anchor="t" bIns="91425" lIns="91425" spcFirstLastPara="1" rIns="91425" wrap="square" tIns="91425">
              <a:noAutofit/>
            </a:bodyPr>
            <a:lstStyle/>
            <a:p>
              <a:pPr indent="0" lvl="0" marL="89999" rtl="0" algn="l">
                <a:spcBef>
                  <a:spcPts val="0"/>
                </a:spcBef>
                <a:spcAft>
                  <a:spcPts val="0"/>
                </a:spcAft>
                <a:buNone/>
              </a:pPr>
              <a:r>
                <a:rPr lang="en-GB" sz="1800">
                  <a:solidFill>
                    <a:srgbClr val="9FCFCF"/>
                  </a:solidFill>
                  <a:latin typeface="Comfortaa Regular"/>
                  <a:ea typeface="Comfortaa Regular"/>
                  <a:cs typeface="Comfortaa Regular"/>
                  <a:sym typeface="Comfortaa Regular"/>
                </a:rPr>
                <a:t>Objectives:</a:t>
              </a:r>
              <a:endParaRPr sz="1800">
                <a:solidFill>
                  <a:srgbClr val="9FCFCF"/>
                </a:solidFill>
                <a:latin typeface="Comfortaa Regular"/>
                <a:ea typeface="Comfortaa Regular"/>
                <a:cs typeface="Comfortaa Regular"/>
                <a:sym typeface="Comfortaa Regular"/>
              </a:endParaRPr>
            </a:p>
          </p:txBody>
        </p:sp>
        <p:sp>
          <p:nvSpPr>
            <p:cNvPr id="440" name="Google Shape;440;p23"/>
            <p:cNvSpPr/>
            <p:nvPr/>
          </p:nvSpPr>
          <p:spPr>
            <a:xfrm>
              <a:off x="-6675" y="1208992"/>
              <a:ext cx="2224800" cy="1161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441" name="Google Shape;441;p23"/>
          <p:cNvGrpSpPr/>
          <p:nvPr/>
        </p:nvGrpSpPr>
        <p:grpSpPr>
          <a:xfrm>
            <a:off x="78075" y="4533494"/>
            <a:ext cx="4067400" cy="489881"/>
            <a:chOff x="80450" y="3045481"/>
            <a:chExt cx="4067400" cy="489881"/>
          </a:xfrm>
        </p:grpSpPr>
        <p:sp>
          <p:nvSpPr>
            <p:cNvPr id="442" name="Google Shape;442;p23"/>
            <p:cNvSpPr txBox="1"/>
            <p:nvPr/>
          </p:nvSpPr>
          <p:spPr>
            <a:xfrm>
              <a:off x="80450" y="3045481"/>
              <a:ext cx="4067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done by : </a:t>
              </a:r>
              <a:endParaRPr sz="1800">
                <a:solidFill>
                  <a:srgbClr val="9FCFCF"/>
                </a:solidFill>
                <a:latin typeface="Comfortaa Regular"/>
                <a:ea typeface="Comfortaa Regular"/>
                <a:cs typeface="Comfortaa Regular"/>
                <a:sym typeface="Comfortaa Regular"/>
              </a:endParaRPr>
            </a:p>
          </p:txBody>
        </p:sp>
        <p:sp>
          <p:nvSpPr>
            <p:cNvPr id="443" name="Google Shape;443;p23"/>
            <p:cNvSpPr/>
            <p:nvPr/>
          </p:nvSpPr>
          <p:spPr>
            <a:xfrm>
              <a:off x="80450" y="3496062"/>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444" name="Google Shape;444;p23"/>
          <p:cNvGrpSpPr/>
          <p:nvPr/>
        </p:nvGrpSpPr>
        <p:grpSpPr>
          <a:xfrm>
            <a:off x="80450" y="7685477"/>
            <a:ext cx="4067400" cy="508147"/>
            <a:chOff x="80450" y="6212477"/>
            <a:chExt cx="4067400" cy="508147"/>
          </a:xfrm>
        </p:grpSpPr>
        <p:sp>
          <p:nvSpPr>
            <p:cNvPr id="445" name="Google Shape;445;p23"/>
            <p:cNvSpPr txBox="1"/>
            <p:nvPr/>
          </p:nvSpPr>
          <p:spPr>
            <a:xfrm>
              <a:off x="80450" y="6212477"/>
              <a:ext cx="40674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Resources </a:t>
              </a:r>
              <a:endParaRPr sz="1800">
                <a:solidFill>
                  <a:srgbClr val="9FCFCF"/>
                </a:solidFill>
                <a:latin typeface="Comfortaa Regular"/>
                <a:ea typeface="Comfortaa Regular"/>
                <a:cs typeface="Comfortaa Regular"/>
                <a:sym typeface="Comfortaa Regular"/>
              </a:endParaRPr>
            </a:p>
          </p:txBody>
        </p:sp>
        <p:sp>
          <p:nvSpPr>
            <p:cNvPr id="446" name="Google Shape;446;p23"/>
            <p:cNvSpPr/>
            <p:nvPr/>
          </p:nvSpPr>
          <p:spPr>
            <a:xfrm>
              <a:off x="80450" y="6681325"/>
              <a:ext cx="18699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447" name="Google Shape;447;p23"/>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448" name="Google Shape;448;p23"/>
          <p:cNvSpPr txBox="1"/>
          <p:nvPr/>
        </p:nvSpPr>
        <p:spPr>
          <a:xfrm>
            <a:off x="-25150" y="8382150"/>
            <a:ext cx="7407000" cy="7566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Clinical Surgical Skills</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Browse’s introduction to the symptoms and signs of surgical disease </a:t>
            </a:r>
            <a:endParaRPr>
              <a:latin typeface="Mada"/>
              <a:ea typeface="Mada"/>
              <a:cs typeface="Mada"/>
              <a:sym typeface="Mada"/>
            </a:endParaRPr>
          </a:p>
        </p:txBody>
      </p:sp>
      <p:sp>
        <p:nvSpPr>
          <p:cNvPr id="449" name="Google Shape;449;p23"/>
          <p:cNvSpPr txBox="1"/>
          <p:nvPr/>
        </p:nvSpPr>
        <p:spPr>
          <a:xfrm>
            <a:off x="78075" y="274900"/>
            <a:ext cx="7339800" cy="155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500">
                <a:solidFill>
                  <a:srgbClr val="9FCFCF"/>
                </a:solidFill>
                <a:highlight>
                  <a:srgbClr val="FFFFFF"/>
                </a:highlight>
                <a:latin typeface="Lora"/>
                <a:ea typeface="Lora"/>
                <a:cs typeface="Lora"/>
                <a:sym typeface="Lora"/>
              </a:rPr>
              <a:t>Session 2+3 : Describe and analyze the important Symptoms in Surgical Patient that are associated with the following systems (gastrointestinal tract, chest, heart, genitourinary, metabolic and endocrine, neurological, musculoskeletal) + </a:t>
            </a:r>
            <a:r>
              <a:rPr b="1" lang="en-GB" sz="2500">
                <a:solidFill>
                  <a:srgbClr val="9FCFCF"/>
                </a:solidFill>
                <a:highlight>
                  <a:schemeClr val="lt1"/>
                </a:highlight>
                <a:latin typeface="Lora"/>
                <a:ea typeface="Lora"/>
                <a:cs typeface="Lora"/>
                <a:sym typeface="Lora"/>
              </a:rPr>
              <a:t>Taking history of Pain</a:t>
            </a:r>
            <a:endParaRPr b="1" sz="2500">
              <a:solidFill>
                <a:srgbClr val="9FCFCF"/>
              </a:solidFill>
              <a:latin typeface="Lora"/>
              <a:ea typeface="Lora"/>
              <a:cs typeface="Lora"/>
              <a:sym typeface="Lora"/>
            </a:endParaRPr>
          </a:p>
        </p:txBody>
      </p:sp>
      <p:sp>
        <p:nvSpPr>
          <p:cNvPr id="450" name="Google Shape;450;p23"/>
          <p:cNvSpPr txBox="1"/>
          <p:nvPr/>
        </p:nvSpPr>
        <p:spPr>
          <a:xfrm>
            <a:off x="80450" y="5147325"/>
            <a:ext cx="4067400" cy="7566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Mada"/>
              <a:buChar char="●"/>
            </a:pPr>
            <a:r>
              <a:rPr lang="en-GB" sz="2000">
                <a:latin typeface="Mada"/>
                <a:ea typeface="Mada"/>
                <a:cs typeface="Mada"/>
                <a:sym typeface="Mada"/>
              </a:rPr>
              <a:t>Wejdan Alnufaie </a:t>
            </a:r>
            <a:endParaRPr sz="2000">
              <a:latin typeface="Mada"/>
              <a:ea typeface="Mada"/>
              <a:cs typeface="Mada"/>
              <a:sym typeface="Mada"/>
            </a:endParaRPr>
          </a:p>
          <a:p>
            <a:pPr indent="-355600" lvl="0" marL="457200" rtl="0" algn="l">
              <a:spcBef>
                <a:spcPts val="0"/>
              </a:spcBef>
              <a:spcAft>
                <a:spcPts val="0"/>
              </a:spcAft>
              <a:buSzPts val="2000"/>
              <a:buFont typeface="Mada"/>
              <a:buChar char="●"/>
            </a:pPr>
            <a:r>
              <a:rPr lang="en-GB" sz="2000">
                <a:latin typeface="Mada"/>
                <a:ea typeface="Mada"/>
                <a:cs typeface="Mada"/>
                <a:sym typeface="Mada"/>
              </a:rPr>
              <a:t>Nouf Alhumaidhi</a:t>
            </a:r>
            <a:endParaRPr sz="2000">
              <a:latin typeface="Mada"/>
              <a:ea typeface="Mada"/>
              <a:cs typeface="Mada"/>
              <a:sym typeface="Mada"/>
            </a:endParaRPr>
          </a:p>
        </p:txBody>
      </p:sp>
      <p:sp>
        <p:nvSpPr>
          <p:cNvPr id="451" name="Google Shape;451;p23"/>
          <p:cNvSpPr txBox="1"/>
          <p:nvPr/>
        </p:nvSpPr>
        <p:spPr>
          <a:xfrm>
            <a:off x="20475" y="4035772"/>
            <a:ext cx="7407000" cy="75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900">
                <a:latin typeface="Mada"/>
                <a:ea typeface="Mada"/>
                <a:cs typeface="Mada"/>
                <a:sym typeface="Mada"/>
              </a:rPr>
              <a:t>There were no objs listed for this session :)</a:t>
            </a:r>
            <a:endParaRPr sz="1900">
              <a:latin typeface="Mada"/>
              <a:ea typeface="Mada"/>
              <a:cs typeface="Mada"/>
              <a:sym typeface="Mada"/>
            </a:endParaRPr>
          </a:p>
          <a:p>
            <a:pPr indent="0" lvl="0" marL="0" rtl="0" algn="l">
              <a:lnSpc>
                <a:spcPct val="115000"/>
              </a:lnSpc>
              <a:spcBef>
                <a:spcPts val="0"/>
              </a:spcBef>
              <a:spcAft>
                <a:spcPts val="0"/>
              </a:spcAft>
              <a:buNone/>
            </a:pPr>
            <a:r>
              <a:t/>
            </a:r>
            <a:endParaRPr>
              <a:latin typeface="Mada"/>
              <a:ea typeface="Mada"/>
              <a:cs typeface="Mada"/>
              <a:sym typeface="Mada"/>
            </a:endParaRPr>
          </a:p>
        </p:txBody>
      </p:sp>
      <p:grpSp>
        <p:nvGrpSpPr>
          <p:cNvPr id="452" name="Google Shape;452;p23"/>
          <p:cNvGrpSpPr/>
          <p:nvPr/>
        </p:nvGrpSpPr>
        <p:grpSpPr>
          <a:xfrm>
            <a:off x="78075" y="6078044"/>
            <a:ext cx="4067400" cy="489881"/>
            <a:chOff x="80450" y="3045481"/>
            <a:chExt cx="4067400" cy="489881"/>
          </a:xfrm>
        </p:grpSpPr>
        <p:sp>
          <p:nvSpPr>
            <p:cNvPr id="453" name="Google Shape;453;p23"/>
            <p:cNvSpPr txBox="1"/>
            <p:nvPr/>
          </p:nvSpPr>
          <p:spPr>
            <a:xfrm>
              <a:off x="80450" y="3045481"/>
              <a:ext cx="4067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Reviewed by : </a:t>
              </a:r>
              <a:endParaRPr sz="1800">
                <a:solidFill>
                  <a:srgbClr val="9FCFCF"/>
                </a:solidFill>
                <a:latin typeface="Comfortaa Regular"/>
                <a:ea typeface="Comfortaa Regular"/>
                <a:cs typeface="Comfortaa Regular"/>
                <a:sym typeface="Comfortaa Regular"/>
              </a:endParaRPr>
            </a:p>
          </p:txBody>
        </p:sp>
        <p:sp>
          <p:nvSpPr>
            <p:cNvPr id="454" name="Google Shape;454;p23"/>
            <p:cNvSpPr/>
            <p:nvPr/>
          </p:nvSpPr>
          <p:spPr>
            <a:xfrm>
              <a:off x="80450" y="3496062"/>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455" name="Google Shape;455;p23"/>
          <p:cNvSpPr txBox="1"/>
          <p:nvPr/>
        </p:nvSpPr>
        <p:spPr>
          <a:xfrm>
            <a:off x="78150" y="6710950"/>
            <a:ext cx="2625600" cy="8004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Mada"/>
              <a:buChar char="●"/>
            </a:pPr>
            <a:r>
              <a:rPr lang="en-GB" sz="2000">
                <a:latin typeface="Mada"/>
                <a:ea typeface="Mada"/>
                <a:cs typeface="Mada"/>
                <a:sym typeface="Mada"/>
              </a:rPr>
              <a:t>Khalid Alharbi</a:t>
            </a:r>
            <a:endParaRPr sz="2000">
              <a:latin typeface="Mada"/>
              <a:ea typeface="Mada"/>
              <a:cs typeface="Mada"/>
              <a:sym typeface="Mada"/>
            </a:endParaRPr>
          </a:p>
          <a:p>
            <a:pPr indent="-355600" lvl="0" marL="457200" rtl="0" algn="l">
              <a:spcBef>
                <a:spcPts val="0"/>
              </a:spcBef>
              <a:spcAft>
                <a:spcPts val="0"/>
              </a:spcAft>
              <a:buSzPts val="2000"/>
              <a:buFont typeface="Mada"/>
              <a:buChar char="●"/>
            </a:pPr>
            <a:r>
              <a:rPr lang="en-GB" sz="2000">
                <a:latin typeface="Mada"/>
                <a:ea typeface="Mada"/>
                <a:cs typeface="Mada"/>
                <a:sym typeface="Mada"/>
              </a:rPr>
              <a:t>Joud AlKhalifah</a:t>
            </a:r>
            <a:endParaRPr sz="2000">
              <a:latin typeface="Mada"/>
              <a:ea typeface="Mada"/>
              <a:cs typeface="Mada"/>
              <a:sym typeface="Mada"/>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309" name="Shape 2309"/>
        <p:cNvGrpSpPr/>
        <p:nvPr/>
      </p:nvGrpSpPr>
      <p:grpSpPr>
        <a:xfrm>
          <a:off x="0" y="0"/>
          <a:ext cx="0" cy="0"/>
          <a:chOff x="0" y="0"/>
          <a:chExt cx="0" cy="0"/>
        </a:xfrm>
      </p:grpSpPr>
      <p:sp>
        <p:nvSpPr>
          <p:cNvPr id="2310" name="Google Shape;2310;p122"/>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11" name="Google Shape;2311;p122"/>
          <p:cNvGrpSpPr/>
          <p:nvPr/>
        </p:nvGrpSpPr>
        <p:grpSpPr>
          <a:xfrm>
            <a:off x="132759" y="4256171"/>
            <a:ext cx="4067400" cy="558405"/>
            <a:chOff x="-163450" y="-34550"/>
            <a:chExt cx="4067400" cy="1359642"/>
          </a:xfrm>
        </p:grpSpPr>
        <p:sp>
          <p:nvSpPr>
            <p:cNvPr id="2312" name="Google Shape;2312;p122"/>
            <p:cNvSpPr txBox="1"/>
            <p:nvPr/>
          </p:nvSpPr>
          <p:spPr>
            <a:xfrm>
              <a:off x="-163450" y="-34550"/>
              <a:ext cx="4067400" cy="299100"/>
            </a:xfrm>
            <a:prstGeom prst="rect">
              <a:avLst/>
            </a:prstGeom>
            <a:noFill/>
            <a:ln>
              <a:noFill/>
            </a:ln>
          </p:spPr>
          <p:txBody>
            <a:bodyPr anchorCtr="0" anchor="t" bIns="91425" lIns="91425" spcFirstLastPara="1" rIns="91425" wrap="square" tIns="91425">
              <a:noAutofit/>
            </a:bodyPr>
            <a:lstStyle/>
            <a:p>
              <a:pPr indent="0" lvl="0" marL="89999" rtl="0" algn="l">
                <a:spcBef>
                  <a:spcPts val="0"/>
                </a:spcBef>
                <a:spcAft>
                  <a:spcPts val="0"/>
                </a:spcAft>
                <a:buNone/>
              </a:pPr>
              <a:r>
                <a:rPr lang="en-GB" sz="1800">
                  <a:solidFill>
                    <a:srgbClr val="9FCFCF"/>
                  </a:solidFill>
                  <a:latin typeface="Comfortaa Regular"/>
                  <a:ea typeface="Comfortaa Regular"/>
                  <a:cs typeface="Comfortaa Regular"/>
                  <a:sym typeface="Comfortaa Regular"/>
                </a:rPr>
                <a:t>Objectives</a:t>
              </a:r>
              <a:endParaRPr sz="1800">
                <a:solidFill>
                  <a:srgbClr val="9FCFCF"/>
                </a:solidFill>
                <a:latin typeface="Comfortaa Regular"/>
                <a:ea typeface="Comfortaa Regular"/>
                <a:cs typeface="Comfortaa Regular"/>
                <a:sym typeface="Comfortaa Regular"/>
              </a:endParaRPr>
            </a:p>
          </p:txBody>
        </p:sp>
        <p:sp>
          <p:nvSpPr>
            <p:cNvPr id="2313" name="Google Shape;2313;p122"/>
            <p:cNvSpPr/>
            <p:nvPr/>
          </p:nvSpPr>
          <p:spPr>
            <a:xfrm>
              <a:off x="-6675" y="1208992"/>
              <a:ext cx="2224800" cy="1161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2314" name="Google Shape;2314;p122"/>
          <p:cNvGrpSpPr/>
          <p:nvPr/>
        </p:nvGrpSpPr>
        <p:grpSpPr>
          <a:xfrm>
            <a:off x="80450" y="7502047"/>
            <a:ext cx="4067400" cy="489881"/>
            <a:chOff x="80450" y="3286270"/>
            <a:chExt cx="4067400" cy="489881"/>
          </a:xfrm>
        </p:grpSpPr>
        <p:sp>
          <p:nvSpPr>
            <p:cNvPr id="2315" name="Google Shape;2315;p122"/>
            <p:cNvSpPr txBox="1"/>
            <p:nvPr/>
          </p:nvSpPr>
          <p:spPr>
            <a:xfrm>
              <a:off x="80450" y="3286270"/>
              <a:ext cx="4067400" cy="16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done by : </a:t>
              </a:r>
              <a:endParaRPr sz="1800">
                <a:solidFill>
                  <a:srgbClr val="9FCFCF"/>
                </a:solidFill>
                <a:latin typeface="Comfortaa Regular"/>
                <a:ea typeface="Comfortaa Regular"/>
                <a:cs typeface="Comfortaa Regular"/>
                <a:sym typeface="Comfortaa Regular"/>
              </a:endParaRPr>
            </a:p>
          </p:txBody>
        </p:sp>
        <p:sp>
          <p:nvSpPr>
            <p:cNvPr id="2316" name="Google Shape;2316;p122"/>
            <p:cNvSpPr/>
            <p:nvPr/>
          </p:nvSpPr>
          <p:spPr>
            <a:xfrm>
              <a:off x="80450" y="3736850"/>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2317" name="Google Shape;2317;p122"/>
          <p:cNvGrpSpPr/>
          <p:nvPr/>
        </p:nvGrpSpPr>
        <p:grpSpPr>
          <a:xfrm>
            <a:off x="132750" y="8616413"/>
            <a:ext cx="4067400" cy="508147"/>
            <a:chOff x="80450" y="6212478"/>
            <a:chExt cx="4067400" cy="508147"/>
          </a:xfrm>
        </p:grpSpPr>
        <p:sp>
          <p:nvSpPr>
            <p:cNvPr id="2318" name="Google Shape;2318;p122"/>
            <p:cNvSpPr txBox="1"/>
            <p:nvPr/>
          </p:nvSpPr>
          <p:spPr>
            <a:xfrm>
              <a:off x="80450" y="6212478"/>
              <a:ext cx="4067400" cy="2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Resources </a:t>
              </a:r>
              <a:endParaRPr sz="1800">
                <a:solidFill>
                  <a:srgbClr val="9FCFCF"/>
                </a:solidFill>
                <a:latin typeface="Comfortaa Regular"/>
                <a:ea typeface="Comfortaa Regular"/>
                <a:cs typeface="Comfortaa Regular"/>
                <a:sym typeface="Comfortaa Regular"/>
              </a:endParaRPr>
            </a:p>
          </p:txBody>
        </p:sp>
        <p:sp>
          <p:nvSpPr>
            <p:cNvPr id="2319" name="Google Shape;2319;p122"/>
            <p:cNvSpPr/>
            <p:nvPr/>
          </p:nvSpPr>
          <p:spPr>
            <a:xfrm>
              <a:off x="80450" y="6681325"/>
              <a:ext cx="18699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320" name="Google Shape;2320;p122"/>
          <p:cNvSpPr txBox="1"/>
          <p:nvPr/>
        </p:nvSpPr>
        <p:spPr>
          <a:xfrm>
            <a:off x="325925" y="392725"/>
            <a:ext cx="7081800" cy="263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4050">
                <a:solidFill>
                  <a:srgbClr val="9FCFCF"/>
                </a:solidFill>
                <a:latin typeface="Lora"/>
                <a:ea typeface="Lora"/>
                <a:cs typeface="Lora"/>
                <a:sym typeface="Lora"/>
              </a:rPr>
              <a:t>Sessions 16,17 : </a:t>
            </a:r>
            <a:r>
              <a:rPr b="1" lang="en-GB" sz="4000">
                <a:solidFill>
                  <a:srgbClr val="83C5BE"/>
                </a:solidFill>
                <a:latin typeface="Lora"/>
                <a:ea typeface="Lora"/>
                <a:cs typeface="Lora"/>
                <a:sym typeface="Lora"/>
              </a:rPr>
              <a:t>History and Physical Examination of patients with back pain &amp; limb weakness</a:t>
            </a:r>
            <a:endParaRPr b="1" sz="4000">
              <a:solidFill>
                <a:srgbClr val="83C5BE"/>
              </a:solidFill>
              <a:latin typeface="Lora"/>
              <a:ea typeface="Lora"/>
              <a:cs typeface="Lora"/>
              <a:sym typeface="Lora"/>
            </a:endParaRPr>
          </a:p>
        </p:txBody>
      </p:sp>
      <p:sp>
        <p:nvSpPr>
          <p:cNvPr id="2321" name="Google Shape;2321;p122"/>
          <p:cNvSpPr txBox="1"/>
          <p:nvPr/>
        </p:nvSpPr>
        <p:spPr>
          <a:xfrm>
            <a:off x="228125" y="4814575"/>
            <a:ext cx="7277400" cy="301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a:latin typeface="Mada"/>
                <a:ea typeface="Mada"/>
                <a:cs typeface="Mada"/>
                <a:sym typeface="Mada"/>
              </a:rPr>
              <a:t>History and Physical Examination of patients with back pain:</a:t>
            </a:r>
            <a:endParaRPr b="1">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Take history from a patient complaining from back pain/neck pain</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List the Differential diagnosis for back pain/neck pain</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Differentiate between the causes of back pain/neck pain from history and examination</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Perform a clinical examination on a patient presenting with back pain/neck pain</a:t>
            </a:r>
            <a:endParaRPr>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t/>
            </a:r>
            <a:endParaRPr>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a:latin typeface="Mada"/>
                <a:ea typeface="Mada"/>
                <a:cs typeface="Mada"/>
                <a:sym typeface="Mada"/>
              </a:rPr>
              <a:t>History and Physical Examination of patient with limb weakness:</a:t>
            </a:r>
            <a:endParaRPr b="1">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Take history from a patient complaining from Limb weakness</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List the Differential diagnosis for limb weakness</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Perform a clinical examination on a patient presenting with limb weakness</a:t>
            </a:r>
            <a:endParaRPr>
              <a:latin typeface="Mada"/>
              <a:ea typeface="Mada"/>
              <a:cs typeface="Mada"/>
              <a:sym typeface="Mada"/>
            </a:endParaRPr>
          </a:p>
          <a:p>
            <a:pPr indent="0" lvl="0" marL="0" rtl="0" algn="l">
              <a:lnSpc>
                <a:spcPct val="115000"/>
              </a:lnSpc>
              <a:spcBef>
                <a:spcPts val="0"/>
              </a:spcBef>
              <a:spcAft>
                <a:spcPts val="0"/>
              </a:spcAft>
              <a:buNone/>
            </a:pPr>
            <a:r>
              <a:t/>
            </a:r>
            <a:endParaRPr>
              <a:latin typeface="Mada"/>
              <a:ea typeface="Mada"/>
              <a:cs typeface="Mada"/>
              <a:sym typeface="Mada"/>
            </a:endParaRPr>
          </a:p>
        </p:txBody>
      </p:sp>
      <p:sp>
        <p:nvSpPr>
          <p:cNvPr id="2322" name="Google Shape;2322;p122"/>
          <p:cNvSpPr txBox="1"/>
          <p:nvPr/>
        </p:nvSpPr>
        <p:spPr>
          <a:xfrm>
            <a:off x="40250" y="9124550"/>
            <a:ext cx="7509000" cy="11799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Browse’s Introduction to The Symptoms and Signs of Surgical Disease.</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Clinical Surgical Skills, Dr. Hamad Al Qahtani.</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T</a:t>
            </a:r>
            <a:r>
              <a:rPr lang="en-GB">
                <a:latin typeface="Mada"/>
                <a:ea typeface="Mada"/>
                <a:cs typeface="Mada"/>
                <a:sym typeface="Mada"/>
              </a:rPr>
              <a:t>alley and O’Connor’s Clinical Examination </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434 basic clinical guide </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436 OSCE files </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The Patient History An Evidence-Based Approach to Differential Diagnosis</a:t>
            </a:r>
            <a:endParaRPr>
              <a:latin typeface="Mada"/>
              <a:ea typeface="Mada"/>
              <a:cs typeface="Mada"/>
              <a:sym typeface="Mada"/>
            </a:endParaRPr>
          </a:p>
        </p:txBody>
      </p:sp>
      <p:sp>
        <p:nvSpPr>
          <p:cNvPr id="2323" name="Google Shape;2323;p122"/>
          <p:cNvSpPr/>
          <p:nvPr/>
        </p:nvSpPr>
        <p:spPr>
          <a:xfrm>
            <a:off x="418725" y="3096050"/>
            <a:ext cx="6752100" cy="558300"/>
          </a:xfrm>
          <a:prstGeom prst="roundRect">
            <a:avLst>
              <a:gd fmla="val 16667" name="adj"/>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700">
                <a:solidFill>
                  <a:srgbClr val="FFFFFF"/>
                </a:solidFill>
                <a:latin typeface="Mada"/>
                <a:ea typeface="Mada"/>
                <a:cs typeface="Mada"/>
                <a:sym typeface="Mada"/>
              </a:rPr>
              <a:t>Neurological examination Came In All Previous Osce Examinations</a:t>
            </a:r>
            <a:endParaRPr b="1" sz="1700">
              <a:solidFill>
                <a:srgbClr val="FFFFFF"/>
              </a:solidFill>
              <a:latin typeface="Mada"/>
              <a:ea typeface="Mada"/>
              <a:cs typeface="Mada"/>
              <a:sym typeface="Mada"/>
            </a:endParaRPr>
          </a:p>
        </p:txBody>
      </p:sp>
      <p:sp>
        <p:nvSpPr>
          <p:cNvPr id="2324" name="Google Shape;2324;p122"/>
          <p:cNvSpPr txBox="1"/>
          <p:nvPr/>
        </p:nvSpPr>
        <p:spPr>
          <a:xfrm>
            <a:off x="75" y="8001725"/>
            <a:ext cx="3167700" cy="7695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SzPts val="1900"/>
              <a:buFont typeface="Mada"/>
              <a:buChar char="●"/>
            </a:pPr>
            <a:r>
              <a:rPr lang="en-GB" sz="1900">
                <a:latin typeface="Mada"/>
                <a:ea typeface="Mada"/>
                <a:cs typeface="Mada"/>
                <a:sym typeface="Mada"/>
              </a:rPr>
              <a:t>Abdulrahman Shadid </a:t>
            </a:r>
            <a:endParaRPr sz="1900">
              <a:latin typeface="Mada"/>
              <a:ea typeface="Mada"/>
              <a:cs typeface="Mada"/>
              <a:sym typeface="Mada"/>
            </a:endParaRPr>
          </a:p>
          <a:p>
            <a:pPr indent="-349250" lvl="0" marL="457200" rtl="0" algn="l">
              <a:spcBef>
                <a:spcPts val="0"/>
              </a:spcBef>
              <a:spcAft>
                <a:spcPts val="0"/>
              </a:spcAft>
              <a:buSzPts val="1900"/>
              <a:buFont typeface="Mada"/>
              <a:buChar char="●"/>
            </a:pPr>
            <a:r>
              <a:rPr lang="en-GB" sz="1900">
                <a:latin typeface="Mada"/>
                <a:ea typeface="Mada"/>
                <a:cs typeface="Mada"/>
                <a:sym typeface="Mada"/>
              </a:rPr>
              <a:t> Yasmeen Almousa</a:t>
            </a:r>
            <a:endParaRPr sz="1900">
              <a:latin typeface="Mada"/>
              <a:ea typeface="Mada"/>
              <a:cs typeface="Mada"/>
              <a:sym typeface="Mada"/>
            </a:endParaRPr>
          </a:p>
        </p:txBody>
      </p:sp>
      <p:sp>
        <p:nvSpPr>
          <p:cNvPr id="2325" name="Google Shape;2325;p122"/>
          <p:cNvSpPr/>
          <p:nvPr/>
        </p:nvSpPr>
        <p:spPr>
          <a:xfrm>
            <a:off x="438225" y="3737650"/>
            <a:ext cx="6713100" cy="4899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latin typeface="Mada"/>
                <a:ea typeface="Mada"/>
                <a:cs typeface="Mada"/>
                <a:sym typeface="Mada"/>
              </a:rPr>
              <a:t>Note: the neurological examination here is based on Browse’s (our clinical reference book for surgery) you may find it  briefer  than the one we took in medicine. surgeons are  always in a rush :)</a:t>
            </a:r>
            <a:endParaRPr b="1" sz="1100">
              <a:latin typeface="Mada"/>
              <a:ea typeface="Mada"/>
              <a:cs typeface="Mada"/>
              <a:sym typeface="Mada"/>
            </a:endParaRPr>
          </a:p>
        </p:txBody>
      </p:sp>
      <p:sp>
        <p:nvSpPr>
          <p:cNvPr id="2326" name="Google Shape;2326;p122"/>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pSp>
        <p:nvGrpSpPr>
          <p:cNvPr id="2327" name="Google Shape;2327;p122"/>
          <p:cNvGrpSpPr/>
          <p:nvPr/>
        </p:nvGrpSpPr>
        <p:grpSpPr>
          <a:xfrm>
            <a:off x="3657600" y="7502057"/>
            <a:ext cx="4067400" cy="489881"/>
            <a:chOff x="80450" y="3045481"/>
            <a:chExt cx="4067400" cy="489881"/>
          </a:xfrm>
        </p:grpSpPr>
        <p:sp>
          <p:nvSpPr>
            <p:cNvPr id="2328" name="Google Shape;2328;p122"/>
            <p:cNvSpPr txBox="1"/>
            <p:nvPr/>
          </p:nvSpPr>
          <p:spPr>
            <a:xfrm>
              <a:off x="80450" y="3045481"/>
              <a:ext cx="4067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Reviewed by : </a:t>
              </a:r>
              <a:endParaRPr sz="1800">
                <a:solidFill>
                  <a:srgbClr val="9FCFCF"/>
                </a:solidFill>
                <a:latin typeface="Comfortaa Regular"/>
                <a:ea typeface="Comfortaa Regular"/>
                <a:cs typeface="Comfortaa Regular"/>
                <a:sym typeface="Comfortaa Regular"/>
              </a:endParaRPr>
            </a:p>
          </p:txBody>
        </p:sp>
        <p:sp>
          <p:nvSpPr>
            <p:cNvPr id="2329" name="Google Shape;2329;p122"/>
            <p:cNvSpPr/>
            <p:nvPr/>
          </p:nvSpPr>
          <p:spPr>
            <a:xfrm>
              <a:off x="80450" y="3496062"/>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330" name="Google Shape;2330;p122"/>
          <p:cNvSpPr txBox="1"/>
          <p:nvPr/>
        </p:nvSpPr>
        <p:spPr>
          <a:xfrm>
            <a:off x="3657600" y="8001725"/>
            <a:ext cx="3571200" cy="13698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Mada"/>
              <a:buChar char="●"/>
            </a:pPr>
            <a:r>
              <a:rPr lang="en-GB" sz="1900">
                <a:solidFill>
                  <a:schemeClr val="dk1"/>
                </a:solidFill>
                <a:latin typeface="Mada"/>
                <a:ea typeface="Mada"/>
                <a:cs typeface="Mada"/>
                <a:sym typeface="Mada"/>
              </a:rPr>
              <a:t>Abdulrahman Shadid</a:t>
            </a:r>
            <a:endParaRPr sz="2000">
              <a:latin typeface="Mada"/>
              <a:ea typeface="Mada"/>
              <a:cs typeface="Mada"/>
              <a:sym typeface="Mada"/>
            </a:endParaRPr>
          </a:p>
          <a:p>
            <a:pPr indent="-349250" lvl="0" marL="457200" rtl="0" algn="l">
              <a:spcBef>
                <a:spcPts val="0"/>
              </a:spcBef>
              <a:spcAft>
                <a:spcPts val="0"/>
              </a:spcAft>
              <a:buSzPts val="1900"/>
              <a:buFont typeface="Mada"/>
              <a:buChar char="●"/>
            </a:pPr>
            <a:r>
              <a:rPr lang="en-GB" sz="1900">
                <a:latin typeface="Mada"/>
                <a:ea typeface="Mada"/>
                <a:cs typeface="Mada"/>
                <a:sym typeface="Mada"/>
              </a:rPr>
              <a:t>Joud AlKhalifah</a:t>
            </a:r>
            <a:endParaRPr sz="1900">
              <a:latin typeface="Mada"/>
              <a:ea typeface="Mada"/>
              <a:cs typeface="Mada"/>
              <a:sym typeface="Mada"/>
            </a:endParaRPr>
          </a:p>
          <a:p>
            <a:pPr indent="-349250" lvl="0" marL="457200" rtl="0" algn="l">
              <a:spcBef>
                <a:spcPts val="0"/>
              </a:spcBef>
              <a:spcAft>
                <a:spcPts val="0"/>
              </a:spcAft>
              <a:buSzPts val="1900"/>
              <a:buFont typeface="Mada"/>
              <a:buChar char="●"/>
            </a:pPr>
            <a:r>
              <a:rPr lang="en-GB" sz="1900">
                <a:latin typeface="Mada"/>
                <a:ea typeface="Mada"/>
                <a:cs typeface="Mada"/>
                <a:sym typeface="Mada"/>
              </a:rPr>
              <a:t>Deemah Alhudaithi</a:t>
            </a:r>
            <a:endParaRPr sz="1900">
              <a:latin typeface="Mada"/>
              <a:ea typeface="Mada"/>
              <a:cs typeface="Mada"/>
              <a:sym typeface="Mada"/>
            </a:endParaRPr>
          </a:p>
          <a:p>
            <a:pPr indent="0" lvl="0" marL="0" rtl="0" algn="l">
              <a:spcBef>
                <a:spcPts val="0"/>
              </a:spcBef>
              <a:spcAft>
                <a:spcPts val="0"/>
              </a:spcAft>
              <a:buNone/>
            </a:pPr>
            <a:r>
              <a:t/>
            </a:r>
            <a:endParaRPr sz="2000">
              <a:latin typeface="Mada"/>
              <a:ea typeface="Mada"/>
              <a:cs typeface="Mada"/>
              <a:sym typeface="Mada"/>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4" name="Shape 2334"/>
        <p:cNvGrpSpPr/>
        <p:nvPr/>
      </p:nvGrpSpPr>
      <p:grpSpPr>
        <a:xfrm>
          <a:off x="0" y="0"/>
          <a:ext cx="0" cy="0"/>
          <a:chOff x="0" y="0"/>
          <a:chExt cx="0" cy="0"/>
        </a:xfrm>
      </p:grpSpPr>
      <p:sp>
        <p:nvSpPr>
          <p:cNvPr id="2335" name="Google Shape;2335;p123"/>
          <p:cNvSpPr txBox="1"/>
          <p:nvPr/>
        </p:nvSpPr>
        <p:spPr>
          <a:xfrm>
            <a:off x="135250" y="2742500"/>
            <a:ext cx="3204900" cy="4377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a:t>
            </a:r>
            <a:endParaRPr sz="1100">
              <a:solidFill>
                <a:schemeClr val="dk1"/>
              </a:solidFill>
              <a:latin typeface="Mada"/>
              <a:ea typeface="Mada"/>
              <a:cs typeface="Mada"/>
              <a:sym typeface="Mada"/>
            </a:endParaRPr>
          </a:p>
          <a:p>
            <a:pPr indent="0" lvl="0" marL="91440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sp>
        <p:nvSpPr>
          <p:cNvPr id="2336" name="Google Shape;2336;p123"/>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37" name="Google Shape;2337;p123"/>
          <p:cNvGrpSpPr/>
          <p:nvPr/>
        </p:nvGrpSpPr>
        <p:grpSpPr>
          <a:xfrm>
            <a:off x="62038" y="2307163"/>
            <a:ext cx="4067400" cy="392967"/>
            <a:chOff x="0" y="2108613"/>
            <a:chExt cx="4067400" cy="392967"/>
          </a:xfrm>
        </p:grpSpPr>
        <p:sp>
          <p:nvSpPr>
            <p:cNvPr id="2338" name="Google Shape;2338;p123"/>
            <p:cNvSpPr txBox="1"/>
            <p:nvPr/>
          </p:nvSpPr>
          <p:spPr>
            <a:xfrm>
              <a:off x="0" y="210861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1- </a:t>
              </a:r>
              <a:r>
                <a:rPr lang="en-GB" sz="1800">
                  <a:solidFill>
                    <a:srgbClr val="9FCFCF"/>
                  </a:solidFill>
                  <a:latin typeface="Comfortaa Regular"/>
                  <a:ea typeface="Comfortaa Regular"/>
                  <a:cs typeface="Comfortaa Regular"/>
                  <a:sym typeface="Comfortaa Regular"/>
                </a:rPr>
                <a:t>History of limb weakness </a:t>
              </a:r>
              <a:endParaRPr sz="1800">
                <a:solidFill>
                  <a:srgbClr val="9FCFCF"/>
                </a:solidFill>
                <a:latin typeface="Comfortaa Regular"/>
                <a:ea typeface="Comfortaa Regular"/>
                <a:cs typeface="Comfortaa Regular"/>
                <a:sym typeface="Comfortaa Regular"/>
              </a:endParaRPr>
            </a:p>
          </p:txBody>
        </p:sp>
        <p:sp>
          <p:nvSpPr>
            <p:cNvPr id="2339" name="Google Shape;2339;p123"/>
            <p:cNvSpPr/>
            <p:nvPr/>
          </p:nvSpPr>
          <p:spPr>
            <a:xfrm>
              <a:off x="838" y="2450880"/>
              <a:ext cx="3129900" cy="507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340" name="Google Shape;2340;p123"/>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123"/>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123"/>
          <p:cNvSpPr txBox="1"/>
          <p:nvPr/>
        </p:nvSpPr>
        <p:spPr>
          <a:xfrm>
            <a:off x="-56500" y="261250"/>
            <a:ext cx="7195800" cy="4377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sz="2000">
                <a:solidFill>
                  <a:srgbClr val="9FCFCF"/>
                </a:solidFill>
                <a:highlight>
                  <a:srgbClr val="FFFFFF"/>
                </a:highlight>
                <a:latin typeface="Lora"/>
                <a:ea typeface="Lora"/>
                <a:cs typeface="Lora"/>
                <a:sym typeface="Lora"/>
              </a:rPr>
              <a:t>History Of </a:t>
            </a:r>
            <a:r>
              <a:rPr b="1" lang="en-GB" sz="2000">
                <a:solidFill>
                  <a:srgbClr val="9FCFCF"/>
                </a:solidFill>
                <a:highlight>
                  <a:srgbClr val="FFFFFF"/>
                </a:highlight>
                <a:latin typeface="Lora"/>
                <a:ea typeface="Lora"/>
                <a:cs typeface="Lora"/>
                <a:sym typeface="Lora"/>
              </a:rPr>
              <a:t>limb</a:t>
            </a:r>
            <a:r>
              <a:rPr b="1" lang="en-GB" sz="2000">
                <a:solidFill>
                  <a:srgbClr val="9FCFCF"/>
                </a:solidFill>
                <a:highlight>
                  <a:srgbClr val="FFFFFF"/>
                </a:highlight>
                <a:latin typeface="Lora"/>
                <a:ea typeface="Lora"/>
                <a:cs typeface="Lora"/>
                <a:sym typeface="Lora"/>
              </a:rPr>
              <a:t> weakness</a:t>
            </a:r>
            <a:endParaRPr b="1" sz="2000">
              <a:solidFill>
                <a:srgbClr val="9FCFCF"/>
              </a:solidFill>
              <a:highlight>
                <a:srgbClr val="FFFFFF"/>
              </a:highlight>
              <a:latin typeface="Lora"/>
              <a:ea typeface="Lora"/>
              <a:cs typeface="Lora"/>
              <a:sym typeface="Lora"/>
            </a:endParaRPr>
          </a:p>
        </p:txBody>
      </p:sp>
      <p:grpSp>
        <p:nvGrpSpPr>
          <p:cNvPr id="2343" name="Google Shape;2343;p123"/>
          <p:cNvGrpSpPr/>
          <p:nvPr/>
        </p:nvGrpSpPr>
        <p:grpSpPr>
          <a:xfrm>
            <a:off x="131912" y="583300"/>
            <a:ext cx="2224800" cy="401763"/>
            <a:chOff x="73200" y="911363"/>
            <a:chExt cx="2224800" cy="401763"/>
          </a:xfrm>
        </p:grpSpPr>
        <p:sp>
          <p:nvSpPr>
            <p:cNvPr id="2344" name="Google Shape;2344;p123"/>
            <p:cNvSpPr txBox="1"/>
            <p:nvPr/>
          </p:nvSpPr>
          <p:spPr>
            <a:xfrm>
              <a:off x="160550" y="911363"/>
              <a:ext cx="1838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DDX </a:t>
              </a:r>
              <a:endParaRPr sz="1800">
                <a:solidFill>
                  <a:srgbClr val="9FCFCF"/>
                </a:solidFill>
                <a:latin typeface="Comfortaa Regular"/>
                <a:ea typeface="Comfortaa Regular"/>
                <a:cs typeface="Comfortaa Regular"/>
                <a:sym typeface="Comfortaa Regular"/>
              </a:endParaRPr>
            </a:p>
          </p:txBody>
        </p:sp>
        <p:sp>
          <p:nvSpPr>
            <p:cNvPr id="2345" name="Google Shape;2345;p123"/>
            <p:cNvSpPr/>
            <p:nvPr/>
          </p:nvSpPr>
          <p:spPr>
            <a:xfrm>
              <a:off x="73200" y="1255525"/>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aphicFrame>
        <p:nvGraphicFramePr>
          <p:cNvPr id="2346" name="Google Shape;2346;p123"/>
          <p:cNvGraphicFramePr/>
          <p:nvPr/>
        </p:nvGraphicFramePr>
        <p:xfrm>
          <a:off x="135238" y="3185425"/>
          <a:ext cx="3000000" cy="3000000"/>
        </p:xfrm>
        <a:graphic>
          <a:graphicData uri="http://schemas.openxmlformats.org/drawingml/2006/table">
            <a:tbl>
              <a:tblPr>
                <a:noFill/>
                <a:tableStyleId>{19993E90-D4CF-4236-97D6-A35B643A8516}</a:tableStyleId>
              </a:tblPr>
              <a:tblGrid>
                <a:gridCol w="1093375"/>
                <a:gridCol w="6298850"/>
              </a:tblGrid>
              <a:tr h="100000">
                <a:tc>
                  <a:txBody>
                    <a:bodyPr/>
                    <a:lstStyle/>
                    <a:p>
                      <a:pPr indent="0" lvl="0" marL="0" rtl="0" algn="ctr">
                        <a:spcBef>
                          <a:spcPts val="0"/>
                        </a:spcBef>
                        <a:spcAft>
                          <a:spcPts val="0"/>
                        </a:spcAft>
                        <a:buNone/>
                      </a:pPr>
                      <a:r>
                        <a:rPr b="1" lang="en-GB" sz="1100">
                          <a:latin typeface="Mada"/>
                          <a:ea typeface="Mada"/>
                          <a:cs typeface="Mada"/>
                          <a:sym typeface="Mada"/>
                        </a:rPr>
                        <a:t>SOCRATES</a:t>
                      </a:r>
                      <a:endParaRPr b="1" sz="11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None/>
                      </a:pPr>
                      <a:r>
                        <a:rPr b="1" lang="en-GB" sz="1100">
                          <a:latin typeface="Mada"/>
                          <a:ea typeface="Mada"/>
                          <a:cs typeface="Mada"/>
                          <a:sym typeface="Mada"/>
                        </a:rPr>
                        <a:t>Hint </a:t>
                      </a:r>
                      <a:endParaRPr b="1" sz="1100">
                        <a:latin typeface="Mada"/>
                        <a:ea typeface="Mada"/>
                        <a:cs typeface="Mada"/>
                        <a:sym typeface="Mada"/>
                      </a:endParaRPr>
                    </a:p>
                  </a:txBody>
                  <a:tcPr marT="91425" marB="91425" marR="91425" marL="91425">
                    <a:solidFill>
                      <a:srgbClr val="F9DEC9"/>
                    </a:solidFill>
                  </a:tcPr>
                </a:tc>
              </a:tr>
              <a:tr h="481175">
                <a:tc>
                  <a:txBody>
                    <a:bodyPr/>
                    <a:lstStyle/>
                    <a:p>
                      <a:pPr indent="0" lvl="0" marL="0" rtl="0" algn="ctr">
                        <a:spcBef>
                          <a:spcPts val="0"/>
                        </a:spcBef>
                        <a:spcAft>
                          <a:spcPts val="0"/>
                        </a:spcAft>
                        <a:buNone/>
                      </a:pPr>
                      <a:r>
                        <a:rPr b="1" lang="en-GB" sz="1100">
                          <a:latin typeface="Mada"/>
                          <a:ea typeface="Mada"/>
                          <a:cs typeface="Mada"/>
                          <a:sym typeface="Mada"/>
                        </a:rPr>
                        <a:t>Site</a:t>
                      </a:r>
                      <a:endParaRPr b="1" sz="1100">
                        <a:latin typeface="Mada"/>
                        <a:ea typeface="Mada"/>
                        <a:cs typeface="Mada"/>
                        <a:sym typeface="Mada"/>
                      </a:endParaRPr>
                    </a:p>
                  </a:txBody>
                  <a:tcPr marT="91425" marB="91425" marR="91425" marL="91425" anchor="ctr"/>
                </a:tc>
                <a:tc>
                  <a:txBody>
                    <a:bodyPr/>
                    <a:lstStyle/>
                    <a:p>
                      <a:pPr indent="-158750" lvl="0" marL="179999" rtl="0" algn="l">
                        <a:lnSpc>
                          <a:spcPct val="115000"/>
                        </a:lnSpc>
                        <a:spcBef>
                          <a:spcPts val="0"/>
                        </a:spcBef>
                        <a:spcAft>
                          <a:spcPts val="0"/>
                        </a:spcAft>
                        <a:buSzPts val="1000"/>
                        <a:buFont typeface="Mada"/>
                        <a:buChar char="●"/>
                      </a:pPr>
                      <a:r>
                        <a:rPr b="1" lang="en-GB" sz="1000">
                          <a:latin typeface="Mada"/>
                          <a:ea typeface="Mada"/>
                          <a:cs typeface="Mada"/>
                          <a:sym typeface="Mada"/>
                        </a:rPr>
                        <a:t>Where is the exact site of the weakness ?</a:t>
                      </a:r>
                      <a:r>
                        <a:rPr lang="en-GB" sz="1000">
                          <a:latin typeface="Mada"/>
                          <a:ea typeface="Mada"/>
                          <a:cs typeface="Mada"/>
                          <a:sym typeface="Mada"/>
                        </a:rPr>
                        <a:t> Bilateral weakness (MS, Neuromuscular junction disorders, Guillain-Barre syndrome), Unilateral (Stroke), systemic (myopathy). </a:t>
                      </a:r>
                      <a:endParaRPr sz="1000">
                        <a:latin typeface="Mada"/>
                        <a:ea typeface="Mada"/>
                        <a:cs typeface="Mada"/>
                        <a:sym typeface="Mada"/>
                      </a:endParaRPr>
                    </a:p>
                    <a:p>
                      <a:pPr indent="-158750" lvl="0" marL="179999" rtl="0" algn="l">
                        <a:lnSpc>
                          <a:spcPct val="115000"/>
                        </a:lnSpc>
                        <a:spcBef>
                          <a:spcPts val="0"/>
                        </a:spcBef>
                        <a:spcAft>
                          <a:spcPts val="0"/>
                        </a:spcAft>
                        <a:buClr>
                          <a:srgbClr val="93C47D"/>
                        </a:buClr>
                        <a:buSzPts val="1000"/>
                        <a:buFont typeface="Mada"/>
                        <a:buChar char="●"/>
                      </a:pPr>
                      <a:r>
                        <a:rPr lang="en-GB" sz="1000">
                          <a:solidFill>
                            <a:srgbClr val="93C47D"/>
                          </a:solidFill>
                          <a:latin typeface="Mada"/>
                          <a:ea typeface="Mada"/>
                          <a:cs typeface="Mada"/>
                          <a:sym typeface="Mada"/>
                        </a:rPr>
                        <a:t>Which muscle is affected? calf muscle?</a:t>
                      </a:r>
                      <a:endParaRPr sz="1000">
                        <a:solidFill>
                          <a:srgbClr val="93C47D"/>
                        </a:solidFill>
                        <a:latin typeface="Mada"/>
                        <a:ea typeface="Mada"/>
                        <a:cs typeface="Mada"/>
                        <a:sym typeface="Mada"/>
                      </a:endParaRPr>
                    </a:p>
                  </a:txBody>
                  <a:tcPr marT="91425" marB="91425" marR="91425" marL="91425"/>
                </a:tc>
              </a:tr>
              <a:tr h="523800">
                <a:tc>
                  <a:txBody>
                    <a:bodyPr/>
                    <a:lstStyle/>
                    <a:p>
                      <a:pPr indent="0" lvl="0" marL="0" rtl="0" algn="ctr">
                        <a:spcBef>
                          <a:spcPts val="0"/>
                        </a:spcBef>
                        <a:spcAft>
                          <a:spcPts val="0"/>
                        </a:spcAft>
                        <a:buNone/>
                      </a:pPr>
                      <a:r>
                        <a:rPr b="1" lang="en-GB" sz="1100">
                          <a:latin typeface="Mada"/>
                          <a:ea typeface="Mada"/>
                          <a:cs typeface="Mada"/>
                          <a:sym typeface="Mada"/>
                        </a:rPr>
                        <a:t>Onset</a:t>
                      </a:r>
                      <a:endParaRPr b="1" sz="1100">
                        <a:latin typeface="Mada"/>
                        <a:ea typeface="Mada"/>
                        <a:cs typeface="Mada"/>
                        <a:sym typeface="Mada"/>
                      </a:endParaRPr>
                    </a:p>
                  </a:txBody>
                  <a:tcPr marT="91425" marB="91425" marR="91425" marL="91425" anchor="ctr"/>
                </a:tc>
                <a:tc>
                  <a:txBody>
                    <a:bodyPr/>
                    <a:lstStyle/>
                    <a:p>
                      <a:pPr indent="-158750" lvl="0" marL="179999" rtl="0" algn="l">
                        <a:lnSpc>
                          <a:spcPct val="115000"/>
                        </a:lnSpc>
                        <a:spcBef>
                          <a:spcPts val="0"/>
                        </a:spcBef>
                        <a:spcAft>
                          <a:spcPts val="0"/>
                        </a:spcAft>
                        <a:buSzPts val="1000"/>
                        <a:buFont typeface="Mada"/>
                        <a:buChar char="●"/>
                      </a:pPr>
                      <a:r>
                        <a:rPr lang="en-GB" sz="1000">
                          <a:latin typeface="Mada"/>
                          <a:ea typeface="Mada"/>
                          <a:cs typeface="Mada"/>
                          <a:sym typeface="Mada"/>
                        </a:rPr>
                        <a:t>When did it start ?</a:t>
                      </a:r>
                      <a:endParaRPr sz="1000">
                        <a:latin typeface="Mada"/>
                        <a:ea typeface="Mada"/>
                        <a:cs typeface="Mada"/>
                        <a:sym typeface="Mada"/>
                      </a:endParaRPr>
                    </a:p>
                    <a:p>
                      <a:pPr indent="-158750" lvl="0" marL="179999" rtl="0" algn="l">
                        <a:lnSpc>
                          <a:spcPct val="115000"/>
                        </a:lnSpc>
                        <a:spcBef>
                          <a:spcPts val="0"/>
                        </a:spcBef>
                        <a:spcAft>
                          <a:spcPts val="0"/>
                        </a:spcAft>
                        <a:buSzPts val="1000"/>
                        <a:buFont typeface="Mada"/>
                        <a:buChar char="●"/>
                      </a:pPr>
                      <a:r>
                        <a:rPr lang="en-GB" sz="1000">
                          <a:latin typeface="Mada"/>
                          <a:ea typeface="Mada"/>
                          <a:cs typeface="Mada"/>
                          <a:sym typeface="Mada"/>
                        </a:rPr>
                        <a:t>How did you notice it? </a:t>
                      </a:r>
                      <a:endParaRPr sz="1000">
                        <a:latin typeface="Mada"/>
                        <a:ea typeface="Mada"/>
                        <a:cs typeface="Mada"/>
                        <a:sym typeface="Mada"/>
                      </a:endParaRPr>
                    </a:p>
                    <a:p>
                      <a:pPr indent="-158750" lvl="0" marL="179999" rtl="0" algn="l">
                        <a:lnSpc>
                          <a:spcPct val="115000"/>
                        </a:lnSpc>
                        <a:spcBef>
                          <a:spcPts val="0"/>
                        </a:spcBef>
                        <a:spcAft>
                          <a:spcPts val="0"/>
                        </a:spcAft>
                        <a:buSzPts val="1000"/>
                        <a:buFont typeface="Mada"/>
                        <a:buChar char="●"/>
                      </a:pPr>
                      <a:r>
                        <a:rPr lang="en-GB" sz="1000">
                          <a:latin typeface="Mada"/>
                          <a:ea typeface="Mada"/>
                          <a:cs typeface="Mada"/>
                          <a:sym typeface="Mada"/>
                        </a:rPr>
                        <a:t>Is it Sudden? (Stroke, intracranial hemorrhage) or Gradual (Myasthenia gravis, Guillain-Barre syndrome, Hyperparathyroidism, myotonic dystrophy or spinal cord atrophy) </a:t>
                      </a:r>
                      <a:endParaRPr sz="1000">
                        <a:latin typeface="Mada"/>
                        <a:ea typeface="Mada"/>
                        <a:cs typeface="Mada"/>
                        <a:sym typeface="Mada"/>
                      </a:endParaRPr>
                    </a:p>
                    <a:p>
                      <a:pPr indent="-158750" lvl="0" marL="179999" rtl="0" algn="l">
                        <a:lnSpc>
                          <a:spcPct val="115000"/>
                        </a:lnSpc>
                        <a:spcBef>
                          <a:spcPts val="0"/>
                        </a:spcBef>
                        <a:spcAft>
                          <a:spcPts val="0"/>
                        </a:spcAft>
                        <a:buSzPts val="1000"/>
                        <a:buFont typeface="Mada"/>
                        <a:buChar char="●"/>
                      </a:pPr>
                      <a:r>
                        <a:rPr lang="en-GB" sz="1000">
                          <a:latin typeface="Mada"/>
                          <a:ea typeface="Mada"/>
                          <a:cs typeface="Mada"/>
                          <a:sym typeface="Mada"/>
                        </a:rPr>
                        <a:t>Steadily worsen (MS)</a:t>
                      </a:r>
                      <a:endParaRPr sz="10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en-GB" sz="1100">
                          <a:latin typeface="Mada"/>
                          <a:ea typeface="Mada"/>
                          <a:cs typeface="Mada"/>
                          <a:sym typeface="Mada"/>
                        </a:rPr>
                        <a:t>Character</a:t>
                      </a:r>
                      <a:endParaRPr b="1" sz="1100">
                        <a:latin typeface="Mada"/>
                        <a:ea typeface="Mada"/>
                        <a:cs typeface="Mada"/>
                        <a:sym typeface="Mada"/>
                      </a:endParaRPr>
                    </a:p>
                  </a:txBody>
                  <a:tcPr marT="91425" marB="91425" marR="91425" marL="91425" anchor="ctr"/>
                </a:tc>
                <a:tc>
                  <a:txBody>
                    <a:bodyPr/>
                    <a:lstStyle/>
                    <a:p>
                      <a:pPr indent="-158750" lvl="0" marL="179999" rtl="0" algn="l">
                        <a:lnSpc>
                          <a:spcPct val="115000"/>
                        </a:lnSpc>
                        <a:spcBef>
                          <a:spcPts val="0"/>
                        </a:spcBef>
                        <a:spcAft>
                          <a:spcPts val="0"/>
                        </a:spcAft>
                        <a:buSzPts val="1000"/>
                        <a:buFont typeface="Mada"/>
                        <a:buChar char="●"/>
                      </a:pPr>
                      <a:r>
                        <a:rPr lang="en-GB" sz="1000">
                          <a:latin typeface="Mada"/>
                          <a:ea typeface="Mada"/>
                          <a:cs typeface="Mada"/>
                          <a:sym typeface="Mada"/>
                        </a:rPr>
                        <a:t>How is it feel like? Heavey? Numbed? </a:t>
                      </a:r>
                      <a:endParaRPr sz="10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en-GB" sz="1100">
                          <a:latin typeface="Mada"/>
                          <a:ea typeface="Mada"/>
                          <a:cs typeface="Mada"/>
                          <a:sym typeface="Mada"/>
                        </a:rPr>
                        <a:t>Radiation</a:t>
                      </a:r>
                      <a:endParaRPr b="1" sz="1100">
                        <a:latin typeface="Mada"/>
                        <a:ea typeface="Mada"/>
                        <a:cs typeface="Mada"/>
                        <a:sym typeface="Mada"/>
                      </a:endParaRPr>
                    </a:p>
                  </a:txBody>
                  <a:tcPr marT="91425" marB="91425" marR="91425" marL="91425" anchor="ctr"/>
                </a:tc>
                <a:tc>
                  <a:txBody>
                    <a:bodyPr/>
                    <a:lstStyle/>
                    <a:p>
                      <a:pPr indent="-158750" lvl="0" marL="179999"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Where you first notice it? </a:t>
                      </a:r>
                      <a:r>
                        <a:rPr lang="en-GB" sz="1000">
                          <a:latin typeface="Mada"/>
                          <a:ea typeface="Mada"/>
                          <a:cs typeface="Mada"/>
                          <a:sym typeface="Mada"/>
                        </a:rPr>
                        <a:t>Has it radiate anywhere? Note the pattern is it distal to proximal? or vise versa:</a:t>
                      </a:r>
                      <a:endParaRPr sz="1000">
                        <a:latin typeface="Mada"/>
                        <a:ea typeface="Mada"/>
                        <a:cs typeface="Mada"/>
                        <a:sym typeface="Mada"/>
                      </a:endParaRPr>
                    </a:p>
                    <a:p>
                      <a:pPr indent="-168275" lvl="1" marL="360000" rtl="0" algn="l">
                        <a:lnSpc>
                          <a:spcPct val="115000"/>
                        </a:lnSpc>
                        <a:spcBef>
                          <a:spcPts val="0"/>
                        </a:spcBef>
                        <a:spcAft>
                          <a:spcPts val="0"/>
                        </a:spcAft>
                        <a:buClr>
                          <a:schemeClr val="dk1"/>
                        </a:buClr>
                        <a:buSzPts val="1000"/>
                        <a:buFont typeface="Mada"/>
                        <a:buChar char="○"/>
                      </a:pPr>
                      <a:r>
                        <a:rPr lang="en-GB" sz="1000">
                          <a:latin typeface="Mada"/>
                          <a:ea typeface="Mada"/>
                          <a:cs typeface="Mada"/>
                          <a:sym typeface="Mada"/>
                        </a:rPr>
                        <a:t>Rapidly progressive descending tetraparesis (botulism, organophosphate poisoning, brainstem stroke)</a:t>
                      </a:r>
                      <a:endParaRPr sz="1000">
                        <a:latin typeface="Mada"/>
                        <a:ea typeface="Mada"/>
                        <a:cs typeface="Mada"/>
                        <a:sym typeface="Mada"/>
                      </a:endParaRPr>
                    </a:p>
                    <a:p>
                      <a:pPr indent="-168275" lvl="1" marL="360000" rtl="0" algn="l">
                        <a:lnSpc>
                          <a:spcPct val="115000"/>
                        </a:lnSpc>
                        <a:spcBef>
                          <a:spcPts val="0"/>
                        </a:spcBef>
                        <a:spcAft>
                          <a:spcPts val="0"/>
                        </a:spcAft>
                        <a:buClr>
                          <a:schemeClr val="dk1"/>
                        </a:buClr>
                        <a:buSzPts val="1000"/>
                        <a:buFont typeface="Mada"/>
                        <a:buChar char="○"/>
                      </a:pPr>
                      <a:r>
                        <a:rPr lang="en-GB" sz="1000">
                          <a:latin typeface="Mada"/>
                          <a:ea typeface="Mada"/>
                          <a:cs typeface="Mada"/>
                          <a:sym typeface="Mada"/>
                        </a:rPr>
                        <a:t>Rapidly progressive ascending paraparesis (GBS)</a:t>
                      </a:r>
                      <a:endParaRPr sz="1000">
                        <a:latin typeface="Mada"/>
                        <a:ea typeface="Mada"/>
                        <a:cs typeface="Mada"/>
                        <a:sym typeface="Mada"/>
                      </a:endParaRPr>
                    </a:p>
                    <a:p>
                      <a:pPr indent="-168275" lvl="1" marL="360000" rtl="0" algn="l">
                        <a:lnSpc>
                          <a:spcPct val="115000"/>
                        </a:lnSpc>
                        <a:spcBef>
                          <a:spcPts val="0"/>
                        </a:spcBef>
                        <a:spcAft>
                          <a:spcPts val="0"/>
                        </a:spcAft>
                        <a:buClr>
                          <a:schemeClr val="dk1"/>
                        </a:buClr>
                        <a:buSzPts val="1000"/>
                        <a:buFont typeface="Mada"/>
                        <a:buChar char="○"/>
                      </a:pPr>
                      <a:r>
                        <a:rPr lang="en-GB" sz="1000">
                          <a:latin typeface="Mada"/>
                          <a:ea typeface="Mada"/>
                          <a:cs typeface="Mada"/>
                          <a:sym typeface="Mada"/>
                        </a:rPr>
                        <a:t>Rapidly progressive descending paraparesis (spinal cord compression).</a:t>
                      </a:r>
                      <a:endParaRPr sz="1000">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Associated symptoms </a:t>
                      </a:r>
                      <a:endParaRPr b="1" sz="1100">
                        <a:latin typeface="Mada"/>
                        <a:ea typeface="Mada"/>
                        <a:cs typeface="Mada"/>
                        <a:sym typeface="Mada"/>
                      </a:endParaRPr>
                    </a:p>
                  </a:txBody>
                  <a:tcPr marT="91425" marB="91425" marR="91425" marL="91425" anchor="ctr"/>
                </a:tc>
                <a:tc>
                  <a:txBody>
                    <a:bodyPr/>
                    <a:lstStyle/>
                    <a:p>
                      <a:pPr indent="-158750" lvl="0" marL="179999" rtl="0" algn="l">
                        <a:lnSpc>
                          <a:spcPct val="115000"/>
                        </a:lnSpc>
                        <a:spcBef>
                          <a:spcPts val="0"/>
                        </a:spcBef>
                        <a:spcAft>
                          <a:spcPts val="0"/>
                        </a:spcAft>
                        <a:buSzPts val="1000"/>
                        <a:buFont typeface="Mada"/>
                        <a:buChar char="●"/>
                      </a:pPr>
                      <a:r>
                        <a:rPr lang="en-GB" sz="1000">
                          <a:latin typeface="Mada"/>
                          <a:ea typeface="Mada"/>
                          <a:cs typeface="Mada"/>
                          <a:sym typeface="Mada"/>
                        </a:rPr>
                        <a:t>Any other limb weakness?</a:t>
                      </a:r>
                      <a:endParaRPr sz="1000">
                        <a:latin typeface="Mada"/>
                        <a:ea typeface="Mada"/>
                        <a:cs typeface="Mada"/>
                        <a:sym typeface="Mada"/>
                      </a:endParaRPr>
                    </a:p>
                    <a:p>
                      <a:pPr indent="-158750" lvl="0" marL="179999" rtl="0" algn="l">
                        <a:lnSpc>
                          <a:spcPct val="115000"/>
                        </a:lnSpc>
                        <a:spcBef>
                          <a:spcPts val="0"/>
                        </a:spcBef>
                        <a:spcAft>
                          <a:spcPts val="0"/>
                        </a:spcAft>
                        <a:buSzPts val="1000"/>
                        <a:buFont typeface="Mada"/>
                        <a:buChar char="●"/>
                      </a:pPr>
                      <a:r>
                        <a:rPr b="1" lang="en-GB" sz="1000">
                          <a:latin typeface="Mada"/>
                          <a:ea typeface="Mada"/>
                          <a:cs typeface="Mada"/>
                          <a:sym typeface="Mada"/>
                        </a:rPr>
                        <a:t>Is the weakness associated with pain?</a:t>
                      </a:r>
                      <a:r>
                        <a:rPr lang="en-GB" sz="1000">
                          <a:latin typeface="Mada"/>
                          <a:ea typeface="Mada"/>
                          <a:cs typeface="Mada"/>
                          <a:sym typeface="Mada"/>
                        </a:rPr>
                        <a:t> Do you have neck or back pain?</a:t>
                      </a:r>
                      <a:endParaRPr sz="1000">
                        <a:latin typeface="Mada"/>
                        <a:ea typeface="Mada"/>
                        <a:cs typeface="Mada"/>
                        <a:sym typeface="Mada"/>
                      </a:endParaRPr>
                    </a:p>
                    <a:p>
                      <a:pPr indent="-158750" lvl="0" marL="179999" marR="0" rtl="0" algn="l">
                        <a:lnSpc>
                          <a:spcPct val="115000"/>
                        </a:lnSpc>
                        <a:spcBef>
                          <a:spcPts val="0"/>
                        </a:spcBef>
                        <a:spcAft>
                          <a:spcPts val="0"/>
                        </a:spcAft>
                        <a:buSzPts val="1000"/>
                        <a:buFont typeface="Mada"/>
                        <a:buChar char="●"/>
                      </a:pPr>
                      <a:r>
                        <a:rPr b="1" lang="en-GB" sz="1000">
                          <a:latin typeface="Mada"/>
                          <a:ea typeface="Mada"/>
                          <a:cs typeface="Mada"/>
                          <a:sym typeface="Mada"/>
                        </a:rPr>
                        <a:t>CNS Symptoms</a:t>
                      </a:r>
                      <a:r>
                        <a:rPr lang="en-GB" sz="1000">
                          <a:latin typeface="Mada"/>
                          <a:ea typeface="Mada"/>
                          <a:cs typeface="Mada"/>
                          <a:sym typeface="Mada"/>
                        </a:rPr>
                        <a:t> ( Headache, vision, hearing, smelling, talking problems, difficulty in chewing,  loss of consciousness, dizzy, numbness, alteration in sensation, motor disturbance or weakness)</a:t>
                      </a:r>
                      <a:endParaRPr sz="1000">
                        <a:latin typeface="Mada"/>
                        <a:ea typeface="Mada"/>
                        <a:cs typeface="Mada"/>
                        <a:sym typeface="Mada"/>
                      </a:endParaRPr>
                    </a:p>
                    <a:p>
                      <a:pPr indent="-158750" lvl="0" marL="179999" marR="0" rtl="0" algn="l">
                        <a:lnSpc>
                          <a:spcPct val="115000"/>
                        </a:lnSpc>
                        <a:spcBef>
                          <a:spcPts val="0"/>
                        </a:spcBef>
                        <a:spcAft>
                          <a:spcPts val="0"/>
                        </a:spcAft>
                        <a:buSzPts val="1000"/>
                        <a:buFont typeface="Mada"/>
                        <a:buChar char="●"/>
                      </a:pPr>
                      <a:r>
                        <a:rPr lang="en-GB" sz="1000">
                          <a:latin typeface="Mada"/>
                          <a:ea typeface="Mada"/>
                          <a:cs typeface="Mada"/>
                          <a:sym typeface="Mada"/>
                        </a:rPr>
                        <a:t>Ask about Sphincter problems: Urine complaints, Bowel complaints, Sexual complaints</a:t>
                      </a:r>
                      <a:endParaRPr sz="1000">
                        <a:latin typeface="Mada"/>
                        <a:ea typeface="Mada"/>
                        <a:cs typeface="Mada"/>
                        <a:sym typeface="Mada"/>
                      </a:endParaRPr>
                    </a:p>
                    <a:p>
                      <a:pPr indent="-158750" lvl="0" marL="179999"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Constitutional symptoms </a:t>
                      </a:r>
                      <a:endParaRPr sz="1000">
                        <a:solidFill>
                          <a:schemeClr val="dk1"/>
                        </a:solidFill>
                        <a:latin typeface="Mada"/>
                        <a:ea typeface="Mada"/>
                        <a:cs typeface="Mada"/>
                        <a:sym typeface="Mada"/>
                      </a:endParaRPr>
                    </a:p>
                    <a:p>
                      <a:pPr indent="-158750" lvl="0" marL="179999"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Hyperthyroidism symptoms( Muscle weakness common in these patient) + (occasionally associated MG)</a:t>
                      </a:r>
                      <a:endParaRPr sz="1000">
                        <a:solidFill>
                          <a:schemeClr val="dk1"/>
                        </a:solidFill>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Time course</a:t>
                      </a:r>
                      <a:endParaRPr b="1" sz="1100">
                        <a:latin typeface="Mada"/>
                        <a:ea typeface="Mada"/>
                        <a:cs typeface="Mada"/>
                        <a:sym typeface="Mada"/>
                      </a:endParaRPr>
                    </a:p>
                  </a:txBody>
                  <a:tcPr marT="91425" marB="91425" marR="91425" marL="91425" anchor="ctr"/>
                </a:tc>
                <a:tc>
                  <a:txBody>
                    <a:bodyPr/>
                    <a:lstStyle/>
                    <a:p>
                      <a:pPr indent="-158750" lvl="0" marL="179999" rtl="0" algn="l">
                        <a:lnSpc>
                          <a:spcPct val="115000"/>
                        </a:lnSpc>
                        <a:spcBef>
                          <a:spcPts val="0"/>
                        </a:spcBef>
                        <a:spcAft>
                          <a:spcPts val="0"/>
                        </a:spcAft>
                        <a:buSzPts val="1000"/>
                        <a:buFont typeface="Mada"/>
                        <a:buChar char="●"/>
                      </a:pPr>
                      <a:r>
                        <a:rPr lang="en-GB" sz="1000">
                          <a:latin typeface="Mada"/>
                          <a:ea typeface="Mada"/>
                          <a:cs typeface="Mada"/>
                          <a:sym typeface="Mada"/>
                        </a:rPr>
                        <a:t>Comes and goes? (myasthenia gravis) Steadily worsened? (MS) </a:t>
                      </a:r>
                      <a:endParaRPr sz="1000">
                        <a:latin typeface="Mada"/>
                        <a:ea typeface="Mada"/>
                        <a:cs typeface="Mada"/>
                        <a:sym typeface="Mada"/>
                      </a:endParaRPr>
                    </a:p>
                    <a:p>
                      <a:pPr indent="-158750" lvl="0" marL="179999" rtl="0" algn="l">
                        <a:lnSpc>
                          <a:spcPct val="115000"/>
                        </a:lnSpc>
                        <a:spcBef>
                          <a:spcPts val="0"/>
                        </a:spcBef>
                        <a:spcAft>
                          <a:spcPts val="0"/>
                        </a:spcAft>
                        <a:buSzPts val="1000"/>
                        <a:buFont typeface="Mada"/>
                        <a:buChar char="●"/>
                      </a:pPr>
                      <a:r>
                        <a:rPr lang="en-GB" sz="1000">
                          <a:latin typeface="Mada"/>
                          <a:ea typeface="Mada"/>
                          <a:cs typeface="Mada"/>
                          <a:sym typeface="Mada"/>
                        </a:rPr>
                        <a:t>Come in specific time in the day ( eg. morning) </a:t>
                      </a:r>
                      <a:endParaRPr sz="1000">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 E &amp; R factors</a:t>
                      </a:r>
                      <a:endParaRPr b="1" sz="1100">
                        <a:solidFill>
                          <a:schemeClr val="dk1"/>
                        </a:solidFill>
                        <a:latin typeface="Mada"/>
                        <a:ea typeface="Mada"/>
                        <a:cs typeface="Mada"/>
                        <a:sym typeface="Mada"/>
                      </a:endParaRPr>
                    </a:p>
                  </a:txBody>
                  <a:tcPr marT="91425" marB="91425" marR="91425" marL="91425" anchor="ctr"/>
                </a:tc>
                <a:tc>
                  <a:txBody>
                    <a:bodyPr/>
                    <a:lstStyle/>
                    <a:p>
                      <a:pPr indent="-158750" lvl="0" marL="179999" rtl="0" algn="l">
                        <a:lnSpc>
                          <a:spcPct val="115000"/>
                        </a:lnSpc>
                        <a:spcBef>
                          <a:spcPts val="0"/>
                        </a:spcBef>
                        <a:spcAft>
                          <a:spcPts val="0"/>
                        </a:spcAft>
                        <a:buSzPts val="1000"/>
                        <a:buFont typeface="Mada"/>
                        <a:buChar char="●"/>
                      </a:pPr>
                      <a:r>
                        <a:rPr lang="en-GB" sz="1000">
                          <a:latin typeface="Mada"/>
                          <a:ea typeface="Mada"/>
                          <a:cs typeface="Mada"/>
                          <a:sym typeface="Mada"/>
                        </a:rPr>
                        <a:t>Is it better or worse with rest?</a:t>
                      </a:r>
                      <a:endParaRPr sz="1000">
                        <a:latin typeface="Mada"/>
                        <a:ea typeface="Mada"/>
                        <a:cs typeface="Mada"/>
                        <a:sym typeface="Mada"/>
                      </a:endParaRPr>
                    </a:p>
                    <a:p>
                      <a:pPr indent="-158750" lvl="0" marL="179999" rtl="0" algn="l">
                        <a:lnSpc>
                          <a:spcPct val="115000"/>
                        </a:lnSpc>
                        <a:spcBef>
                          <a:spcPts val="0"/>
                        </a:spcBef>
                        <a:spcAft>
                          <a:spcPts val="0"/>
                        </a:spcAft>
                        <a:buSzPts val="1000"/>
                        <a:buFont typeface="Mada"/>
                        <a:buChar char="●"/>
                      </a:pPr>
                      <a:r>
                        <a:rPr lang="en-GB" sz="1000">
                          <a:solidFill>
                            <a:srgbClr val="FF0000"/>
                          </a:solidFill>
                          <a:latin typeface="Mada"/>
                          <a:ea typeface="Mada"/>
                          <a:cs typeface="Mada"/>
                          <a:sym typeface="Mada"/>
                        </a:rPr>
                        <a:t>Is it better or worse with walking or exercise? </a:t>
                      </a:r>
                      <a:endParaRPr sz="1000">
                        <a:solidFill>
                          <a:srgbClr val="FF0000"/>
                        </a:solidFill>
                        <a:latin typeface="Mada"/>
                        <a:ea typeface="Mada"/>
                        <a:cs typeface="Mada"/>
                        <a:sym typeface="Mada"/>
                      </a:endParaRPr>
                    </a:p>
                    <a:p>
                      <a:pPr indent="-158750" lvl="0" marL="179999" rtl="0" algn="l">
                        <a:lnSpc>
                          <a:spcPct val="115000"/>
                        </a:lnSpc>
                        <a:spcBef>
                          <a:spcPts val="0"/>
                        </a:spcBef>
                        <a:spcAft>
                          <a:spcPts val="0"/>
                        </a:spcAft>
                        <a:buSzPts val="1000"/>
                        <a:buFont typeface="Mada"/>
                        <a:buChar char="●"/>
                      </a:pPr>
                      <a:r>
                        <a:rPr lang="en-GB" sz="1000">
                          <a:solidFill>
                            <a:srgbClr val="FF0000"/>
                          </a:solidFill>
                          <a:latin typeface="Mada"/>
                          <a:ea typeface="Mada"/>
                          <a:cs typeface="Mada"/>
                          <a:sym typeface="Mada"/>
                        </a:rPr>
                        <a:t>How many meter you can walk before weakness come again? Is the distance variable or fixed?</a:t>
                      </a:r>
                      <a:endParaRPr sz="1000">
                        <a:solidFill>
                          <a:srgbClr val="FF0000"/>
                        </a:solidFill>
                        <a:latin typeface="Mada"/>
                        <a:ea typeface="Mada"/>
                        <a:cs typeface="Mada"/>
                        <a:sym typeface="Mada"/>
                      </a:endParaRPr>
                    </a:p>
                    <a:p>
                      <a:pPr indent="-158750" lvl="0" marL="179999" rtl="0" algn="l">
                        <a:lnSpc>
                          <a:spcPct val="115000"/>
                        </a:lnSpc>
                        <a:spcBef>
                          <a:spcPts val="0"/>
                        </a:spcBef>
                        <a:spcAft>
                          <a:spcPts val="0"/>
                        </a:spcAft>
                        <a:buSzPts val="1000"/>
                        <a:buFont typeface="Mada"/>
                        <a:buChar char="●"/>
                      </a:pPr>
                      <a:r>
                        <a:rPr lang="en-GB" sz="1000">
                          <a:latin typeface="Mada"/>
                          <a:ea typeface="Mada"/>
                          <a:cs typeface="Mada"/>
                          <a:sym typeface="Mada"/>
                        </a:rPr>
                        <a:t>Is Heat exacerbates the symptom? (MS)</a:t>
                      </a:r>
                      <a:endParaRPr sz="1000">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100">
                          <a:latin typeface="Mada"/>
                          <a:ea typeface="Mada"/>
                          <a:cs typeface="Mada"/>
                          <a:sym typeface="Mada"/>
                        </a:rPr>
                        <a:t>Severity</a:t>
                      </a:r>
                      <a:endParaRPr b="1" sz="1100">
                        <a:latin typeface="Mada"/>
                        <a:ea typeface="Mada"/>
                        <a:cs typeface="Mada"/>
                        <a:sym typeface="Mada"/>
                      </a:endParaRPr>
                    </a:p>
                  </a:txBody>
                  <a:tcPr marT="91425" marB="91425" marR="91425" marL="91425" anchor="ctr"/>
                </a:tc>
                <a:tc>
                  <a:txBody>
                    <a:bodyPr/>
                    <a:lstStyle/>
                    <a:p>
                      <a:pPr indent="-158750" lvl="0" marL="179999" rtl="0" algn="l">
                        <a:lnSpc>
                          <a:spcPct val="115000"/>
                        </a:lnSpc>
                        <a:spcBef>
                          <a:spcPts val="0"/>
                        </a:spcBef>
                        <a:spcAft>
                          <a:spcPts val="0"/>
                        </a:spcAft>
                        <a:buSzPts val="1000"/>
                        <a:buFont typeface="Mada"/>
                        <a:buChar char="●"/>
                      </a:pPr>
                      <a:r>
                        <a:rPr lang="en-GB" sz="1000">
                          <a:latin typeface="Mada"/>
                          <a:ea typeface="Mada"/>
                          <a:cs typeface="Mada"/>
                          <a:sym typeface="Mada"/>
                        </a:rPr>
                        <a:t>Is the weakness preventing you from daily activity?</a:t>
                      </a:r>
                      <a:endParaRPr sz="1000">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100">
                          <a:latin typeface="Mada"/>
                          <a:ea typeface="Mada"/>
                          <a:cs typeface="Mada"/>
                          <a:sym typeface="Mada"/>
                        </a:rPr>
                        <a:t>Risk factor </a:t>
                      </a:r>
                      <a:endParaRPr b="1" sz="1100">
                        <a:latin typeface="Mada"/>
                        <a:ea typeface="Mada"/>
                        <a:cs typeface="Mada"/>
                        <a:sym typeface="Mada"/>
                      </a:endParaRPr>
                    </a:p>
                  </a:txBody>
                  <a:tcPr marT="91425" marB="91425" marR="91425" marL="91425" anchor="ctr"/>
                </a:tc>
                <a:tc>
                  <a:txBody>
                    <a:bodyPr/>
                    <a:lstStyle/>
                    <a:p>
                      <a:pPr indent="-160699" lvl="0" marL="179999" rtl="0" algn="l">
                        <a:lnSpc>
                          <a:spcPct val="115000"/>
                        </a:lnSpc>
                        <a:spcBef>
                          <a:spcPts val="0"/>
                        </a:spcBef>
                        <a:spcAft>
                          <a:spcPts val="0"/>
                        </a:spcAft>
                        <a:buSzPts val="1000"/>
                        <a:buFont typeface="Mada"/>
                        <a:buChar char="●"/>
                      </a:pPr>
                      <a:r>
                        <a:rPr lang="en-GB" sz="1000">
                          <a:latin typeface="Mada"/>
                          <a:ea typeface="Mada"/>
                          <a:cs typeface="Mada"/>
                          <a:sym typeface="Mada"/>
                        </a:rPr>
                        <a:t>Ask about history of:  Injury (head or spinal) Cancer , thyroid disease , heavy exercise, chronic disease,</a:t>
                      </a:r>
                      <a:r>
                        <a:rPr lang="en-GB" sz="1000">
                          <a:solidFill>
                            <a:schemeClr val="dk1"/>
                          </a:solidFill>
                          <a:latin typeface="Mada"/>
                          <a:ea typeface="Mada"/>
                          <a:cs typeface="Mada"/>
                          <a:sym typeface="Mada"/>
                        </a:rPr>
                        <a:t> Previous operations? (nerve compression/ infection), Blood transfusion, Organophosphate poisoning (insects poison) </a:t>
                      </a:r>
                      <a:endParaRPr sz="1000">
                        <a:latin typeface="Mada"/>
                        <a:ea typeface="Mada"/>
                        <a:cs typeface="Mada"/>
                        <a:sym typeface="Mada"/>
                      </a:endParaRPr>
                    </a:p>
                    <a:p>
                      <a:pPr indent="-160699" lvl="0" marL="179999" rtl="0" algn="l">
                        <a:lnSpc>
                          <a:spcPct val="115000"/>
                        </a:lnSpc>
                        <a:spcBef>
                          <a:spcPts val="0"/>
                        </a:spcBef>
                        <a:spcAft>
                          <a:spcPts val="0"/>
                        </a:spcAft>
                        <a:buSzPts val="1000"/>
                        <a:buFont typeface="Mada"/>
                        <a:buChar char="●"/>
                      </a:pPr>
                      <a:r>
                        <a:rPr lang="en-GB" sz="1000">
                          <a:latin typeface="Mada"/>
                          <a:ea typeface="Mada"/>
                          <a:cs typeface="Mada"/>
                          <a:sym typeface="Mada"/>
                        </a:rPr>
                        <a:t>Ask about Medications? Injection in the site of weakness </a:t>
                      </a:r>
                      <a:endParaRPr sz="1000">
                        <a:latin typeface="Mada"/>
                        <a:ea typeface="Mada"/>
                        <a:cs typeface="Mada"/>
                        <a:sym typeface="Mada"/>
                      </a:endParaRPr>
                    </a:p>
                    <a:p>
                      <a:pPr indent="-160699" lvl="0" marL="179999" rtl="0" algn="l">
                        <a:lnSpc>
                          <a:spcPct val="115000"/>
                        </a:lnSpc>
                        <a:spcBef>
                          <a:spcPts val="0"/>
                        </a:spcBef>
                        <a:spcAft>
                          <a:spcPts val="0"/>
                        </a:spcAft>
                        <a:buSzPts val="1000"/>
                        <a:buFont typeface="Mada"/>
                        <a:buChar char="●"/>
                      </a:pPr>
                      <a:r>
                        <a:rPr lang="en-GB" sz="1000">
                          <a:latin typeface="Mada"/>
                          <a:ea typeface="Mada"/>
                          <a:cs typeface="Mada"/>
                          <a:sym typeface="Mada"/>
                        </a:rPr>
                        <a:t>Smoking? Alcohol? Sexual contacts? </a:t>
                      </a:r>
                      <a:endParaRPr sz="1000">
                        <a:latin typeface="Mada"/>
                        <a:ea typeface="Mada"/>
                        <a:cs typeface="Mada"/>
                        <a:sym typeface="Mada"/>
                      </a:endParaRPr>
                    </a:p>
                    <a:p>
                      <a:pPr indent="-160699" lvl="0" marL="179999" rtl="0" algn="l">
                        <a:lnSpc>
                          <a:spcPct val="115000"/>
                        </a:lnSpc>
                        <a:spcBef>
                          <a:spcPts val="0"/>
                        </a:spcBef>
                        <a:spcAft>
                          <a:spcPts val="0"/>
                        </a:spcAft>
                        <a:buSzPts val="1000"/>
                        <a:buFont typeface="Mada"/>
                        <a:buChar char="●"/>
                      </a:pPr>
                      <a:r>
                        <a:rPr lang="en-GB" sz="1000">
                          <a:latin typeface="Mada"/>
                          <a:ea typeface="Mada"/>
                          <a:cs typeface="Mada"/>
                          <a:sym typeface="Mada"/>
                        </a:rPr>
                        <a:t>Family history about Neurological or mental disease?, Other family member developed the same weakness</a:t>
                      </a:r>
                      <a:endParaRPr sz="1000">
                        <a:latin typeface="Mada"/>
                        <a:ea typeface="Mada"/>
                        <a:cs typeface="Mada"/>
                        <a:sym typeface="Mada"/>
                      </a:endParaRPr>
                    </a:p>
                  </a:txBody>
                  <a:tcPr marT="91425" marB="91425" marR="91425" marL="91425"/>
                </a:tc>
              </a:tr>
            </a:tbl>
          </a:graphicData>
        </a:graphic>
      </p:graphicFrame>
      <p:sp>
        <p:nvSpPr>
          <p:cNvPr id="2347" name="Google Shape;2347;p123"/>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aphicFrame>
        <p:nvGraphicFramePr>
          <p:cNvPr id="2348" name="Google Shape;2348;p123"/>
          <p:cNvGraphicFramePr/>
          <p:nvPr/>
        </p:nvGraphicFramePr>
        <p:xfrm>
          <a:off x="87625" y="1099338"/>
          <a:ext cx="3000000" cy="3000000"/>
        </p:xfrm>
        <a:graphic>
          <a:graphicData uri="http://schemas.openxmlformats.org/drawingml/2006/table">
            <a:tbl>
              <a:tblPr>
                <a:noFill/>
                <a:tableStyleId>{19993E90-D4CF-4236-97D6-A35B643A8516}</a:tableStyleId>
              </a:tblPr>
              <a:tblGrid>
                <a:gridCol w="1540000"/>
                <a:gridCol w="1268925"/>
                <a:gridCol w="2433675"/>
                <a:gridCol w="1394625"/>
                <a:gridCol w="864700"/>
              </a:tblGrid>
              <a:tr h="283550">
                <a:tc>
                  <a:txBody>
                    <a:bodyPr/>
                    <a:lstStyle/>
                    <a:p>
                      <a:pPr indent="0" lvl="0" marL="0" rtl="0" algn="ctr">
                        <a:spcBef>
                          <a:spcPts val="0"/>
                        </a:spcBef>
                        <a:spcAft>
                          <a:spcPts val="0"/>
                        </a:spcAft>
                        <a:buNone/>
                      </a:pPr>
                      <a:r>
                        <a:rPr b="1" lang="en-GB" sz="1000">
                          <a:latin typeface="Mada"/>
                          <a:ea typeface="Mada"/>
                          <a:cs typeface="Mada"/>
                          <a:sym typeface="Mada"/>
                        </a:rPr>
                        <a:t>CNS disorders</a:t>
                      </a:r>
                      <a:endParaRPr b="1" sz="10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None/>
                      </a:pPr>
                      <a:r>
                        <a:rPr b="1" lang="en-GB" sz="1000">
                          <a:latin typeface="Mada"/>
                          <a:ea typeface="Mada"/>
                          <a:cs typeface="Mada"/>
                          <a:sym typeface="Mada"/>
                        </a:rPr>
                        <a:t>Radiculopathies</a:t>
                      </a:r>
                      <a:endParaRPr b="1" sz="10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None/>
                      </a:pPr>
                      <a:r>
                        <a:rPr b="1" lang="en-GB" sz="1000">
                          <a:latin typeface="Mada"/>
                          <a:ea typeface="Mada"/>
                          <a:cs typeface="Mada"/>
                          <a:sym typeface="Mada"/>
                        </a:rPr>
                        <a:t>PNS </a:t>
                      </a:r>
                      <a:r>
                        <a:rPr b="1" lang="en-GB" sz="1000">
                          <a:solidFill>
                            <a:schemeClr val="dk1"/>
                          </a:solidFill>
                          <a:latin typeface="Mada"/>
                          <a:ea typeface="Mada"/>
                          <a:cs typeface="Mada"/>
                          <a:sym typeface="Mada"/>
                        </a:rPr>
                        <a:t>disorders</a:t>
                      </a:r>
                      <a:endParaRPr b="1" sz="10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None/>
                      </a:pPr>
                      <a:r>
                        <a:rPr b="1" lang="en-GB" sz="1000">
                          <a:latin typeface="Mada"/>
                          <a:ea typeface="Mada"/>
                          <a:cs typeface="Mada"/>
                          <a:sym typeface="Mada"/>
                        </a:rPr>
                        <a:t>NMJ disorders</a:t>
                      </a:r>
                      <a:endParaRPr b="1" sz="10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None/>
                      </a:pPr>
                      <a:r>
                        <a:rPr b="1" lang="en-GB" sz="1000">
                          <a:latin typeface="Mada"/>
                          <a:ea typeface="Mada"/>
                          <a:cs typeface="Mada"/>
                          <a:sym typeface="Mada"/>
                        </a:rPr>
                        <a:t>Myopathies</a:t>
                      </a:r>
                      <a:endParaRPr b="1" sz="1000">
                        <a:latin typeface="Mada"/>
                        <a:ea typeface="Mada"/>
                        <a:cs typeface="Mada"/>
                        <a:sym typeface="Mada"/>
                      </a:endParaRPr>
                    </a:p>
                  </a:txBody>
                  <a:tcPr marT="91425" marB="91425" marR="91425" marL="91425">
                    <a:lnB cap="flat" cmpd="sng" w="9525">
                      <a:solidFill>
                        <a:srgbClr val="9E9E9E"/>
                      </a:solidFill>
                      <a:prstDash val="solid"/>
                      <a:round/>
                      <a:headEnd len="sm" w="sm" type="none"/>
                      <a:tailEnd len="sm" w="sm" type="none"/>
                    </a:lnB>
                    <a:solidFill>
                      <a:srgbClr val="F9DEC9"/>
                    </a:solidFill>
                  </a:tcPr>
                </a:tc>
              </a:tr>
              <a:tr h="412450">
                <a:tc rowSpan="2">
                  <a:txBody>
                    <a:bodyPr/>
                    <a:lstStyle/>
                    <a:p>
                      <a:pPr indent="0" lvl="0" marL="0" rtl="0" algn="l">
                        <a:spcBef>
                          <a:spcPts val="0"/>
                        </a:spcBef>
                        <a:spcAft>
                          <a:spcPts val="0"/>
                        </a:spcAft>
                        <a:buNone/>
                      </a:pPr>
                      <a:r>
                        <a:rPr lang="en-GB" sz="1000">
                          <a:latin typeface="Mada"/>
                          <a:ea typeface="Mada"/>
                          <a:cs typeface="Mada"/>
                          <a:sym typeface="Mada"/>
                        </a:rPr>
                        <a:t>Stroke,TIA, neoplasm, </a:t>
                      </a:r>
                      <a:r>
                        <a:rPr lang="en-GB" sz="1000">
                          <a:solidFill>
                            <a:schemeClr val="dk1"/>
                          </a:solidFill>
                          <a:latin typeface="Mada"/>
                          <a:ea typeface="Mada"/>
                          <a:cs typeface="Mada"/>
                          <a:sym typeface="Mada"/>
                        </a:rPr>
                        <a:t>MS </a:t>
                      </a:r>
                      <a:r>
                        <a:rPr lang="en-GB" sz="1000">
                          <a:latin typeface="Mada"/>
                          <a:ea typeface="Mada"/>
                          <a:cs typeface="Mada"/>
                          <a:sym typeface="Mada"/>
                        </a:rPr>
                        <a:t>hemorrhage, Dysfunction of spinal cord eg. Cervical spondylosis</a:t>
                      </a:r>
                      <a:endParaRPr sz="1000">
                        <a:latin typeface="Mada"/>
                        <a:ea typeface="Mada"/>
                        <a:cs typeface="Mada"/>
                        <a:sym typeface="Mada"/>
                      </a:endParaRPr>
                    </a:p>
                  </a:txBody>
                  <a:tcPr marT="91425" marB="91425" marR="91425" marL="91425"/>
                </a:tc>
                <a:tc rowSpan="2">
                  <a:txBody>
                    <a:bodyPr/>
                    <a:lstStyle/>
                    <a:p>
                      <a:pPr indent="0" lvl="0" marL="0" rtl="0" algn="l">
                        <a:spcBef>
                          <a:spcPts val="0"/>
                        </a:spcBef>
                        <a:spcAft>
                          <a:spcPts val="0"/>
                        </a:spcAft>
                        <a:buNone/>
                      </a:pPr>
                      <a:r>
                        <a:rPr b="1" lang="en-GB" sz="1000">
                          <a:latin typeface="Mada"/>
                          <a:ea typeface="Mada"/>
                          <a:cs typeface="Mada"/>
                          <a:sym typeface="Mada"/>
                        </a:rPr>
                        <a:t>Dysfunction of spinal nerve roots: </a:t>
                      </a:r>
                      <a:r>
                        <a:rPr lang="en-GB" sz="1000">
                          <a:latin typeface="Mada"/>
                          <a:ea typeface="Mada"/>
                          <a:cs typeface="Mada"/>
                          <a:sym typeface="Mada"/>
                        </a:rPr>
                        <a:t>Compression, disk herniation</a:t>
                      </a:r>
                      <a:endParaRPr sz="1000">
                        <a:latin typeface="Mada"/>
                        <a:ea typeface="Mada"/>
                        <a:cs typeface="Mada"/>
                        <a:sym typeface="Mada"/>
                      </a:endParaRPr>
                    </a:p>
                  </a:txBody>
                  <a:tcPr marT="91425" marB="91425" marR="91425" marL="91425"/>
                </a:tc>
                <a:tc rowSpan="2">
                  <a:txBody>
                    <a:bodyPr/>
                    <a:lstStyle/>
                    <a:p>
                      <a:pPr indent="0" lvl="0" marL="0" rtl="0" algn="l">
                        <a:spcBef>
                          <a:spcPts val="0"/>
                        </a:spcBef>
                        <a:spcAft>
                          <a:spcPts val="0"/>
                        </a:spcAft>
                        <a:buNone/>
                      </a:pPr>
                      <a:r>
                        <a:rPr lang="en-GB" sz="1000">
                          <a:latin typeface="Mada"/>
                          <a:ea typeface="Mada"/>
                          <a:cs typeface="Mada"/>
                          <a:sym typeface="Mada"/>
                        </a:rPr>
                        <a:t>Mono\</a:t>
                      </a:r>
                      <a:r>
                        <a:rPr lang="en-GB" sz="1000">
                          <a:solidFill>
                            <a:schemeClr val="dk1"/>
                          </a:solidFill>
                          <a:latin typeface="Mada"/>
                          <a:ea typeface="Mada"/>
                          <a:cs typeface="Mada"/>
                          <a:sym typeface="Mada"/>
                        </a:rPr>
                        <a:t>Poly</a:t>
                      </a:r>
                      <a:r>
                        <a:rPr lang="en-GB" sz="1000">
                          <a:latin typeface="Mada"/>
                          <a:ea typeface="Mada"/>
                          <a:cs typeface="Mada"/>
                          <a:sym typeface="Mada"/>
                        </a:rPr>
                        <a:t>neuropathy, Toxic/metabolic: diabetes, alcoholism, Inflammatory: (GBS), (CIDP),  Infiltrative eg. amyloidosis, sarcoidosis, Infectious: (HIV)</a:t>
                      </a:r>
                      <a:endParaRPr sz="1000">
                        <a:latin typeface="Mada"/>
                        <a:ea typeface="Mada"/>
                        <a:cs typeface="Mada"/>
                        <a:sym typeface="Mada"/>
                      </a:endParaRPr>
                    </a:p>
                  </a:txBody>
                  <a:tcPr marT="91425" marB="91425" marR="91425" marL="91425"/>
                </a:tc>
                <a:tc rowSpan="2">
                  <a:txBody>
                    <a:bodyPr/>
                    <a:lstStyle/>
                    <a:p>
                      <a:pPr indent="0" lvl="0" marL="0" rtl="0" algn="l">
                        <a:spcBef>
                          <a:spcPts val="0"/>
                        </a:spcBef>
                        <a:spcAft>
                          <a:spcPts val="0"/>
                        </a:spcAft>
                        <a:buNone/>
                      </a:pPr>
                      <a:r>
                        <a:rPr lang="en-GB" sz="1000">
                          <a:latin typeface="Mada"/>
                          <a:ea typeface="Mada"/>
                          <a:cs typeface="Mada"/>
                          <a:sym typeface="Mada"/>
                        </a:rPr>
                        <a:t>Myasthenia gravis,</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Lambert-Eaton myasthenic syndrome, Botulism</a:t>
                      </a:r>
                      <a:endParaRPr sz="1000">
                        <a:latin typeface="Mada"/>
                        <a:ea typeface="Mada"/>
                        <a:cs typeface="Mada"/>
                        <a:sym typeface="Mada"/>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b="1" lang="en-GB" sz="1000">
                          <a:latin typeface="Mada"/>
                          <a:ea typeface="Mada"/>
                          <a:cs typeface="Mada"/>
                          <a:sym typeface="Mada"/>
                        </a:rPr>
                        <a:t>Motor neuron </a:t>
                      </a:r>
                      <a:endParaRPr b="1" sz="10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9DEC9"/>
                    </a:solidFill>
                  </a:tcPr>
                </a:tc>
              </a:tr>
              <a:tr h="427450">
                <a:tc vMerge="1"/>
                <a:tc vMerge="1"/>
                <a:tc vMerge="1"/>
                <a:tc vMerge="1"/>
                <a:tc>
                  <a:txBody>
                    <a:bodyPr/>
                    <a:lstStyle/>
                    <a:p>
                      <a:pPr indent="0" lvl="0" marL="0" rtl="0" algn="l">
                        <a:spcBef>
                          <a:spcPts val="0"/>
                        </a:spcBef>
                        <a:spcAft>
                          <a:spcPts val="0"/>
                        </a:spcAft>
                        <a:buNone/>
                      </a:pPr>
                      <a:r>
                        <a:rPr lang="en-GB" sz="1000">
                          <a:latin typeface="Mada"/>
                          <a:ea typeface="Mada"/>
                          <a:cs typeface="Mada"/>
                          <a:sym typeface="Mada"/>
                        </a:rPr>
                        <a:t>ALS</a:t>
                      </a:r>
                      <a:endParaRPr sz="10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2349" name="Google Shape;2349;p123"/>
          <p:cNvSpPr txBox="1"/>
          <p:nvPr/>
        </p:nvSpPr>
        <p:spPr>
          <a:xfrm>
            <a:off x="3540175" y="2735025"/>
            <a:ext cx="4067400" cy="4155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Chief complaint:</a:t>
            </a:r>
            <a:r>
              <a:rPr b="1" lang="en-GB" sz="1500">
                <a:solidFill>
                  <a:schemeClr val="dk1"/>
                </a:solidFill>
                <a:latin typeface="Lora"/>
                <a:ea typeface="Lora"/>
                <a:cs typeface="Lora"/>
                <a:sym typeface="Lora"/>
              </a:rPr>
              <a:t> leg\arm </a:t>
            </a:r>
            <a:r>
              <a:rPr b="1" lang="en-GB" sz="1500">
                <a:solidFill>
                  <a:schemeClr val="dk1"/>
                </a:solidFill>
                <a:latin typeface="Lora"/>
                <a:ea typeface="Lora"/>
                <a:cs typeface="Lora"/>
                <a:sym typeface="Lora"/>
              </a:rPr>
              <a:t>weakness</a:t>
            </a:r>
            <a:r>
              <a:rPr b="1" lang="en-GB" sz="1500">
                <a:solidFill>
                  <a:schemeClr val="dk1"/>
                </a:solidFill>
                <a:highlight>
                  <a:srgbClr val="F9DEC9"/>
                </a:highlight>
                <a:latin typeface="Lora"/>
                <a:ea typeface="Lora"/>
                <a:cs typeface="Lora"/>
                <a:sym typeface="Lora"/>
              </a:rPr>
              <a:t> </a:t>
            </a:r>
            <a:endParaRPr sz="1100">
              <a:solidFill>
                <a:schemeClr val="dk1"/>
              </a:solidFill>
              <a:latin typeface="Mada"/>
              <a:ea typeface="Mada"/>
              <a:cs typeface="Mada"/>
              <a:sym typeface="Mada"/>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3" name="Shape 2353"/>
        <p:cNvGrpSpPr/>
        <p:nvPr/>
      </p:nvGrpSpPr>
      <p:grpSpPr>
        <a:xfrm>
          <a:off x="0" y="0"/>
          <a:ext cx="0" cy="0"/>
          <a:chOff x="0" y="0"/>
          <a:chExt cx="0" cy="0"/>
        </a:xfrm>
      </p:grpSpPr>
      <p:sp>
        <p:nvSpPr>
          <p:cNvPr id="2354" name="Google Shape;2354;p124"/>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124"/>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124"/>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124"/>
          <p:cNvSpPr txBox="1"/>
          <p:nvPr/>
        </p:nvSpPr>
        <p:spPr>
          <a:xfrm>
            <a:off x="761193" y="4992890"/>
            <a:ext cx="6071700" cy="7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124"/>
          <p:cNvSpPr txBox="1"/>
          <p:nvPr/>
        </p:nvSpPr>
        <p:spPr>
          <a:xfrm>
            <a:off x="21425" y="217150"/>
            <a:ext cx="76980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latin typeface="Lora"/>
                <a:ea typeface="Lora"/>
                <a:cs typeface="Lora"/>
                <a:sym typeface="Lora"/>
              </a:rPr>
              <a:t>History Of back pain </a:t>
            </a:r>
            <a:endParaRPr b="1" sz="2000">
              <a:solidFill>
                <a:srgbClr val="9FCFCF"/>
              </a:solidFill>
              <a:latin typeface="Lora"/>
              <a:ea typeface="Lora"/>
              <a:cs typeface="Lora"/>
              <a:sym typeface="Lora"/>
            </a:endParaRPr>
          </a:p>
          <a:p>
            <a:pPr indent="0" lvl="0" marL="0" rtl="0" algn="l">
              <a:spcBef>
                <a:spcPts val="0"/>
              </a:spcBef>
              <a:spcAft>
                <a:spcPts val="0"/>
              </a:spcAft>
              <a:buNone/>
            </a:pPr>
            <a:r>
              <a:t/>
            </a:r>
            <a:endParaRPr b="1">
              <a:solidFill>
                <a:srgbClr val="9FCFCF"/>
              </a:solidFill>
              <a:latin typeface="Lora"/>
              <a:ea typeface="Lora"/>
              <a:cs typeface="Lora"/>
              <a:sym typeface="Lora"/>
            </a:endParaRPr>
          </a:p>
          <a:p>
            <a:pPr indent="0" lvl="0" marL="0" rtl="0" algn="l">
              <a:spcBef>
                <a:spcPts val="0"/>
              </a:spcBef>
              <a:spcAft>
                <a:spcPts val="0"/>
              </a:spcAft>
              <a:buNone/>
            </a:pPr>
            <a:r>
              <a:t/>
            </a:r>
            <a:endParaRPr b="1">
              <a:solidFill>
                <a:srgbClr val="9FCFCF"/>
              </a:solidFill>
              <a:latin typeface="Lora"/>
              <a:ea typeface="Lora"/>
              <a:cs typeface="Lora"/>
              <a:sym typeface="Lora"/>
            </a:endParaRPr>
          </a:p>
        </p:txBody>
      </p:sp>
      <p:sp>
        <p:nvSpPr>
          <p:cNvPr id="2359" name="Google Shape;2359;p124"/>
          <p:cNvSpPr txBox="1"/>
          <p:nvPr/>
        </p:nvSpPr>
        <p:spPr>
          <a:xfrm>
            <a:off x="75" y="652875"/>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800">
                <a:solidFill>
                  <a:srgbClr val="9FCFCF"/>
                </a:solidFill>
                <a:latin typeface="Comfortaa Regular"/>
                <a:ea typeface="Comfortaa Regular"/>
                <a:cs typeface="Comfortaa Regular"/>
                <a:sym typeface="Comfortaa Regular"/>
              </a:rPr>
              <a:t>2-</a:t>
            </a:r>
            <a:r>
              <a:rPr lang="en-GB" sz="1800">
                <a:solidFill>
                  <a:srgbClr val="9FCFCF"/>
                </a:solidFill>
                <a:latin typeface="Comfortaa Regular"/>
                <a:ea typeface="Comfortaa Regular"/>
                <a:cs typeface="Comfortaa Regular"/>
                <a:sym typeface="Comfortaa Regular"/>
              </a:rPr>
              <a:t>History Of Back pain </a:t>
            </a:r>
            <a:endParaRPr sz="1800">
              <a:solidFill>
                <a:srgbClr val="9FCFCF"/>
              </a:solidFill>
              <a:latin typeface="Comfortaa Regular"/>
              <a:ea typeface="Comfortaa Regular"/>
              <a:cs typeface="Comfortaa Regular"/>
              <a:sym typeface="Comfortaa Regular"/>
            </a:endParaRPr>
          </a:p>
          <a:p>
            <a:pPr indent="0" lvl="0" marL="0" rtl="0" algn="l">
              <a:spcBef>
                <a:spcPts val="0"/>
              </a:spcBef>
              <a:spcAft>
                <a:spcPts val="0"/>
              </a:spcAft>
              <a:buClr>
                <a:schemeClr val="dk1"/>
              </a:buClr>
              <a:buSzPts val="1100"/>
              <a:buFont typeface="Arial"/>
              <a:buNone/>
            </a:pPr>
            <a:r>
              <a:t/>
            </a:r>
            <a:endParaRPr sz="1800">
              <a:solidFill>
                <a:srgbClr val="9FCFCF"/>
              </a:solidFill>
              <a:latin typeface="Comfortaa Regular"/>
              <a:ea typeface="Comfortaa Regular"/>
              <a:cs typeface="Comfortaa Regular"/>
              <a:sym typeface="Comfortaa Regular"/>
            </a:endParaRPr>
          </a:p>
          <a:p>
            <a:pPr indent="0" lvl="0" marL="0" rtl="0" algn="l">
              <a:spcBef>
                <a:spcPts val="0"/>
              </a:spcBef>
              <a:spcAft>
                <a:spcPts val="0"/>
              </a:spcAft>
              <a:buNone/>
            </a:pPr>
            <a:r>
              <a:t/>
            </a:r>
            <a:endParaRPr sz="1800">
              <a:solidFill>
                <a:srgbClr val="9FCFCF"/>
              </a:solidFill>
              <a:latin typeface="Comfortaa Regular"/>
              <a:ea typeface="Comfortaa Regular"/>
              <a:cs typeface="Comfortaa Regular"/>
              <a:sym typeface="Comfortaa Regular"/>
            </a:endParaRPr>
          </a:p>
        </p:txBody>
      </p:sp>
      <p:sp>
        <p:nvSpPr>
          <p:cNvPr id="2360" name="Google Shape;2360;p124"/>
          <p:cNvSpPr/>
          <p:nvPr/>
        </p:nvSpPr>
        <p:spPr>
          <a:xfrm>
            <a:off x="-3300" y="999950"/>
            <a:ext cx="3413400" cy="549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361" name="Google Shape;2361;p124"/>
          <p:cNvSpPr txBox="1"/>
          <p:nvPr/>
        </p:nvSpPr>
        <p:spPr>
          <a:xfrm>
            <a:off x="100950" y="2753588"/>
            <a:ext cx="3204900" cy="4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a:t>
            </a:r>
            <a:endParaRPr b="1" sz="1500">
              <a:solidFill>
                <a:schemeClr val="dk1"/>
              </a:solidFill>
              <a:highlight>
                <a:srgbClr val="F9DEC9"/>
              </a:highlight>
              <a:latin typeface="Lora"/>
              <a:ea typeface="Lora"/>
              <a:cs typeface="Lora"/>
              <a:sym typeface="Lor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91440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graphicFrame>
        <p:nvGraphicFramePr>
          <p:cNvPr id="2362" name="Google Shape;2362;p124"/>
          <p:cNvGraphicFramePr/>
          <p:nvPr/>
        </p:nvGraphicFramePr>
        <p:xfrm>
          <a:off x="129725" y="3401950"/>
          <a:ext cx="3000000" cy="3000000"/>
        </p:xfrm>
        <a:graphic>
          <a:graphicData uri="http://schemas.openxmlformats.org/drawingml/2006/table">
            <a:tbl>
              <a:tblPr>
                <a:noFill/>
                <a:tableStyleId>{19993E90-D4CF-4236-97D6-A35B643A8516}</a:tableStyleId>
              </a:tblPr>
              <a:tblGrid>
                <a:gridCol w="949100"/>
                <a:gridCol w="6385525"/>
              </a:tblGrid>
              <a:tr h="178500">
                <a:tc>
                  <a:txBody>
                    <a:bodyPr/>
                    <a:lstStyle/>
                    <a:p>
                      <a:pPr indent="0" lvl="0" marL="0" rtl="0" algn="ctr">
                        <a:spcBef>
                          <a:spcPts val="0"/>
                        </a:spcBef>
                        <a:spcAft>
                          <a:spcPts val="0"/>
                        </a:spcAft>
                        <a:buNone/>
                      </a:pPr>
                      <a:r>
                        <a:rPr b="1" lang="en-GB" sz="900">
                          <a:latin typeface="Mada"/>
                          <a:ea typeface="Mada"/>
                          <a:cs typeface="Mada"/>
                          <a:sym typeface="Mada"/>
                        </a:rPr>
                        <a:t>SOCRATES</a:t>
                      </a:r>
                      <a:endParaRPr b="1" sz="9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None/>
                      </a:pPr>
                      <a:r>
                        <a:rPr b="1" lang="en-GB" sz="900">
                          <a:latin typeface="Mada"/>
                          <a:ea typeface="Mada"/>
                          <a:cs typeface="Mada"/>
                          <a:sym typeface="Mada"/>
                        </a:rPr>
                        <a:t>Hint </a:t>
                      </a:r>
                      <a:endParaRPr b="1" sz="900">
                        <a:latin typeface="Mada"/>
                        <a:ea typeface="Mada"/>
                        <a:cs typeface="Mada"/>
                        <a:sym typeface="Mada"/>
                      </a:endParaRPr>
                    </a:p>
                  </a:txBody>
                  <a:tcPr marT="91425" marB="91425" marR="91425" marL="91425">
                    <a:solidFill>
                      <a:srgbClr val="F9DEC9"/>
                    </a:solidFill>
                  </a:tcPr>
                </a:tc>
              </a:tr>
              <a:tr h="178500">
                <a:tc>
                  <a:txBody>
                    <a:bodyPr/>
                    <a:lstStyle/>
                    <a:p>
                      <a:pPr indent="0" lvl="0" marL="0" rtl="0" algn="ctr">
                        <a:spcBef>
                          <a:spcPts val="0"/>
                        </a:spcBef>
                        <a:spcAft>
                          <a:spcPts val="0"/>
                        </a:spcAft>
                        <a:buNone/>
                      </a:pPr>
                      <a:r>
                        <a:rPr b="1" lang="en-GB" sz="900">
                          <a:latin typeface="Mada"/>
                          <a:ea typeface="Mada"/>
                          <a:cs typeface="Mada"/>
                          <a:sym typeface="Mada"/>
                        </a:rPr>
                        <a:t>Site</a:t>
                      </a:r>
                      <a:endParaRPr b="1" sz="900">
                        <a:latin typeface="Mada"/>
                        <a:ea typeface="Mada"/>
                        <a:cs typeface="Mada"/>
                        <a:sym typeface="Mada"/>
                      </a:endParaRPr>
                    </a:p>
                  </a:txBody>
                  <a:tcPr marT="91425" marB="91425" marR="91425" marL="91425" anchor="ctr"/>
                </a:tc>
                <a:tc>
                  <a:txBody>
                    <a:bodyPr/>
                    <a:lstStyle/>
                    <a:p>
                      <a:pPr indent="-285750" lvl="0" marL="457200" rtl="0" algn="l">
                        <a:spcBef>
                          <a:spcPts val="0"/>
                        </a:spcBef>
                        <a:spcAft>
                          <a:spcPts val="0"/>
                        </a:spcAft>
                        <a:buSzPts val="900"/>
                        <a:buFont typeface="Mada"/>
                        <a:buChar char="●"/>
                      </a:pPr>
                      <a:r>
                        <a:rPr lang="en-GB" sz="900">
                          <a:latin typeface="Mada"/>
                          <a:ea typeface="Mada"/>
                          <a:cs typeface="Mada"/>
                          <a:sym typeface="Mada"/>
                        </a:rPr>
                        <a:t>Where is the pain exactly?</a:t>
                      </a:r>
                      <a:endParaRPr sz="900">
                        <a:latin typeface="Mada"/>
                        <a:ea typeface="Mada"/>
                        <a:cs typeface="Mada"/>
                        <a:sym typeface="Mada"/>
                      </a:endParaRPr>
                    </a:p>
                  </a:txBody>
                  <a:tcPr marT="91425" marB="91425" marR="91425" marL="91425"/>
                </a:tc>
              </a:tr>
              <a:tr h="340775">
                <a:tc>
                  <a:txBody>
                    <a:bodyPr/>
                    <a:lstStyle/>
                    <a:p>
                      <a:pPr indent="0" lvl="0" marL="0" rtl="0" algn="ctr">
                        <a:spcBef>
                          <a:spcPts val="0"/>
                        </a:spcBef>
                        <a:spcAft>
                          <a:spcPts val="0"/>
                        </a:spcAft>
                        <a:buNone/>
                      </a:pPr>
                      <a:r>
                        <a:rPr b="1" lang="en-GB" sz="900">
                          <a:latin typeface="Mada"/>
                          <a:ea typeface="Mada"/>
                          <a:cs typeface="Mada"/>
                          <a:sym typeface="Mada"/>
                        </a:rPr>
                        <a:t>Onset</a:t>
                      </a:r>
                      <a:endParaRPr b="1" sz="900">
                        <a:latin typeface="Mada"/>
                        <a:ea typeface="Mada"/>
                        <a:cs typeface="Mada"/>
                        <a:sym typeface="Mada"/>
                      </a:endParaRPr>
                    </a:p>
                  </a:txBody>
                  <a:tcPr marT="91425" marB="91425" marR="91425" marL="91425" anchor="ctr"/>
                </a:tc>
                <a:tc>
                  <a:txBody>
                    <a:bodyPr/>
                    <a:lstStyle/>
                    <a:p>
                      <a:pPr indent="-285750" lvl="0" marL="457200" rtl="0" algn="l">
                        <a:spcBef>
                          <a:spcPts val="0"/>
                        </a:spcBef>
                        <a:spcAft>
                          <a:spcPts val="0"/>
                        </a:spcAft>
                        <a:buSzPts val="900"/>
                        <a:buFont typeface="Mada"/>
                        <a:buChar char="●"/>
                      </a:pPr>
                      <a:r>
                        <a:rPr lang="en-GB" sz="900">
                          <a:latin typeface="Mada"/>
                          <a:ea typeface="Mada"/>
                          <a:cs typeface="Mada"/>
                          <a:sym typeface="Mada"/>
                        </a:rPr>
                        <a:t>When did it start? Did the pain come on suddenly or gradually?</a:t>
                      </a:r>
                      <a:endParaRPr sz="900">
                        <a:latin typeface="Mada"/>
                        <a:ea typeface="Mada"/>
                        <a:cs typeface="Mada"/>
                        <a:sym typeface="Mada"/>
                      </a:endParaRPr>
                    </a:p>
                    <a:p>
                      <a:pPr indent="-285750" lvl="0" marL="457200" rtl="0" algn="l">
                        <a:spcBef>
                          <a:spcPts val="0"/>
                        </a:spcBef>
                        <a:spcAft>
                          <a:spcPts val="0"/>
                        </a:spcAft>
                        <a:buClr>
                          <a:srgbClr val="FF0000"/>
                        </a:buClr>
                        <a:buSzPts val="900"/>
                        <a:buFont typeface="Mada"/>
                        <a:buChar char="●"/>
                      </a:pPr>
                      <a:r>
                        <a:rPr b="1" lang="en-GB" sz="900">
                          <a:solidFill>
                            <a:srgbClr val="FF0000"/>
                          </a:solidFill>
                          <a:latin typeface="Mada"/>
                          <a:ea typeface="Mada"/>
                          <a:cs typeface="Mada"/>
                          <a:sym typeface="Mada"/>
                        </a:rPr>
                        <a:t>What were you doing when the pain first started?</a:t>
                      </a:r>
                      <a:endParaRPr b="1" sz="900">
                        <a:solidFill>
                          <a:srgbClr val="FF0000"/>
                        </a:solidFill>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Is it constant or does it come and go?</a:t>
                      </a:r>
                      <a:endParaRPr sz="900">
                        <a:latin typeface="Mada"/>
                        <a:ea typeface="Mada"/>
                        <a:cs typeface="Mada"/>
                        <a:sym typeface="Mada"/>
                      </a:endParaRPr>
                    </a:p>
                  </a:txBody>
                  <a:tcPr marT="91425" marB="91425" marR="91425" marL="91425"/>
                </a:tc>
              </a:tr>
              <a:tr h="519300">
                <a:tc>
                  <a:txBody>
                    <a:bodyPr/>
                    <a:lstStyle/>
                    <a:p>
                      <a:pPr indent="0" lvl="0" marL="0" rtl="0" algn="ctr">
                        <a:spcBef>
                          <a:spcPts val="0"/>
                        </a:spcBef>
                        <a:spcAft>
                          <a:spcPts val="0"/>
                        </a:spcAft>
                        <a:buNone/>
                      </a:pPr>
                      <a:r>
                        <a:rPr b="1" lang="en-GB" sz="900">
                          <a:latin typeface="Mada"/>
                          <a:ea typeface="Mada"/>
                          <a:cs typeface="Mada"/>
                          <a:sym typeface="Mada"/>
                        </a:rPr>
                        <a:t>Character</a:t>
                      </a:r>
                      <a:endParaRPr b="1" sz="900">
                        <a:latin typeface="Mada"/>
                        <a:ea typeface="Mada"/>
                        <a:cs typeface="Mada"/>
                        <a:sym typeface="Mada"/>
                      </a:endParaRPr>
                    </a:p>
                  </a:txBody>
                  <a:tcPr marT="91425" marB="91425" marR="91425" marL="91425" anchor="ctr"/>
                </a:tc>
                <a:tc>
                  <a:txBody>
                    <a:bodyPr/>
                    <a:lstStyle/>
                    <a:p>
                      <a:pPr indent="-285750" lvl="0" marL="457200" rtl="0" algn="l">
                        <a:spcBef>
                          <a:spcPts val="0"/>
                        </a:spcBef>
                        <a:spcAft>
                          <a:spcPts val="0"/>
                        </a:spcAft>
                        <a:buSzPts val="900"/>
                        <a:buFont typeface="Mada"/>
                        <a:buChar char="●"/>
                      </a:pPr>
                      <a:r>
                        <a:rPr lang="en-GB" sz="900">
                          <a:solidFill>
                            <a:schemeClr val="dk1"/>
                          </a:solidFill>
                          <a:latin typeface="Mada"/>
                          <a:ea typeface="Mada"/>
                          <a:cs typeface="Mada"/>
                          <a:sym typeface="Mada"/>
                        </a:rPr>
                        <a:t>How would </a:t>
                      </a:r>
                      <a:r>
                        <a:rPr lang="en-GB" sz="900">
                          <a:solidFill>
                            <a:schemeClr val="dk1"/>
                          </a:solidFill>
                          <a:latin typeface="Mada"/>
                          <a:ea typeface="Mada"/>
                          <a:cs typeface="Mada"/>
                          <a:sym typeface="Mada"/>
                        </a:rPr>
                        <a:t>you describe the pain? (eg. dull ache, burning </a:t>
                      </a:r>
                      <a:r>
                        <a:rPr lang="en-GB" sz="900">
                          <a:solidFill>
                            <a:srgbClr val="999999"/>
                          </a:solidFill>
                          <a:latin typeface="Mada"/>
                          <a:ea typeface="Mada"/>
                          <a:cs typeface="Mada"/>
                          <a:sym typeface="Mada"/>
                        </a:rPr>
                        <a:t>is</a:t>
                      </a:r>
                      <a:r>
                        <a:rPr lang="en-GB" sz="900">
                          <a:solidFill>
                            <a:schemeClr val="dk1"/>
                          </a:solidFill>
                          <a:latin typeface="Mada"/>
                          <a:ea typeface="Mada"/>
                          <a:cs typeface="Mada"/>
                          <a:sym typeface="Mada"/>
                        </a:rPr>
                        <a:t> </a:t>
                      </a:r>
                      <a:r>
                        <a:rPr lang="en-GB" sz="900">
                          <a:solidFill>
                            <a:srgbClr val="999999"/>
                          </a:solidFill>
                          <a:highlight>
                            <a:srgbClr val="FFFFFF"/>
                          </a:highlight>
                          <a:latin typeface="Mada"/>
                          <a:ea typeface="Mada"/>
                          <a:cs typeface="Mada"/>
                          <a:sym typeface="Mada"/>
                        </a:rPr>
                        <a:t>typically neuropathic in origin (e.g. nerve root compression)</a:t>
                      </a:r>
                      <a:r>
                        <a:rPr lang="en-GB" sz="900">
                          <a:solidFill>
                            <a:schemeClr val="dk1"/>
                          </a:solidFill>
                          <a:latin typeface="Mada"/>
                          <a:ea typeface="Mada"/>
                          <a:cs typeface="Mada"/>
                          <a:sym typeface="Mada"/>
                        </a:rPr>
                        <a:t>, tearing </a:t>
                      </a:r>
                      <a:r>
                        <a:rPr lang="en-GB" sz="900">
                          <a:solidFill>
                            <a:srgbClr val="999999"/>
                          </a:solidFill>
                          <a:latin typeface="Mada"/>
                          <a:ea typeface="Mada"/>
                          <a:cs typeface="Mada"/>
                          <a:sym typeface="Mada"/>
                        </a:rPr>
                        <a:t>(</a:t>
                      </a:r>
                      <a:r>
                        <a:rPr lang="en-GB" sz="900">
                          <a:solidFill>
                            <a:srgbClr val="999999"/>
                          </a:solidFill>
                          <a:highlight>
                            <a:srgbClr val="FFFFFF"/>
                          </a:highlight>
                          <a:latin typeface="Mada"/>
                          <a:ea typeface="Mada"/>
                          <a:cs typeface="Mada"/>
                          <a:sym typeface="Mada"/>
                        </a:rPr>
                        <a:t>aortic dissection)</a:t>
                      </a:r>
                      <a:r>
                        <a:rPr lang="en-GB" sz="1000">
                          <a:solidFill>
                            <a:srgbClr val="444444"/>
                          </a:solidFill>
                          <a:highlight>
                            <a:srgbClr val="FFFFFF"/>
                          </a:highlight>
                        </a:rPr>
                        <a:t> </a:t>
                      </a:r>
                      <a:r>
                        <a:rPr lang="en-GB" sz="900">
                          <a:solidFill>
                            <a:schemeClr val="dk1"/>
                          </a:solidFill>
                          <a:latin typeface="Mada"/>
                          <a:ea typeface="Mada"/>
                          <a:cs typeface="Mada"/>
                          <a:sym typeface="Mada"/>
                        </a:rPr>
                        <a:t>, sharp (</a:t>
                      </a:r>
                      <a:r>
                        <a:rPr lang="en-GB" sz="900">
                          <a:solidFill>
                            <a:srgbClr val="999999"/>
                          </a:solidFill>
                          <a:highlight>
                            <a:srgbClr val="FFFFFF"/>
                          </a:highlight>
                          <a:latin typeface="Mada"/>
                          <a:ea typeface="Mada"/>
                          <a:cs typeface="Mada"/>
                          <a:sym typeface="Mada"/>
                        </a:rPr>
                        <a:t>spinal fracture, muscular spasms and pulmonary embolism</a:t>
                      </a:r>
                      <a:r>
                        <a:rPr lang="en-GB" sz="900">
                          <a:highlight>
                            <a:srgbClr val="FFFFFF"/>
                          </a:highlight>
                          <a:latin typeface="Mada"/>
                          <a:ea typeface="Mada"/>
                          <a:cs typeface="Mada"/>
                          <a:sym typeface="Mada"/>
                        </a:rPr>
                        <a:t>), Electrical or shock like? (disc herniation)</a:t>
                      </a:r>
                      <a:endParaRPr sz="900">
                        <a:highlight>
                          <a:srgbClr val="FFFFFF"/>
                        </a:highlight>
                        <a:latin typeface="Mada"/>
                        <a:ea typeface="Mada"/>
                        <a:cs typeface="Mada"/>
                        <a:sym typeface="Mada"/>
                      </a:endParaRPr>
                    </a:p>
                  </a:txBody>
                  <a:tcPr marT="91425" marB="91425" marR="91425" marL="91425"/>
                </a:tc>
              </a:tr>
              <a:tr h="458450">
                <a:tc>
                  <a:txBody>
                    <a:bodyPr/>
                    <a:lstStyle/>
                    <a:p>
                      <a:pPr indent="0" lvl="0" marL="0" rtl="0" algn="ctr">
                        <a:spcBef>
                          <a:spcPts val="0"/>
                        </a:spcBef>
                        <a:spcAft>
                          <a:spcPts val="0"/>
                        </a:spcAft>
                        <a:buNone/>
                      </a:pPr>
                      <a:r>
                        <a:rPr b="1" lang="en-GB" sz="900">
                          <a:latin typeface="Mada"/>
                          <a:ea typeface="Mada"/>
                          <a:cs typeface="Mada"/>
                          <a:sym typeface="Mada"/>
                        </a:rPr>
                        <a:t>Radiation</a:t>
                      </a:r>
                      <a:endParaRPr b="1" sz="900">
                        <a:latin typeface="Mada"/>
                        <a:ea typeface="Mada"/>
                        <a:cs typeface="Mada"/>
                        <a:sym typeface="Mada"/>
                      </a:endParaRPr>
                    </a:p>
                  </a:txBody>
                  <a:tcPr marT="91425" marB="91425" marR="91425" marL="91425" anchor="ctr"/>
                </a:tc>
                <a:tc>
                  <a:txBody>
                    <a:bodyPr/>
                    <a:lstStyle/>
                    <a:p>
                      <a:pPr indent="-285750" lvl="0" marL="457200" rtl="0" algn="l">
                        <a:lnSpc>
                          <a:spcPct val="115000"/>
                        </a:lnSpc>
                        <a:spcBef>
                          <a:spcPts val="0"/>
                        </a:spcBef>
                        <a:spcAft>
                          <a:spcPts val="0"/>
                        </a:spcAft>
                        <a:buSzPts val="900"/>
                        <a:buFont typeface="Mada"/>
                        <a:buChar char="●"/>
                      </a:pPr>
                      <a:r>
                        <a:rPr lang="en-GB" sz="900">
                          <a:latin typeface="Mada"/>
                          <a:ea typeface="Mada"/>
                          <a:cs typeface="Mada"/>
                          <a:sym typeface="Mada"/>
                        </a:rPr>
                        <a:t>Head</a:t>
                      </a:r>
                      <a:r>
                        <a:rPr lang="en-GB" sz="900">
                          <a:solidFill>
                            <a:srgbClr val="999999"/>
                          </a:solidFill>
                          <a:latin typeface="Mada"/>
                          <a:ea typeface="Mada"/>
                          <a:cs typeface="Mada"/>
                          <a:sym typeface="Mada"/>
                        </a:rPr>
                        <a:t> (e.g. cervicogenic headache), </a:t>
                      </a:r>
                      <a:r>
                        <a:rPr lang="en-GB" sz="900">
                          <a:latin typeface="Mada"/>
                          <a:ea typeface="Mada"/>
                          <a:cs typeface="Mada"/>
                          <a:sym typeface="Mada"/>
                        </a:rPr>
                        <a:t>Buttocks or legs </a:t>
                      </a:r>
                      <a:r>
                        <a:rPr lang="en-GB" sz="900">
                          <a:solidFill>
                            <a:srgbClr val="999999"/>
                          </a:solidFill>
                          <a:latin typeface="Mada"/>
                          <a:ea typeface="Mada"/>
                          <a:cs typeface="Mada"/>
                          <a:sym typeface="Mada"/>
                        </a:rPr>
                        <a:t>(e.g. sciatic nerve compression), </a:t>
                      </a:r>
                      <a:r>
                        <a:rPr lang="en-GB" sz="900">
                          <a:latin typeface="Mada"/>
                          <a:ea typeface="Mada"/>
                          <a:cs typeface="Mada"/>
                          <a:sym typeface="Mada"/>
                        </a:rPr>
                        <a:t>Upper/lower limbs </a:t>
                      </a:r>
                      <a:r>
                        <a:rPr lang="en-GB" sz="900">
                          <a:solidFill>
                            <a:srgbClr val="999999"/>
                          </a:solidFill>
                          <a:latin typeface="Mada"/>
                          <a:ea typeface="Mada"/>
                          <a:cs typeface="Mada"/>
                          <a:sym typeface="Mada"/>
                        </a:rPr>
                        <a:t>(e.g. radiculopathy secondary to spinal nerve root compression), </a:t>
                      </a:r>
                      <a:r>
                        <a:rPr lang="en-GB" sz="900">
                          <a:latin typeface="Mada"/>
                          <a:ea typeface="Mada"/>
                          <a:cs typeface="Mada"/>
                          <a:sym typeface="Mada"/>
                        </a:rPr>
                        <a:t>Flank to the ipsilateral groin </a:t>
                      </a:r>
                      <a:r>
                        <a:rPr lang="en-GB" sz="900">
                          <a:solidFill>
                            <a:srgbClr val="999999"/>
                          </a:solidFill>
                          <a:latin typeface="Mada"/>
                          <a:ea typeface="Mada"/>
                          <a:cs typeface="Mada"/>
                          <a:sym typeface="Mada"/>
                        </a:rPr>
                        <a:t>(e.g. renal colic), </a:t>
                      </a:r>
                      <a:r>
                        <a:rPr lang="en-GB" sz="900">
                          <a:latin typeface="Mada"/>
                          <a:ea typeface="Mada"/>
                          <a:cs typeface="Mada"/>
                          <a:sym typeface="Mada"/>
                        </a:rPr>
                        <a:t>Chest </a:t>
                      </a:r>
                      <a:r>
                        <a:rPr lang="en-GB" sz="900">
                          <a:solidFill>
                            <a:srgbClr val="999999"/>
                          </a:solidFill>
                          <a:latin typeface="Mada"/>
                          <a:ea typeface="Mada"/>
                          <a:cs typeface="Mada"/>
                          <a:sym typeface="Mada"/>
                        </a:rPr>
                        <a:t>(e.g. myocardial infarction, dissecting aortic aneurysm), </a:t>
                      </a:r>
                      <a:r>
                        <a:rPr lang="en-GB" sz="900">
                          <a:latin typeface="Mada"/>
                          <a:ea typeface="Mada"/>
                          <a:cs typeface="Mada"/>
                          <a:sym typeface="Mada"/>
                        </a:rPr>
                        <a:t>Epigastrium </a:t>
                      </a:r>
                      <a:r>
                        <a:rPr lang="en-GB" sz="900">
                          <a:solidFill>
                            <a:srgbClr val="999999"/>
                          </a:solidFill>
                          <a:latin typeface="Mada"/>
                          <a:ea typeface="Mada"/>
                          <a:cs typeface="Mada"/>
                          <a:sym typeface="Mada"/>
                        </a:rPr>
                        <a:t>(e.g. peptic ulcer disease), </a:t>
                      </a:r>
                      <a:r>
                        <a:rPr lang="en-GB" sz="900">
                          <a:latin typeface="Mada"/>
                          <a:ea typeface="Mada"/>
                          <a:cs typeface="Mada"/>
                          <a:sym typeface="Mada"/>
                        </a:rPr>
                        <a:t>Abdomen </a:t>
                      </a:r>
                      <a:r>
                        <a:rPr lang="en-GB" sz="900">
                          <a:solidFill>
                            <a:srgbClr val="999999"/>
                          </a:solidFill>
                          <a:latin typeface="Mada"/>
                          <a:ea typeface="Mada"/>
                          <a:cs typeface="Mada"/>
                          <a:sym typeface="Mada"/>
                        </a:rPr>
                        <a:t>(e.g. constipation, abdominal aortic aneurysm dissection, ischaemic bowel)</a:t>
                      </a:r>
                      <a:endParaRPr sz="900">
                        <a:solidFill>
                          <a:schemeClr val="dk1"/>
                        </a:solidFill>
                        <a:latin typeface="Mada"/>
                        <a:ea typeface="Mada"/>
                        <a:cs typeface="Mada"/>
                        <a:sym typeface="Mada"/>
                      </a:endParaRPr>
                    </a:p>
                  </a:txBody>
                  <a:tcPr marT="91425" marB="91425" marR="91425" marL="91425"/>
                </a:tc>
              </a:tr>
              <a:tr h="908800">
                <a:tc>
                  <a:txBody>
                    <a:bodyPr/>
                    <a:lstStyle/>
                    <a:p>
                      <a:pPr indent="0" lvl="0" marL="0" rtl="0" algn="ctr">
                        <a:spcBef>
                          <a:spcPts val="0"/>
                        </a:spcBef>
                        <a:spcAft>
                          <a:spcPts val="0"/>
                        </a:spcAft>
                        <a:buNone/>
                      </a:pPr>
                      <a:r>
                        <a:rPr b="1" lang="en-GB" sz="900">
                          <a:latin typeface="Mada"/>
                          <a:ea typeface="Mada"/>
                          <a:cs typeface="Mada"/>
                          <a:sym typeface="Mada"/>
                        </a:rPr>
                        <a:t>Associated symptoms</a:t>
                      </a:r>
                      <a:r>
                        <a:rPr b="1" lang="en-GB" sz="900">
                          <a:latin typeface="Mada"/>
                          <a:ea typeface="Mada"/>
                          <a:cs typeface="Mada"/>
                          <a:sym typeface="Mada"/>
                        </a:rPr>
                        <a:t> </a:t>
                      </a:r>
                      <a:endParaRPr b="1" sz="9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lang="en-GB" sz="900">
                          <a:solidFill>
                            <a:srgbClr val="93C47D"/>
                          </a:solidFill>
                          <a:latin typeface="Mada"/>
                          <a:ea typeface="Mada"/>
                          <a:cs typeface="Mada"/>
                          <a:sym typeface="Mada"/>
                        </a:rPr>
                        <a:t>Take full history of each symptoms (especially: onset progression and character)</a:t>
                      </a:r>
                      <a:endParaRPr sz="900">
                        <a:solidFill>
                          <a:srgbClr val="93C47D"/>
                        </a:solidFill>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Evidence of neurological compression</a:t>
                      </a:r>
                      <a:endParaRPr sz="900">
                        <a:latin typeface="Mada"/>
                        <a:ea typeface="Mada"/>
                        <a:cs typeface="Mada"/>
                        <a:sym typeface="Mada"/>
                      </a:endParaRPr>
                    </a:p>
                    <a:p>
                      <a:pPr indent="-285750" lvl="1" marL="914400" rtl="0" algn="l">
                        <a:spcBef>
                          <a:spcPts val="0"/>
                        </a:spcBef>
                        <a:spcAft>
                          <a:spcPts val="0"/>
                        </a:spcAft>
                        <a:buSzPts val="900"/>
                        <a:buFont typeface="Mada"/>
                        <a:buChar char="○"/>
                      </a:pPr>
                      <a:r>
                        <a:rPr lang="en-GB" sz="900">
                          <a:latin typeface="Mada"/>
                          <a:ea typeface="Mada"/>
                          <a:cs typeface="Mada"/>
                          <a:sym typeface="Mada"/>
                        </a:rPr>
                        <a:t>Motor or sensory disturbances suggestive of nerve root (i.e. radiculopathy) or spinal cord compression (e.g. cauda equina syndrome)</a:t>
                      </a:r>
                      <a:endParaRPr sz="900">
                        <a:latin typeface="Mada"/>
                        <a:ea typeface="Mada"/>
                        <a:cs typeface="Mada"/>
                        <a:sym typeface="Mada"/>
                      </a:endParaRPr>
                    </a:p>
                    <a:p>
                      <a:pPr indent="-285750" lvl="1" marL="914400" rtl="0" algn="l">
                        <a:spcBef>
                          <a:spcPts val="0"/>
                        </a:spcBef>
                        <a:spcAft>
                          <a:spcPts val="0"/>
                        </a:spcAft>
                        <a:buSzPts val="900"/>
                        <a:buFont typeface="Mada"/>
                        <a:buChar char="○"/>
                      </a:pPr>
                      <a:r>
                        <a:rPr b="1" lang="en-GB" sz="900">
                          <a:latin typeface="Mada"/>
                          <a:ea typeface="Mada"/>
                          <a:cs typeface="Mada"/>
                          <a:sym typeface="Mada"/>
                        </a:rPr>
                        <a:t>Urinary retention or incontinence</a:t>
                      </a:r>
                      <a:r>
                        <a:rPr lang="en-GB" sz="900">
                          <a:latin typeface="Mada"/>
                          <a:ea typeface="Mada"/>
                          <a:cs typeface="Mada"/>
                          <a:sym typeface="Mada"/>
                        </a:rPr>
                        <a:t> (cauda equina syndrome)</a:t>
                      </a:r>
                      <a:endParaRPr sz="900">
                        <a:latin typeface="Mada"/>
                        <a:ea typeface="Mada"/>
                        <a:cs typeface="Mada"/>
                        <a:sym typeface="Mada"/>
                      </a:endParaRPr>
                    </a:p>
                    <a:p>
                      <a:pPr indent="-285750" lvl="1" marL="914400" rtl="0" algn="l">
                        <a:spcBef>
                          <a:spcPts val="0"/>
                        </a:spcBef>
                        <a:spcAft>
                          <a:spcPts val="0"/>
                        </a:spcAft>
                        <a:buSzPts val="900"/>
                        <a:buFont typeface="Mada"/>
                        <a:buChar char="○"/>
                      </a:pPr>
                      <a:r>
                        <a:rPr lang="en-GB" sz="900">
                          <a:latin typeface="Mada"/>
                          <a:ea typeface="Mada"/>
                          <a:cs typeface="Mada"/>
                          <a:sym typeface="Mada"/>
                        </a:rPr>
                        <a:t>Sciatica (with or without weakness)? Weakness? Paresthesia? loss of sensation?</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Haematuria secondary to back trauma (due to renal injury)</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C</a:t>
                      </a:r>
                      <a:r>
                        <a:rPr lang="en-GB" sz="900">
                          <a:latin typeface="Mada"/>
                          <a:ea typeface="Mada"/>
                          <a:cs typeface="Mada"/>
                          <a:sym typeface="Mada"/>
                        </a:rPr>
                        <a:t>onstitutional </a:t>
                      </a:r>
                      <a:r>
                        <a:rPr lang="en-GB" sz="900">
                          <a:latin typeface="Mada"/>
                          <a:ea typeface="Mada"/>
                          <a:cs typeface="Mada"/>
                          <a:sym typeface="Mada"/>
                        </a:rPr>
                        <a:t>symptoms: </a:t>
                      </a:r>
                      <a:r>
                        <a:rPr lang="en-GB" sz="900">
                          <a:solidFill>
                            <a:schemeClr val="dk1"/>
                          </a:solidFill>
                          <a:latin typeface="Mada"/>
                          <a:ea typeface="Mada"/>
                          <a:cs typeface="Mada"/>
                          <a:sym typeface="Mada"/>
                        </a:rPr>
                        <a:t>Fever (discitis.), Malaise (discitis or malignancy.), Weight loss </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Muscular spasms (spinal fracture or primary muscular injury.)</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solidFill>
                            <a:schemeClr val="dk1"/>
                          </a:solidFill>
                          <a:latin typeface="Mada"/>
                          <a:ea typeface="Mada"/>
                          <a:cs typeface="Mada"/>
                          <a:sym typeface="Mada"/>
                        </a:rPr>
                        <a:t>V</a:t>
                      </a:r>
                      <a:r>
                        <a:rPr lang="en-GB" sz="900">
                          <a:solidFill>
                            <a:schemeClr val="dk1"/>
                          </a:solidFill>
                          <a:latin typeface="Mada"/>
                          <a:ea typeface="Mada"/>
                          <a:cs typeface="Mada"/>
                          <a:sym typeface="Mada"/>
                        </a:rPr>
                        <a:t>isceral etiology: </a:t>
                      </a:r>
                      <a:r>
                        <a:rPr lang="en-GB" sz="900">
                          <a:latin typeface="Mada"/>
                          <a:ea typeface="Mada"/>
                          <a:cs typeface="Mada"/>
                          <a:sym typeface="Mada"/>
                        </a:rPr>
                        <a:t>Abdominal pain?</a:t>
                      </a:r>
                      <a:endParaRPr sz="900">
                        <a:latin typeface="Mada"/>
                        <a:ea typeface="Mada"/>
                        <a:cs typeface="Mada"/>
                        <a:sym typeface="Mada"/>
                      </a:endParaRPr>
                    </a:p>
                  </a:txBody>
                  <a:tcPr marT="91425" marB="91425" marR="91425" marL="91425"/>
                </a:tc>
              </a:tr>
              <a:tr h="352950">
                <a:tc>
                  <a:txBody>
                    <a:bodyPr/>
                    <a:lstStyle/>
                    <a:p>
                      <a:pPr indent="0" lvl="0" marL="0" rtl="0" algn="ctr">
                        <a:spcBef>
                          <a:spcPts val="0"/>
                        </a:spcBef>
                        <a:spcAft>
                          <a:spcPts val="0"/>
                        </a:spcAft>
                        <a:buNone/>
                      </a:pPr>
                      <a:r>
                        <a:rPr b="1" lang="en-GB" sz="900">
                          <a:solidFill>
                            <a:schemeClr val="dk1"/>
                          </a:solidFill>
                          <a:latin typeface="Mada"/>
                          <a:ea typeface="Mada"/>
                          <a:cs typeface="Mada"/>
                          <a:sym typeface="Mada"/>
                        </a:rPr>
                        <a:t>Time course</a:t>
                      </a:r>
                      <a:endParaRPr b="1" sz="900">
                        <a:latin typeface="Mada"/>
                        <a:ea typeface="Mada"/>
                        <a:cs typeface="Mada"/>
                        <a:sym typeface="Mada"/>
                      </a:endParaRPr>
                    </a:p>
                  </a:txBody>
                  <a:tcPr marT="91425" marB="91425" marR="91425" marL="91425" anchor="ctr"/>
                </a:tc>
                <a:tc>
                  <a:txBody>
                    <a:bodyPr/>
                    <a:lstStyle/>
                    <a:p>
                      <a:pPr indent="-285750" lvl="0" marL="457200" rtl="0" algn="l">
                        <a:spcBef>
                          <a:spcPts val="0"/>
                        </a:spcBef>
                        <a:spcAft>
                          <a:spcPts val="0"/>
                        </a:spcAft>
                        <a:buSzPts val="900"/>
                        <a:buFont typeface="Mada"/>
                        <a:buChar char="●"/>
                      </a:pPr>
                      <a:r>
                        <a:rPr lang="en-GB" sz="900">
                          <a:latin typeface="Mada"/>
                          <a:ea typeface="Mada"/>
                          <a:cs typeface="Mada"/>
                          <a:sym typeface="Mada"/>
                        </a:rPr>
                        <a:t>How has the pain changed over time?</a:t>
                      </a:r>
                      <a:endParaRPr sz="900">
                        <a:latin typeface="Mada"/>
                        <a:ea typeface="Mada"/>
                        <a:cs typeface="Mada"/>
                        <a:sym typeface="Mada"/>
                      </a:endParaRPr>
                    </a:p>
                    <a:p>
                      <a:pPr indent="-285750" lvl="0" marL="457200" rtl="0" algn="l">
                        <a:lnSpc>
                          <a:spcPct val="11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Does</a:t>
                      </a:r>
                      <a:r>
                        <a:rPr lang="en-GB" sz="900">
                          <a:solidFill>
                            <a:schemeClr val="dk1"/>
                          </a:solidFill>
                          <a:latin typeface="Mada"/>
                          <a:ea typeface="Mada"/>
                          <a:cs typeface="Mada"/>
                          <a:sym typeface="Mada"/>
                        </a:rPr>
                        <a:t> it </a:t>
                      </a:r>
                      <a:r>
                        <a:rPr lang="en-GB" sz="900">
                          <a:solidFill>
                            <a:schemeClr val="dk1"/>
                          </a:solidFill>
                          <a:latin typeface="Mada"/>
                          <a:ea typeface="Mada"/>
                          <a:cs typeface="Mada"/>
                          <a:sym typeface="Mada"/>
                        </a:rPr>
                        <a:t>Come in specific time in the day. eg. Worse at morning (inflammatory back pain, fibromyalgia)? Stiffness after inactivity?</a:t>
                      </a:r>
                      <a:endParaRPr sz="1000">
                        <a:latin typeface="Mada"/>
                        <a:ea typeface="Mada"/>
                        <a:cs typeface="Mada"/>
                        <a:sym typeface="Mada"/>
                      </a:endParaRPr>
                    </a:p>
                  </a:txBody>
                  <a:tcPr marT="91425" marB="91425" marR="91425" marL="91425"/>
                </a:tc>
              </a:tr>
              <a:tr h="340775">
                <a:tc>
                  <a:txBody>
                    <a:bodyPr/>
                    <a:lstStyle/>
                    <a:p>
                      <a:pPr indent="0" lvl="0" marL="0" rtl="0" algn="ctr">
                        <a:spcBef>
                          <a:spcPts val="0"/>
                        </a:spcBef>
                        <a:spcAft>
                          <a:spcPts val="0"/>
                        </a:spcAft>
                        <a:buNone/>
                      </a:pPr>
                      <a:r>
                        <a:rPr b="1" lang="en-GB" sz="900">
                          <a:solidFill>
                            <a:schemeClr val="dk1"/>
                          </a:solidFill>
                          <a:latin typeface="Mada"/>
                          <a:ea typeface="Mada"/>
                          <a:cs typeface="Mada"/>
                          <a:sym typeface="Mada"/>
                        </a:rPr>
                        <a:t> E&amp;R factors</a:t>
                      </a:r>
                      <a:endParaRPr b="1" sz="900">
                        <a:solidFill>
                          <a:schemeClr val="dk1"/>
                        </a:solidFill>
                        <a:latin typeface="Mada"/>
                        <a:ea typeface="Mada"/>
                        <a:cs typeface="Mada"/>
                        <a:sym typeface="Mada"/>
                      </a:endParaRPr>
                    </a:p>
                  </a:txBody>
                  <a:tcPr marT="91425" marB="91425" marR="91425" marL="91425" anchor="ctr"/>
                </a:tc>
                <a:tc>
                  <a:txBody>
                    <a:bodyPr/>
                    <a:lstStyle/>
                    <a:p>
                      <a:pPr indent="-285750" lvl="0" marL="457200" rtl="0" algn="l">
                        <a:spcBef>
                          <a:spcPts val="0"/>
                        </a:spcBef>
                        <a:spcAft>
                          <a:spcPts val="0"/>
                        </a:spcAft>
                        <a:buSzPts val="900"/>
                        <a:buFont typeface="Mada"/>
                        <a:buChar char="●"/>
                      </a:pPr>
                      <a:r>
                        <a:rPr lang="en-GB" sz="900">
                          <a:latin typeface="Mada"/>
                          <a:ea typeface="Mada"/>
                          <a:cs typeface="Mada"/>
                          <a:sym typeface="Mada"/>
                        </a:rPr>
                        <a:t>Increase</a:t>
                      </a:r>
                      <a:r>
                        <a:rPr lang="en-GB" sz="900">
                          <a:latin typeface="Mada"/>
                          <a:ea typeface="Mada"/>
                          <a:cs typeface="Mada"/>
                          <a:sym typeface="Mada"/>
                        </a:rPr>
                        <a:t> or decrease by rest? </a:t>
                      </a:r>
                      <a:r>
                        <a:rPr lang="en-GB" sz="900">
                          <a:latin typeface="Mada"/>
                          <a:ea typeface="Mada"/>
                          <a:cs typeface="Mada"/>
                          <a:sym typeface="Mada"/>
                        </a:rPr>
                        <a:t>movement</a:t>
                      </a:r>
                      <a:r>
                        <a:rPr lang="en-GB" sz="900">
                          <a:latin typeface="Mada"/>
                          <a:ea typeface="Mada"/>
                          <a:cs typeface="Mada"/>
                          <a:sym typeface="Mada"/>
                        </a:rPr>
                        <a:t>? </a:t>
                      </a:r>
                      <a:r>
                        <a:rPr lang="en-GB" sz="900">
                          <a:solidFill>
                            <a:schemeClr val="dk1"/>
                          </a:solidFill>
                          <a:latin typeface="Mada"/>
                          <a:ea typeface="Mada"/>
                          <a:cs typeface="Mada"/>
                          <a:sym typeface="Mada"/>
                        </a:rPr>
                        <a:t> lying down?</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Increase or decrease by</a:t>
                      </a:r>
                      <a:r>
                        <a:rPr b="1" lang="en-GB" sz="900">
                          <a:latin typeface="Mada"/>
                          <a:ea typeface="Mada"/>
                          <a:cs typeface="Mada"/>
                          <a:sym typeface="Mada"/>
                        </a:rPr>
                        <a:t> </a:t>
                      </a:r>
                      <a:r>
                        <a:rPr lang="en-GB" sz="900">
                          <a:latin typeface="Mada"/>
                          <a:ea typeface="Mada"/>
                          <a:cs typeface="Mada"/>
                          <a:sym typeface="Mada"/>
                        </a:rPr>
                        <a:t>walking? coughing? and lifting objects?.</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b="1" lang="en-GB" sz="900">
                          <a:latin typeface="Mada"/>
                          <a:ea typeface="Mada"/>
                          <a:cs typeface="Mada"/>
                          <a:sym typeface="Mada"/>
                        </a:rPr>
                        <a:t>How many meter you can walk before weakness come again? Is the distance variable or fixed?</a:t>
                      </a:r>
                      <a:endParaRPr b="1"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Relieved by </a:t>
                      </a:r>
                      <a:r>
                        <a:rPr lang="en-GB" sz="900">
                          <a:latin typeface="Mada"/>
                          <a:ea typeface="Mada"/>
                          <a:cs typeface="Mada"/>
                          <a:sym typeface="Mada"/>
                        </a:rPr>
                        <a:t>analgesia? muscle relaxants?  Improve with exercise? (Ankylosing spondylitis)</a:t>
                      </a:r>
                      <a:endParaRPr sz="900">
                        <a:latin typeface="Mada"/>
                        <a:ea typeface="Mada"/>
                        <a:cs typeface="Mada"/>
                        <a:sym typeface="Mada"/>
                      </a:endParaRPr>
                    </a:p>
                  </a:txBody>
                  <a:tcPr marT="91425" marB="91425" marR="91425" marL="91425"/>
                </a:tc>
              </a:tr>
              <a:tr h="421925">
                <a:tc>
                  <a:txBody>
                    <a:bodyPr/>
                    <a:lstStyle/>
                    <a:p>
                      <a:pPr indent="0" lvl="0" marL="0" rtl="0" algn="ctr">
                        <a:spcBef>
                          <a:spcPts val="0"/>
                        </a:spcBef>
                        <a:spcAft>
                          <a:spcPts val="0"/>
                        </a:spcAft>
                        <a:buNone/>
                      </a:pPr>
                      <a:r>
                        <a:rPr b="1" lang="en-GB" sz="900">
                          <a:solidFill>
                            <a:schemeClr val="dk1"/>
                          </a:solidFill>
                          <a:latin typeface="Mada"/>
                          <a:ea typeface="Mada"/>
                          <a:cs typeface="Mada"/>
                          <a:sym typeface="Mada"/>
                        </a:rPr>
                        <a:t>Severity </a:t>
                      </a:r>
                      <a:endParaRPr b="1" sz="900">
                        <a:solidFill>
                          <a:schemeClr val="dk1"/>
                        </a:solidFill>
                        <a:latin typeface="Mada"/>
                        <a:ea typeface="Mada"/>
                        <a:cs typeface="Mada"/>
                        <a:sym typeface="Mada"/>
                      </a:endParaRPr>
                    </a:p>
                  </a:txBody>
                  <a:tcPr marT="91425" marB="91425" marR="91425" marL="91425" anchor="ctr"/>
                </a:tc>
                <a:tc>
                  <a:txBody>
                    <a:bodyPr/>
                    <a:lstStyle/>
                    <a:p>
                      <a:pPr indent="-285750" lvl="0" marL="457200" rtl="0" algn="l">
                        <a:spcBef>
                          <a:spcPts val="0"/>
                        </a:spcBef>
                        <a:spcAft>
                          <a:spcPts val="0"/>
                        </a:spcAft>
                        <a:buSzPts val="900"/>
                        <a:buFont typeface="Mada"/>
                        <a:buChar char="●"/>
                      </a:pPr>
                      <a:r>
                        <a:rPr lang="en-GB" sz="900">
                          <a:latin typeface="Mada"/>
                          <a:ea typeface="Mada"/>
                          <a:cs typeface="Mada"/>
                          <a:sym typeface="Mada"/>
                        </a:rPr>
                        <a:t>How sever? How its affect your </a:t>
                      </a:r>
                      <a:r>
                        <a:rPr lang="en-GB" sz="900">
                          <a:latin typeface="Mada"/>
                          <a:ea typeface="Mada"/>
                          <a:cs typeface="Mada"/>
                          <a:sym typeface="Mada"/>
                        </a:rPr>
                        <a:t>daily</a:t>
                      </a:r>
                      <a:r>
                        <a:rPr lang="en-GB" sz="900">
                          <a:latin typeface="Mada"/>
                          <a:ea typeface="Mada"/>
                          <a:cs typeface="Mada"/>
                          <a:sym typeface="Mada"/>
                        </a:rPr>
                        <a:t> activity, do you need assistant while </a:t>
                      </a:r>
                      <a:r>
                        <a:rPr lang="en-GB" sz="900">
                          <a:latin typeface="Mada"/>
                          <a:ea typeface="Mada"/>
                          <a:cs typeface="Mada"/>
                          <a:sym typeface="Mada"/>
                        </a:rPr>
                        <a:t>walking</a:t>
                      </a:r>
                      <a:r>
                        <a:rPr lang="en-GB" sz="900">
                          <a:latin typeface="Mada"/>
                          <a:ea typeface="Mada"/>
                          <a:cs typeface="Mada"/>
                          <a:sym typeface="Mada"/>
                        </a:rPr>
                        <a:t>?</a:t>
                      </a:r>
                      <a:endParaRPr sz="900">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Does it wake you at night? </a:t>
                      </a:r>
                      <a:r>
                        <a:rPr lang="en-GB" sz="900">
                          <a:solidFill>
                            <a:srgbClr val="999999"/>
                          </a:solidFill>
                          <a:latin typeface="Mada"/>
                          <a:ea typeface="Mada"/>
                          <a:cs typeface="Mada"/>
                          <a:sym typeface="Mada"/>
                        </a:rPr>
                        <a:t>Back pain that is present at rest and wakes the patient at night is typically associated with inflammatory arthritis (e.g. rheumatoid arthritis, ankylosing spondylitis) and malignancy (e.g. spinal metastases).</a:t>
                      </a:r>
                      <a:endParaRPr sz="900">
                        <a:latin typeface="Mada"/>
                        <a:ea typeface="Mada"/>
                        <a:cs typeface="Mada"/>
                        <a:sym typeface="Mada"/>
                      </a:endParaRPr>
                    </a:p>
                  </a:txBody>
                  <a:tcPr marT="91425" marB="91425" marR="91425" marL="91425"/>
                </a:tc>
              </a:tr>
              <a:tr h="503075">
                <a:tc>
                  <a:txBody>
                    <a:bodyPr/>
                    <a:lstStyle/>
                    <a:p>
                      <a:pPr indent="0" lvl="0" marL="0" rtl="0" algn="ctr">
                        <a:spcBef>
                          <a:spcPts val="0"/>
                        </a:spcBef>
                        <a:spcAft>
                          <a:spcPts val="0"/>
                        </a:spcAft>
                        <a:buNone/>
                      </a:pPr>
                      <a:r>
                        <a:rPr b="1" lang="en-GB" sz="900">
                          <a:latin typeface="Mada"/>
                          <a:ea typeface="Mada"/>
                          <a:cs typeface="Mada"/>
                          <a:sym typeface="Mada"/>
                        </a:rPr>
                        <a:t>Risk Factors</a:t>
                      </a:r>
                      <a:endParaRPr b="1" sz="900">
                        <a:latin typeface="Mada"/>
                        <a:ea typeface="Mada"/>
                        <a:cs typeface="Mada"/>
                        <a:sym typeface="Mada"/>
                      </a:endParaRPr>
                    </a:p>
                  </a:txBody>
                  <a:tcPr marT="91425" marB="91425" marR="91425" marL="91425" anchor="ctr"/>
                </a:tc>
                <a:tc>
                  <a:txBody>
                    <a:bodyPr/>
                    <a:lstStyle/>
                    <a:p>
                      <a:pPr indent="-285750" lvl="0" marL="457200" rtl="0" algn="l">
                        <a:spcBef>
                          <a:spcPts val="0"/>
                        </a:spcBef>
                        <a:spcAft>
                          <a:spcPts val="0"/>
                        </a:spcAft>
                        <a:buSzPts val="900"/>
                        <a:buFont typeface="Mada"/>
                        <a:buChar char="●"/>
                      </a:pPr>
                      <a:r>
                        <a:rPr lang="en-GB" sz="900">
                          <a:latin typeface="Mada"/>
                          <a:ea typeface="Mada"/>
                          <a:cs typeface="Mada"/>
                          <a:sym typeface="Mada"/>
                        </a:rPr>
                        <a:t>Ask about history of: </a:t>
                      </a:r>
                      <a:r>
                        <a:rPr lang="en-GB" sz="900">
                          <a:latin typeface="Mada"/>
                          <a:ea typeface="Mada"/>
                          <a:cs typeface="Mada"/>
                          <a:sym typeface="Mada"/>
                        </a:rPr>
                        <a:t>trauma</a:t>
                      </a:r>
                      <a:r>
                        <a:rPr lang="en-GB" sz="900">
                          <a:latin typeface="Mada"/>
                          <a:ea typeface="Mada"/>
                          <a:cs typeface="Mada"/>
                          <a:sym typeface="Mada"/>
                        </a:rPr>
                        <a:t> (head or spinal) Cancer, heavy exercise, chronic disease, Previous operations? (nerve compression/ infection), recent </a:t>
                      </a:r>
                      <a:r>
                        <a:rPr lang="en-GB" sz="900">
                          <a:latin typeface="Mada"/>
                          <a:ea typeface="Mada"/>
                          <a:cs typeface="Mada"/>
                          <a:sym typeface="Mada"/>
                        </a:rPr>
                        <a:t>lumbar</a:t>
                      </a:r>
                      <a:r>
                        <a:rPr lang="en-GB" sz="900">
                          <a:latin typeface="Mada"/>
                          <a:ea typeface="Mada"/>
                          <a:cs typeface="Mada"/>
                          <a:sym typeface="Mada"/>
                        </a:rPr>
                        <a:t> </a:t>
                      </a:r>
                      <a:r>
                        <a:rPr lang="en-GB" sz="900">
                          <a:latin typeface="Mada"/>
                          <a:ea typeface="Mada"/>
                          <a:cs typeface="Mada"/>
                          <a:sym typeface="Mada"/>
                        </a:rPr>
                        <a:t>puncture</a:t>
                      </a:r>
                      <a:r>
                        <a:rPr lang="en-GB" sz="900">
                          <a:latin typeface="Mada"/>
                          <a:ea typeface="Mada"/>
                          <a:cs typeface="Mada"/>
                          <a:sym typeface="Mada"/>
                        </a:rPr>
                        <a:t> </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Ask about Medications? </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b="1" lang="en-GB" sz="900">
                          <a:solidFill>
                            <a:srgbClr val="FF0000"/>
                          </a:solidFill>
                          <a:latin typeface="Mada"/>
                          <a:ea typeface="Mada"/>
                          <a:cs typeface="Mada"/>
                          <a:sym typeface="Mada"/>
                        </a:rPr>
                        <a:t>Smoking? </a:t>
                      </a:r>
                      <a:r>
                        <a:rPr lang="en-GB" sz="900">
                          <a:latin typeface="Mada"/>
                          <a:ea typeface="Mada"/>
                          <a:cs typeface="Mada"/>
                          <a:sym typeface="Mada"/>
                        </a:rPr>
                        <a:t>Alcohol? </a:t>
                      </a:r>
                      <a:r>
                        <a:rPr lang="en-GB" sz="900">
                          <a:solidFill>
                            <a:schemeClr val="dk1"/>
                          </a:solidFill>
                          <a:latin typeface="Mada"/>
                          <a:ea typeface="Mada"/>
                          <a:cs typeface="Mada"/>
                          <a:sym typeface="Mada"/>
                        </a:rPr>
                        <a:t>Obesity? Lack of exercise? Occupation? (ex: truck drivers), </a:t>
                      </a:r>
                      <a:r>
                        <a:rPr lang="en-GB" sz="900">
                          <a:solidFill>
                            <a:srgbClr val="93C47D"/>
                          </a:solidFill>
                          <a:latin typeface="Mada"/>
                          <a:ea typeface="Mada"/>
                          <a:cs typeface="Mada"/>
                          <a:sym typeface="Mada"/>
                        </a:rPr>
                        <a:t>living situation ? daily activity? Pregnancy? (more kids more risk of disc herniation)</a:t>
                      </a:r>
                      <a:endParaRPr sz="900">
                        <a:solidFill>
                          <a:srgbClr val="93C47D"/>
                        </a:solidFill>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Family history about Neurological disease and  Joint disease, ask if any first-degree relatives had problems with their hearts or major blood vessels?</a:t>
                      </a:r>
                      <a:endParaRPr sz="900">
                        <a:latin typeface="Mada"/>
                        <a:ea typeface="Mada"/>
                        <a:cs typeface="Mada"/>
                        <a:sym typeface="Mada"/>
                      </a:endParaRPr>
                    </a:p>
                  </a:txBody>
                  <a:tcPr marT="91425" marB="91425" marR="91425" marL="91425"/>
                </a:tc>
              </a:tr>
            </a:tbl>
          </a:graphicData>
        </a:graphic>
      </p:graphicFrame>
      <p:sp>
        <p:nvSpPr>
          <p:cNvPr id="2363" name="Google Shape;2363;p124"/>
          <p:cNvSpPr txBox="1"/>
          <p:nvPr/>
        </p:nvSpPr>
        <p:spPr>
          <a:xfrm>
            <a:off x="4067475" y="2873275"/>
            <a:ext cx="3413400" cy="4155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Chief</a:t>
            </a:r>
            <a:r>
              <a:rPr b="1" lang="en-GB" sz="1500">
                <a:solidFill>
                  <a:schemeClr val="dk1"/>
                </a:solidFill>
                <a:highlight>
                  <a:srgbClr val="F9DEC9"/>
                </a:highlight>
                <a:latin typeface="Lora"/>
                <a:ea typeface="Lora"/>
                <a:cs typeface="Lora"/>
                <a:sym typeface="Lora"/>
              </a:rPr>
              <a:t> </a:t>
            </a:r>
            <a:r>
              <a:rPr b="1" lang="en-GB" sz="1500">
                <a:solidFill>
                  <a:schemeClr val="dk1"/>
                </a:solidFill>
                <a:highlight>
                  <a:srgbClr val="F9DEC9"/>
                </a:highlight>
                <a:latin typeface="Lora"/>
                <a:ea typeface="Lora"/>
                <a:cs typeface="Lora"/>
                <a:sym typeface="Lora"/>
              </a:rPr>
              <a:t>complaint:</a:t>
            </a:r>
            <a:r>
              <a:rPr b="1" lang="en-GB" sz="1500">
                <a:solidFill>
                  <a:schemeClr val="dk1"/>
                </a:solidFill>
                <a:latin typeface="Lora"/>
                <a:ea typeface="Lora"/>
                <a:cs typeface="Lora"/>
                <a:sym typeface="Lora"/>
              </a:rPr>
              <a:t> back pain</a:t>
            </a:r>
            <a:r>
              <a:rPr lang="en-GB" sz="1500">
                <a:solidFill>
                  <a:schemeClr val="dk1"/>
                </a:solidFill>
                <a:highlight>
                  <a:srgbClr val="F9DEC9"/>
                </a:highlight>
                <a:latin typeface="Lora"/>
                <a:ea typeface="Lora"/>
                <a:cs typeface="Lora"/>
                <a:sym typeface="Lora"/>
              </a:rPr>
              <a:t> </a:t>
            </a:r>
            <a:r>
              <a:rPr b="1" lang="en-GB" sz="1500">
                <a:solidFill>
                  <a:schemeClr val="dk1"/>
                </a:solidFill>
                <a:highlight>
                  <a:srgbClr val="F9DEC9"/>
                </a:highlight>
                <a:latin typeface="Lora"/>
                <a:ea typeface="Lora"/>
                <a:cs typeface="Lora"/>
                <a:sym typeface="Lora"/>
              </a:rPr>
              <a:t> </a:t>
            </a:r>
            <a:endParaRPr sz="1100">
              <a:solidFill>
                <a:schemeClr val="dk1"/>
              </a:solidFill>
              <a:latin typeface="Mada"/>
              <a:ea typeface="Mada"/>
              <a:cs typeface="Mada"/>
              <a:sym typeface="Mada"/>
            </a:endParaRPr>
          </a:p>
        </p:txBody>
      </p:sp>
      <p:sp>
        <p:nvSpPr>
          <p:cNvPr id="2364" name="Google Shape;2364;p124"/>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aphicFrame>
        <p:nvGraphicFramePr>
          <p:cNvPr id="2365" name="Google Shape;2365;p124"/>
          <p:cNvGraphicFramePr/>
          <p:nvPr/>
        </p:nvGraphicFramePr>
        <p:xfrm>
          <a:off x="129725" y="1296913"/>
          <a:ext cx="3000000" cy="3000000"/>
        </p:xfrm>
        <a:graphic>
          <a:graphicData uri="http://schemas.openxmlformats.org/drawingml/2006/table">
            <a:tbl>
              <a:tblPr>
                <a:noFill/>
                <a:tableStyleId>{19993E90-D4CF-4236-97D6-A35B643A8516}</a:tableStyleId>
              </a:tblPr>
              <a:tblGrid>
                <a:gridCol w="3413400"/>
                <a:gridCol w="2239175"/>
                <a:gridCol w="1682050"/>
              </a:tblGrid>
              <a:tr h="382050">
                <a:tc>
                  <a:txBody>
                    <a:bodyPr/>
                    <a:lstStyle/>
                    <a:p>
                      <a:pPr indent="0" lvl="0" marL="0" rtl="0" algn="ctr">
                        <a:spcBef>
                          <a:spcPts val="0"/>
                        </a:spcBef>
                        <a:spcAft>
                          <a:spcPts val="0"/>
                        </a:spcAft>
                        <a:buNone/>
                      </a:pPr>
                      <a:r>
                        <a:rPr b="1" lang="en-GB" sz="900">
                          <a:latin typeface="Mada"/>
                          <a:ea typeface="Mada"/>
                          <a:cs typeface="Mada"/>
                          <a:sym typeface="Mada"/>
                        </a:rPr>
                        <a:t>Mechanical</a:t>
                      </a:r>
                      <a:endParaRPr b="1" sz="900">
                        <a:latin typeface="Mada"/>
                        <a:ea typeface="Mada"/>
                        <a:cs typeface="Mada"/>
                        <a:sym typeface="Mada"/>
                      </a:endParaRPr>
                    </a:p>
                    <a:p>
                      <a:pPr indent="0" lvl="0" marL="0" rtl="0" algn="ctr">
                        <a:spcBef>
                          <a:spcPts val="0"/>
                        </a:spcBef>
                        <a:spcAft>
                          <a:spcPts val="0"/>
                        </a:spcAft>
                        <a:buNone/>
                      </a:pPr>
                      <a:r>
                        <a:rPr lang="en-GB" sz="900">
                          <a:latin typeface="Mada"/>
                          <a:ea typeface="Mada"/>
                          <a:cs typeface="Mada"/>
                          <a:sym typeface="Mada"/>
                        </a:rPr>
                        <a:t>(Worsens when the patient moves)</a:t>
                      </a:r>
                      <a:endParaRPr sz="9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None/>
                      </a:pPr>
                      <a:r>
                        <a:rPr b="1" lang="en-GB" sz="900">
                          <a:latin typeface="Mada"/>
                          <a:ea typeface="Mada"/>
                          <a:cs typeface="Mada"/>
                          <a:sym typeface="Mada"/>
                        </a:rPr>
                        <a:t>Non-mechanical</a:t>
                      </a:r>
                      <a:endParaRPr b="1" sz="900">
                        <a:latin typeface="Mada"/>
                        <a:ea typeface="Mada"/>
                        <a:cs typeface="Mada"/>
                        <a:sym typeface="Mada"/>
                      </a:endParaRPr>
                    </a:p>
                    <a:p>
                      <a:pPr indent="0" lvl="0" marL="0" rtl="0" algn="ctr">
                        <a:spcBef>
                          <a:spcPts val="0"/>
                        </a:spcBef>
                        <a:spcAft>
                          <a:spcPts val="0"/>
                        </a:spcAft>
                        <a:buNone/>
                      </a:pPr>
                      <a:r>
                        <a:rPr b="1" lang="en-GB" sz="900">
                          <a:latin typeface="Mada"/>
                          <a:ea typeface="Mada"/>
                          <a:cs typeface="Mada"/>
                          <a:sym typeface="Mada"/>
                        </a:rPr>
                        <a:t>no relation to motion</a:t>
                      </a:r>
                      <a:endParaRPr b="1" sz="9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None/>
                      </a:pPr>
                      <a:r>
                        <a:rPr b="1" lang="en-GB" sz="900">
                          <a:latin typeface="Mada"/>
                          <a:ea typeface="Mada"/>
                          <a:cs typeface="Mada"/>
                          <a:sym typeface="Mada"/>
                        </a:rPr>
                        <a:t>Non-spinal</a:t>
                      </a:r>
                      <a:endParaRPr b="1" sz="900">
                        <a:latin typeface="Mada"/>
                        <a:ea typeface="Mada"/>
                        <a:cs typeface="Mada"/>
                        <a:sym typeface="Mada"/>
                      </a:endParaRPr>
                    </a:p>
                  </a:txBody>
                  <a:tcPr marT="91425" marB="91425" marR="91425" marL="91425">
                    <a:solidFill>
                      <a:srgbClr val="F9DEC9"/>
                    </a:solidFill>
                  </a:tcPr>
                </a:tc>
              </a:tr>
              <a:tr h="344675">
                <a:tc rowSpan="2">
                  <a:txBody>
                    <a:bodyPr/>
                    <a:lstStyle/>
                    <a:p>
                      <a:pPr indent="-285750" lvl="0" marL="457200" rtl="0" algn="l">
                        <a:spcBef>
                          <a:spcPts val="0"/>
                        </a:spcBef>
                        <a:spcAft>
                          <a:spcPts val="0"/>
                        </a:spcAft>
                        <a:buSzPts val="900"/>
                        <a:buFont typeface="Mada"/>
                        <a:buChar char="●"/>
                      </a:pPr>
                      <a:r>
                        <a:rPr lang="en-GB" sz="900">
                          <a:latin typeface="Mada"/>
                          <a:ea typeface="Mada"/>
                          <a:cs typeface="Mada"/>
                          <a:sym typeface="Mada"/>
                        </a:rPr>
                        <a:t>Spinal stenosis (old patients however, smoking causes it in younger patients.)</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Disc herinations</a:t>
                      </a:r>
                      <a:br>
                        <a:rPr lang="en-GB" sz="900">
                          <a:latin typeface="Mada"/>
                          <a:ea typeface="Mada"/>
                          <a:cs typeface="Mada"/>
                          <a:sym typeface="Mada"/>
                        </a:rPr>
                      </a:br>
                      <a:r>
                        <a:rPr lang="en-GB" sz="900">
                          <a:latin typeface="Mada"/>
                          <a:ea typeface="Mada"/>
                          <a:cs typeface="Mada"/>
                          <a:sym typeface="Mada"/>
                        </a:rPr>
                        <a:t>Scoliosis </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Neurogenic bladder </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DVT (pain after a fixed distance, weak pulse, no weakness)</a:t>
                      </a:r>
                      <a:endParaRPr sz="900">
                        <a:latin typeface="Mada"/>
                        <a:ea typeface="Mada"/>
                        <a:cs typeface="Mada"/>
                        <a:sym typeface="Mada"/>
                      </a:endParaRPr>
                    </a:p>
                  </a:txBody>
                  <a:tcPr marT="91425" marB="91425" marR="91425" marL="91425"/>
                </a:tc>
                <a:tc rowSpan="2">
                  <a:txBody>
                    <a:bodyPr/>
                    <a:lstStyle/>
                    <a:p>
                      <a:pPr indent="-285750" lvl="0" marL="457200" rtl="0" algn="l">
                        <a:spcBef>
                          <a:spcPts val="0"/>
                        </a:spcBef>
                        <a:spcAft>
                          <a:spcPts val="0"/>
                        </a:spcAft>
                        <a:buSzPts val="900"/>
                        <a:buFont typeface="Mada"/>
                        <a:buChar char="●"/>
                      </a:pPr>
                      <a:r>
                        <a:rPr lang="en-GB" sz="900">
                          <a:latin typeface="Mada"/>
                          <a:ea typeface="Mada"/>
                          <a:cs typeface="Mada"/>
                          <a:sym typeface="Mada"/>
                        </a:rPr>
                        <a:t>Tumor (however some exceptions like small tumors can cause mechanical pain)</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Large abscess</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Inflammatory diseases </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Osteoporosis </a:t>
                      </a:r>
                      <a:endParaRPr sz="900">
                        <a:latin typeface="Mada"/>
                        <a:ea typeface="Mada"/>
                        <a:cs typeface="Mada"/>
                        <a:sym typeface="Mada"/>
                      </a:endParaRPr>
                    </a:p>
                  </a:txBody>
                  <a:tcPr marT="91425" marB="91425" marR="91425" marL="91425"/>
                </a:tc>
                <a:tc rowSpan="2">
                  <a:txBody>
                    <a:bodyPr/>
                    <a:lstStyle/>
                    <a:p>
                      <a:pPr indent="-285750" lvl="0" marL="457200" rtl="0" algn="l">
                        <a:spcBef>
                          <a:spcPts val="0"/>
                        </a:spcBef>
                        <a:spcAft>
                          <a:spcPts val="0"/>
                        </a:spcAft>
                        <a:buSzPts val="900"/>
                        <a:buFont typeface="Mada"/>
                        <a:buChar char="●"/>
                      </a:pPr>
                      <a:r>
                        <a:rPr lang="en-GB" sz="900">
                          <a:latin typeface="Mada"/>
                          <a:ea typeface="Mada"/>
                          <a:cs typeface="Mada"/>
                          <a:sym typeface="Mada"/>
                        </a:rPr>
                        <a:t>Pancreatitis </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Aortic dissection</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Pyelonephritis </a:t>
                      </a:r>
                      <a:endParaRPr sz="900">
                        <a:latin typeface="Mada"/>
                        <a:ea typeface="Mada"/>
                        <a:cs typeface="Mada"/>
                        <a:sym typeface="Mada"/>
                      </a:endParaRPr>
                    </a:p>
                  </a:txBody>
                  <a:tcPr marT="91425" marB="91425" marR="91425" marL="91425">
                    <a:lnR cap="flat" cmpd="sng" w="9525">
                      <a:solidFill>
                        <a:srgbClr val="9E9E9E"/>
                      </a:solidFill>
                      <a:prstDash val="solid"/>
                      <a:round/>
                      <a:headEnd len="sm" w="sm" type="none"/>
                      <a:tailEnd len="sm" w="sm" type="none"/>
                    </a:lnR>
                  </a:tcPr>
                </a:tc>
              </a:tr>
              <a:tr h="610500">
                <a:tc vMerge="1"/>
                <a:tc vMerge="1"/>
                <a:tc vMerge="1"/>
              </a:tr>
            </a:tbl>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9" name="Shape 2369"/>
        <p:cNvGrpSpPr/>
        <p:nvPr/>
      </p:nvGrpSpPr>
      <p:grpSpPr>
        <a:xfrm>
          <a:off x="0" y="0"/>
          <a:ext cx="0" cy="0"/>
          <a:chOff x="0" y="0"/>
          <a:chExt cx="0" cy="0"/>
        </a:xfrm>
      </p:grpSpPr>
      <p:sp>
        <p:nvSpPr>
          <p:cNvPr id="2370" name="Google Shape;2370;p125"/>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125"/>
          <p:cNvSpPr txBox="1"/>
          <p:nvPr/>
        </p:nvSpPr>
        <p:spPr>
          <a:xfrm>
            <a:off x="785918" y="7496790"/>
            <a:ext cx="6071700" cy="7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125"/>
          <p:cNvSpPr txBox="1"/>
          <p:nvPr/>
        </p:nvSpPr>
        <p:spPr>
          <a:xfrm>
            <a:off x="21425" y="217150"/>
            <a:ext cx="76980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latin typeface="Lora"/>
                <a:ea typeface="Lora"/>
                <a:cs typeface="Lora"/>
                <a:sym typeface="Lora"/>
              </a:rPr>
              <a:t>History Of neck pain </a:t>
            </a:r>
            <a:endParaRPr b="1">
              <a:solidFill>
                <a:srgbClr val="9FCFCF"/>
              </a:solidFill>
              <a:latin typeface="Lora"/>
              <a:ea typeface="Lora"/>
              <a:cs typeface="Lora"/>
              <a:sym typeface="Lora"/>
            </a:endParaRPr>
          </a:p>
          <a:p>
            <a:pPr indent="0" lvl="0" marL="0" rtl="0" algn="l">
              <a:spcBef>
                <a:spcPts val="0"/>
              </a:spcBef>
              <a:spcAft>
                <a:spcPts val="0"/>
              </a:spcAft>
              <a:buNone/>
            </a:pPr>
            <a:r>
              <a:t/>
            </a:r>
            <a:endParaRPr b="1">
              <a:solidFill>
                <a:srgbClr val="9FCFCF"/>
              </a:solidFill>
              <a:latin typeface="Lora"/>
              <a:ea typeface="Lora"/>
              <a:cs typeface="Lora"/>
              <a:sym typeface="Lora"/>
            </a:endParaRPr>
          </a:p>
        </p:txBody>
      </p:sp>
      <p:sp>
        <p:nvSpPr>
          <p:cNvPr id="2373" name="Google Shape;2373;p125"/>
          <p:cNvSpPr txBox="1"/>
          <p:nvPr/>
        </p:nvSpPr>
        <p:spPr>
          <a:xfrm>
            <a:off x="0" y="3153184"/>
            <a:ext cx="4067400" cy="33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800">
                <a:solidFill>
                  <a:srgbClr val="9FCFCF"/>
                </a:solidFill>
                <a:latin typeface="Comfortaa Regular"/>
                <a:ea typeface="Comfortaa Regular"/>
                <a:cs typeface="Comfortaa Regular"/>
                <a:sym typeface="Comfortaa Regular"/>
              </a:rPr>
              <a:t>History Of Neck pain </a:t>
            </a:r>
            <a:endParaRPr sz="1800">
              <a:solidFill>
                <a:srgbClr val="9FCFCF"/>
              </a:solidFill>
              <a:latin typeface="Comfortaa Regular"/>
              <a:ea typeface="Comfortaa Regular"/>
              <a:cs typeface="Comfortaa Regular"/>
              <a:sym typeface="Comfortaa Regular"/>
            </a:endParaRPr>
          </a:p>
          <a:p>
            <a:pPr indent="0" lvl="0" marL="0" rtl="0" algn="l">
              <a:spcBef>
                <a:spcPts val="0"/>
              </a:spcBef>
              <a:spcAft>
                <a:spcPts val="0"/>
              </a:spcAft>
              <a:buClr>
                <a:schemeClr val="dk1"/>
              </a:buClr>
              <a:buSzPts val="1100"/>
              <a:buFont typeface="Arial"/>
              <a:buNone/>
            </a:pPr>
            <a:r>
              <a:t/>
            </a:r>
            <a:endParaRPr sz="1800">
              <a:solidFill>
                <a:srgbClr val="9FCFCF"/>
              </a:solidFill>
              <a:latin typeface="Comfortaa Regular"/>
              <a:ea typeface="Comfortaa Regular"/>
              <a:cs typeface="Comfortaa Regular"/>
              <a:sym typeface="Comfortaa Regular"/>
            </a:endParaRPr>
          </a:p>
          <a:p>
            <a:pPr indent="0" lvl="0" marL="0" rtl="0" algn="l">
              <a:spcBef>
                <a:spcPts val="0"/>
              </a:spcBef>
              <a:spcAft>
                <a:spcPts val="0"/>
              </a:spcAft>
              <a:buNone/>
            </a:pPr>
            <a:r>
              <a:t/>
            </a:r>
            <a:endParaRPr sz="1800">
              <a:solidFill>
                <a:srgbClr val="9FCFCF"/>
              </a:solidFill>
              <a:latin typeface="Comfortaa Regular"/>
              <a:ea typeface="Comfortaa Regular"/>
              <a:cs typeface="Comfortaa Regular"/>
              <a:sym typeface="Comfortaa Regular"/>
            </a:endParaRPr>
          </a:p>
        </p:txBody>
      </p:sp>
      <p:sp>
        <p:nvSpPr>
          <p:cNvPr id="2374" name="Google Shape;2374;p125"/>
          <p:cNvSpPr/>
          <p:nvPr/>
        </p:nvSpPr>
        <p:spPr>
          <a:xfrm>
            <a:off x="21425" y="3503850"/>
            <a:ext cx="3413400" cy="549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375" name="Google Shape;2375;p125"/>
          <p:cNvSpPr txBox="1"/>
          <p:nvPr/>
        </p:nvSpPr>
        <p:spPr>
          <a:xfrm>
            <a:off x="-249311" y="3328725"/>
            <a:ext cx="3204900" cy="6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a:t>
            </a:r>
            <a:endParaRPr b="1" sz="1500">
              <a:solidFill>
                <a:schemeClr val="dk1"/>
              </a:solidFill>
              <a:highlight>
                <a:srgbClr val="F9DEC9"/>
              </a:highlight>
              <a:latin typeface="Lora"/>
              <a:ea typeface="Lora"/>
              <a:cs typeface="Lora"/>
              <a:sym typeface="Lor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91440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graphicFrame>
        <p:nvGraphicFramePr>
          <p:cNvPr id="2376" name="Google Shape;2376;p125"/>
          <p:cNvGraphicFramePr/>
          <p:nvPr/>
        </p:nvGraphicFramePr>
        <p:xfrm>
          <a:off x="0" y="3804940"/>
          <a:ext cx="3000000" cy="3000000"/>
        </p:xfrm>
        <a:graphic>
          <a:graphicData uri="http://schemas.openxmlformats.org/drawingml/2006/table">
            <a:tbl>
              <a:tblPr>
                <a:noFill/>
                <a:tableStyleId>{19993E90-D4CF-4236-97D6-A35B643A8516}</a:tableStyleId>
              </a:tblPr>
              <a:tblGrid>
                <a:gridCol w="1363225"/>
                <a:gridCol w="6226300"/>
              </a:tblGrid>
              <a:tr h="313025">
                <a:tc>
                  <a:txBody>
                    <a:bodyPr/>
                    <a:lstStyle/>
                    <a:p>
                      <a:pPr indent="0" lvl="0" marL="0" rtl="0" algn="ctr">
                        <a:spcBef>
                          <a:spcPts val="0"/>
                        </a:spcBef>
                        <a:spcAft>
                          <a:spcPts val="0"/>
                        </a:spcAft>
                        <a:buNone/>
                      </a:pPr>
                      <a:r>
                        <a:rPr b="1" lang="en-GB" sz="1000">
                          <a:latin typeface="Mada"/>
                          <a:ea typeface="Mada"/>
                          <a:cs typeface="Mada"/>
                          <a:sym typeface="Mada"/>
                        </a:rPr>
                        <a:t>SOCRATES</a:t>
                      </a:r>
                      <a:endParaRPr b="1" sz="10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None/>
                      </a:pPr>
                      <a:r>
                        <a:rPr b="1" lang="en-GB" sz="1000">
                          <a:latin typeface="Mada"/>
                          <a:ea typeface="Mada"/>
                          <a:cs typeface="Mada"/>
                          <a:sym typeface="Mada"/>
                        </a:rPr>
                        <a:t>Hint </a:t>
                      </a:r>
                      <a:endParaRPr b="1" sz="1000">
                        <a:latin typeface="Mada"/>
                        <a:ea typeface="Mada"/>
                        <a:cs typeface="Mada"/>
                        <a:sym typeface="Mada"/>
                      </a:endParaRPr>
                    </a:p>
                  </a:txBody>
                  <a:tcPr marT="91425" marB="91425" marR="91425" marL="91425">
                    <a:solidFill>
                      <a:srgbClr val="F9DEC9"/>
                    </a:solidFill>
                  </a:tcPr>
                </a:tc>
              </a:tr>
              <a:tr h="313025">
                <a:tc>
                  <a:txBody>
                    <a:bodyPr/>
                    <a:lstStyle/>
                    <a:p>
                      <a:pPr indent="0" lvl="0" marL="0" rtl="0" algn="ctr">
                        <a:spcBef>
                          <a:spcPts val="0"/>
                        </a:spcBef>
                        <a:spcAft>
                          <a:spcPts val="0"/>
                        </a:spcAft>
                        <a:buNone/>
                      </a:pPr>
                      <a:r>
                        <a:rPr b="1" lang="en-GB" sz="1000">
                          <a:latin typeface="Mada"/>
                          <a:ea typeface="Mada"/>
                          <a:cs typeface="Mada"/>
                          <a:sym typeface="Mada"/>
                        </a:rPr>
                        <a:t>Site</a:t>
                      </a:r>
                      <a:endParaRPr b="1" sz="1000">
                        <a:latin typeface="Mada"/>
                        <a:ea typeface="Mada"/>
                        <a:cs typeface="Mada"/>
                        <a:sym typeface="Mada"/>
                      </a:endParaRPr>
                    </a:p>
                  </a:txBody>
                  <a:tcPr marT="91425" marB="91425" marR="91425" marL="91425" anchor="ctr"/>
                </a:tc>
                <a:tc>
                  <a:txBody>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Where is the pain exactly?</a:t>
                      </a:r>
                      <a:endParaRPr sz="1000">
                        <a:latin typeface="Mada"/>
                        <a:ea typeface="Mada"/>
                        <a:cs typeface="Mada"/>
                        <a:sym typeface="Mada"/>
                      </a:endParaRPr>
                    </a:p>
                  </a:txBody>
                  <a:tcPr marT="91425" marB="91425" marR="91425" marL="91425"/>
                </a:tc>
              </a:tr>
              <a:tr h="739925">
                <a:tc>
                  <a:txBody>
                    <a:bodyPr/>
                    <a:lstStyle/>
                    <a:p>
                      <a:pPr indent="0" lvl="0" marL="0" rtl="0" algn="ctr">
                        <a:spcBef>
                          <a:spcPts val="0"/>
                        </a:spcBef>
                        <a:spcAft>
                          <a:spcPts val="0"/>
                        </a:spcAft>
                        <a:buNone/>
                      </a:pPr>
                      <a:r>
                        <a:rPr b="1" lang="en-GB" sz="1000">
                          <a:latin typeface="Mada"/>
                          <a:ea typeface="Mada"/>
                          <a:cs typeface="Mada"/>
                          <a:sym typeface="Mada"/>
                        </a:rPr>
                        <a:t>Onset</a:t>
                      </a:r>
                      <a:endParaRPr b="1" sz="1000">
                        <a:latin typeface="Mada"/>
                        <a:ea typeface="Mada"/>
                        <a:cs typeface="Mada"/>
                        <a:sym typeface="Mada"/>
                      </a:endParaRPr>
                    </a:p>
                  </a:txBody>
                  <a:tcPr marT="91425" marB="91425" marR="91425" marL="91425" anchor="ctr"/>
                </a:tc>
                <a:tc>
                  <a:txBody>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When did it start?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Did the pain come on suddenly or gradually? (Disc prolapse is sudden)</a:t>
                      </a:r>
                      <a:endParaRPr sz="1000">
                        <a:latin typeface="Mada"/>
                        <a:ea typeface="Mada"/>
                        <a:cs typeface="Mada"/>
                        <a:sym typeface="Mada"/>
                      </a:endParaRPr>
                    </a:p>
                    <a:p>
                      <a:pPr indent="-292100" lvl="0" marL="457200" rtl="0" algn="l">
                        <a:spcBef>
                          <a:spcPts val="0"/>
                        </a:spcBef>
                        <a:spcAft>
                          <a:spcPts val="0"/>
                        </a:spcAft>
                        <a:buClr>
                          <a:srgbClr val="FF0000"/>
                        </a:buClr>
                        <a:buSzPts val="1000"/>
                        <a:buFont typeface="Mada"/>
                        <a:buChar char="●"/>
                      </a:pPr>
                      <a:r>
                        <a:rPr b="1" lang="en-GB" sz="1000">
                          <a:solidFill>
                            <a:srgbClr val="FF0000"/>
                          </a:solidFill>
                          <a:latin typeface="Mada"/>
                          <a:ea typeface="Mada"/>
                          <a:cs typeface="Mada"/>
                          <a:sym typeface="Mada"/>
                        </a:rPr>
                        <a:t>What were you doing when the pain first started?</a:t>
                      </a:r>
                      <a:endParaRPr b="1" sz="1000">
                        <a:solidFill>
                          <a:srgbClr val="FF0000"/>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Is it constant or does it come and go?</a:t>
                      </a:r>
                      <a:endParaRPr sz="1000">
                        <a:latin typeface="Mada"/>
                        <a:ea typeface="Mada"/>
                        <a:cs typeface="Mada"/>
                        <a:sym typeface="Mada"/>
                      </a:endParaRPr>
                    </a:p>
                  </a:txBody>
                  <a:tcPr marT="91425" marB="91425" marR="91425" marL="91425"/>
                </a:tc>
              </a:tr>
              <a:tr h="455325">
                <a:tc>
                  <a:txBody>
                    <a:bodyPr/>
                    <a:lstStyle/>
                    <a:p>
                      <a:pPr indent="0" lvl="0" marL="0" rtl="0" algn="ctr">
                        <a:spcBef>
                          <a:spcPts val="0"/>
                        </a:spcBef>
                        <a:spcAft>
                          <a:spcPts val="0"/>
                        </a:spcAft>
                        <a:buNone/>
                      </a:pPr>
                      <a:r>
                        <a:rPr b="1" lang="en-GB" sz="1000">
                          <a:latin typeface="Mada"/>
                          <a:ea typeface="Mada"/>
                          <a:cs typeface="Mada"/>
                          <a:sym typeface="Mada"/>
                        </a:rPr>
                        <a:t>Character</a:t>
                      </a:r>
                      <a:endParaRPr b="1" sz="1000">
                        <a:latin typeface="Mada"/>
                        <a:ea typeface="Mada"/>
                        <a:cs typeface="Mada"/>
                        <a:sym typeface="Mada"/>
                      </a:endParaRPr>
                    </a:p>
                  </a:txBody>
                  <a:tcPr marT="91425" marB="91425" marR="91425" marL="91425" anchor="ctr"/>
                </a:tc>
                <a:tc>
                  <a:txBody>
                    <a:bodyPr/>
                    <a:lstStyle/>
                    <a:p>
                      <a:pPr indent="-292100" lvl="0" marL="457200" rtl="0" algn="l">
                        <a:spcBef>
                          <a:spcPts val="0"/>
                        </a:spcBef>
                        <a:spcAft>
                          <a:spcPts val="0"/>
                        </a:spcAft>
                        <a:buSzPts val="1000"/>
                        <a:buFont typeface="Mada"/>
                        <a:buChar char="●"/>
                      </a:pPr>
                      <a:r>
                        <a:rPr lang="en-GB" sz="1000">
                          <a:solidFill>
                            <a:schemeClr val="dk1"/>
                          </a:solidFill>
                          <a:latin typeface="Mada"/>
                          <a:ea typeface="Mada"/>
                          <a:cs typeface="Mada"/>
                          <a:sym typeface="Mada"/>
                        </a:rPr>
                        <a:t>How would you describe the pain? (eg. electrical or shock </a:t>
                      </a:r>
                      <a:r>
                        <a:rPr lang="en-GB" sz="1000">
                          <a:solidFill>
                            <a:srgbClr val="999999"/>
                          </a:solidFill>
                          <a:latin typeface="Mada"/>
                          <a:ea typeface="Mada"/>
                          <a:cs typeface="Mada"/>
                          <a:sym typeface="Mada"/>
                        </a:rPr>
                        <a:t>is</a:t>
                      </a:r>
                      <a:r>
                        <a:rPr lang="en-GB" sz="1000">
                          <a:solidFill>
                            <a:schemeClr val="dk1"/>
                          </a:solidFill>
                          <a:latin typeface="Mada"/>
                          <a:ea typeface="Mada"/>
                          <a:cs typeface="Mada"/>
                          <a:sym typeface="Mada"/>
                        </a:rPr>
                        <a:t> </a:t>
                      </a:r>
                      <a:r>
                        <a:rPr lang="en-GB" sz="1000">
                          <a:solidFill>
                            <a:srgbClr val="999999"/>
                          </a:solidFill>
                          <a:highlight>
                            <a:srgbClr val="FFFFFF"/>
                          </a:highlight>
                          <a:latin typeface="Mada"/>
                          <a:ea typeface="Mada"/>
                          <a:cs typeface="Mada"/>
                          <a:sym typeface="Mada"/>
                        </a:rPr>
                        <a:t>typically a disc herniation)</a:t>
                      </a:r>
                      <a:endParaRPr sz="1000">
                        <a:solidFill>
                          <a:srgbClr val="999999"/>
                        </a:solidFill>
                        <a:highlight>
                          <a:srgbClr val="FFFFFF"/>
                        </a:highlight>
                        <a:latin typeface="Mada"/>
                        <a:ea typeface="Mada"/>
                        <a:cs typeface="Mada"/>
                        <a:sym typeface="Mada"/>
                      </a:endParaRPr>
                    </a:p>
                    <a:p>
                      <a:pPr indent="-292100" lvl="0" marL="457200" rtl="0" algn="l">
                        <a:spcBef>
                          <a:spcPts val="0"/>
                        </a:spcBef>
                        <a:spcAft>
                          <a:spcPts val="0"/>
                        </a:spcAft>
                        <a:buSzPts val="1000"/>
                        <a:buFont typeface="Mada"/>
                        <a:buChar char="●"/>
                      </a:pPr>
                      <a:r>
                        <a:rPr lang="en-GB" sz="1000">
                          <a:highlight>
                            <a:srgbClr val="FFFFFF"/>
                          </a:highlight>
                          <a:latin typeface="Mada"/>
                          <a:ea typeface="Mada"/>
                          <a:cs typeface="Mada"/>
                          <a:sym typeface="Mada"/>
                        </a:rPr>
                        <a:t>Can you reproduce the pain by touching or pressing on parts of your neck?</a:t>
                      </a:r>
                      <a:endParaRPr sz="1000">
                        <a:highlight>
                          <a:srgbClr val="FFFFFF"/>
                        </a:highlight>
                        <a:latin typeface="Mada"/>
                        <a:ea typeface="Mada"/>
                        <a:cs typeface="Mada"/>
                        <a:sym typeface="Mada"/>
                      </a:endParaRPr>
                    </a:p>
                  </a:txBody>
                  <a:tcPr marT="91425" marB="91425" marR="91425" marL="91425"/>
                </a:tc>
              </a:tr>
              <a:tr h="606525">
                <a:tc>
                  <a:txBody>
                    <a:bodyPr/>
                    <a:lstStyle/>
                    <a:p>
                      <a:pPr indent="0" lvl="0" marL="0" rtl="0" algn="ctr">
                        <a:spcBef>
                          <a:spcPts val="0"/>
                        </a:spcBef>
                        <a:spcAft>
                          <a:spcPts val="0"/>
                        </a:spcAft>
                        <a:buNone/>
                      </a:pPr>
                      <a:r>
                        <a:rPr b="1" lang="en-GB" sz="1000">
                          <a:latin typeface="Mada"/>
                          <a:ea typeface="Mada"/>
                          <a:cs typeface="Mada"/>
                          <a:sym typeface="Mada"/>
                        </a:rPr>
                        <a:t>Radiation</a:t>
                      </a:r>
                      <a:endParaRPr b="1" sz="1000">
                        <a:latin typeface="Mada"/>
                        <a:ea typeface="Mada"/>
                        <a:cs typeface="Mada"/>
                        <a:sym typeface="Mada"/>
                      </a:endParaRPr>
                    </a:p>
                  </a:txBody>
                  <a:tcPr marT="91425" marB="91425" marR="91425" marL="91425" anchor="ctr"/>
                </a:tc>
                <a:tc>
                  <a:txBody>
                    <a:bodyPr/>
                    <a:lstStyle/>
                    <a:p>
                      <a:pPr indent="-285750" lvl="0" marL="457200" rtl="0" algn="l">
                        <a:lnSpc>
                          <a:spcPct val="115000"/>
                        </a:lnSpc>
                        <a:spcBef>
                          <a:spcPts val="0"/>
                        </a:spcBef>
                        <a:spcAft>
                          <a:spcPts val="0"/>
                        </a:spcAft>
                        <a:buClr>
                          <a:schemeClr val="dk1"/>
                        </a:buClr>
                        <a:buSzPts val="900"/>
                        <a:buFont typeface="Mada"/>
                        <a:buChar char="●"/>
                      </a:pPr>
                      <a:r>
                        <a:rPr lang="en-GB" sz="1000">
                          <a:solidFill>
                            <a:schemeClr val="dk1"/>
                          </a:solidFill>
                          <a:latin typeface="Mada"/>
                          <a:ea typeface="Mada"/>
                          <a:cs typeface="Mada"/>
                          <a:sym typeface="Mada"/>
                        </a:rPr>
                        <a:t>Does it radiate into the shoulders, arms, or fingers?</a:t>
                      </a:r>
                      <a:endParaRPr sz="1000">
                        <a:solidFill>
                          <a:schemeClr val="dk1"/>
                        </a:solidFill>
                        <a:latin typeface="Mada"/>
                        <a:ea typeface="Mada"/>
                        <a:cs typeface="Mada"/>
                        <a:sym typeface="Mada"/>
                      </a:endParaRPr>
                    </a:p>
                  </a:txBody>
                  <a:tcPr marT="91425" marB="91425" marR="91425" marL="91425"/>
                </a:tc>
              </a:tr>
              <a:tr h="1736000">
                <a:tc>
                  <a:txBody>
                    <a:bodyPr/>
                    <a:lstStyle/>
                    <a:p>
                      <a:pPr indent="0" lvl="0" marL="0" rtl="0" algn="ctr">
                        <a:spcBef>
                          <a:spcPts val="0"/>
                        </a:spcBef>
                        <a:spcAft>
                          <a:spcPts val="0"/>
                        </a:spcAft>
                        <a:buNone/>
                      </a:pPr>
                      <a:r>
                        <a:rPr b="1" lang="en-GB" sz="1000">
                          <a:solidFill>
                            <a:schemeClr val="dk1"/>
                          </a:solidFill>
                          <a:latin typeface="Mada"/>
                          <a:ea typeface="Mada"/>
                          <a:cs typeface="Mada"/>
                          <a:sym typeface="Mada"/>
                        </a:rPr>
                        <a:t>Associated symptoms </a:t>
                      </a:r>
                      <a:endParaRPr b="1" sz="1000">
                        <a:latin typeface="Mada"/>
                        <a:ea typeface="Mada"/>
                        <a:cs typeface="Mada"/>
                        <a:sym typeface="Mada"/>
                      </a:endParaRPr>
                    </a:p>
                  </a:txBody>
                  <a:tcPr marT="91425" marB="91425" marR="91425" marL="91425" anchor="ctr"/>
                </a:tc>
                <a:tc>
                  <a:txBody>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Neck stiffness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Numbness anywhere?  </a:t>
                      </a:r>
                      <a:r>
                        <a:rPr lang="en-GB" sz="1000">
                          <a:solidFill>
                            <a:srgbClr val="999999"/>
                          </a:solidFill>
                          <a:latin typeface="Mada"/>
                          <a:ea typeface="Mada"/>
                          <a:cs typeface="Mada"/>
                          <a:sym typeface="Mada"/>
                        </a:rPr>
                        <a:t>(in arms or legs)</a:t>
                      </a:r>
                      <a:endParaRPr sz="1000">
                        <a:solidFill>
                          <a:srgbClr val="999999"/>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Weakness anywhere? </a:t>
                      </a:r>
                      <a:r>
                        <a:rPr lang="en-GB" sz="1000">
                          <a:solidFill>
                            <a:srgbClr val="999999"/>
                          </a:solidFill>
                          <a:latin typeface="Mada"/>
                          <a:ea typeface="Mada"/>
                          <a:cs typeface="Mada"/>
                          <a:sym typeface="Mada"/>
                        </a:rPr>
                        <a:t>(in arms or legs)</a:t>
                      </a:r>
                      <a:endParaRPr sz="1000">
                        <a:solidFill>
                          <a:srgbClr val="999999"/>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Headache ( usually tension headache;</a:t>
                      </a:r>
                      <a:r>
                        <a:rPr lang="en-GB" sz="1000">
                          <a:solidFill>
                            <a:srgbClr val="999999"/>
                          </a:solidFill>
                          <a:latin typeface="Mada"/>
                          <a:ea typeface="Mada"/>
                          <a:cs typeface="Mada"/>
                          <a:sym typeface="Mada"/>
                        </a:rPr>
                        <a:t> </a:t>
                      </a:r>
                      <a:r>
                        <a:rPr lang="en-GB" sz="1000">
                          <a:solidFill>
                            <a:srgbClr val="999999"/>
                          </a:solidFill>
                          <a:highlight>
                            <a:srgbClr val="FFFFFF"/>
                          </a:highlight>
                          <a:latin typeface="Mada"/>
                          <a:ea typeface="Mada"/>
                          <a:cs typeface="Mada"/>
                          <a:sym typeface="Mada"/>
                        </a:rPr>
                        <a:t>where the pain can travel to the back of your head and sometimes into your ear or behind your eye</a:t>
                      </a:r>
                      <a:r>
                        <a:rPr lang="en-GB" sz="1000">
                          <a:highlight>
                            <a:srgbClr val="FFFFFF"/>
                          </a:highlight>
                          <a:latin typeface="Mada"/>
                          <a:ea typeface="Mada"/>
                          <a:cs typeface="Mada"/>
                          <a:sym typeface="Mada"/>
                        </a:rPr>
                        <a:t>)</a:t>
                      </a:r>
                      <a:endParaRPr sz="1000">
                        <a:highlight>
                          <a:srgbClr val="FFFFFF"/>
                        </a:highlight>
                        <a:latin typeface="Mada"/>
                        <a:ea typeface="Mada"/>
                        <a:cs typeface="Mada"/>
                        <a:sym typeface="Mada"/>
                      </a:endParaRPr>
                    </a:p>
                    <a:p>
                      <a:pPr indent="-292100" lvl="0" marL="457200" rtl="0" algn="l">
                        <a:spcBef>
                          <a:spcPts val="0"/>
                        </a:spcBef>
                        <a:spcAft>
                          <a:spcPts val="0"/>
                        </a:spcAft>
                        <a:buSzPts val="1000"/>
                        <a:buFont typeface="Mada"/>
                        <a:buChar char="●"/>
                      </a:pPr>
                      <a:r>
                        <a:rPr lang="en-GB" sz="1000">
                          <a:solidFill>
                            <a:schemeClr val="dk1"/>
                          </a:solidFill>
                          <a:highlight>
                            <a:schemeClr val="lt1"/>
                          </a:highlight>
                          <a:latin typeface="Mada"/>
                          <a:ea typeface="Mada"/>
                          <a:cs typeface="Mada"/>
                          <a:sym typeface="Mada"/>
                        </a:rPr>
                        <a:t>Is the pain associated with chewing?</a:t>
                      </a:r>
                      <a:endParaRPr sz="1000">
                        <a:solidFill>
                          <a:schemeClr val="dk1"/>
                        </a:solidFill>
                        <a:highlight>
                          <a:schemeClr val="lt1"/>
                        </a:highlight>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highlight>
                            <a:schemeClr val="lt1"/>
                          </a:highlight>
                          <a:latin typeface="Mada"/>
                          <a:ea typeface="Mada"/>
                          <a:cs typeface="Mada"/>
                          <a:sym typeface="Mada"/>
                        </a:rPr>
                        <a:t>Do you have a painful rash? (Herpes zoster)</a:t>
                      </a:r>
                      <a:endParaRPr sz="1000">
                        <a:solidFill>
                          <a:schemeClr val="dk1"/>
                        </a:solidFill>
                        <a:highlight>
                          <a:schemeClr val="lt1"/>
                        </a:highlight>
                        <a:latin typeface="Mada"/>
                        <a:ea typeface="Mada"/>
                        <a:cs typeface="Mada"/>
                        <a:sym typeface="Mada"/>
                      </a:endParaRPr>
                    </a:p>
                    <a:p>
                      <a:pPr indent="-292100" lvl="0" marL="457200" rtl="0" algn="l">
                        <a:spcBef>
                          <a:spcPts val="0"/>
                        </a:spcBef>
                        <a:spcAft>
                          <a:spcPts val="0"/>
                        </a:spcAft>
                        <a:buSzPts val="1000"/>
                        <a:buFont typeface="Mada"/>
                        <a:buChar char="●"/>
                      </a:pPr>
                      <a:r>
                        <a:rPr lang="en-GB" sz="1000">
                          <a:highlight>
                            <a:srgbClr val="FFFFFF"/>
                          </a:highlight>
                          <a:latin typeface="Mada"/>
                          <a:ea typeface="Mada"/>
                          <a:cs typeface="Mada"/>
                          <a:sym typeface="Mada"/>
                        </a:rPr>
                        <a:t>Dysphagia</a:t>
                      </a:r>
                      <a:endParaRPr sz="1000">
                        <a:highlight>
                          <a:srgbClr val="FFFFFF"/>
                        </a:highlight>
                        <a:latin typeface="Mada"/>
                        <a:ea typeface="Mada"/>
                        <a:cs typeface="Mada"/>
                        <a:sym typeface="Mada"/>
                      </a:endParaRPr>
                    </a:p>
                    <a:p>
                      <a:pPr indent="-292100" lvl="0" marL="457200" rtl="0" algn="l">
                        <a:spcBef>
                          <a:spcPts val="0"/>
                        </a:spcBef>
                        <a:spcAft>
                          <a:spcPts val="0"/>
                        </a:spcAft>
                        <a:buSzPts val="1000"/>
                        <a:buFont typeface="Mada"/>
                        <a:buChar char="●"/>
                      </a:pPr>
                      <a:r>
                        <a:rPr lang="en-GB" sz="1000">
                          <a:highlight>
                            <a:srgbClr val="FFFFFF"/>
                          </a:highlight>
                          <a:latin typeface="Mada"/>
                          <a:ea typeface="Mada"/>
                          <a:cs typeface="Mada"/>
                          <a:sym typeface="Mada"/>
                        </a:rPr>
                        <a:t>Dizziness			</a:t>
                      </a:r>
                      <a:endParaRPr sz="1000">
                        <a:highlight>
                          <a:srgbClr val="FFFFFF"/>
                        </a:highlight>
                        <a:latin typeface="Mada"/>
                        <a:ea typeface="Mada"/>
                        <a:cs typeface="Mada"/>
                        <a:sym typeface="Mada"/>
                      </a:endParaRPr>
                    </a:p>
                    <a:p>
                      <a:pPr indent="-292100" lvl="0" marL="457200" rtl="0" algn="l">
                        <a:spcBef>
                          <a:spcPts val="0"/>
                        </a:spcBef>
                        <a:spcAft>
                          <a:spcPts val="0"/>
                        </a:spcAft>
                        <a:buSzPts val="1000"/>
                        <a:buFont typeface="Mada"/>
                        <a:buChar char="●"/>
                      </a:pPr>
                      <a:r>
                        <a:rPr b="1" lang="en-GB" sz="1000">
                          <a:highlight>
                            <a:srgbClr val="FFFFFF"/>
                          </a:highlight>
                          <a:latin typeface="Mada"/>
                          <a:ea typeface="Mada"/>
                          <a:cs typeface="Mada"/>
                          <a:sym typeface="Mada"/>
                        </a:rPr>
                        <a:t>Bowel or bladder incontinence	</a:t>
                      </a:r>
                      <a:r>
                        <a:rPr lang="en-GB" sz="1000">
                          <a:highlight>
                            <a:srgbClr val="FFFFFF"/>
                          </a:highlight>
                          <a:latin typeface="Mada"/>
                          <a:ea typeface="Mada"/>
                          <a:cs typeface="Mada"/>
                          <a:sym typeface="Mada"/>
                        </a:rPr>
                        <a:t>		</a:t>
                      </a:r>
                      <a:endParaRPr sz="1000">
                        <a:highlight>
                          <a:srgbClr val="FFFFFF"/>
                        </a:highlight>
                        <a:latin typeface="Mada"/>
                        <a:ea typeface="Mada"/>
                        <a:cs typeface="Mada"/>
                        <a:sym typeface="Mada"/>
                      </a:endParaRPr>
                    </a:p>
                    <a:p>
                      <a:pPr indent="-292100" lvl="0" marL="457200" rtl="0" algn="l">
                        <a:spcBef>
                          <a:spcPts val="0"/>
                        </a:spcBef>
                        <a:spcAft>
                          <a:spcPts val="0"/>
                        </a:spcAft>
                        <a:buSzPts val="1000"/>
                        <a:buFont typeface="Mada"/>
                        <a:buChar char="●"/>
                      </a:pPr>
                      <a:r>
                        <a:rPr lang="en-GB" sz="1000">
                          <a:highlight>
                            <a:srgbClr val="FFFFFF"/>
                          </a:highlight>
                          <a:latin typeface="Mada"/>
                          <a:ea typeface="Mada"/>
                          <a:cs typeface="Mada"/>
                          <a:sym typeface="Mada"/>
                        </a:rPr>
                        <a:t>Constitutional </a:t>
                      </a:r>
                      <a:r>
                        <a:rPr lang="en-GB" sz="1000">
                          <a:highlight>
                            <a:srgbClr val="FFFFFF"/>
                          </a:highlight>
                          <a:latin typeface="Mada"/>
                          <a:ea typeface="Mada"/>
                          <a:cs typeface="Mada"/>
                          <a:sym typeface="Mada"/>
                        </a:rPr>
                        <a:t>symptoms</a:t>
                      </a:r>
                      <a:r>
                        <a:rPr lang="en-GB" sz="1000">
                          <a:highlight>
                            <a:srgbClr val="FFFFFF"/>
                          </a:highlight>
                          <a:latin typeface="Mada"/>
                          <a:ea typeface="Mada"/>
                          <a:cs typeface="Mada"/>
                          <a:sym typeface="Mada"/>
                        </a:rPr>
                        <a:t> 	</a:t>
                      </a:r>
                      <a:endParaRPr sz="1000">
                        <a:highlight>
                          <a:srgbClr val="FFFFFF"/>
                        </a:highlight>
                        <a:latin typeface="Mada"/>
                        <a:ea typeface="Mada"/>
                        <a:cs typeface="Mada"/>
                        <a:sym typeface="Mada"/>
                      </a:endParaRPr>
                    </a:p>
                  </a:txBody>
                  <a:tcPr marT="91425" marB="91425" marR="91425" marL="91425"/>
                </a:tc>
              </a:tr>
              <a:tr h="455325">
                <a:tc>
                  <a:txBody>
                    <a:bodyPr/>
                    <a:lstStyle/>
                    <a:p>
                      <a:pPr indent="0" lvl="0" marL="0" rtl="0" algn="ctr">
                        <a:spcBef>
                          <a:spcPts val="0"/>
                        </a:spcBef>
                        <a:spcAft>
                          <a:spcPts val="0"/>
                        </a:spcAft>
                        <a:buNone/>
                      </a:pPr>
                      <a:r>
                        <a:rPr b="1" lang="en-GB" sz="1000">
                          <a:solidFill>
                            <a:schemeClr val="dk1"/>
                          </a:solidFill>
                          <a:latin typeface="Mada"/>
                          <a:ea typeface="Mada"/>
                          <a:cs typeface="Mada"/>
                          <a:sym typeface="Mada"/>
                        </a:rPr>
                        <a:t>Time course</a:t>
                      </a:r>
                      <a:endParaRPr b="1" sz="1000">
                        <a:latin typeface="Mada"/>
                        <a:ea typeface="Mada"/>
                        <a:cs typeface="Mada"/>
                        <a:sym typeface="Mada"/>
                      </a:endParaRPr>
                    </a:p>
                  </a:txBody>
                  <a:tcPr marT="91425" marB="91425" marR="91425" marL="91425" anchor="ctr"/>
                </a:tc>
                <a:tc>
                  <a:txBody>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How has the pain changed over time?</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Does it Come in specific time in the day. eg. Worse at morning </a:t>
                      </a:r>
                      <a:endParaRPr sz="1000">
                        <a:latin typeface="Mada"/>
                        <a:ea typeface="Mada"/>
                        <a:cs typeface="Mada"/>
                        <a:sym typeface="Mada"/>
                      </a:endParaRPr>
                    </a:p>
                  </a:txBody>
                  <a:tcPr marT="91425" marB="91425" marR="91425" marL="91425"/>
                </a:tc>
              </a:tr>
              <a:tr h="455325">
                <a:tc>
                  <a:txBody>
                    <a:bodyPr/>
                    <a:lstStyle/>
                    <a:p>
                      <a:pPr indent="0" lvl="0" marL="0" rtl="0" algn="ctr">
                        <a:spcBef>
                          <a:spcPts val="0"/>
                        </a:spcBef>
                        <a:spcAft>
                          <a:spcPts val="0"/>
                        </a:spcAft>
                        <a:buNone/>
                      </a:pPr>
                      <a:r>
                        <a:rPr b="1" lang="en-GB" sz="1000">
                          <a:solidFill>
                            <a:schemeClr val="dk1"/>
                          </a:solidFill>
                          <a:latin typeface="Mada"/>
                          <a:ea typeface="Mada"/>
                          <a:cs typeface="Mada"/>
                          <a:sym typeface="Mada"/>
                        </a:rPr>
                        <a:t> E&amp;R factors</a:t>
                      </a:r>
                      <a:endParaRPr b="1" sz="1000">
                        <a:solidFill>
                          <a:schemeClr val="dk1"/>
                        </a:solidFill>
                        <a:latin typeface="Mada"/>
                        <a:ea typeface="Mada"/>
                        <a:cs typeface="Mada"/>
                        <a:sym typeface="Mada"/>
                      </a:endParaRPr>
                    </a:p>
                  </a:txBody>
                  <a:tcPr marT="91425" marB="91425" marR="91425" marL="91425" anchor="ctr"/>
                </a:tc>
                <a:tc>
                  <a:txBody>
                    <a:bodyPr/>
                    <a:lstStyle/>
                    <a:p>
                      <a:pPr indent="-292100" lvl="0" marL="457200" rtl="0" algn="l">
                        <a:spcBef>
                          <a:spcPts val="0"/>
                        </a:spcBef>
                        <a:spcAft>
                          <a:spcPts val="0"/>
                        </a:spcAft>
                        <a:buSzPts val="1000"/>
                        <a:buFont typeface="Mada"/>
                        <a:buChar char="●"/>
                      </a:pPr>
                      <a:r>
                        <a:rPr b="1" lang="en-GB" sz="1000">
                          <a:latin typeface="Mada"/>
                          <a:ea typeface="Mada"/>
                          <a:cs typeface="Mada"/>
                          <a:sym typeface="Mada"/>
                        </a:rPr>
                        <a:t>Exacerbating factors:</a:t>
                      </a:r>
                      <a:r>
                        <a:rPr lang="en-GB" sz="1000">
                          <a:latin typeface="Mada"/>
                          <a:ea typeface="Mada"/>
                          <a:cs typeface="Mada"/>
                          <a:sym typeface="Mada"/>
                        </a:rPr>
                        <a:t> heavy activities and lifting objects.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Relieving factors:</a:t>
                      </a:r>
                      <a:r>
                        <a:rPr lang="en-GB" sz="1000">
                          <a:latin typeface="Mada"/>
                          <a:ea typeface="Mada"/>
                          <a:cs typeface="Mada"/>
                          <a:sym typeface="Mada"/>
                        </a:rPr>
                        <a:t> Resting, OTC pain relievers ( ibuprofen ), changing positions and good posture.</a:t>
                      </a:r>
                      <a:endParaRPr sz="1000">
                        <a:latin typeface="Mada"/>
                        <a:ea typeface="Mada"/>
                        <a:cs typeface="Mada"/>
                        <a:sym typeface="Mada"/>
                      </a:endParaRPr>
                    </a:p>
                  </a:txBody>
                  <a:tcPr marT="91425" marB="91425" marR="91425" marL="91425"/>
                </a:tc>
              </a:tr>
              <a:tr h="1520250">
                <a:tc>
                  <a:txBody>
                    <a:bodyPr/>
                    <a:lstStyle/>
                    <a:p>
                      <a:pPr indent="0" lvl="0" marL="0" rtl="0" algn="ctr">
                        <a:spcBef>
                          <a:spcPts val="0"/>
                        </a:spcBef>
                        <a:spcAft>
                          <a:spcPts val="0"/>
                        </a:spcAft>
                        <a:buNone/>
                      </a:pPr>
                      <a:r>
                        <a:rPr b="1" lang="en-GB" sz="1000">
                          <a:latin typeface="Mada"/>
                          <a:ea typeface="Mada"/>
                          <a:cs typeface="Mada"/>
                          <a:sym typeface="Mada"/>
                        </a:rPr>
                        <a:t>Risk Factors</a:t>
                      </a:r>
                      <a:endParaRPr b="1" sz="1000">
                        <a:latin typeface="Mada"/>
                        <a:ea typeface="Mada"/>
                        <a:cs typeface="Mada"/>
                        <a:sym typeface="Mada"/>
                      </a:endParaRPr>
                    </a:p>
                  </a:txBody>
                  <a:tcPr marT="91425" marB="91425" marR="91425" marL="91425" anchor="ctr"/>
                </a:tc>
                <a:tc>
                  <a:txBody>
                    <a:bodyPr/>
                    <a:lstStyle/>
                    <a:p>
                      <a:pPr indent="0" lvl="0" marL="0" rtl="0" algn="l">
                        <a:lnSpc>
                          <a:spcPct val="115000"/>
                        </a:lnSpc>
                        <a:spcBef>
                          <a:spcPts val="1200"/>
                        </a:spcBef>
                        <a:spcAft>
                          <a:spcPts val="0"/>
                        </a:spcAft>
                        <a:buClr>
                          <a:schemeClr val="dk1"/>
                        </a:buClr>
                        <a:buSzPts val="1100"/>
                        <a:buFont typeface="Arial"/>
                        <a:buNone/>
                      </a:pPr>
                      <a:r>
                        <a:rPr lang="en-GB" sz="800">
                          <a:solidFill>
                            <a:schemeClr val="dk1"/>
                          </a:solidFill>
                          <a:latin typeface="Mada"/>
                          <a:ea typeface="Mada"/>
                          <a:cs typeface="Mada"/>
                          <a:sym typeface="Mada"/>
                        </a:rPr>
                        <a:t>Ask about history of: trauma (head or spinal) Cancer, heavy exercise, chronic disease, Previous operations? (nerve compression/ infection), Previous neck problems? </a:t>
                      </a:r>
                      <a:r>
                        <a:rPr b="1" lang="en-GB" sz="800">
                          <a:solidFill>
                            <a:schemeClr val="dk1"/>
                          </a:solidFill>
                          <a:latin typeface="Mada"/>
                          <a:ea typeface="Mada"/>
                          <a:cs typeface="Mada"/>
                          <a:sym typeface="Mada"/>
                        </a:rPr>
                        <a:t>therapeutic neck manipulations?</a:t>
                      </a:r>
                      <a:endParaRPr sz="800">
                        <a:solidFill>
                          <a:schemeClr val="dk1"/>
                        </a:solidFill>
                        <a:latin typeface="Mada"/>
                        <a:ea typeface="Mada"/>
                        <a:cs typeface="Mada"/>
                        <a:sym typeface="Mada"/>
                      </a:endParaRPr>
                    </a:p>
                    <a:p>
                      <a:pPr indent="-279400" lvl="0" marL="457200" rtl="0" algn="l">
                        <a:lnSpc>
                          <a:spcPct val="115000"/>
                        </a:lnSpc>
                        <a:spcBef>
                          <a:spcPts val="1200"/>
                        </a:spcBef>
                        <a:spcAft>
                          <a:spcPts val="0"/>
                        </a:spcAft>
                        <a:buClr>
                          <a:schemeClr val="dk1"/>
                        </a:buClr>
                        <a:buSzPts val="800"/>
                        <a:buFont typeface="Mada"/>
                        <a:buChar char="●"/>
                      </a:pPr>
                      <a:r>
                        <a:rPr lang="en-GB" sz="800">
                          <a:solidFill>
                            <a:schemeClr val="dk1"/>
                          </a:solidFill>
                          <a:latin typeface="Mada"/>
                          <a:ea typeface="Mada"/>
                          <a:cs typeface="Mada"/>
                          <a:sym typeface="Mada"/>
                        </a:rPr>
                        <a:t>History of Road traffic accidents? (whiplash injury)</a:t>
                      </a:r>
                      <a:endParaRPr sz="800">
                        <a:solidFill>
                          <a:schemeClr val="dk1"/>
                        </a:solidFill>
                        <a:latin typeface="Mada"/>
                        <a:ea typeface="Mada"/>
                        <a:cs typeface="Mada"/>
                        <a:sym typeface="Mada"/>
                      </a:endParaRPr>
                    </a:p>
                    <a:p>
                      <a:pPr indent="-279400" lvl="0" marL="457200" rtl="0" algn="l">
                        <a:lnSpc>
                          <a:spcPct val="11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Ask about Medications? </a:t>
                      </a:r>
                      <a:endParaRPr sz="800">
                        <a:solidFill>
                          <a:schemeClr val="dk1"/>
                        </a:solidFill>
                        <a:latin typeface="Mada"/>
                        <a:ea typeface="Mada"/>
                        <a:cs typeface="Mada"/>
                        <a:sym typeface="Mada"/>
                      </a:endParaRPr>
                    </a:p>
                    <a:p>
                      <a:pPr indent="-279400" lvl="0" marL="457200" rtl="0" algn="l">
                        <a:lnSpc>
                          <a:spcPct val="11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Smoking? Occupation? Sleep way?</a:t>
                      </a:r>
                      <a:endParaRPr sz="800">
                        <a:solidFill>
                          <a:schemeClr val="dk1"/>
                        </a:solidFill>
                        <a:latin typeface="Mada"/>
                        <a:ea typeface="Mada"/>
                        <a:cs typeface="Mada"/>
                        <a:sym typeface="Mada"/>
                      </a:endParaRPr>
                    </a:p>
                    <a:p>
                      <a:pPr indent="-279400" lvl="0" marL="457200" rtl="0" algn="l">
                        <a:lnSpc>
                          <a:spcPct val="115000"/>
                        </a:lnSpc>
                        <a:spcBef>
                          <a:spcPts val="0"/>
                        </a:spcBef>
                        <a:spcAft>
                          <a:spcPts val="0"/>
                        </a:spcAft>
                        <a:buClr>
                          <a:schemeClr val="dk1"/>
                        </a:buClr>
                        <a:buSzPts val="800"/>
                        <a:buFont typeface="Mada"/>
                        <a:buChar char="●"/>
                      </a:pPr>
                      <a:r>
                        <a:rPr lang="en-GB" sz="800">
                          <a:solidFill>
                            <a:schemeClr val="dk1"/>
                          </a:solidFill>
                          <a:latin typeface="Mada"/>
                          <a:ea typeface="Mada"/>
                          <a:cs typeface="Mada"/>
                          <a:sym typeface="Mada"/>
                        </a:rPr>
                        <a:t>Family history about Neurological disease and Joint disease, ask if any first-degree relatives had problems with their hearts or major blood vessels?</a:t>
                      </a:r>
                      <a:endParaRPr sz="800">
                        <a:latin typeface="Mada"/>
                        <a:ea typeface="Mada"/>
                        <a:cs typeface="Mada"/>
                        <a:sym typeface="Mada"/>
                      </a:endParaRPr>
                    </a:p>
                  </a:txBody>
                  <a:tcPr marT="91425" marB="91425" marR="91425" marL="91425"/>
                </a:tc>
              </a:tr>
            </a:tbl>
          </a:graphicData>
        </a:graphic>
      </p:graphicFrame>
      <p:sp>
        <p:nvSpPr>
          <p:cNvPr id="2377" name="Google Shape;2377;p125"/>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pSp>
        <p:nvGrpSpPr>
          <p:cNvPr id="2378" name="Google Shape;2378;p125"/>
          <p:cNvGrpSpPr/>
          <p:nvPr/>
        </p:nvGrpSpPr>
        <p:grpSpPr>
          <a:xfrm>
            <a:off x="45975" y="487188"/>
            <a:ext cx="2224800" cy="401763"/>
            <a:chOff x="73200" y="911363"/>
            <a:chExt cx="2224800" cy="401763"/>
          </a:xfrm>
        </p:grpSpPr>
        <p:sp>
          <p:nvSpPr>
            <p:cNvPr id="2379" name="Google Shape;2379;p125"/>
            <p:cNvSpPr txBox="1"/>
            <p:nvPr/>
          </p:nvSpPr>
          <p:spPr>
            <a:xfrm>
              <a:off x="160550" y="911363"/>
              <a:ext cx="1838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DDX </a:t>
              </a:r>
              <a:endParaRPr sz="1800">
                <a:solidFill>
                  <a:srgbClr val="9FCFCF"/>
                </a:solidFill>
                <a:latin typeface="Comfortaa Regular"/>
                <a:ea typeface="Comfortaa Regular"/>
                <a:cs typeface="Comfortaa Regular"/>
                <a:sym typeface="Comfortaa Regular"/>
              </a:endParaRPr>
            </a:p>
          </p:txBody>
        </p:sp>
        <p:sp>
          <p:nvSpPr>
            <p:cNvPr id="2380" name="Google Shape;2380;p125"/>
            <p:cNvSpPr/>
            <p:nvPr/>
          </p:nvSpPr>
          <p:spPr>
            <a:xfrm>
              <a:off x="73200" y="1255525"/>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aphicFrame>
        <p:nvGraphicFramePr>
          <p:cNvPr id="2381" name="Google Shape;2381;p125"/>
          <p:cNvGraphicFramePr/>
          <p:nvPr/>
        </p:nvGraphicFramePr>
        <p:xfrm>
          <a:off x="85294" y="966738"/>
          <a:ext cx="3000000" cy="3000000"/>
        </p:xfrm>
        <a:graphic>
          <a:graphicData uri="http://schemas.openxmlformats.org/drawingml/2006/table">
            <a:tbl>
              <a:tblPr>
                <a:noFill/>
                <a:tableStyleId>{19993E90-D4CF-4236-97D6-A35B643A8516}</a:tableStyleId>
              </a:tblPr>
              <a:tblGrid>
                <a:gridCol w="2117225"/>
                <a:gridCol w="1794125"/>
                <a:gridCol w="1710400"/>
                <a:gridCol w="1948525"/>
              </a:tblGrid>
              <a:tr h="350500">
                <a:tc>
                  <a:txBody>
                    <a:bodyPr/>
                    <a:lstStyle/>
                    <a:p>
                      <a:pPr indent="0" lvl="0" marL="0" rtl="0" algn="ctr">
                        <a:spcBef>
                          <a:spcPts val="0"/>
                        </a:spcBef>
                        <a:spcAft>
                          <a:spcPts val="0"/>
                        </a:spcAft>
                        <a:buNone/>
                      </a:pPr>
                      <a:r>
                        <a:rPr b="1" lang="en-GB" sz="1100">
                          <a:latin typeface="Mada"/>
                          <a:ea typeface="Mada"/>
                          <a:cs typeface="Mada"/>
                          <a:sym typeface="Mada"/>
                        </a:rPr>
                        <a:t>Musculoskeletal </a:t>
                      </a:r>
                      <a:endParaRPr b="1" sz="11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None/>
                      </a:pPr>
                      <a:r>
                        <a:rPr b="1" lang="en-GB" sz="1100">
                          <a:latin typeface="Mada"/>
                          <a:ea typeface="Mada"/>
                          <a:cs typeface="Mada"/>
                          <a:sym typeface="Mada"/>
                        </a:rPr>
                        <a:t>Spinal Infection</a:t>
                      </a:r>
                      <a:endParaRPr b="1" sz="11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Tumors of the spine</a:t>
                      </a:r>
                      <a:endParaRPr b="1" sz="11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Rheumatologic conditions</a:t>
                      </a:r>
                      <a:endParaRPr b="1" sz="1100">
                        <a:latin typeface="Mada"/>
                        <a:ea typeface="Mada"/>
                        <a:cs typeface="Mada"/>
                        <a:sym typeface="Mada"/>
                      </a:endParaRPr>
                    </a:p>
                  </a:txBody>
                  <a:tcPr marT="91425" marB="91425" marR="91425" marL="91425">
                    <a:solidFill>
                      <a:srgbClr val="F9DEC9"/>
                    </a:solidFill>
                  </a:tcPr>
                </a:tc>
              </a:tr>
              <a:tr h="412450">
                <a:tc rowSpan="2">
                  <a:txBody>
                    <a:bodyPr/>
                    <a:lstStyle/>
                    <a:p>
                      <a:pPr indent="-298450" lvl="0" marL="457200" rtl="0" algn="l">
                        <a:lnSpc>
                          <a:spcPct val="115000"/>
                        </a:lnSpc>
                        <a:spcBef>
                          <a:spcPts val="1200"/>
                        </a:spcBef>
                        <a:spcAft>
                          <a:spcPts val="0"/>
                        </a:spcAft>
                        <a:buClr>
                          <a:srgbClr val="FF0000"/>
                        </a:buClr>
                        <a:buSzPts val="1100"/>
                        <a:buFont typeface="Mada"/>
                        <a:buChar char="●"/>
                      </a:pPr>
                      <a:r>
                        <a:rPr lang="en-GB" sz="1100">
                          <a:solidFill>
                            <a:srgbClr val="FF0000"/>
                          </a:solidFill>
                          <a:latin typeface="Mada"/>
                          <a:ea typeface="Mada"/>
                          <a:cs typeface="Mada"/>
                          <a:sym typeface="Mada"/>
                        </a:rPr>
                        <a:t>Cervical disc disease</a:t>
                      </a:r>
                      <a:endParaRPr sz="1100">
                        <a:solidFill>
                          <a:srgbClr val="FF0000"/>
                        </a:solidFill>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Cervical Spondylosis</a:t>
                      </a:r>
                      <a:endParaRPr sz="1100">
                        <a:latin typeface="Mada"/>
                        <a:ea typeface="Mada"/>
                        <a:cs typeface="Mada"/>
                        <a:sym typeface="Mada"/>
                      </a:endParaRPr>
                    </a:p>
                    <a:p>
                      <a:pPr indent="-298450" lvl="0" marL="457200" rtl="0" algn="l">
                        <a:lnSpc>
                          <a:spcPct val="115000"/>
                        </a:lnSpc>
                        <a:spcBef>
                          <a:spcPts val="0"/>
                        </a:spcBef>
                        <a:spcAft>
                          <a:spcPts val="0"/>
                        </a:spcAft>
                        <a:buClr>
                          <a:srgbClr val="FF0000"/>
                        </a:buClr>
                        <a:buSzPts val="1100"/>
                        <a:buFont typeface="Mada"/>
                        <a:buChar char="●"/>
                      </a:pPr>
                      <a:r>
                        <a:rPr lang="en-GB" sz="1100">
                          <a:solidFill>
                            <a:srgbClr val="FF0000"/>
                          </a:solidFill>
                          <a:latin typeface="Mada"/>
                          <a:ea typeface="Mada"/>
                          <a:cs typeface="Mada"/>
                          <a:sym typeface="Mada"/>
                        </a:rPr>
                        <a:t>Cervical Neck Strain (or Whiplash)</a:t>
                      </a:r>
                      <a:endParaRPr sz="1100">
                        <a:solidFill>
                          <a:srgbClr val="FF0000"/>
                        </a:solidFill>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Vertebral Compression Fracture</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Cervical Spine Fracture</a:t>
                      </a:r>
                      <a:endParaRPr sz="1100">
                        <a:latin typeface="Mada"/>
                        <a:ea typeface="Mada"/>
                        <a:cs typeface="Mada"/>
                        <a:sym typeface="Mada"/>
                      </a:endParaRPr>
                    </a:p>
                  </a:txBody>
                  <a:tcPr marT="91425" marB="91425" marR="91425" marL="91425"/>
                </a:tc>
                <a:tc rowSpan="2">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Spinal Osteomyelitis</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Spinal Epidural abscess</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Discitis</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Meningitis</a:t>
                      </a:r>
                      <a:endParaRPr sz="1100">
                        <a:latin typeface="Mada"/>
                        <a:ea typeface="Mada"/>
                        <a:cs typeface="Mada"/>
                        <a:sym typeface="Mada"/>
                      </a:endParaRPr>
                    </a:p>
                  </a:txBody>
                  <a:tcPr marT="91425" marB="91425" marR="91425" marL="91425"/>
                </a:tc>
                <a:tc rowSpan="2">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Spine metastases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Multiple myeloma</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Chordoma</a:t>
                      </a:r>
                      <a:endParaRPr sz="1100">
                        <a:latin typeface="Mada"/>
                        <a:ea typeface="Mada"/>
                        <a:cs typeface="Mada"/>
                        <a:sym typeface="Mada"/>
                      </a:endParaRPr>
                    </a:p>
                  </a:txBody>
                  <a:tcPr marT="91425" marB="91425" marR="91425" marL="91425"/>
                </a:tc>
                <a:tc rowSpan="2">
                  <a:txBody>
                    <a:bodyPr/>
                    <a:lstStyle/>
                    <a:p>
                      <a:pPr indent="-298450" lvl="0" marL="457200" rtl="0" algn="l">
                        <a:spcBef>
                          <a:spcPts val="0"/>
                        </a:spcBef>
                        <a:spcAft>
                          <a:spcPts val="0"/>
                        </a:spcAft>
                        <a:buSzPts val="1100"/>
                        <a:buFont typeface="Mada"/>
                        <a:buChar char="●"/>
                      </a:pPr>
                      <a:r>
                        <a:rPr lang="en-GB" sz="1100">
                          <a:solidFill>
                            <a:schemeClr val="dk1"/>
                          </a:solidFill>
                          <a:latin typeface="Mada"/>
                          <a:ea typeface="Mada"/>
                          <a:cs typeface="Mada"/>
                          <a:sym typeface="Mada"/>
                        </a:rPr>
                        <a:t>Polyarthritis</a:t>
                      </a:r>
                      <a:endParaRPr sz="1100">
                        <a:solidFill>
                          <a:schemeClr val="dk1"/>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chemeClr val="dk1"/>
                          </a:solidFill>
                          <a:latin typeface="Mada"/>
                          <a:ea typeface="Mada"/>
                          <a:cs typeface="Mada"/>
                          <a:sym typeface="Mada"/>
                        </a:rPr>
                        <a:t>Rheumatoid arthritis</a:t>
                      </a:r>
                      <a:endParaRPr sz="1100">
                        <a:solidFill>
                          <a:schemeClr val="dk1"/>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chemeClr val="dk1"/>
                          </a:solidFill>
                          <a:latin typeface="Mada"/>
                          <a:ea typeface="Mada"/>
                          <a:cs typeface="Mada"/>
                          <a:sym typeface="Mada"/>
                        </a:rPr>
                        <a:t>Spondyloarthropathy</a:t>
                      </a:r>
                      <a:endParaRPr sz="1100">
                        <a:latin typeface="Mada"/>
                        <a:ea typeface="Mada"/>
                        <a:cs typeface="Mada"/>
                        <a:sym typeface="Mada"/>
                      </a:endParaRPr>
                    </a:p>
                    <a:p>
                      <a:pPr indent="0" lvl="0" marL="457200" rtl="0" algn="l">
                        <a:spcBef>
                          <a:spcPts val="0"/>
                        </a:spcBef>
                        <a:spcAft>
                          <a:spcPts val="0"/>
                        </a:spcAft>
                        <a:buNone/>
                      </a:pPr>
                      <a:r>
                        <a:t/>
                      </a:r>
                      <a:endParaRPr sz="1100">
                        <a:latin typeface="Mada"/>
                        <a:ea typeface="Mada"/>
                        <a:cs typeface="Mada"/>
                        <a:sym typeface="Mada"/>
                      </a:endParaRPr>
                    </a:p>
                  </a:txBody>
                  <a:tcPr marT="91425" marB="91425" marR="91425" marL="91425"/>
                </a:tc>
              </a:tr>
              <a:tr h="440950">
                <a:tc vMerge="1"/>
                <a:tc vMerge="1"/>
                <a:tc vMerge="1"/>
                <a:tc vMerge="1"/>
              </a:tr>
            </a:tbl>
          </a:graphicData>
        </a:graphic>
      </p:graphicFrame>
      <p:sp>
        <p:nvSpPr>
          <p:cNvPr id="2382" name="Google Shape;2382;p125"/>
          <p:cNvSpPr txBox="1"/>
          <p:nvPr/>
        </p:nvSpPr>
        <p:spPr>
          <a:xfrm>
            <a:off x="5119525" y="136170"/>
            <a:ext cx="2424000" cy="81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rgbClr val="B7D5D4"/>
                </a:solidFill>
                <a:highlight>
                  <a:srgbClr val="FFDDD2"/>
                </a:highlight>
                <a:latin typeface="Lora"/>
                <a:ea typeface="Lora"/>
                <a:cs typeface="Lora"/>
                <a:sym typeface="Lora"/>
              </a:rPr>
              <a:t>This wasn’t explained during the Session but it’s part of the Objs</a:t>
            </a:r>
            <a:endParaRPr b="1">
              <a:solidFill>
                <a:srgbClr val="B7D5D4"/>
              </a:solidFill>
              <a:highlight>
                <a:srgbClr val="FFDDD2"/>
              </a:highlight>
              <a:latin typeface="Lora"/>
              <a:ea typeface="Lora"/>
              <a:cs typeface="Lora"/>
              <a:sym typeface="Lora"/>
            </a:endParaRPr>
          </a:p>
        </p:txBody>
      </p:sp>
      <p:sp>
        <p:nvSpPr>
          <p:cNvPr id="2383" name="Google Shape;2383;p125"/>
          <p:cNvSpPr txBox="1"/>
          <p:nvPr/>
        </p:nvSpPr>
        <p:spPr>
          <a:xfrm>
            <a:off x="3720725" y="3454100"/>
            <a:ext cx="3413400" cy="4155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Chief complaint:</a:t>
            </a:r>
            <a:r>
              <a:rPr b="1" lang="en-GB" sz="1500">
                <a:solidFill>
                  <a:schemeClr val="dk1"/>
                </a:solidFill>
                <a:latin typeface="Lora"/>
                <a:ea typeface="Lora"/>
                <a:cs typeface="Lora"/>
                <a:sym typeface="Lora"/>
              </a:rPr>
              <a:t> neck pain</a:t>
            </a:r>
            <a:r>
              <a:rPr lang="en-GB" sz="1500">
                <a:solidFill>
                  <a:schemeClr val="dk1"/>
                </a:solidFill>
                <a:highlight>
                  <a:srgbClr val="F9DEC9"/>
                </a:highlight>
                <a:latin typeface="Lora"/>
                <a:ea typeface="Lora"/>
                <a:cs typeface="Lora"/>
                <a:sym typeface="Lora"/>
              </a:rPr>
              <a:t> </a:t>
            </a:r>
            <a:r>
              <a:rPr b="1" lang="en-GB" sz="1500">
                <a:solidFill>
                  <a:schemeClr val="dk1"/>
                </a:solidFill>
                <a:highlight>
                  <a:srgbClr val="F9DEC9"/>
                </a:highlight>
                <a:latin typeface="Lora"/>
                <a:ea typeface="Lora"/>
                <a:cs typeface="Lora"/>
                <a:sym typeface="Lora"/>
              </a:rPr>
              <a:t> </a:t>
            </a:r>
            <a:endParaRPr sz="1100">
              <a:solidFill>
                <a:schemeClr val="dk1"/>
              </a:solidFill>
              <a:latin typeface="Mada"/>
              <a:ea typeface="Mada"/>
              <a:cs typeface="Mada"/>
              <a:sym typeface="Mada"/>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7" name="Shape 2387"/>
        <p:cNvGrpSpPr/>
        <p:nvPr/>
      </p:nvGrpSpPr>
      <p:grpSpPr>
        <a:xfrm>
          <a:off x="0" y="0"/>
          <a:ext cx="0" cy="0"/>
          <a:chOff x="0" y="0"/>
          <a:chExt cx="0" cy="0"/>
        </a:xfrm>
      </p:grpSpPr>
      <p:sp>
        <p:nvSpPr>
          <p:cNvPr id="2388" name="Google Shape;2388;p126"/>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126"/>
          <p:cNvSpPr txBox="1"/>
          <p:nvPr/>
        </p:nvSpPr>
        <p:spPr>
          <a:xfrm>
            <a:off x="21425" y="217150"/>
            <a:ext cx="76980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latin typeface="Lora"/>
                <a:ea typeface="Lora"/>
                <a:cs typeface="Lora"/>
                <a:sym typeface="Lora"/>
              </a:rPr>
              <a:t>History Of back pain and limb weakness</a:t>
            </a:r>
            <a:endParaRPr b="1" sz="2000">
              <a:solidFill>
                <a:srgbClr val="9FCFCF"/>
              </a:solidFill>
              <a:latin typeface="Lora"/>
              <a:ea typeface="Lora"/>
              <a:cs typeface="Lora"/>
              <a:sym typeface="Lora"/>
            </a:endParaRPr>
          </a:p>
          <a:p>
            <a:pPr indent="0" lvl="0" marL="0" rtl="0" algn="l">
              <a:spcBef>
                <a:spcPts val="0"/>
              </a:spcBef>
              <a:spcAft>
                <a:spcPts val="0"/>
              </a:spcAft>
              <a:buNone/>
            </a:pPr>
            <a:r>
              <a:t/>
            </a:r>
            <a:endParaRPr b="1">
              <a:solidFill>
                <a:srgbClr val="9FCFCF"/>
              </a:solidFill>
              <a:latin typeface="Lora"/>
              <a:ea typeface="Lora"/>
              <a:cs typeface="Lora"/>
              <a:sym typeface="Lora"/>
            </a:endParaRPr>
          </a:p>
          <a:p>
            <a:pPr indent="0" lvl="0" marL="0" rtl="0" algn="l">
              <a:spcBef>
                <a:spcPts val="0"/>
              </a:spcBef>
              <a:spcAft>
                <a:spcPts val="0"/>
              </a:spcAft>
              <a:buNone/>
            </a:pPr>
            <a:r>
              <a:t/>
            </a:r>
            <a:endParaRPr b="1">
              <a:solidFill>
                <a:srgbClr val="9FCFCF"/>
              </a:solidFill>
              <a:latin typeface="Lora"/>
              <a:ea typeface="Lora"/>
              <a:cs typeface="Lora"/>
              <a:sym typeface="Lora"/>
            </a:endParaRPr>
          </a:p>
        </p:txBody>
      </p:sp>
      <p:sp>
        <p:nvSpPr>
          <p:cNvPr id="2390" name="Google Shape;2390;p126"/>
          <p:cNvSpPr txBox="1"/>
          <p:nvPr/>
        </p:nvSpPr>
        <p:spPr>
          <a:xfrm>
            <a:off x="55825" y="8307763"/>
            <a:ext cx="7221300" cy="2281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Lora"/>
              <a:buChar char="●"/>
            </a:pPr>
            <a:r>
              <a:rPr b="1" lang="en-GB">
                <a:highlight>
                  <a:srgbClr val="F9DEC9"/>
                </a:highlight>
                <a:latin typeface="Lora"/>
                <a:ea typeface="Lora"/>
                <a:cs typeface="Lora"/>
                <a:sym typeface="Lora"/>
              </a:rPr>
              <a:t>Investigations</a:t>
            </a:r>
            <a:endParaRPr b="1">
              <a:highlight>
                <a:srgbClr val="F9DEC9"/>
              </a:highlight>
              <a:latin typeface="Lora"/>
              <a:ea typeface="Lora"/>
              <a:cs typeface="Lora"/>
              <a:sym typeface="Lora"/>
            </a:endParaRPr>
          </a:p>
          <a:p>
            <a:pPr indent="-317500" lvl="1" marL="914400" rtl="0" algn="l">
              <a:spcBef>
                <a:spcPts val="0"/>
              </a:spcBef>
              <a:spcAft>
                <a:spcPts val="0"/>
              </a:spcAft>
              <a:buClr>
                <a:schemeClr val="dk1"/>
              </a:buClr>
              <a:buSzPts val="1400"/>
              <a:buFont typeface="Mada"/>
              <a:buChar char="○"/>
            </a:pPr>
            <a:r>
              <a:rPr lang="en-GB">
                <a:latin typeface="Mada"/>
                <a:ea typeface="Mada"/>
                <a:cs typeface="Mada"/>
                <a:sym typeface="Mada"/>
              </a:rPr>
              <a:t>X-ray</a:t>
            </a:r>
            <a:endParaRPr>
              <a:latin typeface="Mada"/>
              <a:ea typeface="Mada"/>
              <a:cs typeface="Mada"/>
              <a:sym typeface="Mada"/>
            </a:endParaRPr>
          </a:p>
          <a:p>
            <a:pPr indent="-317500" lvl="1" marL="914400" rtl="0" algn="l">
              <a:spcBef>
                <a:spcPts val="0"/>
              </a:spcBef>
              <a:spcAft>
                <a:spcPts val="0"/>
              </a:spcAft>
              <a:buClr>
                <a:schemeClr val="dk1"/>
              </a:buClr>
              <a:buSzPts val="1400"/>
              <a:buFont typeface="Mada"/>
              <a:buChar char="○"/>
            </a:pPr>
            <a:r>
              <a:rPr lang="en-GB">
                <a:latin typeface="Mada"/>
                <a:ea typeface="Mada"/>
                <a:cs typeface="Mada"/>
                <a:sym typeface="Mada"/>
              </a:rPr>
              <a:t>CT-scan	</a:t>
            </a:r>
            <a:endParaRPr>
              <a:latin typeface="Mada"/>
              <a:ea typeface="Mada"/>
              <a:cs typeface="Mada"/>
              <a:sym typeface="Mada"/>
            </a:endParaRPr>
          </a:p>
          <a:p>
            <a:pPr indent="-317500" lvl="1" marL="914400" rtl="0" algn="l">
              <a:spcBef>
                <a:spcPts val="0"/>
              </a:spcBef>
              <a:spcAft>
                <a:spcPts val="0"/>
              </a:spcAft>
              <a:buClr>
                <a:schemeClr val="dk1"/>
              </a:buClr>
              <a:buSzPts val="1400"/>
              <a:buFont typeface="Mada"/>
              <a:buChar char="○"/>
            </a:pPr>
            <a:r>
              <a:rPr lang="en-GB">
                <a:latin typeface="Mada"/>
                <a:ea typeface="Mada"/>
                <a:cs typeface="Mada"/>
                <a:sym typeface="Mada"/>
              </a:rPr>
              <a:t>MRI</a:t>
            </a:r>
            <a:endParaRPr>
              <a:latin typeface="Mada"/>
              <a:ea typeface="Mada"/>
              <a:cs typeface="Mada"/>
              <a:sym typeface="Mada"/>
            </a:endParaRPr>
          </a:p>
          <a:p>
            <a:pPr indent="-317500" lvl="1" marL="914400" rtl="0" algn="l">
              <a:spcBef>
                <a:spcPts val="0"/>
              </a:spcBef>
              <a:spcAft>
                <a:spcPts val="0"/>
              </a:spcAft>
              <a:buClr>
                <a:schemeClr val="dk1"/>
              </a:buClr>
              <a:buSzPts val="1400"/>
              <a:buFont typeface="Mada"/>
              <a:buChar char="○"/>
            </a:pPr>
            <a:r>
              <a:rPr lang="en-GB">
                <a:latin typeface="Mada"/>
                <a:ea typeface="Mada"/>
                <a:cs typeface="Mada"/>
                <a:sym typeface="Mada"/>
              </a:rPr>
              <a:t>Other: Blood tests, Electromyography (EMG)</a:t>
            </a:r>
            <a:endParaRPr>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Management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rgbClr val="231F20"/>
                </a:solidFill>
                <a:latin typeface="Mada"/>
                <a:ea typeface="Mada"/>
                <a:cs typeface="Mada"/>
                <a:sym typeface="Mada"/>
              </a:rPr>
              <a:t>Exercise, stretching, and </a:t>
            </a:r>
            <a:r>
              <a:rPr lang="en-GB" sz="1100">
                <a:solidFill>
                  <a:schemeClr val="dk1"/>
                </a:solidFill>
                <a:latin typeface="Mada"/>
                <a:ea typeface="Mada"/>
                <a:cs typeface="Mada"/>
                <a:sym typeface="Mada"/>
              </a:rPr>
              <a:t>Physical therapy</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NSAIDs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Short-term immobilization by collar </a:t>
            </a:r>
            <a:endParaRPr sz="1100">
              <a:solidFill>
                <a:schemeClr val="dk1"/>
              </a:solidFill>
              <a:latin typeface="Mada"/>
              <a:ea typeface="Mada"/>
              <a:cs typeface="Mada"/>
              <a:sym typeface="Mada"/>
            </a:endParaRPr>
          </a:p>
        </p:txBody>
      </p:sp>
      <p:sp>
        <p:nvSpPr>
          <p:cNvPr id="2391" name="Google Shape;2391;p126"/>
          <p:cNvSpPr/>
          <p:nvPr/>
        </p:nvSpPr>
        <p:spPr>
          <a:xfrm>
            <a:off x="6131425" y="5524325"/>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126"/>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2393" name="Google Shape;2393;p126"/>
          <p:cNvSpPr txBox="1"/>
          <p:nvPr/>
        </p:nvSpPr>
        <p:spPr>
          <a:xfrm>
            <a:off x="21425" y="3772800"/>
            <a:ext cx="6131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800">
                <a:solidFill>
                  <a:srgbClr val="9FCFCF"/>
                </a:solidFill>
                <a:latin typeface="Comfortaa Regular"/>
                <a:ea typeface="Comfortaa Regular"/>
                <a:cs typeface="Comfortaa Regular"/>
                <a:sym typeface="Comfortaa Regular"/>
              </a:rPr>
              <a:t>Investigation and Management </a:t>
            </a:r>
            <a:r>
              <a:rPr lang="en-GB" sz="1800">
                <a:solidFill>
                  <a:srgbClr val="9FCFCF"/>
                </a:solidFill>
                <a:latin typeface="Comfortaa Regular"/>
                <a:ea typeface="Comfortaa Regular"/>
                <a:cs typeface="Comfortaa Regular"/>
                <a:sym typeface="Comfortaa Regular"/>
              </a:rPr>
              <a:t>Of Back pain </a:t>
            </a:r>
            <a:endParaRPr sz="1800">
              <a:solidFill>
                <a:srgbClr val="9FCFCF"/>
              </a:solidFill>
              <a:latin typeface="Comfortaa Regular"/>
              <a:ea typeface="Comfortaa Regular"/>
              <a:cs typeface="Comfortaa Regular"/>
              <a:sym typeface="Comfortaa Regular"/>
            </a:endParaRPr>
          </a:p>
          <a:p>
            <a:pPr indent="0" lvl="0" marL="0" rtl="0" algn="l">
              <a:spcBef>
                <a:spcPts val="0"/>
              </a:spcBef>
              <a:spcAft>
                <a:spcPts val="0"/>
              </a:spcAft>
              <a:buClr>
                <a:schemeClr val="dk1"/>
              </a:buClr>
              <a:buSzPts val="1100"/>
              <a:buFont typeface="Arial"/>
              <a:buNone/>
            </a:pPr>
            <a:r>
              <a:t/>
            </a:r>
            <a:endParaRPr sz="1800">
              <a:solidFill>
                <a:srgbClr val="9FCFCF"/>
              </a:solidFill>
              <a:latin typeface="Comfortaa Regular"/>
              <a:ea typeface="Comfortaa Regular"/>
              <a:cs typeface="Comfortaa Regular"/>
              <a:sym typeface="Comfortaa Regular"/>
            </a:endParaRPr>
          </a:p>
          <a:p>
            <a:pPr indent="0" lvl="0" marL="0" rtl="0" algn="l">
              <a:spcBef>
                <a:spcPts val="0"/>
              </a:spcBef>
              <a:spcAft>
                <a:spcPts val="0"/>
              </a:spcAft>
              <a:buNone/>
            </a:pPr>
            <a:r>
              <a:t/>
            </a:r>
            <a:endParaRPr sz="1800">
              <a:solidFill>
                <a:srgbClr val="9FCFCF"/>
              </a:solidFill>
              <a:latin typeface="Comfortaa Regular"/>
              <a:ea typeface="Comfortaa Regular"/>
              <a:cs typeface="Comfortaa Regular"/>
              <a:sym typeface="Comfortaa Regular"/>
            </a:endParaRPr>
          </a:p>
        </p:txBody>
      </p:sp>
      <p:sp>
        <p:nvSpPr>
          <p:cNvPr id="2394" name="Google Shape;2394;p126"/>
          <p:cNvSpPr/>
          <p:nvPr/>
        </p:nvSpPr>
        <p:spPr>
          <a:xfrm>
            <a:off x="42775" y="4149525"/>
            <a:ext cx="5451600" cy="549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395" name="Google Shape;2395;p126"/>
          <p:cNvSpPr txBox="1"/>
          <p:nvPr/>
        </p:nvSpPr>
        <p:spPr>
          <a:xfrm>
            <a:off x="-20374" y="4355675"/>
            <a:ext cx="4624200" cy="280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100">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Investigations</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rgbClr val="93C47D"/>
                </a:solidFill>
                <a:latin typeface="Mada"/>
                <a:ea typeface="Mada"/>
                <a:cs typeface="Mada"/>
                <a:sym typeface="Mada"/>
              </a:rPr>
              <a:t>Start with</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X-ray</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rgbClr val="93C47D"/>
                </a:solidFill>
                <a:latin typeface="Mada"/>
                <a:ea typeface="Mada"/>
                <a:cs typeface="Mada"/>
                <a:sym typeface="Mada"/>
              </a:rPr>
              <a:t>If you need more </a:t>
            </a:r>
            <a:r>
              <a:rPr lang="en-GB" sz="1100">
                <a:solidFill>
                  <a:srgbClr val="93C47D"/>
                </a:solidFill>
                <a:latin typeface="Mada"/>
                <a:ea typeface="Mada"/>
                <a:cs typeface="Mada"/>
                <a:sym typeface="Mada"/>
              </a:rPr>
              <a:t>information</a:t>
            </a:r>
            <a:r>
              <a:rPr lang="en-GB" sz="1100">
                <a:solidFill>
                  <a:srgbClr val="93C47D"/>
                </a:solidFill>
                <a:latin typeface="Mada"/>
                <a:ea typeface="Mada"/>
                <a:cs typeface="Mada"/>
                <a:sym typeface="Mada"/>
              </a:rPr>
              <a:t> about soft tissue use</a:t>
            </a:r>
            <a:r>
              <a:rPr lang="en-GB" sz="1100">
                <a:solidFill>
                  <a:schemeClr val="dk1"/>
                </a:solidFill>
                <a:latin typeface="Mada"/>
                <a:ea typeface="Mada"/>
                <a:cs typeface="Mada"/>
                <a:sym typeface="Mada"/>
              </a:rPr>
              <a:t>  MRI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CT-scans for </a:t>
            </a:r>
            <a:r>
              <a:rPr lang="en-GB" sz="1100">
                <a:solidFill>
                  <a:srgbClr val="93C47D"/>
                </a:solidFill>
                <a:latin typeface="Mada"/>
                <a:ea typeface="Mada"/>
                <a:cs typeface="Mada"/>
                <a:sym typeface="Mada"/>
              </a:rPr>
              <a:t>trama </a:t>
            </a:r>
            <a:endParaRPr sz="1100">
              <a:solidFill>
                <a:srgbClr val="93C47D"/>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Other: Blood tests, Bone scan, Electromyography (EMG)</a:t>
            </a:r>
            <a:r>
              <a:rPr lang="en-GB" sz="1100">
                <a:solidFill>
                  <a:srgbClr val="999999"/>
                </a:solidFill>
                <a:latin typeface="Mada"/>
                <a:ea typeface="Mada"/>
                <a:cs typeface="Mada"/>
                <a:sym typeface="Mada"/>
              </a:rPr>
              <a:t> to confirm nerve compression caused by herniated disks or narrowing of your spinal canal (spinal stenosis).</a:t>
            </a:r>
            <a:endParaRPr sz="1100">
              <a:solidFill>
                <a:srgbClr val="999999"/>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rgbClr val="000000"/>
              </a:buClr>
              <a:buSzPts val="1500"/>
              <a:buFont typeface="Lora"/>
              <a:buChar char="●"/>
            </a:pPr>
            <a:r>
              <a:rPr b="1" lang="en-GB" sz="1500">
                <a:highlight>
                  <a:srgbClr val="F9DEC9"/>
                </a:highlight>
                <a:latin typeface="Lora"/>
                <a:ea typeface="Lora"/>
                <a:cs typeface="Lora"/>
                <a:sym typeface="Lora"/>
              </a:rPr>
              <a:t>Management </a:t>
            </a:r>
            <a:endParaRPr b="1" sz="1500">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NSAIDs, Muscle relaxant, Narcotics, Antidepressant.</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Physical therapy</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Surgical procedure; cortisone injections.</a:t>
            </a:r>
            <a:endParaRPr sz="1100">
              <a:solidFill>
                <a:schemeClr val="dk1"/>
              </a:solidFill>
              <a:latin typeface="Mada"/>
              <a:ea typeface="Mada"/>
              <a:cs typeface="Mada"/>
              <a:sym typeface="Mada"/>
            </a:endParaRPr>
          </a:p>
        </p:txBody>
      </p:sp>
      <p:sp>
        <p:nvSpPr>
          <p:cNvPr id="2396" name="Google Shape;2396;p126"/>
          <p:cNvSpPr txBox="1"/>
          <p:nvPr/>
        </p:nvSpPr>
        <p:spPr>
          <a:xfrm>
            <a:off x="21425" y="7682400"/>
            <a:ext cx="6131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800">
                <a:solidFill>
                  <a:srgbClr val="9FCFCF"/>
                </a:solidFill>
                <a:latin typeface="Comfortaa Regular"/>
                <a:ea typeface="Comfortaa Regular"/>
                <a:cs typeface="Comfortaa Regular"/>
                <a:sym typeface="Comfortaa Regular"/>
              </a:rPr>
              <a:t>Investigation and Management Of neck pain </a:t>
            </a:r>
            <a:endParaRPr sz="1800">
              <a:solidFill>
                <a:srgbClr val="9FCFCF"/>
              </a:solidFill>
              <a:latin typeface="Comfortaa Regular"/>
              <a:ea typeface="Comfortaa Regular"/>
              <a:cs typeface="Comfortaa Regular"/>
              <a:sym typeface="Comfortaa Regular"/>
            </a:endParaRPr>
          </a:p>
          <a:p>
            <a:pPr indent="0" lvl="0" marL="0" rtl="0" algn="l">
              <a:spcBef>
                <a:spcPts val="0"/>
              </a:spcBef>
              <a:spcAft>
                <a:spcPts val="0"/>
              </a:spcAft>
              <a:buNone/>
            </a:pPr>
            <a:r>
              <a:t/>
            </a:r>
            <a:endParaRPr sz="1800">
              <a:solidFill>
                <a:srgbClr val="9FCFCF"/>
              </a:solidFill>
              <a:latin typeface="Comfortaa Regular"/>
              <a:ea typeface="Comfortaa Regular"/>
              <a:cs typeface="Comfortaa Regular"/>
              <a:sym typeface="Comfortaa Regular"/>
            </a:endParaRPr>
          </a:p>
        </p:txBody>
      </p:sp>
      <p:sp>
        <p:nvSpPr>
          <p:cNvPr id="2397" name="Google Shape;2397;p126"/>
          <p:cNvSpPr/>
          <p:nvPr/>
        </p:nvSpPr>
        <p:spPr>
          <a:xfrm>
            <a:off x="42775" y="8059125"/>
            <a:ext cx="5451600" cy="549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398" name="Google Shape;2398;p126"/>
          <p:cNvSpPr txBox="1"/>
          <p:nvPr/>
        </p:nvSpPr>
        <p:spPr>
          <a:xfrm>
            <a:off x="21425" y="801750"/>
            <a:ext cx="6131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800">
                <a:solidFill>
                  <a:srgbClr val="9FCFCF"/>
                </a:solidFill>
                <a:latin typeface="Comfortaa Regular"/>
                <a:ea typeface="Comfortaa Regular"/>
                <a:cs typeface="Comfortaa Regular"/>
                <a:sym typeface="Comfortaa Regular"/>
              </a:rPr>
              <a:t>Investigation and Management Of limb weakness</a:t>
            </a:r>
            <a:endParaRPr sz="1800">
              <a:solidFill>
                <a:srgbClr val="9FCFCF"/>
              </a:solidFill>
              <a:latin typeface="Comfortaa Regular"/>
              <a:ea typeface="Comfortaa Regular"/>
              <a:cs typeface="Comfortaa Regular"/>
              <a:sym typeface="Comfortaa Regular"/>
            </a:endParaRPr>
          </a:p>
          <a:p>
            <a:pPr indent="0" lvl="0" marL="0" rtl="0" algn="l">
              <a:spcBef>
                <a:spcPts val="0"/>
              </a:spcBef>
              <a:spcAft>
                <a:spcPts val="0"/>
              </a:spcAft>
              <a:buClr>
                <a:schemeClr val="dk1"/>
              </a:buClr>
              <a:buSzPts val="1100"/>
              <a:buFont typeface="Arial"/>
              <a:buNone/>
            </a:pPr>
            <a:r>
              <a:t/>
            </a:r>
            <a:endParaRPr sz="1800">
              <a:solidFill>
                <a:srgbClr val="9FCFCF"/>
              </a:solidFill>
              <a:latin typeface="Comfortaa Regular"/>
              <a:ea typeface="Comfortaa Regular"/>
              <a:cs typeface="Comfortaa Regular"/>
              <a:sym typeface="Comfortaa Regular"/>
            </a:endParaRPr>
          </a:p>
          <a:p>
            <a:pPr indent="0" lvl="0" marL="0" rtl="0" algn="l">
              <a:spcBef>
                <a:spcPts val="0"/>
              </a:spcBef>
              <a:spcAft>
                <a:spcPts val="0"/>
              </a:spcAft>
              <a:buNone/>
            </a:pPr>
            <a:r>
              <a:t/>
            </a:r>
            <a:endParaRPr sz="1800">
              <a:solidFill>
                <a:srgbClr val="9FCFCF"/>
              </a:solidFill>
              <a:latin typeface="Comfortaa Regular"/>
              <a:ea typeface="Comfortaa Regular"/>
              <a:cs typeface="Comfortaa Regular"/>
              <a:sym typeface="Comfortaa Regular"/>
            </a:endParaRPr>
          </a:p>
        </p:txBody>
      </p:sp>
      <p:sp>
        <p:nvSpPr>
          <p:cNvPr id="2399" name="Google Shape;2399;p126"/>
          <p:cNvSpPr/>
          <p:nvPr/>
        </p:nvSpPr>
        <p:spPr>
          <a:xfrm>
            <a:off x="42775" y="1178475"/>
            <a:ext cx="5451600" cy="549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400" name="Google Shape;2400;p126"/>
          <p:cNvSpPr txBox="1"/>
          <p:nvPr/>
        </p:nvSpPr>
        <p:spPr>
          <a:xfrm>
            <a:off x="163175" y="1441950"/>
            <a:ext cx="4784700" cy="223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highlight>
                  <a:srgbClr val="F9DEC9"/>
                </a:highlight>
                <a:latin typeface="Lora"/>
                <a:ea typeface="Lora"/>
                <a:cs typeface="Lora"/>
                <a:sym typeface="Lora"/>
              </a:rPr>
              <a:t>Investigations</a:t>
            </a:r>
            <a:r>
              <a:rPr b="1" lang="en-GB" sz="1200">
                <a:highlight>
                  <a:srgbClr val="F9DEC9"/>
                </a:highlight>
                <a:latin typeface="Mada"/>
                <a:ea typeface="Mada"/>
                <a:cs typeface="Mada"/>
                <a:sym typeface="Mada"/>
              </a:rPr>
              <a:t>:</a:t>
            </a:r>
            <a:r>
              <a:rPr b="1" lang="en-GB" sz="1200">
                <a:latin typeface="Mada"/>
                <a:ea typeface="Mada"/>
                <a:cs typeface="Mada"/>
                <a:sym typeface="Mada"/>
              </a:rPr>
              <a:t> according to the suspected </a:t>
            </a:r>
            <a:r>
              <a:rPr b="1" lang="en-GB" sz="1200">
                <a:latin typeface="Mada"/>
                <a:ea typeface="Mada"/>
                <a:cs typeface="Mada"/>
                <a:sym typeface="Mada"/>
              </a:rPr>
              <a:t>cause</a:t>
            </a:r>
            <a:r>
              <a:rPr b="1" lang="en-GB" sz="1200">
                <a:latin typeface="Mada"/>
                <a:ea typeface="Mada"/>
                <a:cs typeface="Mada"/>
                <a:sym typeface="Mada"/>
              </a:rPr>
              <a:t> </a:t>
            </a:r>
            <a:endParaRPr b="1" sz="12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CT scans or MRI to examine the inner structures of your body</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nerve tests to assess how well your nerves are working</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electromyography (EMG) to test the nerve activity in your muscles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blood tests to check for signs of infection or other conditions</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100">
                <a:highlight>
                  <a:srgbClr val="F9DEC9"/>
                </a:highlight>
                <a:latin typeface="Lora"/>
                <a:ea typeface="Lora"/>
                <a:cs typeface="Lora"/>
                <a:sym typeface="Lora"/>
              </a:rPr>
              <a:t>Management: </a:t>
            </a:r>
            <a:r>
              <a:rPr b="1" lang="en-GB" sz="1100">
                <a:latin typeface="Mada"/>
                <a:ea typeface="Mada"/>
                <a:cs typeface="Mada"/>
                <a:sym typeface="Mada"/>
              </a:rPr>
              <a:t>of suspected spinal cord compression</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Confirm diagnosis with urgent MRI scan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Administer high-dose glucocorticoids: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Ensure adequate analgesia</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 Refer for surgical decompression or urgent radiotherapy</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p:txBody>
      </p:sp>
      <p:pic>
        <p:nvPicPr>
          <p:cNvPr id="2401" name="Google Shape;2401;p126"/>
          <p:cNvPicPr preferRelativeResize="0"/>
          <p:nvPr/>
        </p:nvPicPr>
        <p:blipFill>
          <a:blip r:embed="rId3">
            <a:alphaModFix/>
          </a:blip>
          <a:stretch>
            <a:fillRect/>
          </a:stretch>
        </p:blipFill>
        <p:spPr>
          <a:xfrm>
            <a:off x="5111725" y="1387087"/>
            <a:ext cx="2284404" cy="2232000"/>
          </a:xfrm>
          <a:prstGeom prst="rect">
            <a:avLst/>
          </a:prstGeom>
          <a:noFill/>
          <a:ln>
            <a:noFill/>
          </a:ln>
        </p:spPr>
      </p:pic>
      <p:pic>
        <p:nvPicPr>
          <p:cNvPr id="2402" name="Google Shape;2402;p126"/>
          <p:cNvPicPr preferRelativeResize="0"/>
          <p:nvPr/>
        </p:nvPicPr>
        <p:blipFill>
          <a:blip r:embed="rId4">
            <a:alphaModFix/>
          </a:blip>
          <a:stretch>
            <a:fillRect/>
          </a:stretch>
        </p:blipFill>
        <p:spPr>
          <a:xfrm>
            <a:off x="4812700" y="4362694"/>
            <a:ext cx="2464425" cy="3161431"/>
          </a:xfrm>
          <a:prstGeom prst="rect">
            <a:avLst/>
          </a:prstGeom>
          <a:noFill/>
          <a:ln>
            <a:noFill/>
          </a:ln>
        </p:spPr>
      </p:pic>
      <p:pic>
        <p:nvPicPr>
          <p:cNvPr id="2403" name="Google Shape;2403;p126"/>
          <p:cNvPicPr preferRelativeResize="0"/>
          <p:nvPr/>
        </p:nvPicPr>
        <p:blipFill>
          <a:blip r:embed="rId5">
            <a:alphaModFix/>
          </a:blip>
          <a:stretch>
            <a:fillRect/>
          </a:stretch>
        </p:blipFill>
        <p:spPr>
          <a:xfrm>
            <a:off x="5111724" y="8267721"/>
            <a:ext cx="2284401" cy="2275428"/>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7" name="Shape 2407"/>
        <p:cNvGrpSpPr/>
        <p:nvPr/>
      </p:nvGrpSpPr>
      <p:grpSpPr>
        <a:xfrm>
          <a:off x="0" y="0"/>
          <a:ext cx="0" cy="0"/>
          <a:chOff x="0" y="0"/>
          <a:chExt cx="0" cy="0"/>
        </a:xfrm>
      </p:grpSpPr>
      <p:sp>
        <p:nvSpPr>
          <p:cNvPr id="2408" name="Google Shape;2408;p127"/>
          <p:cNvSpPr txBox="1"/>
          <p:nvPr/>
        </p:nvSpPr>
        <p:spPr>
          <a:xfrm>
            <a:off x="156325" y="299300"/>
            <a:ext cx="71577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highlight>
                  <a:schemeClr val="lt1"/>
                </a:highlight>
                <a:latin typeface="Lora"/>
                <a:ea typeface="Lora"/>
                <a:cs typeface="Lora"/>
                <a:sym typeface="Lora"/>
              </a:rPr>
              <a:t>Physical Examination of the limbs</a:t>
            </a:r>
            <a:endParaRPr b="1" sz="2000">
              <a:solidFill>
                <a:srgbClr val="9FCFCF"/>
              </a:solidFill>
              <a:latin typeface="Lora"/>
              <a:ea typeface="Lora"/>
              <a:cs typeface="Lora"/>
              <a:sym typeface="Lora"/>
            </a:endParaRPr>
          </a:p>
        </p:txBody>
      </p:sp>
      <p:sp>
        <p:nvSpPr>
          <p:cNvPr id="2409" name="Google Shape;2409;p127"/>
          <p:cNvSpPr txBox="1"/>
          <p:nvPr/>
        </p:nvSpPr>
        <p:spPr>
          <a:xfrm>
            <a:off x="75525" y="1604825"/>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General limb examination : </a:t>
            </a:r>
            <a:endParaRPr sz="1800">
              <a:solidFill>
                <a:srgbClr val="9FCFCF"/>
              </a:solidFill>
              <a:latin typeface="Comfortaa Regular"/>
              <a:ea typeface="Comfortaa Regular"/>
              <a:cs typeface="Comfortaa Regular"/>
              <a:sym typeface="Comfortaa Regular"/>
            </a:endParaRPr>
          </a:p>
        </p:txBody>
      </p:sp>
      <p:sp>
        <p:nvSpPr>
          <p:cNvPr id="2410" name="Google Shape;2410;p127"/>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127"/>
          <p:cNvSpPr/>
          <p:nvPr/>
        </p:nvSpPr>
        <p:spPr>
          <a:xfrm>
            <a:off x="156325" y="1985250"/>
            <a:ext cx="3057600" cy="498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412" name="Google Shape;2412;p127"/>
          <p:cNvSpPr txBox="1"/>
          <p:nvPr/>
        </p:nvSpPr>
        <p:spPr>
          <a:xfrm>
            <a:off x="261900" y="2655875"/>
            <a:ext cx="6686700" cy="104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a:solidFill>
                  <a:schemeClr val="dk1"/>
                </a:solidFill>
                <a:highlight>
                  <a:srgbClr val="F9DEC9"/>
                </a:highlight>
                <a:latin typeface="Mada"/>
                <a:ea typeface="Mada"/>
                <a:cs typeface="Mada"/>
                <a:sym typeface="Mada"/>
              </a:rPr>
              <a:t>1- Inspection :</a:t>
            </a:r>
            <a:r>
              <a:rPr lang="en-GB">
                <a:solidFill>
                  <a:schemeClr val="dk1"/>
                </a:solidFill>
                <a:latin typeface="Mada"/>
                <a:ea typeface="Mada"/>
                <a:cs typeface="Mada"/>
                <a:sym typeface="Mada"/>
              </a:rPr>
              <a:t> (front, back, sides)</a:t>
            </a:r>
            <a:endParaRPr b="1">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en-GB" sz="1200">
                <a:latin typeface="Mada"/>
                <a:ea typeface="Mada"/>
                <a:cs typeface="Mada"/>
                <a:sym typeface="Mada"/>
              </a:rPr>
              <a:t>Skin: </a:t>
            </a:r>
            <a:r>
              <a:rPr lang="en-GB" sz="1200">
                <a:latin typeface="Mada"/>
                <a:ea typeface="Mada"/>
                <a:cs typeface="Mada"/>
                <a:sym typeface="Mada"/>
              </a:rPr>
              <a:t>Colour, Scars, Sinuses, Abnormal or asymmetrical skin creases</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en-GB" sz="1200">
                <a:latin typeface="Mada"/>
                <a:ea typeface="Mada"/>
                <a:cs typeface="Mada"/>
                <a:sym typeface="Mada"/>
              </a:rPr>
              <a:t>Shape:</a:t>
            </a:r>
            <a:r>
              <a:rPr lang="en-GB" sz="1200">
                <a:latin typeface="Mada"/>
                <a:ea typeface="Mada"/>
                <a:cs typeface="Mada"/>
                <a:sym typeface="Mada"/>
              </a:rPr>
              <a:t> Swelling, Deformity, Wasting</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en-GB" sz="1200">
                <a:latin typeface="Mada"/>
                <a:ea typeface="Mada"/>
                <a:cs typeface="Mada"/>
                <a:sym typeface="Mada"/>
              </a:rPr>
              <a:t>Length: </a:t>
            </a:r>
            <a:r>
              <a:rPr lang="en-GB" sz="1200">
                <a:latin typeface="Mada"/>
                <a:ea typeface="Mada"/>
                <a:cs typeface="Mada"/>
                <a:sym typeface="Mada"/>
              </a:rPr>
              <a:t>compare the length of each part of the limb with the other side.</a:t>
            </a:r>
            <a:endParaRPr sz="1200">
              <a:latin typeface="Mada"/>
              <a:ea typeface="Mada"/>
              <a:cs typeface="Mada"/>
              <a:sym typeface="Mada"/>
            </a:endParaRPr>
          </a:p>
        </p:txBody>
      </p:sp>
      <p:sp>
        <p:nvSpPr>
          <p:cNvPr id="2413" name="Google Shape;2413;p127"/>
          <p:cNvSpPr txBox="1"/>
          <p:nvPr/>
        </p:nvSpPr>
        <p:spPr>
          <a:xfrm>
            <a:off x="227125" y="3665675"/>
            <a:ext cx="7016100" cy="4440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a:solidFill>
                  <a:schemeClr val="dk1"/>
                </a:solidFill>
                <a:highlight>
                  <a:srgbClr val="F9DEC9"/>
                </a:highlight>
                <a:latin typeface="Mada"/>
                <a:ea typeface="Mada"/>
                <a:cs typeface="Mada"/>
                <a:sym typeface="Mada"/>
              </a:rPr>
              <a:t>2- Palpation:</a:t>
            </a:r>
            <a:r>
              <a:rPr lang="en-GB">
                <a:solidFill>
                  <a:schemeClr val="dk1"/>
                </a:solidFill>
                <a:latin typeface="Mada"/>
                <a:ea typeface="Mada"/>
                <a:cs typeface="Mada"/>
                <a:sym typeface="Mada"/>
              </a:rPr>
              <a:t> (front, back, sides)</a:t>
            </a:r>
            <a:endParaRPr b="1">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en-GB" sz="1200">
                <a:latin typeface="Mada"/>
                <a:ea typeface="Mada"/>
                <a:cs typeface="Mada"/>
                <a:sym typeface="Mada"/>
              </a:rPr>
              <a:t>Skin: </a:t>
            </a:r>
            <a:endParaRPr b="1"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en-GB" sz="1200">
                <a:latin typeface="Mada"/>
                <a:ea typeface="Mada"/>
                <a:cs typeface="Mada"/>
                <a:sym typeface="Mada"/>
              </a:rPr>
              <a:t>Assess the </a:t>
            </a:r>
            <a:r>
              <a:rPr b="1" lang="en-GB" sz="1200">
                <a:latin typeface="Mada"/>
                <a:ea typeface="Mada"/>
                <a:cs typeface="Mada"/>
                <a:sym typeface="Mada"/>
              </a:rPr>
              <a:t>temperature </a:t>
            </a:r>
            <a:r>
              <a:rPr lang="en-GB" sz="1200">
                <a:latin typeface="Mada"/>
                <a:ea typeface="Mada"/>
                <a:cs typeface="Mada"/>
                <a:sym typeface="Mada"/>
              </a:rPr>
              <a:t>of the skin </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en-GB" sz="1200">
                <a:latin typeface="Mada"/>
                <a:ea typeface="Mada"/>
                <a:cs typeface="Mada"/>
                <a:sym typeface="Mada"/>
              </a:rPr>
              <a:t>Look for</a:t>
            </a:r>
            <a:r>
              <a:rPr b="1" lang="en-GB" sz="1200">
                <a:latin typeface="Mada"/>
                <a:ea typeface="Mada"/>
                <a:cs typeface="Mada"/>
                <a:sym typeface="Mada"/>
              </a:rPr>
              <a:t> tenderness</a:t>
            </a:r>
            <a:r>
              <a:rPr lang="en-GB" sz="1200">
                <a:latin typeface="Mada"/>
                <a:ea typeface="Mada"/>
                <a:cs typeface="Mada"/>
                <a:sym typeface="Mada"/>
              </a:rPr>
              <a:t> (note if it diffuse or localized)</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en-GB" sz="1200">
                <a:latin typeface="Mada"/>
                <a:ea typeface="Mada"/>
                <a:cs typeface="Mada"/>
                <a:sym typeface="Mada"/>
              </a:rPr>
              <a:t>Palpate </a:t>
            </a:r>
            <a:r>
              <a:rPr b="1" lang="en-GB" sz="1200">
                <a:latin typeface="Mada"/>
                <a:ea typeface="Mada"/>
                <a:cs typeface="Mada"/>
                <a:sym typeface="Mada"/>
              </a:rPr>
              <a:t>edema </a:t>
            </a:r>
            <a:r>
              <a:rPr lang="en-GB" sz="1200">
                <a:latin typeface="Mada"/>
                <a:ea typeface="Mada"/>
                <a:cs typeface="Mada"/>
                <a:sym typeface="Mada"/>
              </a:rPr>
              <a:t>if any  (</a:t>
            </a:r>
            <a:r>
              <a:rPr lang="en-GB" sz="1200">
                <a:solidFill>
                  <a:schemeClr val="dk1"/>
                </a:solidFill>
                <a:latin typeface="Mada"/>
                <a:ea typeface="Mada"/>
                <a:cs typeface="Mada"/>
                <a:sym typeface="Mada"/>
              </a:rPr>
              <a:t>note if it </a:t>
            </a:r>
            <a:r>
              <a:rPr lang="en-GB" sz="1200">
                <a:latin typeface="Mada"/>
                <a:ea typeface="Mada"/>
                <a:cs typeface="Mada"/>
                <a:sym typeface="Mada"/>
              </a:rPr>
              <a:t>local, general, dependent), </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en-GB" sz="1200">
                <a:latin typeface="Mada"/>
                <a:ea typeface="Mada"/>
                <a:cs typeface="Mada"/>
                <a:sym typeface="Mada"/>
              </a:rPr>
              <a:t>Feel any </a:t>
            </a:r>
            <a:r>
              <a:rPr b="1" lang="en-GB" sz="1200">
                <a:latin typeface="Mada"/>
                <a:ea typeface="Mada"/>
                <a:cs typeface="Mada"/>
                <a:sym typeface="Mada"/>
              </a:rPr>
              <a:t>scar or skin thickening</a:t>
            </a:r>
            <a:r>
              <a:rPr lang="en-GB" sz="1200">
                <a:latin typeface="Mada"/>
                <a:ea typeface="Mada"/>
                <a:cs typeface="Mada"/>
                <a:sym typeface="Mada"/>
              </a:rPr>
              <a:t> and its relation to the bone or joint</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en-GB" sz="1200">
                <a:latin typeface="Mada"/>
                <a:ea typeface="Mada"/>
                <a:cs typeface="Mada"/>
                <a:sym typeface="Mada"/>
              </a:rPr>
              <a:t>Shape</a:t>
            </a:r>
            <a:r>
              <a:rPr lang="en-GB" sz="1200">
                <a:latin typeface="Mada"/>
                <a:ea typeface="Mada"/>
                <a:cs typeface="Mada"/>
                <a:sym typeface="Mada"/>
              </a:rPr>
              <a:t>: </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en-GB" sz="1200">
                <a:latin typeface="Mada"/>
                <a:ea typeface="Mada"/>
                <a:cs typeface="Mada"/>
                <a:sym typeface="Mada"/>
              </a:rPr>
              <a:t>If there is a </a:t>
            </a:r>
            <a:r>
              <a:rPr b="1" lang="en-GB" sz="1200">
                <a:latin typeface="Mada"/>
                <a:ea typeface="Mada"/>
                <a:cs typeface="Mada"/>
                <a:sym typeface="Mada"/>
              </a:rPr>
              <a:t>swelling </a:t>
            </a:r>
            <a:r>
              <a:rPr lang="en-GB" sz="1200">
                <a:latin typeface="Mada"/>
                <a:ea typeface="Mada"/>
                <a:cs typeface="Mada"/>
                <a:sym typeface="Mada"/>
              </a:rPr>
              <a:t>try to define the cause it (e.g.: fluid in the joint, thickening of the synovium, muscle or bony swellings).</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en-GB" sz="1200">
                <a:latin typeface="Mada"/>
                <a:ea typeface="Mada"/>
                <a:cs typeface="Mada"/>
                <a:sym typeface="Mada"/>
              </a:rPr>
              <a:t>Feel the </a:t>
            </a:r>
            <a:r>
              <a:rPr b="1" lang="en-GB" sz="1200">
                <a:latin typeface="Mada"/>
                <a:ea typeface="Mada"/>
                <a:cs typeface="Mada"/>
                <a:sym typeface="Mada"/>
              </a:rPr>
              <a:t>bones and joints</a:t>
            </a:r>
            <a:r>
              <a:rPr lang="en-GB" sz="1200">
                <a:latin typeface="Mada"/>
                <a:ea typeface="Mada"/>
                <a:cs typeface="Mada"/>
                <a:sym typeface="Mada"/>
              </a:rPr>
              <a:t> for any deformity, record on a diagram any abnormality and degree of deformity of alignment.</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en-GB" sz="1200">
                <a:latin typeface="Mada"/>
                <a:ea typeface="Mada"/>
                <a:cs typeface="Mada"/>
                <a:sym typeface="Mada"/>
              </a:rPr>
              <a:t>Length</a:t>
            </a:r>
            <a:r>
              <a:rPr lang="en-GB" sz="1200">
                <a:latin typeface="Mada"/>
                <a:ea typeface="Mada"/>
                <a:cs typeface="Mada"/>
                <a:sym typeface="Mada"/>
              </a:rPr>
              <a:t> (usually for lower limb only. however, the principles apply equally to the upper limb).</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b="1" lang="en-GB" sz="1200">
                <a:latin typeface="Mada"/>
                <a:ea typeface="Mada"/>
                <a:cs typeface="Mada"/>
                <a:sym typeface="Mada"/>
              </a:rPr>
              <a:t>Real length of each bone:</a:t>
            </a:r>
            <a:r>
              <a:rPr lang="en-GB" sz="1200">
                <a:latin typeface="Mada"/>
                <a:ea typeface="Mada"/>
                <a:cs typeface="Mada"/>
                <a:sym typeface="Mada"/>
              </a:rPr>
              <a:t> Choose recognizable anatomical points at either end of the bone and measure between them. </a:t>
            </a:r>
            <a:r>
              <a:rPr lang="en-GB" sz="1200">
                <a:solidFill>
                  <a:schemeClr val="dk1"/>
                </a:solidFill>
                <a:latin typeface="Mada"/>
                <a:ea typeface="Mada"/>
                <a:cs typeface="Mada"/>
                <a:sym typeface="Mada"/>
              </a:rPr>
              <a:t>Do the same on the other side and compare your findings.</a:t>
            </a:r>
            <a:endParaRPr sz="1200">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Apparent length of the limb: </a:t>
            </a:r>
            <a:r>
              <a:rPr lang="en-GB" sz="1200">
                <a:solidFill>
                  <a:schemeClr val="dk1"/>
                </a:solidFill>
                <a:latin typeface="Mada"/>
                <a:ea typeface="Mada"/>
                <a:cs typeface="Mada"/>
                <a:sym typeface="Mada"/>
              </a:rPr>
              <a:t>Ask the patient to lie straight on the bed. Choose a point in the midline of the trunk – the umbilicus or xiphisternum – and measure from this central point to the tips of both medial malleoli.</a:t>
            </a:r>
            <a:endParaRPr b="1"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Real length of each limb:</a:t>
            </a:r>
            <a:r>
              <a:rPr lang="en-GB" sz="1200">
                <a:solidFill>
                  <a:schemeClr val="dk1"/>
                </a:solidFill>
                <a:latin typeface="Mada"/>
                <a:ea typeface="Mada"/>
                <a:cs typeface="Mada"/>
                <a:sym typeface="Mada"/>
              </a:rPr>
              <a:t> measure between fixed bony points (eg. anterior superior iliac spine, medial malleolus) at each end of the limb</a:t>
            </a:r>
            <a:r>
              <a:rPr b="1" lang="en-GB" sz="1200">
                <a:solidFill>
                  <a:schemeClr val="dk1"/>
                </a:solidFill>
                <a:latin typeface="Mada"/>
                <a:ea typeface="Mada"/>
                <a:cs typeface="Mada"/>
                <a:sym typeface="Mada"/>
              </a:rPr>
              <a:t> </a:t>
            </a:r>
            <a:r>
              <a:rPr b="1" lang="en-GB" sz="1200">
                <a:solidFill>
                  <a:srgbClr val="FF0000"/>
                </a:solidFill>
                <a:latin typeface="Mada"/>
                <a:ea typeface="Mada"/>
                <a:cs typeface="Mada"/>
                <a:sym typeface="Mada"/>
              </a:rPr>
              <a:t>with the joints in identical positions </a:t>
            </a:r>
            <a:r>
              <a:rPr lang="en-GB" sz="1200">
                <a:latin typeface="Mada"/>
                <a:ea typeface="Mada"/>
                <a:cs typeface="Mada"/>
                <a:sym typeface="Mada"/>
              </a:rPr>
              <a:t>(eg. if the knee has some fixed flexion, flex the normal side to the same degree then mesure )</a:t>
            </a:r>
            <a:r>
              <a:rPr b="1" lang="en-GB" sz="1200">
                <a:solidFill>
                  <a:schemeClr val="dk1"/>
                </a:solidFill>
                <a:latin typeface="Mada"/>
                <a:ea typeface="Mada"/>
                <a:cs typeface="Mada"/>
                <a:sym typeface="Mada"/>
              </a:rPr>
              <a:t>.</a:t>
            </a:r>
            <a:endParaRPr sz="1200">
              <a:latin typeface="Mada"/>
              <a:ea typeface="Mada"/>
              <a:cs typeface="Mada"/>
              <a:sym typeface="Mada"/>
            </a:endParaRPr>
          </a:p>
        </p:txBody>
      </p:sp>
      <p:sp>
        <p:nvSpPr>
          <p:cNvPr id="2414" name="Google Shape;2414;p127"/>
          <p:cNvSpPr txBox="1"/>
          <p:nvPr/>
        </p:nvSpPr>
        <p:spPr>
          <a:xfrm>
            <a:off x="252425" y="8030075"/>
            <a:ext cx="74724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chemeClr val="dk1"/>
                </a:solidFill>
                <a:highlight>
                  <a:srgbClr val="F9DEC9"/>
                </a:highlight>
                <a:latin typeface="Mada"/>
                <a:ea typeface="Mada"/>
                <a:cs typeface="Mada"/>
                <a:sym typeface="Mada"/>
              </a:rPr>
              <a:t>3- Move:</a:t>
            </a:r>
            <a:r>
              <a:rPr lang="en-GB">
                <a:solidFill>
                  <a:schemeClr val="dk1"/>
                </a:solidFill>
                <a:latin typeface="Mada"/>
                <a:ea typeface="Mada"/>
                <a:cs typeface="Mada"/>
                <a:sym typeface="Mada"/>
              </a:rPr>
              <a:t> </a:t>
            </a:r>
            <a:endParaRPr b="1">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Active</a:t>
            </a:r>
            <a:r>
              <a:rPr lang="en-GB" sz="1200">
                <a:latin typeface="Mada"/>
                <a:ea typeface="Mada"/>
                <a:cs typeface="Mada"/>
                <a:sym typeface="Mada"/>
              </a:rPr>
              <a:t>: ask the patient to move each joint through its full range of movement and note any abnormal movement or limitation. Watch the limb while working, standing, walking, lifting etc.</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Passive</a:t>
            </a:r>
            <a:r>
              <a:rPr lang="en-GB" sz="1200">
                <a:latin typeface="Mada"/>
                <a:ea typeface="Mada"/>
                <a:cs typeface="Mada"/>
                <a:sym typeface="Mada"/>
              </a:rPr>
              <a:t>: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en-GB" sz="1200">
                <a:latin typeface="Mada"/>
                <a:ea typeface="Mada"/>
                <a:cs typeface="Mada"/>
                <a:sym typeface="Mada"/>
              </a:rPr>
              <a:t>Move all the joints of the limbs through their full range.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en-GB" sz="1200">
                <a:latin typeface="Mada"/>
                <a:ea typeface="Mada"/>
                <a:cs typeface="Mada"/>
                <a:sym typeface="Mada"/>
              </a:rPr>
              <a:t>Test the strength of each movement against resistance.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en-GB" sz="1200">
                <a:latin typeface="Mada"/>
                <a:ea typeface="Mada"/>
                <a:cs typeface="Mada"/>
                <a:sym typeface="Mada"/>
              </a:rPr>
              <a:t>Test for abnormal movement by testing the integrity of the ligament of each joint(by stretching it).</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en-GB" sz="1200">
                <a:latin typeface="Mada"/>
                <a:ea typeface="Mada"/>
                <a:cs typeface="Mada"/>
                <a:sym typeface="Mada"/>
              </a:rPr>
              <a:t>Feel and listen for any clicks or crepitations (crackling sensations) in the joint on movement.</a:t>
            </a:r>
            <a:endParaRPr sz="1200">
              <a:latin typeface="Mada"/>
              <a:ea typeface="Mada"/>
              <a:cs typeface="Mada"/>
              <a:sym typeface="Mada"/>
            </a:endParaRPr>
          </a:p>
        </p:txBody>
      </p:sp>
      <p:sp>
        <p:nvSpPr>
          <p:cNvPr id="2415" name="Google Shape;2415;p127"/>
          <p:cNvSpPr txBox="1"/>
          <p:nvPr/>
        </p:nvSpPr>
        <p:spPr>
          <a:xfrm>
            <a:off x="227125" y="2040175"/>
            <a:ext cx="70161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200">
                <a:latin typeface="Mada"/>
                <a:ea typeface="Mada"/>
                <a:cs typeface="Mada"/>
                <a:sym typeface="Mada"/>
              </a:rPr>
              <a:t>Remember </a:t>
            </a:r>
            <a:r>
              <a:rPr lang="en-GB" sz="1200">
                <a:latin typeface="Mada"/>
                <a:ea typeface="Mada"/>
                <a:cs typeface="Mada"/>
                <a:sym typeface="Mada"/>
              </a:rPr>
              <a:t>that the upper and lower limbs should be viewed from both the front and the back, which may require the patient to be both standing and supine. The </a:t>
            </a:r>
            <a:r>
              <a:rPr b="1" lang="en-GB" sz="1200">
                <a:latin typeface="Mada"/>
                <a:ea typeface="Mada"/>
                <a:cs typeface="Mada"/>
                <a:sym typeface="Mada"/>
              </a:rPr>
              <a:t>normal limb </a:t>
            </a:r>
            <a:r>
              <a:rPr lang="en-GB" sz="1200">
                <a:latin typeface="Mada"/>
                <a:ea typeface="Mada"/>
                <a:cs typeface="Mada"/>
                <a:sym typeface="Mada"/>
              </a:rPr>
              <a:t>should always be examined first.</a:t>
            </a:r>
            <a:endParaRPr sz="1200">
              <a:latin typeface="Mada"/>
              <a:ea typeface="Mada"/>
              <a:cs typeface="Mada"/>
              <a:sym typeface="Mada"/>
            </a:endParaRPr>
          </a:p>
        </p:txBody>
      </p:sp>
      <p:sp>
        <p:nvSpPr>
          <p:cNvPr id="2416" name="Google Shape;2416;p127"/>
          <p:cNvSpPr txBox="1"/>
          <p:nvPr/>
        </p:nvSpPr>
        <p:spPr>
          <a:xfrm>
            <a:off x="185700" y="9620250"/>
            <a:ext cx="65295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highlight>
                  <a:srgbClr val="F9DEC9"/>
                </a:highlight>
                <a:latin typeface="Mada"/>
                <a:ea typeface="Mada"/>
                <a:cs typeface="Mada"/>
                <a:sym typeface="Mada"/>
              </a:rPr>
              <a:t>4- Other tests</a:t>
            </a:r>
            <a:endParaRPr b="1">
              <a:highlight>
                <a:srgbClr val="F9DEC9"/>
              </a:highlight>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It is essential to examine the structures that keep the limb alive and make it work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en-GB" sz="1200">
                <a:latin typeface="Mada"/>
                <a:ea typeface="Mada"/>
                <a:cs typeface="Mada"/>
                <a:sym typeface="Mada"/>
              </a:rPr>
              <a:t>Arteries: </a:t>
            </a:r>
            <a:r>
              <a:rPr lang="en-GB" sz="1200">
                <a:latin typeface="Mada"/>
                <a:ea typeface="Mada"/>
                <a:cs typeface="Mada"/>
                <a:sym typeface="Mada"/>
              </a:rPr>
              <a:t>Palpate all the pulses and asses capillary refilling time</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en-GB" sz="1200">
                <a:latin typeface="Mada"/>
                <a:ea typeface="Mada"/>
                <a:cs typeface="Mada"/>
                <a:sym typeface="Mada"/>
              </a:rPr>
              <a:t>Nerves</a:t>
            </a:r>
            <a:r>
              <a:rPr lang="en-GB" sz="1200">
                <a:latin typeface="Mada"/>
                <a:ea typeface="Mada"/>
                <a:cs typeface="Mada"/>
                <a:sym typeface="Mada"/>
              </a:rPr>
              <a:t>: sensory, motor, autonomic, reflex and trophic </a:t>
            </a:r>
            <a:endParaRPr sz="1200">
              <a:latin typeface="Mada"/>
              <a:ea typeface="Mada"/>
              <a:cs typeface="Mada"/>
              <a:sym typeface="Mada"/>
            </a:endParaRPr>
          </a:p>
        </p:txBody>
      </p:sp>
      <p:sp>
        <p:nvSpPr>
          <p:cNvPr id="2417" name="Google Shape;2417;p127"/>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pSp>
        <p:nvGrpSpPr>
          <p:cNvPr id="2418" name="Google Shape;2418;p127"/>
          <p:cNvGrpSpPr/>
          <p:nvPr/>
        </p:nvGrpSpPr>
        <p:grpSpPr>
          <a:xfrm>
            <a:off x="1197630" y="785974"/>
            <a:ext cx="4975270" cy="763637"/>
            <a:chOff x="142678" y="1182378"/>
            <a:chExt cx="4975270" cy="423044"/>
          </a:xfrm>
        </p:grpSpPr>
        <p:sp>
          <p:nvSpPr>
            <p:cNvPr id="2419" name="Google Shape;2419;p127"/>
            <p:cNvSpPr txBox="1"/>
            <p:nvPr/>
          </p:nvSpPr>
          <p:spPr>
            <a:xfrm>
              <a:off x="2061623" y="1260075"/>
              <a:ext cx="1195500" cy="23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A B C C D E</a:t>
              </a:r>
              <a:endParaRPr b="1">
                <a:solidFill>
                  <a:srgbClr val="23455A"/>
                </a:solidFill>
                <a:highlight>
                  <a:srgbClr val="C7E3E6"/>
                </a:highlight>
                <a:latin typeface="Lora"/>
                <a:ea typeface="Lora"/>
                <a:cs typeface="Lora"/>
                <a:sym typeface="Lora"/>
              </a:endParaRPr>
            </a:p>
          </p:txBody>
        </p:sp>
        <p:sp>
          <p:nvSpPr>
            <p:cNvPr id="2420" name="Google Shape;2420;p127"/>
            <p:cNvSpPr txBox="1"/>
            <p:nvPr/>
          </p:nvSpPr>
          <p:spPr>
            <a:xfrm>
              <a:off x="3554948" y="1260061"/>
              <a:ext cx="1563000" cy="24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Vital Signs</a:t>
              </a:r>
              <a:endParaRPr b="1">
                <a:solidFill>
                  <a:srgbClr val="23455A"/>
                </a:solidFill>
                <a:highlight>
                  <a:srgbClr val="C7E3E6"/>
                </a:highlight>
                <a:latin typeface="Lora"/>
                <a:ea typeface="Lora"/>
                <a:cs typeface="Lora"/>
                <a:sym typeface="Lora"/>
              </a:endParaRPr>
            </a:p>
          </p:txBody>
        </p:sp>
        <p:sp>
          <p:nvSpPr>
            <p:cNvPr id="2421" name="Google Shape;2421;p127"/>
            <p:cNvSpPr txBox="1"/>
            <p:nvPr/>
          </p:nvSpPr>
          <p:spPr>
            <a:xfrm>
              <a:off x="1806798" y="1194123"/>
              <a:ext cx="524700" cy="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2</a:t>
              </a:r>
              <a:endParaRPr b="1" sz="2000">
                <a:solidFill>
                  <a:srgbClr val="F9DEC9"/>
                </a:solidFill>
                <a:latin typeface="Pacifico"/>
                <a:ea typeface="Pacifico"/>
                <a:cs typeface="Pacifico"/>
                <a:sym typeface="Pacifico"/>
              </a:endParaRPr>
            </a:p>
          </p:txBody>
        </p:sp>
        <p:sp>
          <p:nvSpPr>
            <p:cNvPr id="2422" name="Google Shape;2422;p127"/>
            <p:cNvSpPr txBox="1"/>
            <p:nvPr/>
          </p:nvSpPr>
          <p:spPr>
            <a:xfrm>
              <a:off x="3286523" y="1182378"/>
              <a:ext cx="419400" cy="26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3</a:t>
              </a:r>
              <a:endParaRPr b="1" sz="2000">
                <a:solidFill>
                  <a:srgbClr val="F9DEC9"/>
                </a:solidFill>
                <a:latin typeface="Pacifico"/>
                <a:ea typeface="Pacifico"/>
                <a:cs typeface="Pacifico"/>
                <a:sym typeface="Pacifico"/>
              </a:endParaRPr>
            </a:p>
          </p:txBody>
        </p:sp>
        <p:sp>
          <p:nvSpPr>
            <p:cNvPr id="2423" name="Google Shape;2423;p127"/>
            <p:cNvSpPr txBox="1"/>
            <p:nvPr/>
          </p:nvSpPr>
          <p:spPr>
            <a:xfrm>
              <a:off x="318373" y="1288120"/>
              <a:ext cx="1460100" cy="23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FF0000"/>
                  </a:solidFill>
                  <a:highlight>
                    <a:srgbClr val="C7E3E6"/>
                  </a:highlight>
                  <a:latin typeface="Lora"/>
                  <a:ea typeface="Lora"/>
                  <a:cs typeface="Lora"/>
                  <a:sym typeface="Lora"/>
                </a:rPr>
                <a:t>W </a:t>
              </a:r>
              <a:r>
                <a:rPr b="1" lang="en-GB">
                  <a:solidFill>
                    <a:srgbClr val="23455A"/>
                  </a:solidFill>
                  <a:highlight>
                    <a:srgbClr val="C7E3E6"/>
                  </a:highlight>
                  <a:latin typeface="Lora"/>
                  <a:ea typeface="Lora"/>
                  <a:cs typeface="Lora"/>
                  <a:sym typeface="Lora"/>
                </a:rPr>
                <a:t>I P P P E R</a:t>
              </a:r>
              <a:endParaRPr b="1">
                <a:solidFill>
                  <a:srgbClr val="23455A"/>
                </a:solidFill>
                <a:highlight>
                  <a:srgbClr val="C7E3E6"/>
                </a:highlight>
                <a:latin typeface="Lora"/>
                <a:ea typeface="Lora"/>
                <a:cs typeface="Lora"/>
                <a:sym typeface="Lora"/>
              </a:endParaRPr>
            </a:p>
          </p:txBody>
        </p:sp>
        <p:sp>
          <p:nvSpPr>
            <p:cNvPr id="2424" name="Google Shape;2424;p127"/>
            <p:cNvSpPr txBox="1"/>
            <p:nvPr/>
          </p:nvSpPr>
          <p:spPr>
            <a:xfrm>
              <a:off x="142678" y="1209122"/>
              <a:ext cx="2979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1</a:t>
              </a:r>
              <a:endParaRPr b="1" sz="2000">
                <a:solidFill>
                  <a:srgbClr val="F9DEC9"/>
                </a:solidFill>
                <a:latin typeface="Pacifico"/>
                <a:ea typeface="Pacifico"/>
                <a:cs typeface="Pacifico"/>
                <a:sym typeface="Pacifico"/>
              </a:endParaRPr>
            </a:p>
          </p:txBody>
        </p:sp>
      </p:gr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8" name="Shape 2428"/>
        <p:cNvGrpSpPr/>
        <p:nvPr/>
      </p:nvGrpSpPr>
      <p:grpSpPr>
        <a:xfrm>
          <a:off x="0" y="0"/>
          <a:ext cx="0" cy="0"/>
          <a:chOff x="0" y="0"/>
          <a:chExt cx="0" cy="0"/>
        </a:xfrm>
      </p:grpSpPr>
      <p:sp>
        <p:nvSpPr>
          <p:cNvPr id="2429" name="Google Shape;2429;p128"/>
          <p:cNvSpPr txBox="1"/>
          <p:nvPr/>
        </p:nvSpPr>
        <p:spPr>
          <a:xfrm>
            <a:off x="156325" y="299300"/>
            <a:ext cx="71577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highlight>
                  <a:schemeClr val="lt1"/>
                </a:highlight>
                <a:latin typeface="Lora"/>
                <a:ea typeface="Lora"/>
                <a:cs typeface="Lora"/>
                <a:sym typeface="Lora"/>
              </a:rPr>
              <a:t>Physical Examination of the limbs</a:t>
            </a:r>
            <a:endParaRPr b="1" sz="2000">
              <a:solidFill>
                <a:srgbClr val="9FCFCF"/>
              </a:solidFill>
              <a:latin typeface="Lora"/>
              <a:ea typeface="Lora"/>
              <a:cs typeface="Lora"/>
              <a:sym typeface="Lora"/>
            </a:endParaRPr>
          </a:p>
        </p:txBody>
      </p:sp>
      <p:sp>
        <p:nvSpPr>
          <p:cNvPr id="2430" name="Google Shape;2430;p128"/>
          <p:cNvSpPr txBox="1"/>
          <p:nvPr/>
        </p:nvSpPr>
        <p:spPr>
          <a:xfrm>
            <a:off x="75525" y="614225"/>
            <a:ext cx="6998400" cy="32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Neurological examination of a limb : Motor system </a:t>
            </a:r>
            <a:endParaRPr sz="1800">
              <a:solidFill>
                <a:srgbClr val="9FCFCF"/>
              </a:solidFill>
              <a:latin typeface="Comfortaa Regular"/>
              <a:ea typeface="Comfortaa Regular"/>
              <a:cs typeface="Comfortaa Regular"/>
              <a:sym typeface="Comfortaa Regular"/>
            </a:endParaRPr>
          </a:p>
        </p:txBody>
      </p:sp>
      <p:sp>
        <p:nvSpPr>
          <p:cNvPr id="2431" name="Google Shape;2431;p128"/>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128"/>
          <p:cNvSpPr/>
          <p:nvPr/>
        </p:nvSpPr>
        <p:spPr>
          <a:xfrm>
            <a:off x="156325" y="994650"/>
            <a:ext cx="5965200" cy="609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433" name="Google Shape;2433;p128"/>
          <p:cNvSpPr txBox="1"/>
          <p:nvPr/>
        </p:nvSpPr>
        <p:spPr>
          <a:xfrm>
            <a:off x="76200" y="1856188"/>
            <a:ext cx="6686700" cy="1082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200">
                <a:solidFill>
                  <a:schemeClr val="dk1"/>
                </a:solidFill>
                <a:highlight>
                  <a:srgbClr val="F9DEC9"/>
                </a:highlight>
                <a:latin typeface="Mada"/>
                <a:ea typeface="Mada"/>
                <a:cs typeface="Mada"/>
                <a:sym typeface="Mada"/>
              </a:rPr>
              <a:t>1- </a:t>
            </a:r>
            <a:r>
              <a:rPr b="1" lang="en-GB" sz="1200">
                <a:solidFill>
                  <a:schemeClr val="dk1"/>
                </a:solidFill>
                <a:highlight>
                  <a:srgbClr val="F9DEC9"/>
                </a:highlight>
                <a:latin typeface="Mada"/>
                <a:ea typeface="Mada"/>
                <a:cs typeface="Mada"/>
                <a:sym typeface="Mada"/>
              </a:rPr>
              <a:t>Inspection </a:t>
            </a:r>
            <a:r>
              <a:rPr b="1" lang="en-GB" sz="1200">
                <a:solidFill>
                  <a:schemeClr val="dk1"/>
                </a:solidFill>
                <a:highlight>
                  <a:srgbClr val="F9DEC9"/>
                </a:highlight>
                <a:latin typeface="Mada"/>
                <a:ea typeface="Mada"/>
                <a:cs typeface="Mada"/>
                <a:sym typeface="Mada"/>
              </a:rPr>
              <a:t>:</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000">
                <a:solidFill>
                  <a:srgbClr val="93C47D"/>
                </a:solidFill>
                <a:latin typeface="Mada"/>
                <a:ea typeface="Mada"/>
                <a:cs typeface="Mada"/>
                <a:sym typeface="Mada"/>
              </a:rPr>
              <a:t>mnemonic "SWIFT": </a:t>
            </a:r>
            <a:r>
              <a:rPr lang="en-GB" sz="1000">
                <a:solidFill>
                  <a:srgbClr val="93C47D"/>
                </a:solidFill>
                <a:latin typeface="Mada"/>
                <a:ea typeface="Mada"/>
                <a:cs typeface="Mada"/>
                <a:sym typeface="Mada"/>
              </a:rPr>
              <a:t> Skin changes, Wasting, Involuntary movements Fasciculations, Tremors</a:t>
            </a:r>
            <a:endParaRPr sz="1000">
              <a:solidFill>
                <a:srgbClr val="93C47D"/>
              </a:solidFill>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latin typeface="Mada"/>
                <a:ea typeface="Mada"/>
                <a:cs typeface="Mada"/>
                <a:sym typeface="Mada"/>
              </a:rPr>
              <a:t>Skin change: </a:t>
            </a:r>
            <a:r>
              <a:rPr lang="en-GB" sz="1000">
                <a:latin typeface="Mada"/>
                <a:ea typeface="Mada"/>
                <a:cs typeface="Mada"/>
                <a:sym typeface="Mada"/>
              </a:rPr>
              <a:t>Scars? Striae? </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latin typeface="Mada"/>
                <a:ea typeface="Mada"/>
                <a:cs typeface="Mada"/>
                <a:sym typeface="Mada"/>
              </a:rPr>
              <a:t>Abnormal movement :</a:t>
            </a:r>
            <a:r>
              <a:rPr lang="en-GB" sz="1000">
                <a:solidFill>
                  <a:schemeClr val="dk1"/>
                </a:solidFill>
                <a:latin typeface="Mada"/>
                <a:ea typeface="Mada"/>
                <a:cs typeface="Mada"/>
                <a:sym typeface="Mada"/>
              </a:rPr>
              <a:t>Involuntary movements,</a:t>
            </a:r>
            <a:r>
              <a:rPr lang="en-GB" sz="1000">
                <a:latin typeface="Mada"/>
                <a:ea typeface="Mada"/>
                <a:cs typeface="Mada"/>
                <a:sym typeface="Mada"/>
              </a:rPr>
              <a:t> Fasciculations, tremor or drifting</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Look for posture of the body (e.g. deformities, asymmetry, abnormal posture, </a:t>
            </a:r>
            <a:r>
              <a:rPr lang="en-GB" sz="1000">
                <a:solidFill>
                  <a:schemeClr val="dk1"/>
                </a:solidFill>
                <a:latin typeface="Mada"/>
                <a:ea typeface="Mada"/>
                <a:cs typeface="Mada"/>
                <a:sym typeface="Mada"/>
              </a:rPr>
              <a:t>Muscle wasting</a:t>
            </a:r>
            <a:r>
              <a:rPr lang="en-GB" sz="1000">
                <a:latin typeface="Mada"/>
                <a:ea typeface="Mada"/>
                <a:cs typeface="Mada"/>
                <a:sym typeface="Mada"/>
              </a:rPr>
              <a:t>)</a:t>
            </a:r>
            <a:endParaRPr sz="1000">
              <a:latin typeface="Mada"/>
              <a:ea typeface="Mada"/>
              <a:cs typeface="Mada"/>
              <a:sym typeface="Mada"/>
            </a:endParaRPr>
          </a:p>
        </p:txBody>
      </p:sp>
      <p:sp>
        <p:nvSpPr>
          <p:cNvPr id="2434" name="Google Shape;2434;p128"/>
          <p:cNvSpPr txBox="1"/>
          <p:nvPr/>
        </p:nvSpPr>
        <p:spPr>
          <a:xfrm>
            <a:off x="74725" y="2875775"/>
            <a:ext cx="7334100" cy="111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200">
                <a:solidFill>
                  <a:schemeClr val="dk1"/>
                </a:solidFill>
                <a:highlight>
                  <a:srgbClr val="F9DEC9"/>
                </a:highlight>
                <a:latin typeface="Mada"/>
                <a:ea typeface="Mada"/>
                <a:cs typeface="Mada"/>
                <a:sym typeface="Mada"/>
              </a:rPr>
              <a:t>2- </a:t>
            </a:r>
            <a:r>
              <a:rPr b="1" lang="en-GB" sz="1200">
                <a:solidFill>
                  <a:schemeClr val="dk1"/>
                </a:solidFill>
                <a:highlight>
                  <a:srgbClr val="F9DEC9"/>
                </a:highlight>
                <a:latin typeface="Mada"/>
                <a:ea typeface="Mada"/>
                <a:cs typeface="Mada"/>
                <a:sym typeface="Mada"/>
              </a:rPr>
              <a:t>Tone</a:t>
            </a:r>
            <a:r>
              <a:rPr b="1" lang="en-GB" sz="1200">
                <a:solidFill>
                  <a:schemeClr val="dk1"/>
                </a:solidFill>
                <a:highlight>
                  <a:srgbClr val="F9DEC9"/>
                </a:highlight>
                <a:latin typeface="Mada"/>
                <a:ea typeface="Mada"/>
                <a:cs typeface="Mada"/>
                <a:sym typeface="Mada"/>
              </a:rPr>
              <a:t>:</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292100" lvl="0" marL="457200" rtl="0" algn="l">
              <a:lnSpc>
                <a:spcPct val="115000"/>
              </a:lnSpc>
              <a:spcBef>
                <a:spcPts val="0"/>
              </a:spcBef>
              <a:spcAft>
                <a:spcPts val="0"/>
              </a:spcAft>
              <a:buClr>
                <a:srgbClr val="93C47D"/>
              </a:buClr>
              <a:buSzPts val="1000"/>
              <a:buFont typeface="Mada"/>
              <a:buChar char="●"/>
            </a:pPr>
            <a:r>
              <a:rPr lang="en-GB" sz="1000">
                <a:solidFill>
                  <a:srgbClr val="93C47D"/>
                </a:solidFill>
                <a:latin typeface="Mada"/>
                <a:ea typeface="Mada"/>
                <a:cs typeface="Mada"/>
                <a:sym typeface="Mada"/>
              </a:rPr>
              <a:t>Ask the patient if he has any pain and start away from it </a:t>
            </a:r>
            <a:endParaRPr sz="1000">
              <a:solidFill>
                <a:srgbClr val="93C47D"/>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Ask the patient to </a:t>
            </a:r>
            <a:r>
              <a:rPr lang="en-GB" sz="1000">
                <a:solidFill>
                  <a:schemeClr val="dk1"/>
                </a:solidFill>
                <a:latin typeface="Mada"/>
                <a:ea typeface="Mada"/>
                <a:cs typeface="Mada"/>
                <a:sym typeface="Mada"/>
              </a:rPr>
              <a:t>relax </a:t>
            </a:r>
            <a:r>
              <a:rPr lang="en-GB" sz="1000">
                <a:solidFill>
                  <a:schemeClr val="dk1"/>
                </a:solidFill>
                <a:latin typeface="Mada"/>
                <a:ea typeface="Mada"/>
                <a:cs typeface="Mada"/>
                <a:sym typeface="Mada"/>
              </a:rPr>
              <a:t>to allow you to move his joint freely (choose the big joints).</a:t>
            </a:r>
            <a:r>
              <a:rPr lang="en-GB" sz="1000">
                <a:solidFill>
                  <a:srgbClr val="93C47D"/>
                </a:solidFill>
                <a:latin typeface="Mada"/>
                <a:ea typeface="Mada"/>
                <a:cs typeface="Mada"/>
                <a:sym typeface="Mada"/>
              </a:rPr>
              <a:t>you should </a:t>
            </a:r>
            <a:r>
              <a:rPr lang="en-GB" sz="1000">
                <a:solidFill>
                  <a:srgbClr val="93C47D"/>
                </a:solidFill>
                <a:latin typeface="Mada"/>
                <a:ea typeface="Mada"/>
                <a:cs typeface="Mada"/>
                <a:sym typeface="Mada"/>
              </a:rPr>
              <a:t>comment if normal, hypertonia(UMNL), hypotonia (LMNL). </a:t>
            </a:r>
            <a:endParaRPr sz="1000">
              <a:solidFill>
                <a:srgbClr val="93C47D"/>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Feel the muscle bulk and note any muscle tenderness or wasting</a:t>
            </a:r>
            <a:r>
              <a:rPr lang="en-GB" sz="1200">
                <a:solidFill>
                  <a:schemeClr val="dk1"/>
                </a:solidFill>
                <a:latin typeface="Mada"/>
                <a:ea typeface="Mada"/>
                <a:cs typeface="Mada"/>
                <a:sym typeface="Mada"/>
              </a:rPr>
              <a:t>.</a:t>
            </a:r>
            <a:endParaRPr sz="1000">
              <a:solidFill>
                <a:schemeClr val="dk1"/>
              </a:solidFill>
              <a:latin typeface="Mada"/>
              <a:ea typeface="Mada"/>
              <a:cs typeface="Mada"/>
              <a:sym typeface="Mada"/>
            </a:endParaRPr>
          </a:p>
        </p:txBody>
      </p:sp>
      <p:sp>
        <p:nvSpPr>
          <p:cNvPr id="2435" name="Google Shape;2435;p128"/>
          <p:cNvSpPr txBox="1"/>
          <p:nvPr/>
        </p:nvSpPr>
        <p:spPr>
          <a:xfrm>
            <a:off x="74725" y="3926725"/>
            <a:ext cx="7431000" cy="90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200">
                <a:solidFill>
                  <a:schemeClr val="dk1"/>
                </a:solidFill>
                <a:highlight>
                  <a:srgbClr val="F9DEC9"/>
                </a:highlight>
                <a:latin typeface="Mada"/>
                <a:ea typeface="Mada"/>
                <a:cs typeface="Mada"/>
                <a:sym typeface="Mada"/>
              </a:rPr>
              <a:t>3- </a:t>
            </a:r>
            <a:r>
              <a:rPr b="1" lang="en-GB" sz="1200">
                <a:solidFill>
                  <a:schemeClr val="dk1"/>
                </a:solidFill>
                <a:highlight>
                  <a:srgbClr val="F9DEC9"/>
                </a:highlight>
                <a:latin typeface="Mada"/>
                <a:ea typeface="Mada"/>
                <a:cs typeface="Mada"/>
                <a:sym typeface="Mada"/>
              </a:rPr>
              <a:t>Power</a:t>
            </a:r>
            <a:r>
              <a:rPr b="1" lang="en-GB" sz="1200">
                <a:solidFill>
                  <a:schemeClr val="dk1"/>
                </a:solidFill>
                <a:highlight>
                  <a:srgbClr val="F9DEC9"/>
                </a:highlight>
                <a:latin typeface="Mada"/>
                <a:ea typeface="Mada"/>
                <a:cs typeface="Mada"/>
                <a:sym typeface="Mada"/>
              </a:rPr>
              <a:t>:</a:t>
            </a:r>
            <a:r>
              <a:rPr lang="en-GB" sz="1200">
                <a:solidFill>
                  <a:schemeClr val="dk1"/>
                </a:solidFill>
                <a:latin typeface="Mada"/>
                <a:ea typeface="Mada"/>
                <a:cs typeface="Mada"/>
                <a:sym typeface="Mada"/>
              </a:rPr>
              <a:t> </a:t>
            </a:r>
            <a:endParaRPr b="1" sz="12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Power is graded from 0 to 5: </a:t>
            </a:r>
            <a:r>
              <a:rPr b="1" lang="en-GB" sz="1000">
                <a:latin typeface="Mada"/>
                <a:ea typeface="Mada"/>
                <a:cs typeface="Mada"/>
                <a:sym typeface="Mada"/>
              </a:rPr>
              <a:t>0:</a:t>
            </a:r>
            <a:r>
              <a:rPr lang="en-GB" sz="1000">
                <a:latin typeface="Mada"/>
                <a:ea typeface="Mada"/>
                <a:cs typeface="Mada"/>
                <a:sym typeface="Mada"/>
              </a:rPr>
              <a:t> No movement. </a:t>
            </a:r>
            <a:r>
              <a:rPr b="1" lang="en-GB" sz="1000">
                <a:latin typeface="Mada"/>
                <a:ea typeface="Mada"/>
                <a:cs typeface="Mada"/>
                <a:sym typeface="Mada"/>
              </a:rPr>
              <a:t>1:</a:t>
            </a:r>
            <a:r>
              <a:rPr lang="en-GB" sz="1000">
                <a:latin typeface="Mada"/>
                <a:ea typeface="Mada"/>
                <a:cs typeface="Mada"/>
                <a:sym typeface="Mada"/>
              </a:rPr>
              <a:t> Flicker of contraction. </a:t>
            </a:r>
            <a:r>
              <a:rPr b="1" lang="en-GB" sz="1000">
                <a:latin typeface="Mada"/>
                <a:ea typeface="Mada"/>
                <a:cs typeface="Mada"/>
                <a:sym typeface="Mada"/>
              </a:rPr>
              <a:t>2:</a:t>
            </a:r>
            <a:r>
              <a:rPr lang="en-GB" sz="1000">
                <a:latin typeface="Mada"/>
                <a:ea typeface="Mada"/>
                <a:cs typeface="Mada"/>
                <a:sym typeface="Mada"/>
              </a:rPr>
              <a:t> Active movement possible with gravity. </a:t>
            </a:r>
            <a:r>
              <a:rPr b="1" lang="en-GB" sz="1000">
                <a:latin typeface="Mada"/>
                <a:ea typeface="Mada"/>
                <a:cs typeface="Mada"/>
                <a:sym typeface="Mada"/>
              </a:rPr>
              <a:t>3:</a:t>
            </a:r>
            <a:r>
              <a:rPr lang="en-GB" sz="1000">
                <a:latin typeface="Mada"/>
                <a:ea typeface="Mada"/>
                <a:cs typeface="Mada"/>
                <a:sym typeface="Mada"/>
              </a:rPr>
              <a:t> Active movement possible against gravity. </a:t>
            </a:r>
            <a:r>
              <a:rPr b="1" lang="en-GB" sz="1000">
                <a:latin typeface="Mada"/>
                <a:ea typeface="Mada"/>
                <a:cs typeface="Mada"/>
                <a:sym typeface="Mada"/>
              </a:rPr>
              <a:t>4:</a:t>
            </a:r>
            <a:r>
              <a:rPr lang="en-GB" sz="1000">
                <a:latin typeface="Mada"/>
                <a:ea typeface="Mada"/>
                <a:cs typeface="Mada"/>
                <a:sym typeface="Mada"/>
              </a:rPr>
              <a:t> Active movement against gravity and resistance.</a:t>
            </a:r>
            <a:r>
              <a:rPr b="1" lang="en-GB" sz="1000">
                <a:latin typeface="Mada"/>
                <a:ea typeface="Mada"/>
                <a:cs typeface="Mada"/>
                <a:sym typeface="Mada"/>
              </a:rPr>
              <a:t> 5: </a:t>
            </a:r>
            <a:r>
              <a:rPr lang="en-GB" sz="1000">
                <a:latin typeface="Mada"/>
                <a:ea typeface="Mada"/>
                <a:cs typeface="Mada"/>
                <a:sym typeface="Mada"/>
              </a:rPr>
              <a:t>Normal power.</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Start distally.</a:t>
            </a:r>
            <a:endParaRPr sz="1000">
              <a:latin typeface="Mada"/>
              <a:ea typeface="Mada"/>
              <a:cs typeface="Mada"/>
              <a:sym typeface="Mada"/>
            </a:endParaRPr>
          </a:p>
        </p:txBody>
      </p:sp>
      <p:sp>
        <p:nvSpPr>
          <p:cNvPr id="2436" name="Google Shape;2436;p128"/>
          <p:cNvSpPr txBox="1"/>
          <p:nvPr/>
        </p:nvSpPr>
        <p:spPr>
          <a:xfrm>
            <a:off x="156325" y="1180750"/>
            <a:ext cx="6325800" cy="554100"/>
          </a:xfrm>
          <a:prstGeom prst="rect">
            <a:avLst/>
          </a:prstGeom>
          <a:noFill/>
          <a:ln cap="flat" cmpd="sng" w="9525">
            <a:solidFill>
              <a:srgbClr val="F9DEC9"/>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highlight>
                  <a:srgbClr val="F9DEC9"/>
                </a:highlight>
                <a:latin typeface="Mada"/>
                <a:ea typeface="Mada"/>
                <a:cs typeface="Mada"/>
                <a:sym typeface="Mada"/>
              </a:rPr>
              <a:t>Position </a:t>
            </a:r>
            <a:r>
              <a:rPr b="1" lang="en-GB" sz="1200">
                <a:latin typeface="Mada"/>
                <a:ea typeface="Mada"/>
                <a:cs typeface="Mada"/>
                <a:sym typeface="Mada"/>
              </a:rPr>
              <a:t>: </a:t>
            </a:r>
            <a:r>
              <a:rPr b="1" lang="en-GB" sz="1200">
                <a:latin typeface="Mada"/>
                <a:ea typeface="Mada"/>
                <a:cs typeface="Mada"/>
                <a:sym typeface="Mada"/>
              </a:rPr>
              <a:t>upper limbs with the patient sitting , the lower limbs with the patient supine.</a:t>
            </a:r>
            <a:endParaRPr b="1" sz="1200">
              <a:latin typeface="Mada"/>
              <a:ea typeface="Mada"/>
              <a:cs typeface="Mada"/>
              <a:sym typeface="Mada"/>
            </a:endParaRPr>
          </a:p>
          <a:p>
            <a:pPr indent="0" lvl="0" marL="0" rtl="0" algn="l">
              <a:spcBef>
                <a:spcPts val="0"/>
              </a:spcBef>
              <a:spcAft>
                <a:spcPts val="0"/>
              </a:spcAft>
              <a:buNone/>
            </a:pPr>
            <a:r>
              <a:rPr b="1" lang="en-GB" sz="1200">
                <a:highlight>
                  <a:srgbClr val="F9DEC9"/>
                </a:highlight>
                <a:latin typeface="Mada"/>
                <a:ea typeface="Mada"/>
                <a:cs typeface="Mada"/>
                <a:sym typeface="Mada"/>
              </a:rPr>
              <a:t>Exposure: </a:t>
            </a:r>
            <a:r>
              <a:rPr b="1" lang="en-GB" sz="1200">
                <a:solidFill>
                  <a:schemeClr val="dk1"/>
                </a:solidFill>
                <a:latin typeface="Mada"/>
                <a:ea typeface="Mada"/>
                <a:cs typeface="Mada"/>
                <a:sym typeface="Mada"/>
              </a:rPr>
              <a:t>upper limbs: arms and both shoulders, lower limbs: </a:t>
            </a:r>
            <a:r>
              <a:rPr b="1" lang="en-GB" sz="1200">
                <a:solidFill>
                  <a:srgbClr val="93C47D"/>
                </a:solidFill>
                <a:latin typeface="Mada"/>
                <a:ea typeface="Mada"/>
                <a:cs typeface="Mada"/>
                <a:sym typeface="Mada"/>
              </a:rPr>
              <a:t>from hip and down</a:t>
            </a:r>
            <a:endParaRPr b="1" sz="1200">
              <a:solidFill>
                <a:srgbClr val="93C47D"/>
              </a:solidFill>
              <a:latin typeface="Mada"/>
              <a:ea typeface="Mada"/>
              <a:cs typeface="Mada"/>
              <a:sym typeface="Mada"/>
            </a:endParaRPr>
          </a:p>
        </p:txBody>
      </p:sp>
      <p:graphicFrame>
        <p:nvGraphicFramePr>
          <p:cNvPr id="2437" name="Google Shape;2437;p128"/>
          <p:cNvGraphicFramePr/>
          <p:nvPr/>
        </p:nvGraphicFramePr>
        <p:xfrm>
          <a:off x="261100" y="4837213"/>
          <a:ext cx="3000000" cy="3000000"/>
        </p:xfrm>
        <a:graphic>
          <a:graphicData uri="http://schemas.openxmlformats.org/drawingml/2006/table">
            <a:tbl>
              <a:tblPr>
                <a:noFill/>
                <a:tableStyleId>{19993E90-D4CF-4236-97D6-A35B643A8516}</a:tableStyleId>
              </a:tblPr>
              <a:tblGrid>
                <a:gridCol w="4297225"/>
                <a:gridCol w="2782750"/>
              </a:tblGrid>
              <a:tr h="312125">
                <a:tc>
                  <a:txBody>
                    <a:bodyPr/>
                    <a:lstStyle/>
                    <a:p>
                      <a:pPr indent="0" lvl="0" marL="0" rtl="0" algn="l">
                        <a:lnSpc>
                          <a:spcPct val="115000"/>
                        </a:lnSpc>
                        <a:spcBef>
                          <a:spcPts val="0"/>
                        </a:spcBef>
                        <a:spcAft>
                          <a:spcPts val="0"/>
                        </a:spcAft>
                        <a:buNone/>
                      </a:pPr>
                      <a:r>
                        <a:rPr b="1" lang="en-GB" sz="1000">
                          <a:latin typeface="Mada"/>
                          <a:ea typeface="Mada"/>
                          <a:cs typeface="Mada"/>
                          <a:sym typeface="Mada"/>
                        </a:rPr>
                        <a:t>Upper limb</a:t>
                      </a:r>
                      <a:endParaRPr b="1" sz="1000">
                        <a:latin typeface="Mada"/>
                        <a:ea typeface="Mada"/>
                        <a:cs typeface="Mada"/>
                        <a:sym typeface="Mada"/>
                      </a:endParaRPr>
                    </a:p>
                  </a:txBody>
                  <a:tcPr marT="91425" marB="91425" marR="91425" marL="91425">
                    <a:solidFill>
                      <a:srgbClr val="F9CB9C"/>
                    </a:solidFill>
                  </a:tcPr>
                </a:tc>
                <a:tc>
                  <a:txBody>
                    <a:bodyPr/>
                    <a:lstStyle/>
                    <a:p>
                      <a:pPr indent="0" lvl="0" marL="0" rtl="0" algn="l">
                        <a:lnSpc>
                          <a:spcPct val="115000"/>
                        </a:lnSpc>
                        <a:spcBef>
                          <a:spcPts val="0"/>
                        </a:spcBef>
                        <a:spcAft>
                          <a:spcPts val="0"/>
                        </a:spcAft>
                        <a:buNone/>
                      </a:pPr>
                      <a:r>
                        <a:rPr b="1" lang="en-GB" sz="1000">
                          <a:latin typeface="Mada"/>
                          <a:ea typeface="Mada"/>
                          <a:cs typeface="Mada"/>
                          <a:sym typeface="Mada"/>
                        </a:rPr>
                        <a:t>Lower limb </a:t>
                      </a:r>
                      <a:endParaRPr b="1" sz="1000">
                        <a:latin typeface="Mada"/>
                        <a:ea typeface="Mada"/>
                        <a:cs typeface="Mada"/>
                        <a:sym typeface="Mada"/>
                      </a:endParaRPr>
                    </a:p>
                  </a:txBody>
                  <a:tcPr marT="91425" marB="91425" marR="91425" marL="91425">
                    <a:solidFill>
                      <a:srgbClr val="F9CB9C"/>
                    </a:solidFill>
                  </a:tcPr>
                </a:tc>
              </a:tr>
              <a:tr h="2271325">
                <a:tc>
                  <a:txBody>
                    <a:bodyPr/>
                    <a:lstStyle/>
                    <a:p>
                      <a:pPr indent="-153499" lvl="0" marL="269999"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Fingers:</a:t>
                      </a:r>
                      <a:endParaRPr sz="1000">
                        <a:solidFill>
                          <a:schemeClr val="dk1"/>
                        </a:solidFill>
                        <a:latin typeface="Mada"/>
                        <a:ea typeface="Mada"/>
                        <a:cs typeface="Mada"/>
                        <a:sym typeface="Mada"/>
                      </a:endParaRPr>
                    </a:p>
                    <a:p>
                      <a:pPr indent="-153499" lvl="1" marL="6300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Fine movement: ask the patient to pretend to play a piano.</a:t>
                      </a:r>
                      <a:endParaRPr sz="1000">
                        <a:solidFill>
                          <a:schemeClr val="dk1"/>
                        </a:solidFill>
                        <a:latin typeface="Mada"/>
                        <a:ea typeface="Mada"/>
                        <a:cs typeface="Mada"/>
                        <a:sym typeface="Mada"/>
                      </a:endParaRPr>
                    </a:p>
                    <a:p>
                      <a:pPr indent="-153499" lvl="1" marL="6300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Spread the fingers, testing the intrinsic muscles of hand (T1). </a:t>
                      </a:r>
                      <a:endParaRPr sz="1000">
                        <a:solidFill>
                          <a:schemeClr val="dk1"/>
                        </a:solidFill>
                        <a:latin typeface="Mada"/>
                        <a:ea typeface="Mada"/>
                        <a:cs typeface="Mada"/>
                        <a:sym typeface="Mada"/>
                      </a:endParaRPr>
                    </a:p>
                    <a:p>
                      <a:pPr indent="-153499" lvl="1" marL="6300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The fingers are brought together and held straight, which tests the long extensors (C7,8) and curled to test the flexors(C8).</a:t>
                      </a:r>
                      <a:endParaRPr sz="1000">
                        <a:solidFill>
                          <a:schemeClr val="dk1"/>
                        </a:solidFill>
                        <a:latin typeface="Mada"/>
                        <a:ea typeface="Mada"/>
                        <a:cs typeface="Mada"/>
                        <a:sym typeface="Mada"/>
                      </a:endParaRPr>
                    </a:p>
                    <a:p>
                      <a:pPr indent="-153499" lvl="0" marL="269999"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Wrist:</a:t>
                      </a:r>
                      <a:r>
                        <a:rPr lang="en-GB" sz="1000">
                          <a:solidFill>
                            <a:schemeClr val="dk1"/>
                          </a:solidFill>
                          <a:latin typeface="Mada"/>
                          <a:ea typeface="Mada"/>
                          <a:cs typeface="Mada"/>
                          <a:sym typeface="Mada"/>
                        </a:rPr>
                        <a:t> Flexion (C6&amp;7), Extension (C7&amp;8)</a:t>
                      </a:r>
                      <a:endParaRPr sz="1000">
                        <a:solidFill>
                          <a:schemeClr val="dk1"/>
                        </a:solidFill>
                        <a:latin typeface="Mada"/>
                        <a:ea typeface="Mada"/>
                        <a:cs typeface="Mada"/>
                        <a:sym typeface="Mada"/>
                      </a:endParaRPr>
                    </a:p>
                    <a:p>
                      <a:pPr indent="-153499" lvl="0" marL="269999"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Elbow:</a:t>
                      </a:r>
                      <a:r>
                        <a:rPr lang="en-GB" sz="1000">
                          <a:solidFill>
                            <a:schemeClr val="dk1"/>
                          </a:solidFill>
                          <a:latin typeface="Mada"/>
                          <a:ea typeface="Mada"/>
                          <a:cs typeface="Mada"/>
                          <a:sym typeface="Mada"/>
                        </a:rPr>
                        <a:t> Test elbow flexion (C6) and extension (C7)</a:t>
                      </a:r>
                      <a:endParaRPr sz="1000">
                        <a:solidFill>
                          <a:schemeClr val="dk1"/>
                        </a:solidFill>
                        <a:latin typeface="Mada"/>
                        <a:ea typeface="Mada"/>
                        <a:cs typeface="Mada"/>
                        <a:sym typeface="Mada"/>
                      </a:endParaRPr>
                    </a:p>
                    <a:p>
                      <a:pPr indent="-153499" lvl="0" marL="269999" rtl="0" algn="l">
                        <a:lnSpc>
                          <a:spcPct val="115000"/>
                        </a:lnSpc>
                        <a:spcBef>
                          <a:spcPts val="0"/>
                        </a:spcBef>
                        <a:spcAft>
                          <a:spcPts val="0"/>
                        </a:spcAft>
                        <a:buSzPts val="1000"/>
                        <a:buFont typeface="Mada"/>
                        <a:buChar char="●"/>
                      </a:pPr>
                      <a:r>
                        <a:rPr b="1" lang="en-GB" sz="1000">
                          <a:latin typeface="Mada"/>
                          <a:ea typeface="Mada"/>
                          <a:cs typeface="Mada"/>
                          <a:sym typeface="Mada"/>
                        </a:rPr>
                        <a:t>Shoulder:</a:t>
                      </a:r>
                      <a:r>
                        <a:rPr lang="en-GB" sz="1000">
                          <a:latin typeface="Mada"/>
                          <a:ea typeface="Mada"/>
                          <a:cs typeface="Mada"/>
                          <a:sym typeface="Mada"/>
                        </a:rPr>
                        <a:t> Shoulder abduction (C5)</a:t>
                      </a:r>
                      <a:endParaRPr sz="1000">
                        <a:latin typeface="Mada"/>
                        <a:ea typeface="Mada"/>
                        <a:cs typeface="Mada"/>
                        <a:sym typeface="Mada"/>
                      </a:endParaRPr>
                    </a:p>
                  </a:txBody>
                  <a:tcPr marT="91425" marB="91425" marR="91425" marL="91425"/>
                </a:tc>
                <a:tc>
                  <a:txBody>
                    <a:bodyPr/>
                    <a:lstStyle/>
                    <a:p>
                      <a:pPr indent="-158750" lvl="0" marL="179999" rtl="0" algn="l">
                        <a:lnSpc>
                          <a:spcPct val="115000"/>
                        </a:lnSpc>
                        <a:spcBef>
                          <a:spcPts val="0"/>
                        </a:spcBef>
                        <a:spcAft>
                          <a:spcPts val="0"/>
                        </a:spcAft>
                        <a:buSzPts val="1000"/>
                        <a:buFont typeface="Mada"/>
                        <a:buChar char="●"/>
                      </a:pPr>
                      <a:r>
                        <a:rPr b="1" lang="en-GB" sz="1000">
                          <a:latin typeface="Mada"/>
                          <a:ea typeface="Mada"/>
                          <a:cs typeface="Mada"/>
                          <a:sym typeface="Mada"/>
                        </a:rPr>
                        <a:t>Ankles:</a:t>
                      </a:r>
                      <a:r>
                        <a:rPr lang="en-GB" sz="1000">
                          <a:latin typeface="Mada"/>
                          <a:ea typeface="Mada"/>
                          <a:cs typeface="Mada"/>
                          <a:sym typeface="Mada"/>
                        </a:rPr>
                        <a:t>  dorsiflexion (L4/5), plantar flexion (S1/2), inversion (L4) and eversion (L5)</a:t>
                      </a:r>
                      <a:r>
                        <a:rPr b="1" lang="en-GB" sz="1000">
                          <a:latin typeface="Mada"/>
                          <a:ea typeface="Mada"/>
                          <a:cs typeface="Mada"/>
                          <a:sym typeface="Mada"/>
                        </a:rPr>
                        <a:t> </a:t>
                      </a:r>
                      <a:endParaRPr b="1" sz="1000">
                        <a:latin typeface="Mada"/>
                        <a:ea typeface="Mada"/>
                        <a:cs typeface="Mada"/>
                        <a:sym typeface="Mada"/>
                      </a:endParaRPr>
                    </a:p>
                    <a:p>
                      <a:pPr indent="-158750" lvl="0" marL="179999" rtl="0" algn="l">
                        <a:lnSpc>
                          <a:spcPct val="115000"/>
                        </a:lnSpc>
                        <a:spcBef>
                          <a:spcPts val="0"/>
                        </a:spcBef>
                        <a:spcAft>
                          <a:spcPts val="0"/>
                        </a:spcAft>
                        <a:buSzPts val="1000"/>
                        <a:buFont typeface="Mada"/>
                        <a:buChar char="●"/>
                      </a:pPr>
                      <a:r>
                        <a:rPr b="1" lang="en-GB" sz="1000">
                          <a:latin typeface="Mada"/>
                          <a:ea typeface="Mada"/>
                          <a:cs typeface="Mada"/>
                          <a:sym typeface="Mada"/>
                        </a:rPr>
                        <a:t>Knee: </a:t>
                      </a:r>
                      <a:r>
                        <a:rPr lang="en-GB" sz="1000">
                          <a:latin typeface="Mada"/>
                          <a:ea typeface="Mada"/>
                          <a:cs typeface="Mada"/>
                          <a:sym typeface="Mada"/>
                        </a:rPr>
                        <a:t>Flexion (L5&amp;S1), Extension (L3&amp;4)</a:t>
                      </a:r>
                      <a:endParaRPr sz="1000">
                        <a:latin typeface="Mada"/>
                        <a:ea typeface="Mada"/>
                        <a:cs typeface="Mada"/>
                        <a:sym typeface="Mada"/>
                      </a:endParaRPr>
                    </a:p>
                    <a:p>
                      <a:pPr indent="-158750" lvl="0" marL="179999" rtl="0" algn="l">
                        <a:lnSpc>
                          <a:spcPct val="115000"/>
                        </a:lnSpc>
                        <a:spcBef>
                          <a:spcPts val="0"/>
                        </a:spcBef>
                        <a:spcAft>
                          <a:spcPts val="0"/>
                        </a:spcAft>
                        <a:buSzPts val="1000"/>
                        <a:buFont typeface="Mada"/>
                        <a:buChar char="●"/>
                      </a:pPr>
                      <a:r>
                        <a:rPr b="1" lang="en-GB" sz="1000">
                          <a:latin typeface="Mada"/>
                          <a:ea typeface="Mada"/>
                          <a:cs typeface="Mada"/>
                          <a:sym typeface="Mada"/>
                        </a:rPr>
                        <a:t>Hip: </a:t>
                      </a:r>
                      <a:r>
                        <a:rPr lang="en-GB" sz="1000">
                          <a:latin typeface="Mada"/>
                          <a:ea typeface="Mada"/>
                          <a:cs typeface="Mada"/>
                          <a:sym typeface="Mada"/>
                        </a:rPr>
                        <a:t>flexion (L1, L2, L3), extension (L5, S1), Abduction (L4,5&amp;S1), Adduction (L2,3&amp;4).</a:t>
                      </a:r>
                      <a:endParaRPr sz="1000">
                        <a:latin typeface="Mada"/>
                        <a:ea typeface="Mada"/>
                        <a:cs typeface="Mada"/>
                        <a:sym typeface="Mada"/>
                      </a:endParaRPr>
                    </a:p>
                    <a:p>
                      <a:pPr indent="-158750" lvl="0" marL="179999" rtl="0" algn="l">
                        <a:lnSpc>
                          <a:spcPct val="115000"/>
                        </a:lnSpc>
                        <a:spcBef>
                          <a:spcPts val="0"/>
                        </a:spcBef>
                        <a:spcAft>
                          <a:spcPts val="0"/>
                        </a:spcAft>
                        <a:buSzPts val="1000"/>
                        <a:buFont typeface="Mada"/>
                        <a:buChar char="●"/>
                      </a:pPr>
                      <a:r>
                        <a:rPr b="1" lang="en-GB" sz="1000">
                          <a:latin typeface="Mada"/>
                          <a:ea typeface="Mada"/>
                          <a:cs typeface="Mada"/>
                          <a:sym typeface="Mada"/>
                        </a:rPr>
                        <a:t>Other test</a:t>
                      </a:r>
                      <a:r>
                        <a:rPr lang="en-GB" sz="1000">
                          <a:latin typeface="Mada"/>
                          <a:ea typeface="Mada"/>
                          <a:cs typeface="Mada"/>
                          <a:sym typeface="Mada"/>
                        </a:rPr>
                        <a:t>: Ask the patient to stand on their toes, testing S1, and then on their heels, testing L4/5. </a:t>
                      </a:r>
                      <a:endParaRPr sz="1000">
                        <a:latin typeface="Mada"/>
                        <a:ea typeface="Mada"/>
                        <a:cs typeface="Mada"/>
                        <a:sym typeface="Mada"/>
                      </a:endParaRPr>
                    </a:p>
                  </a:txBody>
                  <a:tcPr marT="91425" marB="91425" marR="91425" marL="91425"/>
                </a:tc>
              </a:tr>
            </a:tbl>
          </a:graphicData>
        </a:graphic>
      </p:graphicFrame>
      <p:sp>
        <p:nvSpPr>
          <p:cNvPr id="2438" name="Google Shape;2438;p128"/>
          <p:cNvSpPr txBox="1"/>
          <p:nvPr/>
        </p:nvSpPr>
        <p:spPr>
          <a:xfrm>
            <a:off x="76200" y="7429325"/>
            <a:ext cx="73341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300">
                <a:solidFill>
                  <a:schemeClr val="dk1"/>
                </a:solidFill>
                <a:highlight>
                  <a:srgbClr val="F9DEC9"/>
                </a:highlight>
                <a:latin typeface="Mada"/>
                <a:ea typeface="Mada"/>
                <a:cs typeface="Mada"/>
                <a:sym typeface="Mada"/>
              </a:rPr>
              <a:t>4- Reflexes:</a:t>
            </a:r>
            <a:r>
              <a:rPr lang="en-GB" sz="1300">
                <a:solidFill>
                  <a:schemeClr val="dk1"/>
                </a:solidFill>
                <a:latin typeface="Mada"/>
                <a:ea typeface="Mada"/>
                <a:cs typeface="Mada"/>
                <a:sym typeface="Mada"/>
              </a:rPr>
              <a:t> </a:t>
            </a:r>
            <a:endParaRPr sz="1100">
              <a:latin typeface="Mada"/>
              <a:ea typeface="Mada"/>
              <a:cs typeface="Mada"/>
              <a:sym typeface="Mada"/>
            </a:endParaRPr>
          </a:p>
        </p:txBody>
      </p:sp>
      <p:graphicFrame>
        <p:nvGraphicFramePr>
          <p:cNvPr id="2439" name="Google Shape;2439;p128"/>
          <p:cNvGraphicFramePr/>
          <p:nvPr/>
        </p:nvGraphicFramePr>
        <p:xfrm>
          <a:off x="232525" y="7795513"/>
          <a:ext cx="3000000" cy="3000000"/>
        </p:xfrm>
        <a:graphic>
          <a:graphicData uri="http://schemas.openxmlformats.org/drawingml/2006/table">
            <a:tbl>
              <a:tblPr>
                <a:noFill/>
                <a:tableStyleId>{19993E90-D4CF-4236-97D6-A35B643A8516}</a:tableStyleId>
              </a:tblPr>
              <a:tblGrid>
                <a:gridCol w="4582975"/>
                <a:gridCol w="2525575"/>
              </a:tblGrid>
              <a:tr h="291875">
                <a:tc>
                  <a:txBody>
                    <a:bodyPr/>
                    <a:lstStyle/>
                    <a:p>
                      <a:pPr indent="0" lvl="0" marL="0" rtl="0" algn="l">
                        <a:spcBef>
                          <a:spcPts val="0"/>
                        </a:spcBef>
                        <a:spcAft>
                          <a:spcPts val="0"/>
                        </a:spcAft>
                        <a:buNone/>
                      </a:pPr>
                      <a:r>
                        <a:rPr b="1" lang="en-GB" sz="1000">
                          <a:latin typeface="Mada"/>
                          <a:ea typeface="Mada"/>
                          <a:cs typeface="Mada"/>
                          <a:sym typeface="Mada"/>
                        </a:rPr>
                        <a:t>Upper limb</a:t>
                      </a:r>
                      <a:endParaRPr b="1" sz="1000">
                        <a:latin typeface="Mada"/>
                        <a:ea typeface="Mada"/>
                        <a:cs typeface="Mada"/>
                        <a:sym typeface="Mada"/>
                      </a:endParaRPr>
                    </a:p>
                  </a:txBody>
                  <a:tcPr marT="91425" marB="91425" marR="91425" marL="91425">
                    <a:solidFill>
                      <a:srgbClr val="F9CB9C"/>
                    </a:solidFill>
                  </a:tcPr>
                </a:tc>
                <a:tc>
                  <a:txBody>
                    <a:bodyPr/>
                    <a:lstStyle/>
                    <a:p>
                      <a:pPr indent="0" lvl="0" marL="0" rtl="0" algn="l">
                        <a:spcBef>
                          <a:spcPts val="0"/>
                        </a:spcBef>
                        <a:spcAft>
                          <a:spcPts val="0"/>
                        </a:spcAft>
                        <a:buNone/>
                      </a:pPr>
                      <a:r>
                        <a:rPr b="1" lang="en-GB" sz="1000">
                          <a:latin typeface="Mada"/>
                          <a:ea typeface="Mada"/>
                          <a:cs typeface="Mada"/>
                          <a:sym typeface="Mada"/>
                        </a:rPr>
                        <a:t>Lower limb </a:t>
                      </a:r>
                      <a:endParaRPr b="1" sz="1000">
                        <a:latin typeface="Mada"/>
                        <a:ea typeface="Mada"/>
                        <a:cs typeface="Mada"/>
                        <a:sym typeface="Mada"/>
                      </a:endParaRPr>
                    </a:p>
                  </a:txBody>
                  <a:tcPr marT="91425" marB="91425" marR="91425" marL="91425">
                    <a:solidFill>
                      <a:srgbClr val="F9CB9C"/>
                    </a:solidFill>
                  </a:tcPr>
                </a:tc>
              </a:tr>
              <a:tr h="1000350">
                <a:tc>
                  <a:txBody>
                    <a:bodyPr/>
                    <a:lstStyle/>
                    <a:p>
                      <a:pPr indent="-153499" lvl="0" marL="269999" rtl="0" algn="l">
                        <a:spcBef>
                          <a:spcPts val="0"/>
                        </a:spcBef>
                        <a:spcAft>
                          <a:spcPts val="0"/>
                        </a:spcAft>
                        <a:buSzPts val="1000"/>
                        <a:buFont typeface="Mada"/>
                        <a:buChar char="●"/>
                      </a:pPr>
                      <a:r>
                        <a:rPr lang="en-GB" sz="1000">
                          <a:solidFill>
                            <a:schemeClr val="dk1"/>
                          </a:solidFill>
                          <a:latin typeface="Mada"/>
                          <a:ea typeface="Mada"/>
                          <a:cs typeface="Mada"/>
                          <a:sym typeface="Mada"/>
                        </a:rPr>
                        <a:t>Supinator (C6) </a:t>
                      </a:r>
                      <a:endParaRPr sz="1000">
                        <a:solidFill>
                          <a:schemeClr val="dk1"/>
                        </a:solidFill>
                        <a:latin typeface="Mada"/>
                        <a:ea typeface="Mada"/>
                        <a:cs typeface="Mada"/>
                        <a:sym typeface="Mada"/>
                      </a:endParaRPr>
                    </a:p>
                    <a:p>
                      <a:pPr indent="-153499" lvl="0" marL="269999" rtl="0" algn="l">
                        <a:spcBef>
                          <a:spcPts val="0"/>
                        </a:spcBef>
                        <a:spcAft>
                          <a:spcPts val="0"/>
                        </a:spcAft>
                        <a:buSzPts val="1000"/>
                        <a:buFont typeface="Mada"/>
                        <a:buChar char="●"/>
                      </a:pPr>
                      <a:r>
                        <a:rPr lang="en-GB" sz="1000">
                          <a:solidFill>
                            <a:schemeClr val="dk1"/>
                          </a:solidFill>
                          <a:latin typeface="Mada"/>
                          <a:ea typeface="Mada"/>
                          <a:cs typeface="Mada"/>
                          <a:sym typeface="Mada"/>
                        </a:rPr>
                        <a:t>Biceps (C5,6) </a:t>
                      </a:r>
                      <a:endParaRPr sz="1000">
                        <a:solidFill>
                          <a:schemeClr val="dk1"/>
                        </a:solidFill>
                        <a:latin typeface="Mada"/>
                        <a:ea typeface="Mada"/>
                        <a:cs typeface="Mada"/>
                        <a:sym typeface="Mada"/>
                      </a:endParaRPr>
                    </a:p>
                    <a:p>
                      <a:pPr indent="-153499" lvl="0" marL="269999" rtl="0" algn="l">
                        <a:spcBef>
                          <a:spcPts val="0"/>
                        </a:spcBef>
                        <a:spcAft>
                          <a:spcPts val="0"/>
                        </a:spcAft>
                        <a:buSzPts val="1000"/>
                        <a:buFont typeface="Mada"/>
                        <a:buChar char="●"/>
                      </a:pPr>
                      <a:r>
                        <a:rPr lang="en-GB" sz="1000">
                          <a:solidFill>
                            <a:schemeClr val="dk1"/>
                          </a:solidFill>
                          <a:latin typeface="Mada"/>
                          <a:ea typeface="Mada"/>
                          <a:cs typeface="Mada"/>
                          <a:sym typeface="Mada"/>
                        </a:rPr>
                        <a:t>Triceps (C7) </a:t>
                      </a:r>
                      <a:endParaRPr sz="1000">
                        <a:solidFill>
                          <a:schemeClr val="dk1"/>
                        </a:solidFill>
                        <a:latin typeface="Mada"/>
                        <a:ea typeface="Mada"/>
                        <a:cs typeface="Mada"/>
                        <a:sym typeface="Mada"/>
                      </a:endParaRPr>
                    </a:p>
                    <a:p>
                      <a:pPr indent="-153499" lvl="0" marL="269999" rtl="0" algn="l">
                        <a:spcBef>
                          <a:spcPts val="0"/>
                        </a:spcBef>
                        <a:spcAft>
                          <a:spcPts val="0"/>
                        </a:spcAft>
                        <a:buSzPts val="1000"/>
                        <a:buFont typeface="Mada"/>
                        <a:buChar char="●"/>
                      </a:pPr>
                      <a:r>
                        <a:rPr lang="en-GB" sz="1000">
                          <a:solidFill>
                            <a:schemeClr val="dk1"/>
                          </a:solidFill>
                          <a:latin typeface="Mada"/>
                          <a:ea typeface="Mada"/>
                          <a:cs typeface="Mada"/>
                          <a:sym typeface="Mada"/>
                        </a:rPr>
                        <a:t>Deltoid (C5): </a:t>
                      </a:r>
                      <a:r>
                        <a:rPr lang="en-GB" sz="1000">
                          <a:solidFill>
                            <a:srgbClr val="9E9E9E"/>
                          </a:solidFill>
                          <a:latin typeface="Mada"/>
                          <a:ea typeface="Mada"/>
                          <a:cs typeface="Mada"/>
                          <a:sym typeface="Mada"/>
                        </a:rPr>
                        <a:t>Tapping over the insertion of the muscle at the junction of the upper and middle third of the lateral aspect of the humerus results in slight abduction of the upper arm (axillary nerve).</a:t>
                      </a:r>
                      <a:endParaRPr sz="1000">
                        <a:solidFill>
                          <a:srgbClr val="9E9E9E"/>
                        </a:solidFill>
                        <a:latin typeface="Mada"/>
                        <a:ea typeface="Mada"/>
                        <a:cs typeface="Mada"/>
                        <a:sym typeface="Mada"/>
                      </a:endParaRPr>
                    </a:p>
                  </a:txBody>
                  <a:tcPr marT="91425" marB="91425" marR="91425" marL="91425"/>
                </a:tc>
                <a:tc>
                  <a:txBody>
                    <a:bodyPr/>
                    <a:lstStyle/>
                    <a:p>
                      <a:pPr indent="-149225" lvl="0" marL="269999" rtl="0" algn="l">
                        <a:spcBef>
                          <a:spcPts val="0"/>
                        </a:spcBef>
                        <a:spcAft>
                          <a:spcPts val="0"/>
                        </a:spcAft>
                        <a:buSzPts val="1000"/>
                        <a:buFont typeface="Mada"/>
                        <a:buChar char="●"/>
                      </a:pPr>
                      <a:r>
                        <a:rPr lang="en-GB" sz="1000">
                          <a:latin typeface="Mada"/>
                          <a:ea typeface="Mada"/>
                          <a:cs typeface="Mada"/>
                          <a:sym typeface="Mada"/>
                        </a:rPr>
                        <a:t>Patellar (Knee)</a:t>
                      </a:r>
                      <a:r>
                        <a:rPr b="1" lang="en-GB" sz="1000">
                          <a:latin typeface="Mada"/>
                          <a:ea typeface="Mada"/>
                          <a:cs typeface="Mada"/>
                          <a:sym typeface="Mada"/>
                        </a:rPr>
                        <a:t> </a:t>
                      </a:r>
                      <a:r>
                        <a:rPr lang="en-GB" sz="1000">
                          <a:latin typeface="Mada"/>
                          <a:ea typeface="Mada"/>
                          <a:cs typeface="Mada"/>
                          <a:sym typeface="Mada"/>
                        </a:rPr>
                        <a:t>(L3/L4)</a:t>
                      </a:r>
                      <a:endParaRPr sz="1000">
                        <a:latin typeface="Mada"/>
                        <a:ea typeface="Mada"/>
                        <a:cs typeface="Mada"/>
                        <a:sym typeface="Mada"/>
                      </a:endParaRPr>
                    </a:p>
                    <a:p>
                      <a:pPr indent="-149225" lvl="0" marL="269999" rtl="0" algn="l">
                        <a:spcBef>
                          <a:spcPts val="0"/>
                        </a:spcBef>
                        <a:spcAft>
                          <a:spcPts val="0"/>
                        </a:spcAft>
                        <a:buSzPts val="1000"/>
                        <a:buFont typeface="Mada"/>
                        <a:buChar char="●"/>
                      </a:pPr>
                      <a:r>
                        <a:rPr lang="en-GB" sz="1000">
                          <a:latin typeface="Mada"/>
                          <a:ea typeface="Mada"/>
                          <a:cs typeface="Mada"/>
                          <a:sym typeface="Mada"/>
                        </a:rPr>
                        <a:t>Ankle (S1)</a:t>
                      </a:r>
                      <a:endParaRPr sz="1000">
                        <a:latin typeface="Mada"/>
                        <a:ea typeface="Mada"/>
                        <a:cs typeface="Mada"/>
                        <a:sym typeface="Mada"/>
                      </a:endParaRPr>
                    </a:p>
                    <a:p>
                      <a:pPr indent="-149225" lvl="0" marL="269999" rtl="0" algn="l">
                        <a:spcBef>
                          <a:spcPts val="0"/>
                        </a:spcBef>
                        <a:spcAft>
                          <a:spcPts val="0"/>
                        </a:spcAft>
                        <a:buSzPts val="1000"/>
                        <a:buFont typeface="Mada"/>
                        <a:buChar char="●"/>
                      </a:pPr>
                      <a:r>
                        <a:rPr lang="en-GB" sz="1000">
                          <a:latin typeface="Mada"/>
                          <a:ea typeface="Mada"/>
                          <a:cs typeface="Mada"/>
                          <a:sym typeface="Mada"/>
                        </a:rPr>
                        <a:t>Plantar response (Babinski’s sign)</a:t>
                      </a:r>
                      <a:endParaRPr sz="1000">
                        <a:latin typeface="Mada"/>
                        <a:ea typeface="Mada"/>
                        <a:cs typeface="Mada"/>
                        <a:sym typeface="Mada"/>
                      </a:endParaRPr>
                    </a:p>
                    <a:p>
                      <a:pPr indent="-149225" lvl="0" marL="269999" rtl="0" algn="l">
                        <a:spcBef>
                          <a:spcPts val="0"/>
                        </a:spcBef>
                        <a:spcAft>
                          <a:spcPts val="0"/>
                        </a:spcAft>
                        <a:buSzPts val="1000"/>
                        <a:buFont typeface="Mada"/>
                        <a:buChar char="●"/>
                      </a:pPr>
                      <a:r>
                        <a:rPr lang="en-GB" sz="1000">
                          <a:latin typeface="Mada"/>
                          <a:ea typeface="Mada"/>
                          <a:cs typeface="Mada"/>
                          <a:sym typeface="Mada"/>
                        </a:rPr>
                        <a:t>Test for clonus by holding up the ankle and rapidly dorsiflexing the foot (Upper motor neuron lesions)</a:t>
                      </a:r>
                      <a:endParaRPr sz="1000">
                        <a:latin typeface="Mada"/>
                        <a:ea typeface="Mada"/>
                        <a:cs typeface="Mada"/>
                        <a:sym typeface="Mada"/>
                      </a:endParaRPr>
                    </a:p>
                  </a:txBody>
                  <a:tcPr marT="91425" marB="91425" marR="91425" marL="91425"/>
                </a:tc>
              </a:tr>
            </a:tbl>
          </a:graphicData>
        </a:graphic>
      </p:graphicFrame>
      <p:sp>
        <p:nvSpPr>
          <p:cNvPr id="2440" name="Google Shape;2440;p128"/>
          <p:cNvSpPr txBox="1"/>
          <p:nvPr/>
        </p:nvSpPr>
        <p:spPr>
          <a:xfrm>
            <a:off x="51525" y="9243675"/>
            <a:ext cx="7530300" cy="143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200">
                <a:solidFill>
                  <a:schemeClr val="dk1"/>
                </a:solidFill>
                <a:highlight>
                  <a:srgbClr val="F9DEC9"/>
                </a:highlight>
                <a:latin typeface="Mada"/>
                <a:ea typeface="Mada"/>
                <a:cs typeface="Mada"/>
                <a:sym typeface="Mada"/>
              </a:rPr>
              <a:t>5</a:t>
            </a:r>
            <a:r>
              <a:rPr b="1" lang="en-GB" sz="1200">
                <a:solidFill>
                  <a:schemeClr val="dk1"/>
                </a:solidFill>
                <a:highlight>
                  <a:srgbClr val="F9DEC9"/>
                </a:highlight>
                <a:latin typeface="Mada"/>
                <a:ea typeface="Mada"/>
                <a:cs typeface="Mada"/>
                <a:sym typeface="Mada"/>
              </a:rPr>
              <a:t>- Rapid screening tests:</a:t>
            </a:r>
            <a:r>
              <a:rPr lang="en-GB" sz="1200">
                <a:solidFill>
                  <a:schemeClr val="dk1"/>
                </a:solidFill>
                <a:latin typeface="Mada"/>
                <a:ea typeface="Mada"/>
                <a:cs typeface="Mada"/>
                <a:sym typeface="Mada"/>
              </a:rPr>
              <a:t> </a:t>
            </a:r>
            <a:endParaRPr b="1" sz="12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Ask the patient to hold their arms out straight. </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If one arm drifts down or the wrist pronates, there may be pyramidal weakness. </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A rising arm is a sign of a cortical sensory loss in the parietal region with loss of spatial awareness. </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Oscillation of the arms indicates a cerebellar problem with lack of coordination.</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Simple tests of coordination: </a:t>
            </a:r>
            <a:r>
              <a:rPr b="1" lang="en-GB" sz="1000">
                <a:latin typeface="Mada"/>
                <a:ea typeface="Mada"/>
                <a:cs typeface="Mada"/>
                <a:sym typeface="Mada"/>
              </a:rPr>
              <a:t>(should always be part of your examination)</a:t>
            </a:r>
            <a:endParaRPr b="1"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Ask the patient to alternately touch their nose and the examiner’s finger, and run a heel down their contralateral shin.</a:t>
            </a:r>
            <a:endParaRPr sz="1000">
              <a:latin typeface="Mada"/>
              <a:ea typeface="Mada"/>
              <a:cs typeface="Mada"/>
              <a:sym typeface="Mada"/>
            </a:endParaRPr>
          </a:p>
        </p:txBody>
      </p:sp>
      <p:pic>
        <p:nvPicPr>
          <p:cNvPr id="2441" name="Google Shape;2441;p128"/>
          <p:cNvPicPr preferRelativeResize="0"/>
          <p:nvPr/>
        </p:nvPicPr>
        <p:blipFill rotWithShape="1">
          <a:blip r:embed="rId3">
            <a:alphaModFix/>
          </a:blip>
          <a:srcRect b="0" l="0" r="0" t="47120"/>
          <a:stretch/>
        </p:blipFill>
        <p:spPr>
          <a:xfrm>
            <a:off x="4815500" y="6639975"/>
            <a:ext cx="2386800" cy="637525"/>
          </a:xfrm>
          <a:prstGeom prst="rect">
            <a:avLst/>
          </a:prstGeom>
          <a:noFill/>
          <a:ln>
            <a:noFill/>
          </a:ln>
        </p:spPr>
      </p:pic>
      <p:sp>
        <p:nvSpPr>
          <p:cNvPr id="2442" name="Google Shape;2442;p128"/>
          <p:cNvSpPr/>
          <p:nvPr/>
        </p:nvSpPr>
        <p:spPr>
          <a:xfrm>
            <a:off x="508500" y="6792363"/>
            <a:ext cx="1005600" cy="552300"/>
          </a:xfrm>
          <a:prstGeom prst="roundRect">
            <a:avLst>
              <a:gd fmla="val 16667" name="adj"/>
            </a:avLst>
          </a:prstGeom>
          <a:solidFill>
            <a:srgbClr val="F9DE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latin typeface="Mada"/>
                <a:ea typeface="Mada"/>
                <a:cs typeface="Mada"/>
                <a:sym typeface="Mada"/>
              </a:rPr>
              <a:t>Some doctors ask about myotomes </a:t>
            </a:r>
            <a:endParaRPr b="1" sz="1000">
              <a:latin typeface="Mada"/>
              <a:ea typeface="Mada"/>
              <a:cs typeface="Mada"/>
              <a:sym typeface="Mada"/>
            </a:endParaRPr>
          </a:p>
        </p:txBody>
      </p:sp>
      <p:pic>
        <p:nvPicPr>
          <p:cNvPr id="2443" name="Google Shape;2443;p128">
            <a:hlinkClick r:id="rId4"/>
          </p:cNvPr>
          <p:cNvPicPr preferRelativeResize="0"/>
          <p:nvPr/>
        </p:nvPicPr>
        <p:blipFill>
          <a:blip r:embed="rId5">
            <a:alphaModFix/>
          </a:blip>
          <a:stretch>
            <a:fillRect/>
          </a:stretch>
        </p:blipFill>
        <p:spPr>
          <a:xfrm>
            <a:off x="6897400" y="527888"/>
            <a:ext cx="608325" cy="608325"/>
          </a:xfrm>
          <a:prstGeom prst="rect">
            <a:avLst/>
          </a:prstGeom>
          <a:noFill/>
          <a:ln>
            <a:noFill/>
          </a:ln>
        </p:spPr>
      </p:pic>
      <p:sp>
        <p:nvSpPr>
          <p:cNvPr id="2444" name="Google Shape;2444;p128"/>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8" name="Shape 2448"/>
        <p:cNvGrpSpPr/>
        <p:nvPr/>
      </p:nvGrpSpPr>
      <p:grpSpPr>
        <a:xfrm>
          <a:off x="0" y="0"/>
          <a:ext cx="0" cy="0"/>
          <a:chOff x="0" y="0"/>
          <a:chExt cx="0" cy="0"/>
        </a:xfrm>
      </p:grpSpPr>
      <p:sp>
        <p:nvSpPr>
          <p:cNvPr id="2449" name="Google Shape;2449;p129"/>
          <p:cNvSpPr txBox="1"/>
          <p:nvPr/>
        </p:nvSpPr>
        <p:spPr>
          <a:xfrm>
            <a:off x="156325" y="299300"/>
            <a:ext cx="71577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highlight>
                  <a:schemeClr val="lt1"/>
                </a:highlight>
                <a:latin typeface="Lora"/>
                <a:ea typeface="Lora"/>
                <a:cs typeface="Lora"/>
                <a:sym typeface="Lora"/>
              </a:rPr>
              <a:t>Physical Examination of the limbs</a:t>
            </a:r>
            <a:endParaRPr b="1" sz="2000">
              <a:solidFill>
                <a:srgbClr val="9FCFCF"/>
              </a:solidFill>
              <a:latin typeface="Lora"/>
              <a:ea typeface="Lora"/>
              <a:cs typeface="Lora"/>
              <a:sym typeface="Lora"/>
            </a:endParaRPr>
          </a:p>
        </p:txBody>
      </p:sp>
      <p:sp>
        <p:nvSpPr>
          <p:cNvPr id="2450" name="Google Shape;2450;p129"/>
          <p:cNvSpPr txBox="1"/>
          <p:nvPr/>
        </p:nvSpPr>
        <p:spPr>
          <a:xfrm>
            <a:off x="75525" y="766625"/>
            <a:ext cx="6998400" cy="32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Neurological examination of a limb : </a:t>
            </a:r>
            <a:r>
              <a:rPr lang="en-GB" sz="1800">
                <a:solidFill>
                  <a:srgbClr val="9FCFCF"/>
                </a:solidFill>
                <a:latin typeface="Comfortaa Regular"/>
                <a:ea typeface="Comfortaa Regular"/>
                <a:cs typeface="Comfortaa Regular"/>
                <a:sym typeface="Comfortaa Regular"/>
              </a:rPr>
              <a:t>Sensory</a:t>
            </a:r>
            <a:r>
              <a:rPr lang="en-GB" sz="1800">
                <a:solidFill>
                  <a:srgbClr val="9FCFCF"/>
                </a:solidFill>
                <a:latin typeface="Comfortaa Regular"/>
                <a:ea typeface="Comfortaa Regular"/>
                <a:cs typeface="Comfortaa Regular"/>
                <a:sym typeface="Comfortaa Regular"/>
              </a:rPr>
              <a:t> system </a:t>
            </a:r>
            <a:endParaRPr sz="1800">
              <a:solidFill>
                <a:srgbClr val="9FCFCF"/>
              </a:solidFill>
              <a:latin typeface="Comfortaa Regular"/>
              <a:ea typeface="Comfortaa Regular"/>
              <a:cs typeface="Comfortaa Regular"/>
              <a:sym typeface="Comfortaa Regular"/>
            </a:endParaRPr>
          </a:p>
        </p:txBody>
      </p:sp>
      <p:sp>
        <p:nvSpPr>
          <p:cNvPr id="2451" name="Google Shape;2451;p129"/>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129"/>
          <p:cNvSpPr/>
          <p:nvPr/>
        </p:nvSpPr>
        <p:spPr>
          <a:xfrm>
            <a:off x="156325" y="1147050"/>
            <a:ext cx="5965200" cy="609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453" name="Google Shape;2453;p129"/>
          <p:cNvSpPr txBox="1"/>
          <p:nvPr/>
        </p:nvSpPr>
        <p:spPr>
          <a:xfrm>
            <a:off x="75525" y="4065325"/>
            <a:ext cx="7514100" cy="28854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Always use a cont</a:t>
            </a:r>
            <a:r>
              <a:rPr lang="en-GB" sz="1100">
                <a:latin typeface="Mada"/>
                <a:ea typeface="Mada"/>
                <a:cs typeface="Mada"/>
                <a:sym typeface="Mada"/>
              </a:rPr>
              <a:t>rol point </a:t>
            </a:r>
            <a:r>
              <a:rPr lang="en-GB" sz="1100">
                <a:latin typeface="Mada"/>
                <a:ea typeface="Mada"/>
                <a:cs typeface="Mada"/>
                <a:sym typeface="Mada"/>
              </a:rPr>
              <a:t>such as the anterior</a:t>
            </a:r>
            <a:r>
              <a:rPr lang="en-GB" sz="1100">
                <a:latin typeface="Mada"/>
                <a:ea typeface="Mada"/>
                <a:cs typeface="Mada"/>
                <a:sym typeface="Mada"/>
              </a:rPr>
              <a:t> chest wall</a:t>
            </a:r>
            <a:r>
              <a:rPr lang="en-GB" sz="1100">
                <a:latin typeface="Mada"/>
                <a:ea typeface="Mada"/>
                <a:cs typeface="Mada"/>
                <a:sym typeface="Mada"/>
              </a:rPr>
              <a:t> </a:t>
            </a:r>
            <a:r>
              <a:rPr lang="en-GB" sz="1100">
                <a:solidFill>
                  <a:srgbClr val="93C47D"/>
                </a:solidFill>
                <a:latin typeface="Mada"/>
                <a:ea typeface="Mada"/>
                <a:cs typeface="Mada"/>
                <a:sym typeface="Mada"/>
              </a:rPr>
              <a:t>or head</a:t>
            </a:r>
            <a:r>
              <a:rPr lang="en-GB" sz="1100">
                <a:latin typeface="Mada"/>
                <a:ea typeface="Mada"/>
                <a:cs typeface="Mada"/>
                <a:sym typeface="Mada"/>
              </a:rPr>
              <a:t>  before you start testing for each sensory type</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The patient's eyes should be closed throughout the sensory examination</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C</a:t>
            </a:r>
            <a:r>
              <a:rPr lang="en-GB" sz="1100">
                <a:latin typeface="Mada"/>
                <a:ea typeface="Mada"/>
                <a:cs typeface="Mada"/>
                <a:sym typeface="Mada"/>
              </a:rPr>
              <a:t>ompare both sides</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latin typeface="Mada"/>
                <a:ea typeface="Mada"/>
                <a:cs typeface="Mada"/>
                <a:sym typeface="Mada"/>
              </a:rPr>
              <a:t>The </a:t>
            </a:r>
            <a:r>
              <a:rPr b="1" lang="en-GB" sz="1100">
                <a:latin typeface="Mada"/>
                <a:ea typeface="Mada"/>
                <a:cs typeface="Mada"/>
                <a:sym typeface="Mada"/>
              </a:rPr>
              <a:t>examination </a:t>
            </a:r>
            <a:r>
              <a:rPr b="1" lang="en-GB" sz="1100">
                <a:latin typeface="Mada"/>
                <a:ea typeface="Mada"/>
                <a:cs typeface="Mada"/>
                <a:sym typeface="Mada"/>
              </a:rPr>
              <a:t>should include a testing of sensations subserved by:</a:t>
            </a:r>
            <a:endParaRPr b="1" sz="1100">
              <a:latin typeface="Mada"/>
              <a:ea typeface="Mada"/>
              <a:cs typeface="Mada"/>
              <a:sym typeface="Mada"/>
            </a:endParaRPr>
          </a:p>
          <a:p>
            <a:pPr indent="-298450" lvl="0" marL="914400" rtl="0" algn="l">
              <a:lnSpc>
                <a:spcPct val="115000"/>
              </a:lnSpc>
              <a:spcBef>
                <a:spcPts val="0"/>
              </a:spcBef>
              <a:spcAft>
                <a:spcPts val="0"/>
              </a:spcAft>
              <a:buSzPts val="1100"/>
              <a:buFont typeface="Mada"/>
              <a:buChar char="●"/>
            </a:pPr>
            <a:r>
              <a:rPr b="1" lang="en-GB" sz="1100">
                <a:latin typeface="Mada"/>
                <a:ea typeface="Mada"/>
                <a:cs typeface="Mada"/>
                <a:sym typeface="Mada"/>
              </a:rPr>
              <a:t>The lateral spinothalamic pathway</a:t>
            </a:r>
            <a:endParaRPr b="1" sz="1100">
              <a:latin typeface="Mada"/>
              <a:ea typeface="Mada"/>
              <a:cs typeface="Mada"/>
              <a:sym typeface="Mada"/>
            </a:endParaRPr>
          </a:p>
          <a:p>
            <a:pPr indent="-298450" lvl="1" marL="1371600" rtl="0" algn="l">
              <a:lnSpc>
                <a:spcPct val="115000"/>
              </a:lnSpc>
              <a:spcBef>
                <a:spcPts val="0"/>
              </a:spcBef>
              <a:spcAft>
                <a:spcPts val="0"/>
              </a:spcAft>
              <a:buSzPts val="1100"/>
              <a:buFont typeface="Mada"/>
              <a:buChar char="○"/>
            </a:pPr>
            <a:r>
              <a:rPr lang="en-GB" sz="1100">
                <a:latin typeface="Mada"/>
                <a:ea typeface="Mada"/>
                <a:cs typeface="Mada"/>
                <a:sym typeface="Mada"/>
              </a:rPr>
              <a:t>Pain: Using a new pen, a sterile needle or broken tongue depressor</a:t>
            </a:r>
            <a:endParaRPr sz="1100">
              <a:latin typeface="Mada"/>
              <a:ea typeface="Mada"/>
              <a:cs typeface="Mada"/>
              <a:sym typeface="Mada"/>
            </a:endParaRPr>
          </a:p>
          <a:p>
            <a:pPr indent="-298450" lvl="1" marL="1371600" rtl="0" algn="l">
              <a:lnSpc>
                <a:spcPct val="115000"/>
              </a:lnSpc>
              <a:spcBef>
                <a:spcPts val="0"/>
              </a:spcBef>
              <a:spcAft>
                <a:spcPts val="0"/>
              </a:spcAft>
              <a:buSzPts val="1100"/>
              <a:buFont typeface="Mada"/>
              <a:buChar char="○"/>
            </a:pPr>
            <a:r>
              <a:rPr lang="en-GB" sz="1100">
                <a:latin typeface="Mada"/>
                <a:ea typeface="Mada"/>
                <a:cs typeface="Mada"/>
                <a:sym typeface="Mada"/>
              </a:rPr>
              <a:t>Temperature: test cold sensation by metal object, such as a tuning fork or metal end of the tendon hammer</a:t>
            </a:r>
            <a:endParaRPr sz="1100">
              <a:latin typeface="Mada"/>
              <a:ea typeface="Mada"/>
              <a:cs typeface="Mada"/>
              <a:sym typeface="Mada"/>
            </a:endParaRPr>
          </a:p>
          <a:p>
            <a:pPr indent="-298450" lvl="0" marL="914400" rtl="0" algn="l">
              <a:lnSpc>
                <a:spcPct val="115000"/>
              </a:lnSpc>
              <a:spcBef>
                <a:spcPts val="0"/>
              </a:spcBef>
              <a:spcAft>
                <a:spcPts val="0"/>
              </a:spcAft>
              <a:buSzPts val="1100"/>
              <a:buFont typeface="Mada"/>
              <a:buChar char="●"/>
            </a:pPr>
            <a:r>
              <a:rPr b="1" lang="en-GB" sz="1100">
                <a:latin typeface="Mada"/>
                <a:ea typeface="Mada"/>
                <a:cs typeface="Mada"/>
                <a:sym typeface="Mada"/>
              </a:rPr>
              <a:t>The anterior spinothalamic tract</a:t>
            </a:r>
            <a:endParaRPr b="1" sz="1100">
              <a:latin typeface="Mada"/>
              <a:ea typeface="Mada"/>
              <a:cs typeface="Mada"/>
              <a:sym typeface="Mada"/>
            </a:endParaRPr>
          </a:p>
          <a:p>
            <a:pPr indent="-298450" lvl="1" marL="1371600" rtl="0" algn="l">
              <a:lnSpc>
                <a:spcPct val="115000"/>
              </a:lnSpc>
              <a:spcBef>
                <a:spcPts val="0"/>
              </a:spcBef>
              <a:spcAft>
                <a:spcPts val="0"/>
              </a:spcAft>
              <a:buSzPts val="1100"/>
              <a:buFont typeface="Mada"/>
              <a:buChar char="○"/>
            </a:pPr>
            <a:r>
              <a:rPr lang="en-GB" sz="1100">
                <a:latin typeface="Mada"/>
                <a:ea typeface="Mada"/>
                <a:cs typeface="Mada"/>
                <a:sym typeface="Mada"/>
              </a:rPr>
              <a:t>Touch/deep pressure</a:t>
            </a:r>
            <a:endParaRPr sz="1100">
              <a:latin typeface="Mada"/>
              <a:ea typeface="Mada"/>
              <a:cs typeface="Mada"/>
              <a:sym typeface="Mada"/>
            </a:endParaRPr>
          </a:p>
          <a:p>
            <a:pPr indent="-298450" lvl="0" marL="914400" rtl="0" algn="l">
              <a:lnSpc>
                <a:spcPct val="115000"/>
              </a:lnSpc>
              <a:spcBef>
                <a:spcPts val="0"/>
              </a:spcBef>
              <a:spcAft>
                <a:spcPts val="0"/>
              </a:spcAft>
              <a:buSzPts val="1100"/>
              <a:buFont typeface="Mada"/>
              <a:buChar char="●"/>
            </a:pPr>
            <a:r>
              <a:rPr b="1" lang="en-GB" sz="1100">
                <a:latin typeface="Mada"/>
                <a:ea typeface="Mada"/>
                <a:cs typeface="Mada"/>
                <a:sym typeface="Mada"/>
              </a:rPr>
              <a:t>The posterior column/medial lemniscal system</a:t>
            </a:r>
            <a:endParaRPr b="1" sz="1100">
              <a:latin typeface="Mada"/>
              <a:ea typeface="Mada"/>
              <a:cs typeface="Mada"/>
              <a:sym typeface="Mada"/>
            </a:endParaRPr>
          </a:p>
          <a:p>
            <a:pPr indent="-298450" lvl="1" marL="1371600" rtl="0" algn="l">
              <a:lnSpc>
                <a:spcPct val="115000"/>
              </a:lnSpc>
              <a:spcBef>
                <a:spcPts val="0"/>
              </a:spcBef>
              <a:spcAft>
                <a:spcPts val="0"/>
              </a:spcAft>
              <a:buSzPts val="1100"/>
              <a:buFont typeface="Mada"/>
              <a:buChar char="○"/>
            </a:pPr>
            <a:r>
              <a:rPr lang="en-GB" sz="1100">
                <a:latin typeface="Mada"/>
                <a:ea typeface="Mada"/>
                <a:cs typeface="Mada"/>
                <a:sym typeface="Mada"/>
              </a:rPr>
              <a:t>Light touch: Use a wisp of cotton and apply a gentle touch</a:t>
            </a:r>
            <a:endParaRPr sz="1100">
              <a:latin typeface="Mada"/>
              <a:ea typeface="Mada"/>
              <a:cs typeface="Mada"/>
              <a:sym typeface="Mada"/>
            </a:endParaRPr>
          </a:p>
          <a:p>
            <a:pPr indent="-298450" lvl="1" marL="1371600" rtl="0" algn="l">
              <a:lnSpc>
                <a:spcPct val="115000"/>
              </a:lnSpc>
              <a:spcBef>
                <a:spcPts val="0"/>
              </a:spcBef>
              <a:spcAft>
                <a:spcPts val="0"/>
              </a:spcAft>
              <a:buSzPts val="1100"/>
              <a:buFont typeface="Mada"/>
              <a:buChar char="○"/>
            </a:pPr>
            <a:r>
              <a:rPr lang="en-GB" sz="1100">
                <a:latin typeface="Mada"/>
                <a:ea typeface="Mada"/>
                <a:cs typeface="Mada"/>
                <a:sym typeface="Mada"/>
              </a:rPr>
              <a:t>Proprioception: tested in the fingers and toes</a:t>
            </a:r>
            <a:endParaRPr sz="1100">
              <a:latin typeface="Mada"/>
              <a:ea typeface="Mada"/>
              <a:cs typeface="Mada"/>
              <a:sym typeface="Mada"/>
            </a:endParaRPr>
          </a:p>
          <a:p>
            <a:pPr indent="-298450" lvl="1" marL="1371600" rtl="0" algn="l">
              <a:lnSpc>
                <a:spcPct val="115000"/>
              </a:lnSpc>
              <a:spcBef>
                <a:spcPts val="0"/>
              </a:spcBef>
              <a:spcAft>
                <a:spcPts val="0"/>
              </a:spcAft>
              <a:buSzPts val="1100"/>
              <a:buFont typeface="Mada"/>
              <a:buChar char="○"/>
            </a:pPr>
            <a:r>
              <a:rPr lang="en-GB" sz="1100">
                <a:latin typeface="Mada"/>
                <a:ea typeface="Mada"/>
                <a:cs typeface="Mada"/>
                <a:sym typeface="Mada"/>
              </a:rPr>
              <a:t>Vibration: by placing a low frequency tuning fork over a bony prominence</a:t>
            </a:r>
            <a:endParaRPr sz="1100">
              <a:latin typeface="Mada"/>
              <a:ea typeface="Mada"/>
              <a:cs typeface="Mada"/>
              <a:sym typeface="Mada"/>
            </a:endParaRPr>
          </a:p>
        </p:txBody>
      </p:sp>
      <p:sp>
        <p:nvSpPr>
          <p:cNvPr id="2454" name="Google Shape;2454;p129"/>
          <p:cNvSpPr txBox="1"/>
          <p:nvPr/>
        </p:nvSpPr>
        <p:spPr>
          <a:xfrm>
            <a:off x="-675" y="1266475"/>
            <a:ext cx="65898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200">
                <a:solidFill>
                  <a:schemeClr val="dk1"/>
                </a:solidFill>
                <a:latin typeface="Mada"/>
                <a:ea typeface="Mada"/>
                <a:cs typeface="Mada"/>
                <a:sym typeface="Mada"/>
              </a:rPr>
              <a:t>Examine each dermatome in a limb :</a:t>
            </a:r>
            <a:endParaRPr b="1"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rgbClr val="93C47D"/>
              </a:buClr>
              <a:buSzPts val="1200"/>
              <a:buFont typeface="Mada"/>
              <a:buChar char="●"/>
            </a:pPr>
            <a:r>
              <a:rPr lang="en-GB" sz="1200">
                <a:solidFill>
                  <a:srgbClr val="93C47D"/>
                </a:solidFill>
                <a:latin typeface="Mada"/>
                <a:ea typeface="Mada"/>
                <a:cs typeface="Mada"/>
                <a:sym typeface="Mada"/>
              </a:rPr>
              <a:t>Doctor note: you don't have to examine each dermatome, just start distally and examine 3 or 4 different dermatome. If its normal, usually it normal proximally also</a:t>
            </a:r>
            <a:endParaRPr sz="1200">
              <a:solidFill>
                <a:srgbClr val="93C47D"/>
              </a:solidFill>
              <a:latin typeface="Mada"/>
              <a:ea typeface="Mada"/>
              <a:cs typeface="Mada"/>
              <a:sym typeface="Mada"/>
            </a:endParaRPr>
          </a:p>
        </p:txBody>
      </p:sp>
      <p:sp>
        <p:nvSpPr>
          <p:cNvPr id="2455" name="Google Shape;2455;p129"/>
          <p:cNvSpPr txBox="1"/>
          <p:nvPr/>
        </p:nvSpPr>
        <p:spPr>
          <a:xfrm>
            <a:off x="75525" y="2107275"/>
            <a:ext cx="2753400" cy="18471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sz="900">
                <a:latin typeface="Mada"/>
                <a:ea typeface="Mada"/>
                <a:cs typeface="Mada"/>
                <a:sym typeface="Mada"/>
              </a:rPr>
              <a:t>Sensory dermatomes of the lower limb can be recognised by memorising the following rough guide:</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L2 supplies the upper anterior thigh. </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L3 supplies the area around the front of the knee.</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L4 supplies the medial aspect of the leg.</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L5 supplies the lateral aspect of the leg and the medial side of the dorsum of the foot.</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S1 supplies the heel and most of the sole. </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S2 supplies the posterior aspect of the thigh.</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S3, S4 and S5 supply concentric rings around the anus</a:t>
            </a:r>
            <a:endParaRPr sz="900">
              <a:latin typeface="Mada"/>
              <a:ea typeface="Mada"/>
              <a:cs typeface="Mada"/>
              <a:sym typeface="Mada"/>
            </a:endParaRPr>
          </a:p>
        </p:txBody>
      </p:sp>
      <p:pic>
        <p:nvPicPr>
          <p:cNvPr id="2456" name="Google Shape;2456;p129"/>
          <p:cNvPicPr preferRelativeResize="0"/>
          <p:nvPr/>
        </p:nvPicPr>
        <p:blipFill>
          <a:blip r:embed="rId3">
            <a:alphaModFix/>
          </a:blip>
          <a:stretch>
            <a:fillRect/>
          </a:stretch>
        </p:blipFill>
        <p:spPr>
          <a:xfrm>
            <a:off x="2907426" y="2238525"/>
            <a:ext cx="787669" cy="1468100"/>
          </a:xfrm>
          <a:prstGeom prst="rect">
            <a:avLst/>
          </a:prstGeom>
          <a:noFill/>
          <a:ln>
            <a:noFill/>
          </a:ln>
        </p:spPr>
      </p:pic>
      <p:pic>
        <p:nvPicPr>
          <p:cNvPr id="2457" name="Google Shape;2457;p129"/>
          <p:cNvPicPr preferRelativeResize="0"/>
          <p:nvPr/>
        </p:nvPicPr>
        <p:blipFill>
          <a:blip r:embed="rId4">
            <a:alphaModFix/>
          </a:blip>
          <a:stretch>
            <a:fillRect/>
          </a:stretch>
        </p:blipFill>
        <p:spPr>
          <a:xfrm>
            <a:off x="3765290" y="2384603"/>
            <a:ext cx="1585436" cy="1142159"/>
          </a:xfrm>
          <a:prstGeom prst="rect">
            <a:avLst/>
          </a:prstGeom>
          <a:noFill/>
          <a:ln>
            <a:noFill/>
          </a:ln>
        </p:spPr>
      </p:pic>
      <p:sp>
        <p:nvSpPr>
          <p:cNvPr id="2458" name="Google Shape;2458;p129"/>
          <p:cNvSpPr txBox="1"/>
          <p:nvPr/>
        </p:nvSpPr>
        <p:spPr>
          <a:xfrm>
            <a:off x="5429250" y="2060575"/>
            <a:ext cx="2104800" cy="19857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sz="900">
                <a:latin typeface="Mada"/>
                <a:ea typeface="Mada"/>
                <a:cs typeface="Mada"/>
                <a:sym typeface="Mada"/>
              </a:rPr>
              <a:t>Sensory dermatomes of the upper limb can be recognised by memorising the following rough guide: </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C5 supplies the shoulder tip and outer part of the upper arm.</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C6 supplies the lateral aspect of the forearm and thumb.</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C7 supplies the middle finger.</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C8 supplies the little finger.</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T1 supplies the medial aspect of the upper arm and the elbow.</a:t>
            </a:r>
            <a:endParaRPr sz="900">
              <a:latin typeface="Mada"/>
              <a:ea typeface="Mada"/>
              <a:cs typeface="Mada"/>
              <a:sym typeface="Mada"/>
            </a:endParaRPr>
          </a:p>
        </p:txBody>
      </p:sp>
      <p:sp>
        <p:nvSpPr>
          <p:cNvPr id="2459" name="Google Shape;2459;p129"/>
          <p:cNvSpPr/>
          <p:nvPr/>
        </p:nvSpPr>
        <p:spPr>
          <a:xfrm>
            <a:off x="6838425" y="1415388"/>
            <a:ext cx="619200" cy="192300"/>
          </a:xfrm>
          <a:prstGeom prst="roundRect">
            <a:avLst>
              <a:gd fmla="val 16667" name="adj"/>
            </a:avLst>
          </a:prstGeom>
          <a:solidFill>
            <a:srgbClr val="F9DE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latin typeface="Mada"/>
                <a:ea typeface="Mada"/>
                <a:cs typeface="Mada"/>
                <a:sym typeface="Mada"/>
              </a:rPr>
              <a:t>Talley</a:t>
            </a:r>
            <a:endParaRPr b="1" sz="1000">
              <a:latin typeface="Mada"/>
              <a:ea typeface="Mada"/>
              <a:cs typeface="Mada"/>
              <a:sym typeface="Mada"/>
            </a:endParaRPr>
          </a:p>
        </p:txBody>
      </p:sp>
      <p:sp>
        <p:nvSpPr>
          <p:cNvPr id="2460" name="Google Shape;2460;p129"/>
          <p:cNvSpPr txBox="1"/>
          <p:nvPr/>
        </p:nvSpPr>
        <p:spPr>
          <a:xfrm>
            <a:off x="-675" y="6938825"/>
            <a:ext cx="6998400" cy="32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Neurological </a:t>
            </a:r>
            <a:r>
              <a:rPr lang="en-GB" sz="1800">
                <a:solidFill>
                  <a:srgbClr val="9FCFCF"/>
                </a:solidFill>
                <a:latin typeface="Comfortaa Regular"/>
                <a:ea typeface="Comfortaa Regular"/>
                <a:cs typeface="Comfortaa Regular"/>
                <a:sym typeface="Comfortaa Regular"/>
              </a:rPr>
              <a:t>examination of a limb : Gait and stance</a:t>
            </a:r>
            <a:endParaRPr sz="1800">
              <a:solidFill>
                <a:srgbClr val="9FCFCF"/>
              </a:solidFill>
              <a:latin typeface="Comfortaa Regular"/>
              <a:ea typeface="Comfortaa Regular"/>
              <a:cs typeface="Comfortaa Regular"/>
              <a:sym typeface="Comfortaa Regular"/>
            </a:endParaRPr>
          </a:p>
        </p:txBody>
      </p:sp>
      <p:sp>
        <p:nvSpPr>
          <p:cNvPr id="2461" name="Google Shape;2461;p129"/>
          <p:cNvSpPr/>
          <p:nvPr/>
        </p:nvSpPr>
        <p:spPr>
          <a:xfrm>
            <a:off x="80125" y="7319250"/>
            <a:ext cx="6206400" cy="609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462" name="Google Shape;2462;p129"/>
          <p:cNvSpPr txBox="1"/>
          <p:nvPr/>
        </p:nvSpPr>
        <p:spPr>
          <a:xfrm>
            <a:off x="127700" y="7380150"/>
            <a:ext cx="7334100" cy="32925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Ensure that the </a:t>
            </a:r>
            <a:r>
              <a:rPr b="1" lang="en-GB" sz="1100">
                <a:solidFill>
                  <a:schemeClr val="dk1"/>
                </a:solidFill>
                <a:latin typeface="Mada"/>
                <a:ea typeface="Mada"/>
                <a:cs typeface="Mada"/>
                <a:sym typeface="Mada"/>
              </a:rPr>
              <a:t>patient</a:t>
            </a:r>
            <a:r>
              <a:rPr b="1" lang="en-GB" sz="1100">
                <a:solidFill>
                  <a:schemeClr val="dk1"/>
                </a:solidFill>
                <a:latin typeface="Mada"/>
                <a:ea typeface="Mada"/>
                <a:cs typeface="Mada"/>
                <a:sym typeface="Mada"/>
              </a:rPr>
              <a:t> is steady on his feet and inspect his posture from both front and side</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rgbClr val="FF0000"/>
                </a:solidFill>
                <a:latin typeface="Mada"/>
                <a:ea typeface="Mada"/>
                <a:cs typeface="Mada"/>
                <a:sym typeface="Mada"/>
              </a:rPr>
              <a:t>Walk </a:t>
            </a:r>
            <a:r>
              <a:rPr b="1" lang="en-GB" sz="1100">
                <a:solidFill>
                  <a:srgbClr val="FF0000"/>
                </a:solidFill>
                <a:latin typeface="Mada"/>
                <a:ea typeface="Mada"/>
                <a:cs typeface="Mada"/>
                <a:sym typeface="Mada"/>
              </a:rPr>
              <a:t>BESIDE </a:t>
            </a:r>
            <a:r>
              <a:rPr b="1" lang="en-GB" sz="1100">
                <a:solidFill>
                  <a:srgbClr val="FF0000"/>
                </a:solidFill>
                <a:latin typeface="Mada"/>
                <a:ea typeface="Mada"/>
                <a:cs typeface="Mada"/>
                <a:sym typeface="Mada"/>
              </a:rPr>
              <a:t>the </a:t>
            </a:r>
            <a:r>
              <a:rPr b="1" lang="en-GB" sz="1100">
                <a:solidFill>
                  <a:srgbClr val="FF0000"/>
                </a:solidFill>
                <a:latin typeface="Mada"/>
                <a:ea typeface="Mada"/>
                <a:cs typeface="Mada"/>
                <a:sym typeface="Mada"/>
              </a:rPr>
              <a:t>patient</a:t>
            </a:r>
            <a:r>
              <a:rPr b="1" lang="en-GB" sz="1100">
                <a:solidFill>
                  <a:srgbClr val="FF0000"/>
                </a:solidFill>
                <a:latin typeface="Mada"/>
                <a:ea typeface="Mada"/>
                <a:cs typeface="Mada"/>
                <a:sym typeface="Mada"/>
              </a:rPr>
              <a:t> </a:t>
            </a:r>
            <a:r>
              <a:rPr b="1" lang="en-GB" sz="1100">
                <a:solidFill>
                  <a:schemeClr val="dk1"/>
                </a:solidFill>
                <a:latin typeface="Mada"/>
                <a:ea typeface="Mada"/>
                <a:cs typeface="Mada"/>
                <a:sym typeface="Mada"/>
              </a:rPr>
              <a:t>in a position to steady him if he fall</a:t>
            </a:r>
            <a:endParaRPr b="1"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b="1"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200">
                <a:solidFill>
                  <a:schemeClr val="dk1"/>
                </a:solidFill>
                <a:latin typeface="Mada"/>
                <a:ea typeface="Mada"/>
                <a:cs typeface="Mada"/>
                <a:sym typeface="Mada"/>
              </a:rPr>
              <a:t>Inspect walking:</a:t>
            </a:r>
            <a:r>
              <a:rPr lang="en-GB" sz="1200">
                <a:solidFill>
                  <a:schemeClr val="dk1"/>
                </a:solidFill>
                <a:latin typeface="Mada"/>
                <a:ea typeface="Mada"/>
                <a:cs typeface="Mada"/>
                <a:sym typeface="Mada"/>
              </a:rPr>
              <a:t> </a:t>
            </a:r>
            <a:endParaRPr b="1" sz="12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Ask the patient to walk normally a few meters, then turn around quickly &amp; walk back, look for abnormality: </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b="1" lang="en-GB" sz="1100">
                <a:latin typeface="Mada"/>
                <a:ea typeface="Mada"/>
                <a:cs typeface="Mada"/>
                <a:sym typeface="Mada"/>
              </a:rPr>
              <a:t>A spastic gait </a:t>
            </a:r>
            <a:r>
              <a:rPr lang="en-GB" sz="1100">
                <a:latin typeface="Mada"/>
                <a:ea typeface="Mada"/>
                <a:cs typeface="Mada"/>
                <a:sym typeface="Mada"/>
              </a:rPr>
              <a:t>is a stiff scraping walk often tripping over kerbs.</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b="1" lang="en-GB" sz="1100">
                <a:latin typeface="Mada"/>
                <a:ea typeface="Mada"/>
                <a:cs typeface="Mada"/>
                <a:sym typeface="Mada"/>
              </a:rPr>
              <a:t>An ataxic gait</a:t>
            </a:r>
            <a:r>
              <a:rPr lang="en-GB" sz="1100">
                <a:latin typeface="Mada"/>
                <a:ea typeface="Mada"/>
                <a:cs typeface="Mada"/>
                <a:sym typeface="Mada"/>
              </a:rPr>
              <a:t> :</a:t>
            </a:r>
            <a:r>
              <a:rPr lang="en-GB" sz="1100">
                <a:solidFill>
                  <a:schemeClr val="dk1"/>
                </a:solidFill>
                <a:latin typeface="Mada"/>
                <a:ea typeface="Mada"/>
                <a:cs typeface="Mada"/>
                <a:sym typeface="Mada"/>
              </a:rPr>
              <a:t>They often have a loud slapping step and rely on visual clues. </a:t>
            </a:r>
            <a:r>
              <a:rPr lang="en-GB" sz="1100">
                <a:latin typeface="Mada"/>
                <a:ea typeface="Mada"/>
                <a:cs typeface="Mada"/>
                <a:sym typeface="Mada"/>
              </a:rPr>
              <a:t>The patient will describe being unsteady in the dark and across rough ground. </a:t>
            </a:r>
            <a:r>
              <a:rPr lang="en-GB" sz="1100">
                <a:solidFill>
                  <a:schemeClr val="dk1"/>
                </a:solidFill>
                <a:latin typeface="Mada"/>
                <a:ea typeface="Mada"/>
                <a:cs typeface="Mada"/>
                <a:sym typeface="Mada"/>
              </a:rPr>
              <a:t>can be due to cerebellar disease or to loss of the dorsal column pathways </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b="1" lang="en-GB" sz="1100">
                <a:latin typeface="Mada"/>
                <a:ea typeface="Mada"/>
                <a:cs typeface="Mada"/>
                <a:sym typeface="Mada"/>
              </a:rPr>
              <a:t>A Parkinson’s gait</a:t>
            </a:r>
            <a:r>
              <a:rPr lang="en-GB" sz="1100">
                <a:latin typeface="Mada"/>
                <a:ea typeface="Mada"/>
                <a:cs typeface="Mada"/>
                <a:sym typeface="Mada"/>
              </a:rPr>
              <a:t> is short shuffling steps with difficulty starting and stopping. There may be resting tremor and a lack of facial expression</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solidFill>
                  <a:srgbClr val="FF0000"/>
                </a:solidFill>
                <a:latin typeface="Mada"/>
                <a:ea typeface="Mada"/>
                <a:cs typeface="Mada"/>
                <a:sym typeface="Mada"/>
              </a:rPr>
              <a:t>Ask </a:t>
            </a:r>
            <a:r>
              <a:rPr b="1" lang="en-GB" sz="1100">
                <a:solidFill>
                  <a:srgbClr val="FF0000"/>
                </a:solidFill>
                <a:latin typeface="Mada"/>
                <a:ea typeface="Mada"/>
                <a:cs typeface="Mada"/>
                <a:sym typeface="Mada"/>
              </a:rPr>
              <a:t>patient </a:t>
            </a:r>
            <a:r>
              <a:rPr b="1" lang="en-GB" sz="1100">
                <a:solidFill>
                  <a:srgbClr val="FF0000"/>
                </a:solidFill>
                <a:latin typeface="Mada"/>
                <a:ea typeface="Mada"/>
                <a:cs typeface="Mada"/>
                <a:sym typeface="Mada"/>
              </a:rPr>
              <a:t>to walk in a straight line with their heels to their toes</a:t>
            </a:r>
            <a:r>
              <a:rPr b="1" lang="en-GB" sz="1100">
                <a:latin typeface="Mada"/>
                <a:ea typeface="Mada"/>
                <a:cs typeface="Mada"/>
                <a:sym typeface="Mada"/>
              </a:rPr>
              <a:t> </a:t>
            </a:r>
            <a:r>
              <a:rPr lang="en-GB" sz="1100">
                <a:latin typeface="Mada"/>
                <a:ea typeface="Mada"/>
                <a:cs typeface="Mada"/>
                <a:sym typeface="Mada"/>
              </a:rPr>
              <a:t>(midline cerebellar lesion)</a:t>
            </a:r>
            <a:r>
              <a:rPr b="1" lang="en-GB" sz="1100">
                <a:latin typeface="Mada"/>
                <a:ea typeface="Mada"/>
                <a:cs typeface="Mada"/>
                <a:sym typeface="Mada"/>
              </a:rPr>
              <a:t> </a:t>
            </a:r>
            <a:endParaRPr b="1"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latin typeface="Mada"/>
                <a:ea typeface="Mada"/>
                <a:cs typeface="Mada"/>
                <a:sym typeface="Mada"/>
              </a:rPr>
              <a:t>Ask patient to walk </a:t>
            </a:r>
            <a:r>
              <a:rPr b="1" lang="en-GB" sz="1100">
                <a:latin typeface="Mada"/>
                <a:ea typeface="Mada"/>
                <a:cs typeface="Mada"/>
                <a:sym typeface="Mada"/>
              </a:rPr>
              <a:t>on their toes  only (S1), and finally on their heels only (L4).</a:t>
            </a:r>
            <a:endParaRPr b="1"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latin typeface="Mada"/>
                <a:ea typeface="Mada"/>
                <a:cs typeface="Mada"/>
                <a:sym typeface="Mada"/>
              </a:rPr>
              <a:t>Romberg test.: </a:t>
            </a:r>
            <a:r>
              <a:rPr lang="en-GB" sz="1100">
                <a:latin typeface="Mada"/>
                <a:ea typeface="Mada"/>
                <a:cs typeface="Mada"/>
                <a:sym typeface="Mada"/>
              </a:rPr>
              <a:t>Ask the patient to stand still with their heels together and eyes closed. If the patient loses balance, the test is </a:t>
            </a:r>
            <a:r>
              <a:rPr lang="en-GB" sz="1100">
                <a:latin typeface="Mada"/>
                <a:ea typeface="Mada"/>
                <a:cs typeface="Mada"/>
                <a:sym typeface="Mada"/>
              </a:rPr>
              <a:t>positive</a:t>
            </a:r>
            <a:r>
              <a:rPr lang="en-GB" sz="1100">
                <a:latin typeface="Mada"/>
                <a:ea typeface="Mada"/>
                <a:cs typeface="Mada"/>
                <a:sym typeface="Mada"/>
              </a:rPr>
              <a:t>. The usual cause is a sensory problem in the </a:t>
            </a:r>
            <a:r>
              <a:rPr lang="en-GB" sz="1100">
                <a:solidFill>
                  <a:srgbClr val="FF0000"/>
                </a:solidFill>
                <a:latin typeface="Mada"/>
                <a:ea typeface="Mada"/>
                <a:cs typeface="Mada"/>
                <a:sym typeface="Mada"/>
              </a:rPr>
              <a:t>posterior columns</a:t>
            </a:r>
            <a:r>
              <a:rPr lang="en-GB" sz="1100">
                <a:latin typeface="Mada"/>
                <a:ea typeface="Mada"/>
                <a:cs typeface="Mada"/>
                <a:sym typeface="Mada"/>
              </a:rPr>
              <a:t>. (</a:t>
            </a:r>
            <a:r>
              <a:rPr lang="en-GB" sz="1100">
                <a:solidFill>
                  <a:srgbClr val="93C47D"/>
                </a:solidFill>
                <a:latin typeface="Mada"/>
                <a:ea typeface="Mada"/>
                <a:cs typeface="Mada"/>
                <a:sym typeface="Mada"/>
              </a:rPr>
              <a:t>stand and extend your arms around the patient for safety)</a:t>
            </a:r>
            <a:endParaRPr sz="1100">
              <a:solidFill>
                <a:srgbClr val="93C47D"/>
              </a:solidFill>
              <a:latin typeface="Mada"/>
              <a:ea typeface="Mada"/>
              <a:cs typeface="Mada"/>
              <a:sym typeface="Mada"/>
            </a:endParaRPr>
          </a:p>
        </p:txBody>
      </p:sp>
      <p:pic>
        <p:nvPicPr>
          <p:cNvPr id="2463" name="Google Shape;2463;p129">
            <a:hlinkClick r:id="rId5"/>
          </p:cNvPr>
          <p:cNvPicPr preferRelativeResize="0"/>
          <p:nvPr/>
        </p:nvPicPr>
        <p:blipFill>
          <a:blip r:embed="rId6">
            <a:alphaModFix/>
          </a:blip>
          <a:stretch>
            <a:fillRect/>
          </a:stretch>
        </p:blipFill>
        <p:spPr>
          <a:xfrm>
            <a:off x="6896650" y="567838"/>
            <a:ext cx="608325" cy="608325"/>
          </a:xfrm>
          <a:prstGeom prst="rect">
            <a:avLst/>
          </a:prstGeom>
          <a:noFill/>
          <a:ln>
            <a:noFill/>
          </a:ln>
        </p:spPr>
      </p:pic>
      <p:pic>
        <p:nvPicPr>
          <p:cNvPr id="2464" name="Google Shape;2464;p129">
            <a:hlinkClick r:id="rId7"/>
          </p:cNvPr>
          <p:cNvPicPr preferRelativeResize="0"/>
          <p:nvPr/>
        </p:nvPicPr>
        <p:blipFill>
          <a:blip r:embed="rId6">
            <a:alphaModFix/>
          </a:blip>
          <a:stretch>
            <a:fillRect/>
          </a:stretch>
        </p:blipFill>
        <p:spPr>
          <a:xfrm>
            <a:off x="6896650" y="7045525"/>
            <a:ext cx="608325" cy="608325"/>
          </a:xfrm>
          <a:prstGeom prst="rect">
            <a:avLst/>
          </a:prstGeom>
          <a:noFill/>
          <a:ln>
            <a:noFill/>
          </a:ln>
        </p:spPr>
      </p:pic>
      <p:sp>
        <p:nvSpPr>
          <p:cNvPr id="2465" name="Google Shape;2465;p129"/>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9" name="Shape 2469"/>
        <p:cNvGrpSpPr/>
        <p:nvPr/>
      </p:nvGrpSpPr>
      <p:grpSpPr>
        <a:xfrm>
          <a:off x="0" y="0"/>
          <a:ext cx="0" cy="0"/>
          <a:chOff x="0" y="0"/>
          <a:chExt cx="0" cy="0"/>
        </a:xfrm>
      </p:grpSpPr>
      <p:sp>
        <p:nvSpPr>
          <p:cNvPr id="2470" name="Google Shape;2470;p130"/>
          <p:cNvSpPr txBox="1"/>
          <p:nvPr/>
        </p:nvSpPr>
        <p:spPr>
          <a:xfrm>
            <a:off x="156325" y="299300"/>
            <a:ext cx="71577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highlight>
                  <a:schemeClr val="lt1"/>
                </a:highlight>
                <a:latin typeface="Lora"/>
                <a:ea typeface="Lora"/>
                <a:cs typeface="Lora"/>
                <a:sym typeface="Lora"/>
              </a:rPr>
              <a:t>Physical Examination of the back</a:t>
            </a:r>
            <a:endParaRPr b="1" sz="2000">
              <a:solidFill>
                <a:srgbClr val="9FCFCF"/>
              </a:solidFill>
              <a:latin typeface="Lora"/>
              <a:ea typeface="Lora"/>
              <a:cs typeface="Lora"/>
              <a:sym typeface="Lora"/>
            </a:endParaRPr>
          </a:p>
        </p:txBody>
      </p:sp>
      <p:sp>
        <p:nvSpPr>
          <p:cNvPr id="2471" name="Google Shape;2471;p130"/>
          <p:cNvSpPr txBox="1"/>
          <p:nvPr/>
        </p:nvSpPr>
        <p:spPr>
          <a:xfrm>
            <a:off x="22425" y="1201975"/>
            <a:ext cx="6207000" cy="554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Lora"/>
              <a:buChar char="-"/>
            </a:pPr>
            <a:r>
              <a:rPr b="1" lang="en-GB" sz="1200">
                <a:highlight>
                  <a:srgbClr val="F9DEC9"/>
                </a:highlight>
                <a:latin typeface="Lora"/>
                <a:ea typeface="Lora"/>
                <a:cs typeface="Lora"/>
                <a:sym typeface="Lora"/>
              </a:rPr>
              <a:t>WIP3E: Wash hands. Introduce Yourself, Permission/Privacy/Position,</a:t>
            </a:r>
            <a:endParaRPr b="1" sz="1200">
              <a:highlight>
                <a:srgbClr val="F9DEC9"/>
              </a:highlight>
              <a:latin typeface="Lora"/>
              <a:ea typeface="Lora"/>
              <a:cs typeface="Lora"/>
              <a:sym typeface="Lora"/>
            </a:endParaRPr>
          </a:p>
          <a:p>
            <a:pPr indent="-304800" lvl="0" marL="457200" rtl="0" algn="l">
              <a:spcBef>
                <a:spcPts val="0"/>
              </a:spcBef>
              <a:spcAft>
                <a:spcPts val="0"/>
              </a:spcAft>
              <a:buSzPts val="1200"/>
              <a:buFont typeface="Lora"/>
              <a:buChar char="-"/>
            </a:pPr>
            <a:r>
              <a:rPr b="1" lang="en-GB" sz="1200">
                <a:highlight>
                  <a:srgbClr val="F9DEC9"/>
                </a:highlight>
                <a:latin typeface="Lora"/>
                <a:ea typeface="Lora"/>
                <a:cs typeface="Lora"/>
                <a:sym typeface="Lora"/>
              </a:rPr>
              <a:t> Exposure: whole back with both shoulders expose</a:t>
            </a:r>
            <a:endParaRPr sz="1100">
              <a:solidFill>
                <a:schemeClr val="dk1"/>
              </a:solidFill>
              <a:latin typeface="Mada"/>
              <a:ea typeface="Mada"/>
              <a:cs typeface="Mada"/>
              <a:sym typeface="Mada"/>
            </a:endParaRPr>
          </a:p>
        </p:txBody>
      </p:sp>
      <p:sp>
        <p:nvSpPr>
          <p:cNvPr id="2472" name="Google Shape;2472;p130"/>
          <p:cNvSpPr txBox="1"/>
          <p:nvPr/>
        </p:nvSpPr>
        <p:spPr>
          <a:xfrm>
            <a:off x="75525" y="690425"/>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Physical Exam: </a:t>
            </a:r>
            <a:endParaRPr sz="1800">
              <a:solidFill>
                <a:srgbClr val="9FCFCF"/>
              </a:solidFill>
              <a:latin typeface="Comfortaa Regular"/>
              <a:ea typeface="Comfortaa Regular"/>
              <a:cs typeface="Comfortaa Regular"/>
              <a:sym typeface="Comfortaa Regular"/>
            </a:endParaRPr>
          </a:p>
        </p:txBody>
      </p:sp>
      <p:sp>
        <p:nvSpPr>
          <p:cNvPr id="2473" name="Google Shape;2473;p130"/>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130"/>
          <p:cNvSpPr/>
          <p:nvPr/>
        </p:nvSpPr>
        <p:spPr>
          <a:xfrm>
            <a:off x="228600" y="1154550"/>
            <a:ext cx="2427600" cy="348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aphicFrame>
        <p:nvGraphicFramePr>
          <p:cNvPr id="2475" name="Google Shape;2475;p130"/>
          <p:cNvGraphicFramePr/>
          <p:nvPr/>
        </p:nvGraphicFramePr>
        <p:xfrm>
          <a:off x="251013" y="2253838"/>
          <a:ext cx="3000000" cy="3000000"/>
        </p:xfrm>
        <a:graphic>
          <a:graphicData uri="http://schemas.openxmlformats.org/drawingml/2006/table">
            <a:tbl>
              <a:tblPr>
                <a:noFill/>
                <a:tableStyleId>{19993E90-D4CF-4236-97D6-A35B643A8516}</a:tableStyleId>
              </a:tblPr>
              <a:tblGrid>
                <a:gridCol w="2695775"/>
                <a:gridCol w="4486475"/>
              </a:tblGrid>
              <a:tr h="29465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Cervical spine</a:t>
                      </a:r>
                      <a:endParaRPr sz="1100">
                        <a:latin typeface="Mada"/>
                        <a:ea typeface="Mada"/>
                        <a:cs typeface="Mada"/>
                        <a:sym typeface="Mada"/>
                      </a:endParaRPr>
                    </a:p>
                  </a:txBody>
                  <a:tcPr marT="91425" marB="91425" marR="91425" marL="91425" anchor="ctr">
                    <a:solidFill>
                      <a:srgbClr val="F9DEC9"/>
                    </a:solidFill>
                  </a:tcPr>
                </a:tc>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Thoracolumbar-sacral spine</a:t>
                      </a:r>
                      <a:endParaRPr sz="1100">
                        <a:latin typeface="Mada"/>
                        <a:ea typeface="Mada"/>
                        <a:cs typeface="Mada"/>
                        <a:sym typeface="Mada"/>
                      </a:endParaRPr>
                    </a:p>
                  </a:txBody>
                  <a:tcPr marT="91425" marB="91425" marR="91425" marL="91425" anchor="ctr">
                    <a:solidFill>
                      <a:srgbClr val="F9DEC9"/>
                    </a:solidFill>
                  </a:tcPr>
                </a:tc>
              </a:tr>
              <a:tr h="2550450">
                <a:tc>
                  <a:txBody>
                    <a:bodyPr/>
                    <a:lstStyle/>
                    <a:p>
                      <a:pPr indent="-165100" lvl="0" marL="179999"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Position:  </a:t>
                      </a:r>
                      <a:r>
                        <a:rPr lang="en-GB" sz="1100">
                          <a:solidFill>
                            <a:schemeClr val="dk1"/>
                          </a:solidFill>
                          <a:latin typeface="Mada"/>
                          <a:ea typeface="Mada"/>
                          <a:cs typeface="Mada"/>
                          <a:sym typeface="Mada"/>
                        </a:rPr>
                        <a:t>anterior, posterior or lateral flexion? tilted in position to try to relieve the pain of acute disc prolapse? straight ahead? look down to the ground? eg( ankylosing, spondylitis)</a:t>
                      </a:r>
                      <a:endParaRPr sz="1100">
                        <a:solidFill>
                          <a:schemeClr val="dk1"/>
                        </a:solidFill>
                        <a:latin typeface="Mada"/>
                        <a:ea typeface="Mada"/>
                        <a:cs typeface="Mada"/>
                        <a:sym typeface="Mada"/>
                      </a:endParaRPr>
                    </a:p>
                    <a:p>
                      <a:pPr indent="-165100" lvl="0" marL="179999"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Asymmetry: </a:t>
                      </a:r>
                      <a:r>
                        <a:rPr lang="en-GB" sz="1100">
                          <a:solidFill>
                            <a:schemeClr val="dk1"/>
                          </a:solidFill>
                          <a:latin typeface="Mada"/>
                          <a:ea typeface="Mada"/>
                          <a:cs typeface="Mada"/>
                          <a:sym typeface="Mada"/>
                        </a:rPr>
                        <a:t>in sternocleidomastoid muscles, the clavicles and the supraclavicular fossae</a:t>
                      </a:r>
                      <a:endParaRPr sz="1100">
                        <a:latin typeface="Mada"/>
                        <a:ea typeface="Mada"/>
                        <a:cs typeface="Mada"/>
                        <a:sym typeface="Mada"/>
                      </a:endParaRPr>
                    </a:p>
                  </a:txBody>
                  <a:tcPr marT="91425" marB="91425" marR="91425" marL="91425"/>
                </a:tc>
                <a:tc>
                  <a:txBody>
                    <a:bodyPr/>
                    <a:lstStyle/>
                    <a:p>
                      <a:pPr indent="-165100" lvl="0" marL="179999"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Look: </a:t>
                      </a:r>
                      <a:r>
                        <a:rPr lang="en-GB" sz="1100">
                          <a:solidFill>
                            <a:schemeClr val="dk1"/>
                          </a:solidFill>
                          <a:latin typeface="Mada"/>
                          <a:ea typeface="Mada"/>
                          <a:cs typeface="Mada"/>
                          <a:sym typeface="Mada"/>
                        </a:rPr>
                        <a:t>View the whole spine from behind, </a:t>
                      </a:r>
                      <a:r>
                        <a:rPr b="1" lang="en-GB" sz="1100">
                          <a:solidFill>
                            <a:schemeClr val="dk1"/>
                          </a:solidFill>
                          <a:latin typeface="Mada"/>
                          <a:ea typeface="Mada"/>
                          <a:cs typeface="Mada"/>
                          <a:sym typeface="Mada"/>
                        </a:rPr>
                        <a:t>any cutaneous stigmata</a:t>
                      </a:r>
                      <a:r>
                        <a:rPr lang="en-GB" sz="1100">
                          <a:solidFill>
                            <a:schemeClr val="dk1"/>
                          </a:solidFill>
                          <a:latin typeface="Mada"/>
                          <a:ea typeface="Mada"/>
                          <a:cs typeface="Mada"/>
                          <a:sym typeface="Mada"/>
                        </a:rPr>
                        <a:t> of underlying spinal dysraphism such as a hairy naevus, a sinus or a sacral dimple = (spinal dysraphism, e.g. spina bifida). any café-au-lait spots = neurofibromatosis</a:t>
                      </a:r>
                      <a:endParaRPr sz="1100">
                        <a:solidFill>
                          <a:schemeClr val="dk1"/>
                        </a:solidFill>
                        <a:latin typeface="Mada"/>
                        <a:ea typeface="Mada"/>
                        <a:cs typeface="Mada"/>
                        <a:sym typeface="Mada"/>
                      </a:endParaRPr>
                    </a:p>
                    <a:p>
                      <a:pPr indent="-165100" lvl="0" marL="179999"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Alignment:</a:t>
                      </a:r>
                      <a:endParaRPr b="1" sz="1100">
                        <a:solidFill>
                          <a:schemeClr val="dk1"/>
                        </a:solidFill>
                        <a:latin typeface="Mada"/>
                        <a:ea typeface="Mada"/>
                        <a:cs typeface="Mada"/>
                        <a:sym typeface="Mada"/>
                      </a:endParaRPr>
                    </a:p>
                    <a:p>
                      <a:pPr indent="-174625" lvl="1" marL="36195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Scoliosis or kyphosis? </a:t>
                      </a:r>
                      <a:endParaRPr sz="1100">
                        <a:solidFill>
                          <a:schemeClr val="dk1"/>
                        </a:solidFill>
                        <a:latin typeface="Mada"/>
                        <a:ea typeface="Mada"/>
                        <a:cs typeface="Mada"/>
                        <a:sym typeface="Mada"/>
                      </a:endParaRPr>
                    </a:p>
                    <a:p>
                      <a:pPr indent="-174625" lvl="1" marL="36195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Look from the side</a:t>
                      </a:r>
                      <a:r>
                        <a:rPr lang="en-GB" sz="1100">
                          <a:solidFill>
                            <a:schemeClr val="dk1"/>
                          </a:solidFill>
                          <a:latin typeface="Mada"/>
                          <a:ea typeface="Mada"/>
                          <a:cs typeface="Mada"/>
                          <a:sym typeface="Mada"/>
                        </a:rPr>
                        <a:t> with the patient’s hips and knees in full extension to assess the sagittal plane and the presence of a kyphosis. </a:t>
                      </a:r>
                      <a:endParaRPr sz="1100">
                        <a:solidFill>
                          <a:schemeClr val="dk1"/>
                        </a:solidFill>
                        <a:latin typeface="Mada"/>
                        <a:ea typeface="Mada"/>
                        <a:cs typeface="Mada"/>
                        <a:sym typeface="Mada"/>
                      </a:endParaRPr>
                    </a:p>
                    <a:p>
                      <a:pPr indent="-174625" lvl="1" marL="36195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Check the position of the shoulders. Are they align with the lion?</a:t>
                      </a:r>
                      <a:endParaRPr sz="1100">
                        <a:solidFill>
                          <a:schemeClr val="dk1"/>
                        </a:solidFill>
                        <a:latin typeface="Mada"/>
                        <a:ea typeface="Mada"/>
                        <a:cs typeface="Mada"/>
                        <a:sym typeface="Mada"/>
                      </a:endParaRPr>
                    </a:p>
                    <a:p>
                      <a:pPr indent="-174625" lvl="1" marL="36195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Adam’s forward bending test: </a:t>
                      </a:r>
                      <a:r>
                        <a:rPr lang="en-GB" sz="1100">
                          <a:solidFill>
                            <a:schemeClr val="dk1"/>
                          </a:solidFill>
                          <a:latin typeface="Mada"/>
                          <a:ea typeface="Mada"/>
                          <a:cs typeface="Mada"/>
                          <a:sym typeface="Mada"/>
                        </a:rPr>
                        <a:t>ask the patient to lean forward with their arms hanging down in front of them in a relaxed and comfortable position. This will reveal more clearly any scoliosis or kyphosis</a:t>
                      </a:r>
                      <a:endParaRPr sz="1100">
                        <a:latin typeface="Mada"/>
                        <a:ea typeface="Mada"/>
                        <a:cs typeface="Mada"/>
                        <a:sym typeface="Mada"/>
                      </a:endParaRPr>
                    </a:p>
                  </a:txBody>
                  <a:tcPr marT="91425" marB="91425" marR="91425" marL="91425"/>
                </a:tc>
              </a:tr>
              <a:tr h="420150">
                <a:tc gridSpan="2">
                  <a:txBody>
                    <a:bodyPr/>
                    <a:lstStyle/>
                    <a:p>
                      <a:pPr indent="-285750" lvl="0" marL="457200" rtl="0" algn="l">
                        <a:lnSpc>
                          <a:spcPct val="115000"/>
                        </a:lnSpc>
                        <a:spcBef>
                          <a:spcPts val="0"/>
                        </a:spcBef>
                        <a:spcAft>
                          <a:spcPts val="0"/>
                        </a:spcAft>
                        <a:buClr>
                          <a:schemeClr val="dk1"/>
                        </a:buClr>
                        <a:buSzPts val="900"/>
                        <a:buFont typeface="Mada"/>
                        <a:buChar char="●"/>
                      </a:pPr>
                      <a:r>
                        <a:rPr b="1" lang="en-GB" sz="1100">
                          <a:solidFill>
                            <a:schemeClr val="dk1"/>
                          </a:solidFill>
                          <a:latin typeface="Mada"/>
                          <a:ea typeface="Mada"/>
                          <a:cs typeface="Mada"/>
                          <a:sym typeface="Mada"/>
                        </a:rPr>
                        <a:t>Visible mass </a:t>
                      </a:r>
                      <a:endParaRPr b="1" sz="1100">
                        <a:solidFill>
                          <a:schemeClr val="dk1"/>
                        </a:solidFill>
                        <a:latin typeface="Mada"/>
                        <a:ea typeface="Mada"/>
                        <a:cs typeface="Mada"/>
                        <a:sym typeface="Mada"/>
                      </a:endParaRPr>
                    </a:p>
                    <a:p>
                      <a:pPr indent="-285750" lvl="0" marL="457200" rtl="0" algn="l">
                        <a:lnSpc>
                          <a:spcPct val="115000"/>
                        </a:lnSpc>
                        <a:spcBef>
                          <a:spcPts val="0"/>
                        </a:spcBef>
                        <a:spcAft>
                          <a:spcPts val="0"/>
                        </a:spcAft>
                        <a:buClr>
                          <a:schemeClr val="dk1"/>
                        </a:buClr>
                        <a:buSzPts val="900"/>
                        <a:buFont typeface="Mada"/>
                        <a:buChar char="●"/>
                      </a:pPr>
                      <a:r>
                        <a:rPr b="1" lang="en-GB" sz="1100">
                          <a:solidFill>
                            <a:schemeClr val="dk1"/>
                          </a:solidFill>
                          <a:latin typeface="Mada"/>
                          <a:ea typeface="Mada"/>
                          <a:cs typeface="Mada"/>
                          <a:sym typeface="Mada"/>
                        </a:rPr>
                        <a:t>Scars?: </a:t>
                      </a:r>
                      <a:r>
                        <a:rPr lang="en-GB" sz="1100">
                          <a:solidFill>
                            <a:schemeClr val="dk1"/>
                          </a:solidFill>
                          <a:latin typeface="Mada"/>
                          <a:ea typeface="Mada"/>
                          <a:cs typeface="Mada"/>
                          <a:sym typeface="Mada"/>
                        </a:rPr>
                        <a:t>indicating previous surgery</a:t>
                      </a:r>
                      <a:endParaRPr sz="1100">
                        <a:latin typeface="Mada"/>
                        <a:ea typeface="Mada"/>
                        <a:cs typeface="Mada"/>
                        <a:sym typeface="Mada"/>
                      </a:endParaRPr>
                    </a:p>
                  </a:txBody>
                  <a:tcPr marT="91425" marB="91425" marR="91425" marL="91425"/>
                </a:tc>
                <a:tc hMerge="1"/>
              </a:tr>
            </a:tbl>
          </a:graphicData>
        </a:graphic>
      </p:graphicFrame>
      <p:sp>
        <p:nvSpPr>
          <p:cNvPr id="2476" name="Google Shape;2476;p130"/>
          <p:cNvSpPr txBox="1"/>
          <p:nvPr/>
        </p:nvSpPr>
        <p:spPr>
          <a:xfrm>
            <a:off x="228600" y="61217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chemeClr val="dk1"/>
                </a:solidFill>
                <a:highlight>
                  <a:srgbClr val="F9DEC9"/>
                </a:highlight>
                <a:latin typeface="Lora"/>
                <a:ea typeface="Lora"/>
                <a:cs typeface="Lora"/>
                <a:sym typeface="Lora"/>
              </a:rPr>
              <a:t>2- Palpation:</a:t>
            </a:r>
            <a:r>
              <a:rPr lang="en-GB">
                <a:solidFill>
                  <a:schemeClr val="dk1"/>
                </a:solidFill>
              </a:rPr>
              <a:t> </a:t>
            </a:r>
            <a:endParaRPr/>
          </a:p>
        </p:txBody>
      </p:sp>
      <p:sp>
        <p:nvSpPr>
          <p:cNvPr id="2477" name="Google Shape;2477;p130"/>
          <p:cNvSpPr txBox="1"/>
          <p:nvPr/>
        </p:nvSpPr>
        <p:spPr>
          <a:xfrm>
            <a:off x="156325" y="18002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chemeClr val="dk1"/>
                </a:solidFill>
                <a:highlight>
                  <a:srgbClr val="F9DEC9"/>
                </a:highlight>
                <a:latin typeface="Lora"/>
                <a:ea typeface="Lora"/>
                <a:cs typeface="Lora"/>
                <a:sym typeface="Lora"/>
              </a:rPr>
              <a:t>1- Inspection:</a:t>
            </a:r>
            <a:r>
              <a:rPr lang="en-GB">
                <a:solidFill>
                  <a:schemeClr val="dk1"/>
                </a:solidFill>
              </a:rPr>
              <a:t> </a:t>
            </a:r>
            <a:endParaRPr/>
          </a:p>
        </p:txBody>
      </p:sp>
      <p:graphicFrame>
        <p:nvGraphicFramePr>
          <p:cNvPr id="2478" name="Google Shape;2478;p130"/>
          <p:cNvGraphicFramePr/>
          <p:nvPr/>
        </p:nvGraphicFramePr>
        <p:xfrm>
          <a:off x="203638" y="6521038"/>
          <a:ext cx="3000000" cy="3000000"/>
        </p:xfrm>
        <a:graphic>
          <a:graphicData uri="http://schemas.openxmlformats.org/drawingml/2006/table">
            <a:tbl>
              <a:tblPr>
                <a:noFill/>
                <a:tableStyleId>{19993E90-D4CF-4236-97D6-A35B643A8516}</a:tableStyleId>
              </a:tblPr>
              <a:tblGrid>
                <a:gridCol w="4048325"/>
                <a:gridCol w="3133925"/>
              </a:tblGrid>
              <a:tr h="29465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Cervical spine</a:t>
                      </a:r>
                      <a:endParaRPr sz="1100">
                        <a:latin typeface="Mada"/>
                        <a:ea typeface="Mada"/>
                        <a:cs typeface="Mada"/>
                        <a:sym typeface="Mada"/>
                      </a:endParaRPr>
                    </a:p>
                  </a:txBody>
                  <a:tcPr marT="91425" marB="91425" marR="91425" marL="91425" anchor="ctr">
                    <a:solidFill>
                      <a:srgbClr val="F9DEC9"/>
                    </a:solidFill>
                  </a:tcPr>
                </a:tc>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Thoracolumbar-sacral spine</a:t>
                      </a:r>
                      <a:endParaRPr sz="1100">
                        <a:latin typeface="Mada"/>
                        <a:ea typeface="Mada"/>
                        <a:cs typeface="Mada"/>
                        <a:sym typeface="Mada"/>
                      </a:endParaRPr>
                    </a:p>
                  </a:txBody>
                  <a:tcPr marT="91425" marB="91425" marR="91425" marL="91425" anchor="ctr">
                    <a:solidFill>
                      <a:srgbClr val="F9DEC9"/>
                    </a:solidFill>
                  </a:tcPr>
                </a:tc>
              </a:tr>
              <a:tr h="2064675">
                <a:tc>
                  <a:txBody>
                    <a:bodyPr/>
                    <a:lstStyle/>
                    <a:p>
                      <a:pPr indent="-165100" lvl="0" marL="179999"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Feel posteriorly from the occiput to the upper thoracic spine</a:t>
                      </a:r>
                      <a:r>
                        <a:rPr lang="en-GB" sz="1100">
                          <a:solidFill>
                            <a:schemeClr val="dk1"/>
                          </a:solidFill>
                          <a:latin typeface="Mada"/>
                          <a:ea typeface="Mada"/>
                          <a:cs typeface="Mada"/>
                          <a:sym typeface="Mada"/>
                        </a:rPr>
                        <a:t>, looking for areas of tenderness or any deformity such as a ‘step’ indicating spondylolisthesis.</a:t>
                      </a:r>
                      <a:endParaRPr sz="1100">
                        <a:solidFill>
                          <a:schemeClr val="dk1"/>
                        </a:solidFill>
                        <a:latin typeface="Mada"/>
                        <a:ea typeface="Mada"/>
                        <a:cs typeface="Mada"/>
                        <a:sym typeface="Mada"/>
                      </a:endParaRPr>
                    </a:p>
                    <a:p>
                      <a:pPr indent="-165100" lvl="0" marL="179999"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Palpate </a:t>
                      </a:r>
                      <a:endParaRPr b="1" sz="1100">
                        <a:solidFill>
                          <a:schemeClr val="dk1"/>
                        </a:solidFill>
                        <a:latin typeface="Mada"/>
                        <a:ea typeface="Mada"/>
                        <a:cs typeface="Mada"/>
                        <a:sym typeface="Mada"/>
                      </a:endParaRPr>
                    </a:p>
                    <a:p>
                      <a:pPr indent="-159851" lvl="1" marL="360000" rtl="0" algn="l">
                        <a:lnSpc>
                          <a:spcPct val="115000"/>
                        </a:lnSpc>
                        <a:spcBef>
                          <a:spcPts val="0"/>
                        </a:spcBef>
                        <a:spcAft>
                          <a:spcPts val="0"/>
                        </a:spcAft>
                        <a:buClr>
                          <a:schemeClr val="dk1"/>
                        </a:buClr>
                        <a:buSzPts val="1100"/>
                        <a:buFont typeface="Mada"/>
                        <a:buAutoNum type="alphaLcPeriod"/>
                      </a:pPr>
                      <a:r>
                        <a:rPr lang="en-GB" sz="1100">
                          <a:solidFill>
                            <a:schemeClr val="dk1"/>
                          </a:solidFill>
                          <a:latin typeface="Mada"/>
                          <a:ea typeface="Mada"/>
                          <a:cs typeface="Mada"/>
                          <a:sym typeface="Mada"/>
                        </a:rPr>
                        <a:t>Trapezius region</a:t>
                      </a:r>
                      <a:endParaRPr sz="1100">
                        <a:solidFill>
                          <a:schemeClr val="dk1"/>
                        </a:solidFill>
                        <a:latin typeface="Mada"/>
                        <a:ea typeface="Mada"/>
                        <a:cs typeface="Mada"/>
                        <a:sym typeface="Mada"/>
                      </a:endParaRPr>
                    </a:p>
                    <a:p>
                      <a:pPr indent="-159851" lvl="1" marL="360000" rtl="0" algn="l">
                        <a:lnSpc>
                          <a:spcPct val="115000"/>
                        </a:lnSpc>
                        <a:spcBef>
                          <a:spcPts val="0"/>
                        </a:spcBef>
                        <a:spcAft>
                          <a:spcPts val="0"/>
                        </a:spcAft>
                        <a:buClr>
                          <a:schemeClr val="dk1"/>
                        </a:buClr>
                        <a:buSzPts val="1100"/>
                        <a:buFont typeface="Mada"/>
                        <a:buAutoNum type="alphaLcPeriod"/>
                      </a:pPr>
                      <a:r>
                        <a:rPr lang="en-GB" sz="1100">
                          <a:solidFill>
                            <a:schemeClr val="dk1"/>
                          </a:solidFill>
                          <a:latin typeface="Mada"/>
                          <a:ea typeface="Mada"/>
                          <a:cs typeface="Mada"/>
                          <a:sym typeface="Mada"/>
                        </a:rPr>
                        <a:t>Shoulders</a:t>
                      </a:r>
                      <a:endParaRPr sz="1100">
                        <a:solidFill>
                          <a:schemeClr val="dk1"/>
                        </a:solidFill>
                        <a:latin typeface="Mada"/>
                        <a:ea typeface="Mada"/>
                        <a:cs typeface="Mada"/>
                        <a:sym typeface="Mada"/>
                      </a:endParaRPr>
                    </a:p>
                    <a:p>
                      <a:pPr indent="-159851" lvl="1" marL="360000" rtl="0" algn="l">
                        <a:lnSpc>
                          <a:spcPct val="115000"/>
                        </a:lnSpc>
                        <a:spcBef>
                          <a:spcPts val="0"/>
                        </a:spcBef>
                        <a:spcAft>
                          <a:spcPts val="0"/>
                        </a:spcAft>
                        <a:buClr>
                          <a:schemeClr val="dk1"/>
                        </a:buClr>
                        <a:buSzPts val="1100"/>
                        <a:buFont typeface="Mada"/>
                        <a:buAutoNum type="alphaLcPeriod"/>
                      </a:pPr>
                      <a:r>
                        <a:rPr lang="en-GB" sz="1100">
                          <a:solidFill>
                            <a:schemeClr val="dk1"/>
                          </a:solidFill>
                          <a:latin typeface="Mada"/>
                          <a:ea typeface="Mada"/>
                          <a:cs typeface="Mada"/>
                          <a:sym typeface="Mada"/>
                        </a:rPr>
                        <a:t>Clavicles </a:t>
                      </a:r>
                      <a:endParaRPr sz="1100">
                        <a:solidFill>
                          <a:schemeClr val="dk1"/>
                        </a:solidFill>
                        <a:latin typeface="Mada"/>
                        <a:ea typeface="Mada"/>
                        <a:cs typeface="Mada"/>
                        <a:sym typeface="Mada"/>
                      </a:endParaRPr>
                    </a:p>
                    <a:p>
                      <a:pPr indent="-159851" lvl="1" marL="360000" rtl="0" algn="l">
                        <a:lnSpc>
                          <a:spcPct val="115000"/>
                        </a:lnSpc>
                        <a:spcBef>
                          <a:spcPts val="0"/>
                        </a:spcBef>
                        <a:spcAft>
                          <a:spcPts val="0"/>
                        </a:spcAft>
                        <a:buClr>
                          <a:schemeClr val="dk1"/>
                        </a:buClr>
                        <a:buSzPts val="1100"/>
                        <a:buFont typeface="Mada"/>
                        <a:buAutoNum type="alphaLcPeriod"/>
                      </a:pPr>
                      <a:r>
                        <a:rPr lang="en-GB" sz="1100">
                          <a:solidFill>
                            <a:schemeClr val="dk1"/>
                          </a:solidFill>
                          <a:latin typeface="Mada"/>
                          <a:ea typeface="Mada"/>
                          <a:cs typeface="Mada"/>
                          <a:sym typeface="Mada"/>
                        </a:rPr>
                        <a:t>posterior and anterior triangles of the neck,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en-GB" sz="1100">
                          <a:solidFill>
                            <a:schemeClr val="dk1"/>
                          </a:solidFill>
                          <a:latin typeface="Mada"/>
                          <a:ea typeface="Mada"/>
                          <a:cs typeface="Mada"/>
                          <a:sym typeface="Mada"/>
                        </a:rPr>
                        <a:t>looking for tenderness and masses such as a cervical rib.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165100" lvl="0" marL="179999"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Assess the thyroid, larynx and supraclavicular fossae</a:t>
                      </a:r>
                      <a:endParaRPr sz="1100">
                        <a:solidFill>
                          <a:schemeClr val="dk1"/>
                        </a:solidFill>
                        <a:latin typeface="Mada"/>
                        <a:ea typeface="Mada"/>
                        <a:cs typeface="Mada"/>
                        <a:sym typeface="Mada"/>
                      </a:endParaRPr>
                    </a:p>
                  </a:txBody>
                  <a:tcPr marT="91425" marB="91425" marR="91425" marL="91425"/>
                </a:tc>
                <a:tc>
                  <a:txBody>
                    <a:bodyPr/>
                    <a:lstStyle/>
                    <a:p>
                      <a:pPr indent="-165100" lvl="0" marL="179999"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Feel from T1 to the sacrum</a:t>
                      </a:r>
                      <a:r>
                        <a:rPr lang="en-GB" sz="1100">
                          <a:solidFill>
                            <a:schemeClr val="dk1"/>
                          </a:solidFill>
                          <a:latin typeface="Mada"/>
                          <a:ea typeface="Mada"/>
                          <a:cs typeface="Mada"/>
                          <a:sym typeface="Mada"/>
                        </a:rPr>
                        <a:t>, looking for tenderness of the spine itself and the paravertebral muscles. Is there continuity of the spinous processes and the interspinous and supraspinous ligaments, or is there a step indicating a spondylolisthesis? </a:t>
                      </a:r>
                      <a:endParaRPr b="1" sz="1100">
                        <a:solidFill>
                          <a:schemeClr val="dk1"/>
                        </a:solidFill>
                        <a:latin typeface="Mada"/>
                        <a:ea typeface="Mada"/>
                        <a:cs typeface="Mada"/>
                        <a:sym typeface="Mada"/>
                      </a:endParaRPr>
                    </a:p>
                  </a:txBody>
                  <a:tcPr marT="91425" marB="91425" marR="91425" marL="91425"/>
                </a:tc>
              </a:tr>
            </a:tbl>
          </a:graphicData>
        </a:graphic>
      </p:graphicFrame>
      <p:sp>
        <p:nvSpPr>
          <p:cNvPr id="2479" name="Google Shape;2479;p130"/>
          <p:cNvSpPr txBox="1"/>
          <p:nvPr/>
        </p:nvSpPr>
        <p:spPr>
          <a:xfrm>
            <a:off x="200025" y="9547225"/>
            <a:ext cx="6572400" cy="5487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Thoracolumbar-sacral spine</a:t>
            </a:r>
            <a:r>
              <a:rPr lang="en-GB" sz="1100">
                <a:solidFill>
                  <a:schemeClr val="dk1"/>
                </a:solidFill>
                <a:latin typeface="Mada"/>
                <a:ea typeface="Mada"/>
                <a:cs typeface="Mada"/>
                <a:sym typeface="Mada"/>
              </a:rPr>
              <a:t>: Percuss over each spinous process,  Pain on percussion suggests spinal column sepsis</a:t>
            </a:r>
            <a:r>
              <a:rPr b="1" lang="en-GB" sz="1100">
                <a:solidFill>
                  <a:schemeClr val="dk1"/>
                </a:solidFill>
                <a:latin typeface="Mada"/>
                <a:ea typeface="Mada"/>
                <a:cs typeface="Mada"/>
                <a:sym typeface="Mada"/>
              </a:rPr>
              <a:t>.</a:t>
            </a:r>
            <a:endParaRPr/>
          </a:p>
        </p:txBody>
      </p:sp>
      <p:sp>
        <p:nvSpPr>
          <p:cNvPr id="2480" name="Google Shape;2480;p130"/>
          <p:cNvSpPr txBox="1"/>
          <p:nvPr/>
        </p:nvSpPr>
        <p:spPr>
          <a:xfrm>
            <a:off x="156325" y="92459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chemeClr val="dk1"/>
                </a:solidFill>
                <a:highlight>
                  <a:srgbClr val="F9DEC9"/>
                </a:highlight>
                <a:latin typeface="Lora"/>
                <a:ea typeface="Lora"/>
                <a:cs typeface="Lora"/>
                <a:sym typeface="Lora"/>
              </a:rPr>
              <a:t>3- Percussion:</a:t>
            </a:r>
            <a:r>
              <a:rPr lang="en-GB">
                <a:solidFill>
                  <a:schemeClr val="dk1"/>
                </a:solidFill>
              </a:rPr>
              <a:t> </a:t>
            </a:r>
            <a:endParaRPr/>
          </a:p>
        </p:txBody>
      </p:sp>
      <p:pic>
        <p:nvPicPr>
          <p:cNvPr id="2481" name="Google Shape;2481;p130"/>
          <p:cNvPicPr preferRelativeResize="0"/>
          <p:nvPr/>
        </p:nvPicPr>
        <p:blipFill rotWithShape="1">
          <a:blip r:embed="rId3">
            <a:alphaModFix/>
          </a:blip>
          <a:srcRect b="16749" l="0" r="0" t="0"/>
          <a:stretch/>
        </p:blipFill>
        <p:spPr>
          <a:xfrm>
            <a:off x="4423425" y="8211948"/>
            <a:ext cx="1689950" cy="816350"/>
          </a:xfrm>
          <a:prstGeom prst="rect">
            <a:avLst/>
          </a:prstGeom>
          <a:noFill/>
          <a:ln>
            <a:noFill/>
          </a:ln>
        </p:spPr>
      </p:pic>
      <p:sp>
        <p:nvSpPr>
          <p:cNvPr id="2482" name="Google Shape;2482;p130"/>
          <p:cNvSpPr/>
          <p:nvPr/>
        </p:nvSpPr>
        <p:spPr>
          <a:xfrm>
            <a:off x="6162675" y="8253375"/>
            <a:ext cx="1085700" cy="73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latin typeface="Mada"/>
                <a:ea typeface="Mada"/>
                <a:cs typeface="Mada"/>
                <a:sym typeface="Mada"/>
              </a:rPr>
              <a:t>Low midline sill sign\ </a:t>
            </a:r>
            <a:r>
              <a:rPr lang="en-GB" sz="900">
                <a:solidFill>
                  <a:schemeClr val="dk1"/>
                </a:solidFill>
                <a:latin typeface="Mada"/>
                <a:ea typeface="Mada"/>
                <a:cs typeface="Mada"/>
                <a:sym typeface="Mada"/>
              </a:rPr>
              <a:t>step off sign </a:t>
            </a:r>
            <a:r>
              <a:rPr lang="en-GB" sz="900">
                <a:latin typeface="Mada"/>
                <a:ea typeface="Mada"/>
                <a:cs typeface="Mada"/>
                <a:sym typeface="Mada"/>
              </a:rPr>
              <a:t> of a patient with lumbar spondylolisthesis.</a:t>
            </a:r>
            <a:endParaRPr sz="900">
              <a:latin typeface="Mada"/>
              <a:ea typeface="Mada"/>
              <a:cs typeface="Mada"/>
              <a:sym typeface="Mada"/>
            </a:endParaRPr>
          </a:p>
        </p:txBody>
      </p:sp>
      <p:pic>
        <p:nvPicPr>
          <p:cNvPr id="2483" name="Google Shape;2483;p130">
            <a:hlinkClick r:id="rId4"/>
          </p:cNvPr>
          <p:cNvPicPr preferRelativeResize="0"/>
          <p:nvPr/>
        </p:nvPicPr>
        <p:blipFill>
          <a:blip r:embed="rId5">
            <a:alphaModFix/>
          </a:blip>
          <a:stretch>
            <a:fillRect/>
          </a:stretch>
        </p:blipFill>
        <p:spPr>
          <a:xfrm>
            <a:off x="6325625" y="458963"/>
            <a:ext cx="608325" cy="608325"/>
          </a:xfrm>
          <a:prstGeom prst="rect">
            <a:avLst/>
          </a:prstGeom>
          <a:noFill/>
          <a:ln>
            <a:noFill/>
          </a:ln>
        </p:spPr>
      </p:pic>
      <p:pic>
        <p:nvPicPr>
          <p:cNvPr id="2484" name="Google Shape;2484;p130">
            <a:hlinkClick r:id="rId6"/>
          </p:cNvPr>
          <p:cNvPicPr preferRelativeResize="0"/>
          <p:nvPr/>
        </p:nvPicPr>
        <p:blipFill>
          <a:blip r:embed="rId5">
            <a:alphaModFix/>
          </a:blip>
          <a:stretch>
            <a:fillRect/>
          </a:stretch>
        </p:blipFill>
        <p:spPr>
          <a:xfrm>
            <a:off x="6933950" y="458975"/>
            <a:ext cx="608325" cy="608325"/>
          </a:xfrm>
          <a:prstGeom prst="rect">
            <a:avLst/>
          </a:prstGeom>
          <a:noFill/>
          <a:ln>
            <a:noFill/>
          </a:ln>
        </p:spPr>
      </p:pic>
      <p:sp>
        <p:nvSpPr>
          <p:cNvPr id="2485" name="Google Shape;2485;p130"/>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2486" name="Google Shape;2486;p130"/>
          <p:cNvSpPr txBox="1"/>
          <p:nvPr/>
        </p:nvSpPr>
        <p:spPr>
          <a:xfrm>
            <a:off x="5246075" y="1461525"/>
            <a:ext cx="22962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solidFill>
                  <a:srgbClr val="B7D5D4"/>
                </a:solidFill>
                <a:highlight>
                  <a:srgbClr val="FFDDD2"/>
                </a:highlight>
                <a:latin typeface="Lora"/>
                <a:ea typeface="Lora"/>
                <a:cs typeface="Lora"/>
                <a:sym typeface="Lora"/>
              </a:rPr>
              <a:t>This wasn’t explained during the Session but it’s part of the Objs</a:t>
            </a:r>
            <a:endParaRPr b="1" sz="1200">
              <a:solidFill>
                <a:srgbClr val="B7D5D4"/>
              </a:solidFill>
              <a:highlight>
                <a:srgbClr val="FFDDD2"/>
              </a:highlight>
              <a:latin typeface="Lora"/>
              <a:ea typeface="Lora"/>
              <a:cs typeface="Lora"/>
              <a:sym typeface="Lora"/>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0" name="Shape 2490"/>
        <p:cNvGrpSpPr/>
        <p:nvPr/>
      </p:nvGrpSpPr>
      <p:grpSpPr>
        <a:xfrm>
          <a:off x="0" y="0"/>
          <a:ext cx="0" cy="0"/>
          <a:chOff x="0" y="0"/>
          <a:chExt cx="0" cy="0"/>
        </a:xfrm>
      </p:grpSpPr>
      <p:sp>
        <p:nvSpPr>
          <p:cNvPr id="2491" name="Google Shape;2491;p131"/>
          <p:cNvSpPr txBox="1"/>
          <p:nvPr/>
        </p:nvSpPr>
        <p:spPr>
          <a:xfrm>
            <a:off x="156325" y="299300"/>
            <a:ext cx="71577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highlight>
                  <a:schemeClr val="lt1"/>
                </a:highlight>
                <a:latin typeface="Lora"/>
                <a:ea typeface="Lora"/>
                <a:cs typeface="Lora"/>
                <a:sym typeface="Lora"/>
              </a:rPr>
              <a:t>Physical Examination of the back</a:t>
            </a:r>
            <a:endParaRPr b="1" sz="2000">
              <a:solidFill>
                <a:srgbClr val="9FCFCF"/>
              </a:solidFill>
              <a:latin typeface="Lora"/>
              <a:ea typeface="Lora"/>
              <a:cs typeface="Lora"/>
              <a:sym typeface="Lora"/>
            </a:endParaRPr>
          </a:p>
        </p:txBody>
      </p:sp>
      <p:sp>
        <p:nvSpPr>
          <p:cNvPr id="2492" name="Google Shape;2492;p131"/>
          <p:cNvSpPr txBox="1"/>
          <p:nvPr/>
        </p:nvSpPr>
        <p:spPr>
          <a:xfrm>
            <a:off x="75525" y="766625"/>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Physical Exam: </a:t>
            </a:r>
            <a:endParaRPr sz="1800">
              <a:solidFill>
                <a:srgbClr val="9FCFCF"/>
              </a:solidFill>
              <a:latin typeface="Comfortaa Regular"/>
              <a:ea typeface="Comfortaa Regular"/>
              <a:cs typeface="Comfortaa Regular"/>
              <a:sym typeface="Comfortaa Regular"/>
            </a:endParaRPr>
          </a:p>
        </p:txBody>
      </p:sp>
      <p:sp>
        <p:nvSpPr>
          <p:cNvPr id="2493" name="Google Shape;2493;p131"/>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131"/>
          <p:cNvSpPr/>
          <p:nvPr/>
        </p:nvSpPr>
        <p:spPr>
          <a:xfrm>
            <a:off x="228600" y="1154550"/>
            <a:ext cx="2427600" cy="348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aphicFrame>
        <p:nvGraphicFramePr>
          <p:cNvPr id="2495" name="Google Shape;2495;p131"/>
          <p:cNvGraphicFramePr/>
          <p:nvPr/>
        </p:nvGraphicFramePr>
        <p:xfrm>
          <a:off x="174813" y="1720438"/>
          <a:ext cx="3000000" cy="3000000"/>
        </p:xfrm>
        <a:graphic>
          <a:graphicData uri="http://schemas.openxmlformats.org/drawingml/2006/table">
            <a:tbl>
              <a:tblPr>
                <a:noFill/>
                <a:tableStyleId>{19993E90-D4CF-4236-97D6-A35B643A8516}</a:tableStyleId>
              </a:tblPr>
              <a:tblGrid>
                <a:gridCol w="3210125"/>
                <a:gridCol w="3972125"/>
              </a:tblGrid>
              <a:tr h="306075">
                <a:tc>
                  <a:txBody>
                    <a:bodyPr/>
                    <a:lstStyle/>
                    <a:p>
                      <a:pPr indent="0" lvl="0" marL="0" rtl="0" algn="ctr">
                        <a:lnSpc>
                          <a:spcPct val="115000"/>
                        </a:lnSpc>
                        <a:spcBef>
                          <a:spcPts val="0"/>
                        </a:spcBef>
                        <a:spcAft>
                          <a:spcPts val="0"/>
                        </a:spcAft>
                        <a:buNone/>
                      </a:pPr>
                      <a:r>
                        <a:rPr b="1" lang="en-GB" sz="1000">
                          <a:solidFill>
                            <a:schemeClr val="dk1"/>
                          </a:solidFill>
                          <a:latin typeface="Mada"/>
                          <a:ea typeface="Mada"/>
                          <a:cs typeface="Mada"/>
                          <a:sym typeface="Mada"/>
                        </a:rPr>
                        <a:t>Cervical spine</a:t>
                      </a:r>
                      <a:endParaRPr sz="1000">
                        <a:latin typeface="Mada"/>
                        <a:ea typeface="Mada"/>
                        <a:cs typeface="Mada"/>
                        <a:sym typeface="Mada"/>
                      </a:endParaRPr>
                    </a:p>
                  </a:txBody>
                  <a:tcPr marT="91425" marB="91425" marR="91425" marL="91425" anchor="ctr">
                    <a:solidFill>
                      <a:srgbClr val="F9DEC9"/>
                    </a:solidFill>
                  </a:tcPr>
                </a:tc>
                <a:tc>
                  <a:txBody>
                    <a:bodyPr/>
                    <a:lstStyle/>
                    <a:p>
                      <a:pPr indent="0" lvl="0" marL="0" rtl="0" algn="ctr">
                        <a:lnSpc>
                          <a:spcPct val="115000"/>
                        </a:lnSpc>
                        <a:spcBef>
                          <a:spcPts val="0"/>
                        </a:spcBef>
                        <a:spcAft>
                          <a:spcPts val="0"/>
                        </a:spcAft>
                        <a:buNone/>
                      </a:pPr>
                      <a:r>
                        <a:rPr b="1" lang="en-GB" sz="1000">
                          <a:solidFill>
                            <a:schemeClr val="dk1"/>
                          </a:solidFill>
                          <a:latin typeface="Mada"/>
                          <a:ea typeface="Mada"/>
                          <a:cs typeface="Mada"/>
                          <a:sym typeface="Mada"/>
                        </a:rPr>
                        <a:t>Thoracolumbar-sacral spine</a:t>
                      </a:r>
                      <a:endParaRPr baseline="30000" sz="1000">
                        <a:latin typeface="Mada"/>
                        <a:ea typeface="Mada"/>
                        <a:cs typeface="Mada"/>
                        <a:sym typeface="Mada"/>
                      </a:endParaRPr>
                    </a:p>
                  </a:txBody>
                  <a:tcPr marT="91425" marB="91425" marR="91425" marL="91425" anchor="ctr">
                    <a:solidFill>
                      <a:srgbClr val="F9DEC9"/>
                    </a:solidFill>
                  </a:tcPr>
                </a:tc>
              </a:tr>
              <a:tr h="3538000">
                <a:tc>
                  <a:txBody>
                    <a:bodyPr/>
                    <a:lstStyle/>
                    <a:p>
                      <a:pPr indent="-158750" lvl="0" marL="179999"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Test actively,</a:t>
                      </a:r>
                      <a:r>
                        <a:rPr lang="en-GB" sz="1000">
                          <a:solidFill>
                            <a:schemeClr val="dk1"/>
                          </a:solidFill>
                          <a:latin typeface="Mada"/>
                          <a:ea typeface="Mada"/>
                          <a:cs typeface="Mada"/>
                          <a:sym typeface="Mada"/>
                        </a:rPr>
                        <a:t> asking the patient to move their head</a:t>
                      </a:r>
                      <a:r>
                        <a:rPr b="1" lang="en-GB" sz="1000">
                          <a:solidFill>
                            <a:schemeClr val="dk1"/>
                          </a:solidFill>
                          <a:latin typeface="Mada"/>
                          <a:ea typeface="Mada"/>
                          <a:cs typeface="Mada"/>
                          <a:sym typeface="Mada"/>
                        </a:rPr>
                        <a:t>, and then passively</a:t>
                      </a:r>
                      <a:r>
                        <a:rPr lang="en-GB" sz="1000">
                          <a:solidFill>
                            <a:schemeClr val="dk1"/>
                          </a:solidFill>
                          <a:latin typeface="Mada"/>
                          <a:ea typeface="Mada"/>
                          <a:cs typeface="Mada"/>
                          <a:sym typeface="Mada"/>
                        </a:rPr>
                        <a:t> in all direction </a:t>
                      </a:r>
                      <a:endParaRPr sz="1000">
                        <a:solidFill>
                          <a:schemeClr val="dk1"/>
                        </a:solidFill>
                        <a:latin typeface="Mada"/>
                        <a:ea typeface="Mada"/>
                        <a:cs typeface="Mada"/>
                        <a:sym typeface="Mada"/>
                      </a:endParaRPr>
                    </a:p>
                    <a:p>
                      <a:pPr indent="-168275" lvl="1" marL="5400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Flexion/extension (120°)</a:t>
                      </a:r>
                      <a:endParaRPr sz="1000">
                        <a:solidFill>
                          <a:schemeClr val="dk1"/>
                        </a:solidFill>
                        <a:latin typeface="Mada"/>
                        <a:ea typeface="Mada"/>
                        <a:cs typeface="Mada"/>
                        <a:sym typeface="Mada"/>
                      </a:endParaRPr>
                    </a:p>
                    <a:p>
                      <a:pPr indent="-168275" lvl="1" marL="5400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Axial rotation (160°)</a:t>
                      </a:r>
                      <a:endParaRPr sz="1000">
                        <a:solidFill>
                          <a:schemeClr val="dk1"/>
                        </a:solidFill>
                        <a:latin typeface="Mada"/>
                        <a:ea typeface="Mada"/>
                        <a:cs typeface="Mada"/>
                        <a:sym typeface="Mada"/>
                      </a:endParaRPr>
                    </a:p>
                    <a:p>
                      <a:pPr indent="-168275" lvl="1" marL="5400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Lateral flexion( 60–70°)</a:t>
                      </a:r>
                      <a:endParaRPr sz="1000">
                        <a:solidFill>
                          <a:schemeClr val="dk1"/>
                        </a:solidFill>
                        <a:latin typeface="Mada"/>
                        <a:ea typeface="Mada"/>
                        <a:cs typeface="Mada"/>
                        <a:sym typeface="Mada"/>
                      </a:endParaRPr>
                    </a:p>
                    <a:p>
                      <a:pPr indent="-158750" lvl="0" marL="179999"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Spurling’s sign : </a:t>
                      </a:r>
                      <a:r>
                        <a:rPr lang="en-GB" sz="1000">
                          <a:solidFill>
                            <a:schemeClr val="dk1"/>
                          </a:solidFill>
                          <a:latin typeface="Mada"/>
                          <a:ea typeface="Mada"/>
                          <a:cs typeface="Mada"/>
                          <a:sym typeface="Mada"/>
                        </a:rPr>
                        <a:t>The head is extended and rotated towards the side of the patient’s symptoms, with simultaneous gentle downward compression of the head. The test is positive if the patient’s pain is reproduced and radiates down the arm. (indicates cervical radiculopathy) commonly due to acute intervertebral disc prolapse </a:t>
                      </a:r>
                      <a:endParaRPr sz="1000">
                        <a:solidFill>
                          <a:schemeClr val="dk1"/>
                        </a:solidFill>
                        <a:latin typeface="Mada"/>
                        <a:ea typeface="Mada"/>
                        <a:cs typeface="Mada"/>
                        <a:sym typeface="Mada"/>
                      </a:endParaRPr>
                    </a:p>
                    <a:p>
                      <a:pPr indent="-158750" lvl="0" marL="179999"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L’Hermitte’s sign : </a:t>
                      </a:r>
                      <a:r>
                        <a:rPr lang="en-GB" sz="1000">
                          <a:solidFill>
                            <a:schemeClr val="dk1"/>
                          </a:solidFill>
                          <a:latin typeface="Mada"/>
                          <a:ea typeface="Mada"/>
                          <a:cs typeface="Mada"/>
                          <a:sym typeface="Mada"/>
                        </a:rPr>
                        <a:t>On sudden flexion or hyperextension of the neck, an electric shock sensation passes down into the upper and lower limbs. The sign may be positive in patients with severe spinal cord compression from degenerative stenosis, or central large disc herniation causing spinal cord compression.</a:t>
                      </a:r>
                      <a:endParaRPr sz="1000">
                        <a:solidFill>
                          <a:schemeClr val="dk1"/>
                        </a:solidFill>
                        <a:latin typeface="Mada"/>
                        <a:ea typeface="Mada"/>
                        <a:cs typeface="Mada"/>
                        <a:sym typeface="Mada"/>
                      </a:endParaRPr>
                    </a:p>
                  </a:txBody>
                  <a:tcPr marT="91425" marB="91425" marR="91425" marL="91425"/>
                </a:tc>
                <a:tc>
                  <a:txBody>
                    <a:bodyPr/>
                    <a:lstStyle/>
                    <a:p>
                      <a:pPr indent="-158750" lvl="0" marL="179999"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Flexion:</a:t>
                      </a:r>
                      <a:r>
                        <a:rPr lang="en-GB" sz="1000">
                          <a:solidFill>
                            <a:schemeClr val="dk1"/>
                          </a:solidFill>
                          <a:latin typeface="Mada"/>
                          <a:ea typeface="Mada"/>
                          <a:cs typeface="Mada"/>
                          <a:sym typeface="Mada"/>
                        </a:rPr>
                        <a:t> (the distance should increase normally  8–10 cm) Less than 3 cm indicates significant pathology</a:t>
                      </a:r>
                      <a:endParaRPr sz="1000">
                        <a:solidFill>
                          <a:schemeClr val="dk1"/>
                        </a:solidFill>
                        <a:latin typeface="Mada"/>
                        <a:ea typeface="Mada"/>
                        <a:cs typeface="Mada"/>
                        <a:sym typeface="Mada"/>
                      </a:endParaRPr>
                    </a:p>
                    <a:p>
                      <a:pPr indent="-168275" lvl="1" marL="36195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Thoracic</a:t>
                      </a:r>
                      <a:r>
                        <a:rPr lang="en-GB" sz="1000">
                          <a:solidFill>
                            <a:schemeClr val="dk1"/>
                          </a:solidFill>
                          <a:latin typeface="Mada"/>
                          <a:ea typeface="Mada"/>
                          <a:cs typeface="Mada"/>
                          <a:sym typeface="Mada"/>
                        </a:rPr>
                        <a:t>: hold a tape measure with the ends on the spines of T1 and L1, and note the increased length when the patient bends forwards from the standing into the fully flexed position.</a:t>
                      </a:r>
                      <a:endParaRPr sz="1000">
                        <a:solidFill>
                          <a:schemeClr val="dk1"/>
                        </a:solidFill>
                        <a:latin typeface="Mada"/>
                        <a:ea typeface="Mada"/>
                        <a:cs typeface="Mada"/>
                        <a:sym typeface="Mada"/>
                      </a:endParaRPr>
                    </a:p>
                    <a:p>
                      <a:pPr indent="-168275" lvl="1" marL="36195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Lumber :</a:t>
                      </a:r>
                      <a:r>
                        <a:rPr lang="en-GB" sz="1000">
                          <a:solidFill>
                            <a:schemeClr val="dk1"/>
                          </a:solidFill>
                          <a:latin typeface="Mada"/>
                          <a:ea typeface="Mada"/>
                          <a:cs typeface="Mada"/>
                          <a:sym typeface="Mada"/>
                        </a:rPr>
                        <a:t>  A similar measurement from L1 to S1.</a:t>
                      </a:r>
                      <a:endParaRPr sz="1000">
                        <a:solidFill>
                          <a:schemeClr val="dk1"/>
                        </a:solidFill>
                        <a:latin typeface="Mada"/>
                        <a:ea typeface="Mada"/>
                        <a:cs typeface="Mada"/>
                        <a:sym typeface="Mada"/>
                      </a:endParaRPr>
                    </a:p>
                    <a:p>
                      <a:pPr indent="-168275" lvl="1" marL="36195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Schober’s test:</a:t>
                      </a:r>
                      <a:r>
                        <a:rPr lang="en-GB" sz="1000">
                          <a:solidFill>
                            <a:schemeClr val="dk1"/>
                          </a:solidFill>
                          <a:latin typeface="Mada"/>
                          <a:ea typeface="Mada"/>
                          <a:cs typeface="Mada"/>
                          <a:sym typeface="Mada"/>
                        </a:rPr>
                        <a:t>  Marks are made 10 cm above and 5 cm below the line that connects the two posterior superior iliac spines. note the increased length when the patient bends.</a:t>
                      </a:r>
                      <a:endParaRPr sz="1000">
                        <a:solidFill>
                          <a:schemeClr val="dk1"/>
                        </a:solidFill>
                        <a:latin typeface="Mada"/>
                        <a:ea typeface="Mada"/>
                        <a:cs typeface="Mada"/>
                        <a:sym typeface="Mada"/>
                      </a:endParaRPr>
                    </a:p>
                    <a:p>
                      <a:pPr indent="-158750" lvl="0" marL="179999"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Lateral flexion </a:t>
                      </a:r>
                      <a:r>
                        <a:rPr lang="en-GB" sz="1000">
                          <a:solidFill>
                            <a:schemeClr val="dk1"/>
                          </a:solidFill>
                          <a:latin typeface="Mada"/>
                          <a:ea typeface="Mada"/>
                          <a:cs typeface="Mada"/>
                          <a:sym typeface="Mada"/>
                        </a:rPr>
                        <a:t>Ask the patient to run their hand down the lateral aspect of the thigh as far as they are able. The normal is approximately 30° of lateral flexion.</a:t>
                      </a:r>
                      <a:endParaRPr sz="1000">
                        <a:solidFill>
                          <a:schemeClr val="dk1"/>
                        </a:solidFill>
                        <a:latin typeface="Mada"/>
                        <a:ea typeface="Mada"/>
                        <a:cs typeface="Mada"/>
                        <a:sym typeface="Mada"/>
                      </a:endParaRPr>
                    </a:p>
                    <a:p>
                      <a:pPr indent="-158750" lvl="0" marL="179999"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 Rotation: </a:t>
                      </a:r>
                      <a:r>
                        <a:rPr lang="en-GB" sz="1000">
                          <a:solidFill>
                            <a:schemeClr val="dk1"/>
                          </a:solidFill>
                          <a:latin typeface="Mada"/>
                          <a:ea typeface="Mada"/>
                          <a:cs typeface="Mada"/>
                          <a:sym typeface="Mada"/>
                        </a:rPr>
                        <a:t>should be tested in the sitting position. The maximum range of thoracic and lumbar rotation is approximately 40°, largely occurring in the thoracic spine, with only 5° coming from the lumbar spine.</a:t>
                      </a:r>
                      <a:r>
                        <a:rPr b="1" lang="en-GB" sz="1000">
                          <a:solidFill>
                            <a:schemeClr val="dk1"/>
                          </a:solidFill>
                          <a:latin typeface="Mada"/>
                          <a:ea typeface="Mada"/>
                          <a:cs typeface="Mada"/>
                          <a:sym typeface="Mada"/>
                        </a:rPr>
                        <a:t> </a:t>
                      </a:r>
                      <a:endParaRPr b="1" sz="1000">
                        <a:solidFill>
                          <a:schemeClr val="dk1"/>
                        </a:solidFill>
                        <a:latin typeface="Mada"/>
                        <a:ea typeface="Mada"/>
                        <a:cs typeface="Mada"/>
                        <a:sym typeface="Mada"/>
                      </a:endParaRPr>
                    </a:p>
                    <a:p>
                      <a:pPr indent="-158750" lvl="0" marL="179999"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Chest expansion: </a:t>
                      </a:r>
                      <a:r>
                        <a:rPr lang="en-GB" sz="1000">
                          <a:solidFill>
                            <a:schemeClr val="dk1"/>
                          </a:solidFill>
                          <a:latin typeface="Mada"/>
                          <a:ea typeface="Mada"/>
                          <a:cs typeface="Mada"/>
                          <a:sym typeface="Mada"/>
                        </a:rPr>
                        <a:t>Place a tape measure under the axillae. Expansion should be at least 6 cm; less than 2.5 cm is abnormal. A common cause for loss of expansion is ankylosing spondylitis</a:t>
                      </a:r>
                      <a:r>
                        <a:rPr b="1" lang="en-GB" sz="1000">
                          <a:solidFill>
                            <a:schemeClr val="dk1"/>
                          </a:solidFill>
                          <a:latin typeface="Mada"/>
                          <a:ea typeface="Mada"/>
                          <a:cs typeface="Mada"/>
                          <a:sym typeface="Mada"/>
                        </a:rPr>
                        <a:t>.</a:t>
                      </a:r>
                      <a:endParaRPr b="1" sz="1000">
                        <a:solidFill>
                          <a:schemeClr val="dk1"/>
                        </a:solidFill>
                        <a:latin typeface="Mada"/>
                        <a:ea typeface="Mada"/>
                        <a:cs typeface="Mada"/>
                        <a:sym typeface="Mada"/>
                      </a:endParaRPr>
                    </a:p>
                  </a:txBody>
                  <a:tcPr marT="91425" marB="91425" marR="91425" marL="91425"/>
                </a:tc>
              </a:tr>
            </a:tbl>
          </a:graphicData>
        </a:graphic>
      </p:graphicFrame>
      <p:sp>
        <p:nvSpPr>
          <p:cNvPr id="2496" name="Google Shape;2496;p131"/>
          <p:cNvSpPr txBox="1"/>
          <p:nvPr/>
        </p:nvSpPr>
        <p:spPr>
          <a:xfrm>
            <a:off x="156325" y="12668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chemeClr val="dk1"/>
                </a:solidFill>
                <a:highlight>
                  <a:srgbClr val="F9DEC9"/>
                </a:highlight>
                <a:latin typeface="Lora"/>
                <a:ea typeface="Lora"/>
                <a:cs typeface="Lora"/>
                <a:sym typeface="Lora"/>
              </a:rPr>
              <a:t>4- Range of movement:</a:t>
            </a:r>
            <a:r>
              <a:rPr lang="en-GB">
                <a:solidFill>
                  <a:schemeClr val="dk1"/>
                </a:solidFill>
              </a:rPr>
              <a:t> </a:t>
            </a:r>
            <a:endParaRPr/>
          </a:p>
        </p:txBody>
      </p:sp>
      <p:sp>
        <p:nvSpPr>
          <p:cNvPr id="2497" name="Google Shape;2497;p131"/>
          <p:cNvSpPr txBox="1"/>
          <p:nvPr/>
        </p:nvSpPr>
        <p:spPr>
          <a:xfrm>
            <a:off x="132475" y="56626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chemeClr val="dk1"/>
                </a:solidFill>
                <a:highlight>
                  <a:srgbClr val="F9DEC9"/>
                </a:highlight>
                <a:latin typeface="Lora"/>
                <a:ea typeface="Lora"/>
                <a:cs typeface="Lora"/>
                <a:sym typeface="Lora"/>
              </a:rPr>
              <a:t>5- Special tests:</a:t>
            </a:r>
            <a:r>
              <a:rPr lang="en-GB">
                <a:solidFill>
                  <a:schemeClr val="dk1"/>
                </a:solidFill>
              </a:rPr>
              <a:t> </a:t>
            </a:r>
            <a:endParaRPr/>
          </a:p>
        </p:txBody>
      </p:sp>
      <p:graphicFrame>
        <p:nvGraphicFramePr>
          <p:cNvPr id="2498" name="Google Shape;2498;p131"/>
          <p:cNvGraphicFramePr/>
          <p:nvPr/>
        </p:nvGraphicFramePr>
        <p:xfrm>
          <a:off x="151125" y="6019138"/>
          <a:ext cx="3000000" cy="3000000"/>
        </p:xfrm>
        <a:graphic>
          <a:graphicData uri="http://schemas.openxmlformats.org/drawingml/2006/table">
            <a:tbl>
              <a:tblPr>
                <a:noFill/>
                <a:tableStyleId>{19993E90-D4CF-4236-97D6-A35B643A8516}</a:tableStyleId>
              </a:tblPr>
              <a:tblGrid>
                <a:gridCol w="2328750"/>
                <a:gridCol w="4900900"/>
              </a:tblGrid>
              <a:tr h="294650">
                <a:tc>
                  <a:txBody>
                    <a:bodyPr/>
                    <a:lstStyle/>
                    <a:p>
                      <a:pPr indent="0" lvl="0" marL="0" rtl="0" algn="ctr">
                        <a:lnSpc>
                          <a:spcPct val="115000"/>
                        </a:lnSpc>
                        <a:spcBef>
                          <a:spcPts val="0"/>
                        </a:spcBef>
                        <a:spcAft>
                          <a:spcPts val="0"/>
                        </a:spcAft>
                        <a:buNone/>
                      </a:pPr>
                      <a:r>
                        <a:rPr b="1" lang="en-GB" sz="1000">
                          <a:solidFill>
                            <a:schemeClr val="dk1"/>
                          </a:solidFill>
                          <a:latin typeface="Mada"/>
                          <a:ea typeface="Mada"/>
                          <a:cs typeface="Mada"/>
                          <a:sym typeface="Mada"/>
                        </a:rPr>
                        <a:t>Cervical spine</a:t>
                      </a:r>
                      <a:endParaRPr sz="1000">
                        <a:latin typeface="Mada"/>
                        <a:ea typeface="Mada"/>
                        <a:cs typeface="Mada"/>
                        <a:sym typeface="Mada"/>
                      </a:endParaRPr>
                    </a:p>
                  </a:txBody>
                  <a:tcPr marT="91425" marB="91425" marR="91425" marL="91425" anchor="ctr">
                    <a:solidFill>
                      <a:srgbClr val="F9DEC9"/>
                    </a:solidFill>
                  </a:tcPr>
                </a:tc>
                <a:tc>
                  <a:txBody>
                    <a:bodyPr/>
                    <a:lstStyle/>
                    <a:p>
                      <a:pPr indent="0" lvl="0" marL="0" rtl="0" algn="ctr">
                        <a:lnSpc>
                          <a:spcPct val="115000"/>
                        </a:lnSpc>
                        <a:spcBef>
                          <a:spcPts val="0"/>
                        </a:spcBef>
                        <a:spcAft>
                          <a:spcPts val="0"/>
                        </a:spcAft>
                        <a:buNone/>
                      </a:pPr>
                      <a:r>
                        <a:rPr b="1" lang="en-GB" sz="1000">
                          <a:solidFill>
                            <a:schemeClr val="dk1"/>
                          </a:solidFill>
                          <a:latin typeface="Mada"/>
                          <a:ea typeface="Mada"/>
                          <a:cs typeface="Mada"/>
                          <a:sym typeface="Mada"/>
                        </a:rPr>
                        <a:t>Thoracolumbar-sacral spine</a:t>
                      </a:r>
                      <a:endParaRPr sz="1000">
                        <a:latin typeface="Mada"/>
                        <a:ea typeface="Mada"/>
                        <a:cs typeface="Mada"/>
                        <a:sym typeface="Mada"/>
                      </a:endParaRPr>
                    </a:p>
                  </a:txBody>
                  <a:tcPr marT="91425" marB="91425" marR="91425" marL="91425" anchor="ctr">
                    <a:solidFill>
                      <a:srgbClr val="F9DEC9"/>
                    </a:solidFill>
                  </a:tcPr>
                </a:tc>
              </a:tr>
              <a:tr h="2064675">
                <a:tc>
                  <a:txBody>
                    <a:bodyPr/>
                    <a:lstStyle/>
                    <a:p>
                      <a:pPr indent="0" lvl="0" marL="0" rtl="0" algn="l">
                        <a:lnSpc>
                          <a:spcPct val="115000"/>
                        </a:lnSpc>
                        <a:spcBef>
                          <a:spcPts val="0"/>
                        </a:spcBef>
                        <a:spcAft>
                          <a:spcPts val="0"/>
                        </a:spcAft>
                        <a:buNone/>
                      </a:pPr>
                      <a:r>
                        <a:rPr b="1" lang="en-GB" sz="1000">
                          <a:solidFill>
                            <a:schemeClr val="dk1"/>
                          </a:solidFill>
                          <a:latin typeface="Mada"/>
                          <a:ea typeface="Mada"/>
                          <a:cs typeface="Mada"/>
                          <a:sym typeface="Mada"/>
                        </a:rPr>
                        <a:t>If suspecting Thoracic outlet syndrome (cervical rib syndrome)</a:t>
                      </a:r>
                      <a:endParaRPr b="1" sz="1000">
                        <a:solidFill>
                          <a:schemeClr val="dk1"/>
                        </a:solidFill>
                        <a:latin typeface="Mada"/>
                        <a:ea typeface="Mada"/>
                        <a:cs typeface="Mada"/>
                        <a:sym typeface="Mada"/>
                      </a:endParaRPr>
                    </a:p>
                    <a:p>
                      <a:pPr indent="-158750" lvl="0" marL="179999"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Adson’s test: </a:t>
                      </a:r>
                      <a:r>
                        <a:rPr lang="en-GB" sz="1000">
                          <a:solidFill>
                            <a:schemeClr val="dk1"/>
                          </a:solidFill>
                          <a:latin typeface="Mada"/>
                          <a:ea typeface="Mada"/>
                          <a:cs typeface="Mada"/>
                          <a:sym typeface="Mada"/>
                        </a:rPr>
                        <a:t>The patient extends and turns the neck towards the affected side while abducting and extending the shoulder with the elbow in extension. This results after a few minutes in a loss of the radial pulse and an exacerbation of the patient’s symptoms.</a:t>
                      </a:r>
                      <a:endParaRPr sz="1000">
                        <a:solidFill>
                          <a:schemeClr val="dk1"/>
                        </a:solidFill>
                        <a:latin typeface="Mada"/>
                        <a:ea typeface="Mada"/>
                        <a:cs typeface="Mada"/>
                        <a:sym typeface="Mada"/>
                      </a:endParaRPr>
                    </a:p>
                    <a:p>
                      <a:pPr indent="-158750" lvl="0" marL="179999"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Allen’s test:</a:t>
                      </a:r>
                      <a:r>
                        <a:rPr lang="en-GB" sz="1000">
                          <a:solidFill>
                            <a:schemeClr val="dk1"/>
                          </a:solidFill>
                          <a:latin typeface="Mada"/>
                          <a:ea typeface="Mada"/>
                          <a:cs typeface="Mada"/>
                          <a:sym typeface="Mada"/>
                        </a:rPr>
                        <a:t>This is similar to Adson’s test, but the patient turns the neck away from the affected side while abducting and externally rotating the shoulder.</a:t>
                      </a:r>
                      <a:endParaRPr sz="1000">
                        <a:solidFill>
                          <a:schemeClr val="dk1"/>
                        </a:solidFill>
                        <a:latin typeface="Mada"/>
                        <a:ea typeface="Mada"/>
                        <a:cs typeface="Mada"/>
                        <a:sym typeface="Mada"/>
                      </a:endParaRPr>
                    </a:p>
                  </a:txBody>
                  <a:tcPr marT="91425" marB="91425" marR="91425" marL="91425"/>
                </a:tc>
                <a:tc>
                  <a:txBody>
                    <a:bodyPr/>
                    <a:lstStyle/>
                    <a:p>
                      <a:pPr indent="0" lvl="0" marL="0" rtl="0" algn="l">
                        <a:lnSpc>
                          <a:spcPct val="115000"/>
                        </a:lnSpc>
                        <a:spcBef>
                          <a:spcPts val="0"/>
                        </a:spcBef>
                        <a:spcAft>
                          <a:spcPts val="0"/>
                        </a:spcAft>
                        <a:buNone/>
                      </a:pPr>
                      <a:r>
                        <a:rPr b="1" lang="en-GB" sz="1000">
                          <a:solidFill>
                            <a:srgbClr val="93C47D"/>
                          </a:solidFill>
                          <a:latin typeface="Mada"/>
                          <a:ea typeface="Mada"/>
                          <a:cs typeface="Mada"/>
                          <a:sym typeface="Mada"/>
                        </a:rPr>
                        <a:t>D</a:t>
                      </a:r>
                      <a:r>
                        <a:rPr b="1" lang="en-GB" sz="1000">
                          <a:solidFill>
                            <a:srgbClr val="93C47D"/>
                          </a:solidFill>
                          <a:latin typeface="Mada"/>
                          <a:ea typeface="Mada"/>
                          <a:cs typeface="Mada"/>
                          <a:sym typeface="Mada"/>
                        </a:rPr>
                        <a:t>octor note:</a:t>
                      </a:r>
                      <a:r>
                        <a:rPr b="1" lang="en-GB" sz="1000">
                          <a:solidFill>
                            <a:srgbClr val="FF0000"/>
                          </a:solidFill>
                          <a:latin typeface="Mada"/>
                          <a:ea typeface="Mada"/>
                          <a:cs typeface="Mada"/>
                          <a:sym typeface="Mada"/>
                        </a:rPr>
                        <a:t> WE </a:t>
                      </a:r>
                      <a:r>
                        <a:rPr b="1" lang="en-GB" sz="1000">
                          <a:solidFill>
                            <a:srgbClr val="FF0000"/>
                          </a:solidFill>
                          <a:latin typeface="Mada"/>
                          <a:ea typeface="Mada"/>
                          <a:cs typeface="Mada"/>
                          <a:sym typeface="Mada"/>
                        </a:rPr>
                        <a:t>ALWAYS</a:t>
                      </a:r>
                      <a:r>
                        <a:rPr b="1" lang="en-GB" sz="1000">
                          <a:solidFill>
                            <a:srgbClr val="FF0000"/>
                          </a:solidFill>
                          <a:latin typeface="Mada"/>
                          <a:ea typeface="Mada"/>
                          <a:cs typeface="Mada"/>
                          <a:sym typeface="Mada"/>
                        </a:rPr>
                        <a:t> </a:t>
                      </a:r>
                      <a:r>
                        <a:rPr b="1" lang="en-GB" sz="1000">
                          <a:solidFill>
                            <a:srgbClr val="FF0000"/>
                          </a:solidFill>
                          <a:latin typeface="Mada"/>
                          <a:ea typeface="Mada"/>
                          <a:cs typeface="Mada"/>
                          <a:sym typeface="Mada"/>
                        </a:rPr>
                        <a:t>ASK</a:t>
                      </a:r>
                      <a:r>
                        <a:rPr b="1" lang="en-GB" sz="1000">
                          <a:solidFill>
                            <a:srgbClr val="FF0000"/>
                          </a:solidFill>
                          <a:latin typeface="Mada"/>
                          <a:ea typeface="Mada"/>
                          <a:cs typeface="Mada"/>
                          <a:sym typeface="Mada"/>
                        </a:rPr>
                        <a:t> ABOUT THESE </a:t>
                      </a:r>
                      <a:r>
                        <a:rPr b="1" lang="en-GB" sz="1000">
                          <a:solidFill>
                            <a:srgbClr val="FF0000"/>
                          </a:solidFill>
                          <a:latin typeface="Mada"/>
                          <a:ea typeface="Mada"/>
                          <a:cs typeface="Mada"/>
                          <a:sym typeface="Mada"/>
                        </a:rPr>
                        <a:t>SIGN</a:t>
                      </a:r>
                      <a:r>
                        <a:rPr b="1" lang="en-GB" sz="1000">
                          <a:solidFill>
                            <a:srgbClr val="FF0000"/>
                          </a:solidFill>
                          <a:latin typeface="Mada"/>
                          <a:ea typeface="Mada"/>
                          <a:cs typeface="Mada"/>
                          <a:sym typeface="Mada"/>
                        </a:rPr>
                        <a:t> IN ANY </a:t>
                      </a:r>
                      <a:r>
                        <a:rPr b="1" lang="en-GB" sz="1000">
                          <a:solidFill>
                            <a:srgbClr val="FF0000"/>
                          </a:solidFill>
                          <a:latin typeface="Mada"/>
                          <a:ea typeface="Mada"/>
                          <a:cs typeface="Mada"/>
                          <a:sym typeface="Mada"/>
                        </a:rPr>
                        <a:t>CASE </a:t>
                      </a:r>
                      <a:r>
                        <a:rPr b="1" lang="en-GB" sz="1000">
                          <a:solidFill>
                            <a:srgbClr val="FF0000"/>
                          </a:solidFill>
                          <a:latin typeface="Mada"/>
                          <a:ea typeface="Mada"/>
                          <a:cs typeface="Mada"/>
                          <a:sym typeface="Mada"/>
                        </a:rPr>
                        <a:t>OF BACK PAIN  </a:t>
                      </a:r>
                      <a:endParaRPr b="1" sz="1000">
                        <a:solidFill>
                          <a:srgbClr val="FF0000"/>
                        </a:solidFill>
                        <a:latin typeface="Mada"/>
                        <a:ea typeface="Mada"/>
                        <a:cs typeface="Mada"/>
                        <a:sym typeface="Mada"/>
                      </a:endParaRPr>
                    </a:p>
                    <a:p>
                      <a:pPr indent="0" lvl="0" marL="0" rtl="0" algn="l">
                        <a:lnSpc>
                          <a:spcPct val="115000"/>
                        </a:lnSpc>
                        <a:spcBef>
                          <a:spcPts val="0"/>
                        </a:spcBef>
                        <a:spcAft>
                          <a:spcPts val="0"/>
                        </a:spcAft>
                        <a:buNone/>
                      </a:pPr>
                      <a:r>
                        <a:rPr b="1" lang="en-GB" sz="1000">
                          <a:latin typeface="Mada"/>
                          <a:ea typeface="Mada"/>
                          <a:cs typeface="Mada"/>
                          <a:sym typeface="Mada"/>
                        </a:rPr>
                        <a:t>Lower limb tension signs: </a:t>
                      </a:r>
                      <a:r>
                        <a:rPr b="1" lang="en-GB" sz="1000">
                          <a:solidFill>
                            <a:schemeClr val="dk1"/>
                          </a:solidFill>
                          <a:latin typeface="Mada"/>
                          <a:ea typeface="Mada"/>
                          <a:cs typeface="Mada"/>
                          <a:sym typeface="Mada"/>
                        </a:rPr>
                        <a:t>These are tests for radiculopathies of the lumbar and S1 nerve roots, the most common causes of which are an acute disc prolapse</a:t>
                      </a:r>
                      <a:endParaRPr b="1" sz="1000">
                        <a:solidFill>
                          <a:schemeClr val="dk1"/>
                        </a:solidFill>
                        <a:latin typeface="Mada"/>
                        <a:ea typeface="Mada"/>
                        <a:cs typeface="Mada"/>
                        <a:sym typeface="Mada"/>
                      </a:endParaRPr>
                    </a:p>
                    <a:p>
                      <a:pPr indent="-158750" lvl="0" marL="179999"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Sciatic stretch (Lasègue’s) test : </a:t>
                      </a:r>
                      <a:r>
                        <a:rPr lang="en-GB" sz="1000">
                          <a:solidFill>
                            <a:schemeClr val="dk1"/>
                          </a:solidFill>
                          <a:latin typeface="Mada"/>
                          <a:ea typeface="Mada"/>
                          <a:cs typeface="Mada"/>
                          <a:sym typeface="Mada"/>
                        </a:rPr>
                        <a:t>With the patient lying supine, the leg is lifted until prevented by pain in a radicular distribution, that is exacerbated by dorsiflexing the ankle. If the leg can be raised above 50°, the test loses its specificity as the cause may be tight hamstring muscles. If the pain is relieved by flexing the knee, it is </a:t>
                      </a:r>
                      <a:r>
                        <a:rPr b="1" lang="en-GB" sz="1000">
                          <a:solidFill>
                            <a:schemeClr val="dk1"/>
                          </a:solidFill>
                          <a:latin typeface="Mada"/>
                          <a:ea typeface="Mada"/>
                          <a:cs typeface="Mada"/>
                          <a:sym typeface="Mada"/>
                        </a:rPr>
                        <a:t>known as the bowstring sign</a:t>
                      </a:r>
                      <a:r>
                        <a:rPr lang="en-GB" sz="1000">
                          <a:solidFill>
                            <a:schemeClr val="dk1"/>
                          </a:solidFill>
                          <a:latin typeface="Mada"/>
                          <a:ea typeface="Mada"/>
                          <a:cs typeface="Mada"/>
                          <a:sym typeface="Mada"/>
                        </a:rPr>
                        <a:t>, which suggests nerve root irritation at the L4, L5 or S1 level, caused by lower lumbar disc prolapse.</a:t>
                      </a:r>
                      <a:endParaRPr sz="1000">
                        <a:solidFill>
                          <a:schemeClr val="dk1"/>
                        </a:solidFill>
                        <a:latin typeface="Mada"/>
                        <a:ea typeface="Mada"/>
                        <a:cs typeface="Mada"/>
                        <a:sym typeface="Mada"/>
                      </a:endParaRPr>
                    </a:p>
                    <a:p>
                      <a:pPr indent="-158750" lvl="0" marL="179999"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Frajersztajn’s sign</a:t>
                      </a:r>
                      <a:r>
                        <a:rPr lang="en-GB" sz="1000">
                          <a:solidFill>
                            <a:schemeClr val="dk1"/>
                          </a:solidFill>
                          <a:latin typeface="Mada"/>
                          <a:ea typeface="Mada"/>
                          <a:cs typeface="Mada"/>
                          <a:sym typeface="Mada"/>
                        </a:rPr>
                        <a:t> Raising the leg on the asymptomatic side reproduces the radicular pain on the affected side . This may indicate central disc prolapse, characteristically at the L4/5 level. </a:t>
                      </a:r>
                      <a:endParaRPr sz="1000">
                        <a:solidFill>
                          <a:schemeClr val="dk1"/>
                        </a:solidFill>
                        <a:latin typeface="Mada"/>
                        <a:ea typeface="Mada"/>
                        <a:cs typeface="Mada"/>
                        <a:sym typeface="Mada"/>
                      </a:endParaRPr>
                    </a:p>
                    <a:p>
                      <a:pPr indent="-158750" lvl="0" marL="179999"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Femoral stretch test </a:t>
                      </a:r>
                      <a:r>
                        <a:rPr lang="en-GB" sz="1000">
                          <a:solidFill>
                            <a:schemeClr val="dk1"/>
                          </a:solidFill>
                          <a:latin typeface="Mada"/>
                          <a:ea typeface="Mada"/>
                          <a:cs typeface="Mada"/>
                          <a:sym typeface="Mada"/>
                        </a:rPr>
                        <a:t>:The patient lies prone, and the knee is flexed and the hip extended. This tenses the femoral nerve. If radicular pain is produced down the front of the thigh in the L2–L4 distribution, there is likely to be an upper lumbar radiculopathy.</a:t>
                      </a:r>
                      <a:endParaRPr sz="1000">
                        <a:solidFill>
                          <a:schemeClr val="dk1"/>
                        </a:solidFill>
                        <a:latin typeface="Mada"/>
                        <a:ea typeface="Mada"/>
                        <a:cs typeface="Mada"/>
                        <a:sym typeface="Mada"/>
                      </a:endParaRPr>
                    </a:p>
                  </a:txBody>
                  <a:tcPr marT="91425" marB="91425" marR="91425" marL="91425"/>
                </a:tc>
              </a:tr>
            </a:tbl>
          </a:graphicData>
        </a:graphic>
      </p:graphicFrame>
      <p:sp>
        <p:nvSpPr>
          <p:cNvPr id="2499" name="Google Shape;2499;p131"/>
          <p:cNvSpPr txBox="1"/>
          <p:nvPr/>
        </p:nvSpPr>
        <p:spPr>
          <a:xfrm>
            <a:off x="80125" y="93392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chemeClr val="dk1"/>
                </a:solidFill>
                <a:highlight>
                  <a:srgbClr val="F9DEC9"/>
                </a:highlight>
                <a:latin typeface="Lora"/>
                <a:ea typeface="Lora"/>
                <a:cs typeface="Lora"/>
                <a:sym typeface="Lora"/>
              </a:rPr>
              <a:t>6- End the examination by:</a:t>
            </a:r>
            <a:r>
              <a:rPr lang="en-GB">
                <a:solidFill>
                  <a:schemeClr val="dk1"/>
                </a:solidFill>
              </a:rPr>
              <a:t> </a:t>
            </a:r>
            <a:endParaRPr/>
          </a:p>
        </p:txBody>
      </p:sp>
      <p:sp>
        <p:nvSpPr>
          <p:cNvPr id="2500" name="Google Shape;2500;p131"/>
          <p:cNvSpPr txBox="1"/>
          <p:nvPr/>
        </p:nvSpPr>
        <p:spPr>
          <a:xfrm>
            <a:off x="205550" y="9624425"/>
            <a:ext cx="7026000" cy="1046700"/>
          </a:xfrm>
          <a:prstGeom prst="rect">
            <a:avLst/>
          </a:prstGeom>
          <a:noFill/>
          <a:ln>
            <a:noFill/>
          </a:ln>
        </p:spPr>
        <p:txBody>
          <a:bodyPr anchorCtr="0" anchor="t" bIns="91425" lIns="91425" spcFirstLastPara="1" rIns="91425" wrap="square" tIns="91425">
            <a:spAutoFit/>
          </a:bodyPr>
          <a:lstStyle/>
          <a:p>
            <a:pPr indent="-158750" lvl="0" marL="179999"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In Cervical spine </a:t>
            </a:r>
            <a:r>
              <a:rPr lang="en-GB" sz="1000">
                <a:solidFill>
                  <a:schemeClr val="dk1"/>
                </a:solidFill>
                <a:latin typeface="Mada"/>
                <a:ea typeface="Mada"/>
                <a:cs typeface="Mada"/>
                <a:sym typeface="Mada"/>
              </a:rPr>
              <a:t>: examination of the shoulders and a full neurological examination of the upper and lower limbs</a:t>
            </a:r>
            <a:r>
              <a:rPr b="1" lang="en-GB" sz="1000">
                <a:solidFill>
                  <a:schemeClr val="dk1"/>
                </a:solidFill>
                <a:latin typeface="Mada"/>
                <a:ea typeface="Mada"/>
                <a:cs typeface="Mada"/>
                <a:sym typeface="Mada"/>
              </a:rPr>
              <a:t> </a:t>
            </a:r>
            <a:endParaRPr b="1" sz="1000">
              <a:solidFill>
                <a:schemeClr val="dk1"/>
              </a:solidFill>
              <a:latin typeface="Mada"/>
              <a:ea typeface="Mada"/>
              <a:cs typeface="Mada"/>
              <a:sym typeface="Mada"/>
            </a:endParaRPr>
          </a:p>
          <a:p>
            <a:pPr indent="-158750" lvl="0" marL="179999"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In Thoracolumbar-sacral spine </a:t>
            </a:r>
            <a:r>
              <a:rPr lang="en-GB" sz="1000">
                <a:solidFill>
                  <a:schemeClr val="dk1"/>
                </a:solidFill>
                <a:latin typeface="Mada"/>
                <a:ea typeface="Mada"/>
                <a:cs typeface="Mada"/>
                <a:sym typeface="Mada"/>
              </a:rPr>
              <a:t>: examination of hip, neurological examination of the upper and lower limbs and gait</a:t>
            </a:r>
            <a:endParaRPr sz="1000">
              <a:solidFill>
                <a:schemeClr val="dk1"/>
              </a:solidFill>
              <a:latin typeface="Mada"/>
              <a:ea typeface="Mada"/>
              <a:cs typeface="Mada"/>
              <a:sym typeface="Mada"/>
            </a:endParaRPr>
          </a:p>
          <a:p>
            <a:pPr indent="-158750" lvl="0" marL="179999"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 If a cauda equina syndrome is suspected,</a:t>
            </a:r>
            <a:r>
              <a:rPr b="1" lang="en-GB" sz="1000">
                <a:solidFill>
                  <a:schemeClr val="dk1"/>
                </a:solidFill>
                <a:latin typeface="Mada"/>
                <a:ea typeface="Mada"/>
                <a:cs typeface="Mada"/>
                <a:sym typeface="Mada"/>
              </a:rPr>
              <a:t> a rectal examination is mandatory </a:t>
            </a:r>
            <a:r>
              <a:rPr b="1" lang="en-GB" sz="1000">
                <a:solidFill>
                  <a:srgbClr val="93C47D"/>
                </a:solidFill>
                <a:latin typeface="Mada"/>
                <a:ea typeface="Mada"/>
                <a:cs typeface="Mada"/>
                <a:sym typeface="Mada"/>
              </a:rPr>
              <a:t>(</a:t>
            </a:r>
            <a:r>
              <a:rPr b="1" lang="en-GB" sz="1000">
                <a:solidFill>
                  <a:srgbClr val="93C47D"/>
                </a:solidFill>
                <a:latin typeface="Mada"/>
                <a:ea typeface="Mada"/>
                <a:cs typeface="Mada"/>
                <a:sym typeface="Mada"/>
              </a:rPr>
              <a:t>mention</a:t>
            </a:r>
            <a:r>
              <a:rPr b="1" lang="en-GB" sz="1000">
                <a:solidFill>
                  <a:srgbClr val="93C47D"/>
                </a:solidFill>
                <a:latin typeface="Mada"/>
                <a:ea typeface="Mada"/>
                <a:cs typeface="Mada"/>
                <a:sym typeface="Mada"/>
              </a:rPr>
              <a:t> it)</a:t>
            </a:r>
            <a:endParaRPr b="1" sz="1000">
              <a:solidFill>
                <a:srgbClr val="93C47D"/>
              </a:solidFill>
              <a:latin typeface="Mada"/>
              <a:ea typeface="Mada"/>
              <a:cs typeface="Mada"/>
              <a:sym typeface="Mada"/>
            </a:endParaRPr>
          </a:p>
          <a:p>
            <a:pPr indent="-158750" lvl="0" marL="179999"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Abdominal and vascular examinations are  performed to exclude intra-abdominal pathology as a cause for back pain, and arterial ischaemia as a cause of lower limb pain</a:t>
            </a:r>
            <a:endParaRPr sz="1000">
              <a:solidFill>
                <a:schemeClr val="dk1"/>
              </a:solidFill>
              <a:latin typeface="Mada"/>
              <a:ea typeface="Mada"/>
              <a:cs typeface="Mada"/>
              <a:sym typeface="Mada"/>
            </a:endParaRPr>
          </a:p>
        </p:txBody>
      </p:sp>
      <p:sp>
        <p:nvSpPr>
          <p:cNvPr id="2501" name="Google Shape;2501;p131"/>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2502" name="Google Shape;2502;p131"/>
          <p:cNvSpPr txBox="1"/>
          <p:nvPr/>
        </p:nvSpPr>
        <p:spPr>
          <a:xfrm>
            <a:off x="4890013" y="813063"/>
            <a:ext cx="2424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rgbClr val="B7D5D4"/>
                </a:solidFill>
                <a:highlight>
                  <a:srgbClr val="FFDDD2"/>
                </a:highlight>
                <a:latin typeface="Lora"/>
                <a:ea typeface="Lora"/>
                <a:cs typeface="Lora"/>
                <a:sym typeface="Lora"/>
              </a:rPr>
              <a:t>This wasn’t explained during the Session but it’s part of the Objs</a:t>
            </a:r>
            <a:endParaRPr b="1">
              <a:solidFill>
                <a:srgbClr val="B7D5D4"/>
              </a:solidFill>
              <a:highlight>
                <a:srgbClr val="FFDDD2"/>
              </a:highlight>
              <a:latin typeface="Lora"/>
              <a:ea typeface="Lora"/>
              <a:cs typeface="Lora"/>
              <a:sym typeface="Lor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24"/>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4"/>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4"/>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4"/>
          <p:cNvSpPr txBox="1"/>
          <p:nvPr/>
        </p:nvSpPr>
        <p:spPr>
          <a:xfrm>
            <a:off x="-56500" y="261250"/>
            <a:ext cx="7195800" cy="18429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sz="2000">
                <a:solidFill>
                  <a:srgbClr val="9FCFCF"/>
                </a:solidFill>
                <a:highlight>
                  <a:srgbClr val="FFFFFF"/>
                </a:highlight>
                <a:latin typeface="Lora"/>
                <a:ea typeface="Lora"/>
                <a:cs typeface="Lora"/>
                <a:sym typeface="Lora"/>
              </a:rPr>
              <a:t>Describe and analyze the important Symptoms in Surgical Patient that are associated with the following systems (gastrointestinal tract, chest, heart, genitourinary, metabolic and endocrine, neurological, musculoskeletal) </a:t>
            </a:r>
            <a:endParaRPr b="1" sz="2000">
              <a:solidFill>
                <a:srgbClr val="9FCFCF"/>
              </a:solidFill>
              <a:latin typeface="Lora"/>
              <a:ea typeface="Lora"/>
              <a:cs typeface="Lora"/>
              <a:sym typeface="Lora"/>
            </a:endParaRPr>
          </a:p>
        </p:txBody>
      </p:sp>
      <p:graphicFrame>
        <p:nvGraphicFramePr>
          <p:cNvPr id="464" name="Google Shape;464;p24"/>
          <p:cNvGraphicFramePr/>
          <p:nvPr/>
        </p:nvGraphicFramePr>
        <p:xfrm>
          <a:off x="320050" y="2104150"/>
          <a:ext cx="3000000" cy="3000000"/>
        </p:xfrm>
        <a:graphic>
          <a:graphicData uri="http://schemas.openxmlformats.org/drawingml/2006/table">
            <a:tbl>
              <a:tblPr>
                <a:noFill/>
                <a:tableStyleId>{19993E90-D4CF-4236-97D6-A35B643A8516}</a:tableStyleId>
              </a:tblPr>
              <a:tblGrid>
                <a:gridCol w="1659200"/>
                <a:gridCol w="5290225"/>
              </a:tblGrid>
              <a:tr h="254875">
                <a:tc>
                  <a:txBody>
                    <a:bodyPr/>
                    <a:lstStyle/>
                    <a:p>
                      <a:pPr indent="0" lvl="0" marL="0" rtl="0" algn="ctr">
                        <a:spcBef>
                          <a:spcPts val="0"/>
                        </a:spcBef>
                        <a:spcAft>
                          <a:spcPts val="0"/>
                        </a:spcAft>
                        <a:buNone/>
                      </a:pPr>
                      <a:r>
                        <a:rPr b="1" lang="en-GB" sz="1100">
                          <a:latin typeface="Mada"/>
                          <a:ea typeface="Mada"/>
                          <a:cs typeface="Mada"/>
                          <a:sym typeface="Mada"/>
                        </a:rPr>
                        <a:t>The important Symptoms in Surgical Patient</a:t>
                      </a:r>
                      <a:endParaRPr b="1" sz="11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None/>
                      </a:pPr>
                      <a:r>
                        <a:t/>
                      </a:r>
                      <a:endParaRPr b="1" sz="1100">
                        <a:latin typeface="Mada"/>
                        <a:ea typeface="Mada"/>
                        <a:cs typeface="Mada"/>
                        <a:sym typeface="Mada"/>
                      </a:endParaRPr>
                    </a:p>
                    <a:p>
                      <a:pPr indent="0" lvl="0" marL="0" rtl="0" algn="ctr">
                        <a:spcBef>
                          <a:spcPts val="0"/>
                        </a:spcBef>
                        <a:spcAft>
                          <a:spcPts val="0"/>
                        </a:spcAft>
                        <a:buNone/>
                      </a:pPr>
                      <a:r>
                        <a:rPr b="1" lang="en-GB" sz="1100">
                          <a:latin typeface="Mada"/>
                          <a:ea typeface="Mada"/>
                          <a:cs typeface="Mada"/>
                          <a:sym typeface="Mada"/>
                        </a:rPr>
                        <a:t>Questions to ask</a:t>
                      </a:r>
                      <a:r>
                        <a:rPr b="1" lang="en-GB" sz="1100">
                          <a:latin typeface="Mada"/>
                          <a:ea typeface="Mada"/>
                          <a:cs typeface="Mada"/>
                          <a:sym typeface="Mada"/>
                        </a:rPr>
                        <a:t> </a:t>
                      </a:r>
                      <a:endParaRPr b="1" sz="1100">
                        <a:latin typeface="Mada"/>
                        <a:ea typeface="Mada"/>
                        <a:cs typeface="Mada"/>
                        <a:sym typeface="Mada"/>
                      </a:endParaRPr>
                    </a:p>
                  </a:txBody>
                  <a:tcPr marT="91425" marB="91425" marR="91425" marL="91425">
                    <a:solidFill>
                      <a:srgbClr val="F9DEC9"/>
                    </a:solidFill>
                  </a:tcPr>
                </a:tc>
              </a:tr>
              <a:tr h="481175">
                <a:tc>
                  <a:txBody>
                    <a:bodyPr/>
                    <a:lstStyle/>
                    <a:p>
                      <a:pPr indent="0" lvl="0" marL="0" rtl="0" algn="ctr">
                        <a:spcBef>
                          <a:spcPts val="0"/>
                        </a:spcBef>
                        <a:spcAft>
                          <a:spcPts val="0"/>
                        </a:spcAft>
                        <a:buNone/>
                      </a:pPr>
                      <a:r>
                        <a:rPr b="1" lang="en-GB" sz="1100">
                          <a:latin typeface="Mada"/>
                          <a:ea typeface="Mada"/>
                          <a:cs typeface="Mada"/>
                          <a:sym typeface="Mada"/>
                        </a:rPr>
                        <a:t>1. Appetite</a:t>
                      </a:r>
                      <a:endParaRPr b="1" sz="11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Char char="●"/>
                      </a:pPr>
                      <a:r>
                        <a:rPr lang="en-GB" sz="1100"/>
                        <a:t>Increased ? </a:t>
                      </a:r>
                      <a:endParaRPr sz="1100"/>
                    </a:p>
                    <a:p>
                      <a:pPr indent="-298450" lvl="0" marL="457200" rtl="0" algn="l">
                        <a:spcBef>
                          <a:spcPts val="0"/>
                        </a:spcBef>
                        <a:spcAft>
                          <a:spcPts val="0"/>
                        </a:spcAft>
                        <a:buSzPts val="1100"/>
                        <a:buChar char="●"/>
                      </a:pPr>
                      <a:r>
                        <a:rPr lang="en-GB" sz="1100"/>
                        <a:t>Unchanged ? </a:t>
                      </a:r>
                      <a:endParaRPr sz="1100"/>
                    </a:p>
                    <a:p>
                      <a:pPr indent="-298450" lvl="0" marL="457200" rtl="0" algn="l">
                        <a:spcBef>
                          <a:spcPts val="0"/>
                        </a:spcBef>
                        <a:spcAft>
                          <a:spcPts val="0"/>
                        </a:spcAft>
                        <a:buSzPts val="1100"/>
                        <a:buChar char="●"/>
                      </a:pPr>
                      <a:r>
                        <a:rPr lang="en-GB" sz="1100"/>
                        <a:t>Decreased? ( is it caused by a </a:t>
                      </a:r>
                      <a:r>
                        <a:rPr lang="en-GB" sz="1100"/>
                        <a:t>lack of appetite </a:t>
                      </a:r>
                      <a:r>
                        <a:rPr lang="en-GB" sz="1100"/>
                        <a:t>or is it because eating always causes pain or vomiting ) ? </a:t>
                      </a:r>
                      <a:endParaRPr sz="1100"/>
                    </a:p>
                  </a:txBody>
                  <a:tcPr marT="91425" marB="91425" marR="91425" marL="91425"/>
                </a:tc>
              </a:tr>
              <a:tr h="523800">
                <a:tc>
                  <a:txBody>
                    <a:bodyPr/>
                    <a:lstStyle/>
                    <a:p>
                      <a:pPr indent="0" lvl="0" marL="0" rtl="0" algn="ctr">
                        <a:spcBef>
                          <a:spcPts val="0"/>
                        </a:spcBef>
                        <a:spcAft>
                          <a:spcPts val="0"/>
                        </a:spcAft>
                        <a:buNone/>
                      </a:pPr>
                      <a:r>
                        <a:rPr b="1" lang="en-GB" sz="1100">
                          <a:latin typeface="Mada"/>
                          <a:ea typeface="Mada"/>
                          <a:cs typeface="Mada"/>
                          <a:sym typeface="Mada"/>
                        </a:rPr>
                        <a:t>2. Diet</a:t>
                      </a:r>
                      <a:endParaRPr b="1" sz="11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Char char="●"/>
                      </a:pPr>
                      <a:r>
                        <a:rPr lang="en-GB" sz="1100"/>
                        <a:t>Type of food ? </a:t>
                      </a:r>
                      <a:endParaRPr sz="1100"/>
                    </a:p>
                    <a:p>
                      <a:pPr indent="-298450" lvl="0" marL="457200" rtl="0" algn="l">
                        <a:spcBef>
                          <a:spcPts val="0"/>
                        </a:spcBef>
                        <a:spcAft>
                          <a:spcPts val="0"/>
                        </a:spcAft>
                        <a:buSzPts val="1100"/>
                        <a:buChar char="●"/>
                      </a:pPr>
                      <a:r>
                        <a:rPr lang="en-GB" sz="1100"/>
                        <a:t>Time of meals ? </a:t>
                      </a:r>
                      <a:endParaRPr sz="1100"/>
                    </a:p>
                    <a:p>
                      <a:pPr indent="-298450" lvl="0" marL="457200" rtl="0" algn="l">
                        <a:spcBef>
                          <a:spcPts val="0"/>
                        </a:spcBef>
                        <a:spcAft>
                          <a:spcPts val="0"/>
                        </a:spcAft>
                        <a:buSzPts val="1100"/>
                        <a:buChar char="●"/>
                      </a:pPr>
                      <a:r>
                        <a:rPr lang="en-GB" sz="1100"/>
                        <a:t>Is the patient vegetarian ? </a:t>
                      </a:r>
                      <a:endParaRPr sz="1100"/>
                    </a:p>
                  </a:txBody>
                  <a:tcPr marT="91425" marB="91425" marR="91425" marL="91425"/>
                </a:tc>
              </a:tr>
              <a:tr h="381000">
                <a:tc>
                  <a:txBody>
                    <a:bodyPr/>
                    <a:lstStyle/>
                    <a:p>
                      <a:pPr indent="0" lvl="0" marL="0" rtl="0" algn="ctr">
                        <a:spcBef>
                          <a:spcPts val="0"/>
                        </a:spcBef>
                        <a:spcAft>
                          <a:spcPts val="0"/>
                        </a:spcAft>
                        <a:buNone/>
                      </a:pPr>
                      <a:r>
                        <a:rPr b="1" lang="en-GB" sz="1100">
                          <a:latin typeface="Mada"/>
                          <a:ea typeface="Mada"/>
                          <a:cs typeface="Mada"/>
                          <a:sym typeface="Mada"/>
                        </a:rPr>
                        <a:t>3. Teeth and taste</a:t>
                      </a:r>
                      <a:endParaRPr b="1" sz="11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Char char="●"/>
                      </a:pPr>
                      <a:r>
                        <a:rPr lang="en-GB" sz="1100"/>
                        <a:t>Can you chew your food ? </a:t>
                      </a:r>
                      <a:endParaRPr sz="1100"/>
                    </a:p>
                    <a:p>
                      <a:pPr indent="-298450" lvl="0" marL="457200" rtl="0" algn="l">
                        <a:spcBef>
                          <a:spcPts val="0"/>
                        </a:spcBef>
                        <a:spcAft>
                          <a:spcPts val="0"/>
                        </a:spcAft>
                        <a:buSzPts val="1100"/>
                        <a:buChar char="●"/>
                      </a:pPr>
                      <a:r>
                        <a:rPr lang="en-GB" sz="1100"/>
                        <a:t>Do you get odd tastes ? </a:t>
                      </a:r>
                      <a:endParaRPr sz="1100"/>
                    </a:p>
                    <a:p>
                      <a:pPr indent="-298450" lvl="0" marL="457200" rtl="0" algn="l">
                        <a:spcBef>
                          <a:spcPts val="0"/>
                        </a:spcBef>
                        <a:spcAft>
                          <a:spcPts val="0"/>
                        </a:spcAft>
                        <a:buSzPts val="1100"/>
                        <a:buChar char="●"/>
                      </a:pPr>
                      <a:r>
                        <a:rPr lang="en-GB" sz="1100"/>
                        <a:t>Are there water brash (sudden filling of mouth with watery fluid) or acid brash (sudden filling of mouth with acid-tasting fluid) ?</a:t>
                      </a:r>
                      <a:endParaRPr sz="1100"/>
                    </a:p>
                  </a:txBody>
                  <a:tcPr marT="91425" marB="91425" marR="91425" marL="91425"/>
                </a:tc>
              </a:tr>
              <a:tr h="381000">
                <a:tc>
                  <a:txBody>
                    <a:bodyPr/>
                    <a:lstStyle/>
                    <a:p>
                      <a:pPr indent="0" lvl="0" marL="0" rtl="0" algn="ctr">
                        <a:spcBef>
                          <a:spcPts val="0"/>
                        </a:spcBef>
                        <a:spcAft>
                          <a:spcPts val="0"/>
                        </a:spcAft>
                        <a:buNone/>
                      </a:pPr>
                      <a:r>
                        <a:rPr b="1" lang="en-GB" sz="1100">
                          <a:latin typeface="Mada"/>
                          <a:ea typeface="Mada"/>
                          <a:cs typeface="Mada"/>
                          <a:sym typeface="Mada"/>
                        </a:rPr>
                        <a:t>4. Dysphagia</a:t>
                      </a:r>
                      <a:endParaRPr b="1" sz="11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type of food that cause dysphagia (fluid, solid or both) ? The level at which the food sticks ? - Duration of dysphagia ?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Progression of dysphagia ?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Is the swallowing painful ? </a:t>
                      </a:r>
                      <a:endParaRPr sz="1100">
                        <a:solidFill>
                          <a:schemeClr val="dk1"/>
                        </a:solidFill>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5. Regurgitation</a:t>
                      </a:r>
                      <a:endParaRPr b="1" sz="11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What is the contents (is it bilious , blood , clear fluid, digested or undigested foods) ? Frequency of regurgitation ?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What are the precipitating factors (stooping or straining) ?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Associated symptoms (epigastric pain or retrosternal heartburn, vomiting , or nausea) ?</a:t>
                      </a:r>
                      <a:endParaRPr sz="1100">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6. Flatulence (belching)</a:t>
                      </a:r>
                      <a:endParaRPr b="1" sz="11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Does the patient belch ?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Frequency ?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Associated symptoms (e.g. abdominal distension, nausea , vomiting)? </a:t>
                      </a:r>
                      <a:endParaRPr sz="1100">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7. Heartburn</a:t>
                      </a:r>
                      <a:endParaRPr b="1" sz="1100">
                        <a:solidFill>
                          <a:schemeClr val="dk1"/>
                        </a:solidFill>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Frequency ?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Precipitating factors ( lying flat or bending over) ?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Relieving factors ? Associated symptoms ( e.g. regurgitation ) ?</a:t>
                      </a:r>
                      <a:endParaRPr sz="1100">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100">
                          <a:latin typeface="Mada"/>
                          <a:ea typeface="Mada"/>
                          <a:cs typeface="Mada"/>
                          <a:sym typeface="Mada"/>
                        </a:rPr>
                        <a:t>8. Vomiting</a:t>
                      </a:r>
                      <a:endParaRPr b="1" sz="11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Frequency ?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Volume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Colour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Timing ?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 Nature ( clear gastric fluid , bilious , digested or undigested food ) ?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 Containing blood ?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Preceded by another symptoms ( e.g. abdominal pain , nausea , headache or giddiness ) ?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Does it follow eating ? How soon ? - Is it effortless/ projectile ?</a:t>
                      </a:r>
                      <a:endParaRPr sz="1100">
                        <a:latin typeface="Mada"/>
                        <a:ea typeface="Mada"/>
                        <a:cs typeface="Mada"/>
                        <a:sym typeface="Mada"/>
                      </a:endParaRPr>
                    </a:p>
                  </a:txBody>
                  <a:tcPr marT="91425" marB="91425" marR="91425" marL="91425"/>
                </a:tc>
              </a:tr>
            </a:tbl>
          </a:graphicData>
        </a:graphic>
      </p:graphicFrame>
      <p:sp>
        <p:nvSpPr>
          <p:cNvPr id="465" name="Google Shape;465;p24"/>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6" name="Shape 2506"/>
        <p:cNvGrpSpPr/>
        <p:nvPr/>
      </p:nvGrpSpPr>
      <p:grpSpPr>
        <a:xfrm>
          <a:off x="0" y="0"/>
          <a:ext cx="0" cy="0"/>
          <a:chOff x="0" y="0"/>
          <a:chExt cx="0" cy="0"/>
        </a:xfrm>
      </p:grpSpPr>
      <p:sp>
        <p:nvSpPr>
          <p:cNvPr id="2507" name="Google Shape;2507;p132"/>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132"/>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132"/>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132"/>
          <p:cNvSpPr txBox="1"/>
          <p:nvPr/>
        </p:nvSpPr>
        <p:spPr>
          <a:xfrm>
            <a:off x="137850" y="299300"/>
            <a:ext cx="7058400" cy="10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3100">
                <a:solidFill>
                  <a:srgbClr val="83C5BE"/>
                </a:solidFill>
                <a:latin typeface="Lora"/>
                <a:ea typeface="Lora"/>
                <a:cs typeface="Lora"/>
                <a:sym typeface="Lora"/>
              </a:rPr>
              <a:t>Session 18+19 : </a:t>
            </a:r>
            <a:r>
              <a:rPr b="1" lang="en-GB" sz="3100">
                <a:solidFill>
                  <a:srgbClr val="83C5BE"/>
                </a:solidFill>
                <a:highlight>
                  <a:srgbClr val="FFFFFF"/>
                </a:highlight>
                <a:latin typeface="Lora"/>
                <a:ea typeface="Lora"/>
                <a:cs typeface="Lora"/>
                <a:sym typeface="Lora"/>
              </a:rPr>
              <a:t>Approach to Hematuria &amp; flank pain and renal colic</a:t>
            </a:r>
            <a:endParaRPr b="1" sz="3100">
              <a:solidFill>
                <a:srgbClr val="83C5BE"/>
              </a:solidFill>
              <a:latin typeface="Lora"/>
              <a:ea typeface="Lora"/>
              <a:cs typeface="Lora"/>
              <a:sym typeface="Lora"/>
            </a:endParaRPr>
          </a:p>
        </p:txBody>
      </p:sp>
      <p:grpSp>
        <p:nvGrpSpPr>
          <p:cNvPr id="2511" name="Google Shape;2511;p132"/>
          <p:cNvGrpSpPr/>
          <p:nvPr/>
        </p:nvGrpSpPr>
        <p:grpSpPr>
          <a:xfrm>
            <a:off x="0" y="1973202"/>
            <a:ext cx="4067400" cy="558405"/>
            <a:chOff x="-163450" y="-34550"/>
            <a:chExt cx="4067400" cy="1359642"/>
          </a:xfrm>
        </p:grpSpPr>
        <p:sp>
          <p:nvSpPr>
            <p:cNvPr id="2512" name="Google Shape;2512;p132"/>
            <p:cNvSpPr txBox="1"/>
            <p:nvPr/>
          </p:nvSpPr>
          <p:spPr>
            <a:xfrm>
              <a:off x="-163450" y="-34550"/>
              <a:ext cx="4067400" cy="299100"/>
            </a:xfrm>
            <a:prstGeom prst="rect">
              <a:avLst/>
            </a:prstGeom>
            <a:noFill/>
            <a:ln>
              <a:noFill/>
            </a:ln>
          </p:spPr>
          <p:txBody>
            <a:bodyPr anchorCtr="0" anchor="t" bIns="91425" lIns="91425" spcFirstLastPara="1" rIns="91425" wrap="square" tIns="91425">
              <a:noAutofit/>
            </a:bodyPr>
            <a:lstStyle/>
            <a:p>
              <a:pPr indent="0" lvl="0" marL="8890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Objectives</a:t>
              </a:r>
              <a:endParaRPr sz="1800">
                <a:solidFill>
                  <a:srgbClr val="9FCFCF"/>
                </a:solidFill>
                <a:latin typeface="Comfortaa Regular"/>
                <a:ea typeface="Comfortaa Regular"/>
                <a:cs typeface="Comfortaa Regular"/>
                <a:sym typeface="Comfortaa Regular"/>
              </a:endParaRPr>
            </a:p>
          </p:txBody>
        </p:sp>
        <p:sp>
          <p:nvSpPr>
            <p:cNvPr id="2513" name="Google Shape;2513;p132"/>
            <p:cNvSpPr/>
            <p:nvPr/>
          </p:nvSpPr>
          <p:spPr>
            <a:xfrm>
              <a:off x="-6675" y="1208992"/>
              <a:ext cx="2224800" cy="1161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2514" name="Google Shape;2514;p132"/>
          <p:cNvGrpSpPr/>
          <p:nvPr/>
        </p:nvGrpSpPr>
        <p:grpSpPr>
          <a:xfrm>
            <a:off x="-67350" y="6188479"/>
            <a:ext cx="4067400" cy="508151"/>
            <a:chOff x="80450" y="3927398"/>
            <a:chExt cx="4067400" cy="508151"/>
          </a:xfrm>
        </p:grpSpPr>
        <p:sp>
          <p:nvSpPr>
            <p:cNvPr id="2515" name="Google Shape;2515;p132"/>
            <p:cNvSpPr txBox="1"/>
            <p:nvPr/>
          </p:nvSpPr>
          <p:spPr>
            <a:xfrm>
              <a:off x="80450" y="3927398"/>
              <a:ext cx="4067400" cy="115500"/>
            </a:xfrm>
            <a:prstGeom prst="rect">
              <a:avLst/>
            </a:prstGeom>
            <a:noFill/>
            <a:ln>
              <a:noFill/>
            </a:ln>
          </p:spPr>
          <p:txBody>
            <a:bodyPr anchorCtr="0" anchor="t" bIns="91425" lIns="91425" spcFirstLastPara="1" rIns="91425" wrap="square" tIns="91425">
              <a:noAutofit/>
            </a:bodyPr>
            <a:lstStyle/>
            <a:p>
              <a:pPr indent="0" lvl="0" marL="8890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done by : </a:t>
              </a:r>
              <a:endParaRPr sz="1800">
                <a:solidFill>
                  <a:srgbClr val="9FCFCF"/>
                </a:solidFill>
                <a:latin typeface="Comfortaa Regular"/>
                <a:ea typeface="Comfortaa Regular"/>
                <a:cs typeface="Comfortaa Regular"/>
                <a:sym typeface="Comfortaa Regular"/>
              </a:endParaRPr>
            </a:p>
          </p:txBody>
        </p:sp>
        <p:sp>
          <p:nvSpPr>
            <p:cNvPr id="2516" name="Google Shape;2516;p132"/>
            <p:cNvSpPr/>
            <p:nvPr/>
          </p:nvSpPr>
          <p:spPr>
            <a:xfrm>
              <a:off x="80450" y="4396250"/>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2517" name="Google Shape;2517;p132"/>
          <p:cNvGrpSpPr/>
          <p:nvPr/>
        </p:nvGrpSpPr>
        <p:grpSpPr>
          <a:xfrm>
            <a:off x="-47275" y="9191546"/>
            <a:ext cx="4067400" cy="558300"/>
            <a:chOff x="80450" y="6212480"/>
            <a:chExt cx="4067400" cy="558300"/>
          </a:xfrm>
        </p:grpSpPr>
        <p:sp>
          <p:nvSpPr>
            <p:cNvPr id="2518" name="Google Shape;2518;p132"/>
            <p:cNvSpPr txBox="1"/>
            <p:nvPr/>
          </p:nvSpPr>
          <p:spPr>
            <a:xfrm>
              <a:off x="80450" y="6212480"/>
              <a:ext cx="4067400" cy="55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Resources </a:t>
              </a:r>
              <a:endParaRPr sz="1800">
                <a:solidFill>
                  <a:srgbClr val="9FCFCF"/>
                </a:solidFill>
                <a:latin typeface="Comfortaa Regular"/>
                <a:ea typeface="Comfortaa Regular"/>
                <a:cs typeface="Comfortaa Regular"/>
                <a:sym typeface="Comfortaa Regular"/>
              </a:endParaRPr>
            </a:p>
          </p:txBody>
        </p:sp>
        <p:sp>
          <p:nvSpPr>
            <p:cNvPr id="2519" name="Google Shape;2519;p132"/>
            <p:cNvSpPr/>
            <p:nvPr/>
          </p:nvSpPr>
          <p:spPr>
            <a:xfrm>
              <a:off x="80450" y="6681325"/>
              <a:ext cx="18699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520" name="Google Shape;2520;p132"/>
          <p:cNvSpPr txBox="1"/>
          <p:nvPr/>
        </p:nvSpPr>
        <p:spPr>
          <a:xfrm>
            <a:off x="68925" y="2768500"/>
            <a:ext cx="7451700" cy="3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400">
                <a:latin typeface="Mada"/>
                <a:ea typeface="Mada"/>
                <a:cs typeface="Mada"/>
                <a:sym typeface="Mada"/>
              </a:rPr>
              <a:t>Approach to Hematuria:</a:t>
            </a:r>
            <a:endParaRPr b="1" sz="1400">
              <a:latin typeface="Mada"/>
              <a:ea typeface="Mada"/>
              <a:cs typeface="Mada"/>
              <a:sym typeface="Mada"/>
            </a:endParaRPr>
          </a:p>
          <a:p>
            <a:pPr indent="-317500" lvl="0" marL="914400" rtl="0" algn="l">
              <a:lnSpc>
                <a:spcPct val="115000"/>
              </a:lnSpc>
              <a:spcBef>
                <a:spcPts val="0"/>
              </a:spcBef>
              <a:spcAft>
                <a:spcPts val="0"/>
              </a:spcAft>
              <a:buSzPts val="1400"/>
              <a:buFont typeface="Mada"/>
              <a:buChar char="●"/>
            </a:pPr>
            <a:r>
              <a:rPr lang="en-GB" sz="1400">
                <a:latin typeface="Mada"/>
                <a:ea typeface="Mada"/>
                <a:cs typeface="Mada"/>
                <a:sym typeface="Mada"/>
              </a:rPr>
              <a:t>Take full history from a patient presenting with hematuria and identify the causes of hematuria.</a:t>
            </a:r>
            <a:endParaRPr sz="1400">
              <a:latin typeface="Mada"/>
              <a:ea typeface="Mada"/>
              <a:cs typeface="Mada"/>
              <a:sym typeface="Mada"/>
            </a:endParaRPr>
          </a:p>
          <a:p>
            <a:pPr indent="-317500" lvl="0" marL="914400" rtl="0" algn="l">
              <a:lnSpc>
                <a:spcPct val="115000"/>
              </a:lnSpc>
              <a:spcBef>
                <a:spcPts val="0"/>
              </a:spcBef>
              <a:spcAft>
                <a:spcPts val="0"/>
              </a:spcAft>
              <a:buSzPts val="1400"/>
              <a:buFont typeface="Mada"/>
              <a:buChar char="●"/>
            </a:pPr>
            <a:r>
              <a:rPr lang="en-GB" sz="1400">
                <a:latin typeface="Mada"/>
                <a:ea typeface="Mada"/>
                <a:cs typeface="Mada"/>
                <a:sym typeface="Mada"/>
              </a:rPr>
              <a:t>Perform a full clinical examination on a patient presenting with hematuria</a:t>
            </a:r>
            <a:r>
              <a:rPr lang="en-GB">
                <a:latin typeface="Mada"/>
                <a:ea typeface="Mada"/>
                <a:cs typeface="Mada"/>
                <a:sym typeface="Mada"/>
              </a:rPr>
              <a:t>.</a:t>
            </a:r>
            <a:endParaRPr sz="1400">
              <a:latin typeface="Mada"/>
              <a:ea typeface="Mada"/>
              <a:cs typeface="Mada"/>
              <a:sym typeface="Mada"/>
            </a:endParaRPr>
          </a:p>
          <a:p>
            <a:pPr indent="-317500" lvl="0" marL="914400" rtl="0" algn="l">
              <a:lnSpc>
                <a:spcPct val="115000"/>
              </a:lnSpc>
              <a:spcBef>
                <a:spcPts val="0"/>
              </a:spcBef>
              <a:spcAft>
                <a:spcPts val="0"/>
              </a:spcAft>
              <a:buSzPts val="1400"/>
              <a:buFont typeface="Mada"/>
              <a:buChar char="●"/>
            </a:pPr>
            <a:r>
              <a:rPr lang="en-GB" sz="1400">
                <a:latin typeface="Mada"/>
                <a:ea typeface="Mada"/>
                <a:cs typeface="Mada"/>
                <a:sym typeface="Mada"/>
              </a:rPr>
              <a:t>Differentiate between the causes of hematuria.</a:t>
            </a:r>
            <a:endParaRPr sz="1400">
              <a:latin typeface="Mada"/>
              <a:ea typeface="Mada"/>
              <a:cs typeface="Mada"/>
              <a:sym typeface="Mada"/>
            </a:endParaRPr>
          </a:p>
          <a:p>
            <a:pPr indent="-317500" lvl="0" marL="914400" rtl="0" algn="l">
              <a:lnSpc>
                <a:spcPct val="115000"/>
              </a:lnSpc>
              <a:spcBef>
                <a:spcPts val="0"/>
              </a:spcBef>
              <a:spcAft>
                <a:spcPts val="0"/>
              </a:spcAft>
              <a:buSzPts val="1400"/>
              <a:buFont typeface="Mada"/>
              <a:buChar char="●"/>
            </a:pPr>
            <a:r>
              <a:rPr lang="en-GB" sz="1400">
                <a:latin typeface="Mada"/>
                <a:ea typeface="Mada"/>
                <a:cs typeface="Mada"/>
                <a:sym typeface="Mada"/>
              </a:rPr>
              <a:t>This topic should cover: upper and lower tract malignancies, BPH, Urolithiasis and renal stones.</a:t>
            </a:r>
            <a:endParaRPr sz="1400">
              <a:latin typeface="Mada"/>
              <a:ea typeface="Mada"/>
              <a:cs typeface="Mada"/>
              <a:sym typeface="Mada"/>
            </a:endParaRPr>
          </a:p>
          <a:p>
            <a:pPr indent="0" lvl="0" marL="0" rtl="0" algn="l">
              <a:lnSpc>
                <a:spcPct val="115000"/>
              </a:lnSpc>
              <a:spcBef>
                <a:spcPts val="0"/>
              </a:spcBef>
              <a:spcAft>
                <a:spcPts val="0"/>
              </a:spcAft>
              <a:buNone/>
            </a:pPr>
            <a:r>
              <a:t/>
            </a:r>
            <a:endParaRPr b="1" sz="1400">
              <a:latin typeface="Mada"/>
              <a:ea typeface="Mada"/>
              <a:cs typeface="Mada"/>
              <a:sym typeface="Mada"/>
            </a:endParaRPr>
          </a:p>
          <a:p>
            <a:pPr indent="0" lvl="0" marL="0" rtl="0" algn="l">
              <a:lnSpc>
                <a:spcPct val="115000"/>
              </a:lnSpc>
              <a:spcBef>
                <a:spcPts val="0"/>
              </a:spcBef>
              <a:spcAft>
                <a:spcPts val="0"/>
              </a:spcAft>
              <a:buNone/>
            </a:pPr>
            <a:r>
              <a:rPr b="1" lang="en-GB" sz="1400">
                <a:latin typeface="Mada"/>
                <a:ea typeface="Mada"/>
                <a:cs typeface="Mada"/>
                <a:sym typeface="Mada"/>
              </a:rPr>
              <a:t>Approach to flank pain and renal colic:</a:t>
            </a:r>
            <a:endParaRPr b="1" sz="1400">
              <a:latin typeface="Mada"/>
              <a:ea typeface="Mada"/>
              <a:cs typeface="Mada"/>
              <a:sym typeface="Mada"/>
            </a:endParaRPr>
          </a:p>
          <a:p>
            <a:pPr indent="-317500" lvl="0" marL="914400" rtl="0" algn="l">
              <a:lnSpc>
                <a:spcPct val="115000"/>
              </a:lnSpc>
              <a:spcBef>
                <a:spcPts val="0"/>
              </a:spcBef>
              <a:spcAft>
                <a:spcPts val="0"/>
              </a:spcAft>
              <a:buSzPts val="1400"/>
              <a:buFont typeface="Mada"/>
              <a:buChar char="●"/>
            </a:pPr>
            <a:r>
              <a:rPr lang="en-GB" sz="1400">
                <a:latin typeface="Mada"/>
                <a:ea typeface="Mada"/>
                <a:cs typeface="Mada"/>
                <a:sym typeface="Mada"/>
              </a:rPr>
              <a:t>Take a full history and perform physical examination on a patient presenting with renal colic</a:t>
            </a:r>
            <a:r>
              <a:rPr lang="en-GB">
                <a:latin typeface="Mada"/>
                <a:ea typeface="Mada"/>
                <a:cs typeface="Mada"/>
                <a:sym typeface="Mada"/>
              </a:rPr>
              <a:t>.</a:t>
            </a:r>
            <a:endParaRPr sz="1400">
              <a:latin typeface="Mada"/>
              <a:ea typeface="Mada"/>
              <a:cs typeface="Mada"/>
              <a:sym typeface="Mada"/>
            </a:endParaRPr>
          </a:p>
          <a:p>
            <a:pPr indent="-317500" lvl="0" marL="914400" rtl="0" algn="l">
              <a:lnSpc>
                <a:spcPct val="115000"/>
              </a:lnSpc>
              <a:spcBef>
                <a:spcPts val="0"/>
              </a:spcBef>
              <a:spcAft>
                <a:spcPts val="0"/>
              </a:spcAft>
              <a:buSzPts val="1400"/>
              <a:buFont typeface="Mada"/>
              <a:buChar char="●"/>
            </a:pPr>
            <a:r>
              <a:rPr lang="en-GB" sz="1400">
                <a:latin typeface="Mada"/>
                <a:ea typeface="Mada"/>
                <a:cs typeface="Mada"/>
                <a:sym typeface="Mada"/>
              </a:rPr>
              <a:t>Diagnose the renal colic and explain the different types of stones.</a:t>
            </a:r>
            <a:endParaRPr sz="1400">
              <a:latin typeface="Mada"/>
              <a:ea typeface="Mada"/>
              <a:cs typeface="Mada"/>
              <a:sym typeface="Mada"/>
            </a:endParaRPr>
          </a:p>
          <a:p>
            <a:pPr indent="-317500" lvl="0" marL="914400" rtl="0" algn="l">
              <a:lnSpc>
                <a:spcPct val="115000"/>
              </a:lnSpc>
              <a:spcBef>
                <a:spcPts val="0"/>
              </a:spcBef>
              <a:spcAft>
                <a:spcPts val="0"/>
              </a:spcAft>
              <a:buSzPts val="1400"/>
              <a:buFont typeface="Mada"/>
              <a:buChar char="●"/>
            </a:pPr>
            <a:r>
              <a:rPr lang="en-GB" sz="1400">
                <a:latin typeface="Mada"/>
                <a:ea typeface="Mada"/>
                <a:cs typeface="Mada"/>
                <a:sym typeface="Mada"/>
              </a:rPr>
              <a:t>Describe the basic Renal colic management and workup.</a:t>
            </a:r>
            <a:endParaRPr sz="1400">
              <a:latin typeface="Mada"/>
              <a:ea typeface="Mada"/>
              <a:cs typeface="Mada"/>
              <a:sym typeface="Mada"/>
            </a:endParaRPr>
          </a:p>
          <a:p>
            <a:pPr indent="0" lvl="0" marL="0" rtl="0" algn="l">
              <a:lnSpc>
                <a:spcPct val="115000"/>
              </a:lnSpc>
              <a:spcBef>
                <a:spcPts val="0"/>
              </a:spcBef>
              <a:spcAft>
                <a:spcPts val="0"/>
              </a:spcAft>
              <a:buNone/>
            </a:pPr>
            <a:r>
              <a:t/>
            </a:r>
            <a:endParaRPr b="1" sz="1400">
              <a:latin typeface="Mada"/>
              <a:ea typeface="Mada"/>
              <a:cs typeface="Mada"/>
              <a:sym typeface="Mada"/>
            </a:endParaRPr>
          </a:p>
        </p:txBody>
      </p:sp>
      <p:sp>
        <p:nvSpPr>
          <p:cNvPr id="2521" name="Google Shape;2521;p132"/>
          <p:cNvSpPr txBox="1"/>
          <p:nvPr/>
        </p:nvSpPr>
        <p:spPr>
          <a:xfrm>
            <a:off x="-87450" y="9636238"/>
            <a:ext cx="7509000" cy="167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400">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sz="1400">
                <a:latin typeface="Mada"/>
                <a:ea typeface="Mada"/>
                <a:cs typeface="Mada"/>
                <a:sym typeface="Mada"/>
              </a:rPr>
              <a:t>Browse’s Introduction to The Symptoms and Signs of Surgical Disease.</a:t>
            </a:r>
            <a:endParaRPr sz="1400">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sz="1400">
                <a:latin typeface="Mada"/>
                <a:ea typeface="Mada"/>
                <a:cs typeface="Mada"/>
                <a:sym typeface="Mada"/>
              </a:rPr>
              <a:t>AMBOSS</a:t>
            </a:r>
            <a:endParaRPr sz="1400">
              <a:latin typeface="Mada"/>
              <a:ea typeface="Mada"/>
              <a:cs typeface="Mada"/>
              <a:sym typeface="Mada"/>
            </a:endParaRPr>
          </a:p>
        </p:txBody>
      </p:sp>
      <p:sp>
        <p:nvSpPr>
          <p:cNvPr id="2522" name="Google Shape;2522;p132"/>
          <p:cNvSpPr txBox="1"/>
          <p:nvPr/>
        </p:nvSpPr>
        <p:spPr>
          <a:xfrm>
            <a:off x="-27151" y="6788488"/>
            <a:ext cx="2682600" cy="8514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lang="en-GB" sz="2000">
                <a:latin typeface="Mada"/>
                <a:ea typeface="Mada"/>
                <a:cs typeface="Mada"/>
                <a:sym typeface="Mada"/>
              </a:rPr>
              <a:t>Abdullah Alassaf</a:t>
            </a:r>
            <a:endParaRPr sz="2000">
              <a:latin typeface="Mada"/>
              <a:ea typeface="Mada"/>
              <a:cs typeface="Mada"/>
              <a:sym typeface="Mada"/>
            </a:endParaRPr>
          </a:p>
        </p:txBody>
      </p:sp>
      <p:sp>
        <p:nvSpPr>
          <p:cNvPr id="2523" name="Google Shape;2523;p132"/>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pSp>
        <p:nvGrpSpPr>
          <p:cNvPr id="2524" name="Google Shape;2524;p132"/>
          <p:cNvGrpSpPr/>
          <p:nvPr/>
        </p:nvGrpSpPr>
        <p:grpSpPr>
          <a:xfrm>
            <a:off x="0" y="7238810"/>
            <a:ext cx="4067400" cy="476018"/>
            <a:chOff x="80450" y="3045481"/>
            <a:chExt cx="4067400" cy="489881"/>
          </a:xfrm>
        </p:grpSpPr>
        <p:sp>
          <p:nvSpPr>
            <p:cNvPr id="2525" name="Google Shape;2525;p132"/>
            <p:cNvSpPr txBox="1"/>
            <p:nvPr/>
          </p:nvSpPr>
          <p:spPr>
            <a:xfrm>
              <a:off x="80450" y="3045481"/>
              <a:ext cx="4067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Reviewed by : </a:t>
              </a:r>
              <a:endParaRPr sz="1800">
                <a:solidFill>
                  <a:srgbClr val="9FCFCF"/>
                </a:solidFill>
                <a:latin typeface="Comfortaa Regular"/>
                <a:ea typeface="Comfortaa Regular"/>
                <a:cs typeface="Comfortaa Regular"/>
                <a:sym typeface="Comfortaa Regular"/>
              </a:endParaRPr>
            </a:p>
          </p:txBody>
        </p:sp>
        <p:sp>
          <p:nvSpPr>
            <p:cNvPr id="2526" name="Google Shape;2526;p132"/>
            <p:cNvSpPr/>
            <p:nvPr/>
          </p:nvSpPr>
          <p:spPr>
            <a:xfrm>
              <a:off x="80450" y="3496062"/>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527" name="Google Shape;2527;p132"/>
          <p:cNvSpPr txBox="1"/>
          <p:nvPr/>
        </p:nvSpPr>
        <p:spPr>
          <a:xfrm>
            <a:off x="0" y="7724267"/>
            <a:ext cx="3571200" cy="10620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Mada"/>
              <a:buChar char="●"/>
            </a:pPr>
            <a:r>
              <a:rPr lang="en-GB" sz="1900">
                <a:solidFill>
                  <a:schemeClr val="dk1"/>
                </a:solidFill>
                <a:latin typeface="Mada"/>
                <a:ea typeface="Mada"/>
                <a:cs typeface="Mada"/>
                <a:sym typeface="Mada"/>
              </a:rPr>
              <a:t>Nouf Alhumaidi</a:t>
            </a:r>
            <a:endParaRPr sz="1900">
              <a:solidFill>
                <a:schemeClr val="dk1"/>
              </a:solidFill>
              <a:latin typeface="Mada"/>
              <a:ea typeface="Mada"/>
              <a:cs typeface="Mada"/>
              <a:sym typeface="Mada"/>
            </a:endParaRPr>
          </a:p>
          <a:p>
            <a:pPr indent="-349250" lvl="0" marL="457200" rtl="0" algn="l">
              <a:spcBef>
                <a:spcPts val="0"/>
              </a:spcBef>
              <a:spcAft>
                <a:spcPts val="0"/>
              </a:spcAft>
              <a:buClr>
                <a:schemeClr val="dk1"/>
              </a:buClr>
              <a:buSzPts val="1900"/>
              <a:buFont typeface="Mada"/>
              <a:buChar char="●"/>
            </a:pPr>
            <a:r>
              <a:rPr lang="en-GB" sz="1900">
                <a:solidFill>
                  <a:schemeClr val="dk1"/>
                </a:solidFill>
                <a:latin typeface="Mada"/>
                <a:ea typeface="Mada"/>
                <a:cs typeface="Mada"/>
                <a:sym typeface="Mada"/>
              </a:rPr>
              <a:t>Abdulrahman Shadid</a:t>
            </a:r>
            <a:endParaRPr sz="2000">
              <a:latin typeface="Mada"/>
              <a:ea typeface="Mada"/>
              <a:cs typeface="Mada"/>
              <a:sym typeface="Mada"/>
            </a:endParaRPr>
          </a:p>
          <a:p>
            <a:pPr indent="-349250" lvl="0" marL="457200" rtl="0" algn="l">
              <a:spcBef>
                <a:spcPts val="0"/>
              </a:spcBef>
              <a:spcAft>
                <a:spcPts val="0"/>
              </a:spcAft>
              <a:buSzPts val="1900"/>
              <a:buFont typeface="Mada"/>
              <a:buChar char="●"/>
            </a:pPr>
            <a:r>
              <a:rPr lang="en-GB" sz="1900">
                <a:latin typeface="Mada"/>
                <a:ea typeface="Mada"/>
                <a:cs typeface="Mada"/>
                <a:sym typeface="Mada"/>
              </a:rPr>
              <a:t>Joud AlKhalifah</a:t>
            </a:r>
            <a:endParaRPr sz="2000">
              <a:latin typeface="Mada"/>
              <a:ea typeface="Mada"/>
              <a:cs typeface="Mada"/>
              <a:sym typeface="Mada"/>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1" name="Shape 2531"/>
        <p:cNvGrpSpPr/>
        <p:nvPr/>
      </p:nvGrpSpPr>
      <p:grpSpPr>
        <a:xfrm>
          <a:off x="0" y="0"/>
          <a:ext cx="0" cy="0"/>
          <a:chOff x="0" y="0"/>
          <a:chExt cx="0" cy="0"/>
        </a:xfrm>
      </p:grpSpPr>
      <p:sp>
        <p:nvSpPr>
          <p:cNvPr id="2532" name="Google Shape;2532;p133"/>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133"/>
          <p:cNvSpPr txBox="1"/>
          <p:nvPr/>
        </p:nvSpPr>
        <p:spPr>
          <a:xfrm>
            <a:off x="137850" y="299300"/>
            <a:ext cx="7058400" cy="10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Hematuria </a:t>
            </a:r>
            <a:endParaRPr b="1" sz="2000">
              <a:solidFill>
                <a:srgbClr val="83C5BE"/>
              </a:solidFill>
              <a:latin typeface="Lora"/>
              <a:ea typeface="Lora"/>
              <a:cs typeface="Lora"/>
              <a:sym typeface="Lora"/>
            </a:endParaRPr>
          </a:p>
        </p:txBody>
      </p:sp>
      <p:graphicFrame>
        <p:nvGraphicFramePr>
          <p:cNvPr id="2534" name="Google Shape;2534;p133"/>
          <p:cNvGraphicFramePr/>
          <p:nvPr/>
        </p:nvGraphicFramePr>
        <p:xfrm>
          <a:off x="320051" y="5198571"/>
          <a:ext cx="3000000" cy="3000000"/>
        </p:xfrm>
        <a:graphic>
          <a:graphicData uri="http://schemas.openxmlformats.org/drawingml/2006/table">
            <a:tbl>
              <a:tblPr>
                <a:noFill/>
                <a:tableStyleId>{19993E90-D4CF-4236-97D6-A35B643A8516}</a:tableStyleId>
              </a:tblPr>
              <a:tblGrid>
                <a:gridCol w="1659200"/>
                <a:gridCol w="5290225"/>
              </a:tblGrid>
              <a:tr h="388300">
                <a:tc>
                  <a:txBody>
                    <a:bodyPr/>
                    <a:lstStyle/>
                    <a:p>
                      <a:pPr indent="0" lvl="0" marL="0" rtl="0" algn="ctr">
                        <a:lnSpc>
                          <a:spcPct val="100000"/>
                        </a:lnSpc>
                        <a:spcBef>
                          <a:spcPts val="0"/>
                        </a:spcBef>
                        <a:spcAft>
                          <a:spcPts val="0"/>
                        </a:spcAft>
                        <a:buNone/>
                      </a:pPr>
                      <a:r>
                        <a:rPr b="1" lang="en-GB" sz="1200">
                          <a:solidFill>
                            <a:srgbClr val="B7B7B7"/>
                          </a:solidFill>
                          <a:latin typeface="Mada"/>
                          <a:ea typeface="Mada"/>
                          <a:cs typeface="Mada"/>
                          <a:sym typeface="Mada"/>
                        </a:rPr>
                        <a:t>S</a:t>
                      </a:r>
                      <a:r>
                        <a:rPr b="1" lang="en-GB" sz="1200">
                          <a:latin typeface="Mada"/>
                          <a:ea typeface="Mada"/>
                          <a:cs typeface="Mada"/>
                          <a:sym typeface="Mada"/>
                        </a:rPr>
                        <a:t>OC</a:t>
                      </a:r>
                      <a:r>
                        <a:rPr b="1" lang="en-GB" sz="1200">
                          <a:solidFill>
                            <a:srgbClr val="B7B7B7"/>
                          </a:solidFill>
                          <a:latin typeface="Mada"/>
                          <a:ea typeface="Mada"/>
                          <a:cs typeface="Mada"/>
                          <a:sym typeface="Mada"/>
                        </a:rPr>
                        <a:t>R</a:t>
                      </a:r>
                      <a:r>
                        <a:rPr b="1" lang="en-GB" sz="1200">
                          <a:latin typeface="Mada"/>
                          <a:ea typeface="Mada"/>
                          <a:cs typeface="Mada"/>
                          <a:sym typeface="Mada"/>
                        </a:rPr>
                        <a:t>ATE</a:t>
                      </a:r>
                      <a:r>
                        <a:rPr b="1" lang="en-GB" sz="1200">
                          <a:solidFill>
                            <a:srgbClr val="B7B7B7"/>
                          </a:solidFill>
                          <a:latin typeface="Mada"/>
                          <a:ea typeface="Mada"/>
                          <a:cs typeface="Mada"/>
                          <a:sym typeface="Mada"/>
                        </a:rPr>
                        <a:t>S</a:t>
                      </a:r>
                      <a:endParaRPr b="1" sz="1200">
                        <a:solidFill>
                          <a:srgbClr val="B7B7B7"/>
                        </a:solidFill>
                        <a:latin typeface="Mada"/>
                        <a:ea typeface="Mada"/>
                        <a:cs typeface="Mada"/>
                        <a:sym typeface="Mada"/>
                      </a:endParaRPr>
                    </a:p>
                  </a:txBody>
                  <a:tcPr marT="91425" marB="91425" marR="91425" marL="91425">
                    <a:solidFill>
                      <a:srgbClr val="DBA17B"/>
                    </a:solidFill>
                  </a:tcPr>
                </a:tc>
                <a:tc>
                  <a:txBody>
                    <a:bodyPr/>
                    <a:lstStyle/>
                    <a:p>
                      <a:pPr indent="0" lvl="0" marL="0" rtl="0" algn="ctr">
                        <a:lnSpc>
                          <a:spcPct val="100000"/>
                        </a:lnSpc>
                        <a:spcBef>
                          <a:spcPts val="0"/>
                        </a:spcBef>
                        <a:spcAft>
                          <a:spcPts val="0"/>
                        </a:spcAft>
                        <a:buNone/>
                      </a:pPr>
                      <a:r>
                        <a:rPr b="1" lang="en-GB" sz="1200">
                          <a:latin typeface="Mada"/>
                          <a:ea typeface="Mada"/>
                          <a:cs typeface="Mada"/>
                          <a:sym typeface="Mada"/>
                        </a:rPr>
                        <a:t>Hint </a:t>
                      </a:r>
                      <a:endParaRPr b="1" sz="1200">
                        <a:latin typeface="Mada"/>
                        <a:ea typeface="Mada"/>
                        <a:cs typeface="Mada"/>
                        <a:sym typeface="Mada"/>
                      </a:endParaRPr>
                    </a:p>
                  </a:txBody>
                  <a:tcPr marT="91425" marB="91425" marR="91425" marL="91425">
                    <a:solidFill>
                      <a:srgbClr val="DBA17B"/>
                    </a:solidFill>
                  </a:tcPr>
                </a:tc>
              </a:tr>
              <a:tr h="1080750">
                <a:tc>
                  <a:txBody>
                    <a:bodyPr/>
                    <a:lstStyle/>
                    <a:p>
                      <a:pPr indent="0" lvl="0" marL="0" rtl="0" algn="ctr">
                        <a:lnSpc>
                          <a:spcPct val="100000"/>
                        </a:lnSpc>
                        <a:spcBef>
                          <a:spcPts val="0"/>
                        </a:spcBef>
                        <a:spcAft>
                          <a:spcPts val="0"/>
                        </a:spcAft>
                        <a:buNone/>
                      </a:pPr>
                      <a:r>
                        <a:rPr b="1" lang="en-GB" sz="1200">
                          <a:latin typeface="Mada"/>
                          <a:ea typeface="Mada"/>
                          <a:cs typeface="Mada"/>
                          <a:sym typeface="Mada"/>
                        </a:rPr>
                        <a:t>Onset</a:t>
                      </a:r>
                      <a:endParaRPr b="1" sz="12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lnSpc>
                          <a:spcPct val="100000"/>
                        </a:lnSpc>
                        <a:spcBef>
                          <a:spcPts val="0"/>
                        </a:spcBef>
                        <a:spcAft>
                          <a:spcPts val="0"/>
                        </a:spcAft>
                        <a:buSzPts val="1100"/>
                        <a:buFont typeface="Mada"/>
                        <a:buChar char="●"/>
                      </a:pPr>
                      <a:r>
                        <a:rPr lang="en-GB" sz="1100">
                          <a:latin typeface="Mada"/>
                          <a:ea typeface="Mada"/>
                          <a:cs typeface="Mada"/>
                          <a:sym typeface="Mada"/>
                        </a:rPr>
                        <a:t>The onset of the problem.</a:t>
                      </a:r>
                      <a:endParaRPr sz="1100">
                        <a:latin typeface="Mada"/>
                        <a:ea typeface="Mada"/>
                        <a:cs typeface="Mada"/>
                        <a:sym typeface="Mada"/>
                      </a:endParaRPr>
                    </a:p>
                    <a:p>
                      <a:pPr indent="-298450" lvl="0" marL="457200" rtl="0" algn="l">
                        <a:lnSpc>
                          <a:spcPct val="100000"/>
                        </a:lnSpc>
                        <a:spcBef>
                          <a:spcPts val="0"/>
                        </a:spcBef>
                        <a:spcAft>
                          <a:spcPts val="0"/>
                        </a:spcAft>
                        <a:buSzPts val="1100"/>
                        <a:buFont typeface="Mada"/>
                        <a:buChar char="●"/>
                      </a:pPr>
                      <a:r>
                        <a:rPr lang="en-GB" sz="1100">
                          <a:latin typeface="Mada"/>
                          <a:ea typeface="Mada"/>
                          <a:cs typeface="Mada"/>
                          <a:sym typeface="Mada"/>
                        </a:rPr>
                        <a:t>Is this the first episode? Did you have previous episodes? Transient or Self Limiting condition? </a:t>
                      </a:r>
                      <a:r>
                        <a:rPr lang="en-GB" sz="1100">
                          <a:latin typeface="Mada"/>
                          <a:ea typeface="Mada"/>
                          <a:cs typeface="Mada"/>
                          <a:sym typeface="Mada"/>
                        </a:rPr>
                        <a:t>Have</a:t>
                      </a:r>
                      <a:r>
                        <a:rPr lang="en-GB" sz="1100">
                          <a:latin typeface="Mada"/>
                          <a:ea typeface="Mada"/>
                          <a:cs typeface="Mada"/>
                          <a:sym typeface="Mada"/>
                        </a:rPr>
                        <a:t> you had multiple episodes over Months to Years?</a:t>
                      </a:r>
                      <a:endParaRPr sz="1100">
                        <a:latin typeface="Mada"/>
                        <a:ea typeface="Mada"/>
                        <a:cs typeface="Mada"/>
                        <a:sym typeface="Mada"/>
                      </a:endParaRPr>
                    </a:p>
                    <a:p>
                      <a:pPr indent="-298450" lvl="0" marL="457200" rtl="0" algn="l">
                        <a:lnSpc>
                          <a:spcPct val="100000"/>
                        </a:lnSpc>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Make </a:t>
                      </a:r>
                      <a:r>
                        <a:rPr lang="en-GB" sz="1100">
                          <a:solidFill>
                            <a:srgbClr val="999999"/>
                          </a:solidFill>
                          <a:latin typeface="Mada"/>
                          <a:ea typeface="Mada"/>
                          <a:cs typeface="Mada"/>
                          <a:sym typeface="Mada"/>
                        </a:rPr>
                        <a:t>quite sure that female patients have not mistaken menstrual bleeding </a:t>
                      </a:r>
                      <a:r>
                        <a:rPr lang="en-GB" sz="1100">
                          <a:solidFill>
                            <a:srgbClr val="999999"/>
                          </a:solidFill>
                          <a:latin typeface="Mada"/>
                          <a:ea typeface="Mada"/>
                          <a:cs typeface="Mada"/>
                          <a:sym typeface="Mada"/>
                        </a:rPr>
                        <a:t>for haematuria.</a:t>
                      </a:r>
                      <a:endParaRPr sz="1100">
                        <a:solidFill>
                          <a:srgbClr val="999999"/>
                        </a:solidFill>
                        <a:latin typeface="Mada"/>
                        <a:ea typeface="Mada"/>
                        <a:cs typeface="Mada"/>
                        <a:sym typeface="Mada"/>
                      </a:endParaRPr>
                    </a:p>
                  </a:txBody>
                  <a:tcPr marT="91425" marB="91425" marR="91425" marL="91425"/>
                </a:tc>
              </a:tr>
              <a:tr h="1615200">
                <a:tc>
                  <a:txBody>
                    <a:bodyPr/>
                    <a:lstStyle/>
                    <a:p>
                      <a:pPr indent="0" lvl="0" marL="0" rtl="0" algn="ctr">
                        <a:lnSpc>
                          <a:spcPct val="100000"/>
                        </a:lnSpc>
                        <a:spcBef>
                          <a:spcPts val="0"/>
                        </a:spcBef>
                        <a:spcAft>
                          <a:spcPts val="0"/>
                        </a:spcAft>
                        <a:buNone/>
                      </a:pPr>
                      <a:r>
                        <a:rPr b="1" lang="en-GB" sz="1200">
                          <a:latin typeface="Mada"/>
                          <a:ea typeface="Mada"/>
                          <a:cs typeface="Mada"/>
                          <a:sym typeface="Mada"/>
                        </a:rPr>
                        <a:t>Character </a:t>
                      </a:r>
                      <a:endParaRPr b="1" sz="1200">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solidFill>
                      <a:srgbClr val="F9DEC9"/>
                    </a:solidFill>
                  </a:tcPr>
                </a:tc>
                <a:tc>
                  <a:txBody>
                    <a:bodyPr/>
                    <a:lstStyle/>
                    <a:p>
                      <a:pPr indent="-298450" lvl="0" marL="457200" rtl="0" algn="l">
                        <a:lnSpc>
                          <a:spcPct val="100000"/>
                        </a:lnSpc>
                        <a:spcBef>
                          <a:spcPts val="0"/>
                        </a:spcBef>
                        <a:spcAft>
                          <a:spcPts val="0"/>
                        </a:spcAft>
                        <a:buClr>
                          <a:schemeClr val="dk1"/>
                        </a:buClr>
                        <a:buSzPts val="1100"/>
                        <a:buFont typeface="Mada"/>
                        <a:buChar char="●"/>
                      </a:pPr>
                      <a:r>
                        <a:rPr b="1" lang="en-GB" sz="1100">
                          <a:solidFill>
                            <a:srgbClr val="FF0000"/>
                          </a:solidFill>
                          <a:latin typeface="Mada"/>
                          <a:ea typeface="Mada"/>
                          <a:cs typeface="Mada"/>
                          <a:sym typeface="Mada"/>
                        </a:rPr>
                        <a:t>Pain</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1" marL="914400" rtl="0" algn="l">
                        <a:lnSpc>
                          <a:spcPct val="100000"/>
                        </a:lnSpc>
                        <a:spcBef>
                          <a:spcPts val="0"/>
                        </a:spcBef>
                        <a:spcAft>
                          <a:spcPts val="0"/>
                        </a:spcAft>
                        <a:buClr>
                          <a:schemeClr val="dk1"/>
                        </a:buClr>
                        <a:buSzPts val="1100"/>
                        <a:buFont typeface="Mada"/>
                        <a:buChar char="○"/>
                      </a:pPr>
                      <a:r>
                        <a:rPr lang="en-GB" sz="1100">
                          <a:solidFill>
                            <a:srgbClr val="FF0000"/>
                          </a:solidFill>
                          <a:latin typeface="Mada"/>
                          <a:ea typeface="Mada"/>
                          <a:cs typeface="Mada"/>
                          <a:sym typeface="Mada"/>
                        </a:rPr>
                        <a:t>Painless</a:t>
                      </a:r>
                      <a:r>
                        <a:rPr lang="en-GB" sz="1100">
                          <a:solidFill>
                            <a:schemeClr val="dk1"/>
                          </a:solidFill>
                          <a:latin typeface="Mada"/>
                          <a:ea typeface="Mada"/>
                          <a:cs typeface="Mada"/>
                          <a:sym typeface="Mada"/>
                        </a:rPr>
                        <a:t>​ </a:t>
                      </a:r>
                      <a:r>
                        <a:rPr lang="en-GB" sz="1100">
                          <a:solidFill>
                            <a:srgbClr val="999999"/>
                          </a:solidFill>
                          <a:latin typeface="Mada"/>
                          <a:ea typeface="Mada"/>
                          <a:cs typeface="Mada"/>
                          <a:sym typeface="Mada"/>
                        </a:rPr>
                        <a:t>(Malignancy, Bleeding Disorder, Drugs Related).</a:t>
                      </a:r>
                      <a:endParaRPr sz="1100">
                        <a:solidFill>
                          <a:srgbClr val="999999"/>
                        </a:solidFill>
                        <a:latin typeface="Mada"/>
                        <a:ea typeface="Mada"/>
                        <a:cs typeface="Mada"/>
                        <a:sym typeface="Mada"/>
                      </a:endParaRPr>
                    </a:p>
                    <a:p>
                      <a:pPr indent="-298450" lvl="1" marL="914400" rtl="0" algn="l">
                        <a:lnSpc>
                          <a:spcPct val="100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Painful </a:t>
                      </a:r>
                      <a:r>
                        <a:rPr lang="en-GB" sz="1100">
                          <a:solidFill>
                            <a:srgbClr val="999999"/>
                          </a:solidFill>
                          <a:latin typeface="Mada"/>
                          <a:ea typeface="Mada"/>
                          <a:cs typeface="Mada"/>
                          <a:sym typeface="Mada"/>
                        </a:rPr>
                        <a:t>(Renal Stone, UTI, Trauma)</a:t>
                      </a:r>
                      <a:r>
                        <a:rPr lang="en-GB" sz="1100">
                          <a:solidFill>
                            <a:srgbClr val="999999"/>
                          </a:solidFill>
                          <a:latin typeface="Mada"/>
                          <a:ea typeface="Mada"/>
                          <a:cs typeface="Mada"/>
                          <a:sym typeface="Mada"/>
                        </a:rPr>
                        <a:t>.  </a:t>
                      </a:r>
                      <a:endParaRPr sz="1100">
                        <a:solidFill>
                          <a:srgbClr val="999999"/>
                        </a:solidFill>
                        <a:latin typeface="Mada"/>
                        <a:ea typeface="Mada"/>
                        <a:cs typeface="Mada"/>
                        <a:sym typeface="Mada"/>
                      </a:endParaRPr>
                    </a:p>
                    <a:p>
                      <a:pPr indent="-298450" lvl="0" marL="457200" rtl="0" algn="l">
                        <a:lnSpc>
                          <a:spcPct val="100000"/>
                        </a:lnSpc>
                        <a:spcBef>
                          <a:spcPts val="0"/>
                        </a:spcBef>
                        <a:spcAft>
                          <a:spcPts val="0"/>
                        </a:spcAft>
                        <a:buClr>
                          <a:schemeClr val="dk1"/>
                        </a:buClr>
                        <a:buSzPts val="1100"/>
                        <a:buFont typeface="Mada"/>
                        <a:buChar char="●"/>
                      </a:pPr>
                      <a:r>
                        <a:rPr b="1" lang="en-GB" sz="1100">
                          <a:solidFill>
                            <a:srgbClr val="FF0000"/>
                          </a:solidFill>
                          <a:latin typeface="Mada"/>
                          <a:ea typeface="Mada"/>
                          <a:cs typeface="Mada"/>
                          <a:sym typeface="Mada"/>
                        </a:rPr>
                        <a:t>Quality</a:t>
                      </a:r>
                      <a:r>
                        <a:rPr lang="en-GB" sz="1100">
                          <a:solidFill>
                            <a:schemeClr val="dk1"/>
                          </a:solidFill>
                          <a:latin typeface="Mada"/>
                          <a:ea typeface="Mada"/>
                          <a:cs typeface="Mada"/>
                          <a:sym typeface="Mada"/>
                        </a:rPr>
                        <a:t>: </a:t>
                      </a:r>
                      <a:endParaRPr sz="1100">
                        <a:solidFill>
                          <a:srgbClr val="999999"/>
                        </a:solidFill>
                        <a:latin typeface="Mada"/>
                        <a:ea typeface="Mada"/>
                        <a:cs typeface="Mada"/>
                        <a:sym typeface="Mada"/>
                      </a:endParaRPr>
                    </a:p>
                    <a:p>
                      <a:pPr indent="-298450" lvl="1" marL="914400" rtl="0" algn="l">
                        <a:lnSpc>
                          <a:spcPct val="100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Does the urine clots? </a:t>
                      </a:r>
                      <a:r>
                        <a:rPr lang="en-GB" sz="1100">
                          <a:solidFill>
                            <a:srgbClr val="999999"/>
                          </a:solidFill>
                          <a:latin typeface="Mada"/>
                          <a:ea typeface="Mada"/>
                          <a:cs typeface="Mada"/>
                          <a:sym typeface="Mada"/>
                        </a:rPr>
                        <a:t>→ Non-Glomerular source.</a:t>
                      </a:r>
                      <a:endParaRPr sz="1100">
                        <a:solidFill>
                          <a:schemeClr val="dk1"/>
                        </a:solidFill>
                        <a:latin typeface="Mada"/>
                        <a:ea typeface="Mada"/>
                        <a:cs typeface="Mada"/>
                        <a:sym typeface="Mada"/>
                      </a:endParaRPr>
                    </a:p>
                    <a:p>
                      <a:pPr indent="-298450" lvl="1" marL="914400" rtl="0" algn="l">
                        <a:lnSpc>
                          <a:spcPct val="100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If there are clots, What are the shape? </a:t>
                      </a:r>
                      <a:r>
                        <a:rPr b="1" lang="en-GB" sz="1100">
                          <a:solidFill>
                            <a:srgbClr val="999999"/>
                          </a:solidFill>
                          <a:latin typeface="Mada"/>
                          <a:ea typeface="Mada"/>
                          <a:cs typeface="Mada"/>
                          <a:sym typeface="Mada"/>
                        </a:rPr>
                        <a:t>P</a:t>
                      </a:r>
                      <a:r>
                        <a:rPr b="1" lang="en-GB" sz="1100">
                          <a:solidFill>
                            <a:srgbClr val="999999"/>
                          </a:solidFill>
                          <a:latin typeface="Mada"/>
                          <a:ea typeface="Mada"/>
                          <a:cs typeface="Mada"/>
                          <a:sym typeface="Mada"/>
                        </a:rPr>
                        <a:t>ipe like</a:t>
                      </a:r>
                      <a:r>
                        <a:rPr lang="en-GB" sz="1100">
                          <a:solidFill>
                            <a:srgbClr val="999999"/>
                          </a:solidFill>
                          <a:latin typeface="Mada"/>
                          <a:ea typeface="Mada"/>
                          <a:cs typeface="Mada"/>
                          <a:sym typeface="Mada"/>
                        </a:rPr>
                        <a:t> (bleeding from the ureter​ , </a:t>
                      </a:r>
                      <a:r>
                        <a:rPr b="1" lang="en-GB" sz="1100">
                          <a:solidFill>
                            <a:srgbClr val="999999"/>
                          </a:solidFill>
                          <a:latin typeface="Mada"/>
                          <a:ea typeface="Mada"/>
                          <a:cs typeface="Mada"/>
                          <a:sym typeface="Mada"/>
                        </a:rPr>
                        <a:t>Balls</a:t>
                      </a:r>
                      <a:r>
                        <a:rPr lang="en-GB" sz="1100">
                          <a:solidFill>
                            <a:srgbClr val="999999"/>
                          </a:solidFill>
                          <a:latin typeface="Mada"/>
                          <a:ea typeface="Mada"/>
                          <a:cs typeface="Mada"/>
                          <a:sym typeface="Mada"/>
                        </a:rPr>
                        <a:t> ​(bleeding from the bladder).</a:t>
                      </a:r>
                      <a:endParaRPr sz="1100">
                        <a:solidFill>
                          <a:srgbClr val="999999"/>
                        </a:solidFill>
                        <a:latin typeface="Mada"/>
                        <a:ea typeface="Mada"/>
                        <a:cs typeface="Mada"/>
                        <a:sym typeface="Mada"/>
                      </a:endParaRPr>
                    </a:p>
                    <a:p>
                      <a:pPr indent="-298450" lvl="0" marL="457200" rtl="0" algn="l">
                        <a:lnSpc>
                          <a:spcPct val="100000"/>
                        </a:lnSpc>
                        <a:spcBef>
                          <a:spcPts val="0"/>
                        </a:spcBef>
                        <a:spcAft>
                          <a:spcPts val="0"/>
                        </a:spcAft>
                        <a:buClr>
                          <a:schemeClr val="dk1"/>
                        </a:buClr>
                        <a:buSzPts val="1100"/>
                        <a:buFont typeface="Mada"/>
                        <a:buChar char="●"/>
                      </a:pPr>
                      <a:r>
                        <a:rPr b="1" lang="en-GB" sz="1100">
                          <a:solidFill>
                            <a:srgbClr val="FF0000"/>
                          </a:solidFill>
                          <a:latin typeface="Mada"/>
                          <a:ea typeface="Mada"/>
                          <a:cs typeface="Mada"/>
                          <a:sym typeface="Mada"/>
                        </a:rPr>
                        <a:t>Color</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a:t>
                      </a:r>
                      <a:r>
                        <a:rPr lang="en-GB" sz="1100">
                          <a:solidFill>
                            <a:schemeClr val="dk1"/>
                          </a:solidFill>
                          <a:latin typeface="Mada"/>
                          <a:ea typeface="Mada"/>
                          <a:cs typeface="Mada"/>
                          <a:sym typeface="Mada"/>
                        </a:rPr>
                        <a:t>ight red blood usually from a glomerular source while non-glomerular source appears usually to be dark red.</a:t>
                      </a:r>
                      <a:endParaRPr sz="1100">
                        <a:solidFill>
                          <a:schemeClr val="dk1"/>
                        </a:solidFill>
                        <a:latin typeface="Mada"/>
                        <a:ea typeface="Mada"/>
                        <a:cs typeface="Mada"/>
                        <a:sym typeface="Mada"/>
                      </a:endParaRPr>
                    </a:p>
                  </a:txBody>
                  <a:tcPr marT="91425" marB="91425" marR="91425" marL="91425">
                    <a:lnB cap="flat" cmpd="sng" w="9525">
                      <a:solidFill>
                        <a:srgbClr val="9E9E9E"/>
                      </a:solidFill>
                      <a:prstDash val="solid"/>
                      <a:round/>
                      <a:headEnd len="sm" w="sm" type="none"/>
                      <a:tailEnd len="sm" w="sm" type="none"/>
                    </a:lnB>
                  </a:tcPr>
                </a:tc>
              </a:tr>
              <a:tr h="1258900">
                <a:tc>
                  <a:txBody>
                    <a:bodyPr/>
                    <a:lstStyle/>
                    <a:p>
                      <a:pPr indent="0" lvl="0" marL="0" rtl="0" algn="ctr">
                        <a:lnSpc>
                          <a:spcPct val="100000"/>
                        </a:lnSpc>
                        <a:spcBef>
                          <a:spcPts val="0"/>
                        </a:spcBef>
                        <a:spcAft>
                          <a:spcPts val="0"/>
                        </a:spcAft>
                        <a:buNone/>
                      </a:pPr>
                      <a:r>
                        <a:rPr b="1" lang="en-GB" sz="1100">
                          <a:solidFill>
                            <a:schemeClr val="dk1"/>
                          </a:solidFill>
                          <a:latin typeface="Mada"/>
                          <a:ea typeface="Mada"/>
                          <a:cs typeface="Mada"/>
                          <a:sym typeface="Mada"/>
                        </a:rPr>
                        <a:t>Timing</a:t>
                      </a:r>
                      <a:endParaRPr b="1" sz="1100">
                        <a:solidFill>
                          <a:schemeClr val="dk1"/>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9DEC9"/>
                    </a:solidFill>
                  </a:tcPr>
                </a:tc>
                <a:tc>
                  <a:txBody>
                    <a:bodyPr/>
                    <a:lstStyle/>
                    <a:p>
                      <a:pPr indent="-298450" lvl="0" marL="457200" rtl="0" algn="l">
                        <a:lnSpc>
                          <a:spcPct val="100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​When does the blood appear?</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At The Beginning </a:t>
                      </a:r>
                      <a:r>
                        <a:rPr lang="en-GB" sz="1100">
                          <a:solidFill>
                            <a:schemeClr val="dk1"/>
                          </a:solidFill>
                          <a:latin typeface="Mada"/>
                          <a:ea typeface="Mada"/>
                          <a:cs typeface="Mada"/>
                          <a:sym typeface="Mada"/>
                        </a:rPr>
                        <a:t>→ Lesion from the </a:t>
                      </a:r>
                      <a:r>
                        <a:rPr b="1" lang="en-GB" sz="1100">
                          <a:solidFill>
                            <a:srgbClr val="FF0000"/>
                          </a:solidFill>
                          <a:latin typeface="Mada"/>
                          <a:ea typeface="Mada"/>
                          <a:cs typeface="Mada"/>
                          <a:sym typeface="Mada"/>
                        </a:rPr>
                        <a:t>u</a:t>
                      </a:r>
                      <a:r>
                        <a:rPr b="1" lang="en-GB" sz="1100">
                          <a:solidFill>
                            <a:srgbClr val="FF0000"/>
                          </a:solidFill>
                          <a:latin typeface="Mada"/>
                          <a:ea typeface="Mada"/>
                          <a:cs typeface="Mada"/>
                          <a:sym typeface="Mada"/>
                        </a:rPr>
                        <a:t>rethra</a:t>
                      </a:r>
                      <a:r>
                        <a:rPr lang="en-GB" sz="1100">
                          <a:solidFill>
                            <a:schemeClr val="dk1"/>
                          </a:solidFill>
                          <a:latin typeface="Mada"/>
                          <a:ea typeface="Mada"/>
                          <a:cs typeface="Mada"/>
                          <a:sym typeface="Mada"/>
                        </a:rPr>
                        <a:t> or distal to the bladder neck.</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At The End</a:t>
                      </a:r>
                      <a:r>
                        <a:rPr lang="en-GB" sz="1100">
                          <a:solidFill>
                            <a:schemeClr val="dk1"/>
                          </a:solidFill>
                          <a:latin typeface="Mada"/>
                          <a:ea typeface="Mada"/>
                          <a:cs typeface="Mada"/>
                          <a:sym typeface="Mada"/>
                        </a:rPr>
                        <a:t> → Lesion from the </a:t>
                      </a:r>
                      <a:r>
                        <a:rPr b="1" lang="en-GB" sz="1100">
                          <a:solidFill>
                            <a:srgbClr val="FF0000"/>
                          </a:solidFill>
                          <a:latin typeface="Mada"/>
                          <a:ea typeface="Mada"/>
                          <a:cs typeface="Mada"/>
                          <a:sym typeface="Mada"/>
                        </a:rPr>
                        <a:t>b</a:t>
                      </a:r>
                      <a:r>
                        <a:rPr b="1" lang="en-GB" sz="1100">
                          <a:solidFill>
                            <a:srgbClr val="FF0000"/>
                          </a:solidFill>
                          <a:latin typeface="Mada"/>
                          <a:ea typeface="Mada"/>
                          <a:cs typeface="Mada"/>
                          <a:sym typeface="Mada"/>
                        </a:rPr>
                        <a:t>ladder</a:t>
                      </a:r>
                      <a:r>
                        <a:rPr lang="en-GB" sz="1100">
                          <a:solidFill>
                            <a:schemeClr val="dk1"/>
                          </a:solidFill>
                          <a:latin typeface="Mada"/>
                          <a:ea typeface="Mada"/>
                          <a:cs typeface="Mada"/>
                          <a:sym typeface="Mada"/>
                        </a:rPr>
                        <a:t> neck, bladder trigone or posterior urethra.</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Throughout</a:t>
                      </a:r>
                      <a:r>
                        <a:rPr lang="en-GB" sz="1100">
                          <a:solidFill>
                            <a:schemeClr val="dk1"/>
                          </a:solidFill>
                          <a:latin typeface="Mada"/>
                          <a:ea typeface="Mada"/>
                          <a:cs typeface="Mada"/>
                          <a:sym typeface="Mada"/>
                        </a:rPr>
                        <a:t> → </a:t>
                      </a:r>
                      <a:r>
                        <a:rPr b="1" lang="en-GB" sz="1100">
                          <a:solidFill>
                            <a:schemeClr val="dk1"/>
                          </a:solidFill>
                          <a:latin typeface="Mada"/>
                          <a:ea typeface="Mada"/>
                          <a:cs typeface="Mada"/>
                          <a:sym typeface="Mada"/>
                        </a:rPr>
                        <a:t>Hemorrhagic cystitis </a:t>
                      </a:r>
                      <a:r>
                        <a:rPr lang="en-GB" sz="1100">
                          <a:solidFill>
                            <a:schemeClr val="dk1"/>
                          </a:solidFill>
                          <a:latin typeface="Mada"/>
                          <a:ea typeface="Mada"/>
                          <a:cs typeface="Mada"/>
                          <a:sym typeface="Mada"/>
                        </a:rPr>
                        <a:t>(in Bladder, Kidney or Ureter), </a:t>
                      </a:r>
                      <a:r>
                        <a:rPr b="1" lang="en-GB" sz="1100">
                          <a:solidFill>
                            <a:srgbClr val="FF0000"/>
                          </a:solidFill>
                          <a:latin typeface="Mada"/>
                          <a:ea typeface="Mada"/>
                          <a:cs typeface="Mada"/>
                          <a:sym typeface="Mada"/>
                        </a:rPr>
                        <a:t>r</a:t>
                      </a:r>
                      <a:r>
                        <a:rPr b="1" lang="en-GB" sz="1100">
                          <a:solidFill>
                            <a:srgbClr val="FF0000"/>
                          </a:solidFill>
                          <a:latin typeface="Mada"/>
                          <a:ea typeface="Mada"/>
                          <a:cs typeface="Mada"/>
                          <a:sym typeface="Mada"/>
                        </a:rPr>
                        <a:t>enal or ureteral source</a:t>
                      </a:r>
                      <a:r>
                        <a:rPr lang="en-GB" sz="1100">
                          <a:latin typeface="Mada"/>
                          <a:ea typeface="Mada"/>
                          <a:cs typeface="Mada"/>
                          <a:sym typeface="Mada"/>
                        </a:rPr>
                        <a:t>.</a:t>
                      </a:r>
                      <a:endParaRPr sz="11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46300">
                <a:tc>
                  <a:txBody>
                    <a:bodyPr/>
                    <a:lstStyle/>
                    <a:p>
                      <a:pPr indent="0" lvl="0" marL="0" rtl="0" algn="ctr">
                        <a:lnSpc>
                          <a:spcPct val="100000"/>
                        </a:lnSpc>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Exacerbating factors</a:t>
                      </a:r>
                      <a:endParaRPr b="1" sz="1200">
                        <a:latin typeface="Mada"/>
                        <a:ea typeface="Mada"/>
                        <a:cs typeface="Mada"/>
                        <a:sym typeface="Mada"/>
                      </a:endParaRPr>
                    </a:p>
                  </a:txBody>
                  <a:tcPr marT="91425" marB="91425" marR="91425" marL="91425" anchor="ctr">
                    <a:lnT cap="flat" cmpd="sng" w="9525">
                      <a:solidFill>
                        <a:srgbClr val="9E9E9E"/>
                      </a:solidFill>
                      <a:prstDash val="solid"/>
                      <a:round/>
                      <a:headEnd len="sm" w="sm" type="none"/>
                      <a:tailEnd len="sm" w="sm" type="none"/>
                    </a:lnT>
                    <a:solidFill>
                      <a:srgbClr val="F9DEC9"/>
                    </a:solidFill>
                  </a:tcPr>
                </a:tc>
                <a:tc>
                  <a:txBody>
                    <a:bodyPr/>
                    <a:lstStyle/>
                    <a:p>
                      <a:pPr indent="-292100" lvl="0" marL="457200" rtl="0" algn="l">
                        <a:lnSpc>
                          <a:spcPct val="100000"/>
                        </a:lnSpc>
                        <a:spcBef>
                          <a:spcPts val="0"/>
                        </a:spcBef>
                        <a:spcAft>
                          <a:spcPts val="0"/>
                        </a:spcAft>
                        <a:buClr>
                          <a:schemeClr val="dk1"/>
                        </a:buClr>
                        <a:buSzPts val="1000"/>
                        <a:buFont typeface="Mada"/>
                        <a:buChar char="●"/>
                      </a:pPr>
                      <a:r>
                        <a:rPr lang="en-GB" sz="1100">
                          <a:solidFill>
                            <a:schemeClr val="dk1"/>
                          </a:solidFill>
                          <a:latin typeface="Mada"/>
                          <a:ea typeface="Mada"/>
                          <a:cs typeface="Mada"/>
                          <a:sym typeface="Mada"/>
                        </a:rPr>
                        <a:t>​Did you exercise vigorously prior to the hematuria →</a:t>
                      </a:r>
                      <a:r>
                        <a:rPr b="1" lang="en-GB" sz="1100">
                          <a:solidFill>
                            <a:schemeClr val="dk1"/>
                          </a:solidFill>
                          <a:latin typeface="Mada"/>
                          <a:ea typeface="Mada"/>
                          <a:cs typeface="Mada"/>
                          <a:sym typeface="Mada"/>
                        </a:rPr>
                        <a:t> (Exercise Induced Hematuria)</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txBody>
                  <a:tcPr marT="91425" marB="91425" marR="91425" marL="91425">
                    <a:lnT cap="flat" cmpd="sng" w="9525">
                      <a:solidFill>
                        <a:srgbClr val="9E9E9E"/>
                      </a:solidFill>
                      <a:prstDash val="solid"/>
                      <a:round/>
                      <a:headEnd len="sm" w="sm" type="none"/>
                      <a:tailEnd len="sm" w="sm" type="none"/>
                    </a:lnT>
                  </a:tcPr>
                </a:tc>
              </a:tr>
            </a:tbl>
          </a:graphicData>
        </a:graphic>
      </p:graphicFrame>
      <p:sp>
        <p:nvSpPr>
          <p:cNvPr id="2535" name="Google Shape;2535;p133"/>
          <p:cNvSpPr txBox="1"/>
          <p:nvPr/>
        </p:nvSpPr>
        <p:spPr>
          <a:xfrm>
            <a:off x="-4733" y="3773939"/>
            <a:ext cx="7599000" cy="152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CC</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Gross Hematuria: The presence of blood  in the urine more commonly Nonglomerular or </a:t>
            </a:r>
            <a:r>
              <a:rPr b="1" lang="en-GB" sz="1100">
                <a:solidFill>
                  <a:srgbClr val="FF0000"/>
                </a:solidFill>
                <a:latin typeface="Mada"/>
                <a:ea typeface="Mada"/>
                <a:cs typeface="Mada"/>
                <a:sym typeface="Mada"/>
              </a:rPr>
              <a:t>Urologic</a:t>
            </a:r>
            <a:r>
              <a:rPr lang="en-GB" sz="1100">
                <a:solidFill>
                  <a:schemeClr val="dk1"/>
                </a:solidFill>
                <a:latin typeface="Mada"/>
                <a:ea typeface="Mada"/>
                <a:cs typeface="Mada"/>
                <a:sym typeface="Mada"/>
              </a:rPr>
              <a:t> in origin.</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Microscopic Hematuria: RBCs per high power field on urine microscopy. More commonly Glomerular in origin.</a:t>
            </a:r>
            <a:endParaRPr sz="1100">
              <a:solidFill>
                <a:srgbClr val="999999"/>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 (Hematuria )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sp>
        <p:nvSpPr>
          <p:cNvPr id="2536" name="Google Shape;2536;p133"/>
          <p:cNvSpPr txBox="1"/>
          <p:nvPr/>
        </p:nvSpPr>
        <p:spPr>
          <a:xfrm>
            <a:off x="41945" y="3441218"/>
            <a:ext cx="64344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a:t>
            </a:r>
            <a:endParaRPr sz="1000">
              <a:solidFill>
                <a:srgbClr val="9FCFCF"/>
              </a:solidFill>
              <a:latin typeface="Comfortaa Regular"/>
              <a:ea typeface="Comfortaa Regular"/>
              <a:cs typeface="Comfortaa Regular"/>
              <a:sym typeface="Comfortaa Regular"/>
            </a:endParaRPr>
          </a:p>
        </p:txBody>
      </p:sp>
      <p:sp>
        <p:nvSpPr>
          <p:cNvPr id="2537" name="Google Shape;2537;p133"/>
          <p:cNvSpPr/>
          <p:nvPr/>
        </p:nvSpPr>
        <p:spPr>
          <a:xfrm>
            <a:off x="12958" y="3777406"/>
            <a:ext cx="2224800" cy="600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538" name="Google Shape;2538;p133"/>
          <p:cNvSpPr txBox="1"/>
          <p:nvPr/>
        </p:nvSpPr>
        <p:spPr>
          <a:xfrm>
            <a:off x="125725" y="567661"/>
            <a:ext cx="1838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DDX </a:t>
            </a:r>
            <a:endParaRPr sz="1800">
              <a:solidFill>
                <a:srgbClr val="9FCFCF"/>
              </a:solidFill>
              <a:latin typeface="Comfortaa Regular"/>
              <a:ea typeface="Comfortaa Regular"/>
              <a:cs typeface="Comfortaa Regular"/>
              <a:sym typeface="Comfortaa Regular"/>
            </a:endParaRPr>
          </a:p>
        </p:txBody>
      </p:sp>
      <p:sp>
        <p:nvSpPr>
          <p:cNvPr id="2539" name="Google Shape;2539;p133"/>
          <p:cNvSpPr/>
          <p:nvPr/>
        </p:nvSpPr>
        <p:spPr>
          <a:xfrm>
            <a:off x="38375" y="988024"/>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aphicFrame>
        <p:nvGraphicFramePr>
          <p:cNvPr id="2540" name="Google Shape;2540;p133"/>
          <p:cNvGraphicFramePr/>
          <p:nvPr/>
        </p:nvGraphicFramePr>
        <p:xfrm>
          <a:off x="200614" y="1153120"/>
          <a:ext cx="3000000" cy="3000000"/>
        </p:xfrm>
        <a:graphic>
          <a:graphicData uri="http://schemas.openxmlformats.org/drawingml/2006/table">
            <a:tbl>
              <a:tblPr>
                <a:noFill/>
                <a:tableStyleId>{19993E90-D4CF-4236-97D6-A35B643A8516}</a:tableStyleId>
              </a:tblPr>
              <a:tblGrid>
                <a:gridCol w="1652075"/>
                <a:gridCol w="3922625"/>
                <a:gridCol w="1613600"/>
              </a:tblGrid>
              <a:tr h="168850">
                <a:tc>
                  <a:txBody>
                    <a:bodyPr/>
                    <a:lstStyle/>
                    <a:p>
                      <a:pPr indent="0" lvl="0" marL="0" rtl="0" algn="ctr">
                        <a:lnSpc>
                          <a:spcPct val="100000"/>
                        </a:lnSpc>
                        <a:spcBef>
                          <a:spcPts val="0"/>
                        </a:spcBef>
                        <a:spcAft>
                          <a:spcPts val="0"/>
                        </a:spcAft>
                        <a:buNone/>
                      </a:pPr>
                      <a:r>
                        <a:rPr b="1" lang="en-GB" sz="1200">
                          <a:latin typeface="Mada"/>
                          <a:ea typeface="Mada"/>
                          <a:cs typeface="Mada"/>
                          <a:sym typeface="Mada"/>
                        </a:rPr>
                        <a:t>Pre-Renal</a:t>
                      </a:r>
                      <a:endParaRPr b="1" sz="1200">
                        <a:latin typeface="Mada"/>
                        <a:ea typeface="Mada"/>
                        <a:cs typeface="Mada"/>
                        <a:sym typeface="Mada"/>
                      </a:endParaRPr>
                    </a:p>
                  </a:txBody>
                  <a:tcPr marT="91425" marB="91425" marR="91425" marL="91425">
                    <a:solidFill>
                      <a:srgbClr val="F9DEC9"/>
                    </a:solidFill>
                  </a:tcPr>
                </a:tc>
                <a:tc>
                  <a:txBody>
                    <a:bodyPr/>
                    <a:lstStyle/>
                    <a:p>
                      <a:pPr indent="0" lvl="0" marL="0" rtl="0" algn="ctr">
                        <a:lnSpc>
                          <a:spcPct val="100000"/>
                        </a:lnSpc>
                        <a:spcBef>
                          <a:spcPts val="0"/>
                        </a:spcBef>
                        <a:spcAft>
                          <a:spcPts val="0"/>
                        </a:spcAft>
                        <a:buNone/>
                      </a:pPr>
                      <a:r>
                        <a:rPr b="1" lang="en-GB" sz="1200">
                          <a:latin typeface="Mada"/>
                          <a:ea typeface="Mada"/>
                          <a:cs typeface="Mada"/>
                          <a:sym typeface="Mada"/>
                        </a:rPr>
                        <a:t>Renal </a:t>
                      </a:r>
                      <a:endParaRPr b="1" sz="1200">
                        <a:latin typeface="Mada"/>
                        <a:ea typeface="Mada"/>
                        <a:cs typeface="Mada"/>
                        <a:sym typeface="Mada"/>
                      </a:endParaRPr>
                    </a:p>
                  </a:txBody>
                  <a:tcPr marT="91425" marB="91425" marR="91425" marL="91425">
                    <a:solidFill>
                      <a:srgbClr val="F9DEC9"/>
                    </a:solidFill>
                  </a:tcPr>
                </a:tc>
                <a:tc>
                  <a:txBody>
                    <a:bodyPr/>
                    <a:lstStyle/>
                    <a:p>
                      <a:pPr indent="0" lvl="0" marL="0" rtl="0" algn="ctr">
                        <a:lnSpc>
                          <a:spcPct val="100000"/>
                        </a:lnSpc>
                        <a:spcBef>
                          <a:spcPts val="0"/>
                        </a:spcBef>
                        <a:spcAft>
                          <a:spcPts val="0"/>
                        </a:spcAft>
                        <a:buNone/>
                      </a:pPr>
                      <a:r>
                        <a:rPr b="1" lang="en-GB" sz="1200">
                          <a:latin typeface="Mada"/>
                          <a:ea typeface="Mada"/>
                          <a:cs typeface="Mada"/>
                          <a:sym typeface="Mada"/>
                        </a:rPr>
                        <a:t>Post- Renal</a:t>
                      </a:r>
                      <a:endParaRPr b="1" sz="1200">
                        <a:latin typeface="Mada"/>
                        <a:ea typeface="Mada"/>
                        <a:cs typeface="Mada"/>
                        <a:sym typeface="Mada"/>
                      </a:endParaRPr>
                    </a:p>
                  </a:txBody>
                  <a:tcPr marT="91425" marB="91425" marR="91425" marL="91425">
                    <a:solidFill>
                      <a:srgbClr val="F9DEC9"/>
                    </a:solidFill>
                  </a:tcPr>
                </a:tc>
              </a:tr>
              <a:tr h="880550">
                <a:tc>
                  <a:txBody>
                    <a:bodyPr/>
                    <a:lstStyle/>
                    <a:p>
                      <a:pPr indent="-165100" lvl="0" marL="177800" rtl="0" algn="l">
                        <a:lnSpc>
                          <a:spcPct val="100000"/>
                        </a:lnSpc>
                        <a:spcBef>
                          <a:spcPts val="0"/>
                        </a:spcBef>
                        <a:spcAft>
                          <a:spcPts val="0"/>
                        </a:spcAft>
                        <a:buSzPts val="1200"/>
                        <a:buFont typeface="Mada"/>
                        <a:buChar char="●"/>
                      </a:pPr>
                      <a:r>
                        <a:rPr lang="en-GB" sz="1200">
                          <a:latin typeface="Mada"/>
                          <a:ea typeface="Mada"/>
                          <a:cs typeface="Mada"/>
                          <a:sym typeface="Mada"/>
                        </a:rPr>
                        <a:t>SLE.</a:t>
                      </a:r>
                      <a:endParaRPr sz="1200">
                        <a:latin typeface="Mada"/>
                        <a:ea typeface="Mada"/>
                        <a:cs typeface="Mada"/>
                        <a:sym typeface="Mada"/>
                      </a:endParaRPr>
                    </a:p>
                    <a:p>
                      <a:pPr indent="-165100" lvl="0" marL="177800" rtl="0" algn="l">
                        <a:lnSpc>
                          <a:spcPct val="100000"/>
                        </a:lnSpc>
                        <a:spcBef>
                          <a:spcPts val="0"/>
                        </a:spcBef>
                        <a:spcAft>
                          <a:spcPts val="0"/>
                        </a:spcAft>
                        <a:buSzPts val="1200"/>
                        <a:buFont typeface="Mada"/>
                        <a:buChar char="●"/>
                      </a:pPr>
                      <a:r>
                        <a:rPr lang="en-GB" sz="1200">
                          <a:latin typeface="Mada"/>
                          <a:ea typeface="Mada"/>
                          <a:cs typeface="Mada"/>
                          <a:sym typeface="Mada"/>
                        </a:rPr>
                        <a:t>Hemolytic anemia </a:t>
                      </a:r>
                      <a:r>
                        <a:rPr lang="en-GB" sz="1200">
                          <a:solidFill>
                            <a:srgbClr val="999999"/>
                          </a:solidFill>
                          <a:latin typeface="Mada"/>
                          <a:ea typeface="Mada"/>
                          <a:cs typeface="Mada"/>
                          <a:sym typeface="Mada"/>
                        </a:rPr>
                        <a:t>(such GPDD and sickle cell anemia)</a:t>
                      </a:r>
                      <a:r>
                        <a:rPr lang="en-GB" sz="1200">
                          <a:latin typeface="Mada"/>
                          <a:ea typeface="Mada"/>
                          <a:cs typeface="Mada"/>
                          <a:sym typeface="Mada"/>
                        </a:rPr>
                        <a:t>.</a:t>
                      </a:r>
                      <a:endParaRPr sz="1200">
                        <a:latin typeface="Mada"/>
                        <a:ea typeface="Mada"/>
                        <a:cs typeface="Mada"/>
                        <a:sym typeface="Mada"/>
                      </a:endParaRPr>
                    </a:p>
                    <a:p>
                      <a:pPr indent="-165100" lvl="0" marL="177800" rtl="0" algn="l">
                        <a:lnSpc>
                          <a:spcPct val="100000"/>
                        </a:lnSpc>
                        <a:spcBef>
                          <a:spcPts val="0"/>
                        </a:spcBef>
                        <a:spcAft>
                          <a:spcPts val="0"/>
                        </a:spcAft>
                        <a:buSzPts val="1200"/>
                        <a:buFont typeface="Mada"/>
                        <a:buChar char="●"/>
                      </a:pPr>
                      <a:r>
                        <a:rPr lang="en-GB" sz="1200">
                          <a:latin typeface="Mada"/>
                          <a:ea typeface="Mada"/>
                          <a:cs typeface="Mada"/>
                          <a:sym typeface="Mada"/>
                        </a:rPr>
                        <a:t>Anticoagulant. </a:t>
                      </a:r>
                      <a:endParaRPr sz="1200">
                        <a:latin typeface="Mada"/>
                        <a:ea typeface="Mada"/>
                        <a:cs typeface="Mada"/>
                        <a:sym typeface="Mada"/>
                      </a:endParaRPr>
                    </a:p>
                    <a:p>
                      <a:pPr indent="-165100" lvl="0" marL="177800" rtl="0" algn="l">
                        <a:lnSpc>
                          <a:spcPct val="100000"/>
                        </a:lnSpc>
                        <a:spcBef>
                          <a:spcPts val="0"/>
                        </a:spcBef>
                        <a:spcAft>
                          <a:spcPts val="0"/>
                        </a:spcAft>
                        <a:buSzPts val="1200"/>
                        <a:buFont typeface="Mada"/>
                        <a:buChar char="●"/>
                      </a:pPr>
                      <a:r>
                        <a:rPr lang="en-GB" sz="1200">
                          <a:latin typeface="Mada"/>
                          <a:ea typeface="Mada"/>
                          <a:cs typeface="Mada"/>
                          <a:sym typeface="Mada"/>
                        </a:rPr>
                        <a:t>Rhabdomyolysis . </a:t>
                      </a:r>
                      <a:endParaRPr sz="1200">
                        <a:latin typeface="Mada"/>
                        <a:ea typeface="Mada"/>
                        <a:cs typeface="Mada"/>
                        <a:sym typeface="Mada"/>
                      </a:endParaRPr>
                    </a:p>
                  </a:txBody>
                  <a:tcPr marT="91425" marB="91425" marR="91425" marL="91425"/>
                </a:tc>
                <a:tc>
                  <a:txBody>
                    <a:bodyPr/>
                    <a:lstStyle/>
                    <a:p>
                      <a:pPr indent="-298450" lvl="0" marL="457200" rtl="0" algn="l">
                        <a:spcBef>
                          <a:spcPts val="0"/>
                        </a:spcBef>
                        <a:spcAft>
                          <a:spcPts val="0"/>
                        </a:spcAft>
                        <a:buSzPts val="1100"/>
                        <a:buFont typeface="Mada"/>
                        <a:buChar char="●"/>
                      </a:pPr>
                      <a:r>
                        <a:rPr b="1" lang="en-GB" sz="1100">
                          <a:solidFill>
                            <a:srgbClr val="FF0000"/>
                          </a:solidFill>
                          <a:latin typeface="Mada"/>
                          <a:ea typeface="Mada"/>
                          <a:cs typeface="Mada"/>
                          <a:sym typeface="Mada"/>
                        </a:rPr>
                        <a:t>Renal colic</a:t>
                      </a:r>
                      <a:r>
                        <a:rPr lang="en-GB" sz="1100">
                          <a:latin typeface="Mada"/>
                          <a:ea typeface="Mada"/>
                          <a:cs typeface="Mada"/>
                          <a:sym typeface="Mada"/>
                        </a:rPr>
                        <a:t>.</a:t>
                      </a:r>
                      <a:endParaRPr sz="1100">
                        <a:latin typeface="Mada"/>
                        <a:ea typeface="Mada"/>
                        <a:cs typeface="Mada"/>
                        <a:sym typeface="Mada"/>
                      </a:endParaRPr>
                    </a:p>
                    <a:p>
                      <a:pPr indent="-298450" lvl="0" marL="457200" rtl="0" algn="l">
                        <a:lnSpc>
                          <a:spcPct val="100000"/>
                        </a:lnSpc>
                        <a:spcBef>
                          <a:spcPts val="0"/>
                        </a:spcBef>
                        <a:spcAft>
                          <a:spcPts val="0"/>
                        </a:spcAft>
                        <a:buSzPts val="1100"/>
                        <a:buFont typeface="Mada"/>
                        <a:buChar char="●"/>
                      </a:pPr>
                      <a:r>
                        <a:rPr lang="en-GB" sz="1100">
                          <a:latin typeface="Mada"/>
                          <a:ea typeface="Mada"/>
                          <a:cs typeface="Mada"/>
                          <a:sym typeface="Mada"/>
                        </a:rPr>
                        <a:t>Nephritic syndrome (</a:t>
                      </a:r>
                      <a:r>
                        <a:rPr b="1" lang="en-GB" sz="1100">
                          <a:solidFill>
                            <a:srgbClr val="FF0000"/>
                          </a:solidFill>
                          <a:latin typeface="Mada"/>
                          <a:ea typeface="Mada"/>
                          <a:cs typeface="Mada"/>
                          <a:sym typeface="Mada"/>
                        </a:rPr>
                        <a:t>Glomerulonephritis</a:t>
                      </a:r>
                      <a:r>
                        <a:rPr lang="en-GB" sz="1100">
                          <a:latin typeface="Mada"/>
                          <a:ea typeface="Mada"/>
                          <a:cs typeface="Mada"/>
                          <a:sym typeface="Mada"/>
                        </a:rPr>
                        <a:t>).</a:t>
                      </a:r>
                      <a:endParaRPr sz="1100">
                        <a:latin typeface="Mada"/>
                        <a:ea typeface="Mada"/>
                        <a:cs typeface="Mada"/>
                        <a:sym typeface="Mada"/>
                      </a:endParaRPr>
                    </a:p>
                    <a:p>
                      <a:pPr indent="-298450" lvl="1" marL="914400" rtl="0" algn="l">
                        <a:lnSpc>
                          <a:spcPct val="100000"/>
                        </a:lnSpc>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Hx of Hemoptysis → Wegener’s Granulomatosis, Goodpasture syndrome.</a:t>
                      </a:r>
                      <a:endParaRPr sz="1100">
                        <a:solidFill>
                          <a:srgbClr val="999999"/>
                        </a:solidFill>
                        <a:latin typeface="Mada"/>
                        <a:ea typeface="Mada"/>
                        <a:cs typeface="Mada"/>
                        <a:sym typeface="Mada"/>
                      </a:endParaRPr>
                    </a:p>
                    <a:p>
                      <a:pPr indent="-298450" lvl="1" marL="914400" rtl="0" algn="l">
                        <a:lnSpc>
                          <a:spcPct val="100000"/>
                        </a:lnSpc>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Hx of infections → IgA Nephropathy, Post</a:t>
                      </a:r>
                      <a:r>
                        <a:rPr lang="en-GB" sz="1100">
                          <a:solidFill>
                            <a:srgbClr val="999999"/>
                          </a:solidFill>
                          <a:latin typeface="Mada"/>
                          <a:ea typeface="Mada"/>
                          <a:cs typeface="Mada"/>
                          <a:sym typeface="Mada"/>
                        </a:rPr>
                        <a:t>streptococcal </a:t>
                      </a:r>
                      <a:r>
                        <a:rPr lang="en-GB" sz="1100">
                          <a:solidFill>
                            <a:srgbClr val="999999"/>
                          </a:solidFill>
                          <a:latin typeface="Mada"/>
                          <a:ea typeface="Mada"/>
                          <a:cs typeface="Mada"/>
                          <a:sym typeface="Mada"/>
                        </a:rPr>
                        <a:t>Glomerulonephritis (URTI).</a:t>
                      </a:r>
                      <a:endParaRPr sz="1100">
                        <a:solidFill>
                          <a:srgbClr val="999999"/>
                        </a:solidFill>
                        <a:latin typeface="Mada"/>
                        <a:ea typeface="Mada"/>
                        <a:cs typeface="Mada"/>
                        <a:sym typeface="Mada"/>
                      </a:endParaRPr>
                    </a:p>
                    <a:p>
                      <a:pPr indent="-298450" lvl="0" marL="457200" rtl="0" algn="l">
                        <a:spcBef>
                          <a:spcPts val="0"/>
                        </a:spcBef>
                        <a:spcAft>
                          <a:spcPts val="0"/>
                        </a:spcAft>
                        <a:buSzPts val="1100"/>
                        <a:buFont typeface="Mada"/>
                        <a:buChar char="●"/>
                      </a:pPr>
                      <a:r>
                        <a:rPr b="1" lang="en-GB" sz="1100">
                          <a:solidFill>
                            <a:schemeClr val="dk1"/>
                          </a:solidFill>
                          <a:latin typeface="Mada"/>
                          <a:ea typeface="Mada"/>
                          <a:cs typeface="Mada"/>
                          <a:sym typeface="Mada"/>
                        </a:rPr>
                        <a:t>Carcinoma of the kidney </a:t>
                      </a:r>
                      <a:r>
                        <a:rPr lang="en-GB" sz="1100">
                          <a:solidFill>
                            <a:srgbClr val="999999"/>
                          </a:solidFill>
                          <a:latin typeface="Mada"/>
                          <a:ea typeface="Mada"/>
                          <a:cs typeface="Mada"/>
                          <a:sym typeface="Mada"/>
                        </a:rPr>
                        <a:t>(painless).</a:t>
                      </a:r>
                      <a:endParaRPr sz="1100">
                        <a:latin typeface="Mada"/>
                        <a:ea typeface="Mada"/>
                        <a:cs typeface="Mada"/>
                        <a:sym typeface="Mada"/>
                      </a:endParaRPr>
                    </a:p>
                    <a:p>
                      <a:pPr indent="-298450" lvl="0" marL="457200" rtl="0" algn="l">
                        <a:lnSpc>
                          <a:spcPct val="100000"/>
                        </a:lnSpc>
                        <a:spcBef>
                          <a:spcPts val="0"/>
                        </a:spcBef>
                        <a:spcAft>
                          <a:spcPts val="0"/>
                        </a:spcAft>
                        <a:buSzPts val="1100"/>
                        <a:buFont typeface="Mada"/>
                        <a:buChar char="●"/>
                      </a:pPr>
                      <a:r>
                        <a:rPr lang="en-GB" sz="1100">
                          <a:solidFill>
                            <a:schemeClr val="dk1"/>
                          </a:solidFill>
                          <a:latin typeface="Mada"/>
                          <a:ea typeface="Mada"/>
                          <a:cs typeface="Mada"/>
                          <a:sym typeface="Mada"/>
                        </a:rPr>
                        <a:t>Pyelonephritis</a:t>
                      </a:r>
                      <a:r>
                        <a:rPr lang="en-GB" sz="1100">
                          <a:latin typeface="Mada"/>
                          <a:ea typeface="Mada"/>
                          <a:cs typeface="Mada"/>
                          <a:sym typeface="Mada"/>
                        </a:rPr>
                        <a:t>.</a:t>
                      </a:r>
                      <a:endParaRPr sz="1100">
                        <a:latin typeface="Mada"/>
                        <a:ea typeface="Mada"/>
                        <a:cs typeface="Mada"/>
                        <a:sym typeface="Mada"/>
                      </a:endParaRPr>
                    </a:p>
                    <a:p>
                      <a:pPr indent="-298450" lvl="0" marL="457200" rtl="0" algn="l">
                        <a:lnSpc>
                          <a:spcPct val="100000"/>
                        </a:lnSpc>
                        <a:spcBef>
                          <a:spcPts val="0"/>
                        </a:spcBef>
                        <a:spcAft>
                          <a:spcPts val="0"/>
                        </a:spcAft>
                        <a:buSzPts val="1100"/>
                        <a:buFont typeface="Mada"/>
                        <a:buChar char="●"/>
                      </a:pPr>
                      <a:r>
                        <a:rPr lang="en-GB" sz="1100">
                          <a:latin typeface="Mada"/>
                          <a:ea typeface="Mada"/>
                          <a:cs typeface="Mada"/>
                          <a:sym typeface="Mada"/>
                        </a:rPr>
                        <a:t>Renal vein thrombosis and Renal infarction.</a:t>
                      </a:r>
                      <a:endParaRPr sz="1100">
                        <a:latin typeface="Mada"/>
                        <a:ea typeface="Mada"/>
                        <a:cs typeface="Mada"/>
                        <a:sym typeface="Mada"/>
                      </a:endParaRPr>
                    </a:p>
                    <a:p>
                      <a:pPr indent="-298450" lvl="0" marL="457200" rtl="0" algn="l">
                        <a:lnSpc>
                          <a:spcPct val="100000"/>
                        </a:lnSpc>
                        <a:spcBef>
                          <a:spcPts val="0"/>
                        </a:spcBef>
                        <a:spcAft>
                          <a:spcPts val="0"/>
                        </a:spcAft>
                        <a:buSzPts val="1100"/>
                        <a:buFont typeface="Mada"/>
                        <a:buChar char="●"/>
                      </a:pPr>
                      <a:r>
                        <a:rPr lang="en-GB" sz="1100">
                          <a:latin typeface="Mada"/>
                          <a:ea typeface="Mada"/>
                          <a:cs typeface="Mada"/>
                          <a:sym typeface="Mada"/>
                        </a:rPr>
                        <a:t>Trauma.</a:t>
                      </a:r>
                      <a:endParaRPr sz="1100">
                        <a:latin typeface="Mada"/>
                        <a:ea typeface="Mada"/>
                        <a:cs typeface="Mada"/>
                        <a:sym typeface="Mada"/>
                      </a:endParaRPr>
                    </a:p>
                  </a:txBody>
                  <a:tcPr marT="91425" marB="91425" marR="91425" marL="91425"/>
                </a:tc>
                <a:tc>
                  <a:txBody>
                    <a:bodyPr/>
                    <a:lstStyle/>
                    <a:p>
                      <a:pPr indent="-158750" lvl="0" marL="177800" rtl="0" algn="l">
                        <a:lnSpc>
                          <a:spcPct val="100000"/>
                        </a:lnSpc>
                        <a:spcBef>
                          <a:spcPts val="0"/>
                        </a:spcBef>
                        <a:spcAft>
                          <a:spcPts val="0"/>
                        </a:spcAft>
                        <a:buSzPts val="1100"/>
                        <a:buFont typeface="Mada"/>
                        <a:buChar char="●"/>
                      </a:pPr>
                      <a:r>
                        <a:rPr lang="en-GB" sz="1100">
                          <a:latin typeface="Mada"/>
                          <a:ea typeface="Mada"/>
                          <a:cs typeface="Mada"/>
                          <a:sym typeface="Mada"/>
                        </a:rPr>
                        <a:t>U</a:t>
                      </a:r>
                      <a:r>
                        <a:rPr lang="en-GB" sz="1100">
                          <a:latin typeface="Mada"/>
                          <a:ea typeface="Mada"/>
                          <a:cs typeface="Mada"/>
                          <a:sym typeface="Mada"/>
                        </a:rPr>
                        <a:t>reteric stone.</a:t>
                      </a:r>
                      <a:endParaRPr sz="1100">
                        <a:latin typeface="Mada"/>
                        <a:ea typeface="Mada"/>
                        <a:cs typeface="Mada"/>
                        <a:sym typeface="Mada"/>
                      </a:endParaRPr>
                    </a:p>
                    <a:p>
                      <a:pPr indent="-158750" lvl="0" marL="177800" rtl="0" algn="l">
                        <a:lnSpc>
                          <a:spcPct val="100000"/>
                        </a:lnSpc>
                        <a:spcBef>
                          <a:spcPts val="0"/>
                        </a:spcBef>
                        <a:spcAft>
                          <a:spcPts val="0"/>
                        </a:spcAft>
                        <a:buSzPts val="1100"/>
                        <a:buFont typeface="Mada"/>
                        <a:buChar char="●"/>
                      </a:pPr>
                      <a:r>
                        <a:rPr b="1" lang="en-GB" sz="1100">
                          <a:solidFill>
                            <a:srgbClr val="FF0000"/>
                          </a:solidFill>
                          <a:latin typeface="Mada"/>
                          <a:ea typeface="Mada"/>
                          <a:cs typeface="Mada"/>
                          <a:sym typeface="Mada"/>
                        </a:rPr>
                        <a:t>cystitis</a:t>
                      </a:r>
                      <a:r>
                        <a:rPr lang="en-GB" sz="1100">
                          <a:latin typeface="Mada"/>
                          <a:ea typeface="Mada"/>
                          <a:cs typeface="Mada"/>
                          <a:sym typeface="Mada"/>
                        </a:rPr>
                        <a:t>.</a:t>
                      </a:r>
                      <a:endParaRPr sz="1100">
                        <a:latin typeface="Mada"/>
                        <a:ea typeface="Mada"/>
                        <a:cs typeface="Mada"/>
                        <a:sym typeface="Mada"/>
                      </a:endParaRPr>
                    </a:p>
                    <a:p>
                      <a:pPr indent="-158750" lvl="0" marL="177800" rtl="0" algn="l">
                        <a:lnSpc>
                          <a:spcPct val="100000"/>
                        </a:lnSpc>
                        <a:spcBef>
                          <a:spcPts val="0"/>
                        </a:spcBef>
                        <a:spcAft>
                          <a:spcPts val="0"/>
                        </a:spcAft>
                        <a:buSzPts val="1100"/>
                        <a:buFont typeface="Mada"/>
                        <a:buChar char="●"/>
                      </a:pPr>
                      <a:r>
                        <a:rPr b="1" lang="en-GB" sz="1100">
                          <a:solidFill>
                            <a:srgbClr val="FF0000"/>
                          </a:solidFill>
                          <a:latin typeface="Mada"/>
                          <a:ea typeface="Mada"/>
                          <a:cs typeface="Mada"/>
                          <a:sym typeface="Mada"/>
                        </a:rPr>
                        <a:t>bladder cancer</a:t>
                      </a:r>
                      <a:r>
                        <a:rPr lang="en-GB" sz="1100">
                          <a:latin typeface="Mada"/>
                          <a:ea typeface="Mada"/>
                          <a:cs typeface="Mada"/>
                          <a:sym typeface="Mada"/>
                        </a:rPr>
                        <a:t>.</a:t>
                      </a:r>
                      <a:endParaRPr sz="1100">
                        <a:latin typeface="Mada"/>
                        <a:ea typeface="Mada"/>
                        <a:cs typeface="Mada"/>
                        <a:sym typeface="Mada"/>
                      </a:endParaRPr>
                    </a:p>
                    <a:p>
                      <a:pPr indent="-158750" lvl="0" marL="177800" rtl="0" algn="l">
                        <a:lnSpc>
                          <a:spcPct val="100000"/>
                        </a:lnSpc>
                        <a:spcBef>
                          <a:spcPts val="0"/>
                        </a:spcBef>
                        <a:spcAft>
                          <a:spcPts val="0"/>
                        </a:spcAft>
                        <a:buSzPts val="1100"/>
                        <a:buFont typeface="Mada"/>
                        <a:buChar char="●"/>
                      </a:pPr>
                      <a:r>
                        <a:rPr lang="en-GB" sz="1100">
                          <a:latin typeface="Mada"/>
                          <a:ea typeface="Mada"/>
                          <a:cs typeface="Mada"/>
                          <a:sym typeface="Mada"/>
                        </a:rPr>
                        <a:t>Prostate cancer.</a:t>
                      </a:r>
                      <a:endParaRPr sz="1100">
                        <a:latin typeface="Mada"/>
                        <a:ea typeface="Mada"/>
                        <a:cs typeface="Mada"/>
                        <a:sym typeface="Mada"/>
                      </a:endParaRPr>
                    </a:p>
                    <a:p>
                      <a:pPr indent="-158750" lvl="0" marL="177800" rtl="0" algn="l">
                        <a:lnSpc>
                          <a:spcPct val="100000"/>
                        </a:lnSpc>
                        <a:spcBef>
                          <a:spcPts val="0"/>
                        </a:spcBef>
                        <a:spcAft>
                          <a:spcPts val="0"/>
                        </a:spcAft>
                        <a:buSzPts val="1100"/>
                        <a:buFont typeface="Mada"/>
                        <a:buChar char="●"/>
                      </a:pPr>
                      <a:r>
                        <a:rPr lang="en-GB" sz="1100">
                          <a:latin typeface="Mada"/>
                          <a:ea typeface="Mada"/>
                          <a:cs typeface="Mada"/>
                          <a:sym typeface="Mada"/>
                        </a:rPr>
                        <a:t>Prostatitis.</a:t>
                      </a:r>
                      <a:endParaRPr sz="1100">
                        <a:latin typeface="Mada"/>
                        <a:ea typeface="Mada"/>
                        <a:cs typeface="Mada"/>
                        <a:sym typeface="Mada"/>
                      </a:endParaRPr>
                    </a:p>
                    <a:p>
                      <a:pPr indent="-158750" lvl="0" marL="177800" rtl="0" algn="l">
                        <a:lnSpc>
                          <a:spcPct val="100000"/>
                        </a:lnSpc>
                        <a:spcBef>
                          <a:spcPts val="0"/>
                        </a:spcBef>
                        <a:spcAft>
                          <a:spcPts val="0"/>
                        </a:spcAft>
                        <a:buSzPts val="1100"/>
                        <a:buFont typeface="Mada"/>
                        <a:buChar char="●"/>
                      </a:pPr>
                      <a:r>
                        <a:rPr b="1" lang="en-GB" sz="1100">
                          <a:solidFill>
                            <a:srgbClr val="FF0000"/>
                          </a:solidFill>
                          <a:latin typeface="Mada"/>
                          <a:ea typeface="Mada"/>
                          <a:cs typeface="Mada"/>
                          <a:sym typeface="Mada"/>
                        </a:rPr>
                        <a:t>BPH</a:t>
                      </a:r>
                      <a:r>
                        <a:rPr lang="en-GB" sz="1100">
                          <a:latin typeface="Mada"/>
                          <a:ea typeface="Mada"/>
                          <a:cs typeface="Mada"/>
                          <a:sym typeface="Mada"/>
                        </a:rPr>
                        <a:t>.</a:t>
                      </a:r>
                      <a:endParaRPr sz="1100">
                        <a:latin typeface="Mada"/>
                        <a:ea typeface="Mada"/>
                        <a:cs typeface="Mada"/>
                        <a:sym typeface="Mada"/>
                      </a:endParaRPr>
                    </a:p>
                    <a:p>
                      <a:pPr indent="-158750" lvl="0" marL="177800" rtl="0" algn="l">
                        <a:lnSpc>
                          <a:spcPct val="100000"/>
                        </a:lnSpc>
                        <a:spcBef>
                          <a:spcPts val="0"/>
                        </a:spcBef>
                        <a:spcAft>
                          <a:spcPts val="0"/>
                        </a:spcAft>
                        <a:buSzPts val="1100"/>
                        <a:buFont typeface="Mada"/>
                        <a:buChar char="●"/>
                      </a:pPr>
                      <a:r>
                        <a:rPr lang="en-GB" sz="1100">
                          <a:latin typeface="Mada"/>
                          <a:ea typeface="Mada"/>
                          <a:cs typeface="Mada"/>
                          <a:sym typeface="Mada"/>
                        </a:rPr>
                        <a:t>Urethritis.</a:t>
                      </a:r>
                      <a:endParaRPr sz="1100">
                        <a:latin typeface="Mada"/>
                        <a:ea typeface="Mada"/>
                        <a:cs typeface="Mada"/>
                        <a:sym typeface="Mada"/>
                      </a:endParaRPr>
                    </a:p>
                    <a:p>
                      <a:pPr indent="0" lvl="0" marL="457200" rtl="0" algn="l">
                        <a:lnSpc>
                          <a:spcPct val="100000"/>
                        </a:lnSpc>
                        <a:spcBef>
                          <a:spcPts val="0"/>
                        </a:spcBef>
                        <a:spcAft>
                          <a:spcPts val="0"/>
                        </a:spcAft>
                        <a:buNone/>
                      </a:pPr>
                      <a:r>
                        <a:t/>
                      </a:r>
                      <a:endParaRPr sz="1100">
                        <a:latin typeface="Mada"/>
                        <a:ea typeface="Mada"/>
                        <a:cs typeface="Mada"/>
                        <a:sym typeface="Mada"/>
                      </a:endParaRPr>
                    </a:p>
                  </a:txBody>
                  <a:tcPr marT="91425" marB="91425" marR="91425" marL="91425"/>
                </a:tc>
              </a:tr>
            </a:tbl>
          </a:graphicData>
        </a:graphic>
      </p:graphicFrame>
      <p:sp>
        <p:nvSpPr>
          <p:cNvPr id="2541" name="Google Shape;2541;p133"/>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5" name="Shape 2545"/>
        <p:cNvGrpSpPr/>
        <p:nvPr/>
      </p:nvGrpSpPr>
      <p:grpSpPr>
        <a:xfrm>
          <a:off x="0" y="0"/>
          <a:ext cx="0" cy="0"/>
          <a:chOff x="0" y="0"/>
          <a:chExt cx="0" cy="0"/>
        </a:xfrm>
      </p:grpSpPr>
      <p:sp>
        <p:nvSpPr>
          <p:cNvPr id="2546" name="Google Shape;2546;p134"/>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134"/>
          <p:cNvSpPr txBox="1"/>
          <p:nvPr/>
        </p:nvSpPr>
        <p:spPr>
          <a:xfrm>
            <a:off x="137849" y="299298"/>
            <a:ext cx="7058400" cy="56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Hematuria</a:t>
            </a:r>
            <a:endParaRPr b="1" sz="2000">
              <a:solidFill>
                <a:srgbClr val="83C5BE"/>
              </a:solidFill>
              <a:latin typeface="Lora"/>
              <a:ea typeface="Lora"/>
              <a:cs typeface="Lora"/>
              <a:sym typeface="Lora"/>
            </a:endParaRPr>
          </a:p>
        </p:txBody>
      </p:sp>
      <p:sp>
        <p:nvSpPr>
          <p:cNvPr id="2548" name="Google Shape;2548;p134"/>
          <p:cNvSpPr txBox="1"/>
          <p:nvPr/>
        </p:nvSpPr>
        <p:spPr>
          <a:xfrm>
            <a:off x="8913" y="3505677"/>
            <a:ext cx="7571700" cy="71928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PMH</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Chronic disease  (DM, HTN..etc), history of UTI, previous history of same condition.</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History of kidney stones or gout  </a:t>
            </a:r>
            <a:r>
              <a:rPr lang="en-GB" sz="1100">
                <a:solidFill>
                  <a:srgbClr val="999999"/>
                </a:solidFill>
                <a:latin typeface="Mada"/>
                <a:ea typeface="Mada"/>
                <a:cs typeface="Mada"/>
                <a:sym typeface="Mada"/>
              </a:rPr>
              <a:t>→ Urinary Calculus/Uric Acid Stone.</a:t>
            </a:r>
            <a:endParaRPr sz="1100">
              <a:solidFill>
                <a:srgbClr val="999999"/>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History of recent injury to the abdomen, back or flank </a:t>
            </a:r>
            <a:r>
              <a:rPr lang="en-GB" sz="1100">
                <a:solidFill>
                  <a:srgbClr val="999999"/>
                </a:solidFill>
                <a:latin typeface="Mada"/>
                <a:ea typeface="Mada"/>
                <a:cs typeface="Mada"/>
                <a:sym typeface="Mada"/>
              </a:rPr>
              <a:t>→Trauma.</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History of recent upper respiratory tract Symptoms or sore throat  </a:t>
            </a:r>
            <a:r>
              <a:rPr lang="en-GB" sz="1100">
                <a:solidFill>
                  <a:srgbClr val="999999"/>
                </a:solidFill>
                <a:latin typeface="Mada"/>
                <a:ea typeface="Mada"/>
                <a:cs typeface="Mada"/>
                <a:sym typeface="Mada"/>
              </a:rPr>
              <a:t>→  Post-infectious glomerulonephritis.</a:t>
            </a:r>
            <a:endParaRPr sz="1100">
              <a:solidFill>
                <a:srgbClr val="999999"/>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Do you have sickle cell anemia  </a:t>
            </a:r>
            <a:r>
              <a:rPr lang="en-GB" sz="1100">
                <a:solidFill>
                  <a:srgbClr val="999999"/>
                </a:solidFill>
                <a:latin typeface="Mada"/>
                <a:ea typeface="Mada"/>
                <a:cs typeface="Mada"/>
                <a:sym typeface="Mada"/>
              </a:rPr>
              <a:t>→ Hemolytic anemia.</a:t>
            </a:r>
            <a:endParaRPr sz="1100">
              <a:solidFill>
                <a:srgbClr val="999999"/>
              </a:solidFill>
              <a:latin typeface="Mada"/>
              <a:ea typeface="Mada"/>
              <a:cs typeface="Mada"/>
              <a:sym typeface="Mada"/>
            </a:endParaRPr>
          </a:p>
          <a:p>
            <a:pPr indent="0" lvl="0" marL="0" rtl="0" algn="l">
              <a:lnSpc>
                <a:spcPct val="115000"/>
              </a:lnSpc>
              <a:spcBef>
                <a:spcPts val="0"/>
              </a:spcBef>
              <a:spcAft>
                <a:spcPts val="0"/>
              </a:spcAft>
              <a:buNone/>
            </a:pPr>
            <a:r>
              <a:t/>
            </a:r>
            <a:endParaRPr b="1" sz="1500">
              <a:solidFill>
                <a:schemeClr val="dk1"/>
              </a:solidFill>
              <a:highlight>
                <a:srgbClr val="F9DEC9"/>
              </a:highlight>
              <a:latin typeface="Lora"/>
              <a:ea typeface="Lora"/>
              <a:cs typeface="Lora"/>
              <a:sym typeface="Lor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Surgical Hx</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Have you recently had Urinary catheter, Urinary Procedure? Iatrogenic or Recurrent UTI?</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Medications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Anticoagulants  and Antiplatelets.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Cyclophosphamide </a:t>
            </a:r>
            <a:r>
              <a:rPr b="1" lang="en-GB" sz="1100">
                <a:solidFill>
                  <a:schemeClr val="dk1"/>
                </a:solidFill>
                <a:latin typeface="Mada"/>
                <a:ea typeface="Mada"/>
                <a:cs typeface="Mada"/>
                <a:sym typeface="Mada"/>
              </a:rPr>
              <a:t>→</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may cause Hemorrhagic Cystitis/Bladder Cancer.</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Rifampin </a:t>
            </a:r>
            <a:r>
              <a:rPr b="1" lang="en-GB" sz="1100">
                <a:solidFill>
                  <a:schemeClr val="dk1"/>
                </a:solidFill>
                <a:latin typeface="Mada"/>
                <a:ea typeface="Mada"/>
                <a:cs typeface="Mada"/>
                <a:sym typeface="Mada"/>
              </a:rPr>
              <a:t>→</a:t>
            </a:r>
            <a:r>
              <a:rPr lang="en-GB" sz="1100">
                <a:solidFill>
                  <a:schemeClr val="dk1"/>
                </a:solidFill>
                <a:latin typeface="Mada"/>
                <a:ea typeface="Mada"/>
                <a:cs typeface="Mada"/>
                <a:sym typeface="Mada"/>
              </a:rPr>
              <a:t> ​Discoloration of the urine.</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Examples of drugs causing urine discoloration: Pyridium, Sulfamethoxazole, Nitrofurantoin ,Rifampin, Ibuprofen, Dilantin, Levodopa , Methyldopa, Quinine ,Chloroquine.</a:t>
            </a:r>
            <a:endParaRPr b="1" sz="1500">
              <a:solidFill>
                <a:srgbClr val="999999"/>
              </a:solidFill>
              <a:highlight>
                <a:srgbClr val="F9DEC9"/>
              </a:highlight>
              <a:latin typeface="Lora"/>
              <a:ea typeface="Lora"/>
              <a:cs typeface="Lora"/>
              <a:sym typeface="Lor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Family Hx </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a:t>
            </a:r>
            <a:r>
              <a:rPr lang="en-GB" sz="1100">
                <a:solidFill>
                  <a:schemeClr val="dk1"/>
                </a:solidFill>
                <a:latin typeface="Mada"/>
                <a:ea typeface="Mada"/>
                <a:cs typeface="Mada"/>
                <a:sym typeface="Mada"/>
              </a:rPr>
              <a:t>amily history of prostate or kidney cancer.</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Social Hx</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Smoking </a:t>
            </a:r>
            <a:r>
              <a:rPr lang="en-GB" sz="1100">
                <a:solidFill>
                  <a:srgbClr val="999999"/>
                </a:solidFill>
                <a:latin typeface="Mada"/>
                <a:ea typeface="Mada"/>
                <a:cs typeface="Mada"/>
                <a:sym typeface="Mada"/>
              </a:rPr>
              <a:t>→</a:t>
            </a:r>
            <a:r>
              <a:rPr b="1" lang="en-GB" sz="1100">
                <a:solidFill>
                  <a:schemeClr val="dk1"/>
                </a:solidFill>
                <a:latin typeface="Mada"/>
                <a:ea typeface="Mada"/>
                <a:cs typeface="Mada"/>
                <a:sym typeface="Mada"/>
              </a:rPr>
              <a:t> </a:t>
            </a:r>
            <a:r>
              <a:rPr lang="en-GB" sz="1100">
                <a:solidFill>
                  <a:srgbClr val="999999"/>
                </a:solidFill>
                <a:latin typeface="Mada"/>
                <a:ea typeface="Mada"/>
                <a:cs typeface="Mada"/>
                <a:sym typeface="Mada"/>
              </a:rPr>
              <a:t>Bladder cancer.</a:t>
            </a:r>
            <a:endParaRPr sz="1100">
              <a:solidFill>
                <a:srgbClr val="999999"/>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Occupation </a:t>
            </a:r>
            <a:r>
              <a:rPr lang="en-GB" sz="1100">
                <a:solidFill>
                  <a:schemeClr val="dk1"/>
                </a:solidFill>
                <a:latin typeface="Mada"/>
                <a:ea typeface="Mada"/>
                <a:cs typeface="Mada"/>
                <a:sym typeface="Mada"/>
              </a:rPr>
              <a:t>(Leather, dye, rubber, tire manufacturing)</a:t>
            </a:r>
            <a:r>
              <a:rPr b="1" lang="en-GB" sz="1100">
                <a:solidFill>
                  <a:schemeClr val="dk1"/>
                </a:solidFill>
                <a:latin typeface="Mada"/>
                <a:ea typeface="Mada"/>
                <a:cs typeface="Mada"/>
                <a:sym typeface="Mada"/>
              </a:rPr>
              <a:t> </a:t>
            </a:r>
            <a:r>
              <a:rPr lang="en-GB" sz="1100">
                <a:solidFill>
                  <a:srgbClr val="999999"/>
                </a:solidFill>
                <a:latin typeface="Mada"/>
                <a:ea typeface="Mada"/>
                <a:cs typeface="Mada"/>
                <a:sym typeface="Mada"/>
              </a:rPr>
              <a:t>→ Bladder cancer.</a:t>
            </a:r>
            <a:endParaRPr sz="1100">
              <a:solidFill>
                <a:srgbClr val="999999"/>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Hx of traveling eg: egypt? Schistosoma haematobium </a:t>
            </a:r>
            <a:r>
              <a:rPr lang="en-GB" sz="1100">
                <a:solidFill>
                  <a:srgbClr val="999999"/>
                </a:solidFill>
                <a:latin typeface="Mada"/>
                <a:ea typeface="Mada"/>
                <a:cs typeface="Mada"/>
                <a:sym typeface="Mada"/>
              </a:rPr>
              <a:t>→ </a:t>
            </a:r>
            <a:r>
              <a:rPr lang="en-GB" sz="1100">
                <a:solidFill>
                  <a:srgbClr val="999999"/>
                </a:solidFill>
                <a:latin typeface="Mada"/>
                <a:ea typeface="Mada"/>
                <a:cs typeface="Mada"/>
                <a:sym typeface="Mada"/>
              </a:rPr>
              <a:t>Bladder</a:t>
            </a:r>
            <a:r>
              <a:rPr lang="en-GB" sz="1100">
                <a:solidFill>
                  <a:srgbClr val="999999"/>
                </a:solidFill>
                <a:latin typeface="Mada"/>
                <a:ea typeface="Mada"/>
                <a:cs typeface="Mada"/>
                <a:sym typeface="Mada"/>
              </a:rPr>
              <a:t> cancer.</a:t>
            </a:r>
            <a:endParaRPr sz="1100">
              <a:solidFill>
                <a:srgbClr val="999999"/>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Diet </a:t>
            </a:r>
            <a:r>
              <a:rPr lang="en-GB" sz="1100">
                <a:solidFill>
                  <a:srgbClr val="999999"/>
                </a:solidFill>
                <a:latin typeface="Mada"/>
                <a:ea typeface="Mada"/>
                <a:cs typeface="Mada"/>
                <a:sym typeface="Mada"/>
              </a:rPr>
              <a:t>(large amounts of beetroot may cause urine discolouration).</a:t>
            </a:r>
            <a:endParaRPr sz="1100">
              <a:solidFill>
                <a:srgbClr val="999999"/>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rgbClr val="999999"/>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rgbClr val="999999"/>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a:t>
            </a:r>
            <a:r>
              <a:rPr lang="en-GB" sz="1100">
                <a:solidFill>
                  <a:schemeClr val="dk1"/>
                </a:solidFill>
                <a:latin typeface="Mada"/>
                <a:ea typeface="Mada"/>
                <a:cs typeface="Mada"/>
                <a:sym typeface="Mada"/>
              </a:rPr>
              <a:t>rinalysis and cytology.</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Cystoscope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CT </a:t>
            </a:r>
            <a:r>
              <a:rPr b="1" lang="en-GB" sz="1100">
                <a:solidFill>
                  <a:schemeClr val="dk1"/>
                </a:solidFill>
                <a:latin typeface="Mada"/>
                <a:ea typeface="Mada"/>
                <a:cs typeface="Mada"/>
                <a:sym typeface="Mada"/>
              </a:rPr>
              <a:t>without</a:t>
            </a:r>
            <a:r>
              <a:rPr lang="en-GB" sz="1100">
                <a:solidFill>
                  <a:schemeClr val="dk1"/>
                </a:solidFill>
                <a:latin typeface="Mada"/>
                <a:ea typeface="Mada"/>
                <a:cs typeface="Mada"/>
                <a:sym typeface="Mada"/>
              </a:rPr>
              <a:t> Contrast​ </a:t>
            </a:r>
            <a:r>
              <a:rPr b="1" lang="en-GB" sz="1100">
                <a:solidFill>
                  <a:schemeClr val="dk1"/>
                </a:solidFill>
                <a:latin typeface="Mada"/>
                <a:ea typeface="Mada"/>
                <a:cs typeface="Mada"/>
                <a:sym typeface="Mada"/>
              </a:rPr>
              <a:t>(Gold standard for renal stones).</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500">
                <a:solidFill>
                  <a:schemeClr val="dk1"/>
                </a:solidFill>
                <a:highlight>
                  <a:srgbClr val="F9DEC9"/>
                </a:highlight>
                <a:latin typeface="Lora"/>
                <a:ea typeface="Lora"/>
                <a:cs typeface="Lora"/>
                <a:sym typeface="Lora"/>
              </a:rPr>
              <a:t> </a:t>
            </a:r>
            <a:endParaRPr b="1" sz="1500">
              <a:solidFill>
                <a:schemeClr val="dk1"/>
              </a:solidFill>
              <a:highlight>
                <a:srgbClr val="F9DEC9"/>
              </a:highlight>
              <a:latin typeface="Lora"/>
              <a:ea typeface="Lora"/>
              <a:cs typeface="Lora"/>
              <a:sym typeface="Lora"/>
            </a:endParaRPr>
          </a:p>
          <a:p>
            <a:pPr indent="-158750" lvl="1" marL="7239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a:t>
            </a:r>
            <a:r>
              <a:rPr lang="en-GB" sz="1100">
                <a:solidFill>
                  <a:schemeClr val="dk1"/>
                </a:solidFill>
                <a:latin typeface="Mada"/>
                <a:ea typeface="Mada"/>
                <a:cs typeface="Mada"/>
                <a:sym typeface="Mada"/>
              </a:rPr>
              <a:t>ccording to your DDX.</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sp>
        <p:nvSpPr>
          <p:cNvPr id="2549" name="Google Shape;2549;p134"/>
          <p:cNvSpPr txBox="1"/>
          <p:nvPr/>
        </p:nvSpPr>
        <p:spPr>
          <a:xfrm>
            <a:off x="41050" y="865028"/>
            <a:ext cx="3667500" cy="1181700"/>
          </a:xfrm>
          <a:prstGeom prst="rect">
            <a:avLst/>
          </a:prstGeom>
          <a:noFill/>
          <a:ln>
            <a:noFill/>
          </a:ln>
        </p:spPr>
        <p:txBody>
          <a:bodyPr anchorCtr="0" anchor="t" bIns="36100" lIns="36100" spcFirstLastPara="1" rIns="36100" wrap="square" tIns="36100">
            <a:noAutofit/>
          </a:bodyPr>
          <a:lstStyle/>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 (Hematuria )</a:t>
            </a:r>
            <a:r>
              <a:rPr b="1" lang="en-GB" sz="1500">
                <a:solidFill>
                  <a:schemeClr val="dk1"/>
                </a:solidFill>
                <a:latin typeface="Lora"/>
                <a:ea typeface="Lora"/>
                <a:cs typeface="Lora"/>
                <a:sym typeface="Lora"/>
              </a:rPr>
              <a:t> </a:t>
            </a:r>
            <a:r>
              <a:rPr lang="en-GB" sz="1500">
                <a:highlight>
                  <a:srgbClr val="FFFFFF"/>
                </a:highlight>
                <a:latin typeface="Lora"/>
                <a:ea typeface="Lora"/>
                <a:cs typeface="Lora"/>
                <a:sym typeface="Lora"/>
              </a:rPr>
              <a:t>Cont.</a:t>
            </a:r>
            <a:endParaRPr sz="1100">
              <a:highlight>
                <a:srgbClr val="FFFFFF"/>
              </a:highlight>
              <a:latin typeface="Mada"/>
              <a:ea typeface="Mada"/>
              <a:cs typeface="Mada"/>
              <a:sym typeface="Mada"/>
            </a:endParaRPr>
          </a:p>
        </p:txBody>
      </p:sp>
      <p:graphicFrame>
        <p:nvGraphicFramePr>
          <p:cNvPr id="2550" name="Google Shape;2550;p134"/>
          <p:cNvGraphicFramePr/>
          <p:nvPr/>
        </p:nvGraphicFramePr>
        <p:xfrm>
          <a:off x="378808" y="1244491"/>
          <a:ext cx="3000000" cy="3000000"/>
        </p:xfrm>
        <a:graphic>
          <a:graphicData uri="http://schemas.openxmlformats.org/drawingml/2006/table">
            <a:tbl>
              <a:tblPr>
                <a:noFill/>
                <a:tableStyleId>{19993E90-D4CF-4236-97D6-A35B643A8516}</a:tableStyleId>
              </a:tblPr>
              <a:tblGrid>
                <a:gridCol w="1685225"/>
                <a:gridCol w="5373175"/>
              </a:tblGrid>
              <a:tr h="155300">
                <a:tc>
                  <a:txBody>
                    <a:bodyPr/>
                    <a:lstStyle/>
                    <a:p>
                      <a:pPr indent="0" lvl="0" marL="0" rtl="0" algn="ctr">
                        <a:lnSpc>
                          <a:spcPct val="100000"/>
                        </a:lnSpc>
                        <a:spcBef>
                          <a:spcPts val="0"/>
                        </a:spcBef>
                        <a:spcAft>
                          <a:spcPts val="0"/>
                        </a:spcAft>
                        <a:buNone/>
                      </a:pPr>
                      <a:r>
                        <a:rPr b="1" lang="en-GB" sz="1200">
                          <a:solidFill>
                            <a:srgbClr val="B7B7B7"/>
                          </a:solidFill>
                          <a:latin typeface="Mada"/>
                          <a:ea typeface="Mada"/>
                          <a:cs typeface="Mada"/>
                          <a:sym typeface="Mada"/>
                        </a:rPr>
                        <a:t>S</a:t>
                      </a:r>
                      <a:r>
                        <a:rPr b="1" lang="en-GB" sz="1200">
                          <a:latin typeface="Mada"/>
                          <a:ea typeface="Mada"/>
                          <a:cs typeface="Mada"/>
                          <a:sym typeface="Mada"/>
                        </a:rPr>
                        <a:t>OC</a:t>
                      </a:r>
                      <a:r>
                        <a:rPr b="1" lang="en-GB" sz="1200">
                          <a:solidFill>
                            <a:srgbClr val="B7B7B7"/>
                          </a:solidFill>
                          <a:latin typeface="Mada"/>
                          <a:ea typeface="Mada"/>
                          <a:cs typeface="Mada"/>
                          <a:sym typeface="Mada"/>
                        </a:rPr>
                        <a:t>R</a:t>
                      </a:r>
                      <a:r>
                        <a:rPr b="1" lang="en-GB" sz="1200">
                          <a:latin typeface="Mada"/>
                          <a:ea typeface="Mada"/>
                          <a:cs typeface="Mada"/>
                          <a:sym typeface="Mada"/>
                        </a:rPr>
                        <a:t>ATE</a:t>
                      </a:r>
                      <a:r>
                        <a:rPr b="1" lang="en-GB" sz="1200">
                          <a:solidFill>
                            <a:srgbClr val="B7B7B7"/>
                          </a:solidFill>
                          <a:latin typeface="Mada"/>
                          <a:ea typeface="Mada"/>
                          <a:cs typeface="Mada"/>
                          <a:sym typeface="Mada"/>
                        </a:rPr>
                        <a:t>S</a:t>
                      </a:r>
                      <a:endParaRPr b="1" sz="1200">
                        <a:solidFill>
                          <a:srgbClr val="B7B7B7"/>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9DEC9"/>
                    </a:solidFill>
                  </a:tcPr>
                </a:tc>
                <a:tc>
                  <a:txBody>
                    <a:bodyPr/>
                    <a:lstStyle/>
                    <a:p>
                      <a:pPr indent="0" lvl="0" marL="0" rtl="0" algn="ctr">
                        <a:lnSpc>
                          <a:spcPct val="100000"/>
                        </a:lnSpc>
                        <a:spcBef>
                          <a:spcPts val="0"/>
                        </a:spcBef>
                        <a:spcAft>
                          <a:spcPts val="0"/>
                        </a:spcAft>
                        <a:buNone/>
                      </a:pPr>
                      <a:r>
                        <a:rPr b="1" lang="en-GB" sz="1200">
                          <a:latin typeface="Mada"/>
                          <a:ea typeface="Mada"/>
                          <a:cs typeface="Mada"/>
                          <a:sym typeface="Mada"/>
                        </a:rPr>
                        <a:t>Hint </a:t>
                      </a:r>
                      <a:endParaRPr b="1"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9DEC9"/>
                    </a:solidFill>
                  </a:tcPr>
                </a:tc>
              </a:tr>
              <a:tr h="809900">
                <a:tc>
                  <a:txBody>
                    <a:bodyPr/>
                    <a:lstStyle/>
                    <a:p>
                      <a:pPr indent="0" lvl="0" marL="0" rtl="0" algn="ctr">
                        <a:lnSpc>
                          <a:spcPct val="100000"/>
                        </a:lnSpc>
                        <a:spcBef>
                          <a:spcPts val="0"/>
                        </a:spcBef>
                        <a:spcAft>
                          <a:spcPts val="0"/>
                        </a:spcAft>
                        <a:buNone/>
                      </a:pPr>
                      <a:r>
                        <a:rPr b="1" lang="en-GB" sz="1200">
                          <a:latin typeface="Mada"/>
                          <a:ea typeface="Mada"/>
                          <a:cs typeface="Mada"/>
                          <a:sym typeface="Mada"/>
                        </a:rPr>
                        <a:t>Associated symptoms</a:t>
                      </a:r>
                      <a:endParaRPr b="1" sz="1200">
                        <a:solidFill>
                          <a:schemeClr val="dk1"/>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158750" lvl="0" marL="177800" rtl="0" algn="l">
                        <a:lnSpc>
                          <a:spcPct val="100000"/>
                        </a:lnSpc>
                        <a:spcBef>
                          <a:spcPts val="0"/>
                        </a:spcBef>
                        <a:spcAft>
                          <a:spcPts val="0"/>
                        </a:spcAft>
                        <a:buSzPts val="1100"/>
                        <a:buFont typeface="Mada"/>
                        <a:buChar char="●"/>
                      </a:pPr>
                      <a:r>
                        <a:rPr b="1" lang="en-GB" sz="1100">
                          <a:latin typeface="Mada"/>
                          <a:ea typeface="Mada"/>
                          <a:cs typeface="Mada"/>
                          <a:sym typeface="Mada"/>
                        </a:rPr>
                        <a:t>Constitutional Symptoms:</a:t>
                      </a:r>
                      <a:endParaRPr b="1" sz="1100">
                        <a:latin typeface="Mada"/>
                        <a:ea typeface="Mada"/>
                        <a:cs typeface="Mada"/>
                        <a:sym typeface="Mada"/>
                      </a:endParaRPr>
                    </a:p>
                    <a:p>
                      <a:pPr indent="-158750" lvl="1" marL="723900" rtl="0" algn="l">
                        <a:lnSpc>
                          <a:spcPct val="100000"/>
                        </a:lnSpc>
                        <a:spcBef>
                          <a:spcPts val="0"/>
                        </a:spcBef>
                        <a:spcAft>
                          <a:spcPts val="0"/>
                        </a:spcAft>
                        <a:buSzPts val="1100"/>
                        <a:buFont typeface="Mada"/>
                        <a:buChar char="○"/>
                      </a:pPr>
                      <a:r>
                        <a:rPr lang="en-GB" sz="1100">
                          <a:latin typeface="Mada"/>
                          <a:ea typeface="Mada"/>
                          <a:cs typeface="Mada"/>
                          <a:sym typeface="Mada"/>
                        </a:rPr>
                        <a:t>Fever, Chills </a:t>
                      </a:r>
                      <a:r>
                        <a:rPr lang="en-GB" sz="1100">
                          <a:solidFill>
                            <a:srgbClr val="999999"/>
                          </a:solidFill>
                          <a:latin typeface="Mada"/>
                          <a:ea typeface="Mada"/>
                          <a:cs typeface="Mada"/>
                          <a:sym typeface="Mada"/>
                        </a:rPr>
                        <a:t>→ Pyelonephritis.</a:t>
                      </a:r>
                      <a:endParaRPr sz="1100">
                        <a:solidFill>
                          <a:srgbClr val="999999"/>
                        </a:solidFill>
                        <a:latin typeface="Mada"/>
                        <a:ea typeface="Mada"/>
                        <a:cs typeface="Mada"/>
                        <a:sym typeface="Mada"/>
                      </a:endParaRPr>
                    </a:p>
                    <a:p>
                      <a:pPr indent="-158750" lvl="1" marL="723900" rtl="0" algn="l">
                        <a:lnSpc>
                          <a:spcPct val="100000"/>
                        </a:lnSpc>
                        <a:spcBef>
                          <a:spcPts val="0"/>
                        </a:spcBef>
                        <a:spcAft>
                          <a:spcPts val="0"/>
                        </a:spcAft>
                        <a:buSzPts val="1100"/>
                        <a:buFont typeface="Mada"/>
                        <a:buChar char="○"/>
                      </a:pPr>
                      <a:r>
                        <a:rPr lang="en-GB" sz="1100">
                          <a:latin typeface="Mada"/>
                          <a:ea typeface="Mada"/>
                          <a:cs typeface="Mada"/>
                          <a:sym typeface="Mada"/>
                        </a:rPr>
                        <a:t>Weight, Appetite Loss And Malaise </a:t>
                      </a:r>
                      <a:r>
                        <a:rPr lang="en-GB" sz="1100">
                          <a:solidFill>
                            <a:srgbClr val="999999"/>
                          </a:solidFill>
                          <a:latin typeface="Mada"/>
                          <a:ea typeface="Mada"/>
                          <a:cs typeface="Mada"/>
                          <a:sym typeface="Mada"/>
                        </a:rPr>
                        <a:t>→ Malignancy.</a:t>
                      </a:r>
                      <a:endParaRPr sz="1100">
                        <a:solidFill>
                          <a:srgbClr val="999999"/>
                        </a:solidFill>
                        <a:latin typeface="Mada"/>
                        <a:ea typeface="Mada"/>
                        <a:cs typeface="Mada"/>
                        <a:sym typeface="Mada"/>
                      </a:endParaRPr>
                    </a:p>
                    <a:p>
                      <a:pPr indent="0" lvl="0" marL="0" rtl="0" algn="l">
                        <a:lnSpc>
                          <a:spcPct val="100000"/>
                        </a:lnSpc>
                        <a:spcBef>
                          <a:spcPts val="0"/>
                        </a:spcBef>
                        <a:spcAft>
                          <a:spcPts val="0"/>
                        </a:spcAft>
                        <a:buNone/>
                      </a:pPr>
                      <a:r>
                        <a:t/>
                      </a:r>
                      <a:endParaRPr sz="1100">
                        <a:latin typeface="Mada"/>
                        <a:ea typeface="Mada"/>
                        <a:cs typeface="Mada"/>
                        <a:sym typeface="Mada"/>
                      </a:endParaRPr>
                    </a:p>
                    <a:p>
                      <a:pPr indent="-158750" lvl="0" marL="177800" rtl="0" algn="l">
                        <a:lnSpc>
                          <a:spcPct val="100000"/>
                        </a:lnSpc>
                        <a:spcBef>
                          <a:spcPts val="0"/>
                        </a:spcBef>
                        <a:spcAft>
                          <a:spcPts val="0"/>
                        </a:spcAft>
                        <a:buSzPts val="1100"/>
                        <a:buFont typeface="Mada"/>
                        <a:buChar char="●"/>
                      </a:pPr>
                      <a:r>
                        <a:rPr b="1" lang="en-GB" sz="1100">
                          <a:latin typeface="Mada"/>
                          <a:ea typeface="Mada"/>
                          <a:cs typeface="Mada"/>
                          <a:sym typeface="Mada"/>
                        </a:rPr>
                        <a:t>Renal Symptoms:</a:t>
                      </a:r>
                      <a:endParaRPr b="1" sz="1100">
                        <a:latin typeface="Mada"/>
                        <a:ea typeface="Mada"/>
                        <a:cs typeface="Mada"/>
                        <a:sym typeface="Mada"/>
                      </a:endParaRPr>
                    </a:p>
                    <a:p>
                      <a:pPr indent="-158750" lvl="1" marL="355600" rtl="0" algn="l">
                        <a:lnSpc>
                          <a:spcPct val="100000"/>
                        </a:lnSpc>
                        <a:spcBef>
                          <a:spcPts val="0"/>
                        </a:spcBef>
                        <a:spcAft>
                          <a:spcPts val="0"/>
                        </a:spcAft>
                        <a:buSzPts val="1100"/>
                        <a:buFont typeface="Mada"/>
                        <a:buChar char="○"/>
                      </a:pPr>
                      <a:r>
                        <a:rPr lang="en-GB" sz="1100">
                          <a:latin typeface="Mada"/>
                          <a:ea typeface="Mada"/>
                          <a:cs typeface="Mada"/>
                          <a:sym typeface="Mada"/>
                        </a:rPr>
                        <a:t> Voiding and storage symptoms (</a:t>
                      </a:r>
                      <a:r>
                        <a:rPr lang="en-GB" sz="1100">
                          <a:solidFill>
                            <a:schemeClr val="dk1"/>
                          </a:solidFill>
                          <a:latin typeface="Mada"/>
                          <a:ea typeface="Mada"/>
                          <a:cs typeface="Mada"/>
                          <a:sym typeface="Mada"/>
                        </a:rPr>
                        <a:t>Frequency, urgency, nocturia, weak stream, </a:t>
                      </a:r>
                      <a:r>
                        <a:rPr lang="en-GB" sz="1100">
                          <a:solidFill>
                            <a:schemeClr val="dk1"/>
                          </a:solidFill>
                          <a:latin typeface="Mada"/>
                          <a:ea typeface="Mada"/>
                          <a:cs typeface="Mada"/>
                          <a:sym typeface="Mada"/>
                        </a:rPr>
                        <a:t>Intermittency, straining, h</a:t>
                      </a:r>
                      <a:r>
                        <a:rPr lang="en-GB" sz="1100">
                          <a:solidFill>
                            <a:schemeClr val="dk1"/>
                          </a:solidFill>
                          <a:latin typeface="Mada"/>
                          <a:ea typeface="Mada"/>
                          <a:cs typeface="Mada"/>
                          <a:sym typeface="Mada"/>
                        </a:rPr>
                        <a:t>esitancy, incomplete emptying )</a:t>
                      </a:r>
                      <a:r>
                        <a:rPr lang="en-GB" sz="1100">
                          <a:latin typeface="Mada"/>
                          <a:ea typeface="Mada"/>
                          <a:cs typeface="Mada"/>
                          <a:sym typeface="Mada"/>
                        </a:rPr>
                        <a:t> </a:t>
                      </a:r>
                      <a:r>
                        <a:rPr lang="en-GB" sz="1100">
                          <a:solidFill>
                            <a:srgbClr val="999999"/>
                          </a:solidFill>
                          <a:latin typeface="Mada"/>
                          <a:ea typeface="Mada"/>
                          <a:cs typeface="Mada"/>
                          <a:sym typeface="Mada"/>
                        </a:rPr>
                        <a:t>→ BPH.</a:t>
                      </a:r>
                      <a:endParaRPr sz="1100">
                        <a:solidFill>
                          <a:srgbClr val="999999"/>
                        </a:solidFill>
                        <a:latin typeface="Mada"/>
                        <a:ea typeface="Mada"/>
                        <a:cs typeface="Mada"/>
                        <a:sym typeface="Mada"/>
                      </a:endParaRPr>
                    </a:p>
                    <a:p>
                      <a:pPr indent="-158750" lvl="1" marL="355600" rtl="0" algn="l">
                        <a:lnSpc>
                          <a:spcPct val="100000"/>
                        </a:lnSpc>
                        <a:spcBef>
                          <a:spcPts val="0"/>
                        </a:spcBef>
                        <a:spcAft>
                          <a:spcPts val="0"/>
                        </a:spcAft>
                        <a:buSzPts val="1100"/>
                        <a:buFont typeface="Mada"/>
                        <a:buChar char="○"/>
                      </a:pPr>
                      <a:r>
                        <a:rPr lang="en-GB" sz="1100">
                          <a:latin typeface="Mada"/>
                          <a:ea typeface="Mada"/>
                          <a:cs typeface="Mada"/>
                          <a:sym typeface="Mada"/>
                        </a:rPr>
                        <a:t>Suprapubic pain </a:t>
                      </a:r>
                      <a:r>
                        <a:rPr lang="en-GB" sz="1100">
                          <a:solidFill>
                            <a:srgbClr val="999999"/>
                          </a:solidFill>
                          <a:latin typeface="Mada"/>
                          <a:ea typeface="Mada"/>
                          <a:cs typeface="Mada"/>
                          <a:sym typeface="Mada"/>
                        </a:rPr>
                        <a:t>→ Cystitis.</a:t>
                      </a:r>
                      <a:endParaRPr sz="1100">
                        <a:solidFill>
                          <a:srgbClr val="999999"/>
                        </a:solidFill>
                        <a:latin typeface="Mada"/>
                        <a:ea typeface="Mada"/>
                        <a:cs typeface="Mada"/>
                        <a:sym typeface="Mada"/>
                      </a:endParaRPr>
                    </a:p>
                    <a:p>
                      <a:pPr indent="-158750" lvl="1" marL="355600" rtl="0" algn="l">
                        <a:lnSpc>
                          <a:spcPct val="100000"/>
                        </a:lnSpc>
                        <a:spcBef>
                          <a:spcPts val="0"/>
                        </a:spcBef>
                        <a:spcAft>
                          <a:spcPts val="0"/>
                        </a:spcAft>
                        <a:buSzPts val="1100"/>
                        <a:buFont typeface="Mada"/>
                        <a:buChar char="○"/>
                      </a:pPr>
                      <a:r>
                        <a:rPr lang="en-GB" sz="1100">
                          <a:latin typeface="Mada"/>
                          <a:ea typeface="Mada"/>
                          <a:cs typeface="Mada"/>
                          <a:sym typeface="Mada"/>
                        </a:rPr>
                        <a:t>Sharp pain in your lower abdomen or above the groin </a:t>
                      </a:r>
                      <a:r>
                        <a:rPr lang="en-GB" sz="1100">
                          <a:solidFill>
                            <a:srgbClr val="999999"/>
                          </a:solidFill>
                          <a:latin typeface="Mada"/>
                          <a:ea typeface="Mada"/>
                          <a:cs typeface="Mada"/>
                          <a:sym typeface="Mada"/>
                        </a:rPr>
                        <a:t>→ Renal Calculus .</a:t>
                      </a:r>
                      <a:endParaRPr sz="1100">
                        <a:solidFill>
                          <a:srgbClr val="999999"/>
                        </a:solidFill>
                        <a:latin typeface="Mada"/>
                        <a:ea typeface="Mada"/>
                        <a:cs typeface="Mada"/>
                        <a:sym typeface="Mada"/>
                      </a:endParaRPr>
                    </a:p>
                    <a:p>
                      <a:pPr indent="-158750" lvl="1" marL="355600" rtl="0" algn="l">
                        <a:lnSpc>
                          <a:spcPct val="100000"/>
                        </a:lnSpc>
                        <a:spcBef>
                          <a:spcPts val="0"/>
                        </a:spcBef>
                        <a:spcAft>
                          <a:spcPts val="0"/>
                        </a:spcAft>
                        <a:buSzPts val="1100"/>
                        <a:buFont typeface="Mada"/>
                        <a:buChar char="○"/>
                      </a:pPr>
                      <a:r>
                        <a:rPr lang="en-GB" sz="1100">
                          <a:latin typeface="Mada"/>
                          <a:ea typeface="Mada"/>
                          <a:cs typeface="Mada"/>
                          <a:sym typeface="Mada"/>
                        </a:rPr>
                        <a:t>Flank pain </a:t>
                      </a:r>
                      <a:r>
                        <a:rPr lang="en-GB" sz="1100">
                          <a:solidFill>
                            <a:srgbClr val="999999"/>
                          </a:solidFill>
                          <a:latin typeface="Mada"/>
                          <a:ea typeface="Mada"/>
                          <a:cs typeface="Mada"/>
                          <a:sym typeface="Mada"/>
                        </a:rPr>
                        <a:t>→ Pyelonephritis, Papillary Necrosis, Renal Calculi And Renal Infarction.</a:t>
                      </a:r>
                      <a:endParaRPr sz="11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2551" name="Google Shape;2551;p134"/>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2552" name="Google Shape;2552;p134"/>
          <p:cNvSpPr txBox="1"/>
          <p:nvPr/>
        </p:nvSpPr>
        <p:spPr>
          <a:xfrm>
            <a:off x="225200" y="8792766"/>
            <a:ext cx="2298000" cy="16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Investigations </a:t>
            </a:r>
            <a:endParaRPr sz="1800">
              <a:solidFill>
                <a:srgbClr val="9FCFCF"/>
              </a:solidFill>
              <a:latin typeface="Comfortaa Regular"/>
              <a:ea typeface="Comfortaa Regular"/>
              <a:cs typeface="Comfortaa Regular"/>
              <a:sym typeface="Comfortaa Regular"/>
            </a:endParaRPr>
          </a:p>
        </p:txBody>
      </p:sp>
      <p:sp>
        <p:nvSpPr>
          <p:cNvPr id="2553" name="Google Shape;2553;p134"/>
          <p:cNvSpPr/>
          <p:nvPr/>
        </p:nvSpPr>
        <p:spPr>
          <a:xfrm>
            <a:off x="137840" y="918616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554" name="Google Shape;2554;p134"/>
          <p:cNvSpPr/>
          <p:nvPr/>
        </p:nvSpPr>
        <p:spPr>
          <a:xfrm>
            <a:off x="41047" y="1033521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555" name="Google Shape;2555;p134"/>
          <p:cNvSpPr txBox="1"/>
          <p:nvPr/>
        </p:nvSpPr>
        <p:spPr>
          <a:xfrm>
            <a:off x="128398" y="9923861"/>
            <a:ext cx="1838400" cy="42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Management </a:t>
            </a:r>
            <a:endParaRPr sz="1800">
              <a:solidFill>
                <a:srgbClr val="9FCFCF"/>
              </a:solidFill>
              <a:latin typeface="Comfortaa Regular"/>
              <a:ea typeface="Comfortaa Regular"/>
              <a:cs typeface="Comfortaa Regular"/>
              <a:sym typeface="Comfortaa Regular"/>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9" name="Shape 2559"/>
        <p:cNvGrpSpPr/>
        <p:nvPr/>
      </p:nvGrpSpPr>
      <p:grpSpPr>
        <a:xfrm>
          <a:off x="0" y="0"/>
          <a:ext cx="0" cy="0"/>
          <a:chOff x="0" y="0"/>
          <a:chExt cx="0" cy="0"/>
        </a:xfrm>
      </p:grpSpPr>
      <p:sp>
        <p:nvSpPr>
          <p:cNvPr id="2560" name="Google Shape;2560;p135"/>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135"/>
          <p:cNvSpPr txBox="1"/>
          <p:nvPr/>
        </p:nvSpPr>
        <p:spPr>
          <a:xfrm>
            <a:off x="137850" y="299300"/>
            <a:ext cx="7058400" cy="10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Taking History of Flank pain </a:t>
            </a:r>
            <a:endParaRPr b="1" sz="2000">
              <a:solidFill>
                <a:srgbClr val="83C5BE"/>
              </a:solidFill>
              <a:latin typeface="Lora"/>
              <a:ea typeface="Lora"/>
              <a:cs typeface="Lora"/>
              <a:sym typeface="Lora"/>
            </a:endParaRPr>
          </a:p>
        </p:txBody>
      </p:sp>
      <p:sp>
        <p:nvSpPr>
          <p:cNvPr id="2562" name="Google Shape;2562;p135"/>
          <p:cNvSpPr txBox="1"/>
          <p:nvPr/>
        </p:nvSpPr>
        <p:spPr>
          <a:xfrm>
            <a:off x="-4743" y="3268544"/>
            <a:ext cx="7599000" cy="175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CC</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rgbClr val="999999"/>
              </a:buClr>
              <a:buSzPts val="1100"/>
              <a:buFont typeface="Mada"/>
              <a:buChar char="○"/>
            </a:pPr>
            <a:r>
              <a:rPr lang="en-GB" sz="1100">
                <a:solidFill>
                  <a:schemeClr val="dk1"/>
                </a:solidFill>
                <a:latin typeface="Mada"/>
                <a:ea typeface="Mada"/>
                <a:cs typeface="Mada"/>
                <a:sym typeface="Mada"/>
              </a:rPr>
              <a:t>Pain from the kidney is felt in the: </a:t>
            </a:r>
            <a:r>
              <a:rPr b="1" lang="en-GB" sz="1100">
                <a:solidFill>
                  <a:srgbClr val="FF0000"/>
                </a:solidFill>
                <a:latin typeface="Mada"/>
                <a:ea typeface="Mada"/>
                <a:cs typeface="Mada"/>
                <a:sym typeface="Mada"/>
              </a:rPr>
              <a:t>loin</a:t>
            </a:r>
            <a:r>
              <a:rPr lang="en-GB" sz="1100">
                <a:solidFill>
                  <a:schemeClr val="dk1"/>
                </a:solidFill>
                <a:latin typeface="Mada"/>
                <a:ea typeface="Mada"/>
                <a:cs typeface="Mada"/>
                <a:sym typeface="Mada"/>
              </a:rPr>
              <a:t> – the space below the 12th rib and the iliac crest.</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b="1" sz="1500">
              <a:solidFill>
                <a:schemeClr val="dk1"/>
              </a:solidFill>
              <a:highlight>
                <a:srgbClr val="F9DEC9"/>
              </a:highlight>
              <a:latin typeface="Lora"/>
              <a:ea typeface="Lora"/>
              <a:cs typeface="Lora"/>
              <a:sym typeface="Lor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 (Flank pain )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sp>
        <p:nvSpPr>
          <p:cNvPr id="2563" name="Google Shape;2563;p135"/>
          <p:cNvSpPr txBox="1"/>
          <p:nvPr/>
        </p:nvSpPr>
        <p:spPr>
          <a:xfrm>
            <a:off x="41935" y="2935819"/>
            <a:ext cx="64344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a:t>
            </a:r>
            <a:endParaRPr sz="1000">
              <a:solidFill>
                <a:srgbClr val="9FCFCF"/>
              </a:solidFill>
              <a:latin typeface="Comfortaa Regular"/>
              <a:ea typeface="Comfortaa Regular"/>
              <a:cs typeface="Comfortaa Regular"/>
              <a:sym typeface="Comfortaa Regular"/>
            </a:endParaRPr>
          </a:p>
        </p:txBody>
      </p:sp>
      <p:sp>
        <p:nvSpPr>
          <p:cNvPr id="2564" name="Google Shape;2564;p135"/>
          <p:cNvSpPr/>
          <p:nvPr/>
        </p:nvSpPr>
        <p:spPr>
          <a:xfrm>
            <a:off x="12949" y="3272007"/>
            <a:ext cx="2224800" cy="600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565" name="Google Shape;2565;p135"/>
          <p:cNvSpPr txBox="1"/>
          <p:nvPr/>
        </p:nvSpPr>
        <p:spPr>
          <a:xfrm>
            <a:off x="125725" y="567661"/>
            <a:ext cx="1838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DDX </a:t>
            </a:r>
            <a:endParaRPr sz="1800">
              <a:solidFill>
                <a:srgbClr val="9FCFCF"/>
              </a:solidFill>
              <a:latin typeface="Comfortaa Regular"/>
              <a:ea typeface="Comfortaa Regular"/>
              <a:cs typeface="Comfortaa Regular"/>
              <a:sym typeface="Comfortaa Regular"/>
            </a:endParaRPr>
          </a:p>
        </p:txBody>
      </p:sp>
      <p:sp>
        <p:nvSpPr>
          <p:cNvPr id="2566" name="Google Shape;2566;p135"/>
          <p:cNvSpPr/>
          <p:nvPr/>
        </p:nvSpPr>
        <p:spPr>
          <a:xfrm>
            <a:off x="38375" y="988024"/>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aphicFrame>
        <p:nvGraphicFramePr>
          <p:cNvPr id="2567" name="Google Shape;2567;p135"/>
          <p:cNvGraphicFramePr/>
          <p:nvPr/>
        </p:nvGraphicFramePr>
        <p:xfrm>
          <a:off x="125727" y="1268180"/>
          <a:ext cx="3000000" cy="3000000"/>
        </p:xfrm>
        <a:graphic>
          <a:graphicData uri="http://schemas.openxmlformats.org/drawingml/2006/table">
            <a:tbl>
              <a:tblPr>
                <a:noFill/>
                <a:tableStyleId>{19993E90-D4CF-4236-97D6-A35B643A8516}</a:tableStyleId>
              </a:tblPr>
              <a:tblGrid>
                <a:gridCol w="3411400"/>
                <a:gridCol w="3834200"/>
              </a:tblGrid>
              <a:tr h="273050">
                <a:tc>
                  <a:txBody>
                    <a:bodyPr/>
                    <a:lstStyle/>
                    <a:p>
                      <a:pPr indent="0" lvl="0" marL="0" rtl="0" algn="ctr">
                        <a:lnSpc>
                          <a:spcPct val="100000"/>
                        </a:lnSpc>
                        <a:spcBef>
                          <a:spcPts val="0"/>
                        </a:spcBef>
                        <a:spcAft>
                          <a:spcPts val="0"/>
                        </a:spcAft>
                        <a:buNone/>
                      </a:pPr>
                      <a:r>
                        <a:rPr b="1" lang="en-GB" sz="1200">
                          <a:latin typeface="Mada"/>
                          <a:ea typeface="Mada"/>
                          <a:cs typeface="Mada"/>
                          <a:sym typeface="Mada"/>
                        </a:rPr>
                        <a:t>Renal</a:t>
                      </a:r>
                      <a:endParaRPr b="1" sz="1200">
                        <a:latin typeface="Mada"/>
                        <a:ea typeface="Mada"/>
                        <a:cs typeface="Mada"/>
                        <a:sym typeface="Mada"/>
                      </a:endParaRPr>
                    </a:p>
                  </a:txBody>
                  <a:tcPr marT="91425" marB="91425" marR="91425" marL="91425">
                    <a:solidFill>
                      <a:srgbClr val="F9DEC9"/>
                    </a:solidFill>
                  </a:tcPr>
                </a:tc>
                <a:tc>
                  <a:txBody>
                    <a:bodyPr/>
                    <a:lstStyle/>
                    <a:p>
                      <a:pPr indent="0" lvl="0" marL="0" rtl="0" algn="ctr">
                        <a:lnSpc>
                          <a:spcPct val="100000"/>
                        </a:lnSpc>
                        <a:spcBef>
                          <a:spcPts val="0"/>
                        </a:spcBef>
                        <a:spcAft>
                          <a:spcPts val="0"/>
                        </a:spcAft>
                        <a:buNone/>
                      </a:pPr>
                      <a:r>
                        <a:rPr b="1" lang="en-GB" sz="1200">
                          <a:latin typeface="Mada"/>
                          <a:ea typeface="Mada"/>
                          <a:cs typeface="Mada"/>
                          <a:sym typeface="Mada"/>
                        </a:rPr>
                        <a:t>Non-Renal </a:t>
                      </a:r>
                      <a:endParaRPr b="1" sz="1200">
                        <a:latin typeface="Mada"/>
                        <a:ea typeface="Mada"/>
                        <a:cs typeface="Mada"/>
                        <a:sym typeface="Mada"/>
                      </a:endParaRPr>
                    </a:p>
                  </a:txBody>
                  <a:tcPr marT="91425" marB="91425" marR="91425" marL="91425">
                    <a:solidFill>
                      <a:srgbClr val="F9DEC9"/>
                    </a:solidFill>
                  </a:tcPr>
                </a:tc>
              </a:tr>
              <a:tr h="679500">
                <a:tc>
                  <a:txBody>
                    <a:bodyPr/>
                    <a:lstStyle/>
                    <a:p>
                      <a:pPr indent="-165100" lvl="0" marL="177800" rtl="0" algn="l">
                        <a:lnSpc>
                          <a:spcPct val="100000"/>
                        </a:lnSpc>
                        <a:spcBef>
                          <a:spcPts val="0"/>
                        </a:spcBef>
                        <a:spcAft>
                          <a:spcPts val="0"/>
                        </a:spcAft>
                        <a:buSzPts val="1200"/>
                        <a:buFont typeface="Mada"/>
                        <a:buChar char="●"/>
                      </a:pPr>
                      <a:r>
                        <a:rPr lang="en-GB" sz="1200">
                          <a:latin typeface="Mada"/>
                          <a:ea typeface="Mada"/>
                          <a:cs typeface="Mada"/>
                          <a:sym typeface="Mada"/>
                        </a:rPr>
                        <a:t>Renal stones.</a:t>
                      </a:r>
                      <a:endParaRPr sz="1200">
                        <a:latin typeface="Mada"/>
                        <a:ea typeface="Mada"/>
                        <a:cs typeface="Mada"/>
                        <a:sym typeface="Mada"/>
                      </a:endParaRPr>
                    </a:p>
                    <a:p>
                      <a:pPr indent="-165100" lvl="0" marL="177800" rtl="0" algn="l">
                        <a:lnSpc>
                          <a:spcPct val="100000"/>
                        </a:lnSpc>
                        <a:spcBef>
                          <a:spcPts val="0"/>
                        </a:spcBef>
                        <a:spcAft>
                          <a:spcPts val="0"/>
                        </a:spcAft>
                        <a:buSzPts val="1200"/>
                        <a:buFont typeface="Mada"/>
                        <a:buChar char="●"/>
                      </a:pPr>
                      <a:r>
                        <a:rPr lang="en-GB" sz="1200">
                          <a:latin typeface="Mada"/>
                          <a:ea typeface="Mada"/>
                          <a:cs typeface="Mada"/>
                          <a:sym typeface="Mada"/>
                        </a:rPr>
                        <a:t>Pyelonephritis.</a:t>
                      </a:r>
                      <a:endParaRPr sz="1200">
                        <a:latin typeface="Mada"/>
                        <a:ea typeface="Mada"/>
                        <a:cs typeface="Mada"/>
                        <a:sym typeface="Mada"/>
                      </a:endParaRPr>
                    </a:p>
                    <a:p>
                      <a:pPr indent="-165100" lvl="0" marL="177800" rtl="0" algn="l">
                        <a:lnSpc>
                          <a:spcPct val="100000"/>
                        </a:lnSpc>
                        <a:spcBef>
                          <a:spcPts val="0"/>
                        </a:spcBef>
                        <a:spcAft>
                          <a:spcPts val="0"/>
                        </a:spcAft>
                        <a:buSzPts val="1200"/>
                        <a:buFont typeface="Mada"/>
                        <a:buChar char="●"/>
                      </a:pPr>
                      <a:r>
                        <a:rPr lang="en-GB" sz="1200">
                          <a:latin typeface="Mada"/>
                          <a:ea typeface="Mada"/>
                          <a:cs typeface="Mada"/>
                          <a:sym typeface="Mada"/>
                        </a:rPr>
                        <a:t>Papillary necrosis.</a:t>
                      </a:r>
                      <a:endParaRPr sz="1200">
                        <a:latin typeface="Mada"/>
                        <a:ea typeface="Mada"/>
                        <a:cs typeface="Mada"/>
                        <a:sym typeface="Mada"/>
                      </a:endParaRPr>
                    </a:p>
                  </a:txBody>
                  <a:tcPr marT="91425" marB="91425" marR="91425" marL="91425"/>
                </a:tc>
                <a:tc>
                  <a:txBody>
                    <a:bodyPr/>
                    <a:lstStyle/>
                    <a:p>
                      <a:pPr indent="-165100" lvl="0" marL="1778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MSK: Muscle strains.</a:t>
                      </a:r>
                      <a:endParaRPr sz="1200">
                        <a:solidFill>
                          <a:schemeClr val="dk1"/>
                        </a:solidFill>
                        <a:latin typeface="Mada"/>
                        <a:ea typeface="Mada"/>
                        <a:cs typeface="Mada"/>
                        <a:sym typeface="Mada"/>
                      </a:endParaRPr>
                    </a:p>
                    <a:p>
                      <a:pPr indent="-165100" lvl="0" marL="1778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Vascular = Abdominal Aortic Aneurysm (AAA).</a:t>
                      </a:r>
                      <a:endParaRPr sz="1200">
                        <a:solidFill>
                          <a:schemeClr val="dk1"/>
                        </a:solidFill>
                        <a:latin typeface="Mada"/>
                        <a:ea typeface="Mada"/>
                        <a:cs typeface="Mada"/>
                        <a:sym typeface="Mada"/>
                      </a:endParaRPr>
                    </a:p>
                    <a:p>
                      <a:pPr indent="-165100" lvl="0" marL="1778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GI: Diverticulitis/Appendicitis (</a:t>
                      </a:r>
                      <a:r>
                        <a:rPr lang="en-GB" sz="1200">
                          <a:solidFill>
                            <a:srgbClr val="999999"/>
                          </a:solidFill>
                          <a:latin typeface="Mada"/>
                          <a:ea typeface="Mada"/>
                          <a:cs typeface="Mada"/>
                          <a:sym typeface="Mada"/>
                        </a:rPr>
                        <a:t>constant, </a:t>
                      </a:r>
                      <a:r>
                        <a:rPr lang="en-GB" sz="1200">
                          <a:solidFill>
                            <a:srgbClr val="999999"/>
                          </a:solidFill>
                          <a:latin typeface="Mada"/>
                          <a:ea typeface="Mada"/>
                          <a:cs typeface="Mada"/>
                          <a:sym typeface="Mada"/>
                        </a:rPr>
                        <a:t>localized pain, get worse with movement</a:t>
                      </a:r>
                      <a:r>
                        <a:rPr lang="en-GB"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165100" lvl="0" marL="1778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Infection: Herpes zoster/Psoas abscess.</a:t>
                      </a:r>
                      <a:endParaRPr sz="1200">
                        <a:solidFill>
                          <a:schemeClr val="dk1"/>
                        </a:solidFill>
                        <a:latin typeface="Mada"/>
                        <a:ea typeface="Mada"/>
                        <a:cs typeface="Mada"/>
                        <a:sym typeface="Mada"/>
                      </a:endParaRPr>
                    </a:p>
                  </a:txBody>
                  <a:tcPr marT="91425" marB="91425" marR="91425" marL="91425"/>
                </a:tc>
              </a:tr>
            </a:tbl>
          </a:graphicData>
        </a:graphic>
      </p:graphicFrame>
      <p:graphicFrame>
        <p:nvGraphicFramePr>
          <p:cNvPr id="2568" name="Google Shape;2568;p135"/>
          <p:cNvGraphicFramePr/>
          <p:nvPr/>
        </p:nvGraphicFramePr>
        <p:xfrm>
          <a:off x="320060" y="4919255"/>
          <a:ext cx="3000000" cy="3000000"/>
        </p:xfrm>
        <a:graphic>
          <a:graphicData uri="http://schemas.openxmlformats.org/drawingml/2006/table">
            <a:tbl>
              <a:tblPr>
                <a:noFill/>
                <a:tableStyleId>{19993E90-D4CF-4236-97D6-A35B643A8516}</a:tableStyleId>
              </a:tblPr>
              <a:tblGrid>
                <a:gridCol w="1659200"/>
                <a:gridCol w="5290225"/>
              </a:tblGrid>
              <a:tr h="373700">
                <a:tc>
                  <a:txBody>
                    <a:bodyPr/>
                    <a:lstStyle/>
                    <a:p>
                      <a:pPr indent="0" lvl="0" marL="0" rtl="0" algn="ctr">
                        <a:lnSpc>
                          <a:spcPct val="100000"/>
                        </a:lnSpc>
                        <a:spcBef>
                          <a:spcPts val="0"/>
                        </a:spcBef>
                        <a:spcAft>
                          <a:spcPts val="0"/>
                        </a:spcAft>
                        <a:buNone/>
                      </a:pPr>
                      <a:r>
                        <a:rPr b="1" lang="en-GB" sz="1200">
                          <a:latin typeface="Mada"/>
                          <a:ea typeface="Mada"/>
                          <a:cs typeface="Mada"/>
                          <a:sym typeface="Mada"/>
                        </a:rPr>
                        <a:t>SOCRATES</a:t>
                      </a:r>
                      <a:endParaRPr b="1" sz="1200">
                        <a:latin typeface="Mada"/>
                        <a:ea typeface="Mada"/>
                        <a:cs typeface="Mada"/>
                        <a:sym typeface="Mada"/>
                      </a:endParaRPr>
                    </a:p>
                  </a:txBody>
                  <a:tcPr marT="91425" marB="91425" marR="91425" marL="91425">
                    <a:solidFill>
                      <a:srgbClr val="DBA17B"/>
                    </a:solidFill>
                  </a:tcPr>
                </a:tc>
                <a:tc>
                  <a:txBody>
                    <a:bodyPr/>
                    <a:lstStyle/>
                    <a:p>
                      <a:pPr indent="0" lvl="0" marL="0" rtl="0" algn="l">
                        <a:lnSpc>
                          <a:spcPct val="100000"/>
                        </a:lnSpc>
                        <a:spcBef>
                          <a:spcPts val="0"/>
                        </a:spcBef>
                        <a:spcAft>
                          <a:spcPts val="0"/>
                        </a:spcAft>
                        <a:buNone/>
                      </a:pPr>
                      <a:r>
                        <a:rPr b="1" lang="en-GB" sz="1200">
                          <a:latin typeface="Mada"/>
                          <a:ea typeface="Mada"/>
                          <a:cs typeface="Mada"/>
                          <a:sym typeface="Mada"/>
                        </a:rPr>
                        <a:t>Hint </a:t>
                      </a:r>
                      <a:endParaRPr b="1" sz="1200">
                        <a:latin typeface="Mada"/>
                        <a:ea typeface="Mada"/>
                        <a:cs typeface="Mada"/>
                        <a:sym typeface="Mada"/>
                      </a:endParaRPr>
                    </a:p>
                  </a:txBody>
                  <a:tcPr marT="91425" marB="91425" marR="91425" marL="91425">
                    <a:solidFill>
                      <a:srgbClr val="DBA17B"/>
                    </a:solidFill>
                  </a:tcPr>
                </a:tc>
              </a:tr>
              <a:tr h="100000">
                <a:tc>
                  <a:txBody>
                    <a:bodyPr/>
                    <a:lstStyle/>
                    <a:p>
                      <a:pPr indent="0" lvl="0" marL="0" rtl="0" algn="ctr">
                        <a:lnSpc>
                          <a:spcPct val="100000"/>
                        </a:lnSpc>
                        <a:spcBef>
                          <a:spcPts val="0"/>
                        </a:spcBef>
                        <a:spcAft>
                          <a:spcPts val="0"/>
                        </a:spcAft>
                        <a:buNone/>
                      </a:pPr>
                      <a:r>
                        <a:rPr b="1" lang="en-GB" sz="1200">
                          <a:latin typeface="Mada"/>
                          <a:ea typeface="Mada"/>
                          <a:cs typeface="Mada"/>
                          <a:sym typeface="Mada"/>
                        </a:rPr>
                        <a:t>Site </a:t>
                      </a:r>
                      <a:endParaRPr b="1" sz="12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lnSpc>
                          <a:spcPct val="115000"/>
                        </a:lnSpc>
                        <a:spcBef>
                          <a:spcPts val="0"/>
                        </a:spcBef>
                        <a:spcAft>
                          <a:spcPts val="0"/>
                        </a:spcAft>
                        <a:buSzPts val="1100"/>
                        <a:buFont typeface="Mada"/>
                        <a:buChar char="●"/>
                      </a:pPr>
                      <a:r>
                        <a:rPr b="1" lang="en-GB" sz="1100">
                          <a:solidFill>
                            <a:srgbClr val="FF0000"/>
                          </a:solidFill>
                          <a:latin typeface="Mada"/>
                          <a:ea typeface="Mada"/>
                          <a:cs typeface="Mada"/>
                          <a:sym typeface="Mada"/>
                        </a:rPr>
                        <a:t>L</a:t>
                      </a:r>
                      <a:r>
                        <a:rPr b="1" lang="en-GB" sz="1100">
                          <a:solidFill>
                            <a:srgbClr val="FF0000"/>
                          </a:solidFill>
                          <a:latin typeface="Mada"/>
                          <a:ea typeface="Mada"/>
                          <a:cs typeface="Mada"/>
                          <a:sym typeface="Mada"/>
                        </a:rPr>
                        <a:t>oin</a:t>
                      </a:r>
                      <a:r>
                        <a:rPr lang="en-GB" sz="1100">
                          <a:solidFill>
                            <a:schemeClr val="dk1"/>
                          </a:solidFill>
                          <a:latin typeface="Mada"/>
                          <a:ea typeface="Mada"/>
                          <a:cs typeface="Mada"/>
                          <a:sym typeface="Mada"/>
                        </a:rPr>
                        <a:t> – the space below the 12th rib and the iliac crest.</a:t>
                      </a:r>
                      <a:endParaRPr b="1" sz="1100">
                        <a:latin typeface="Mada"/>
                        <a:ea typeface="Mada"/>
                        <a:cs typeface="Mada"/>
                        <a:sym typeface="Mada"/>
                      </a:endParaRPr>
                    </a:p>
                  </a:txBody>
                  <a:tcPr marT="91425" marB="91425" marR="91425" marL="91425"/>
                </a:tc>
              </a:tr>
              <a:tr h="100000">
                <a:tc>
                  <a:txBody>
                    <a:bodyPr/>
                    <a:lstStyle/>
                    <a:p>
                      <a:pPr indent="0" lvl="0" marL="0" rtl="0" algn="ctr">
                        <a:lnSpc>
                          <a:spcPct val="100000"/>
                        </a:lnSpc>
                        <a:spcBef>
                          <a:spcPts val="0"/>
                        </a:spcBef>
                        <a:spcAft>
                          <a:spcPts val="0"/>
                        </a:spcAft>
                        <a:buNone/>
                      </a:pPr>
                      <a:r>
                        <a:rPr b="1" lang="en-GB" sz="1200">
                          <a:latin typeface="Mada"/>
                          <a:ea typeface="Mada"/>
                          <a:cs typeface="Mada"/>
                          <a:sym typeface="Mada"/>
                        </a:rPr>
                        <a:t>Onset</a:t>
                      </a:r>
                      <a:endParaRPr b="1" sz="12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lnSpc>
                          <a:spcPct val="100000"/>
                        </a:lnSpc>
                        <a:spcBef>
                          <a:spcPts val="0"/>
                        </a:spcBef>
                        <a:spcAft>
                          <a:spcPts val="0"/>
                        </a:spcAft>
                        <a:buClr>
                          <a:schemeClr val="dk1"/>
                        </a:buClr>
                        <a:buSzPts val="1100"/>
                        <a:buFont typeface="Mada"/>
                        <a:buChar char="●"/>
                      </a:pPr>
                      <a:r>
                        <a:rPr lang="en-GB" sz="1100">
                          <a:latin typeface="Mada"/>
                          <a:ea typeface="Mada"/>
                          <a:cs typeface="Mada"/>
                          <a:sym typeface="Mada"/>
                        </a:rPr>
                        <a:t> Sudden  ​(renal stones)​.</a:t>
                      </a:r>
                      <a:endParaRPr sz="1100">
                        <a:latin typeface="Mada"/>
                        <a:ea typeface="Mada"/>
                        <a:cs typeface="Mada"/>
                        <a:sym typeface="Mada"/>
                      </a:endParaRPr>
                    </a:p>
                    <a:p>
                      <a:pPr indent="-298450" lvl="0" marL="457200" rtl="0" algn="l">
                        <a:lnSpc>
                          <a:spcPct val="100000"/>
                        </a:lnSpc>
                        <a:spcBef>
                          <a:spcPts val="0"/>
                        </a:spcBef>
                        <a:spcAft>
                          <a:spcPts val="0"/>
                        </a:spcAft>
                        <a:buClr>
                          <a:schemeClr val="dk1"/>
                        </a:buClr>
                        <a:buSzPts val="1100"/>
                        <a:buFont typeface="Mada"/>
                        <a:buChar char="●"/>
                      </a:pPr>
                      <a:r>
                        <a:rPr lang="en-GB" sz="1100">
                          <a:latin typeface="Mada"/>
                          <a:ea typeface="Mada"/>
                          <a:cs typeface="Mada"/>
                          <a:sym typeface="Mada"/>
                        </a:rPr>
                        <a:t> Gradual ​(pyelonephritis)​.</a:t>
                      </a:r>
                      <a:endParaRPr sz="1100">
                        <a:latin typeface="Mada"/>
                        <a:ea typeface="Mada"/>
                        <a:cs typeface="Mada"/>
                        <a:sym typeface="Mada"/>
                      </a:endParaRPr>
                    </a:p>
                  </a:txBody>
                  <a:tcPr marT="91425" marB="91425" marR="91425" marL="91425"/>
                </a:tc>
              </a:tr>
              <a:tr h="100000">
                <a:tc>
                  <a:txBody>
                    <a:bodyPr/>
                    <a:lstStyle/>
                    <a:p>
                      <a:pPr indent="0" lvl="0" marL="0" rtl="0" algn="ctr">
                        <a:lnSpc>
                          <a:spcPct val="100000"/>
                        </a:lnSpc>
                        <a:spcBef>
                          <a:spcPts val="0"/>
                        </a:spcBef>
                        <a:spcAft>
                          <a:spcPts val="0"/>
                        </a:spcAft>
                        <a:buNone/>
                      </a:pPr>
                      <a:r>
                        <a:rPr b="1" lang="en-GB" sz="1200">
                          <a:latin typeface="Mada"/>
                          <a:ea typeface="Mada"/>
                          <a:cs typeface="Mada"/>
                          <a:sym typeface="Mada"/>
                        </a:rPr>
                        <a:t>Character </a:t>
                      </a:r>
                      <a:endParaRPr b="1" sz="12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lnSpc>
                          <a:spcPct val="100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Colicly  (Renal stones-</a:t>
                      </a:r>
                      <a:r>
                        <a:rPr lang="en-GB" sz="1100">
                          <a:solidFill>
                            <a:schemeClr val="dk1"/>
                          </a:solidFill>
                          <a:latin typeface="Mada"/>
                          <a:ea typeface="Mada"/>
                          <a:cs typeface="Mada"/>
                          <a:sym typeface="Mada"/>
                        </a:rPr>
                        <a:t>arising from the renal pelvis</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0" marL="457200" rtl="0" algn="l">
                        <a:lnSpc>
                          <a:spcPct val="100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Dull </a:t>
                      </a:r>
                      <a:r>
                        <a:rPr lang="en-GB" sz="1100">
                          <a:solidFill>
                            <a:schemeClr val="dk1"/>
                          </a:solidFill>
                          <a:latin typeface="Mada"/>
                          <a:ea typeface="Mada"/>
                          <a:cs typeface="Mada"/>
                          <a:sym typeface="Mada"/>
                        </a:rPr>
                        <a:t>ache (Renal stones-arising from renal capsule).</a:t>
                      </a:r>
                      <a:endParaRPr sz="1100">
                        <a:solidFill>
                          <a:schemeClr val="dk1"/>
                        </a:solidFill>
                        <a:latin typeface="Mada"/>
                        <a:ea typeface="Mada"/>
                        <a:cs typeface="Mada"/>
                        <a:sym typeface="Mada"/>
                      </a:endParaRPr>
                    </a:p>
                  </a:txBody>
                  <a:tcPr marT="91425" marB="91425" marR="91425" marL="91425"/>
                </a:tc>
              </a:tr>
              <a:tr h="100000">
                <a:tc>
                  <a:txBody>
                    <a:bodyPr/>
                    <a:lstStyle/>
                    <a:p>
                      <a:pPr indent="0" lvl="0" marL="0" rtl="0" algn="ctr">
                        <a:lnSpc>
                          <a:spcPct val="100000"/>
                        </a:lnSpc>
                        <a:spcBef>
                          <a:spcPts val="0"/>
                        </a:spcBef>
                        <a:spcAft>
                          <a:spcPts val="0"/>
                        </a:spcAft>
                        <a:buNone/>
                      </a:pPr>
                      <a:r>
                        <a:rPr b="1" lang="en-GB" sz="1200">
                          <a:latin typeface="Mada"/>
                          <a:ea typeface="Mada"/>
                          <a:cs typeface="Mada"/>
                          <a:sym typeface="Mada"/>
                        </a:rPr>
                        <a:t>Radiation</a:t>
                      </a:r>
                      <a:endParaRPr b="1" sz="12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lnSpc>
                          <a:spcPct val="100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Ureteric colic (radiates down from the renal angle, along a line parallel to the inguinal ligament, into the base of the penis, the scrotum or the labium majus).</a:t>
                      </a:r>
                      <a:endParaRPr sz="1100">
                        <a:solidFill>
                          <a:schemeClr val="dk1"/>
                        </a:solidFill>
                        <a:latin typeface="Mada"/>
                        <a:ea typeface="Mada"/>
                        <a:cs typeface="Mada"/>
                        <a:sym typeface="Mada"/>
                      </a:endParaRPr>
                    </a:p>
                  </a:txBody>
                  <a:tcPr marT="91425" marB="91425" marR="91425" marL="91425"/>
                </a:tc>
              </a:tr>
              <a:tr h="240150">
                <a:tc>
                  <a:txBody>
                    <a:bodyPr/>
                    <a:lstStyle/>
                    <a:p>
                      <a:pPr indent="0" lvl="0" marL="0" rtl="0" algn="ctr">
                        <a:lnSpc>
                          <a:spcPct val="100000"/>
                        </a:lnSpc>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Exacerbating factors</a:t>
                      </a:r>
                      <a:endParaRPr b="1" sz="1100">
                        <a:solidFill>
                          <a:schemeClr val="dk1"/>
                        </a:solidFill>
                        <a:latin typeface="Mada"/>
                        <a:ea typeface="Mada"/>
                        <a:cs typeface="Mada"/>
                        <a:sym typeface="Mada"/>
                      </a:endParaRPr>
                    </a:p>
                    <a:p>
                      <a:pPr indent="0" lvl="0" marL="0" rtl="0" algn="ctr">
                        <a:lnSpc>
                          <a:spcPct val="100000"/>
                        </a:lnSpc>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&amp;</a:t>
                      </a:r>
                      <a:endParaRPr b="1" sz="1100">
                        <a:solidFill>
                          <a:schemeClr val="dk1"/>
                        </a:solidFill>
                        <a:latin typeface="Mada"/>
                        <a:ea typeface="Mada"/>
                        <a:cs typeface="Mada"/>
                        <a:sym typeface="Mada"/>
                      </a:endParaRPr>
                    </a:p>
                    <a:p>
                      <a:pPr indent="0" lvl="0" marL="0" rtl="0" algn="ctr">
                        <a:lnSpc>
                          <a:spcPct val="100000"/>
                        </a:lnSpc>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Relieving factors</a:t>
                      </a:r>
                      <a:endParaRPr b="1" sz="12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lnSpc>
                          <a:spcPct val="100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The patient tries to relieve the pain by rolling around the bed or walking about.</a:t>
                      </a:r>
                      <a:endParaRPr sz="1100">
                        <a:solidFill>
                          <a:schemeClr val="dk1"/>
                        </a:solidFill>
                        <a:latin typeface="Mada"/>
                        <a:ea typeface="Mada"/>
                        <a:cs typeface="Mada"/>
                        <a:sym typeface="Mada"/>
                      </a:endParaRPr>
                    </a:p>
                  </a:txBody>
                  <a:tcPr marT="91425" marB="91425" marR="91425" marL="91425"/>
                </a:tc>
              </a:tr>
              <a:tr h="240150">
                <a:tc>
                  <a:txBody>
                    <a:bodyPr/>
                    <a:lstStyle/>
                    <a:p>
                      <a:pPr indent="0" lvl="0" marL="0" rtl="0" algn="ctr">
                        <a:lnSpc>
                          <a:spcPct val="100000"/>
                        </a:lnSpc>
                        <a:spcBef>
                          <a:spcPts val="0"/>
                        </a:spcBef>
                        <a:spcAft>
                          <a:spcPts val="0"/>
                        </a:spcAft>
                        <a:buNone/>
                      </a:pPr>
                      <a:r>
                        <a:rPr b="1" lang="en-GB" sz="1100">
                          <a:solidFill>
                            <a:schemeClr val="dk1"/>
                          </a:solidFill>
                          <a:latin typeface="Mada"/>
                          <a:ea typeface="Mada"/>
                          <a:cs typeface="Mada"/>
                          <a:sym typeface="Mada"/>
                        </a:rPr>
                        <a:t>Timing</a:t>
                      </a:r>
                      <a:endParaRPr b="1" sz="1100">
                        <a:solidFill>
                          <a:schemeClr val="dk1"/>
                        </a:solidFill>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lnSpc>
                          <a:spcPct val="100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Progression, frequency.</a:t>
                      </a:r>
                      <a:endParaRPr sz="1100">
                        <a:solidFill>
                          <a:schemeClr val="dk1"/>
                        </a:solidFill>
                        <a:latin typeface="Mada"/>
                        <a:ea typeface="Mada"/>
                        <a:cs typeface="Mada"/>
                        <a:sym typeface="Mada"/>
                      </a:endParaRPr>
                    </a:p>
                  </a:txBody>
                  <a:tcPr marT="91425" marB="91425" marR="91425" marL="91425"/>
                </a:tc>
              </a:tr>
              <a:tr h="100000">
                <a:tc>
                  <a:txBody>
                    <a:bodyPr/>
                    <a:lstStyle/>
                    <a:p>
                      <a:pPr indent="0" lvl="0" marL="0" rtl="0" algn="ctr">
                        <a:lnSpc>
                          <a:spcPct val="100000"/>
                        </a:lnSpc>
                        <a:spcBef>
                          <a:spcPts val="0"/>
                        </a:spcBef>
                        <a:spcAft>
                          <a:spcPts val="0"/>
                        </a:spcAft>
                        <a:buNone/>
                      </a:pPr>
                      <a:r>
                        <a:rPr b="1" lang="en-GB" sz="1200">
                          <a:latin typeface="Mada"/>
                          <a:ea typeface="Mada"/>
                          <a:cs typeface="Mada"/>
                          <a:sym typeface="Mada"/>
                        </a:rPr>
                        <a:t>Associated symptoms</a:t>
                      </a:r>
                      <a:endParaRPr b="1" sz="1200">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solidFill>
                      <a:srgbClr val="F9DEC9"/>
                    </a:solidFill>
                  </a:tcPr>
                </a:tc>
                <a:tc>
                  <a:txBody>
                    <a:bodyPr/>
                    <a:lstStyle/>
                    <a:p>
                      <a:pPr indent="-298450" lvl="0" marL="457200" rtl="0" algn="l">
                        <a:lnSpc>
                          <a:spcPct val="100000"/>
                        </a:lnSpc>
                        <a:spcBef>
                          <a:spcPts val="0"/>
                        </a:spcBef>
                        <a:spcAft>
                          <a:spcPts val="0"/>
                        </a:spcAft>
                        <a:buClr>
                          <a:schemeClr val="dk1"/>
                        </a:buClr>
                        <a:buSzPts val="1100"/>
                        <a:buFont typeface="Mada"/>
                        <a:buChar char="●"/>
                      </a:pPr>
                      <a:r>
                        <a:rPr lang="en-GB" sz="1100">
                          <a:latin typeface="Mada"/>
                          <a:ea typeface="Mada"/>
                          <a:cs typeface="Mada"/>
                          <a:sym typeface="Mada"/>
                        </a:rPr>
                        <a:t>C</a:t>
                      </a:r>
                      <a:r>
                        <a:rPr lang="en-GB" sz="1100">
                          <a:latin typeface="Mada"/>
                          <a:ea typeface="Mada"/>
                          <a:cs typeface="Mada"/>
                          <a:sym typeface="Mada"/>
                        </a:rPr>
                        <a:t>onstitutional symptoms: Fever, Nausea, Vomiting.</a:t>
                      </a:r>
                      <a:endParaRPr sz="1100">
                        <a:latin typeface="Mada"/>
                        <a:ea typeface="Mada"/>
                        <a:cs typeface="Mada"/>
                        <a:sym typeface="Mada"/>
                      </a:endParaRPr>
                    </a:p>
                    <a:p>
                      <a:pPr indent="-298450" lvl="0" marL="457200" rtl="0" algn="l">
                        <a:lnSpc>
                          <a:spcPct val="100000"/>
                        </a:lnSpc>
                        <a:spcBef>
                          <a:spcPts val="0"/>
                        </a:spcBef>
                        <a:spcAft>
                          <a:spcPts val="0"/>
                        </a:spcAft>
                        <a:buClr>
                          <a:schemeClr val="dk1"/>
                        </a:buClr>
                        <a:buSzPts val="1100"/>
                        <a:buFont typeface="Mada"/>
                        <a:buChar char="●"/>
                      </a:pPr>
                      <a:r>
                        <a:rPr lang="en-GB" sz="1100">
                          <a:latin typeface="Mada"/>
                          <a:ea typeface="Mada"/>
                          <a:cs typeface="Mada"/>
                          <a:sym typeface="Mada"/>
                        </a:rPr>
                        <a:t>Blood in urine (hematuria).</a:t>
                      </a:r>
                      <a:endParaRPr sz="1100">
                        <a:latin typeface="Mada"/>
                        <a:ea typeface="Mada"/>
                        <a:cs typeface="Mada"/>
                        <a:sym typeface="Mada"/>
                      </a:endParaRPr>
                    </a:p>
                    <a:p>
                      <a:pPr indent="-298450" lvl="0" marL="457200" rtl="0" algn="l">
                        <a:lnSpc>
                          <a:spcPct val="100000"/>
                        </a:lnSpc>
                        <a:spcBef>
                          <a:spcPts val="0"/>
                        </a:spcBef>
                        <a:spcAft>
                          <a:spcPts val="0"/>
                        </a:spcAft>
                        <a:buClr>
                          <a:schemeClr val="dk1"/>
                        </a:buClr>
                        <a:buSzPts val="1100"/>
                        <a:buFont typeface="Mada"/>
                        <a:buChar char="●"/>
                      </a:pPr>
                      <a:r>
                        <a:rPr lang="en-GB" sz="1100">
                          <a:latin typeface="Mada"/>
                          <a:ea typeface="Mada"/>
                          <a:cs typeface="Mada"/>
                          <a:sym typeface="Mada"/>
                        </a:rPr>
                        <a:t>Renal symptoms: ​Frequency, urgency, nocturia , weak stream, intermittency, straining, hesitancy, incomplete emptying.</a:t>
                      </a:r>
                      <a:endParaRPr sz="1100">
                        <a:latin typeface="Mada"/>
                        <a:ea typeface="Mada"/>
                        <a:cs typeface="Mada"/>
                        <a:sym typeface="Mada"/>
                      </a:endParaRPr>
                    </a:p>
                  </a:txBody>
                  <a:tcPr marT="91425" marB="91425" marR="91425" marL="91425">
                    <a:lnB cap="flat" cmpd="sng" w="9525">
                      <a:solidFill>
                        <a:srgbClr val="9E9E9E"/>
                      </a:solidFill>
                      <a:prstDash val="solid"/>
                      <a:round/>
                      <a:headEnd len="sm" w="sm" type="none"/>
                      <a:tailEnd len="sm" w="sm" type="none"/>
                    </a:lnB>
                  </a:tcPr>
                </a:tc>
              </a:tr>
              <a:tr h="100000">
                <a:tc>
                  <a:txBody>
                    <a:bodyPr/>
                    <a:lstStyle/>
                    <a:p>
                      <a:pPr indent="0" lvl="0" marL="0" rtl="0" algn="ctr">
                        <a:lnSpc>
                          <a:spcPct val="100000"/>
                        </a:lnSpc>
                        <a:spcBef>
                          <a:spcPts val="0"/>
                        </a:spcBef>
                        <a:spcAft>
                          <a:spcPts val="0"/>
                        </a:spcAft>
                        <a:buNone/>
                      </a:pPr>
                      <a:r>
                        <a:rPr b="1" lang="en-GB" sz="1200">
                          <a:solidFill>
                            <a:schemeClr val="dk1"/>
                          </a:solidFill>
                          <a:latin typeface="Mada"/>
                          <a:ea typeface="Mada"/>
                          <a:cs typeface="Mada"/>
                          <a:sym typeface="Mada"/>
                        </a:rPr>
                        <a:t>Severity</a:t>
                      </a:r>
                      <a:endParaRPr b="1" sz="12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9DEC9"/>
                    </a:solidFill>
                  </a:tcPr>
                </a:tc>
                <a:tc>
                  <a:txBody>
                    <a:bodyPr/>
                    <a:lstStyle/>
                    <a:p>
                      <a:pPr indent="-298450" lvl="0" marL="457200" rtl="0" algn="l">
                        <a:lnSpc>
                          <a:spcPct val="100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Renal pain can vary from a constant dull ache to a very severe pain.</a:t>
                      </a:r>
                      <a:endParaRPr sz="11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2569" name="Google Shape;2569;p135"/>
          <p:cNvSpPr txBox="1"/>
          <p:nvPr/>
        </p:nvSpPr>
        <p:spPr>
          <a:xfrm>
            <a:off x="-4743" y="9501067"/>
            <a:ext cx="6949500" cy="91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Risk factors for renal stones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Low water intake, high protein or Na diet, previous history of renal stones.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sp>
        <p:nvSpPr>
          <p:cNvPr id="2570" name="Google Shape;2570;p135"/>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4" name="Shape 2574"/>
        <p:cNvGrpSpPr/>
        <p:nvPr/>
      </p:nvGrpSpPr>
      <p:grpSpPr>
        <a:xfrm>
          <a:off x="0" y="0"/>
          <a:ext cx="0" cy="0"/>
          <a:chOff x="0" y="0"/>
          <a:chExt cx="0" cy="0"/>
        </a:xfrm>
      </p:grpSpPr>
      <p:sp>
        <p:nvSpPr>
          <p:cNvPr id="2575" name="Google Shape;2575;p136"/>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136"/>
          <p:cNvSpPr txBox="1"/>
          <p:nvPr/>
        </p:nvSpPr>
        <p:spPr>
          <a:xfrm>
            <a:off x="137849" y="299298"/>
            <a:ext cx="7058400" cy="56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Flank pain</a:t>
            </a:r>
            <a:endParaRPr b="1" sz="2000">
              <a:solidFill>
                <a:srgbClr val="83C5BE"/>
              </a:solidFill>
              <a:latin typeface="Lora"/>
              <a:ea typeface="Lora"/>
              <a:cs typeface="Lora"/>
              <a:sym typeface="Lora"/>
            </a:endParaRPr>
          </a:p>
        </p:txBody>
      </p:sp>
      <p:sp>
        <p:nvSpPr>
          <p:cNvPr id="2577" name="Google Shape;2577;p136"/>
          <p:cNvSpPr txBox="1"/>
          <p:nvPr/>
        </p:nvSpPr>
        <p:spPr>
          <a:xfrm>
            <a:off x="8903" y="720210"/>
            <a:ext cx="7571700" cy="56640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PMH </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Chronic disease (DM, HTN..etc), history of UTI, previous history of same condition.</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a:t>
            </a:r>
            <a:r>
              <a:rPr lang="en-GB" sz="1100">
                <a:solidFill>
                  <a:schemeClr val="dk1"/>
                </a:solidFill>
                <a:latin typeface="Mada"/>
                <a:ea typeface="Mada"/>
                <a:cs typeface="Mada"/>
                <a:sym typeface="Mada"/>
              </a:rPr>
              <a:t>urgical history, blood​ transfusion, vaccination, Medication, allergies.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Family Hx </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F</a:t>
            </a:r>
            <a:r>
              <a:rPr b="1" lang="en-GB" sz="1100">
                <a:solidFill>
                  <a:schemeClr val="dk1"/>
                </a:solidFill>
                <a:latin typeface="Mada"/>
                <a:ea typeface="Mada"/>
                <a:cs typeface="Mada"/>
                <a:sym typeface="Mada"/>
              </a:rPr>
              <a:t>amily history of renal stones or homocystinuria?</a:t>
            </a:r>
            <a:endParaRPr b="1"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Social Hx</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Smoking , alcohol, sexual contact for STD.</a:t>
            </a:r>
            <a:endParaRPr b="1"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Investigations </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a:t>
            </a:r>
            <a:r>
              <a:rPr lang="en-GB" sz="1100">
                <a:solidFill>
                  <a:schemeClr val="dk1"/>
                </a:solidFill>
                <a:latin typeface="Mada"/>
                <a:ea typeface="Mada"/>
                <a:cs typeface="Mada"/>
                <a:sym typeface="Mada"/>
              </a:rPr>
              <a:t>rinalysis  Cytology.</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US for kidney and pelvis.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IVU.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CT </a:t>
            </a:r>
            <a:r>
              <a:rPr b="1" lang="en-GB" sz="1100">
                <a:solidFill>
                  <a:schemeClr val="dk1"/>
                </a:solidFill>
                <a:latin typeface="Mada"/>
                <a:ea typeface="Mada"/>
                <a:cs typeface="Mada"/>
                <a:sym typeface="Mada"/>
              </a:rPr>
              <a:t>without</a:t>
            </a:r>
            <a:r>
              <a:rPr lang="en-GB" sz="1100">
                <a:solidFill>
                  <a:schemeClr val="dk1"/>
                </a:solidFill>
                <a:latin typeface="Mada"/>
                <a:ea typeface="Mada"/>
                <a:cs typeface="Mada"/>
                <a:sym typeface="Mada"/>
              </a:rPr>
              <a:t> Contrast</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rPr lang="en-GB" sz="1100">
                <a:solidFill>
                  <a:schemeClr val="dk1"/>
                </a:solidFill>
                <a:latin typeface="Mada"/>
                <a:ea typeface="Mada"/>
                <a:cs typeface="Mada"/>
                <a:sym typeface="Mada"/>
              </a:rPr>
              <a:t>​ </a:t>
            </a:r>
            <a:r>
              <a:rPr b="1" lang="en-GB" sz="1100">
                <a:solidFill>
                  <a:schemeClr val="dk1"/>
                </a:solidFill>
                <a:latin typeface="Mada"/>
                <a:ea typeface="Mada"/>
                <a:cs typeface="Mada"/>
                <a:sym typeface="Mada"/>
              </a:rPr>
              <a:t>(</a:t>
            </a:r>
            <a:r>
              <a:rPr b="1" lang="en-GB" sz="1100">
                <a:solidFill>
                  <a:srgbClr val="FF0000"/>
                </a:solidFill>
                <a:latin typeface="Mada"/>
                <a:ea typeface="Mada"/>
                <a:cs typeface="Mada"/>
                <a:sym typeface="Mada"/>
              </a:rPr>
              <a:t>Gold standard for renal stones</a:t>
            </a:r>
            <a:r>
              <a:rPr b="1" lang="en-GB" sz="1100">
                <a:solidFill>
                  <a:schemeClr val="dk1"/>
                </a:solidFill>
                <a:latin typeface="Mada"/>
                <a:ea typeface="Mada"/>
                <a:cs typeface="Mada"/>
                <a:sym typeface="Mada"/>
              </a:rPr>
              <a:t>).</a:t>
            </a:r>
            <a:endParaRPr b="1"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Management</a:t>
            </a:r>
            <a:r>
              <a:rPr b="1" lang="en-GB" sz="1500">
                <a:solidFill>
                  <a:srgbClr val="999999"/>
                </a:solidFill>
                <a:highlight>
                  <a:srgbClr val="F9DEC9"/>
                </a:highlight>
                <a:latin typeface="Lora"/>
                <a:ea typeface="Lora"/>
                <a:cs typeface="Lora"/>
                <a:sym typeface="Lora"/>
              </a:rPr>
              <a:t> (For stones)</a:t>
            </a:r>
            <a:r>
              <a:rPr b="1" lang="en-GB" sz="1500">
                <a:solidFill>
                  <a:schemeClr val="dk1"/>
                </a:solidFill>
                <a:highlight>
                  <a:srgbClr val="F9DEC9"/>
                </a:highlight>
                <a:latin typeface="Lora"/>
                <a:ea typeface="Lora"/>
                <a:cs typeface="Lora"/>
                <a:sym typeface="Lora"/>
              </a:rPr>
              <a:t> </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Pain​ relief  (NSAIDS).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Hydration​: IV​ fluids​, drinking​ water.</a:t>
            </a:r>
            <a:endParaRPr b="1" sz="1100">
              <a:solidFill>
                <a:srgbClr val="CC0000"/>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Surgical management:​ if the pain fail to respond to analgesics, pain associated with fever pyelonephritis, increase serum creatinine, or ​obstruction </a:t>
            </a:r>
            <a:r>
              <a:rPr b="1" lang="en-GB" sz="1100">
                <a:solidFill>
                  <a:srgbClr val="FF0000"/>
                </a:solidFill>
                <a:latin typeface="Mada"/>
                <a:ea typeface="Mada"/>
                <a:cs typeface="Mada"/>
                <a:sym typeface="Mada"/>
              </a:rPr>
              <a:t>not relieved for more than 4  weeks​</a:t>
            </a:r>
            <a:r>
              <a:rPr b="1" lang="en-GB" sz="1100">
                <a:solidFill>
                  <a:schemeClr val="dk1"/>
                </a:solidFill>
                <a:latin typeface="Mada"/>
                <a:ea typeface="Mada"/>
                <a:cs typeface="Mada"/>
                <a:sym typeface="Mada"/>
              </a:rPr>
              <a:t>.</a:t>
            </a:r>
            <a:endParaRPr b="1" sz="1100">
              <a:solidFill>
                <a:schemeClr val="dk1"/>
              </a:solidFill>
              <a:latin typeface="Mada"/>
              <a:ea typeface="Mada"/>
              <a:cs typeface="Mada"/>
              <a:sym typeface="Mada"/>
            </a:endParaRPr>
          </a:p>
          <a:p>
            <a:pPr indent="-298450" lvl="0"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Insertion of JJ stent, Percutaneous nephrostomy tube, Percutaneous​ Nephrolithotomy and  Ureteroscopy laser.</a:t>
            </a:r>
            <a:endParaRPr sz="1100">
              <a:solidFill>
                <a:schemeClr val="dk1"/>
              </a:solidFill>
              <a:latin typeface="Mada"/>
              <a:ea typeface="Mada"/>
              <a:cs typeface="Mada"/>
              <a:sym typeface="Mada"/>
            </a:endParaRPr>
          </a:p>
          <a:p>
            <a:pPr indent="-298450" lvl="0" marL="13716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Extracorporeal Shock Waves Lithotripsy</a:t>
            </a:r>
            <a:r>
              <a:rPr b="1" lang="en-GB" sz="1100">
                <a:solidFill>
                  <a:srgbClr val="FF0000"/>
                </a:solidFill>
                <a:latin typeface="Mada"/>
                <a:ea typeface="Mada"/>
                <a:cs typeface="Mada"/>
                <a:sym typeface="Mada"/>
              </a:rPr>
              <a:t> ​</a:t>
            </a:r>
            <a:r>
              <a:rPr b="1" lang="en-GB" sz="1100">
                <a:latin typeface="Mada"/>
                <a:ea typeface="Mada"/>
                <a:cs typeface="Mada"/>
                <a:sym typeface="Mada"/>
              </a:rPr>
              <a:t>(ESWL) </a:t>
            </a:r>
            <a:r>
              <a:rPr b="1" lang="en-GB" sz="1100">
                <a:solidFill>
                  <a:srgbClr val="FF0000"/>
                </a:solidFill>
                <a:latin typeface="Mada"/>
                <a:ea typeface="Mada"/>
                <a:cs typeface="Mada"/>
                <a:sym typeface="Mada"/>
              </a:rPr>
              <a:t>definitive treatment .</a:t>
            </a:r>
            <a:endParaRPr b="1" sz="1100">
              <a:solidFill>
                <a:srgbClr val="FF0000"/>
              </a:solidFill>
              <a:latin typeface="Mada"/>
              <a:ea typeface="Mada"/>
              <a:cs typeface="Mada"/>
              <a:sym typeface="Mada"/>
            </a:endParaRPr>
          </a:p>
          <a:p>
            <a:pPr indent="0" lvl="0" marL="7239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sp>
        <p:nvSpPr>
          <p:cNvPr id="2578" name="Google Shape;2578;p136"/>
          <p:cNvSpPr txBox="1"/>
          <p:nvPr/>
        </p:nvSpPr>
        <p:spPr>
          <a:xfrm>
            <a:off x="-4750" y="5924625"/>
            <a:ext cx="7599000" cy="118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highlight>
                  <a:srgbClr val="FFFFFF"/>
                </a:highlight>
                <a:latin typeface="Lora"/>
                <a:ea typeface="Lora"/>
                <a:cs typeface="Lora"/>
                <a:sym typeface="Lora"/>
              </a:rPr>
              <a:t>Physical Examination approach to Flank pain or Hematuria Patient </a:t>
            </a:r>
            <a:endParaRPr b="1" sz="2000">
              <a:solidFill>
                <a:srgbClr val="9FCFCF"/>
              </a:solidFill>
              <a:highlight>
                <a:srgbClr val="FFFFFF"/>
              </a:highlight>
              <a:latin typeface="Lora"/>
              <a:ea typeface="Lora"/>
              <a:cs typeface="Lora"/>
              <a:sym typeface="Lora"/>
            </a:endParaRPr>
          </a:p>
        </p:txBody>
      </p:sp>
      <p:sp>
        <p:nvSpPr>
          <p:cNvPr id="2579" name="Google Shape;2579;p136"/>
          <p:cNvSpPr txBox="1"/>
          <p:nvPr/>
        </p:nvSpPr>
        <p:spPr>
          <a:xfrm>
            <a:off x="-4750" y="6856900"/>
            <a:ext cx="7599000" cy="376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500">
                <a:solidFill>
                  <a:schemeClr val="dk1"/>
                </a:solidFill>
                <a:highlight>
                  <a:srgbClr val="9FCFCF"/>
                </a:highlight>
                <a:latin typeface="Lora"/>
                <a:ea typeface="Lora"/>
                <a:cs typeface="Lora"/>
                <a:sym typeface="Lora"/>
              </a:rPr>
              <a:t>It is part of the</a:t>
            </a:r>
            <a:r>
              <a:rPr b="1" lang="en-GB" sz="1500">
                <a:solidFill>
                  <a:schemeClr val="dk1"/>
                </a:solidFill>
                <a:highlight>
                  <a:srgbClr val="9FCFCF"/>
                </a:highlight>
                <a:latin typeface="Lora"/>
                <a:ea typeface="Lora"/>
                <a:cs typeface="Lora"/>
                <a:sym typeface="Lora"/>
              </a:rPr>
              <a:t> </a:t>
            </a:r>
            <a:r>
              <a:rPr b="1" lang="en-GB" sz="1500">
                <a:solidFill>
                  <a:schemeClr val="dk1"/>
                </a:solidFill>
                <a:highlight>
                  <a:srgbClr val="9FCFCF"/>
                </a:highlight>
                <a:latin typeface="Lora"/>
                <a:ea typeface="Lora"/>
                <a:cs typeface="Lora"/>
                <a:sym typeface="Lora"/>
              </a:rPr>
              <a:t>Abdominal examination , Please check </a:t>
            </a:r>
            <a:r>
              <a:rPr b="1" lang="en-GB" sz="1500">
                <a:solidFill>
                  <a:srgbClr val="FF0000"/>
                </a:solidFill>
                <a:highlight>
                  <a:srgbClr val="9FCFCF"/>
                </a:highlight>
                <a:latin typeface="Lora"/>
                <a:ea typeface="Lora"/>
                <a:cs typeface="Lora"/>
                <a:sym typeface="Lora"/>
              </a:rPr>
              <a:t>session 11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500">
              <a:solidFill>
                <a:schemeClr val="dk1"/>
              </a:solidFill>
              <a:highlight>
                <a:srgbClr val="F9DEC9"/>
              </a:highlight>
              <a:latin typeface="Lora"/>
              <a:ea typeface="Lora"/>
              <a:cs typeface="Lora"/>
              <a:sym typeface="Lor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Inspection</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t>
            </a:r>
            <a:r>
              <a:rPr lang="en-GB" sz="1100">
                <a:solidFill>
                  <a:schemeClr val="dk1"/>
                </a:solidFill>
                <a:latin typeface="Mada"/>
                <a:ea typeface="Mada"/>
                <a:cs typeface="Mada"/>
                <a:sym typeface="Mada"/>
              </a:rPr>
              <a:t>eritoneal dialysis catheter (lower midline).</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Nephrectomy scars (posterior flank) or Renal transplant scar (iliac fossa).</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Distended abdomen,</a:t>
            </a:r>
            <a:r>
              <a:rPr lang="en-GB" sz="1100">
                <a:solidFill>
                  <a:srgbClr val="999999"/>
                </a:solidFill>
                <a:latin typeface="Mada"/>
                <a:ea typeface="Mada"/>
                <a:cs typeface="Mada"/>
                <a:sym typeface="Mada"/>
              </a:rPr>
              <a:t> lower limb edema and other signs for fluid overload.</a:t>
            </a:r>
            <a:endParaRPr sz="1100">
              <a:solidFill>
                <a:srgbClr val="999999"/>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Palpation</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Bimanual or ballot the kidney</a:t>
            </a:r>
            <a:endParaRPr sz="1100">
              <a:solidFill>
                <a:schemeClr val="dk1"/>
              </a:solidFill>
              <a:latin typeface="Mada"/>
              <a:ea typeface="Mada"/>
              <a:cs typeface="Mada"/>
              <a:sym typeface="Mada"/>
            </a:endParaRPr>
          </a:p>
          <a:p>
            <a:pPr indent="-298450" lvl="0" marL="13716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 </a:t>
            </a:r>
            <a:r>
              <a:rPr lang="en-GB" sz="1100">
                <a:solidFill>
                  <a:srgbClr val="999999"/>
                </a:solidFill>
                <a:latin typeface="Mada"/>
                <a:ea typeface="Mada"/>
                <a:cs typeface="Mada"/>
                <a:sym typeface="Mada"/>
              </a:rPr>
              <a:t>large  kidneys </a:t>
            </a:r>
            <a:r>
              <a:rPr lang="en-GB" sz="1100">
                <a:solidFill>
                  <a:srgbClr val="999999"/>
                </a:solidFill>
                <a:latin typeface="Mada"/>
                <a:ea typeface="Mada"/>
                <a:cs typeface="Mada"/>
                <a:sym typeface="Mada"/>
              </a:rPr>
              <a:t>indicates </a:t>
            </a:r>
            <a:r>
              <a:rPr lang="en-GB" sz="1100">
                <a:solidFill>
                  <a:srgbClr val="999999"/>
                </a:solidFill>
                <a:latin typeface="Mada"/>
                <a:ea typeface="Mada"/>
                <a:cs typeface="Mada"/>
                <a:sym typeface="Mada"/>
              </a:rPr>
              <a:t>hydronephrosis.</a:t>
            </a:r>
            <a:endParaRPr sz="1100">
              <a:solidFill>
                <a:srgbClr val="999999"/>
              </a:solidFill>
              <a:latin typeface="Mada"/>
              <a:ea typeface="Mada"/>
              <a:cs typeface="Mada"/>
              <a:sym typeface="Mada"/>
            </a:endParaRPr>
          </a:p>
          <a:p>
            <a:pPr indent="-298450" lvl="0" marL="1371600" rtl="0" algn="l">
              <a:lnSpc>
                <a:spcPct val="115000"/>
              </a:lnSpc>
              <a:spcBef>
                <a:spcPts val="0"/>
              </a:spcBef>
              <a:spcAft>
                <a:spcPts val="0"/>
              </a:spcAft>
              <a:buSzPts val="1100"/>
              <a:buFont typeface="Mada"/>
              <a:buChar char="➔"/>
            </a:pPr>
            <a:r>
              <a:rPr lang="en-GB" sz="1100">
                <a:solidFill>
                  <a:srgbClr val="999999"/>
                </a:solidFill>
                <a:latin typeface="Mada"/>
                <a:ea typeface="Mada"/>
                <a:cs typeface="Mada"/>
                <a:sym typeface="Mada"/>
              </a:rPr>
              <a:t>The renal angle is very tender in pyelonephritis . </a:t>
            </a:r>
            <a:endParaRPr sz="1100">
              <a:solidFill>
                <a:srgbClr val="999999"/>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Urinary bladder.</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Auscultatio</a:t>
            </a:r>
            <a:r>
              <a:rPr b="1" lang="en-GB" sz="1500">
                <a:solidFill>
                  <a:schemeClr val="dk1"/>
                </a:solidFill>
                <a:highlight>
                  <a:srgbClr val="F9DEC9"/>
                </a:highlight>
                <a:latin typeface="Lora"/>
                <a:ea typeface="Lora"/>
                <a:cs typeface="Lora"/>
                <a:sym typeface="Lora"/>
              </a:rPr>
              <a:t>n</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Renal bruit (above the umbilicus 2 cm to the left and right</a:t>
            </a:r>
            <a:r>
              <a:rPr lang="en-GB" sz="1100">
                <a:solidFill>
                  <a:schemeClr val="dk1"/>
                </a:solidFill>
                <a:latin typeface="Mada"/>
                <a:ea typeface="Mada"/>
                <a:cs typeface="Mada"/>
                <a:sym typeface="Mada"/>
              </a:rPr>
              <a:t>).</a:t>
            </a:r>
            <a:endParaRPr b="1" sz="1500">
              <a:solidFill>
                <a:schemeClr val="dk1"/>
              </a:solidFill>
              <a:latin typeface="Lora"/>
              <a:ea typeface="Lora"/>
              <a:cs typeface="Lora"/>
              <a:sym typeface="Lor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Percussion</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Ascitis.</a:t>
            </a:r>
            <a:endParaRPr sz="1100">
              <a:solidFill>
                <a:schemeClr val="dk1"/>
              </a:solidFill>
              <a:latin typeface="Mada"/>
              <a:ea typeface="Mada"/>
              <a:cs typeface="Mada"/>
              <a:sym typeface="Mada"/>
            </a:endParaRPr>
          </a:p>
        </p:txBody>
      </p:sp>
      <p:sp>
        <p:nvSpPr>
          <p:cNvPr id="2580" name="Google Shape;2580;p136"/>
          <p:cNvSpPr txBox="1"/>
          <p:nvPr/>
        </p:nvSpPr>
        <p:spPr>
          <a:xfrm>
            <a:off x="41925" y="6632050"/>
            <a:ext cx="64344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Renal examination </a:t>
            </a:r>
            <a:endParaRPr sz="1000">
              <a:solidFill>
                <a:srgbClr val="9FCFCF"/>
              </a:solidFill>
              <a:latin typeface="Comfortaa Regular"/>
              <a:ea typeface="Comfortaa Regular"/>
              <a:cs typeface="Comfortaa Regular"/>
              <a:sym typeface="Comfortaa Regular"/>
            </a:endParaRPr>
          </a:p>
        </p:txBody>
      </p:sp>
      <p:sp>
        <p:nvSpPr>
          <p:cNvPr id="2581" name="Google Shape;2581;p136"/>
          <p:cNvSpPr/>
          <p:nvPr/>
        </p:nvSpPr>
        <p:spPr>
          <a:xfrm>
            <a:off x="76" y="7000249"/>
            <a:ext cx="2482500" cy="60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582" name="Google Shape;2582;p136"/>
          <p:cNvSpPr txBox="1"/>
          <p:nvPr/>
        </p:nvSpPr>
        <p:spPr>
          <a:xfrm>
            <a:off x="3478500" y="4376252"/>
            <a:ext cx="3318300" cy="331800"/>
          </a:xfrm>
          <a:prstGeom prst="rect">
            <a:avLst/>
          </a:prstGeom>
          <a:noFill/>
          <a:ln cap="flat" cmpd="sng" w="19050">
            <a:solidFill>
              <a:srgbClr val="83C5BE"/>
            </a:solidFill>
            <a:prstDash val="lgDash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400"/>
              <a:buFont typeface="Arial"/>
              <a:buNone/>
            </a:pPr>
            <a:r>
              <a:rPr b="1" lang="en-GB" sz="1100">
                <a:latin typeface="Mada"/>
                <a:ea typeface="Mada"/>
                <a:cs typeface="Mada"/>
                <a:sym typeface="Mada"/>
              </a:rPr>
              <a:t>95% of</a:t>
            </a:r>
            <a:r>
              <a:rPr b="1" lang="en-GB" sz="1100">
                <a:solidFill>
                  <a:srgbClr val="FF0000"/>
                </a:solidFill>
                <a:latin typeface="Mada"/>
                <a:ea typeface="Mada"/>
                <a:cs typeface="Mada"/>
                <a:sym typeface="Mada"/>
              </a:rPr>
              <a:t>  5 </a:t>
            </a:r>
            <a:r>
              <a:rPr b="1" lang="en-GB" sz="1100">
                <a:solidFill>
                  <a:srgbClr val="FF0000"/>
                </a:solidFill>
                <a:latin typeface="Mada"/>
                <a:ea typeface="Mada"/>
                <a:cs typeface="Mada"/>
                <a:sym typeface="Mada"/>
              </a:rPr>
              <a:t>mm or less stones pass spontaneously.</a:t>
            </a:r>
            <a:endParaRPr sz="2000">
              <a:solidFill>
                <a:srgbClr val="FF0000"/>
              </a:solidFill>
              <a:latin typeface="Mada"/>
              <a:ea typeface="Mada"/>
              <a:cs typeface="Mada"/>
              <a:sym typeface="Mada"/>
            </a:endParaRPr>
          </a:p>
        </p:txBody>
      </p:sp>
      <p:graphicFrame>
        <p:nvGraphicFramePr>
          <p:cNvPr id="2583" name="Google Shape;2583;p136"/>
          <p:cNvGraphicFramePr/>
          <p:nvPr/>
        </p:nvGraphicFramePr>
        <p:xfrm>
          <a:off x="3831163" y="2541450"/>
          <a:ext cx="3000000" cy="3000000"/>
        </p:xfrm>
        <a:graphic>
          <a:graphicData uri="http://schemas.openxmlformats.org/drawingml/2006/table">
            <a:tbl>
              <a:tblPr>
                <a:noFill/>
                <a:tableStyleId>{19993E90-D4CF-4236-97D6-A35B643A8516}</a:tableStyleId>
              </a:tblPr>
              <a:tblGrid>
                <a:gridCol w="1690775"/>
                <a:gridCol w="1861525"/>
              </a:tblGrid>
              <a:tr h="642200">
                <a:tc>
                  <a:txBody>
                    <a:bodyPr/>
                    <a:lstStyle/>
                    <a:p>
                      <a:pPr indent="0" lvl="0" marL="0" rtl="0" algn="ctr">
                        <a:spcBef>
                          <a:spcPts val="0"/>
                        </a:spcBef>
                        <a:spcAft>
                          <a:spcPts val="0"/>
                        </a:spcAft>
                        <a:buNone/>
                      </a:pPr>
                      <a:r>
                        <a:rPr b="1" lang="en-GB" sz="1100">
                          <a:solidFill>
                            <a:srgbClr val="83C5BE"/>
                          </a:solidFill>
                          <a:latin typeface="Mada"/>
                          <a:ea typeface="Mada"/>
                          <a:cs typeface="Mada"/>
                          <a:sym typeface="Mada"/>
                        </a:rPr>
                        <a:t>calcium oxalate stones</a:t>
                      </a:r>
                      <a:endParaRPr b="1" sz="1100">
                        <a:solidFill>
                          <a:srgbClr val="83C5BE"/>
                        </a:solidFill>
                        <a:latin typeface="Mada"/>
                        <a:ea typeface="Mada"/>
                        <a:cs typeface="Mada"/>
                        <a:sym typeface="Mada"/>
                      </a:endParaRPr>
                    </a:p>
                    <a:p>
                      <a:pPr indent="0" lvl="0" marL="0" rtl="0" algn="ctr">
                        <a:spcBef>
                          <a:spcPts val="0"/>
                        </a:spcBef>
                        <a:spcAft>
                          <a:spcPts val="0"/>
                        </a:spcAft>
                        <a:buNone/>
                      </a:pPr>
                      <a:r>
                        <a:rPr lang="en-GB" sz="1100">
                          <a:solidFill>
                            <a:srgbClr val="83C5BE"/>
                          </a:solidFill>
                          <a:latin typeface="Mada"/>
                          <a:ea typeface="Mada"/>
                          <a:cs typeface="Mada"/>
                          <a:sym typeface="Mada"/>
                        </a:rPr>
                        <a:t>(or calcium phosphate)</a:t>
                      </a:r>
                      <a:endParaRPr sz="1100">
                        <a:solidFill>
                          <a:srgbClr val="83C5BE"/>
                        </a:solidFill>
                        <a:latin typeface="Mada"/>
                        <a:ea typeface="Mada"/>
                        <a:cs typeface="Mada"/>
                        <a:sym typeface="Mada"/>
                      </a:endParaRPr>
                    </a:p>
                    <a:p>
                      <a:pPr indent="0" lvl="0" marL="0" rtl="0" algn="ctr">
                        <a:spcBef>
                          <a:spcPts val="0"/>
                        </a:spcBef>
                        <a:spcAft>
                          <a:spcPts val="0"/>
                        </a:spcAft>
                        <a:buNone/>
                      </a:pPr>
                      <a:r>
                        <a:rPr lang="en-GB" sz="1100">
                          <a:solidFill>
                            <a:srgbClr val="111111"/>
                          </a:solidFill>
                          <a:highlight>
                            <a:srgbClr val="FFFFFF"/>
                          </a:highlight>
                          <a:latin typeface="Mada"/>
                          <a:ea typeface="Mada"/>
                          <a:cs typeface="Mada"/>
                          <a:sym typeface="Mada"/>
                        </a:rPr>
                        <a:t>-Most common.</a:t>
                      </a:r>
                      <a:endParaRPr sz="1100">
                        <a:solidFill>
                          <a:srgbClr val="111111"/>
                        </a:solidFill>
                        <a:highlight>
                          <a:srgbClr val="FFFFFF"/>
                        </a:highlight>
                        <a:latin typeface="Mada"/>
                        <a:ea typeface="Mada"/>
                        <a:cs typeface="Mada"/>
                        <a:sym typeface="Mada"/>
                      </a:endParaRPr>
                    </a:p>
                    <a:p>
                      <a:pPr indent="0" lvl="0" marL="0" rtl="0" algn="ctr">
                        <a:spcBef>
                          <a:spcPts val="0"/>
                        </a:spcBef>
                        <a:spcAft>
                          <a:spcPts val="0"/>
                        </a:spcAft>
                        <a:buNone/>
                      </a:pPr>
                      <a:r>
                        <a:rPr lang="en-GB" sz="1100">
                          <a:solidFill>
                            <a:srgbClr val="111111"/>
                          </a:solidFill>
                          <a:highlight>
                            <a:srgbClr val="FFFFFF"/>
                          </a:highlight>
                          <a:latin typeface="Mada"/>
                          <a:ea typeface="Mada"/>
                          <a:cs typeface="Mada"/>
                          <a:sym typeface="Mada"/>
                        </a:rPr>
                        <a:t>-Hypercalcemia</a:t>
                      </a:r>
                      <a:endParaRPr sz="1100">
                        <a:solidFill>
                          <a:srgbClr val="111111"/>
                        </a:solidFill>
                        <a:highlight>
                          <a:srgbClr val="FFFFFF"/>
                        </a:highlight>
                        <a:latin typeface="Mada"/>
                        <a:ea typeface="Mada"/>
                        <a:cs typeface="Mada"/>
                        <a:sym typeface="Mada"/>
                      </a:endParaRPr>
                    </a:p>
                  </a:txBody>
                  <a:tcPr marT="91425" marB="91425" marR="91425" marL="91425">
                    <a:lnL cap="flat" cmpd="sng" w="19050">
                      <a:solidFill>
                        <a:srgbClr val="83C5BE"/>
                      </a:solidFill>
                      <a:prstDash val="lgDashDot"/>
                      <a:round/>
                      <a:headEnd len="sm" w="sm" type="none"/>
                      <a:tailEnd len="sm" w="sm" type="none"/>
                    </a:lnL>
                    <a:lnR cap="flat" cmpd="sng" w="19050">
                      <a:solidFill>
                        <a:srgbClr val="83C5BE"/>
                      </a:solidFill>
                      <a:prstDash val="lgDashDot"/>
                      <a:round/>
                      <a:headEnd len="sm" w="sm" type="none"/>
                      <a:tailEnd len="sm" w="sm" type="none"/>
                    </a:lnR>
                    <a:lnT cap="flat" cmpd="sng" w="19050">
                      <a:solidFill>
                        <a:srgbClr val="83C5BE"/>
                      </a:solidFill>
                      <a:prstDash val="lgDashDot"/>
                      <a:round/>
                      <a:headEnd len="sm" w="sm" type="none"/>
                      <a:tailEnd len="sm" w="sm" type="none"/>
                    </a:lnT>
                    <a:lnB cap="flat" cmpd="sng" w="19050">
                      <a:solidFill>
                        <a:srgbClr val="83C5BE"/>
                      </a:solidFill>
                      <a:prstDash val="lgDashDot"/>
                      <a:round/>
                      <a:headEnd len="sm" w="sm" type="none"/>
                      <a:tailEnd len="sm" w="sm" type="none"/>
                    </a:lnB>
                  </a:tcPr>
                </a:tc>
                <a:tc>
                  <a:txBody>
                    <a:bodyPr/>
                    <a:lstStyle/>
                    <a:p>
                      <a:pPr indent="0" lvl="0" marL="0" rtl="0" algn="ctr">
                        <a:spcBef>
                          <a:spcPts val="0"/>
                        </a:spcBef>
                        <a:spcAft>
                          <a:spcPts val="0"/>
                        </a:spcAft>
                        <a:buNone/>
                      </a:pPr>
                      <a:r>
                        <a:rPr b="1" lang="en-GB" sz="1100">
                          <a:solidFill>
                            <a:srgbClr val="83C5BE"/>
                          </a:solidFill>
                          <a:latin typeface="Mada"/>
                          <a:ea typeface="Mada"/>
                          <a:cs typeface="Mada"/>
                          <a:sym typeface="Mada"/>
                        </a:rPr>
                        <a:t>Struvite stones (Staghorn)</a:t>
                      </a:r>
                      <a:endParaRPr b="1" sz="1100">
                        <a:solidFill>
                          <a:srgbClr val="83C5BE"/>
                        </a:solidFill>
                        <a:latin typeface="Mada"/>
                        <a:ea typeface="Mada"/>
                        <a:cs typeface="Mada"/>
                        <a:sym typeface="Mada"/>
                      </a:endParaRPr>
                    </a:p>
                    <a:p>
                      <a:pPr indent="0" lvl="0" marL="0" rtl="0" algn="ctr">
                        <a:spcBef>
                          <a:spcPts val="0"/>
                        </a:spcBef>
                        <a:spcAft>
                          <a:spcPts val="0"/>
                        </a:spcAft>
                        <a:buNone/>
                      </a:pPr>
                      <a:r>
                        <a:rPr lang="en-GB" sz="1100">
                          <a:solidFill>
                            <a:srgbClr val="111111"/>
                          </a:solidFill>
                          <a:latin typeface="Mada"/>
                          <a:ea typeface="Mada"/>
                          <a:cs typeface="Mada"/>
                          <a:sym typeface="Mada"/>
                        </a:rPr>
                        <a:t>-</a:t>
                      </a:r>
                      <a:r>
                        <a:rPr lang="en-GB" sz="1100">
                          <a:solidFill>
                            <a:srgbClr val="111111"/>
                          </a:solidFill>
                          <a:latin typeface="Mada"/>
                          <a:ea typeface="Mada"/>
                          <a:cs typeface="Mada"/>
                          <a:sym typeface="Mada"/>
                        </a:rPr>
                        <a:t>Associated </a:t>
                      </a:r>
                      <a:r>
                        <a:rPr lang="en-GB" sz="1100">
                          <a:solidFill>
                            <a:srgbClr val="111111"/>
                          </a:solidFill>
                          <a:latin typeface="Mada"/>
                          <a:ea typeface="Mada"/>
                          <a:cs typeface="Mada"/>
                          <a:sym typeface="Mada"/>
                        </a:rPr>
                        <a:t>with UTI</a:t>
                      </a:r>
                      <a:r>
                        <a:rPr lang="en-GB" sz="1100">
                          <a:solidFill>
                            <a:srgbClr val="CCCCCC"/>
                          </a:solidFill>
                          <a:latin typeface="Mada"/>
                          <a:ea typeface="Mada"/>
                          <a:cs typeface="Mada"/>
                          <a:sym typeface="Mada"/>
                        </a:rPr>
                        <a:t> </a:t>
                      </a:r>
                      <a:r>
                        <a:rPr lang="en-GB" sz="1100">
                          <a:solidFill>
                            <a:srgbClr val="B7B7B7"/>
                          </a:solidFill>
                          <a:latin typeface="Mada"/>
                          <a:ea typeface="Mada"/>
                          <a:cs typeface="Mada"/>
                          <a:sym typeface="Mada"/>
                        </a:rPr>
                        <a:t>(proteus infection)</a:t>
                      </a:r>
                      <a:endParaRPr sz="1100">
                        <a:solidFill>
                          <a:srgbClr val="B7B7B7"/>
                        </a:solidFill>
                        <a:latin typeface="Mada"/>
                        <a:ea typeface="Mada"/>
                        <a:cs typeface="Mada"/>
                        <a:sym typeface="Mada"/>
                      </a:endParaRPr>
                    </a:p>
                    <a:p>
                      <a:pPr indent="0" lvl="0" marL="0" rtl="0" algn="ctr">
                        <a:spcBef>
                          <a:spcPts val="0"/>
                        </a:spcBef>
                        <a:spcAft>
                          <a:spcPts val="0"/>
                        </a:spcAft>
                        <a:buNone/>
                      </a:pPr>
                      <a:r>
                        <a:rPr lang="en-GB" sz="1100">
                          <a:solidFill>
                            <a:srgbClr val="B7B7B7"/>
                          </a:solidFill>
                          <a:latin typeface="Mada"/>
                          <a:ea typeface="Mada"/>
                          <a:cs typeface="Mada"/>
                          <a:sym typeface="Mada"/>
                        </a:rPr>
                        <a:t>-Usually large stones.</a:t>
                      </a:r>
                      <a:endParaRPr sz="1100">
                        <a:solidFill>
                          <a:srgbClr val="B7B7B7"/>
                        </a:solidFill>
                        <a:latin typeface="Mada"/>
                        <a:ea typeface="Mada"/>
                        <a:cs typeface="Mada"/>
                        <a:sym typeface="Mada"/>
                      </a:endParaRPr>
                    </a:p>
                  </a:txBody>
                  <a:tcPr marT="91425" marB="91425" marR="91425" marL="91425">
                    <a:lnL cap="flat" cmpd="sng" w="19050">
                      <a:solidFill>
                        <a:srgbClr val="83C5BE"/>
                      </a:solidFill>
                      <a:prstDash val="lgDashDot"/>
                      <a:round/>
                      <a:headEnd len="sm" w="sm" type="none"/>
                      <a:tailEnd len="sm" w="sm" type="none"/>
                    </a:lnL>
                    <a:lnR cap="flat" cmpd="sng" w="19050">
                      <a:solidFill>
                        <a:srgbClr val="83C5BE"/>
                      </a:solidFill>
                      <a:prstDash val="lgDashDot"/>
                      <a:round/>
                      <a:headEnd len="sm" w="sm" type="none"/>
                      <a:tailEnd len="sm" w="sm" type="none"/>
                    </a:lnR>
                    <a:lnT cap="flat" cmpd="sng" w="19050">
                      <a:solidFill>
                        <a:srgbClr val="83C5BE"/>
                      </a:solidFill>
                      <a:prstDash val="lgDashDot"/>
                      <a:round/>
                      <a:headEnd len="sm" w="sm" type="none"/>
                      <a:tailEnd len="sm" w="sm" type="none"/>
                    </a:lnT>
                    <a:lnB cap="flat" cmpd="sng" w="19050">
                      <a:solidFill>
                        <a:srgbClr val="83C5BE"/>
                      </a:solidFill>
                      <a:prstDash val="lgDashDot"/>
                      <a:round/>
                      <a:headEnd len="sm" w="sm" type="none"/>
                      <a:tailEnd len="sm" w="sm" type="none"/>
                    </a:lnB>
                  </a:tcPr>
                </a:tc>
              </a:tr>
              <a:tr h="761975">
                <a:tc>
                  <a:txBody>
                    <a:bodyPr/>
                    <a:lstStyle/>
                    <a:p>
                      <a:pPr indent="0" lvl="0" marL="0" rtl="0" algn="ctr">
                        <a:spcBef>
                          <a:spcPts val="0"/>
                        </a:spcBef>
                        <a:spcAft>
                          <a:spcPts val="0"/>
                        </a:spcAft>
                        <a:buNone/>
                      </a:pPr>
                      <a:r>
                        <a:rPr b="1" lang="en-GB" sz="1100">
                          <a:solidFill>
                            <a:srgbClr val="83C5BE"/>
                          </a:solidFill>
                          <a:latin typeface="Mada"/>
                          <a:ea typeface="Mada"/>
                          <a:cs typeface="Mada"/>
                          <a:sym typeface="Mada"/>
                        </a:rPr>
                        <a:t>Uric acid stones</a:t>
                      </a:r>
                      <a:endParaRPr b="1" sz="1100">
                        <a:solidFill>
                          <a:srgbClr val="83C5BE"/>
                        </a:solidFill>
                        <a:latin typeface="Mada"/>
                        <a:ea typeface="Mada"/>
                        <a:cs typeface="Mada"/>
                        <a:sym typeface="Mada"/>
                      </a:endParaRPr>
                    </a:p>
                    <a:p>
                      <a:pPr indent="0" lvl="0" marL="0" rtl="0" algn="ctr">
                        <a:spcBef>
                          <a:spcPts val="0"/>
                        </a:spcBef>
                        <a:spcAft>
                          <a:spcPts val="0"/>
                        </a:spcAft>
                        <a:buNone/>
                      </a:pPr>
                      <a:r>
                        <a:rPr lang="en-GB" sz="1100">
                          <a:solidFill>
                            <a:srgbClr val="111111"/>
                          </a:solidFill>
                          <a:latin typeface="Mada"/>
                          <a:ea typeface="Mada"/>
                          <a:cs typeface="Mada"/>
                          <a:sym typeface="Mada"/>
                        </a:rPr>
                        <a:t>- </a:t>
                      </a:r>
                      <a:r>
                        <a:rPr lang="en-GB" sz="1100">
                          <a:solidFill>
                            <a:srgbClr val="111111"/>
                          </a:solidFill>
                          <a:latin typeface="Mada"/>
                          <a:ea typeface="Mada"/>
                          <a:cs typeface="Mada"/>
                          <a:sym typeface="Mada"/>
                        </a:rPr>
                        <a:t>High protein diet </a:t>
                      </a:r>
                      <a:endParaRPr sz="1100">
                        <a:solidFill>
                          <a:srgbClr val="111111"/>
                        </a:solidFill>
                        <a:latin typeface="Mada"/>
                        <a:ea typeface="Mada"/>
                        <a:cs typeface="Mada"/>
                        <a:sym typeface="Mada"/>
                      </a:endParaRPr>
                    </a:p>
                    <a:p>
                      <a:pPr indent="0" lvl="0" marL="0" rtl="0" algn="ctr">
                        <a:spcBef>
                          <a:spcPts val="0"/>
                        </a:spcBef>
                        <a:spcAft>
                          <a:spcPts val="0"/>
                        </a:spcAft>
                        <a:buNone/>
                      </a:pPr>
                      <a:r>
                        <a:rPr lang="en-GB" sz="1100">
                          <a:solidFill>
                            <a:srgbClr val="111111"/>
                          </a:solidFill>
                          <a:latin typeface="Mada"/>
                          <a:ea typeface="Mada"/>
                          <a:cs typeface="Mada"/>
                          <a:sym typeface="Mada"/>
                        </a:rPr>
                        <a:t>-Genetic </a:t>
                      </a:r>
                      <a:endParaRPr sz="1100">
                        <a:solidFill>
                          <a:srgbClr val="111111"/>
                        </a:solidFill>
                        <a:latin typeface="Mada"/>
                        <a:ea typeface="Mada"/>
                        <a:cs typeface="Mada"/>
                        <a:sym typeface="Mada"/>
                      </a:endParaRPr>
                    </a:p>
                    <a:p>
                      <a:pPr indent="0" lvl="0" marL="0" rtl="0" algn="ctr">
                        <a:spcBef>
                          <a:spcPts val="0"/>
                        </a:spcBef>
                        <a:spcAft>
                          <a:spcPts val="0"/>
                        </a:spcAft>
                        <a:buNone/>
                      </a:pPr>
                      <a:r>
                        <a:rPr lang="en-GB" sz="1100">
                          <a:solidFill>
                            <a:srgbClr val="B7B7B7"/>
                          </a:solidFill>
                          <a:latin typeface="Mada"/>
                          <a:ea typeface="Mada"/>
                          <a:cs typeface="Mada"/>
                          <a:sym typeface="Mada"/>
                        </a:rPr>
                        <a:t>-Radiolucent </a:t>
                      </a:r>
                      <a:endParaRPr sz="1100">
                        <a:solidFill>
                          <a:srgbClr val="B7B7B7"/>
                        </a:solidFill>
                        <a:latin typeface="Mada"/>
                        <a:ea typeface="Mada"/>
                        <a:cs typeface="Mada"/>
                        <a:sym typeface="Mada"/>
                      </a:endParaRPr>
                    </a:p>
                  </a:txBody>
                  <a:tcPr marT="91425" marB="91425" marR="91425" marL="91425">
                    <a:lnL cap="flat" cmpd="sng" w="19050">
                      <a:solidFill>
                        <a:srgbClr val="83C5BE"/>
                      </a:solidFill>
                      <a:prstDash val="lgDashDot"/>
                      <a:round/>
                      <a:headEnd len="sm" w="sm" type="none"/>
                      <a:tailEnd len="sm" w="sm" type="none"/>
                    </a:lnL>
                    <a:lnR cap="flat" cmpd="sng" w="19050">
                      <a:solidFill>
                        <a:srgbClr val="83C5BE"/>
                      </a:solidFill>
                      <a:prstDash val="lgDashDot"/>
                      <a:round/>
                      <a:headEnd len="sm" w="sm" type="none"/>
                      <a:tailEnd len="sm" w="sm" type="none"/>
                    </a:lnR>
                    <a:lnT cap="flat" cmpd="sng" w="19050">
                      <a:solidFill>
                        <a:srgbClr val="83C5BE"/>
                      </a:solidFill>
                      <a:prstDash val="lgDashDot"/>
                      <a:round/>
                      <a:headEnd len="sm" w="sm" type="none"/>
                      <a:tailEnd len="sm" w="sm" type="none"/>
                    </a:lnT>
                    <a:lnB cap="flat" cmpd="sng" w="19050">
                      <a:solidFill>
                        <a:srgbClr val="83C5BE"/>
                      </a:solidFill>
                      <a:prstDash val="lgDashDot"/>
                      <a:round/>
                      <a:headEnd len="sm" w="sm" type="none"/>
                      <a:tailEnd len="sm" w="sm" type="none"/>
                    </a:lnB>
                  </a:tcPr>
                </a:tc>
                <a:tc>
                  <a:txBody>
                    <a:bodyPr/>
                    <a:lstStyle/>
                    <a:p>
                      <a:pPr indent="0" lvl="0" marL="0" rtl="0" algn="ctr">
                        <a:spcBef>
                          <a:spcPts val="0"/>
                        </a:spcBef>
                        <a:spcAft>
                          <a:spcPts val="0"/>
                        </a:spcAft>
                        <a:buNone/>
                      </a:pPr>
                      <a:r>
                        <a:rPr b="1" lang="en-GB" sz="1100">
                          <a:solidFill>
                            <a:srgbClr val="83C5BE"/>
                          </a:solidFill>
                          <a:latin typeface="Mada"/>
                          <a:ea typeface="Mada"/>
                          <a:cs typeface="Mada"/>
                          <a:sym typeface="Mada"/>
                        </a:rPr>
                        <a:t>Cystine stones</a:t>
                      </a:r>
                      <a:endParaRPr b="1" sz="1100">
                        <a:solidFill>
                          <a:srgbClr val="83C5BE"/>
                        </a:solidFill>
                        <a:latin typeface="Mada"/>
                        <a:ea typeface="Mada"/>
                        <a:cs typeface="Mada"/>
                        <a:sym typeface="Mada"/>
                      </a:endParaRPr>
                    </a:p>
                    <a:p>
                      <a:pPr indent="0" lvl="0" marL="0" rtl="0" algn="ctr">
                        <a:spcBef>
                          <a:spcPts val="0"/>
                        </a:spcBef>
                        <a:spcAft>
                          <a:spcPts val="0"/>
                        </a:spcAft>
                        <a:buNone/>
                      </a:pPr>
                      <a:r>
                        <a:rPr lang="en-GB" sz="1100">
                          <a:solidFill>
                            <a:srgbClr val="111111"/>
                          </a:solidFill>
                          <a:highlight>
                            <a:srgbClr val="FFFFFF"/>
                          </a:highlight>
                          <a:latin typeface="Mada"/>
                          <a:ea typeface="Mada"/>
                          <a:cs typeface="Mada"/>
                          <a:sym typeface="Mada"/>
                        </a:rPr>
                        <a:t>-Cystinuria </a:t>
                      </a:r>
                      <a:r>
                        <a:rPr lang="en-GB" sz="1100">
                          <a:solidFill>
                            <a:srgbClr val="111111"/>
                          </a:solidFill>
                          <a:highlight>
                            <a:srgbClr val="FFFFFF"/>
                          </a:highlight>
                          <a:latin typeface="Mada"/>
                          <a:ea typeface="Mada"/>
                          <a:cs typeface="Mada"/>
                          <a:sym typeface="Mada"/>
                        </a:rPr>
                        <a:t>(hereditary disorder)</a:t>
                      </a:r>
                      <a:endParaRPr sz="1100">
                        <a:solidFill>
                          <a:srgbClr val="111111"/>
                        </a:solidFill>
                        <a:highlight>
                          <a:srgbClr val="FFFFFF"/>
                        </a:highlight>
                        <a:latin typeface="Mada"/>
                        <a:ea typeface="Mada"/>
                        <a:cs typeface="Mada"/>
                        <a:sym typeface="Mada"/>
                      </a:endParaRPr>
                    </a:p>
                  </a:txBody>
                  <a:tcPr marT="91425" marB="91425" marR="91425" marL="91425">
                    <a:lnL cap="flat" cmpd="sng" w="19050">
                      <a:solidFill>
                        <a:srgbClr val="83C5BE"/>
                      </a:solidFill>
                      <a:prstDash val="lgDashDot"/>
                      <a:round/>
                      <a:headEnd len="sm" w="sm" type="none"/>
                      <a:tailEnd len="sm" w="sm" type="none"/>
                    </a:lnL>
                    <a:lnR cap="flat" cmpd="sng" w="19050">
                      <a:solidFill>
                        <a:srgbClr val="83C5BE"/>
                      </a:solidFill>
                      <a:prstDash val="lgDashDot"/>
                      <a:round/>
                      <a:headEnd len="sm" w="sm" type="none"/>
                      <a:tailEnd len="sm" w="sm" type="none"/>
                    </a:lnR>
                    <a:lnT cap="flat" cmpd="sng" w="19050">
                      <a:solidFill>
                        <a:srgbClr val="83C5BE"/>
                      </a:solidFill>
                      <a:prstDash val="lgDashDot"/>
                      <a:round/>
                      <a:headEnd len="sm" w="sm" type="none"/>
                      <a:tailEnd len="sm" w="sm" type="none"/>
                    </a:lnT>
                    <a:lnB cap="flat" cmpd="sng" w="19050">
                      <a:solidFill>
                        <a:srgbClr val="83C5BE"/>
                      </a:solidFill>
                      <a:prstDash val="lgDashDot"/>
                      <a:round/>
                      <a:headEnd len="sm" w="sm" type="none"/>
                      <a:tailEnd len="sm" w="sm" type="none"/>
                    </a:lnB>
                  </a:tcPr>
                </a:tc>
              </a:tr>
            </a:tbl>
          </a:graphicData>
        </a:graphic>
      </p:graphicFrame>
      <p:sp>
        <p:nvSpPr>
          <p:cNvPr id="2584" name="Google Shape;2584;p136"/>
          <p:cNvSpPr txBox="1"/>
          <p:nvPr/>
        </p:nvSpPr>
        <p:spPr>
          <a:xfrm>
            <a:off x="3831175" y="2188000"/>
            <a:ext cx="35523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a:solidFill>
                  <a:srgbClr val="B45E3B"/>
                </a:solidFill>
                <a:latin typeface="Mada"/>
                <a:ea typeface="Mada"/>
                <a:cs typeface="Mada"/>
                <a:sym typeface="Mada"/>
              </a:rPr>
              <a:t>Type of stones and their risk factors</a:t>
            </a:r>
            <a:r>
              <a:rPr b="1" lang="en-GB">
                <a:solidFill>
                  <a:srgbClr val="B45E3B"/>
                </a:solidFill>
                <a:latin typeface="Mada"/>
                <a:ea typeface="Mada"/>
                <a:cs typeface="Mada"/>
                <a:sym typeface="Mada"/>
              </a:rPr>
              <a:t> </a:t>
            </a:r>
            <a:endParaRPr b="1" sz="1700">
              <a:solidFill>
                <a:srgbClr val="B45E3B"/>
              </a:solidFill>
              <a:latin typeface="Mada"/>
              <a:ea typeface="Mada"/>
              <a:cs typeface="Mada"/>
              <a:sym typeface="Mada"/>
            </a:endParaRPr>
          </a:p>
        </p:txBody>
      </p:sp>
      <p:sp>
        <p:nvSpPr>
          <p:cNvPr id="2585" name="Google Shape;2585;p136"/>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9" name="Shape 2589"/>
        <p:cNvGrpSpPr/>
        <p:nvPr/>
      </p:nvGrpSpPr>
      <p:grpSpPr>
        <a:xfrm>
          <a:off x="0" y="0"/>
          <a:ext cx="0" cy="0"/>
          <a:chOff x="0" y="0"/>
          <a:chExt cx="0" cy="0"/>
        </a:xfrm>
      </p:grpSpPr>
      <p:sp>
        <p:nvSpPr>
          <p:cNvPr id="2590" name="Google Shape;2590;p137"/>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91" name="Google Shape;2591;p137"/>
          <p:cNvGrpSpPr/>
          <p:nvPr/>
        </p:nvGrpSpPr>
        <p:grpSpPr>
          <a:xfrm>
            <a:off x="80459" y="2991071"/>
            <a:ext cx="4067400" cy="558405"/>
            <a:chOff x="-163450" y="-34550"/>
            <a:chExt cx="4067400" cy="1359642"/>
          </a:xfrm>
        </p:grpSpPr>
        <p:sp>
          <p:nvSpPr>
            <p:cNvPr id="2592" name="Google Shape;2592;p137"/>
            <p:cNvSpPr txBox="1"/>
            <p:nvPr/>
          </p:nvSpPr>
          <p:spPr>
            <a:xfrm>
              <a:off x="-163450" y="-34550"/>
              <a:ext cx="4067400" cy="299100"/>
            </a:xfrm>
            <a:prstGeom prst="rect">
              <a:avLst/>
            </a:prstGeom>
            <a:noFill/>
            <a:ln>
              <a:noFill/>
            </a:ln>
          </p:spPr>
          <p:txBody>
            <a:bodyPr anchorCtr="0" anchor="t" bIns="91425" lIns="91425" spcFirstLastPara="1" rIns="91425" wrap="square" tIns="91425">
              <a:noAutofit/>
            </a:bodyPr>
            <a:lstStyle/>
            <a:p>
              <a:pPr indent="0" lvl="0" marL="89999" rtl="0" algn="l">
                <a:spcBef>
                  <a:spcPts val="0"/>
                </a:spcBef>
                <a:spcAft>
                  <a:spcPts val="0"/>
                </a:spcAft>
                <a:buNone/>
              </a:pPr>
              <a:r>
                <a:rPr lang="en-GB" sz="1800">
                  <a:solidFill>
                    <a:srgbClr val="9FCFCF"/>
                  </a:solidFill>
                  <a:latin typeface="Comfortaa Regular"/>
                  <a:ea typeface="Comfortaa Regular"/>
                  <a:cs typeface="Comfortaa Regular"/>
                  <a:sym typeface="Comfortaa Regular"/>
                </a:rPr>
                <a:t>Objectives</a:t>
              </a:r>
              <a:endParaRPr sz="1800">
                <a:solidFill>
                  <a:srgbClr val="9FCFCF"/>
                </a:solidFill>
                <a:latin typeface="Comfortaa Regular"/>
                <a:ea typeface="Comfortaa Regular"/>
                <a:cs typeface="Comfortaa Regular"/>
                <a:sym typeface="Comfortaa Regular"/>
              </a:endParaRPr>
            </a:p>
          </p:txBody>
        </p:sp>
        <p:sp>
          <p:nvSpPr>
            <p:cNvPr id="2593" name="Google Shape;2593;p137"/>
            <p:cNvSpPr/>
            <p:nvPr/>
          </p:nvSpPr>
          <p:spPr>
            <a:xfrm>
              <a:off x="-6675" y="1208992"/>
              <a:ext cx="2224800" cy="1161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2594" name="Google Shape;2594;p137"/>
          <p:cNvGrpSpPr/>
          <p:nvPr/>
        </p:nvGrpSpPr>
        <p:grpSpPr>
          <a:xfrm>
            <a:off x="80450" y="5444647"/>
            <a:ext cx="4067400" cy="489881"/>
            <a:chOff x="80450" y="3286270"/>
            <a:chExt cx="4067400" cy="489881"/>
          </a:xfrm>
        </p:grpSpPr>
        <p:sp>
          <p:nvSpPr>
            <p:cNvPr id="2595" name="Google Shape;2595;p137"/>
            <p:cNvSpPr txBox="1"/>
            <p:nvPr/>
          </p:nvSpPr>
          <p:spPr>
            <a:xfrm>
              <a:off x="80450" y="3286270"/>
              <a:ext cx="4067400" cy="16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done by : </a:t>
              </a:r>
              <a:endParaRPr sz="1800">
                <a:solidFill>
                  <a:srgbClr val="9FCFCF"/>
                </a:solidFill>
                <a:latin typeface="Comfortaa Regular"/>
                <a:ea typeface="Comfortaa Regular"/>
                <a:cs typeface="Comfortaa Regular"/>
                <a:sym typeface="Comfortaa Regular"/>
              </a:endParaRPr>
            </a:p>
          </p:txBody>
        </p:sp>
        <p:sp>
          <p:nvSpPr>
            <p:cNvPr id="2596" name="Google Shape;2596;p137"/>
            <p:cNvSpPr/>
            <p:nvPr/>
          </p:nvSpPr>
          <p:spPr>
            <a:xfrm>
              <a:off x="80450" y="3736850"/>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2597" name="Google Shape;2597;p137"/>
          <p:cNvGrpSpPr/>
          <p:nvPr/>
        </p:nvGrpSpPr>
        <p:grpSpPr>
          <a:xfrm>
            <a:off x="132750" y="8662638"/>
            <a:ext cx="4067400" cy="508147"/>
            <a:chOff x="80450" y="6212478"/>
            <a:chExt cx="4067400" cy="508147"/>
          </a:xfrm>
        </p:grpSpPr>
        <p:sp>
          <p:nvSpPr>
            <p:cNvPr id="2598" name="Google Shape;2598;p137"/>
            <p:cNvSpPr txBox="1"/>
            <p:nvPr/>
          </p:nvSpPr>
          <p:spPr>
            <a:xfrm>
              <a:off x="80450" y="6212478"/>
              <a:ext cx="4067400" cy="2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Resources </a:t>
              </a:r>
              <a:endParaRPr sz="1800">
                <a:solidFill>
                  <a:srgbClr val="9FCFCF"/>
                </a:solidFill>
                <a:latin typeface="Comfortaa Regular"/>
                <a:ea typeface="Comfortaa Regular"/>
                <a:cs typeface="Comfortaa Regular"/>
                <a:sym typeface="Comfortaa Regular"/>
              </a:endParaRPr>
            </a:p>
          </p:txBody>
        </p:sp>
        <p:sp>
          <p:nvSpPr>
            <p:cNvPr id="2599" name="Google Shape;2599;p137"/>
            <p:cNvSpPr/>
            <p:nvPr/>
          </p:nvSpPr>
          <p:spPr>
            <a:xfrm>
              <a:off x="80450" y="6681325"/>
              <a:ext cx="18699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600" name="Google Shape;2600;p137"/>
          <p:cNvSpPr txBox="1"/>
          <p:nvPr/>
        </p:nvSpPr>
        <p:spPr>
          <a:xfrm>
            <a:off x="80450" y="392725"/>
            <a:ext cx="7589400" cy="24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4000">
                <a:solidFill>
                  <a:srgbClr val="83C5BE"/>
                </a:solidFill>
                <a:latin typeface="Lora"/>
                <a:ea typeface="Lora"/>
                <a:cs typeface="Lora"/>
                <a:sym typeface="Lora"/>
              </a:rPr>
              <a:t>Session 20 : </a:t>
            </a:r>
            <a:r>
              <a:rPr b="1" lang="en-GB" sz="4000">
                <a:solidFill>
                  <a:srgbClr val="83C5BE"/>
                </a:solidFill>
                <a:highlight>
                  <a:schemeClr val="lt1"/>
                </a:highlight>
                <a:latin typeface="Lora"/>
                <a:ea typeface="Lora"/>
                <a:cs typeface="Lora"/>
                <a:sym typeface="Lora"/>
              </a:rPr>
              <a:t>Approach to lower urinary tract symptoms (UTI, BPH , Incontinence assessment)</a:t>
            </a:r>
            <a:endParaRPr b="1" sz="4000">
              <a:solidFill>
                <a:srgbClr val="9FCFCF"/>
              </a:solidFill>
              <a:latin typeface="Lora"/>
              <a:ea typeface="Lora"/>
              <a:cs typeface="Lora"/>
              <a:sym typeface="Lora"/>
            </a:endParaRPr>
          </a:p>
        </p:txBody>
      </p:sp>
      <p:sp>
        <p:nvSpPr>
          <p:cNvPr id="2601" name="Google Shape;2601;p137"/>
          <p:cNvSpPr txBox="1"/>
          <p:nvPr/>
        </p:nvSpPr>
        <p:spPr>
          <a:xfrm>
            <a:off x="132750" y="3656026"/>
            <a:ext cx="7133100" cy="1392000"/>
          </a:xfrm>
          <a:prstGeom prst="rect">
            <a:avLst/>
          </a:prstGeom>
          <a:noFill/>
          <a:ln>
            <a:noFill/>
          </a:ln>
        </p:spPr>
        <p:txBody>
          <a:bodyPr anchorCtr="0" anchor="t" bIns="91425" lIns="91425" spcFirstLastPara="1" rIns="91425" wrap="square" tIns="91425">
            <a:noAutofit/>
          </a:bodyPr>
          <a:lstStyle/>
          <a:p>
            <a:pPr indent="0" lvl="0" marL="457200" marR="0" rtl="0" algn="l">
              <a:lnSpc>
                <a:spcPct val="115000"/>
              </a:lnSpc>
              <a:spcBef>
                <a:spcPts val="0"/>
              </a:spcBef>
              <a:spcAft>
                <a:spcPts val="0"/>
              </a:spcAft>
              <a:buNone/>
            </a:pPr>
            <a:r>
              <a:rPr b="1" lang="en-GB">
                <a:latin typeface="Mada"/>
                <a:ea typeface="Mada"/>
                <a:cs typeface="Mada"/>
                <a:sym typeface="Mada"/>
              </a:rPr>
              <a:t>Approach to lower urinary tract symptoms:</a:t>
            </a:r>
            <a:endParaRPr b="1">
              <a:latin typeface="Mada"/>
              <a:ea typeface="Mada"/>
              <a:cs typeface="Mada"/>
              <a:sym typeface="Mada"/>
            </a:endParaRPr>
          </a:p>
          <a:p>
            <a:pPr indent="-317500" lvl="0" marL="457200" marR="0" rtl="0" algn="l">
              <a:lnSpc>
                <a:spcPct val="115000"/>
              </a:lnSpc>
              <a:spcBef>
                <a:spcPts val="0"/>
              </a:spcBef>
              <a:spcAft>
                <a:spcPts val="0"/>
              </a:spcAft>
              <a:buSzPts val="1400"/>
              <a:buFont typeface="Mada"/>
              <a:buChar char="●"/>
            </a:pPr>
            <a:r>
              <a:rPr lang="en-GB">
                <a:latin typeface="Mada"/>
                <a:ea typeface="Mada"/>
                <a:cs typeface="Mada"/>
                <a:sym typeface="Mada"/>
              </a:rPr>
              <a:t>Take a full history and perform physical examination on a patient presenting with LUTS</a:t>
            </a:r>
            <a:endParaRPr>
              <a:latin typeface="Mada"/>
              <a:ea typeface="Mada"/>
              <a:cs typeface="Mada"/>
              <a:sym typeface="Mada"/>
            </a:endParaRPr>
          </a:p>
          <a:p>
            <a:pPr indent="-317500" lvl="0" marL="457200" marR="0" rtl="0" algn="l">
              <a:lnSpc>
                <a:spcPct val="115000"/>
              </a:lnSpc>
              <a:spcBef>
                <a:spcPts val="0"/>
              </a:spcBef>
              <a:spcAft>
                <a:spcPts val="0"/>
              </a:spcAft>
              <a:buSzPts val="1400"/>
              <a:buFont typeface="Mada"/>
              <a:buChar char="●"/>
            </a:pPr>
            <a:r>
              <a:rPr lang="en-GB">
                <a:latin typeface="Mada"/>
                <a:ea typeface="Mada"/>
                <a:cs typeface="Mada"/>
                <a:sym typeface="Mada"/>
              </a:rPr>
              <a:t>Differentiate the causes and types of incontinence </a:t>
            </a:r>
            <a:endParaRPr>
              <a:latin typeface="Mada"/>
              <a:ea typeface="Mada"/>
              <a:cs typeface="Mada"/>
              <a:sym typeface="Mada"/>
            </a:endParaRPr>
          </a:p>
          <a:p>
            <a:pPr indent="-317500" lvl="0" marL="457200" marR="0" rtl="0" algn="l">
              <a:lnSpc>
                <a:spcPct val="115000"/>
              </a:lnSpc>
              <a:spcBef>
                <a:spcPts val="0"/>
              </a:spcBef>
              <a:spcAft>
                <a:spcPts val="0"/>
              </a:spcAft>
              <a:buSzPts val="1400"/>
              <a:buFont typeface="Mada"/>
              <a:buChar char="●"/>
            </a:pPr>
            <a:r>
              <a:rPr lang="en-GB">
                <a:latin typeface="Mada"/>
                <a:ea typeface="Mada"/>
                <a:cs typeface="Mada"/>
                <a:sym typeface="Mada"/>
              </a:rPr>
              <a:t>Describe the Management and workup of LUTS</a:t>
            </a:r>
            <a:endParaRPr>
              <a:latin typeface="Mada"/>
              <a:ea typeface="Mada"/>
              <a:cs typeface="Mada"/>
              <a:sym typeface="Mada"/>
            </a:endParaRPr>
          </a:p>
          <a:p>
            <a:pPr indent="0" lvl="0" marL="0" marR="0" rtl="0" algn="l">
              <a:lnSpc>
                <a:spcPct val="115000"/>
              </a:lnSpc>
              <a:spcBef>
                <a:spcPts val="0"/>
              </a:spcBef>
              <a:spcAft>
                <a:spcPts val="0"/>
              </a:spcAft>
              <a:buClr>
                <a:schemeClr val="dk1"/>
              </a:buClr>
              <a:buSzPts val="1100"/>
              <a:buFont typeface="Arial"/>
              <a:buNone/>
            </a:pPr>
            <a:r>
              <a:t/>
            </a:r>
            <a:endParaRPr>
              <a:highlight>
                <a:srgbClr val="C9DAF8"/>
              </a:highlight>
              <a:latin typeface="Mada"/>
              <a:ea typeface="Mada"/>
              <a:cs typeface="Mada"/>
              <a:sym typeface="Mada"/>
            </a:endParaRPr>
          </a:p>
        </p:txBody>
      </p:sp>
      <p:sp>
        <p:nvSpPr>
          <p:cNvPr id="2602" name="Google Shape;2602;p137"/>
          <p:cNvSpPr txBox="1"/>
          <p:nvPr/>
        </p:nvSpPr>
        <p:spPr>
          <a:xfrm>
            <a:off x="40263" y="8942688"/>
            <a:ext cx="7509000" cy="167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solidFill>
                  <a:schemeClr val="dk1"/>
                </a:solidFill>
                <a:latin typeface="Mada"/>
                <a:ea typeface="Mada"/>
                <a:cs typeface="Mada"/>
                <a:sym typeface="Mada"/>
              </a:rPr>
              <a:t>Browse’s Introduction to The Symptoms and Signs of Surgical Disease.</a:t>
            </a:r>
            <a:endParaRPr>
              <a:solidFill>
                <a:schemeClr val="dk1"/>
              </a:solidFill>
              <a:latin typeface="Mada"/>
              <a:ea typeface="Mada"/>
              <a:cs typeface="Mada"/>
              <a:sym typeface="Mada"/>
            </a:endParaRPr>
          </a:p>
          <a:p>
            <a:pPr indent="-317500" lvl="0" marL="457200" rtl="0" algn="l">
              <a:lnSpc>
                <a:spcPct val="11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434 &amp; 436 OSCE files</a:t>
            </a:r>
            <a:endParaRPr>
              <a:solidFill>
                <a:schemeClr val="dk1"/>
              </a:solidFill>
              <a:latin typeface="Mada"/>
              <a:ea typeface="Mada"/>
              <a:cs typeface="Mada"/>
              <a:sym typeface="Mada"/>
            </a:endParaRPr>
          </a:p>
          <a:p>
            <a:pPr indent="-317500" lvl="0" marL="457200" rtl="0" algn="l">
              <a:lnSpc>
                <a:spcPct val="11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438 Surgery team</a:t>
            </a:r>
            <a:endParaRPr>
              <a:solidFill>
                <a:schemeClr val="dk1"/>
              </a:solidFill>
              <a:latin typeface="Mada"/>
              <a:ea typeface="Mada"/>
              <a:cs typeface="Mada"/>
              <a:sym typeface="Mada"/>
            </a:endParaRPr>
          </a:p>
          <a:p>
            <a:pPr indent="-317500" lvl="0" marL="457200" rtl="0" algn="l">
              <a:lnSpc>
                <a:spcPct val="115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https://rcni.com/hosted-content/rcn/continence/continence-assessment </a:t>
            </a:r>
            <a:endParaRPr>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a:solidFill>
                <a:schemeClr val="dk1"/>
              </a:solidFill>
              <a:latin typeface="Mada"/>
              <a:ea typeface="Mada"/>
              <a:cs typeface="Mada"/>
              <a:sym typeface="Mada"/>
            </a:endParaRPr>
          </a:p>
        </p:txBody>
      </p:sp>
      <p:sp>
        <p:nvSpPr>
          <p:cNvPr id="2603" name="Google Shape;2603;p137"/>
          <p:cNvSpPr txBox="1"/>
          <p:nvPr/>
        </p:nvSpPr>
        <p:spPr>
          <a:xfrm>
            <a:off x="80450" y="5934522"/>
            <a:ext cx="3859200" cy="4899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SzPts val="2000"/>
              <a:buFont typeface="Mada"/>
              <a:buChar char="●"/>
            </a:pPr>
            <a:r>
              <a:rPr lang="en-GB" sz="2000">
                <a:latin typeface="Mada"/>
                <a:ea typeface="Mada"/>
                <a:cs typeface="Mada"/>
                <a:sym typeface="Mada"/>
              </a:rPr>
              <a:t>Rema Alkahtani </a:t>
            </a:r>
            <a:endParaRPr sz="2000">
              <a:latin typeface="Mada"/>
              <a:ea typeface="Mada"/>
              <a:cs typeface="Mada"/>
              <a:sym typeface="Mada"/>
            </a:endParaRPr>
          </a:p>
          <a:p>
            <a:pPr indent="-355600" lvl="0" marL="457200" rtl="0" algn="l">
              <a:lnSpc>
                <a:spcPct val="115000"/>
              </a:lnSpc>
              <a:spcBef>
                <a:spcPts val="0"/>
              </a:spcBef>
              <a:spcAft>
                <a:spcPts val="0"/>
              </a:spcAft>
              <a:buSzPts val="2000"/>
              <a:buFont typeface="Mada"/>
              <a:buChar char="●"/>
            </a:pPr>
            <a:r>
              <a:rPr lang="en-GB" sz="2000">
                <a:latin typeface="Mada"/>
                <a:ea typeface="Mada"/>
                <a:cs typeface="Mada"/>
                <a:sym typeface="Mada"/>
              </a:rPr>
              <a:t> Reem Bin Idris</a:t>
            </a:r>
            <a:endParaRPr sz="2000">
              <a:latin typeface="Mada"/>
              <a:ea typeface="Mada"/>
              <a:cs typeface="Mada"/>
              <a:sym typeface="Mada"/>
            </a:endParaRPr>
          </a:p>
        </p:txBody>
      </p:sp>
      <p:sp>
        <p:nvSpPr>
          <p:cNvPr id="2604" name="Google Shape;2604;p137"/>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pSp>
        <p:nvGrpSpPr>
          <p:cNvPr id="2605" name="Google Shape;2605;p137"/>
          <p:cNvGrpSpPr/>
          <p:nvPr/>
        </p:nvGrpSpPr>
        <p:grpSpPr>
          <a:xfrm>
            <a:off x="-23650" y="6870985"/>
            <a:ext cx="4067400" cy="476018"/>
            <a:chOff x="80450" y="3045481"/>
            <a:chExt cx="4067400" cy="489881"/>
          </a:xfrm>
        </p:grpSpPr>
        <p:sp>
          <p:nvSpPr>
            <p:cNvPr id="2606" name="Google Shape;2606;p137"/>
            <p:cNvSpPr txBox="1"/>
            <p:nvPr/>
          </p:nvSpPr>
          <p:spPr>
            <a:xfrm>
              <a:off x="80450" y="3045481"/>
              <a:ext cx="4067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Reviewed by : </a:t>
              </a:r>
              <a:endParaRPr sz="1800">
                <a:solidFill>
                  <a:srgbClr val="9FCFCF"/>
                </a:solidFill>
                <a:latin typeface="Comfortaa Regular"/>
                <a:ea typeface="Comfortaa Regular"/>
                <a:cs typeface="Comfortaa Regular"/>
                <a:sym typeface="Comfortaa Regular"/>
              </a:endParaRPr>
            </a:p>
          </p:txBody>
        </p:sp>
        <p:sp>
          <p:nvSpPr>
            <p:cNvPr id="2607" name="Google Shape;2607;p137"/>
            <p:cNvSpPr/>
            <p:nvPr/>
          </p:nvSpPr>
          <p:spPr>
            <a:xfrm>
              <a:off x="80450" y="3496062"/>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608" name="Google Shape;2608;p137"/>
          <p:cNvSpPr txBox="1"/>
          <p:nvPr/>
        </p:nvSpPr>
        <p:spPr>
          <a:xfrm>
            <a:off x="-23650" y="7347005"/>
            <a:ext cx="3571200" cy="10620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Mada"/>
              <a:buChar char="●"/>
            </a:pPr>
            <a:r>
              <a:rPr lang="en-GB" sz="1900">
                <a:solidFill>
                  <a:schemeClr val="dk1"/>
                </a:solidFill>
                <a:latin typeface="Mada"/>
                <a:ea typeface="Mada"/>
                <a:cs typeface="Mada"/>
                <a:sym typeface="Mada"/>
              </a:rPr>
              <a:t>Ateen Almutairi</a:t>
            </a:r>
            <a:endParaRPr sz="1900">
              <a:solidFill>
                <a:schemeClr val="dk1"/>
              </a:solidFill>
              <a:latin typeface="Mada"/>
              <a:ea typeface="Mada"/>
              <a:cs typeface="Mada"/>
              <a:sym typeface="Mada"/>
            </a:endParaRPr>
          </a:p>
          <a:p>
            <a:pPr indent="-349250" lvl="0" marL="457200" rtl="0" algn="l">
              <a:spcBef>
                <a:spcPts val="0"/>
              </a:spcBef>
              <a:spcAft>
                <a:spcPts val="0"/>
              </a:spcAft>
              <a:buClr>
                <a:schemeClr val="dk1"/>
              </a:buClr>
              <a:buSzPts val="1900"/>
              <a:buFont typeface="Mada"/>
              <a:buChar char="●"/>
            </a:pPr>
            <a:r>
              <a:rPr lang="en-GB" sz="1900">
                <a:solidFill>
                  <a:schemeClr val="dk1"/>
                </a:solidFill>
                <a:latin typeface="Mada"/>
                <a:ea typeface="Mada"/>
                <a:cs typeface="Mada"/>
                <a:sym typeface="Mada"/>
              </a:rPr>
              <a:t>Abdulrahman Shadid</a:t>
            </a:r>
            <a:endParaRPr sz="2000">
              <a:latin typeface="Mada"/>
              <a:ea typeface="Mada"/>
              <a:cs typeface="Mada"/>
              <a:sym typeface="Mada"/>
            </a:endParaRPr>
          </a:p>
          <a:p>
            <a:pPr indent="-349250" lvl="0" marL="457200" rtl="0" algn="l">
              <a:spcBef>
                <a:spcPts val="0"/>
              </a:spcBef>
              <a:spcAft>
                <a:spcPts val="0"/>
              </a:spcAft>
              <a:buSzPts val="1900"/>
              <a:buFont typeface="Mada"/>
              <a:buChar char="●"/>
            </a:pPr>
            <a:r>
              <a:rPr lang="en-GB" sz="1900">
                <a:latin typeface="Mada"/>
                <a:ea typeface="Mada"/>
                <a:cs typeface="Mada"/>
                <a:sym typeface="Mada"/>
              </a:rPr>
              <a:t>Joud AlKhalifah</a:t>
            </a:r>
            <a:endParaRPr sz="2000">
              <a:latin typeface="Mada"/>
              <a:ea typeface="Mada"/>
              <a:cs typeface="Mada"/>
              <a:sym typeface="Mada"/>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2" name="Shape 2612"/>
        <p:cNvGrpSpPr/>
        <p:nvPr/>
      </p:nvGrpSpPr>
      <p:grpSpPr>
        <a:xfrm>
          <a:off x="0" y="0"/>
          <a:ext cx="0" cy="0"/>
          <a:chOff x="0" y="0"/>
          <a:chExt cx="0" cy="0"/>
        </a:xfrm>
      </p:grpSpPr>
      <p:sp>
        <p:nvSpPr>
          <p:cNvPr id="2613" name="Google Shape;2613;p138"/>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138"/>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138"/>
          <p:cNvSpPr txBox="1"/>
          <p:nvPr/>
        </p:nvSpPr>
        <p:spPr>
          <a:xfrm>
            <a:off x="53325" y="4060200"/>
            <a:ext cx="7536300" cy="17583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CC</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Pain or discomfort felt during urination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rgbClr val="999999"/>
                </a:solidFill>
                <a:latin typeface="Mada"/>
                <a:ea typeface="Mada"/>
                <a:cs typeface="Mada"/>
                <a:sym typeface="Mada"/>
              </a:rPr>
              <a:t>Dysuria is pain, burning, or discomfort experienced during or immediately after urination it usually reflects irritation or inflammation of the external genitalia, the lower or upper GU tract.</a:t>
            </a:r>
            <a:endParaRPr b="1" sz="1500">
              <a:solidFill>
                <a:schemeClr val="dk1"/>
              </a:solidFill>
              <a:highlight>
                <a:srgbClr val="F9DEC9"/>
              </a:highlight>
              <a:latin typeface="Lora"/>
              <a:ea typeface="Lora"/>
              <a:cs typeface="Lora"/>
              <a:sym typeface="Lor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Personal Data</a:t>
            </a:r>
            <a:endParaRPr b="1" sz="1500">
              <a:solidFill>
                <a:schemeClr val="dk1"/>
              </a:solidFill>
              <a:highlight>
                <a:srgbClr val="F9DEC9"/>
              </a:highlight>
              <a:latin typeface="Lora"/>
              <a:ea typeface="Lora"/>
              <a:cs typeface="Lora"/>
              <a:sym typeface="Lora"/>
            </a:endParaRPr>
          </a:p>
          <a:p>
            <a:pPr indent="-304800" lvl="1" marL="914400" rtl="0" algn="l">
              <a:lnSpc>
                <a:spcPct val="115000"/>
              </a:lnSpc>
              <a:spcBef>
                <a:spcPts val="0"/>
              </a:spcBef>
              <a:spcAft>
                <a:spcPts val="0"/>
              </a:spcAft>
              <a:buClr>
                <a:schemeClr val="dk1"/>
              </a:buClr>
              <a:buSzPts val="1200"/>
              <a:buChar char="○"/>
            </a:pPr>
            <a:r>
              <a:rPr lang="en-GB" sz="1100">
                <a:solidFill>
                  <a:schemeClr val="dk1"/>
                </a:solidFill>
                <a:latin typeface="Mada"/>
                <a:ea typeface="Mada"/>
                <a:cs typeface="Mada"/>
                <a:sym typeface="Mada"/>
              </a:rPr>
              <a:t>Occupation (</a:t>
            </a:r>
            <a:r>
              <a:rPr lang="en-GB" sz="1100">
                <a:solidFill>
                  <a:schemeClr val="dk1"/>
                </a:solidFill>
                <a:highlight>
                  <a:srgbClr val="FFFF00"/>
                </a:highlight>
                <a:latin typeface="Mada"/>
                <a:ea typeface="Mada"/>
                <a:cs typeface="Mada"/>
                <a:sym typeface="Mada"/>
              </a:rPr>
              <a:t>Renal cell carcinoma</a:t>
            </a:r>
            <a:r>
              <a:rPr lang="en-GB" sz="1100">
                <a:solidFill>
                  <a:schemeClr val="dk1"/>
                </a:solidFill>
                <a:latin typeface="Mada"/>
                <a:ea typeface="Mada"/>
                <a:cs typeface="Mada"/>
                <a:sym typeface="Mada"/>
              </a:rPr>
              <a:t> ),  Age,  Gender (BPH → male , pregnancy → Female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 </a:t>
            </a:r>
            <a:endParaRPr sz="1100">
              <a:solidFill>
                <a:schemeClr val="dk1"/>
              </a:solidFill>
              <a:latin typeface="Mada"/>
              <a:ea typeface="Mada"/>
              <a:cs typeface="Mada"/>
              <a:sym typeface="Mada"/>
            </a:endParaRPr>
          </a:p>
        </p:txBody>
      </p:sp>
      <p:sp>
        <p:nvSpPr>
          <p:cNvPr id="2616" name="Google Shape;2616;p138"/>
          <p:cNvSpPr/>
          <p:nvPr/>
        </p:nvSpPr>
        <p:spPr>
          <a:xfrm>
            <a:off x="74" y="4007875"/>
            <a:ext cx="2224800" cy="600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617" name="Google Shape;2617;p138"/>
          <p:cNvSpPr txBox="1"/>
          <p:nvPr/>
        </p:nvSpPr>
        <p:spPr>
          <a:xfrm>
            <a:off x="75" y="452898"/>
            <a:ext cx="1838400" cy="3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DDX </a:t>
            </a:r>
            <a:endParaRPr sz="1800">
              <a:solidFill>
                <a:srgbClr val="9FCFCF"/>
              </a:solidFill>
              <a:latin typeface="Comfortaa Regular"/>
              <a:ea typeface="Comfortaa Regular"/>
              <a:cs typeface="Comfortaa Regular"/>
              <a:sym typeface="Comfortaa Regular"/>
            </a:endParaRPr>
          </a:p>
        </p:txBody>
      </p:sp>
      <p:sp>
        <p:nvSpPr>
          <p:cNvPr id="2618" name="Google Shape;2618;p138"/>
          <p:cNvSpPr/>
          <p:nvPr/>
        </p:nvSpPr>
        <p:spPr>
          <a:xfrm>
            <a:off x="75" y="741499"/>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aphicFrame>
        <p:nvGraphicFramePr>
          <p:cNvPr id="2619" name="Google Shape;2619;p138"/>
          <p:cNvGraphicFramePr/>
          <p:nvPr/>
        </p:nvGraphicFramePr>
        <p:xfrm>
          <a:off x="159610" y="5837651"/>
          <a:ext cx="3000000" cy="3000000"/>
        </p:xfrm>
        <a:graphic>
          <a:graphicData uri="http://schemas.openxmlformats.org/drawingml/2006/table">
            <a:tbl>
              <a:tblPr>
                <a:noFill/>
                <a:tableStyleId>{19993E90-D4CF-4236-97D6-A35B643A8516}</a:tableStyleId>
              </a:tblPr>
              <a:tblGrid>
                <a:gridCol w="1734925"/>
                <a:gridCol w="5531675"/>
              </a:tblGrid>
              <a:tr h="294575">
                <a:tc>
                  <a:txBody>
                    <a:bodyPr/>
                    <a:lstStyle/>
                    <a:p>
                      <a:pPr indent="0" lvl="0" marL="0" rtl="0" algn="ctr">
                        <a:lnSpc>
                          <a:spcPct val="100000"/>
                        </a:lnSpc>
                        <a:spcBef>
                          <a:spcPts val="0"/>
                        </a:spcBef>
                        <a:spcAft>
                          <a:spcPts val="0"/>
                        </a:spcAft>
                        <a:buNone/>
                      </a:pPr>
                      <a:r>
                        <a:rPr b="1" lang="en-GB" sz="1100">
                          <a:solidFill>
                            <a:schemeClr val="dk1"/>
                          </a:solidFill>
                          <a:latin typeface="Mada"/>
                          <a:ea typeface="Mada"/>
                          <a:cs typeface="Mada"/>
                          <a:sym typeface="Mada"/>
                        </a:rPr>
                        <a:t>SOCRATES</a:t>
                      </a:r>
                      <a:endParaRPr b="1" sz="1100">
                        <a:solidFill>
                          <a:schemeClr val="dk1"/>
                        </a:solidFill>
                        <a:latin typeface="Mada"/>
                        <a:ea typeface="Mada"/>
                        <a:cs typeface="Mada"/>
                        <a:sym typeface="Mada"/>
                      </a:endParaRPr>
                    </a:p>
                  </a:txBody>
                  <a:tcPr marT="91425" marB="91425" marR="91425" marL="91425">
                    <a:solidFill>
                      <a:srgbClr val="DBA17B"/>
                    </a:solidFill>
                  </a:tcPr>
                </a:tc>
                <a:tc>
                  <a:txBody>
                    <a:bodyPr/>
                    <a:lstStyle/>
                    <a:p>
                      <a:pPr indent="0" lvl="0" marL="0" rtl="0" algn="ctr">
                        <a:lnSpc>
                          <a:spcPct val="100000"/>
                        </a:lnSpc>
                        <a:spcBef>
                          <a:spcPts val="0"/>
                        </a:spcBef>
                        <a:spcAft>
                          <a:spcPts val="0"/>
                        </a:spcAft>
                        <a:buNone/>
                      </a:pPr>
                      <a:r>
                        <a:rPr b="1" lang="en-GB" sz="1100">
                          <a:solidFill>
                            <a:schemeClr val="dk1"/>
                          </a:solidFill>
                          <a:latin typeface="Mada"/>
                          <a:ea typeface="Mada"/>
                          <a:cs typeface="Mada"/>
                          <a:sym typeface="Mada"/>
                        </a:rPr>
                        <a:t>Hint </a:t>
                      </a:r>
                      <a:endParaRPr b="1" sz="1100">
                        <a:solidFill>
                          <a:schemeClr val="dk1"/>
                        </a:solidFill>
                        <a:latin typeface="Mada"/>
                        <a:ea typeface="Mada"/>
                        <a:cs typeface="Mada"/>
                        <a:sym typeface="Mada"/>
                      </a:endParaRPr>
                    </a:p>
                  </a:txBody>
                  <a:tcPr marT="91425" marB="91425" marR="91425" marL="91425">
                    <a:solidFill>
                      <a:srgbClr val="DBA17B"/>
                    </a:solidFill>
                  </a:tcPr>
                </a:tc>
              </a:tr>
              <a:tr h="658850">
                <a:tc>
                  <a:txBody>
                    <a:bodyPr/>
                    <a:lstStyle/>
                    <a:p>
                      <a:pPr indent="0" lvl="0" marL="0" rtl="0" algn="ctr">
                        <a:lnSpc>
                          <a:spcPct val="100000"/>
                        </a:lnSpc>
                        <a:spcBef>
                          <a:spcPts val="0"/>
                        </a:spcBef>
                        <a:spcAft>
                          <a:spcPts val="0"/>
                        </a:spcAft>
                        <a:buNone/>
                      </a:pPr>
                      <a:r>
                        <a:rPr b="1" lang="en-GB" sz="1100">
                          <a:solidFill>
                            <a:schemeClr val="dk1"/>
                          </a:solidFill>
                          <a:latin typeface="Mada"/>
                          <a:ea typeface="Mada"/>
                          <a:cs typeface="Mada"/>
                          <a:sym typeface="Mada"/>
                        </a:rPr>
                        <a:t>Onset</a:t>
                      </a:r>
                      <a:endParaRPr b="1" sz="1100">
                        <a:solidFill>
                          <a:schemeClr val="dk1"/>
                        </a:solidFill>
                        <a:latin typeface="Mada"/>
                        <a:ea typeface="Mada"/>
                        <a:cs typeface="Mada"/>
                        <a:sym typeface="Mada"/>
                      </a:endParaRPr>
                    </a:p>
                  </a:txBody>
                  <a:tcPr marT="91425" marB="91425" marR="91425" marL="91425" anchor="ctr">
                    <a:solidFill>
                      <a:srgbClr val="F9DEC9"/>
                    </a:solidFill>
                  </a:tcPr>
                </a:tc>
                <a:tc>
                  <a:txBody>
                    <a:bodyPr/>
                    <a:lstStyle/>
                    <a:p>
                      <a:pPr indent="-292100" lvl="0" marL="457200" rtl="0" algn="l">
                        <a:lnSpc>
                          <a:spcPct val="100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1-2 days→bacterial cystitis, acute bacterial prostatitis,bacterial epididymitis </a:t>
                      </a:r>
                      <a:endParaRPr sz="1000">
                        <a:solidFill>
                          <a:schemeClr val="dk1"/>
                        </a:solidFill>
                        <a:latin typeface="Mada"/>
                        <a:ea typeface="Mada"/>
                        <a:cs typeface="Mada"/>
                        <a:sym typeface="Mada"/>
                      </a:endParaRPr>
                    </a:p>
                    <a:p>
                      <a:pPr indent="-292100" lvl="0" marL="457200" rtl="0" algn="l">
                        <a:lnSpc>
                          <a:spcPct val="100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2–7 days→ Urethritis/epididymitis (gonorrhea, chlamydia, herpes simplex virus)</a:t>
                      </a:r>
                      <a:endParaRPr sz="1000">
                        <a:solidFill>
                          <a:schemeClr val="dk1"/>
                        </a:solidFill>
                        <a:latin typeface="Mada"/>
                        <a:ea typeface="Mada"/>
                        <a:cs typeface="Mada"/>
                        <a:sym typeface="Mada"/>
                      </a:endParaRPr>
                    </a:p>
                    <a:p>
                      <a:pPr indent="-292100" lvl="0" marL="457200" rtl="0" algn="l">
                        <a:lnSpc>
                          <a:spcPct val="100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More than 14 days→ Chlamydia infection (in women) </a:t>
                      </a:r>
                      <a:endParaRPr sz="1000">
                        <a:solidFill>
                          <a:schemeClr val="dk1"/>
                        </a:solidFill>
                        <a:latin typeface="Mada"/>
                        <a:ea typeface="Mada"/>
                        <a:cs typeface="Mada"/>
                        <a:sym typeface="Mada"/>
                      </a:endParaRPr>
                    </a:p>
                    <a:p>
                      <a:pPr indent="-292100" lvl="0" marL="457200" rtl="0" algn="l">
                        <a:lnSpc>
                          <a:spcPct val="100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Weeks to months→ Interstitial cystitis Chronic bacterial prostatitis, Vulvodynia</a:t>
                      </a:r>
                      <a:endParaRPr sz="1000">
                        <a:solidFill>
                          <a:schemeClr val="dk1"/>
                        </a:solidFill>
                        <a:latin typeface="Mada"/>
                        <a:ea typeface="Mada"/>
                        <a:cs typeface="Mada"/>
                        <a:sym typeface="Mada"/>
                      </a:endParaRPr>
                    </a:p>
                  </a:txBody>
                  <a:tcPr marT="91425" marB="91425" marR="91425" marL="91425"/>
                </a:tc>
              </a:tr>
              <a:tr h="975600">
                <a:tc>
                  <a:txBody>
                    <a:bodyPr/>
                    <a:lstStyle/>
                    <a:p>
                      <a:pPr indent="0" lvl="0" marL="0" rtl="0" algn="ctr">
                        <a:lnSpc>
                          <a:spcPct val="100000"/>
                        </a:lnSpc>
                        <a:spcBef>
                          <a:spcPts val="0"/>
                        </a:spcBef>
                        <a:spcAft>
                          <a:spcPts val="0"/>
                        </a:spcAft>
                        <a:buNone/>
                      </a:pPr>
                      <a:r>
                        <a:rPr b="1" lang="en-GB" sz="1100">
                          <a:solidFill>
                            <a:schemeClr val="dk1"/>
                          </a:solidFill>
                          <a:latin typeface="Mada"/>
                          <a:ea typeface="Mada"/>
                          <a:cs typeface="Mada"/>
                          <a:sym typeface="Mada"/>
                        </a:rPr>
                        <a:t>Character </a:t>
                      </a:r>
                      <a:endParaRPr b="1" sz="1100">
                        <a:solidFill>
                          <a:schemeClr val="dk1"/>
                        </a:solidFill>
                        <a:latin typeface="Mada"/>
                        <a:ea typeface="Mada"/>
                        <a:cs typeface="Mada"/>
                        <a:sym typeface="Mada"/>
                      </a:endParaRPr>
                    </a:p>
                  </a:txBody>
                  <a:tcPr marT="91425" marB="91425" marR="91425" marL="91425" anchor="ctr">
                    <a:solidFill>
                      <a:srgbClr val="F9DEC9"/>
                    </a:solidFill>
                  </a:tcPr>
                </a:tc>
                <a:tc>
                  <a:txBody>
                    <a:bodyPr/>
                    <a:lstStyle/>
                    <a:p>
                      <a:pPr indent="-292100" lvl="0" marL="457200" rtl="0" algn="l">
                        <a:lnSpc>
                          <a:spcPct val="115000"/>
                        </a:lnSpc>
                        <a:spcBef>
                          <a:spcPts val="1200"/>
                        </a:spcBef>
                        <a:spcAft>
                          <a:spcPts val="0"/>
                        </a:spcAft>
                        <a:buClr>
                          <a:schemeClr val="dk1"/>
                        </a:buClr>
                        <a:buSzPts val="1000"/>
                        <a:buChar char="●"/>
                      </a:pPr>
                      <a:r>
                        <a:rPr lang="en-GB" sz="1000">
                          <a:solidFill>
                            <a:schemeClr val="dk1"/>
                          </a:solidFill>
                          <a:latin typeface="Mada"/>
                          <a:ea typeface="Mada"/>
                          <a:cs typeface="Mada"/>
                          <a:sym typeface="Mada"/>
                        </a:rPr>
                        <a:t>Cyclic? Endometriosis, Pelvic Inflammatory Disease </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The pain come After having sex? Recurrent UTI </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The pain at the beginning of urination? Urethritis </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At the end? Cystitis or prostatitis</a:t>
                      </a:r>
                      <a:endParaRPr sz="1000">
                        <a:solidFill>
                          <a:schemeClr val="dk1"/>
                        </a:solidFill>
                        <a:latin typeface="Mada"/>
                        <a:ea typeface="Mada"/>
                        <a:cs typeface="Mada"/>
                        <a:sym typeface="Mada"/>
                      </a:endParaRPr>
                    </a:p>
                  </a:txBody>
                  <a:tcPr marT="91425" marB="91425" marR="91425" marL="91425"/>
                </a:tc>
              </a:tr>
              <a:tr h="833050">
                <a:tc>
                  <a:txBody>
                    <a:bodyPr/>
                    <a:lstStyle/>
                    <a:p>
                      <a:pPr indent="0" lvl="0" marL="0" rtl="0" algn="ctr">
                        <a:lnSpc>
                          <a:spcPct val="100000"/>
                        </a:lnSpc>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Exacerbating factors</a:t>
                      </a:r>
                      <a:endParaRPr b="1" sz="1100">
                        <a:solidFill>
                          <a:schemeClr val="dk1"/>
                        </a:solidFill>
                        <a:latin typeface="Mada"/>
                        <a:ea typeface="Mada"/>
                        <a:cs typeface="Mada"/>
                        <a:sym typeface="Mada"/>
                      </a:endParaRPr>
                    </a:p>
                    <a:p>
                      <a:pPr indent="0" lvl="0" marL="0" rtl="0" algn="ctr">
                        <a:lnSpc>
                          <a:spcPct val="100000"/>
                        </a:lnSpc>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&amp;</a:t>
                      </a:r>
                      <a:endParaRPr b="1" sz="1100">
                        <a:solidFill>
                          <a:schemeClr val="dk1"/>
                        </a:solidFill>
                        <a:latin typeface="Mada"/>
                        <a:ea typeface="Mada"/>
                        <a:cs typeface="Mada"/>
                        <a:sym typeface="Mada"/>
                      </a:endParaRPr>
                    </a:p>
                    <a:p>
                      <a:pPr indent="0" lvl="0" marL="0" rtl="0" algn="ctr">
                        <a:lnSpc>
                          <a:spcPct val="100000"/>
                        </a:lnSpc>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Relieving factors</a:t>
                      </a:r>
                      <a:endParaRPr b="1" sz="1100">
                        <a:solidFill>
                          <a:schemeClr val="dk1"/>
                        </a:solidFill>
                        <a:latin typeface="Mada"/>
                        <a:ea typeface="Mada"/>
                        <a:cs typeface="Mada"/>
                        <a:sym typeface="Mada"/>
                      </a:endParaRPr>
                    </a:p>
                  </a:txBody>
                  <a:tcPr marT="91425" marB="91425" marR="91425" marL="91425" anchor="ctr">
                    <a:solidFill>
                      <a:srgbClr val="F9DEC9"/>
                    </a:solidFill>
                  </a:tcPr>
                </a:tc>
                <a:tc>
                  <a:txBody>
                    <a:bodyPr/>
                    <a:lstStyle/>
                    <a:p>
                      <a:pPr indent="-292100" lvl="0" marL="457200" marR="0" rtl="0" algn="l">
                        <a:lnSpc>
                          <a:spcPct val="115000"/>
                        </a:lnSpc>
                        <a:spcBef>
                          <a:spcPts val="1200"/>
                        </a:spcBef>
                        <a:spcAft>
                          <a:spcPts val="0"/>
                        </a:spcAft>
                        <a:buClr>
                          <a:schemeClr val="dk1"/>
                        </a:buClr>
                        <a:buSzPts val="1000"/>
                        <a:buChar char="●"/>
                      </a:pPr>
                      <a:r>
                        <a:rPr lang="en-GB" sz="1000">
                          <a:solidFill>
                            <a:schemeClr val="dk1"/>
                          </a:solidFill>
                          <a:latin typeface="Mada"/>
                          <a:ea typeface="Mada"/>
                          <a:cs typeface="Mada"/>
                          <a:sym typeface="Mada"/>
                        </a:rPr>
                        <a:t>Exacerbating: </a:t>
                      </a:r>
                      <a:r>
                        <a:rPr lang="en-GB" sz="1000">
                          <a:solidFill>
                            <a:schemeClr val="dk1"/>
                          </a:solidFill>
                          <a:latin typeface="Mada"/>
                          <a:ea typeface="Mada"/>
                          <a:cs typeface="Mada"/>
                          <a:sym typeface="Mada"/>
                        </a:rPr>
                        <a:t>foods or drinks? Interstitial cystitis or painful bladder syndrome.</a:t>
                      </a:r>
                      <a:endParaRPr sz="1000">
                        <a:solidFill>
                          <a:schemeClr val="dk1"/>
                        </a:solidFill>
                        <a:latin typeface="Mada"/>
                        <a:ea typeface="Mada"/>
                        <a:cs typeface="Mada"/>
                        <a:sym typeface="Mada"/>
                      </a:endParaRPr>
                    </a:p>
                    <a:p>
                      <a:pPr indent="-292100" lvl="0" marL="457200" marR="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Relieving: bladder full and improve after urination? Interstitial cystitis or painful bladder syndrome.</a:t>
                      </a:r>
                      <a:endParaRPr sz="1000"/>
                    </a:p>
                  </a:txBody>
                  <a:tcPr marT="91425" marB="91425" marR="91425" marL="91425"/>
                </a:tc>
              </a:tr>
              <a:tr h="1149825">
                <a:tc>
                  <a:txBody>
                    <a:bodyPr/>
                    <a:lstStyle/>
                    <a:p>
                      <a:pPr indent="0" lvl="0" marL="0" rtl="0" algn="ctr">
                        <a:lnSpc>
                          <a:spcPct val="100000"/>
                        </a:lnSpc>
                        <a:spcBef>
                          <a:spcPts val="0"/>
                        </a:spcBef>
                        <a:spcAft>
                          <a:spcPts val="0"/>
                        </a:spcAft>
                        <a:buNone/>
                      </a:pPr>
                      <a:r>
                        <a:rPr b="1" lang="en-GB" sz="1100">
                          <a:solidFill>
                            <a:schemeClr val="dk1"/>
                          </a:solidFill>
                          <a:latin typeface="Mada"/>
                          <a:ea typeface="Mada"/>
                          <a:cs typeface="Mada"/>
                          <a:sym typeface="Mada"/>
                        </a:rPr>
                        <a:t>Associated symptoms</a:t>
                      </a:r>
                      <a:endParaRPr b="1" sz="1100">
                        <a:solidFill>
                          <a:schemeClr val="dk1"/>
                        </a:solidFill>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solidFill>
                      <a:srgbClr val="F9DEC9"/>
                    </a:solidFill>
                  </a:tcPr>
                </a:tc>
                <a:tc>
                  <a:txBody>
                    <a:bodyPr/>
                    <a:lstStyle/>
                    <a:p>
                      <a:pPr indent="0" lvl="0" marL="0" marR="0" rtl="0" algn="l">
                        <a:lnSpc>
                          <a:spcPct val="115000"/>
                        </a:lnSpc>
                        <a:spcBef>
                          <a:spcPts val="0"/>
                        </a:spcBef>
                        <a:spcAft>
                          <a:spcPts val="0"/>
                        </a:spcAft>
                        <a:buNone/>
                      </a:pPr>
                      <a:r>
                        <a:rPr lang="en-GB" sz="1000">
                          <a:solidFill>
                            <a:schemeClr val="dk1"/>
                          </a:solidFill>
                          <a:latin typeface="Mada"/>
                          <a:ea typeface="Mada"/>
                          <a:cs typeface="Mada"/>
                          <a:sym typeface="Mada"/>
                        </a:rPr>
                        <a:t>-Voiding and OBSTRUCTIVE SYMPTOMS</a:t>
                      </a:r>
                      <a:endParaRPr sz="1000">
                        <a:solidFill>
                          <a:schemeClr val="dk1"/>
                        </a:solidFill>
                        <a:latin typeface="Mada"/>
                        <a:ea typeface="Mada"/>
                        <a:cs typeface="Mada"/>
                        <a:sym typeface="Mada"/>
                      </a:endParaRPr>
                    </a:p>
                    <a:p>
                      <a:pPr indent="-292100" lvl="0" marL="457200" marR="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Flank pain ( stones , Pyelonephritis).</a:t>
                      </a:r>
                      <a:endParaRPr sz="1000">
                        <a:solidFill>
                          <a:schemeClr val="dk1"/>
                        </a:solidFill>
                        <a:latin typeface="Mada"/>
                        <a:ea typeface="Mada"/>
                        <a:cs typeface="Mada"/>
                        <a:sym typeface="Mada"/>
                      </a:endParaRPr>
                    </a:p>
                    <a:p>
                      <a:pPr indent="-292100" lvl="0" marL="457200" marR="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Testicular pain and swelling ( Epididymitis, prostates).</a:t>
                      </a:r>
                      <a:endParaRPr sz="1000">
                        <a:solidFill>
                          <a:schemeClr val="dk1"/>
                        </a:solidFill>
                        <a:latin typeface="Mada"/>
                        <a:ea typeface="Mada"/>
                        <a:cs typeface="Mada"/>
                        <a:sym typeface="Mada"/>
                      </a:endParaRPr>
                    </a:p>
                    <a:p>
                      <a:pPr indent="0" lvl="0" marL="0" marR="0" rtl="0" algn="l">
                        <a:lnSpc>
                          <a:spcPct val="115000"/>
                        </a:lnSpc>
                        <a:spcBef>
                          <a:spcPts val="0"/>
                        </a:spcBef>
                        <a:spcAft>
                          <a:spcPts val="0"/>
                        </a:spcAft>
                        <a:buNone/>
                      </a:pPr>
                      <a:r>
                        <a:rPr lang="en-GB" sz="1000">
                          <a:solidFill>
                            <a:schemeClr val="dk1"/>
                          </a:solidFill>
                          <a:latin typeface="Mada"/>
                          <a:ea typeface="Mada"/>
                          <a:cs typeface="Mada"/>
                          <a:sym typeface="Mada"/>
                        </a:rPr>
                        <a:t>-Perianal pain? prostates</a:t>
                      </a:r>
                      <a:endParaRPr sz="1000">
                        <a:solidFill>
                          <a:schemeClr val="dk1"/>
                        </a:solidFill>
                        <a:latin typeface="Mada"/>
                        <a:ea typeface="Mada"/>
                        <a:cs typeface="Mada"/>
                        <a:sym typeface="Mada"/>
                      </a:endParaRPr>
                    </a:p>
                    <a:p>
                      <a:pPr indent="-292100" lvl="0" marL="457200" marR="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is there any discharge? (Purulent or mucopurulent discharge characterizes urethritis or-  cervicitis, bloody </a:t>
                      </a:r>
                      <a:r>
                        <a:rPr lang="en-GB" sz="1000">
                          <a:solidFill>
                            <a:schemeClr val="dk1"/>
                          </a:solidFill>
                          <a:latin typeface="Mada"/>
                          <a:ea typeface="Mada"/>
                          <a:cs typeface="Mada"/>
                          <a:sym typeface="Mada"/>
                        </a:rPr>
                        <a:t>discharge)</a:t>
                      </a:r>
                      <a:r>
                        <a:rPr lang="en-GB" sz="1000">
                          <a:solidFill>
                            <a:schemeClr val="dk1"/>
                          </a:solidFill>
                          <a:latin typeface="Mada"/>
                          <a:ea typeface="Mada"/>
                          <a:cs typeface="Mada"/>
                          <a:sym typeface="Mada"/>
                        </a:rPr>
                        <a:t>→ urethral cancer.</a:t>
                      </a:r>
                      <a:endParaRPr sz="1000">
                        <a:solidFill>
                          <a:schemeClr val="dk1"/>
                        </a:solidFill>
                        <a:latin typeface="Mada"/>
                        <a:ea typeface="Mada"/>
                        <a:cs typeface="Mada"/>
                        <a:sym typeface="Mada"/>
                      </a:endParaRPr>
                    </a:p>
                    <a:p>
                      <a:pPr indent="0" lvl="0" marL="0" marR="0" rtl="0" algn="l">
                        <a:lnSpc>
                          <a:spcPct val="115000"/>
                        </a:lnSpc>
                        <a:spcBef>
                          <a:spcPts val="0"/>
                        </a:spcBef>
                        <a:spcAft>
                          <a:spcPts val="0"/>
                        </a:spcAft>
                        <a:buNone/>
                      </a:pPr>
                      <a:r>
                        <a:rPr lang="en-GB" sz="1000">
                          <a:solidFill>
                            <a:schemeClr val="dk1"/>
                          </a:solidFill>
                          <a:latin typeface="Mada"/>
                          <a:ea typeface="Mada"/>
                          <a:cs typeface="Mada"/>
                          <a:sym typeface="Mada"/>
                        </a:rPr>
                        <a:t>-Constitutional symptoms ( malignancy and UTI , pyelonephritis )</a:t>
                      </a:r>
                      <a:endParaRPr sz="1000">
                        <a:solidFill>
                          <a:schemeClr val="dk1"/>
                        </a:solidFill>
                        <a:latin typeface="Mada"/>
                        <a:ea typeface="Mada"/>
                        <a:cs typeface="Mada"/>
                        <a:sym typeface="Mada"/>
                      </a:endParaRPr>
                    </a:p>
                  </a:txBody>
                  <a:tcPr marT="91425" marB="91425" marR="91425" marL="91425">
                    <a:lnB cap="flat" cmpd="sng" w="9525">
                      <a:solidFill>
                        <a:srgbClr val="9E9E9E"/>
                      </a:solidFill>
                      <a:prstDash val="solid"/>
                      <a:round/>
                      <a:headEnd len="sm" w="sm" type="none"/>
                      <a:tailEnd len="sm" w="sm" type="none"/>
                    </a:lnB>
                  </a:tcPr>
                </a:tc>
              </a:tr>
            </a:tbl>
          </a:graphicData>
        </a:graphic>
      </p:graphicFrame>
      <p:sp>
        <p:nvSpPr>
          <p:cNvPr id="2620" name="Google Shape;2620;p138"/>
          <p:cNvSpPr txBox="1"/>
          <p:nvPr/>
        </p:nvSpPr>
        <p:spPr>
          <a:xfrm>
            <a:off x="2118675" y="177900"/>
            <a:ext cx="3352200" cy="49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Taking History of dysuria</a:t>
            </a:r>
            <a:endParaRPr b="1" sz="2000">
              <a:solidFill>
                <a:srgbClr val="83C5BE"/>
              </a:solidFill>
              <a:latin typeface="Lora"/>
              <a:ea typeface="Lora"/>
              <a:cs typeface="Lora"/>
              <a:sym typeface="Lora"/>
            </a:endParaRPr>
          </a:p>
        </p:txBody>
      </p:sp>
      <p:graphicFrame>
        <p:nvGraphicFramePr>
          <p:cNvPr id="2621" name="Google Shape;2621;p138"/>
          <p:cNvGraphicFramePr/>
          <p:nvPr/>
        </p:nvGraphicFramePr>
        <p:xfrm>
          <a:off x="113349" y="932705"/>
          <a:ext cx="3000000" cy="3000000"/>
        </p:xfrm>
        <a:graphic>
          <a:graphicData uri="http://schemas.openxmlformats.org/drawingml/2006/table">
            <a:tbl>
              <a:tblPr>
                <a:noFill/>
                <a:tableStyleId>{19993E90-D4CF-4236-97D6-A35B643A8516}</a:tableStyleId>
              </a:tblPr>
              <a:tblGrid>
                <a:gridCol w="1848050"/>
                <a:gridCol w="5323275"/>
              </a:tblGrid>
              <a:tr h="244075">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Type: </a:t>
                      </a:r>
                      <a:endParaRPr b="1" sz="1100">
                        <a:solidFill>
                          <a:schemeClr val="dk1"/>
                        </a:solidFill>
                        <a:latin typeface="Mada"/>
                        <a:ea typeface="Mada"/>
                        <a:cs typeface="Mada"/>
                        <a:sym typeface="Mada"/>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DBA17B"/>
                    </a:solidFill>
                  </a:tcPr>
                </a:tc>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Examples:</a:t>
                      </a:r>
                      <a:endParaRPr b="1" sz="1100">
                        <a:solidFill>
                          <a:schemeClr val="dk1"/>
                        </a:solidFill>
                        <a:latin typeface="Mada"/>
                        <a:ea typeface="Mada"/>
                        <a:cs typeface="Mada"/>
                        <a:sym typeface="Mada"/>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DBA17B"/>
                    </a:solidFill>
                  </a:tcPr>
                </a:tc>
              </a:tr>
              <a:tr h="244075">
                <a:tc>
                  <a:txBody>
                    <a:bodyPr/>
                    <a:lstStyle/>
                    <a:p>
                      <a:pPr indent="0" lvl="0" marL="0" rtl="0" algn="l">
                        <a:spcBef>
                          <a:spcPts val="0"/>
                        </a:spcBef>
                        <a:spcAft>
                          <a:spcPts val="0"/>
                        </a:spcAft>
                        <a:buNone/>
                      </a:pPr>
                      <a:r>
                        <a:rPr lang="en-GB" sz="1100">
                          <a:solidFill>
                            <a:schemeClr val="dk1"/>
                          </a:solidFill>
                          <a:latin typeface="Mada"/>
                          <a:ea typeface="Mada"/>
                          <a:cs typeface="Mada"/>
                          <a:sym typeface="Mada"/>
                        </a:rPr>
                        <a:t>1.Infectious</a:t>
                      </a:r>
                      <a:endParaRPr sz="1100">
                        <a:solidFill>
                          <a:schemeClr val="dk1"/>
                        </a:solidFill>
                        <a:latin typeface="Mada"/>
                        <a:ea typeface="Mada"/>
                        <a:cs typeface="Mada"/>
                        <a:sym typeface="Mada"/>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9DEC9"/>
                    </a:solidFill>
                  </a:tcPr>
                </a:tc>
                <a:tc>
                  <a:txBody>
                    <a:bodyPr/>
                    <a:lstStyle/>
                    <a:p>
                      <a:pPr indent="0" lvl="0" marL="0" rtl="0" algn="l">
                        <a:spcBef>
                          <a:spcPts val="0"/>
                        </a:spcBef>
                        <a:spcAft>
                          <a:spcPts val="0"/>
                        </a:spcAft>
                        <a:buNone/>
                      </a:pPr>
                      <a:r>
                        <a:rPr lang="en-GB" sz="1100">
                          <a:solidFill>
                            <a:schemeClr val="dk1"/>
                          </a:solidFill>
                          <a:latin typeface="Mada"/>
                          <a:ea typeface="Mada"/>
                          <a:cs typeface="Mada"/>
                          <a:sym typeface="Mada"/>
                        </a:rPr>
                        <a:t>UTI, Urethritis, </a:t>
                      </a:r>
                      <a:r>
                        <a:rPr lang="en-GB" sz="1100">
                          <a:solidFill>
                            <a:schemeClr val="dk1"/>
                          </a:solidFill>
                          <a:latin typeface="Mada"/>
                          <a:ea typeface="Mada"/>
                          <a:cs typeface="Mada"/>
                          <a:sym typeface="Mada"/>
                        </a:rPr>
                        <a:t>Prostatitis</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Epididymitis</a:t>
                      </a:r>
                      <a:r>
                        <a:rPr lang="en-GB" sz="1100">
                          <a:solidFill>
                            <a:schemeClr val="dk1"/>
                          </a:solidFill>
                          <a:latin typeface="Mada"/>
                          <a:ea typeface="Mada"/>
                          <a:cs typeface="Mada"/>
                          <a:sym typeface="Mada"/>
                        </a:rPr>
                        <a:t> Cystitis.</a:t>
                      </a:r>
                      <a:endParaRPr sz="1100">
                        <a:solidFill>
                          <a:schemeClr val="dk1"/>
                        </a:solidFill>
                        <a:latin typeface="Mada"/>
                        <a:ea typeface="Mada"/>
                        <a:cs typeface="Mada"/>
                        <a:sym typeface="Mada"/>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581800">
                <a:tc>
                  <a:txBody>
                    <a:bodyPr/>
                    <a:lstStyle/>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rPr lang="en-GB" sz="1100">
                          <a:solidFill>
                            <a:schemeClr val="dk1"/>
                          </a:solidFill>
                          <a:latin typeface="Mada"/>
                          <a:ea typeface="Mada"/>
                          <a:cs typeface="Mada"/>
                          <a:sym typeface="Mada"/>
                        </a:rPr>
                        <a:t>2.Inflammatory</a:t>
                      </a:r>
                      <a:endParaRPr sz="1100">
                        <a:solidFill>
                          <a:schemeClr val="dk1"/>
                        </a:solidFill>
                        <a:latin typeface="Mada"/>
                        <a:ea typeface="Mada"/>
                        <a:cs typeface="Mada"/>
                        <a:sym typeface="Mada"/>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9DEC9"/>
                    </a:solidFill>
                  </a:tcPr>
                </a:tc>
                <a:tc>
                  <a:txBody>
                    <a:bodyPr/>
                    <a:lstStyle/>
                    <a:p>
                      <a:pPr indent="0" lvl="0" marL="0" rtl="0" algn="l">
                        <a:lnSpc>
                          <a:spcPct val="115000"/>
                        </a:lnSpc>
                        <a:spcBef>
                          <a:spcPts val="1200"/>
                        </a:spcBef>
                        <a:spcAft>
                          <a:spcPts val="1200"/>
                        </a:spcAft>
                        <a:buNone/>
                      </a:pPr>
                      <a:r>
                        <a:rPr lang="en-GB" sz="1100">
                          <a:solidFill>
                            <a:schemeClr val="dk1"/>
                          </a:solidFill>
                          <a:latin typeface="Mada"/>
                          <a:ea typeface="Mada"/>
                          <a:cs typeface="Mada"/>
                          <a:sym typeface="Mada"/>
                        </a:rPr>
                        <a:t>Atrophic vaginitis, Behcet’s syndrome, Reactive arthritis,Interstitial cystitis, Vulvodynia, Drugs or radiation: dopamine.</a:t>
                      </a:r>
                      <a:endParaRPr sz="1100">
                        <a:solidFill>
                          <a:schemeClr val="dk1"/>
                        </a:solidFill>
                        <a:latin typeface="Mada"/>
                        <a:ea typeface="Mada"/>
                        <a:cs typeface="Mada"/>
                        <a:sym typeface="Mada"/>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461700">
                <a:tc>
                  <a:txBody>
                    <a:bodyPr/>
                    <a:lstStyle/>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rPr lang="en-GB" sz="1100">
                          <a:solidFill>
                            <a:schemeClr val="dk1"/>
                          </a:solidFill>
                          <a:latin typeface="Mada"/>
                          <a:ea typeface="Mada"/>
                          <a:cs typeface="Mada"/>
                          <a:sym typeface="Mada"/>
                        </a:rPr>
                        <a:t>3.Mechanical </a:t>
                      </a:r>
                      <a:endParaRPr sz="1100">
                        <a:solidFill>
                          <a:schemeClr val="dk1"/>
                        </a:solidFill>
                        <a:latin typeface="Mada"/>
                        <a:ea typeface="Mada"/>
                        <a:cs typeface="Mada"/>
                        <a:sym typeface="Mada"/>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9DEC9"/>
                    </a:solidFill>
                  </a:tcPr>
                </a:tc>
                <a:tc>
                  <a:txBody>
                    <a:bodyPr/>
                    <a:lstStyle/>
                    <a:p>
                      <a:pPr indent="0" lvl="0" marL="0" rtl="0" algn="l">
                        <a:lnSpc>
                          <a:spcPct val="115000"/>
                        </a:lnSpc>
                        <a:spcBef>
                          <a:spcPts val="1200"/>
                        </a:spcBef>
                        <a:spcAft>
                          <a:spcPts val="1200"/>
                        </a:spcAft>
                        <a:buNone/>
                      </a:pPr>
                      <a:r>
                        <a:rPr lang="en-GB" sz="1100">
                          <a:solidFill>
                            <a:schemeClr val="dk1"/>
                          </a:solidFill>
                          <a:latin typeface="Mada"/>
                          <a:ea typeface="Mada"/>
                          <a:cs typeface="Mada"/>
                          <a:sym typeface="Mada"/>
                        </a:rPr>
                        <a:t>BPH, Urethral stricture /stenosis, Urolithiasis, Cystocele.</a:t>
                      </a:r>
                      <a:endParaRPr sz="1100">
                        <a:solidFill>
                          <a:schemeClr val="dk1"/>
                        </a:solidFill>
                        <a:latin typeface="Mada"/>
                        <a:ea typeface="Mada"/>
                        <a:cs typeface="Mada"/>
                        <a:sym typeface="Mada"/>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461700">
                <a:tc>
                  <a:txBody>
                    <a:bodyPr/>
                    <a:lstStyle/>
                    <a:p>
                      <a:pPr indent="0" lvl="0" marL="0" rtl="0" algn="l">
                        <a:spcBef>
                          <a:spcPts val="0"/>
                        </a:spcBef>
                        <a:spcAft>
                          <a:spcPts val="0"/>
                        </a:spcAft>
                        <a:buNone/>
                      </a:pPr>
                      <a:r>
                        <a:rPr lang="en-GB" sz="1100">
                          <a:solidFill>
                            <a:schemeClr val="dk1"/>
                          </a:solidFill>
                          <a:latin typeface="Mada"/>
                          <a:ea typeface="Mada"/>
                          <a:cs typeface="Mada"/>
                          <a:sym typeface="Mada"/>
                        </a:rPr>
                        <a:t>4.Neoplastic</a:t>
                      </a:r>
                      <a:endParaRPr sz="1100">
                        <a:solidFill>
                          <a:schemeClr val="dk1"/>
                        </a:solidFill>
                        <a:latin typeface="Mada"/>
                        <a:ea typeface="Mada"/>
                        <a:cs typeface="Mada"/>
                        <a:sym typeface="Mada"/>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9DEC9"/>
                    </a:solidFill>
                  </a:tcPr>
                </a:tc>
                <a:tc>
                  <a:txBody>
                    <a:bodyPr/>
                    <a:lstStyle/>
                    <a:p>
                      <a:pPr indent="0" lvl="0" marL="0" rtl="0" algn="l">
                        <a:lnSpc>
                          <a:spcPct val="115000"/>
                        </a:lnSpc>
                        <a:spcBef>
                          <a:spcPts val="1200"/>
                        </a:spcBef>
                        <a:spcAft>
                          <a:spcPts val="1200"/>
                        </a:spcAft>
                        <a:buNone/>
                      </a:pPr>
                      <a:r>
                        <a:rPr lang="en-GB" sz="1100">
                          <a:solidFill>
                            <a:schemeClr val="dk1"/>
                          </a:solidFill>
                          <a:latin typeface="Mada"/>
                          <a:ea typeface="Mada"/>
                          <a:cs typeface="Mada"/>
                          <a:sym typeface="Mada"/>
                        </a:rPr>
                        <a:t>Prostate cancer, Bladder cancer, Urethral cancer, Penile cancer.</a:t>
                      </a:r>
                      <a:endParaRPr sz="1100">
                        <a:solidFill>
                          <a:schemeClr val="dk1"/>
                        </a:solidFill>
                        <a:latin typeface="Mada"/>
                        <a:ea typeface="Mada"/>
                        <a:cs typeface="Mada"/>
                        <a:sym typeface="Mada"/>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bl>
          </a:graphicData>
        </a:graphic>
      </p:graphicFrame>
      <p:sp>
        <p:nvSpPr>
          <p:cNvPr id="2622" name="Google Shape;2622;p138"/>
          <p:cNvSpPr txBox="1"/>
          <p:nvPr/>
        </p:nvSpPr>
        <p:spPr>
          <a:xfrm>
            <a:off x="100928" y="3644761"/>
            <a:ext cx="12438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a:t>
            </a:r>
            <a:endParaRPr sz="1000">
              <a:solidFill>
                <a:srgbClr val="9FCFCF"/>
              </a:solidFill>
              <a:latin typeface="Comfortaa Regular"/>
              <a:ea typeface="Comfortaa Regular"/>
              <a:cs typeface="Comfortaa Regular"/>
              <a:sym typeface="Comfortaa Regular"/>
            </a:endParaRPr>
          </a:p>
        </p:txBody>
      </p:sp>
      <p:sp>
        <p:nvSpPr>
          <p:cNvPr id="2623" name="Google Shape;2623;p138"/>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7" name="Shape 2627"/>
        <p:cNvGrpSpPr/>
        <p:nvPr/>
      </p:nvGrpSpPr>
      <p:grpSpPr>
        <a:xfrm>
          <a:off x="0" y="0"/>
          <a:ext cx="0" cy="0"/>
          <a:chOff x="0" y="0"/>
          <a:chExt cx="0" cy="0"/>
        </a:xfrm>
      </p:grpSpPr>
      <p:sp>
        <p:nvSpPr>
          <p:cNvPr id="2628" name="Google Shape;2628;p139"/>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139"/>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139"/>
          <p:cNvSpPr txBox="1"/>
          <p:nvPr/>
        </p:nvSpPr>
        <p:spPr>
          <a:xfrm>
            <a:off x="-76125" y="665598"/>
            <a:ext cx="1838400" cy="346200"/>
          </a:xfrm>
          <a:prstGeom prst="rect">
            <a:avLst/>
          </a:prstGeom>
          <a:noFill/>
          <a:ln>
            <a:noFill/>
          </a:ln>
        </p:spPr>
        <p:txBody>
          <a:bodyPr anchorCtr="0" anchor="ctr" bIns="91425" lIns="91425" spcFirstLastPara="1" rIns="91425" wrap="square" tIns="91425">
            <a:noAutofit/>
          </a:bodyPr>
          <a:lstStyle/>
          <a:p>
            <a:pPr indent="-323850" lvl="0" marL="457200" rtl="0" algn="l">
              <a:spcBef>
                <a:spcPts val="0"/>
              </a:spcBef>
              <a:spcAft>
                <a:spcPts val="0"/>
              </a:spcAft>
              <a:buSzPts val="1500"/>
              <a:buFont typeface="Lora"/>
              <a:buChar char="●"/>
            </a:pPr>
            <a:r>
              <a:rPr b="1" lang="en-GB" sz="1500">
                <a:highlight>
                  <a:srgbClr val="F9DEC9"/>
                </a:highlight>
                <a:latin typeface="Lora"/>
                <a:ea typeface="Lora"/>
                <a:cs typeface="Lora"/>
                <a:sym typeface="Lora"/>
              </a:rPr>
              <a:t>HPI cont’</a:t>
            </a:r>
            <a:r>
              <a:rPr b="1" lang="en-GB" sz="1500">
                <a:highlight>
                  <a:srgbClr val="F9DEC9"/>
                </a:highlight>
                <a:latin typeface="Lora"/>
                <a:ea typeface="Lora"/>
                <a:cs typeface="Lora"/>
                <a:sym typeface="Lora"/>
              </a:rPr>
              <a:t> </a:t>
            </a:r>
            <a:endParaRPr b="1" sz="1500">
              <a:highlight>
                <a:srgbClr val="F9DEC9"/>
              </a:highlight>
              <a:latin typeface="Lora"/>
              <a:ea typeface="Lora"/>
              <a:cs typeface="Lora"/>
              <a:sym typeface="Lora"/>
            </a:endParaRPr>
          </a:p>
        </p:txBody>
      </p:sp>
      <p:sp>
        <p:nvSpPr>
          <p:cNvPr id="2631" name="Google Shape;2631;p139"/>
          <p:cNvSpPr txBox="1"/>
          <p:nvPr/>
        </p:nvSpPr>
        <p:spPr>
          <a:xfrm>
            <a:off x="2118675" y="177900"/>
            <a:ext cx="3352200" cy="49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Taking History of dysuria</a:t>
            </a:r>
            <a:endParaRPr b="1" sz="2000">
              <a:solidFill>
                <a:srgbClr val="83C5BE"/>
              </a:solidFill>
              <a:latin typeface="Lora"/>
              <a:ea typeface="Lora"/>
              <a:cs typeface="Lora"/>
              <a:sym typeface="Lora"/>
            </a:endParaRPr>
          </a:p>
        </p:txBody>
      </p:sp>
      <p:sp>
        <p:nvSpPr>
          <p:cNvPr id="2632" name="Google Shape;2632;p139"/>
          <p:cNvSpPr txBox="1"/>
          <p:nvPr/>
        </p:nvSpPr>
        <p:spPr>
          <a:xfrm>
            <a:off x="3237425" y="5252750"/>
            <a:ext cx="664500" cy="162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aphicFrame>
        <p:nvGraphicFramePr>
          <p:cNvPr id="2633" name="Google Shape;2633;p139"/>
          <p:cNvGraphicFramePr/>
          <p:nvPr/>
        </p:nvGraphicFramePr>
        <p:xfrm>
          <a:off x="165100" y="1079978"/>
          <a:ext cx="3000000" cy="3000000"/>
        </p:xfrm>
        <a:graphic>
          <a:graphicData uri="http://schemas.openxmlformats.org/drawingml/2006/table">
            <a:tbl>
              <a:tblPr>
                <a:noFill/>
                <a:tableStyleId>{19993E90-D4CF-4236-97D6-A35B643A8516}</a:tableStyleId>
              </a:tblPr>
              <a:tblGrid>
                <a:gridCol w="987300"/>
                <a:gridCol w="6347150"/>
              </a:tblGrid>
              <a:tr h="692825">
                <a:tc>
                  <a:txBody>
                    <a:bodyPr/>
                    <a:lstStyle/>
                    <a:p>
                      <a:pPr indent="0" lvl="0" marL="0" rtl="0" algn="ctr">
                        <a:lnSpc>
                          <a:spcPct val="115000"/>
                        </a:lnSpc>
                        <a:spcBef>
                          <a:spcPts val="1200"/>
                        </a:spcBef>
                        <a:spcAft>
                          <a:spcPts val="1200"/>
                        </a:spcAft>
                        <a:buClr>
                          <a:schemeClr val="dk1"/>
                        </a:buClr>
                        <a:buSzPts val="1100"/>
                        <a:buFont typeface="Arial"/>
                        <a:buNone/>
                      </a:pPr>
                      <a:r>
                        <a:rPr b="1" lang="en-GB" sz="1100">
                          <a:solidFill>
                            <a:schemeClr val="dk1"/>
                          </a:solidFill>
                          <a:latin typeface="Mada"/>
                          <a:ea typeface="Mada"/>
                          <a:cs typeface="Mada"/>
                          <a:sym typeface="Mada"/>
                        </a:rPr>
                        <a:t>Poor stream</a:t>
                      </a:r>
                      <a:endParaRPr sz="1100">
                        <a:latin typeface="Mada"/>
                        <a:ea typeface="Mada"/>
                        <a:cs typeface="Mada"/>
                        <a:sym typeface="Mada"/>
                      </a:endParaRPr>
                    </a:p>
                  </a:txBody>
                  <a:tcPr marT="91425" marB="91425" marR="91425" marL="91425">
                    <a:solidFill>
                      <a:srgbClr val="F9DEC9"/>
                    </a:solidFill>
                  </a:tcPr>
                </a:tc>
                <a:tc>
                  <a:txBody>
                    <a:bodyPr/>
                    <a:lstStyle/>
                    <a:p>
                      <a:pPr indent="0" lvl="0" marL="0" rtl="0" algn="l">
                        <a:lnSpc>
                          <a:spcPct val="115000"/>
                        </a:lnSpc>
                        <a:spcBef>
                          <a:spcPts val="1200"/>
                        </a:spcBef>
                        <a:spcAft>
                          <a:spcPts val="1200"/>
                        </a:spcAft>
                        <a:buClr>
                          <a:schemeClr val="dk1"/>
                        </a:buClr>
                        <a:buSzPts val="1100"/>
                        <a:buFont typeface="Arial"/>
                        <a:buNone/>
                      </a:pPr>
                      <a:r>
                        <a:rPr lang="en-GB" sz="1100">
                          <a:solidFill>
                            <a:schemeClr val="dk1"/>
                          </a:solidFill>
                          <a:latin typeface="Mada"/>
                          <a:ea typeface="Mada"/>
                          <a:cs typeface="Mada"/>
                          <a:sym typeface="Mada"/>
                        </a:rPr>
                        <a:t>T</a:t>
                      </a:r>
                      <a:r>
                        <a:rPr lang="en-GB" sz="1100">
                          <a:solidFill>
                            <a:schemeClr val="dk1"/>
                          </a:solidFill>
                          <a:latin typeface="Mada"/>
                          <a:ea typeface="Mada"/>
                          <a:cs typeface="Mada"/>
                          <a:sym typeface="Mada"/>
                        </a:rPr>
                        <a:t>he cardinal symptom of prostatic obstruction is a reduced rate of urine flow during micturition, that is, a poor stream. However, the condition develops slowly and intermittently and the bladder compensates by muscular hypertrophy of its wall, which initially overcomes the increased outflow resistance. In consequence, the reduced rate of flow, which is very gradual, is not noticed, or is accepted as part of growing older.</a:t>
                      </a:r>
                      <a:endParaRPr sz="1100">
                        <a:latin typeface="Mada"/>
                        <a:ea typeface="Mada"/>
                        <a:cs typeface="Mada"/>
                        <a:sym typeface="Mada"/>
                      </a:endParaRPr>
                    </a:p>
                  </a:txBody>
                  <a:tcPr marT="91425" marB="91425" marR="91425" marL="91425"/>
                </a:tc>
              </a:tr>
              <a:tr h="588400">
                <a:tc>
                  <a:txBody>
                    <a:bodyPr/>
                    <a:lstStyle/>
                    <a:p>
                      <a:pPr indent="0" lvl="0" marL="0" rtl="0" algn="ctr">
                        <a:lnSpc>
                          <a:spcPct val="115000"/>
                        </a:lnSpc>
                        <a:spcBef>
                          <a:spcPts val="1200"/>
                        </a:spcBef>
                        <a:spcAft>
                          <a:spcPts val="1200"/>
                        </a:spcAft>
                        <a:buClr>
                          <a:schemeClr val="dk1"/>
                        </a:buClr>
                        <a:buSzPts val="1100"/>
                        <a:buFont typeface="Arial"/>
                        <a:buNone/>
                      </a:pPr>
                      <a:r>
                        <a:rPr b="1" lang="en-GB" sz="1100">
                          <a:solidFill>
                            <a:schemeClr val="dk1"/>
                          </a:solidFill>
                          <a:latin typeface="Mada"/>
                          <a:ea typeface="Mada"/>
                          <a:cs typeface="Mada"/>
                          <a:sym typeface="Mada"/>
                        </a:rPr>
                        <a:t>Increased frequency</a:t>
                      </a:r>
                      <a:endParaRPr sz="1100">
                        <a:latin typeface="Mada"/>
                        <a:ea typeface="Mada"/>
                        <a:cs typeface="Mada"/>
                        <a:sym typeface="Mada"/>
                      </a:endParaRPr>
                    </a:p>
                  </a:txBody>
                  <a:tcPr marT="91425" marB="91425" marR="91425" marL="91425">
                    <a:solidFill>
                      <a:srgbClr val="F9DEC9"/>
                    </a:solidFill>
                  </a:tcPr>
                </a:tc>
                <a:tc>
                  <a:txBody>
                    <a:bodyPr/>
                    <a:lstStyle/>
                    <a:p>
                      <a:pPr indent="0" lvl="0" marL="0" rtl="0" algn="l">
                        <a:lnSpc>
                          <a:spcPct val="115000"/>
                        </a:lnSpc>
                        <a:spcBef>
                          <a:spcPts val="1200"/>
                        </a:spcBef>
                        <a:spcAft>
                          <a:spcPts val="1200"/>
                        </a:spcAft>
                        <a:buClr>
                          <a:schemeClr val="dk1"/>
                        </a:buClr>
                        <a:buSzPts val="1100"/>
                        <a:buFont typeface="Arial"/>
                        <a:buNone/>
                      </a:pPr>
                      <a:r>
                        <a:rPr lang="en-GB" sz="1100">
                          <a:solidFill>
                            <a:schemeClr val="dk1"/>
                          </a:solidFill>
                          <a:latin typeface="Mada"/>
                          <a:ea typeface="Mada"/>
                          <a:cs typeface="Mada"/>
                          <a:sym typeface="Mada"/>
                        </a:rPr>
                        <a:t>What the patient complains of most is an increased frequency of micturition, often first noticed when it is necessary to pass urine in the middle of the night.Inadequate emptying of the bladder and therefore a reduction in the functional volume (the additional volume needed to trigger the desire to micturate) causes the frequency.</a:t>
                      </a:r>
                      <a:endParaRPr sz="1100">
                        <a:latin typeface="Mada"/>
                        <a:ea typeface="Mada"/>
                        <a:cs typeface="Mada"/>
                        <a:sym typeface="Mada"/>
                      </a:endParaRPr>
                    </a:p>
                  </a:txBody>
                  <a:tcPr marT="91425" marB="91425" marR="91425" marL="91425"/>
                </a:tc>
              </a:tr>
              <a:tr h="520800">
                <a:tc>
                  <a:txBody>
                    <a:bodyPr/>
                    <a:lstStyle/>
                    <a:p>
                      <a:pPr indent="0" lvl="0" marL="0" rtl="0" algn="ctr">
                        <a:lnSpc>
                          <a:spcPct val="115000"/>
                        </a:lnSpc>
                        <a:spcBef>
                          <a:spcPts val="1200"/>
                        </a:spcBef>
                        <a:spcAft>
                          <a:spcPts val="1200"/>
                        </a:spcAft>
                        <a:buClr>
                          <a:schemeClr val="dk1"/>
                        </a:buClr>
                        <a:buSzPts val="1100"/>
                        <a:buFont typeface="Arial"/>
                        <a:buNone/>
                      </a:pPr>
                      <a:r>
                        <a:rPr b="1" lang="en-GB" sz="1100">
                          <a:solidFill>
                            <a:schemeClr val="dk1"/>
                          </a:solidFill>
                          <a:latin typeface="Mada"/>
                          <a:ea typeface="Mada"/>
                          <a:cs typeface="Mada"/>
                          <a:sym typeface="Mada"/>
                        </a:rPr>
                        <a:t>Urgency</a:t>
                      </a:r>
                      <a:endParaRPr sz="1100">
                        <a:latin typeface="Mada"/>
                        <a:ea typeface="Mada"/>
                        <a:cs typeface="Mada"/>
                        <a:sym typeface="Mada"/>
                      </a:endParaRPr>
                    </a:p>
                  </a:txBody>
                  <a:tcPr marT="91425" marB="91425" marR="91425" marL="91425">
                    <a:solidFill>
                      <a:srgbClr val="F9DEC9"/>
                    </a:solidFill>
                  </a:tcPr>
                </a:tc>
                <a:tc>
                  <a:txBody>
                    <a:bodyPr/>
                    <a:lstStyle/>
                    <a:p>
                      <a:pPr indent="0" lvl="0" marL="0" rtl="0" algn="l">
                        <a:lnSpc>
                          <a:spcPct val="115000"/>
                        </a:lnSpc>
                        <a:spcBef>
                          <a:spcPts val="1200"/>
                        </a:spcBef>
                        <a:spcAft>
                          <a:spcPts val="1200"/>
                        </a:spcAft>
                        <a:buClr>
                          <a:schemeClr val="dk1"/>
                        </a:buClr>
                        <a:buSzPts val="1100"/>
                        <a:buFont typeface="Arial"/>
                        <a:buNone/>
                      </a:pPr>
                      <a:r>
                        <a:rPr lang="en-GB" sz="1100">
                          <a:solidFill>
                            <a:schemeClr val="dk1"/>
                          </a:solidFill>
                          <a:latin typeface="Mada"/>
                          <a:ea typeface="Mada"/>
                          <a:cs typeface="Mada"/>
                          <a:sym typeface="Mada"/>
                        </a:rPr>
                        <a:t>I</a:t>
                      </a:r>
                      <a:r>
                        <a:rPr lang="en-GB" sz="1100">
                          <a:solidFill>
                            <a:schemeClr val="dk1"/>
                          </a:solidFill>
                          <a:latin typeface="Mada"/>
                          <a:ea typeface="Mada"/>
                          <a:cs typeface="Mada"/>
                          <a:sym typeface="Mada"/>
                        </a:rPr>
                        <a:t>n addition to the increased frequency of micturition, the patient reports an urgent need to start passing urine as soon as the desire arises. This is called urgency and is caused by increased bladder pressure.All patients with significant prostatic hypertrophy have a reduced rate of urine flow and you must enquire about this. Ask if the flow is as good as it was 20 years earlier.</a:t>
                      </a:r>
                      <a:endParaRPr sz="1100">
                        <a:latin typeface="Mada"/>
                        <a:ea typeface="Mada"/>
                        <a:cs typeface="Mada"/>
                        <a:sym typeface="Mada"/>
                      </a:endParaRPr>
                    </a:p>
                  </a:txBody>
                  <a:tcPr marT="91425" marB="91425" marR="91425" marL="91425"/>
                </a:tc>
              </a:tr>
              <a:tr h="478425">
                <a:tc>
                  <a:txBody>
                    <a:bodyPr/>
                    <a:lstStyle/>
                    <a:p>
                      <a:pPr indent="0" lvl="0" marL="0" rtl="0" algn="ctr">
                        <a:lnSpc>
                          <a:spcPct val="115000"/>
                        </a:lnSpc>
                        <a:spcBef>
                          <a:spcPts val="1200"/>
                        </a:spcBef>
                        <a:spcAft>
                          <a:spcPts val="1200"/>
                        </a:spcAft>
                        <a:buClr>
                          <a:schemeClr val="dk1"/>
                        </a:buClr>
                        <a:buSzPts val="1100"/>
                        <a:buFont typeface="Arial"/>
                        <a:buNone/>
                      </a:pPr>
                      <a:r>
                        <a:rPr b="1" lang="en-GB" sz="1100">
                          <a:solidFill>
                            <a:schemeClr val="dk1"/>
                          </a:solidFill>
                          <a:latin typeface="Mada"/>
                          <a:ea typeface="Mada"/>
                          <a:cs typeface="Mada"/>
                          <a:sym typeface="Mada"/>
                        </a:rPr>
                        <a:t>Hesitancy</a:t>
                      </a:r>
                      <a:endParaRPr sz="1100">
                        <a:latin typeface="Mada"/>
                        <a:ea typeface="Mada"/>
                        <a:cs typeface="Mada"/>
                        <a:sym typeface="Mada"/>
                      </a:endParaRPr>
                    </a:p>
                  </a:txBody>
                  <a:tcPr marT="91425" marB="91425" marR="91425" marL="91425">
                    <a:solidFill>
                      <a:srgbClr val="F9DEC9"/>
                    </a:solidFill>
                  </a:tcPr>
                </a:tc>
                <a:tc>
                  <a:txBody>
                    <a:bodyPr/>
                    <a:lstStyle/>
                    <a:p>
                      <a:pPr indent="0" lvl="0" marL="0" rtl="0" algn="l">
                        <a:lnSpc>
                          <a:spcPct val="115000"/>
                        </a:lnSpc>
                        <a:spcBef>
                          <a:spcPts val="1200"/>
                        </a:spcBef>
                        <a:spcAft>
                          <a:spcPts val="1200"/>
                        </a:spcAft>
                        <a:buClr>
                          <a:schemeClr val="dk1"/>
                        </a:buClr>
                        <a:buSzPts val="1100"/>
                        <a:buFont typeface="Arial"/>
                        <a:buNone/>
                      </a:pPr>
                      <a:r>
                        <a:rPr lang="en-GB" sz="1100">
                          <a:solidFill>
                            <a:schemeClr val="dk1"/>
                          </a:solidFill>
                          <a:latin typeface="Mada"/>
                          <a:ea typeface="Mada"/>
                          <a:cs typeface="Mada"/>
                          <a:sym typeface="Mada"/>
                        </a:rPr>
                        <a:t> Associated with the reduced urinary flow are two other symptoms, hesitancy and dribbling. Hesitancy is the inability to start to pass urine. Straining does not help; it actually prolongs the waiting time before the urine starts to flow</a:t>
                      </a:r>
                      <a:endParaRPr sz="1100">
                        <a:latin typeface="Mada"/>
                        <a:ea typeface="Mada"/>
                        <a:cs typeface="Mada"/>
                        <a:sym typeface="Mada"/>
                      </a:endParaRPr>
                    </a:p>
                  </a:txBody>
                  <a:tcPr marT="91425" marB="91425" marR="91425" marL="91425"/>
                </a:tc>
              </a:tr>
              <a:tr h="457375">
                <a:tc>
                  <a:txBody>
                    <a:bodyPr/>
                    <a:lstStyle/>
                    <a:p>
                      <a:pPr indent="0" lvl="0" marL="0" rtl="0" algn="ctr">
                        <a:lnSpc>
                          <a:spcPct val="115000"/>
                        </a:lnSpc>
                        <a:spcBef>
                          <a:spcPts val="1200"/>
                        </a:spcBef>
                        <a:spcAft>
                          <a:spcPts val="1200"/>
                        </a:spcAft>
                        <a:buClr>
                          <a:schemeClr val="dk1"/>
                        </a:buClr>
                        <a:buSzPts val="1100"/>
                        <a:buFont typeface="Arial"/>
                        <a:buNone/>
                      </a:pPr>
                      <a:r>
                        <a:rPr b="1" lang="en-GB" sz="1100">
                          <a:solidFill>
                            <a:schemeClr val="dk1"/>
                          </a:solidFill>
                          <a:latin typeface="Mada"/>
                          <a:ea typeface="Mada"/>
                          <a:cs typeface="Mada"/>
                          <a:sym typeface="Mada"/>
                        </a:rPr>
                        <a:t>Dribbling</a:t>
                      </a:r>
                      <a:endParaRPr b="1" sz="1100">
                        <a:solidFill>
                          <a:schemeClr val="dk1"/>
                        </a:solidFill>
                        <a:latin typeface="Mada"/>
                        <a:ea typeface="Mada"/>
                        <a:cs typeface="Mada"/>
                        <a:sym typeface="Mada"/>
                      </a:endParaRPr>
                    </a:p>
                  </a:txBody>
                  <a:tcPr marT="91425" marB="91425" marR="91425" marL="91425">
                    <a:solidFill>
                      <a:srgbClr val="F9DEC9"/>
                    </a:solidFill>
                  </a:tcPr>
                </a:tc>
                <a:tc>
                  <a:txBody>
                    <a:bodyPr/>
                    <a:lstStyle/>
                    <a:p>
                      <a:pPr indent="0" lvl="0" marL="0" rtl="0" algn="l">
                        <a:lnSpc>
                          <a:spcPct val="115000"/>
                        </a:lnSpc>
                        <a:spcBef>
                          <a:spcPts val="1200"/>
                        </a:spcBef>
                        <a:spcAft>
                          <a:spcPts val="1200"/>
                        </a:spcAft>
                        <a:buClr>
                          <a:schemeClr val="dk1"/>
                        </a:buClr>
                        <a:buSzPts val="1100"/>
                        <a:buFont typeface="Arial"/>
                        <a:buNone/>
                      </a:pPr>
                      <a:r>
                        <a:rPr lang="en-GB" sz="1100">
                          <a:solidFill>
                            <a:schemeClr val="dk1"/>
                          </a:solidFill>
                          <a:latin typeface="Mada"/>
                          <a:ea typeface="Mada"/>
                          <a:cs typeface="Mada"/>
                          <a:sym typeface="Mada"/>
                        </a:rPr>
                        <a:t>Dribbling is the inability to finish cleanly. A few drops continue to appear for some time after the mainstream has ceased. This goes on until patience is lost, resulting in staining of underclothing.</a:t>
                      </a:r>
                      <a:endParaRPr sz="1100">
                        <a:solidFill>
                          <a:schemeClr val="dk1"/>
                        </a:solidFill>
                        <a:latin typeface="Mada"/>
                        <a:ea typeface="Mada"/>
                        <a:cs typeface="Mada"/>
                        <a:sym typeface="Mada"/>
                      </a:endParaRPr>
                    </a:p>
                  </a:txBody>
                  <a:tcPr marT="91425" marB="91425" marR="91425" marL="91425"/>
                </a:tc>
              </a:tr>
            </a:tbl>
          </a:graphicData>
        </a:graphic>
      </p:graphicFrame>
      <p:sp>
        <p:nvSpPr>
          <p:cNvPr id="2634" name="Google Shape;2634;p139"/>
          <p:cNvSpPr txBox="1"/>
          <p:nvPr/>
        </p:nvSpPr>
        <p:spPr>
          <a:xfrm>
            <a:off x="165125" y="5741825"/>
            <a:ext cx="7334400" cy="44598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Risk factors for renal stones .</a:t>
            </a:r>
            <a:endParaRPr sz="1100">
              <a:solidFill>
                <a:schemeClr val="dk1"/>
              </a:solidFill>
              <a:latin typeface="Mada"/>
              <a:ea typeface="Mada"/>
              <a:cs typeface="Mada"/>
              <a:sym typeface="Mada"/>
            </a:endParaRPr>
          </a:p>
          <a:p>
            <a:pPr indent="-292100" lvl="1" marL="914400" rtl="0" algn="l">
              <a:lnSpc>
                <a:spcPct val="115000"/>
              </a:lnSpc>
              <a:spcBef>
                <a:spcPts val="0"/>
              </a:spcBef>
              <a:spcAft>
                <a:spcPts val="0"/>
              </a:spcAft>
              <a:buClr>
                <a:srgbClr val="202124"/>
              </a:buClr>
              <a:buSzPts val="1000"/>
              <a:buChar char="○"/>
            </a:pPr>
            <a:r>
              <a:rPr lang="en-GB" sz="1000">
                <a:solidFill>
                  <a:schemeClr val="dk1"/>
                </a:solidFill>
                <a:latin typeface="Mada"/>
                <a:ea typeface="Mada"/>
                <a:cs typeface="Mada"/>
                <a:sym typeface="Mada"/>
              </a:rPr>
              <a:t>Bladder stones, recent urinary tract procedure performed, including use of urologic instruments for testing       or treatment</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Pregnancy, DM</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rgbClr val="202124"/>
              </a:buClr>
              <a:buSzPts val="1000"/>
              <a:buChar char="○"/>
            </a:pPr>
            <a:r>
              <a:rPr lang="en-GB" sz="1000">
                <a:solidFill>
                  <a:schemeClr val="dk1"/>
                </a:solidFill>
                <a:latin typeface="Mada"/>
                <a:ea typeface="Mada"/>
                <a:cs typeface="Mada"/>
                <a:sym typeface="Mada"/>
              </a:rPr>
              <a:t>Drugs, such as those used in cancer treatment, that have bladder irritation as a side effect</a:t>
            </a:r>
            <a:endParaRPr b="1" sz="1000">
              <a:solidFill>
                <a:schemeClr val="dk1"/>
              </a:solidFill>
              <a:highlight>
                <a:srgbClr val="F9DEC9"/>
              </a:highlight>
              <a:latin typeface="Lora"/>
              <a:ea typeface="Lora"/>
              <a:cs typeface="Lora"/>
              <a:sym typeface="Lora"/>
            </a:endParaRPr>
          </a:p>
          <a:p>
            <a:pPr indent="0" lvl="0" marL="457200" rtl="0" algn="l">
              <a:lnSpc>
                <a:spcPct val="115000"/>
              </a:lnSpc>
              <a:spcBef>
                <a:spcPts val="300"/>
              </a:spcBef>
              <a:spcAft>
                <a:spcPts val="0"/>
              </a:spcAft>
              <a:buNone/>
            </a:pPr>
            <a:r>
              <a:t/>
            </a:r>
            <a:endParaRPr b="1" sz="1500">
              <a:solidFill>
                <a:schemeClr val="dk1"/>
              </a:solidFill>
              <a:highlight>
                <a:srgbClr val="F9DEC9"/>
              </a:highlight>
              <a:latin typeface="Lora"/>
              <a:ea typeface="Lora"/>
              <a:cs typeface="Lora"/>
              <a:sym typeface="Lor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PMH </a:t>
            </a:r>
            <a:endParaRPr b="1" sz="1500">
              <a:solidFill>
                <a:schemeClr val="dk1"/>
              </a:solidFill>
              <a:highlight>
                <a:srgbClr val="F9DEC9"/>
              </a:highlight>
              <a:latin typeface="Lora"/>
              <a:ea typeface="Lora"/>
              <a:cs typeface="Lora"/>
              <a:sym typeface="Lor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History of UTI, stones , BPH</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Malignancy</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Steroid use (increase risk of UTI)</a:t>
            </a:r>
            <a:endParaRPr sz="1000">
              <a:solidFill>
                <a:schemeClr val="dk1"/>
              </a:solidFill>
              <a:latin typeface="Mada"/>
              <a:ea typeface="Mada"/>
              <a:cs typeface="Mada"/>
              <a:sym typeface="Mada"/>
            </a:endParaRPr>
          </a:p>
          <a:p>
            <a:pPr indent="0" lvl="0" marL="457200" rtl="0" algn="l">
              <a:lnSpc>
                <a:spcPct val="115000"/>
              </a:lnSpc>
              <a:spcBef>
                <a:spcPts val="1200"/>
              </a:spcBef>
              <a:spcAft>
                <a:spcPts val="0"/>
              </a:spcAft>
              <a:buNone/>
            </a:pPr>
            <a:r>
              <a:t/>
            </a:r>
            <a:endParaRPr b="1" sz="1500">
              <a:solidFill>
                <a:schemeClr val="dk1"/>
              </a:solidFill>
              <a:highlight>
                <a:srgbClr val="F9DEC9"/>
              </a:highlight>
              <a:latin typeface="Lora"/>
              <a:ea typeface="Lora"/>
              <a:cs typeface="Lora"/>
              <a:sym typeface="Lora"/>
            </a:endParaRPr>
          </a:p>
          <a:p>
            <a:pPr indent="-323850" lvl="0" marL="457200" rtl="0" algn="l">
              <a:lnSpc>
                <a:spcPct val="115000"/>
              </a:lnSpc>
              <a:spcBef>
                <a:spcPts val="100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Surgical Hx</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Char char="○"/>
            </a:pPr>
            <a:r>
              <a:rPr lang="en-GB" sz="1100">
                <a:solidFill>
                  <a:schemeClr val="dk1"/>
                </a:solidFill>
                <a:latin typeface="Mada"/>
                <a:ea typeface="Mada"/>
                <a:cs typeface="Mada"/>
                <a:sym typeface="Mada"/>
              </a:rPr>
              <a:t>Catheter (UTI)</a:t>
            </a:r>
            <a:endParaRPr sz="1100">
              <a:solidFill>
                <a:schemeClr val="dk1"/>
              </a:solidFill>
              <a:latin typeface="Mada"/>
              <a:ea typeface="Mada"/>
              <a:cs typeface="Mada"/>
              <a:sym typeface="Mada"/>
            </a:endParaRPr>
          </a:p>
          <a:p>
            <a:pPr indent="0" lvl="0" marL="457200" rtl="0" algn="l">
              <a:lnSpc>
                <a:spcPct val="115000"/>
              </a:lnSpc>
              <a:spcBef>
                <a:spcPts val="1200"/>
              </a:spcBef>
              <a:spcAft>
                <a:spcPts val="0"/>
              </a:spcAft>
              <a:buNone/>
            </a:pPr>
            <a:r>
              <a:t/>
            </a:r>
            <a:endParaRPr b="1" sz="1500">
              <a:solidFill>
                <a:schemeClr val="dk1"/>
              </a:solidFill>
              <a:highlight>
                <a:srgbClr val="F9DEC9"/>
              </a:highlight>
              <a:latin typeface="Lora"/>
              <a:ea typeface="Lora"/>
              <a:cs typeface="Lora"/>
              <a:sym typeface="Lor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Social Hx</a:t>
            </a:r>
            <a:endParaRPr b="1" sz="1500">
              <a:solidFill>
                <a:schemeClr val="dk1"/>
              </a:solidFill>
              <a:highlight>
                <a:srgbClr val="F9DEC9"/>
              </a:highlight>
              <a:latin typeface="Lora"/>
              <a:ea typeface="Lora"/>
              <a:cs typeface="Lora"/>
              <a:sym typeface="Lor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Unprotected sex (STD),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Smoking (renal cell carcinoma),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Using spermicide (increased risk of UTI).</a:t>
            </a:r>
            <a:endParaRPr sz="1000">
              <a:solidFill>
                <a:schemeClr val="dk1"/>
              </a:solidFill>
              <a:latin typeface="Mada"/>
              <a:ea typeface="Mada"/>
              <a:cs typeface="Mada"/>
              <a:sym typeface="Mada"/>
            </a:endParaRPr>
          </a:p>
        </p:txBody>
      </p:sp>
      <p:sp>
        <p:nvSpPr>
          <p:cNvPr id="2635" name="Google Shape;2635;p139"/>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9" name="Shape 2639"/>
        <p:cNvGrpSpPr/>
        <p:nvPr/>
      </p:nvGrpSpPr>
      <p:grpSpPr>
        <a:xfrm>
          <a:off x="0" y="0"/>
          <a:ext cx="0" cy="0"/>
          <a:chOff x="0" y="0"/>
          <a:chExt cx="0" cy="0"/>
        </a:xfrm>
      </p:grpSpPr>
      <p:sp>
        <p:nvSpPr>
          <p:cNvPr id="2640" name="Google Shape;2640;p140"/>
          <p:cNvSpPr txBox="1"/>
          <p:nvPr/>
        </p:nvSpPr>
        <p:spPr>
          <a:xfrm>
            <a:off x="8900" y="-476300"/>
            <a:ext cx="7571700" cy="1034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t/>
            </a:r>
            <a:endParaRPr sz="1000">
              <a:solidFill>
                <a:schemeClr val="dk1"/>
              </a:solidFill>
              <a:latin typeface="Mada"/>
              <a:ea typeface="Mada"/>
              <a:cs typeface="Mada"/>
              <a:sym typeface="Mada"/>
            </a:endParaRPr>
          </a:p>
          <a:p>
            <a:pPr indent="0" lvl="0" marL="0" rtl="0" algn="l">
              <a:lnSpc>
                <a:spcPct val="115000"/>
              </a:lnSpc>
              <a:spcBef>
                <a:spcPts val="1200"/>
              </a:spcBef>
              <a:spcAft>
                <a:spcPts val="0"/>
              </a:spcAft>
              <a:buNone/>
            </a:pPr>
            <a:r>
              <a:t/>
            </a:r>
            <a:endParaRPr sz="1000">
              <a:solidFill>
                <a:schemeClr val="dk1"/>
              </a:solidFill>
              <a:latin typeface="Mada"/>
              <a:ea typeface="Mada"/>
              <a:cs typeface="Mada"/>
              <a:sym typeface="Mada"/>
            </a:endParaRPr>
          </a:p>
          <a:p>
            <a:pPr indent="0" lvl="0" marL="457200" rtl="0" algn="l">
              <a:lnSpc>
                <a:spcPct val="115000"/>
              </a:lnSpc>
              <a:spcBef>
                <a:spcPts val="1200"/>
              </a:spcBef>
              <a:spcAft>
                <a:spcPts val="0"/>
              </a:spcAft>
              <a:buNone/>
            </a:pPr>
            <a:r>
              <a:t/>
            </a:r>
            <a:endParaRPr b="1" sz="1500">
              <a:solidFill>
                <a:schemeClr val="dk1"/>
              </a:solidFill>
              <a:highlight>
                <a:srgbClr val="F9DEC9"/>
              </a:highlight>
              <a:latin typeface="Lora"/>
              <a:ea typeface="Lora"/>
              <a:cs typeface="Lora"/>
              <a:sym typeface="Lor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Urinalysis</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Urethral swab &amp; culture</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Serum Creatinine: </a:t>
            </a:r>
            <a:r>
              <a:rPr lang="en-GB" sz="1000">
                <a:solidFill>
                  <a:srgbClr val="999999"/>
                </a:solidFill>
                <a:latin typeface="Mada"/>
                <a:ea typeface="Mada"/>
                <a:cs typeface="Mada"/>
                <a:sym typeface="Mada"/>
              </a:rPr>
              <a:t>because the urine puts pressure back on the kidney and may cause hydronephrosis &gt; renal failure. so we must check renal function.</a:t>
            </a:r>
            <a:endParaRPr sz="1000">
              <a:solidFill>
                <a:srgbClr val="999999"/>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Serum Prostate Antigen: Normal level of PSA: less than 4.0 ng/mL. </a:t>
            </a:r>
            <a:r>
              <a:rPr lang="en-GB" sz="1000">
                <a:solidFill>
                  <a:srgbClr val="999999"/>
                </a:solidFill>
                <a:latin typeface="Mada"/>
                <a:ea typeface="Mada"/>
                <a:cs typeface="Mada"/>
                <a:sym typeface="Mada"/>
              </a:rPr>
              <a:t>Anything that damages the prostate causes elevation, ex: prostate cancer, prostatitis, surgical procedures or trauma.</a:t>
            </a:r>
            <a:endParaRPr sz="1000">
              <a:solidFill>
                <a:srgbClr val="999999"/>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Blood urea nitrogen</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Flow rate</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Ultrasound (Kidney, Bladder And Prostate)</a:t>
            </a:r>
            <a:r>
              <a:rPr lang="en-GB" sz="1000">
                <a:solidFill>
                  <a:srgbClr val="999999"/>
                </a:solidFill>
                <a:latin typeface="Mada"/>
                <a:ea typeface="Mada"/>
                <a:cs typeface="Mada"/>
                <a:sym typeface="Mada"/>
              </a:rPr>
              <a:t> to check complication.</a:t>
            </a:r>
            <a:endParaRPr sz="1000">
              <a:solidFill>
                <a:srgbClr val="999999"/>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Elevated PostVoid Residual (PVR)</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000">
              <a:solidFill>
                <a:schemeClr val="dk1"/>
              </a:solidFill>
              <a:latin typeface="Mada"/>
              <a:ea typeface="Mada"/>
              <a:cs typeface="Mada"/>
              <a:sym typeface="Mada"/>
            </a:endParaRPr>
          </a:p>
          <a:p>
            <a:pPr indent="0" lvl="0" marL="457200" rtl="0" algn="l">
              <a:lnSpc>
                <a:spcPct val="115000"/>
              </a:lnSpc>
              <a:spcBef>
                <a:spcPts val="1000"/>
              </a:spcBef>
              <a:spcAft>
                <a:spcPts val="0"/>
              </a:spcAft>
              <a:buNone/>
            </a:pPr>
            <a:r>
              <a:t/>
            </a:r>
            <a:endParaRPr b="1" sz="1500">
              <a:solidFill>
                <a:srgbClr val="999999"/>
              </a:solidFill>
              <a:highlight>
                <a:srgbClr val="F9DEC9"/>
              </a:highlight>
              <a:latin typeface="Lora"/>
              <a:ea typeface="Lora"/>
              <a:cs typeface="Lora"/>
              <a:sym typeface="Lora"/>
            </a:endParaRPr>
          </a:p>
          <a:p>
            <a:pPr indent="-292100" lvl="1" marL="914400" marR="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Lower UTI (</a:t>
            </a:r>
            <a:r>
              <a:rPr b="1" lang="en-GB" sz="1000">
                <a:solidFill>
                  <a:schemeClr val="dk1"/>
                </a:solidFill>
                <a:latin typeface="Mada"/>
                <a:ea typeface="Mada"/>
                <a:cs typeface="Mada"/>
                <a:sym typeface="Mada"/>
              </a:rPr>
              <a:t>ABx)</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2" marL="1371600" marR="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Urethritis:</a:t>
            </a:r>
            <a:endParaRPr sz="1000">
              <a:solidFill>
                <a:schemeClr val="dk1"/>
              </a:solidFill>
              <a:latin typeface="Mada"/>
              <a:ea typeface="Mada"/>
              <a:cs typeface="Mada"/>
              <a:sym typeface="Mada"/>
            </a:endParaRPr>
          </a:p>
          <a:p>
            <a:pPr indent="-292100" lvl="3" marL="1828800" marR="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The treatment empirically:</a:t>
            </a:r>
            <a:endParaRPr sz="1000">
              <a:solidFill>
                <a:schemeClr val="dk1"/>
              </a:solidFill>
              <a:latin typeface="Mada"/>
              <a:ea typeface="Mada"/>
              <a:cs typeface="Mada"/>
              <a:sym typeface="Mada"/>
            </a:endParaRPr>
          </a:p>
          <a:p>
            <a:pPr indent="-292100" lvl="4" marL="2286000" marR="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1g IM ceftriaxone</a:t>
            </a:r>
            <a:endParaRPr sz="1000">
              <a:solidFill>
                <a:schemeClr val="dk1"/>
              </a:solidFill>
              <a:latin typeface="Mada"/>
              <a:ea typeface="Mada"/>
              <a:cs typeface="Mada"/>
              <a:sym typeface="Mada"/>
            </a:endParaRPr>
          </a:p>
          <a:p>
            <a:pPr indent="-292100" lvl="4" marL="2286000" marR="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 1 dose azithromycin orally</a:t>
            </a:r>
            <a:endParaRPr sz="1000">
              <a:solidFill>
                <a:schemeClr val="dk1"/>
              </a:solidFill>
              <a:latin typeface="Mada"/>
              <a:ea typeface="Mada"/>
              <a:cs typeface="Mada"/>
              <a:sym typeface="Mada"/>
            </a:endParaRPr>
          </a:p>
          <a:p>
            <a:pPr indent="-292100" lvl="2" marL="1371600" marR="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Epididymitis/Orchitis:</a:t>
            </a:r>
            <a:endParaRPr sz="1000">
              <a:solidFill>
                <a:schemeClr val="dk1"/>
              </a:solidFill>
              <a:latin typeface="Mada"/>
              <a:ea typeface="Mada"/>
              <a:cs typeface="Mada"/>
              <a:sym typeface="Mada"/>
            </a:endParaRPr>
          </a:p>
          <a:p>
            <a:pPr indent="-292100" lvl="3" marL="1828800" marR="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Secondary to Bacteriuria: 2 weeks wide spectrum antibiotics</a:t>
            </a:r>
            <a:endParaRPr sz="1000">
              <a:solidFill>
                <a:schemeClr val="dk1"/>
              </a:solidFill>
              <a:latin typeface="Mada"/>
              <a:ea typeface="Mada"/>
              <a:cs typeface="Mada"/>
              <a:sym typeface="Mada"/>
            </a:endParaRPr>
          </a:p>
          <a:p>
            <a:pPr indent="-292100" lvl="3" marL="1828800" marR="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Secondary to Sexually transmitted urethritis:tetracycline or doxycycline for 10 days</a:t>
            </a:r>
            <a:endParaRPr sz="1000">
              <a:solidFill>
                <a:schemeClr val="dk1"/>
              </a:solidFill>
              <a:latin typeface="Mada"/>
              <a:ea typeface="Mada"/>
              <a:cs typeface="Mada"/>
              <a:sym typeface="Mada"/>
            </a:endParaRPr>
          </a:p>
          <a:p>
            <a:pPr indent="-292100" lvl="2" marL="1371600" marR="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Acute bacterial prostatitis: antibiotics and urinary drainage</a:t>
            </a:r>
            <a:endParaRPr sz="1000">
              <a:solidFill>
                <a:schemeClr val="dk1"/>
              </a:solidFill>
              <a:latin typeface="Mada"/>
              <a:ea typeface="Mada"/>
              <a:cs typeface="Mada"/>
              <a:sym typeface="Mada"/>
            </a:endParaRPr>
          </a:p>
          <a:p>
            <a:pPr indent="-292100" lvl="2" marL="1371600" marR="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Cystitis:</a:t>
            </a:r>
            <a:endParaRPr sz="1000">
              <a:solidFill>
                <a:schemeClr val="dk1"/>
              </a:solidFill>
              <a:latin typeface="Mada"/>
              <a:ea typeface="Mada"/>
              <a:cs typeface="Mada"/>
              <a:sym typeface="Mada"/>
            </a:endParaRPr>
          </a:p>
          <a:p>
            <a:pPr indent="-292100" lvl="3" marL="1828800" marR="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Single dose for 3 or 5 days depending on the antibiotic chosen.</a:t>
            </a:r>
            <a:endParaRPr sz="1000">
              <a:solidFill>
                <a:schemeClr val="dk1"/>
              </a:solidFill>
              <a:latin typeface="Mada"/>
              <a:ea typeface="Mada"/>
              <a:cs typeface="Mada"/>
              <a:sym typeface="Mada"/>
            </a:endParaRPr>
          </a:p>
          <a:p>
            <a:pPr indent="-292100" lvl="3" marL="1828800" marR="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Uncomplicated cystitis → broad spectrum antibiotics for 3 days (mainly) as the following:Nitrofurantoin–100 mg twice daily for 5 days, Fosfomycin –one-time administration of 3 g, Oral fluoroquinolones for more than three days</a:t>
            </a:r>
            <a:endParaRPr sz="1000">
              <a:solidFill>
                <a:schemeClr val="dk1"/>
              </a:solidFill>
              <a:latin typeface="Mada"/>
              <a:ea typeface="Mada"/>
              <a:cs typeface="Mada"/>
              <a:sym typeface="Mada"/>
            </a:endParaRPr>
          </a:p>
          <a:p>
            <a:pPr indent="-292100" lvl="4" marL="2286000" marR="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Note:For men it is recommended to have treatment for at least 7 days ( a Quinolone or Bactrim).</a:t>
            </a:r>
            <a:endParaRPr sz="1000">
              <a:solidFill>
                <a:schemeClr val="dk1"/>
              </a:solidFill>
              <a:latin typeface="Mada"/>
              <a:ea typeface="Mada"/>
              <a:cs typeface="Mada"/>
              <a:sym typeface="Mada"/>
            </a:endParaRPr>
          </a:p>
          <a:p>
            <a:pPr indent="-292100" lvl="3" marL="1828800" marR="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Complicated cystitis (symptoms for &gt;7 days or male patient or age &gt;65, recent UTI, diabetic, use of contraceptive diaphragm or pregnancy) → treatment should be extended for at least 7 days.</a:t>
            </a:r>
            <a:endParaRPr sz="1000">
              <a:solidFill>
                <a:schemeClr val="dk1"/>
              </a:solidFill>
              <a:latin typeface="Mada"/>
              <a:ea typeface="Mada"/>
              <a:cs typeface="Mada"/>
              <a:sym typeface="Mada"/>
            </a:endParaRPr>
          </a:p>
          <a:p>
            <a:pPr indent="-292100" lvl="1" marL="914400" marR="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BPH:</a:t>
            </a:r>
            <a:endParaRPr sz="1000">
              <a:solidFill>
                <a:schemeClr val="dk1"/>
              </a:solidFill>
              <a:latin typeface="Mada"/>
              <a:ea typeface="Mada"/>
              <a:cs typeface="Mada"/>
              <a:sym typeface="Mada"/>
            </a:endParaRPr>
          </a:p>
          <a:p>
            <a:pPr indent="-292100" lvl="2" marL="1371600" marR="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Pharmacological : ɑ-1 blockade (Tamsulocin, Alfuzocin ,Terazoci)</a:t>
            </a:r>
            <a:endParaRPr sz="1000">
              <a:solidFill>
                <a:schemeClr val="dk1"/>
              </a:solidFill>
              <a:latin typeface="Mada"/>
              <a:ea typeface="Mada"/>
              <a:cs typeface="Mada"/>
              <a:sym typeface="Mada"/>
            </a:endParaRPr>
          </a:p>
          <a:p>
            <a:pPr indent="-292100" lvl="2" marL="1371600" marR="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Hormonal: antiandrogens (Finasteride, Dutasteride)</a:t>
            </a:r>
            <a:endParaRPr sz="1000">
              <a:solidFill>
                <a:schemeClr val="dk1"/>
              </a:solidFill>
              <a:latin typeface="Mada"/>
              <a:ea typeface="Mada"/>
              <a:cs typeface="Mada"/>
              <a:sym typeface="Mada"/>
            </a:endParaRPr>
          </a:p>
          <a:p>
            <a:pPr indent="-292100" lvl="2" marL="1371600" marR="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Surgical: TURP ,TUIP, open prostate resection </a:t>
            </a:r>
            <a:endParaRPr sz="1000">
              <a:solidFill>
                <a:schemeClr val="dk1"/>
              </a:solidFill>
              <a:latin typeface="Mada"/>
              <a:ea typeface="Mada"/>
              <a:cs typeface="Mada"/>
              <a:sym typeface="Mada"/>
            </a:endParaRPr>
          </a:p>
          <a:p>
            <a:pPr indent="-292100" lvl="2" marL="1371600" marR="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Transurethral balloon dilation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b="1" sz="1500">
              <a:solidFill>
                <a:srgbClr val="999999"/>
              </a:solidFill>
              <a:highlight>
                <a:srgbClr val="F9DEC9"/>
              </a:highlight>
              <a:latin typeface="Lora"/>
              <a:ea typeface="Lora"/>
              <a:cs typeface="Lora"/>
              <a:sym typeface="Lora"/>
            </a:endParaRPr>
          </a:p>
          <a:p>
            <a:pPr indent="0" lvl="0" marL="7239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sp>
        <p:nvSpPr>
          <p:cNvPr id="2641" name="Google Shape;2641;p140"/>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140"/>
          <p:cNvSpPr/>
          <p:nvPr/>
        </p:nvSpPr>
        <p:spPr>
          <a:xfrm>
            <a:off x="159975" y="6882175"/>
            <a:ext cx="7269600" cy="36075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rgbClr val="F3F3F3"/>
                </a:solidFill>
                <a:latin typeface="Pacifico"/>
                <a:ea typeface="Pacifico"/>
                <a:cs typeface="Pacifico"/>
                <a:sym typeface="Pacifico"/>
              </a:rPr>
              <a:t>A space for your notes </a:t>
            </a:r>
            <a:endParaRPr/>
          </a:p>
        </p:txBody>
      </p:sp>
      <p:sp>
        <p:nvSpPr>
          <p:cNvPr id="2643" name="Google Shape;2643;p140"/>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2644" name="Google Shape;2644;p140"/>
          <p:cNvSpPr txBox="1"/>
          <p:nvPr/>
        </p:nvSpPr>
        <p:spPr>
          <a:xfrm>
            <a:off x="247325" y="86916"/>
            <a:ext cx="2298000" cy="16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Investigations </a:t>
            </a:r>
            <a:endParaRPr sz="1800">
              <a:solidFill>
                <a:srgbClr val="9FCFCF"/>
              </a:solidFill>
              <a:latin typeface="Comfortaa Regular"/>
              <a:ea typeface="Comfortaa Regular"/>
              <a:cs typeface="Comfortaa Regular"/>
              <a:sym typeface="Comfortaa Regular"/>
            </a:endParaRPr>
          </a:p>
        </p:txBody>
      </p:sp>
      <p:sp>
        <p:nvSpPr>
          <p:cNvPr id="2645" name="Google Shape;2645;p140"/>
          <p:cNvSpPr/>
          <p:nvPr/>
        </p:nvSpPr>
        <p:spPr>
          <a:xfrm>
            <a:off x="159965" y="48031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646" name="Google Shape;2646;p140"/>
          <p:cNvSpPr/>
          <p:nvPr/>
        </p:nvSpPr>
        <p:spPr>
          <a:xfrm>
            <a:off x="8922" y="281046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647" name="Google Shape;2647;p140"/>
          <p:cNvSpPr txBox="1"/>
          <p:nvPr/>
        </p:nvSpPr>
        <p:spPr>
          <a:xfrm>
            <a:off x="96273" y="2399111"/>
            <a:ext cx="1838400" cy="42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Management </a:t>
            </a:r>
            <a:endParaRPr sz="1800">
              <a:solidFill>
                <a:srgbClr val="9FCFCF"/>
              </a:solidFill>
              <a:latin typeface="Comfortaa Regular"/>
              <a:ea typeface="Comfortaa Regular"/>
              <a:cs typeface="Comfortaa Regular"/>
              <a:sym typeface="Comfortaa Regular"/>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1" name="Shape 2651"/>
        <p:cNvGrpSpPr/>
        <p:nvPr/>
      </p:nvGrpSpPr>
      <p:grpSpPr>
        <a:xfrm>
          <a:off x="0" y="0"/>
          <a:ext cx="0" cy="0"/>
          <a:chOff x="0" y="0"/>
          <a:chExt cx="0" cy="0"/>
        </a:xfrm>
      </p:grpSpPr>
      <p:sp>
        <p:nvSpPr>
          <p:cNvPr id="2652" name="Google Shape;2652;p141"/>
          <p:cNvSpPr txBox="1"/>
          <p:nvPr/>
        </p:nvSpPr>
        <p:spPr>
          <a:xfrm>
            <a:off x="57975" y="941675"/>
            <a:ext cx="7473600" cy="6031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100">
                <a:solidFill>
                  <a:schemeClr val="dk1"/>
                </a:solidFill>
                <a:latin typeface="Mada"/>
                <a:ea typeface="Mada"/>
                <a:cs typeface="Mada"/>
                <a:sym typeface="Mada"/>
              </a:rPr>
              <a:t>A continence assessment helps to determine what the problem is and what treatment is required. </a:t>
            </a:r>
            <a:endParaRPr b="1" sz="1100">
              <a:solidFill>
                <a:schemeClr val="dk1"/>
              </a:solidFill>
              <a:latin typeface="Mada"/>
              <a:ea typeface="Mada"/>
              <a:cs typeface="Mada"/>
              <a:sym typeface="Mada"/>
            </a:endParaRPr>
          </a:p>
          <a:p>
            <a:pPr indent="0" lvl="0" marL="0" rtl="0" algn="l">
              <a:lnSpc>
                <a:spcPct val="115000"/>
              </a:lnSpc>
              <a:spcBef>
                <a:spcPts val="1000"/>
              </a:spcBef>
              <a:spcAft>
                <a:spcPts val="0"/>
              </a:spcAft>
              <a:buNone/>
            </a:pPr>
            <a:r>
              <a:rPr b="1" lang="en-GB" sz="1100">
                <a:solidFill>
                  <a:schemeClr val="dk1"/>
                </a:solidFill>
                <a:latin typeface="Mada"/>
                <a:ea typeface="Mada"/>
                <a:cs typeface="Mada"/>
                <a:sym typeface="Mada"/>
              </a:rPr>
              <a:t>It includes details of the individual’s signs and symptoms:</a:t>
            </a:r>
            <a:endParaRPr b="1" sz="1100">
              <a:solidFill>
                <a:schemeClr val="dk1"/>
              </a:solidFill>
              <a:latin typeface="Mada"/>
              <a:ea typeface="Mada"/>
              <a:cs typeface="Mada"/>
              <a:sym typeface="Mada"/>
            </a:endParaRPr>
          </a:p>
          <a:p>
            <a:pPr indent="-298450" lvl="0" marL="457200" marR="0" rtl="0" algn="l">
              <a:lnSpc>
                <a:spcPct val="115000"/>
              </a:lnSpc>
              <a:spcBef>
                <a:spcPts val="1000"/>
              </a:spcBef>
              <a:spcAft>
                <a:spcPts val="0"/>
              </a:spcAft>
              <a:buClr>
                <a:schemeClr val="dk1"/>
              </a:buClr>
              <a:buSzPts val="1100"/>
              <a:buFont typeface="Mada"/>
              <a:buChar char="●"/>
            </a:pPr>
            <a:r>
              <a:rPr lang="en-GB" sz="1100">
                <a:solidFill>
                  <a:schemeClr val="dk1"/>
                </a:solidFill>
                <a:latin typeface="Mada"/>
                <a:ea typeface="Mada"/>
                <a:cs typeface="Mada"/>
                <a:sym typeface="Mada"/>
              </a:rPr>
              <a:t>how often the person goes to the toilet to urinate, a rough estimate of the amount of urine passed</a:t>
            </a:r>
            <a:endParaRPr sz="1100">
              <a:solidFill>
                <a:schemeClr val="dk1"/>
              </a:solidFill>
              <a:latin typeface="Mada"/>
              <a:ea typeface="Mada"/>
              <a:cs typeface="Mada"/>
              <a:sym typeface="Mada"/>
            </a:endParaRPr>
          </a:p>
          <a:p>
            <a:pPr indent="-298450" lvl="0" marL="457200" marR="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current or previous medical history (including pregnancy and urine infections), any medications being taken</a:t>
            </a:r>
            <a:endParaRPr sz="1100">
              <a:solidFill>
                <a:schemeClr val="dk1"/>
              </a:solidFill>
              <a:latin typeface="Mada"/>
              <a:ea typeface="Mada"/>
              <a:cs typeface="Mada"/>
              <a:sym typeface="Mada"/>
            </a:endParaRPr>
          </a:p>
          <a:p>
            <a:pPr indent="-298450" lvl="0" marL="457200" marR="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if there is leakage, possibility of physical or sexual abuse?</a:t>
            </a:r>
            <a:endParaRPr sz="1100">
              <a:solidFill>
                <a:schemeClr val="dk1"/>
              </a:solidFill>
              <a:latin typeface="Mada"/>
              <a:ea typeface="Mada"/>
              <a:cs typeface="Mada"/>
              <a:sym typeface="Mada"/>
            </a:endParaRPr>
          </a:p>
          <a:p>
            <a:pPr indent="-298450" lvl="0" marL="457200" marR="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lifestyle factors: recreational drugs, alcohol, smoking and weight, information about diet and fluid intake</a:t>
            </a:r>
            <a:endParaRPr sz="1100">
              <a:solidFill>
                <a:schemeClr val="dk1"/>
              </a:solidFill>
              <a:latin typeface="Mada"/>
              <a:ea typeface="Mada"/>
              <a:cs typeface="Mada"/>
              <a:sym typeface="Mada"/>
            </a:endParaRPr>
          </a:p>
          <a:p>
            <a:pPr indent="-298450" lvl="0" marL="457200" marR="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ability (person can feed, dress and bathe on their own), mobility, capacity (does the px recognise the need to go to the toilet or do they fo</a:t>
            </a:r>
            <a:r>
              <a:rPr lang="en-GB" sz="1100">
                <a:solidFill>
                  <a:schemeClr val="dk1"/>
                </a:solidFill>
                <a:latin typeface="Mada"/>
                <a:ea typeface="Mada"/>
                <a:cs typeface="Mada"/>
                <a:sym typeface="Mada"/>
              </a:rPr>
              <a:t>rget where the toilet is?)</a:t>
            </a:r>
            <a:endParaRPr b="1"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300">
                <a:solidFill>
                  <a:schemeClr val="dk1"/>
                </a:solidFill>
                <a:latin typeface="Mada"/>
                <a:ea typeface="Mada"/>
                <a:cs typeface="Mada"/>
                <a:sym typeface="Mada"/>
              </a:rPr>
              <a:t>Types: </a:t>
            </a:r>
            <a:endParaRPr b="1" sz="1300">
              <a:solidFill>
                <a:schemeClr val="dk1"/>
              </a:solidFill>
              <a:latin typeface="Mada"/>
              <a:ea typeface="Mada"/>
              <a:cs typeface="Mada"/>
              <a:sym typeface="Mada"/>
            </a:endParaRPr>
          </a:p>
          <a:p>
            <a:pPr indent="-298450" lvl="0" marL="457200" rtl="0" algn="l">
              <a:lnSpc>
                <a:spcPct val="115000"/>
              </a:lnSpc>
              <a:spcBef>
                <a:spcPts val="1000"/>
              </a:spcBef>
              <a:spcAft>
                <a:spcPts val="0"/>
              </a:spcAft>
              <a:buClr>
                <a:schemeClr val="dk1"/>
              </a:buClr>
              <a:buSzPts val="1100"/>
              <a:buFont typeface="Mada"/>
              <a:buChar char="●"/>
            </a:pPr>
            <a:r>
              <a:rPr b="1" lang="en-GB" sz="1100">
                <a:solidFill>
                  <a:schemeClr val="dk1"/>
                </a:solidFill>
                <a:latin typeface="Mada"/>
                <a:ea typeface="Mada"/>
                <a:cs typeface="Mada"/>
                <a:sym typeface="Mada"/>
              </a:rPr>
              <a:t>Urge incontinence:</a:t>
            </a:r>
            <a:r>
              <a:rPr lang="en-GB" sz="1100">
                <a:solidFill>
                  <a:schemeClr val="dk1"/>
                </a:solidFill>
                <a:latin typeface="Mada"/>
                <a:ea typeface="Mada"/>
                <a:cs typeface="Mada"/>
                <a:sym typeface="Mada"/>
              </a:rPr>
              <a:t> Involuntary leakage accompanied by or immediately preceded by urgency.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Stress incontinence: </a:t>
            </a:r>
            <a:r>
              <a:rPr lang="en-GB" sz="1100">
                <a:solidFill>
                  <a:schemeClr val="dk1"/>
                </a:solidFill>
                <a:latin typeface="Mada"/>
                <a:ea typeface="Mada"/>
                <a:cs typeface="Mada"/>
                <a:sym typeface="Mada"/>
              </a:rPr>
              <a:t>Urine leakage associated with increased intra-abdominal pressure from laughing, sneezing, coughing, climbing stairs, or other physical stressors on the abdominal cavity and, thus, the bladder. </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Overflow incontinence: </a:t>
            </a:r>
            <a:r>
              <a:rPr lang="en-GB" sz="1100">
                <a:solidFill>
                  <a:schemeClr val="dk1"/>
                </a:solidFill>
                <a:latin typeface="Mada"/>
                <a:ea typeface="Mada"/>
                <a:cs typeface="Mada"/>
                <a:sym typeface="Mada"/>
              </a:rPr>
              <a:t>Occurs when the bladder is overdistended and reaches its limit of compliance. At this point, the intravesical pressure exceeds the resting urethral closure pressure and urine overflows despite the absence of detrusor contraction. Patients experience a sense of incomplete emptying, slow-flowing urine, and urinary dribbling.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Functional (total) incontinence: </a:t>
            </a:r>
            <a:r>
              <a:rPr lang="en-GB" sz="1100">
                <a:solidFill>
                  <a:schemeClr val="dk1"/>
                </a:solidFill>
                <a:latin typeface="Mada"/>
                <a:ea typeface="Mada"/>
                <a:cs typeface="Mada"/>
                <a:sym typeface="Mada"/>
              </a:rPr>
              <a:t>Inability to hold urine due to reasons other than neuro-urologic and lower urinary tract dysfunction (eg, delirium, psychiatric disorders, urinary infection, impaired mobility). </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Mixed incontinence: </a:t>
            </a:r>
            <a:r>
              <a:rPr lang="en-GB" sz="1100">
                <a:solidFill>
                  <a:schemeClr val="dk1"/>
                </a:solidFill>
                <a:latin typeface="Mada"/>
                <a:ea typeface="Mada"/>
                <a:cs typeface="Mada"/>
                <a:sym typeface="Mada"/>
              </a:rPr>
              <a:t>A combination of stress and urge incontinence, marked by involuntary leakage associated with urgency and also with exertion, effort, sneezing, or coughing.</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Reflex (spastic bladder) incontinence: </a:t>
            </a:r>
            <a:r>
              <a:rPr lang="en-GB" sz="1100">
                <a:solidFill>
                  <a:schemeClr val="dk1"/>
                </a:solidFill>
                <a:latin typeface="Mada"/>
                <a:ea typeface="Mada"/>
                <a:cs typeface="Mada"/>
                <a:sym typeface="Mada"/>
              </a:rPr>
              <a:t>Happens when the bladder fills with urine and an involuntary reflex </a:t>
            </a:r>
            <a:r>
              <a:rPr lang="en-GB" sz="1100">
                <a:latin typeface="Mada"/>
                <a:ea typeface="Mada"/>
                <a:cs typeface="Mada"/>
                <a:sym typeface="Mada"/>
              </a:rPr>
              <a:t>causes it to contract in an effort to empty.</a:t>
            </a:r>
            <a:endParaRPr sz="1100">
              <a:latin typeface="Mada"/>
              <a:ea typeface="Mada"/>
              <a:cs typeface="Mada"/>
              <a:sym typeface="Mada"/>
            </a:endParaRPr>
          </a:p>
          <a:p>
            <a:pPr indent="0" lvl="0" marL="0" rtl="0" algn="l">
              <a:lnSpc>
                <a:spcPct val="115000"/>
              </a:lnSpc>
              <a:spcBef>
                <a:spcPts val="0"/>
              </a:spcBef>
              <a:spcAft>
                <a:spcPts val="0"/>
              </a:spcAft>
              <a:buNone/>
            </a:pPr>
            <a:r>
              <a:t/>
            </a:r>
            <a:endParaRPr sz="1100">
              <a:solidFill>
                <a:srgbClr val="FF0000"/>
              </a:solidFill>
              <a:latin typeface="Mada"/>
              <a:ea typeface="Mada"/>
              <a:cs typeface="Mada"/>
              <a:sym typeface="Mada"/>
            </a:endParaRPr>
          </a:p>
          <a:p>
            <a:pPr indent="0" lvl="0" marL="0" rtl="0" algn="l">
              <a:lnSpc>
                <a:spcPct val="115000"/>
              </a:lnSpc>
              <a:spcBef>
                <a:spcPts val="0"/>
              </a:spcBef>
              <a:spcAft>
                <a:spcPts val="0"/>
              </a:spcAft>
              <a:buNone/>
            </a:pPr>
            <a:r>
              <a:rPr b="1" lang="en-GB" sz="1100">
                <a:solidFill>
                  <a:srgbClr val="FF0000"/>
                </a:solidFill>
                <a:highlight>
                  <a:srgbClr val="EA9999"/>
                </a:highlight>
                <a:latin typeface="Mada"/>
                <a:ea typeface="Mada"/>
                <a:cs typeface="Mada"/>
                <a:sym typeface="Mada"/>
              </a:rPr>
              <a:t>Red flags:</a:t>
            </a:r>
            <a:endParaRPr b="1" sz="1100">
              <a:solidFill>
                <a:srgbClr val="FF0000"/>
              </a:solidFill>
              <a:highlight>
                <a:srgbClr val="EA9999"/>
              </a:highlight>
              <a:latin typeface="Mada"/>
              <a:ea typeface="Mada"/>
              <a:cs typeface="Mada"/>
              <a:sym typeface="Mada"/>
            </a:endParaRPr>
          </a:p>
          <a:p>
            <a:pPr indent="-298450" lvl="0" marL="457200" marR="0" rtl="0" algn="l">
              <a:lnSpc>
                <a:spcPct val="115000"/>
              </a:lnSpc>
              <a:spcBef>
                <a:spcPts val="0"/>
              </a:spcBef>
              <a:spcAft>
                <a:spcPts val="0"/>
              </a:spcAft>
              <a:buClr>
                <a:srgbClr val="FF0000"/>
              </a:buClr>
              <a:buSzPts val="1100"/>
              <a:buFont typeface="Mada"/>
              <a:buChar char="●"/>
            </a:pPr>
            <a:r>
              <a:rPr lang="en-GB" sz="1100">
                <a:solidFill>
                  <a:srgbClr val="FF0000"/>
                </a:solidFill>
                <a:latin typeface="Mada"/>
                <a:ea typeface="Mada"/>
                <a:cs typeface="Mada"/>
                <a:sym typeface="Mada"/>
              </a:rPr>
              <a:t>Haematuria, recurrent urinary tract infections (3 or more in last 6 months).</a:t>
            </a:r>
            <a:endParaRPr sz="1100">
              <a:solidFill>
                <a:srgbClr val="FF0000"/>
              </a:solidFill>
              <a:latin typeface="Mada"/>
              <a:ea typeface="Mada"/>
              <a:cs typeface="Mada"/>
              <a:sym typeface="Mada"/>
            </a:endParaRPr>
          </a:p>
          <a:p>
            <a:pPr indent="-298450" lvl="0" marL="457200" marR="0" rtl="0" algn="l">
              <a:lnSpc>
                <a:spcPct val="115000"/>
              </a:lnSpc>
              <a:spcBef>
                <a:spcPts val="0"/>
              </a:spcBef>
              <a:spcAft>
                <a:spcPts val="0"/>
              </a:spcAft>
              <a:buClr>
                <a:srgbClr val="FF0000"/>
              </a:buClr>
              <a:buSzPts val="1100"/>
              <a:buFont typeface="Mada"/>
              <a:buChar char="●"/>
            </a:pPr>
            <a:r>
              <a:rPr lang="en-GB" sz="1100">
                <a:solidFill>
                  <a:srgbClr val="FF0000"/>
                </a:solidFill>
                <a:latin typeface="Mada"/>
                <a:ea typeface="Mada"/>
                <a:cs typeface="Mada"/>
                <a:sym typeface="Mada"/>
              </a:rPr>
              <a:t>loin pain, recurrent catheter blockages.</a:t>
            </a:r>
            <a:endParaRPr sz="1100">
              <a:solidFill>
                <a:srgbClr val="FF0000"/>
              </a:solidFill>
              <a:latin typeface="Mada"/>
              <a:ea typeface="Mada"/>
              <a:cs typeface="Mada"/>
              <a:sym typeface="Mada"/>
            </a:endParaRPr>
          </a:p>
          <a:p>
            <a:pPr indent="-298450" lvl="0" marL="457200" marR="0" rtl="0" algn="l">
              <a:lnSpc>
                <a:spcPct val="115000"/>
              </a:lnSpc>
              <a:spcBef>
                <a:spcPts val="0"/>
              </a:spcBef>
              <a:spcAft>
                <a:spcPts val="0"/>
              </a:spcAft>
              <a:buClr>
                <a:srgbClr val="FF0000"/>
              </a:buClr>
              <a:buSzPts val="1100"/>
              <a:buFont typeface="Mada"/>
              <a:buChar char="●"/>
            </a:pPr>
            <a:r>
              <a:rPr lang="en-GB" sz="1100">
                <a:solidFill>
                  <a:srgbClr val="FF0000"/>
                </a:solidFill>
                <a:latin typeface="Mada"/>
                <a:ea typeface="Mada"/>
                <a:cs typeface="Mada"/>
                <a:sym typeface="Mada"/>
              </a:rPr>
              <a:t>hydronephrosis or kidney stones on imaging.</a:t>
            </a:r>
            <a:endParaRPr sz="1100">
              <a:solidFill>
                <a:srgbClr val="FF0000"/>
              </a:solidFill>
              <a:latin typeface="Mada"/>
              <a:ea typeface="Mada"/>
              <a:cs typeface="Mada"/>
              <a:sym typeface="Mada"/>
            </a:endParaRPr>
          </a:p>
          <a:p>
            <a:pPr indent="-298450" lvl="0" marL="457200" marR="0" rtl="0" algn="l">
              <a:lnSpc>
                <a:spcPct val="115000"/>
              </a:lnSpc>
              <a:spcBef>
                <a:spcPts val="0"/>
              </a:spcBef>
              <a:spcAft>
                <a:spcPts val="0"/>
              </a:spcAft>
              <a:buClr>
                <a:srgbClr val="FF0000"/>
              </a:buClr>
              <a:buSzPts val="1100"/>
              <a:buFont typeface="Mada"/>
              <a:buChar char="●"/>
            </a:pPr>
            <a:r>
              <a:rPr lang="en-GB" sz="1100">
                <a:solidFill>
                  <a:srgbClr val="FF0000"/>
                </a:solidFill>
                <a:latin typeface="Mada"/>
                <a:ea typeface="Mada"/>
                <a:cs typeface="Mada"/>
                <a:sym typeface="Mada"/>
              </a:rPr>
              <a:t>biochemical evidence of renal deterioration.</a:t>
            </a:r>
            <a:endParaRPr sz="1100">
              <a:solidFill>
                <a:schemeClr val="dk1"/>
              </a:solidFill>
              <a:latin typeface="Mada"/>
              <a:ea typeface="Mada"/>
              <a:cs typeface="Mada"/>
              <a:sym typeface="Mada"/>
            </a:endParaRPr>
          </a:p>
        </p:txBody>
      </p:sp>
      <p:sp>
        <p:nvSpPr>
          <p:cNvPr id="2653" name="Google Shape;2653;p141"/>
          <p:cNvSpPr/>
          <p:nvPr/>
        </p:nvSpPr>
        <p:spPr>
          <a:xfrm>
            <a:off x="0" y="838699"/>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654" name="Google Shape;2654;p141"/>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141"/>
          <p:cNvSpPr txBox="1"/>
          <p:nvPr/>
        </p:nvSpPr>
        <p:spPr>
          <a:xfrm>
            <a:off x="265577" y="6808552"/>
            <a:ext cx="7058400" cy="72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latin typeface="Lora"/>
                <a:ea typeface="Lora"/>
                <a:cs typeface="Lora"/>
                <a:sym typeface="Lora"/>
              </a:rPr>
              <a:t>Physical Examination approach to lower urinary tract symptoms </a:t>
            </a:r>
            <a:endParaRPr b="1" sz="2000">
              <a:solidFill>
                <a:srgbClr val="83C5BE"/>
              </a:solidFill>
              <a:latin typeface="Lora"/>
              <a:ea typeface="Lora"/>
              <a:cs typeface="Lora"/>
              <a:sym typeface="Lora"/>
            </a:endParaRPr>
          </a:p>
        </p:txBody>
      </p:sp>
      <p:sp>
        <p:nvSpPr>
          <p:cNvPr id="2656" name="Google Shape;2656;p141"/>
          <p:cNvSpPr txBox="1"/>
          <p:nvPr/>
        </p:nvSpPr>
        <p:spPr>
          <a:xfrm>
            <a:off x="4429138" y="7165927"/>
            <a:ext cx="25242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u="sng">
                <a:latin typeface="Mada"/>
                <a:ea typeface="Mada"/>
                <a:cs typeface="Mada"/>
                <a:sym typeface="Mada"/>
              </a:rPr>
              <a:t>Check session 13 </a:t>
            </a:r>
            <a:endParaRPr b="1" u="sng">
              <a:latin typeface="Mada"/>
              <a:ea typeface="Mada"/>
              <a:cs typeface="Mada"/>
              <a:sym typeface="Mada"/>
            </a:endParaRPr>
          </a:p>
        </p:txBody>
      </p:sp>
      <p:sp>
        <p:nvSpPr>
          <p:cNvPr id="2657" name="Google Shape;2657;p141"/>
          <p:cNvSpPr/>
          <p:nvPr/>
        </p:nvSpPr>
        <p:spPr>
          <a:xfrm>
            <a:off x="159975" y="7909850"/>
            <a:ext cx="7269600" cy="25797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rgbClr val="F3F3F3"/>
                </a:solidFill>
                <a:latin typeface="Pacifico"/>
                <a:ea typeface="Pacifico"/>
                <a:cs typeface="Pacifico"/>
                <a:sym typeface="Pacifico"/>
              </a:rPr>
              <a:t>A space for your notes </a:t>
            </a:r>
            <a:endParaRPr/>
          </a:p>
        </p:txBody>
      </p:sp>
      <p:sp>
        <p:nvSpPr>
          <p:cNvPr id="2658" name="Google Shape;2658;p141"/>
          <p:cNvSpPr txBox="1"/>
          <p:nvPr/>
        </p:nvSpPr>
        <p:spPr>
          <a:xfrm>
            <a:off x="75" y="442400"/>
            <a:ext cx="39000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Incontinence Assessment </a:t>
            </a:r>
            <a:endParaRPr sz="1800">
              <a:solidFill>
                <a:srgbClr val="9FCFCF"/>
              </a:solidFill>
              <a:latin typeface="Comfortaa Regular"/>
              <a:ea typeface="Comfortaa Regular"/>
              <a:cs typeface="Comfortaa Regular"/>
              <a:sym typeface="Comfortaa Regular"/>
            </a:endParaRPr>
          </a:p>
        </p:txBody>
      </p:sp>
      <p:sp>
        <p:nvSpPr>
          <p:cNvPr id="2659" name="Google Shape;2659;p141"/>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25"/>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5"/>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5"/>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5"/>
          <p:cNvSpPr txBox="1"/>
          <p:nvPr/>
        </p:nvSpPr>
        <p:spPr>
          <a:xfrm>
            <a:off x="-56500" y="261250"/>
            <a:ext cx="7195800" cy="18429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sz="2000">
                <a:solidFill>
                  <a:srgbClr val="9FCFCF"/>
                </a:solidFill>
                <a:highlight>
                  <a:srgbClr val="FFFFFF"/>
                </a:highlight>
                <a:latin typeface="Lora"/>
                <a:ea typeface="Lora"/>
                <a:cs typeface="Lora"/>
                <a:sym typeface="Lora"/>
              </a:rPr>
              <a:t>cont,</a:t>
            </a:r>
            <a:endParaRPr b="1" sz="2000">
              <a:solidFill>
                <a:srgbClr val="9FCFCF"/>
              </a:solidFill>
              <a:latin typeface="Lora"/>
              <a:ea typeface="Lora"/>
              <a:cs typeface="Lora"/>
              <a:sym typeface="Lora"/>
            </a:endParaRPr>
          </a:p>
        </p:txBody>
      </p:sp>
      <p:graphicFrame>
        <p:nvGraphicFramePr>
          <p:cNvPr id="474" name="Google Shape;474;p25"/>
          <p:cNvGraphicFramePr/>
          <p:nvPr/>
        </p:nvGraphicFramePr>
        <p:xfrm>
          <a:off x="230450" y="915425"/>
          <a:ext cx="3000000" cy="3000000"/>
        </p:xfrm>
        <a:graphic>
          <a:graphicData uri="http://schemas.openxmlformats.org/drawingml/2006/table">
            <a:tbl>
              <a:tblPr>
                <a:noFill/>
                <a:tableStyleId>{19993E90-D4CF-4236-97D6-A35B643A8516}</a:tableStyleId>
              </a:tblPr>
              <a:tblGrid>
                <a:gridCol w="1659200"/>
                <a:gridCol w="5469450"/>
              </a:tblGrid>
              <a:tr h="612325">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T</a:t>
                      </a:r>
                      <a:r>
                        <a:rPr b="1" lang="en-GB" sz="1100">
                          <a:latin typeface="Mada"/>
                          <a:ea typeface="Mada"/>
                          <a:cs typeface="Mada"/>
                          <a:sym typeface="Mada"/>
                        </a:rPr>
                        <a:t>he important Symptoms in Surgical Patient</a:t>
                      </a:r>
                      <a:endParaRPr b="1" sz="1100">
                        <a:latin typeface="Mada"/>
                        <a:ea typeface="Mada"/>
                        <a:cs typeface="Mada"/>
                        <a:sym typeface="Mada"/>
                      </a:endParaRPr>
                    </a:p>
                  </a:txBody>
                  <a:tcPr marT="91425" marB="91425" marR="91425" marL="91425">
                    <a:solidFill>
                      <a:srgbClr val="F9DEC9"/>
                    </a:solidFill>
                  </a:tcPr>
                </a:tc>
                <a:tc>
                  <a:txBody>
                    <a:bodyPr/>
                    <a:lstStyle/>
                    <a:p>
                      <a:pPr indent="0" lvl="0" marL="0" rtl="0" algn="ctr">
                        <a:lnSpc>
                          <a:spcPct val="115000"/>
                        </a:lnSpc>
                        <a:spcBef>
                          <a:spcPts val="0"/>
                        </a:spcBef>
                        <a:spcAft>
                          <a:spcPts val="0"/>
                        </a:spcAft>
                        <a:buNone/>
                      </a:pPr>
                      <a:r>
                        <a:t/>
                      </a:r>
                      <a:endParaRPr b="1" sz="1100">
                        <a:solidFill>
                          <a:schemeClr val="dk1"/>
                        </a:solidFill>
                        <a:latin typeface="Mada"/>
                        <a:ea typeface="Mada"/>
                        <a:cs typeface="Mada"/>
                        <a:sym typeface="Mada"/>
                      </a:endParaRPr>
                    </a:p>
                    <a:p>
                      <a:pPr indent="0" lvl="0" marL="0" rtl="0" algn="ctr">
                        <a:lnSpc>
                          <a:spcPct val="115000"/>
                        </a:lnSpc>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Questions to ask </a:t>
                      </a:r>
                      <a:endParaRPr b="1" sz="1100">
                        <a:latin typeface="Mada"/>
                        <a:ea typeface="Mada"/>
                        <a:cs typeface="Mada"/>
                        <a:sym typeface="Mada"/>
                      </a:endParaRPr>
                    </a:p>
                  </a:txBody>
                  <a:tcPr marT="91425" marB="91425" marR="91425" marL="91425">
                    <a:solidFill>
                      <a:srgbClr val="F9DEC9"/>
                    </a:solidFill>
                  </a:tcPr>
                </a:tc>
              </a:tr>
              <a:tr h="100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9. Haematemesis</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Frequency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 Volume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Nature (old "coffee grounds" or fresh blood)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Preceded by any symptoms (e.g. epigastric pain, frequent vomiting or retching)?</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History of coughed-up blood ( haemoptysis )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History of recent nose bleeding ( vomiting up swallowed blood) ?</a:t>
                      </a:r>
                      <a:endParaRPr sz="1100">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10. Abdominal pain or indigestion</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Ask about the features of the pain (site, time of onset, severity, nature, progression, duration, radiation, course, precipitating , exacerbating and relieving factors) ?</a:t>
                      </a:r>
                      <a:endParaRPr sz="1100">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11. Abdominal distension</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When did the patient notice abdominal distension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How has it progressed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What brought it to the patient attention?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Is it constant or variable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Does it affect respiration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Relieving factors ( belching, vomiting, defecation, analgesia)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Aggravating factors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Associated symptoms ( pain, vomiting, constipation, weight loss, etc...) ? </a:t>
                      </a:r>
                      <a:endParaRPr sz="1100">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12. Defecation</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What is the usual frequency of the defecation for the patient and how does it changed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Colour ( brown, black, pale, white or silver)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Consistency ( hard, soft or watery )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Size (bulky, pellets, string or tape like)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Specific gravity (float or sink)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Smell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 Is it containing blood ?</a:t>
                      </a:r>
                      <a:endParaRPr sz="1100">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13. Diarrhea</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Urgency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Frequency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Consistency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Timing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Colour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Bloody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Incontinent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Associated symptoms ( tenesmus , pain , fever)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Remember that diarrhea and constipation are not precise words . Ask what is normal for the patient ( frequency , consistency , colour ) ?</a:t>
                      </a:r>
                      <a:endParaRPr sz="1100">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14. Rectal bleeding</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Frequency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Volume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Nature ( bright red or dark blood )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Relation to stools ( mixed in with the stool , on the surface of the stool or it only appear after the stool had been passed )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Associated symptoms ( abdominal pain, vomiting, haematemesis , tenesmus ) ?</a:t>
                      </a:r>
                      <a:endParaRPr sz="1100">
                        <a:latin typeface="Mada"/>
                        <a:ea typeface="Mada"/>
                        <a:cs typeface="Mada"/>
                        <a:sym typeface="Mada"/>
                      </a:endParaRPr>
                    </a:p>
                  </a:txBody>
                  <a:tcPr marT="91425" marB="91425" marR="91425" marL="91425"/>
                </a:tc>
              </a:tr>
            </a:tbl>
          </a:graphicData>
        </a:graphic>
      </p:graphicFrame>
      <p:sp>
        <p:nvSpPr>
          <p:cNvPr id="475" name="Google Shape;475;p25"/>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3" name="Shape 2663"/>
        <p:cNvGrpSpPr/>
        <p:nvPr/>
      </p:nvGrpSpPr>
      <p:grpSpPr>
        <a:xfrm>
          <a:off x="0" y="0"/>
          <a:ext cx="0" cy="0"/>
          <a:chOff x="0" y="0"/>
          <a:chExt cx="0" cy="0"/>
        </a:xfrm>
      </p:grpSpPr>
      <p:sp>
        <p:nvSpPr>
          <p:cNvPr id="2664" name="Google Shape;2664;p142"/>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65" name="Google Shape;2665;p142"/>
          <p:cNvGrpSpPr/>
          <p:nvPr/>
        </p:nvGrpSpPr>
        <p:grpSpPr>
          <a:xfrm>
            <a:off x="132759" y="2198771"/>
            <a:ext cx="4067400" cy="558405"/>
            <a:chOff x="-163450" y="-34550"/>
            <a:chExt cx="4067400" cy="1359642"/>
          </a:xfrm>
        </p:grpSpPr>
        <p:sp>
          <p:nvSpPr>
            <p:cNvPr id="2666" name="Google Shape;2666;p142"/>
            <p:cNvSpPr txBox="1"/>
            <p:nvPr/>
          </p:nvSpPr>
          <p:spPr>
            <a:xfrm>
              <a:off x="-163450" y="-34550"/>
              <a:ext cx="4067400" cy="299100"/>
            </a:xfrm>
            <a:prstGeom prst="rect">
              <a:avLst/>
            </a:prstGeom>
            <a:noFill/>
            <a:ln>
              <a:noFill/>
            </a:ln>
          </p:spPr>
          <p:txBody>
            <a:bodyPr anchorCtr="0" anchor="t" bIns="91425" lIns="91425" spcFirstLastPara="1" rIns="91425" wrap="square" tIns="91425">
              <a:noAutofit/>
            </a:bodyPr>
            <a:lstStyle/>
            <a:p>
              <a:pPr indent="0" lvl="0" marL="89999" rtl="0" algn="l">
                <a:spcBef>
                  <a:spcPts val="0"/>
                </a:spcBef>
                <a:spcAft>
                  <a:spcPts val="0"/>
                </a:spcAft>
                <a:buNone/>
              </a:pPr>
              <a:r>
                <a:rPr lang="en-GB" sz="1800">
                  <a:solidFill>
                    <a:srgbClr val="9FCFCF"/>
                  </a:solidFill>
                  <a:latin typeface="Comfortaa Regular"/>
                  <a:ea typeface="Comfortaa Regular"/>
                  <a:cs typeface="Comfortaa Regular"/>
                  <a:sym typeface="Comfortaa Regular"/>
                </a:rPr>
                <a:t>Objectives</a:t>
              </a:r>
              <a:endParaRPr sz="1800">
                <a:solidFill>
                  <a:srgbClr val="9FCFCF"/>
                </a:solidFill>
                <a:latin typeface="Comfortaa Regular"/>
                <a:ea typeface="Comfortaa Regular"/>
                <a:cs typeface="Comfortaa Regular"/>
                <a:sym typeface="Comfortaa Regular"/>
              </a:endParaRPr>
            </a:p>
          </p:txBody>
        </p:sp>
        <p:sp>
          <p:nvSpPr>
            <p:cNvPr id="2667" name="Google Shape;2667;p142"/>
            <p:cNvSpPr/>
            <p:nvPr/>
          </p:nvSpPr>
          <p:spPr>
            <a:xfrm>
              <a:off x="-6675" y="1208992"/>
              <a:ext cx="2224800" cy="1161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2668" name="Google Shape;2668;p142"/>
          <p:cNvGrpSpPr/>
          <p:nvPr/>
        </p:nvGrpSpPr>
        <p:grpSpPr>
          <a:xfrm>
            <a:off x="80450" y="5825647"/>
            <a:ext cx="4067400" cy="489881"/>
            <a:chOff x="80450" y="3286270"/>
            <a:chExt cx="4067400" cy="489881"/>
          </a:xfrm>
        </p:grpSpPr>
        <p:sp>
          <p:nvSpPr>
            <p:cNvPr id="2669" name="Google Shape;2669;p142"/>
            <p:cNvSpPr txBox="1"/>
            <p:nvPr/>
          </p:nvSpPr>
          <p:spPr>
            <a:xfrm>
              <a:off x="80450" y="3286270"/>
              <a:ext cx="4067400" cy="16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done by : </a:t>
              </a:r>
              <a:endParaRPr sz="1800">
                <a:solidFill>
                  <a:srgbClr val="9FCFCF"/>
                </a:solidFill>
                <a:latin typeface="Comfortaa Regular"/>
                <a:ea typeface="Comfortaa Regular"/>
                <a:cs typeface="Comfortaa Regular"/>
                <a:sym typeface="Comfortaa Regular"/>
              </a:endParaRPr>
            </a:p>
          </p:txBody>
        </p:sp>
        <p:sp>
          <p:nvSpPr>
            <p:cNvPr id="2670" name="Google Shape;2670;p142"/>
            <p:cNvSpPr/>
            <p:nvPr/>
          </p:nvSpPr>
          <p:spPr>
            <a:xfrm>
              <a:off x="80450" y="3736850"/>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2671" name="Google Shape;2671;p142"/>
          <p:cNvGrpSpPr/>
          <p:nvPr/>
        </p:nvGrpSpPr>
        <p:grpSpPr>
          <a:xfrm>
            <a:off x="80438" y="9397913"/>
            <a:ext cx="4067400" cy="508147"/>
            <a:chOff x="80450" y="6212478"/>
            <a:chExt cx="4067400" cy="508147"/>
          </a:xfrm>
        </p:grpSpPr>
        <p:sp>
          <p:nvSpPr>
            <p:cNvPr id="2672" name="Google Shape;2672;p142"/>
            <p:cNvSpPr txBox="1"/>
            <p:nvPr/>
          </p:nvSpPr>
          <p:spPr>
            <a:xfrm>
              <a:off x="80450" y="6212478"/>
              <a:ext cx="4067400" cy="2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Resources </a:t>
              </a:r>
              <a:endParaRPr sz="1800">
                <a:solidFill>
                  <a:srgbClr val="9FCFCF"/>
                </a:solidFill>
                <a:latin typeface="Comfortaa Regular"/>
                <a:ea typeface="Comfortaa Regular"/>
                <a:cs typeface="Comfortaa Regular"/>
                <a:sym typeface="Comfortaa Regular"/>
              </a:endParaRPr>
            </a:p>
          </p:txBody>
        </p:sp>
        <p:sp>
          <p:nvSpPr>
            <p:cNvPr id="2673" name="Google Shape;2673;p142"/>
            <p:cNvSpPr/>
            <p:nvPr/>
          </p:nvSpPr>
          <p:spPr>
            <a:xfrm>
              <a:off x="80450" y="6681325"/>
              <a:ext cx="18699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674" name="Google Shape;2674;p142"/>
          <p:cNvSpPr txBox="1"/>
          <p:nvPr/>
        </p:nvSpPr>
        <p:spPr>
          <a:xfrm>
            <a:off x="-181575" y="392725"/>
            <a:ext cx="7589400" cy="34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4050">
                <a:solidFill>
                  <a:srgbClr val="9FCFCF"/>
                </a:solidFill>
                <a:highlight>
                  <a:schemeClr val="lt1"/>
                </a:highlight>
                <a:latin typeface="Lora"/>
                <a:ea typeface="Lora"/>
                <a:cs typeface="Lora"/>
                <a:sym typeface="Lora"/>
              </a:rPr>
              <a:t>Session 21: </a:t>
            </a:r>
            <a:r>
              <a:rPr b="1" lang="en-GB" sz="4050">
                <a:solidFill>
                  <a:srgbClr val="9FCFCF"/>
                </a:solidFill>
                <a:highlight>
                  <a:srgbClr val="FFFFFF"/>
                </a:highlight>
                <a:latin typeface="Lora"/>
                <a:ea typeface="Lora"/>
                <a:cs typeface="Lora"/>
                <a:sym typeface="Lora"/>
              </a:rPr>
              <a:t>Approach to Scrotal swelling and pain</a:t>
            </a:r>
            <a:endParaRPr b="1" sz="4050">
              <a:solidFill>
                <a:srgbClr val="9FCFCF"/>
              </a:solidFill>
              <a:latin typeface="Lora"/>
              <a:ea typeface="Lora"/>
              <a:cs typeface="Lora"/>
              <a:sym typeface="Lora"/>
            </a:endParaRPr>
          </a:p>
        </p:txBody>
      </p:sp>
      <p:sp>
        <p:nvSpPr>
          <p:cNvPr id="2675" name="Google Shape;2675;p142"/>
          <p:cNvSpPr txBox="1"/>
          <p:nvPr/>
        </p:nvSpPr>
        <p:spPr>
          <a:xfrm>
            <a:off x="156075" y="2876800"/>
            <a:ext cx="7277400" cy="2527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latin typeface="Mada"/>
                <a:ea typeface="Mada"/>
                <a:cs typeface="Mada"/>
                <a:sym typeface="Mada"/>
              </a:rPr>
              <a:t>21.1Take a full history and perform physical examination on a patient presenting with</a:t>
            </a:r>
            <a:endParaRPr>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a:latin typeface="Mada"/>
                <a:ea typeface="Mada"/>
                <a:cs typeface="Mada"/>
                <a:sym typeface="Mada"/>
              </a:rPr>
              <a:t>a swollen scrotum</a:t>
            </a:r>
            <a:endParaRPr>
              <a:latin typeface="Mada"/>
              <a:ea typeface="Mada"/>
              <a:cs typeface="Mada"/>
              <a:sym typeface="Mada"/>
            </a:endParaRPr>
          </a:p>
          <a:p>
            <a:pPr indent="0" lvl="0" marL="0" rtl="0" algn="l">
              <a:lnSpc>
                <a:spcPct val="115000"/>
              </a:lnSpc>
              <a:spcBef>
                <a:spcPts val="0"/>
              </a:spcBef>
              <a:spcAft>
                <a:spcPts val="0"/>
              </a:spcAft>
              <a:buNone/>
            </a:pPr>
            <a:r>
              <a:rPr b="1" lang="en-GB">
                <a:latin typeface="Mada"/>
                <a:ea typeface="Mada"/>
                <a:cs typeface="Mada"/>
                <a:sym typeface="Mada"/>
              </a:rPr>
              <a:t>This topic should cover: </a:t>
            </a:r>
            <a:endParaRPr b="1">
              <a:latin typeface="Mada"/>
              <a:ea typeface="Mada"/>
              <a:cs typeface="Mada"/>
              <a:sym typeface="Mada"/>
            </a:endParaRPr>
          </a:p>
          <a:p>
            <a:pPr indent="-317500" lvl="0" marL="457200" rtl="0" algn="l">
              <a:lnSpc>
                <a:spcPct val="115000"/>
              </a:lnSpc>
              <a:spcBef>
                <a:spcPts val="0"/>
              </a:spcBef>
              <a:spcAft>
                <a:spcPts val="0"/>
              </a:spcAft>
              <a:buSzPts val="1400"/>
              <a:buFont typeface="Mada"/>
              <a:buAutoNum type="arabicParenR"/>
            </a:pPr>
            <a:r>
              <a:rPr b="1" lang="en-GB">
                <a:latin typeface="Mada"/>
                <a:ea typeface="Mada"/>
                <a:cs typeface="Mada"/>
                <a:sym typeface="Mada"/>
              </a:rPr>
              <a:t>Varicocele: </a:t>
            </a:r>
            <a:r>
              <a:rPr lang="en-GB">
                <a:latin typeface="Mada"/>
                <a:ea typeface="Mada"/>
                <a:cs typeface="Mada"/>
                <a:sym typeface="Mada"/>
              </a:rPr>
              <a:t>is a bunch of dilated and </a:t>
            </a:r>
            <a:r>
              <a:rPr lang="en-GB">
                <a:latin typeface="Mada"/>
                <a:ea typeface="Mada"/>
                <a:cs typeface="Mada"/>
                <a:sym typeface="Mada"/>
              </a:rPr>
              <a:t>tortuous</a:t>
            </a:r>
            <a:r>
              <a:rPr lang="en-GB">
                <a:latin typeface="Mada"/>
                <a:ea typeface="Mada"/>
                <a:cs typeface="Mada"/>
                <a:sym typeface="Mada"/>
              </a:rPr>
              <a:t> veins in the pampiniform plexus. It could be renamed varicose vein of the spermatic cord.</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AutoNum type="arabicParenR"/>
            </a:pPr>
            <a:r>
              <a:rPr b="1" lang="en-GB">
                <a:latin typeface="Mada"/>
                <a:ea typeface="Mada"/>
                <a:cs typeface="Mada"/>
                <a:sym typeface="Mada"/>
              </a:rPr>
              <a:t>Hydrocele: </a:t>
            </a:r>
            <a:r>
              <a:rPr lang="en-GB">
                <a:latin typeface="Mada"/>
                <a:ea typeface="Mada"/>
                <a:cs typeface="Mada"/>
                <a:sym typeface="Mada"/>
              </a:rPr>
              <a:t>is an abnormal quantity of ﬂuid within the tunica vaginalis which can be primary or secondary.</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AutoNum type="arabicParenR"/>
            </a:pPr>
            <a:r>
              <a:rPr b="1" lang="en-GB">
                <a:latin typeface="Mada"/>
                <a:ea typeface="Mada"/>
                <a:cs typeface="Mada"/>
                <a:sym typeface="Mada"/>
              </a:rPr>
              <a:t>Hematocele:</a:t>
            </a:r>
            <a:r>
              <a:rPr lang="en-GB">
                <a:latin typeface="Mada"/>
                <a:ea typeface="Mada"/>
                <a:cs typeface="Mada"/>
                <a:sym typeface="Mada"/>
              </a:rPr>
              <a:t> is a collection of blood within the tunica vaginalis.</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AutoNum type="arabicParenR"/>
            </a:pPr>
            <a:r>
              <a:rPr b="1" lang="en-GB">
                <a:latin typeface="Mada"/>
                <a:ea typeface="Mada"/>
                <a:cs typeface="Mada"/>
                <a:sym typeface="Mada"/>
              </a:rPr>
              <a:t>Epididymo-orchitis:</a:t>
            </a:r>
            <a:r>
              <a:rPr lang="en-GB">
                <a:latin typeface="Mada"/>
                <a:ea typeface="Mada"/>
                <a:cs typeface="Mada"/>
                <a:sym typeface="Mada"/>
              </a:rPr>
              <a:t> this is primarily an infection of the epididymis but some oedema and inﬂammatory change spread into the testis.</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AutoNum type="arabicParenR"/>
            </a:pPr>
            <a:r>
              <a:rPr b="1" lang="en-GB">
                <a:latin typeface="Mada"/>
                <a:ea typeface="Mada"/>
                <a:cs typeface="Mada"/>
                <a:sym typeface="Mada"/>
              </a:rPr>
              <a:t>Malignancies (Seminoma/Teratoma), trauma and torsion</a:t>
            </a:r>
            <a:endParaRPr b="1">
              <a:latin typeface="Mada"/>
              <a:ea typeface="Mada"/>
              <a:cs typeface="Mada"/>
              <a:sym typeface="Mada"/>
            </a:endParaRPr>
          </a:p>
        </p:txBody>
      </p:sp>
      <p:sp>
        <p:nvSpPr>
          <p:cNvPr id="2676" name="Google Shape;2676;p142"/>
          <p:cNvSpPr txBox="1"/>
          <p:nvPr/>
        </p:nvSpPr>
        <p:spPr>
          <a:xfrm>
            <a:off x="40263" y="9636471"/>
            <a:ext cx="7509000" cy="106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Browse’s Introduction to The Symptoms and Signs of Surgical Disease.</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Clinical Surgical Skills, Dr. Hamad Al Qahtani.</a:t>
            </a:r>
            <a:endParaRPr>
              <a:latin typeface="Mada"/>
              <a:ea typeface="Mada"/>
              <a:cs typeface="Mada"/>
              <a:sym typeface="Mada"/>
            </a:endParaRPr>
          </a:p>
        </p:txBody>
      </p:sp>
      <p:sp>
        <p:nvSpPr>
          <p:cNvPr id="2677" name="Google Shape;2677;p142"/>
          <p:cNvSpPr txBox="1"/>
          <p:nvPr/>
        </p:nvSpPr>
        <p:spPr>
          <a:xfrm>
            <a:off x="132750" y="6315525"/>
            <a:ext cx="4653600" cy="9234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SzPts val="2000"/>
              <a:buFont typeface="Mada"/>
              <a:buChar char="●"/>
            </a:pPr>
            <a:r>
              <a:rPr lang="en-GB" sz="2000">
                <a:latin typeface="Mada"/>
                <a:ea typeface="Mada"/>
                <a:cs typeface="Mada"/>
                <a:sym typeface="Mada"/>
              </a:rPr>
              <a:t>Mashal AbaAlkhail</a:t>
            </a:r>
            <a:r>
              <a:rPr lang="en-GB" sz="2000">
                <a:latin typeface="Mada"/>
                <a:ea typeface="Mada"/>
                <a:cs typeface="Mada"/>
                <a:sym typeface="Mada"/>
              </a:rPr>
              <a:t> </a:t>
            </a:r>
            <a:endParaRPr sz="2000">
              <a:latin typeface="Mada"/>
              <a:ea typeface="Mada"/>
              <a:cs typeface="Mada"/>
              <a:sym typeface="Mada"/>
            </a:endParaRPr>
          </a:p>
          <a:p>
            <a:pPr indent="-355600" lvl="0" marL="457200" rtl="0" algn="l">
              <a:lnSpc>
                <a:spcPct val="115000"/>
              </a:lnSpc>
              <a:spcBef>
                <a:spcPts val="0"/>
              </a:spcBef>
              <a:spcAft>
                <a:spcPts val="0"/>
              </a:spcAft>
              <a:buSzPts val="2000"/>
              <a:buFont typeface="Mada"/>
              <a:buChar char="●"/>
            </a:pPr>
            <a:r>
              <a:rPr lang="en-GB" sz="2000">
                <a:latin typeface="Mada"/>
                <a:ea typeface="Mada"/>
                <a:cs typeface="Mada"/>
                <a:sym typeface="Mada"/>
              </a:rPr>
              <a:t>Joud AlKhalifah </a:t>
            </a:r>
            <a:endParaRPr sz="2000">
              <a:latin typeface="Mada"/>
              <a:ea typeface="Mada"/>
              <a:cs typeface="Mada"/>
              <a:sym typeface="Mada"/>
            </a:endParaRPr>
          </a:p>
        </p:txBody>
      </p:sp>
      <p:sp>
        <p:nvSpPr>
          <p:cNvPr id="2678" name="Google Shape;2678;p142"/>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pSp>
        <p:nvGrpSpPr>
          <p:cNvPr id="2679" name="Google Shape;2679;p142"/>
          <p:cNvGrpSpPr/>
          <p:nvPr/>
        </p:nvGrpSpPr>
        <p:grpSpPr>
          <a:xfrm>
            <a:off x="0" y="7282373"/>
            <a:ext cx="4067400" cy="476018"/>
            <a:chOff x="80450" y="3045481"/>
            <a:chExt cx="4067400" cy="489881"/>
          </a:xfrm>
        </p:grpSpPr>
        <p:sp>
          <p:nvSpPr>
            <p:cNvPr id="2680" name="Google Shape;2680;p142"/>
            <p:cNvSpPr txBox="1"/>
            <p:nvPr/>
          </p:nvSpPr>
          <p:spPr>
            <a:xfrm>
              <a:off x="80450" y="3045481"/>
              <a:ext cx="4067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Reviewed by : </a:t>
              </a:r>
              <a:endParaRPr sz="1800">
                <a:solidFill>
                  <a:srgbClr val="9FCFCF"/>
                </a:solidFill>
                <a:latin typeface="Comfortaa Regular"/>
                <a:ea typeface="Comfortaa Regular"/>
                <a:cs typeface="Comfortaa Regular"/>
                <a:sym typeface="Comfortaa Regular"/>
              </a:endParaRPr>
            </a:p>
          </p:txBody>
        </p:sp>
        <p:sp>
          <p:nvSpPr>
            <p:cNvPr id="2681" name="Google Shape;2681;p142"/>
            <p:cNvSpPr/>
            <p:nvPr/>
          </p:nvSpPr>
          <p:spPr>
            <a:xfrm>
              <a:off x="80450" y="3496062"/>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682" name="Google Shape;2682;p142"/>
          <p:cNvSpPr txBox="1"/>
          <p:nvPr/>
        </p:nvSpPr>
        <p:spPr>
          <a:xfrm>
            <a:off x="0" y="7906705"/>
            <a:ext cx="3571200" cy="10620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Mada"/>
              <a:buChar char="●"/>
            </a:pPr>
            <a:r>
              <a:rPr lang="en-GB" sz="1900">
                <a:solidFill>
                  <a:schemeClr val="dk1"/>
                </a:solidFill>
                <a:latin typeface="Mada"/>
                <a:ea typeface="Mada"/>
                <a:cs typeface="Mada"/>
                <a:sym typeface="Mada"/>
              </a:rPr>
              <a:t>Deemah Alhudaithi</a:t>
            </a:r>
            <a:endParaRPr sz="1900">
              <a:solidFill>
                <a:schemeClr val="dk1"/>
              </a:solidFill>
              <a:latin typeface="Mada"/>
              <a:ea typeface="Mada"/>
              <a:cs typeface="Mada"/>
              <a:sym typeface="Mada"/>
            </a:endParaRPr>
          </a:p>
          <a:p>
            <a:pPr indent="-349250" lvl="0" marL="457200" rtl="0" algn="l">
              <a:spcBef>
                <a:spcPts val="0"/>
              </a:spcBef>
              <a:spcAft>
                <a:spcPts val="0"/>
              </a:spcAft>
              <a:buClr>
                <a:schemeClr val="dk1"/>
              </a:buClr>
              <a:buSzPts val="1900"/>
              <a:buFont typeface="Mada"/>
              <a:buChar char="●"/>
            </a:pPr>
            <a:r>
              <a:rPr lang="en-GB" sz="1900">
                <a:solidFill>
                  <a:schemeClr val="dk1"/>
                </a:solidFill>
                <a:latin typeface="Mada"/>
                <a:ea typeface="Mada"/>
                <a:cs typeface="Mada"/>
                <a:sym typeface="Mada"/>
              </a:rPr>
              <a:t>Abdulrahman Shadid</a:t>
            </a:r>
            <a:endParaRPr sz="2000">
              <a:latin typeface="Mada"/>
              <a:ea typeface="Mada"/>
              <a:cs typeface="Mada"/>
              <a:sym typeface="Mada"/>
            </a:endParaRPr>
          </a:p>
          <a:p>
            <a:pPr indent="-349250" lvl="0" marL="457200" rtl="0" algn="l">
              <a:spcBef>
                <a:spcPts val="0"/>
              </a:spcBef>
              <a:spcAft>
                <a:spcPts val="0"/>
              </a:spcAft>
              <a:buSzPts val="1900"/>
              <a:buFont typeface="Mada"/>
              <a:buChar char="●"/>
            </a:pPr>
            <a:r>
              <a:rPr lang="en-GB" sz="1900">
                <a:latin typeface="Mada"/>
                <a:ea typeface="Mada"/>
                <a:cs typeface="Mada"/>
                <a:sym typeface="Mada"/>
              </a:rPr>
              <a:t>Joud AlKhalifah</a:t>
            </a:r>
            <a:endParaRPr sz="2000">
              <a:latin typeface="Mada"/>
              <a:ea typeface="Mada"/>
              <a:cs typeface="Mada"/>
              <a:sym typeface="Mada"/>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6" name="Shape 2686"/>
        <p:cNvGrpSpPr/>
        <p:nvPr/>
      </p:nvGrpSpPr>
      <p:grpSpPr>
        <a:xfrm>
          <a:off x="0" y="0"/>
          <a:ext cx="0" cy="0"/>
          <a:chOff x="0" y="0"/>
          <a:chExt cx="0" cy="0"/>
        </a:xfrm>
      </p:grpSpPr>
      <p:sp>
        <p:nvSpPr>
          <p:cNvPr id="2687" name="Google Shape;2687;p143"/>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143"/>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143"/>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143"/>
          <p:cNvSpPr txBox="1"/>
          <p:nvPr/>
        </p:nvSpPr>
        <p:spPr>
          <a:xfrm>
            <a:off x="137850" y="299300"/>
            <a:ext cx="7058400" cy="10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Approach to Scrotal swelling and pain</a:t>
            </a:r>
            <a:endParaRPr b="1" sz="2000">
              <a:solidFill>
                <a:srgbClr val="83C5BE"/>
              </a:solidFill>
              <a:latin typeface="Lora"/>
              <a:ea typeface="Lora"/>
              <a:cs typeface="Lora"/>
              <a:sym typeface="Lora"/>
            </a:endParaRPr>
          </a:p>
        </p:txBody>
      </p:sp>
      <p:sp>
        <p:nvSpPr>
          <p:cNvPr id="2691" name="Google Shape;2691;p143"/>
          <p:cNvSpPr txBox="1"/>
          <p:nvPr/>
        </p:nvSpPr>
        <p:spPr>
          <a:xfrm>
            <a:off x="68850" y="1601825"/>
            <a:ext cx="7196400" cy="2123700"/>
          </a:xfrm>
          <a:prstGeom prst="rect">
            <a:avLst/>
          </a:prstGeom>
          <a:noFill/>
          <a:ln>
            <a:noFill/>
          </a:ln>
        </p:spPr>
        <p:txBody>
          <a:bodyPr anchorCtr="0" anchor="t" bIns="91425" lIns="91425" spcFirstLastPara="1" rIns="91425" wrap="square" tIns="91425">
            <a:noAutofit/>
          </a:bodyPr>
          <a:lstStyle/>
          <a:p>
            <a:pPr indent="-298450" lvl="0" marL="457200" rtl="0" algn="just">
              <a:lnSpc>
                <a:spcPct val="115000"/>
              </a:lnSpc>
              <a:spcBef>
                <a:spcPts val="0"/>
              </a:spcBef>
              <a:spcAft>
                <a:spcPts val="0"/>
              </a:spcAft>
              <a:buSzPts val="1100"/>
              <a:buFont typeface="Mada"/>
              <a:buChar char="●"/>
            </a:pPr>
            <a:r>
              <a:rPr lang="en-GB" sz="1100">
                <a:latin typeface="Mada"/>
                <a:ea typeface="Mada"/>
                <a:cs typeface="Mada"/>
                <a:sym typeface="Mada"/>
              </a:rPr>
              <a:t>Name, occupation, </a:t>
            </a:r>
            <a:r>
              <a:rPr lang="en-GB" sz="1100">
                <a:latin typeface="Mada"/>
                <a:ea typeface="Mada"/>
                <a:cs typeface="Mada"/>
                <a:sym typeface="Mada"/>
              </a:rPr>
              <a:t>nationality etc.</a:t>
            </a:r>
            <a:r>
              <a:rPr b="1" lang="en-GB" sz="1100">
                <a:latin typeface="Mada"/>
                <a:ea typeface="Mada"/>
                <a:cs typeface="Mada"/>
                <a:sym typeface="Mada"/>
              </a:rPr>
              <a:t> </a:t>
            </a:r>
            <a:endParaRPr b="1" sz="1100">
              <a:latin typeface="Mada"/>
              <a:ea typeface="Mada"/>
              <a:cs typeface="Mada"/>
              <a:sym typeface="Mada"/>
            </a:endParaRPr>
          </a:p>
          <a:p>
            <a:pPr indent="-298450" lvl="0" marL="457200" rtl="0" algn="just">
              <a:lnSpc>
                <a:spcPct val="115000"/>
              </a:lnSpc>
              <a:spcBef>
                <a:spcPts val="0"/>
              </a:spcBef>
              <a:spcAft>
                <a:spcPts val="0"/>
              </a:spcAft>
              <a:buSzPts val="1100"/>
              <a:buFont typeface="Mada"/>
              <a:buChar char="●"/>
            </a:pPr>
            <a:r>
              <a:rPr b="1" lang="en-GB" sz="1100">
                <a:latin typeface="Mada"/>
                <a:ea typeface="Mada"/>
                <a:cs typeface="Mada"/>
                <a:sym typeface="Mada"/>
              </a:rPr>
              <a:t>Most </a:t>
            </a:r>
            <a:r>
              <a:rPr b="1" lang="en-GB" sz="1100">
                <a:latin typeface="Mada"/>
                <a:ea typeface="Mada"/>
                <a:cs typeface="Mada"/>
                <a:sym typeface="Mada"/>
              </a:rPr>
              <a:t>importantly</a:t>
            </a:r>
            <a:r>
              <a:rPr b="1" lang="en-GB" sz="1100">
                <a:latin typeface="Mada"/>
                <a:ea typeface="Mada"/>
                <a:cs typeface="Mada"/>
                <a:sym typeface="Mada"/>
              </a:rPr>
              <a:t> the </a:t>
            </a:r>
            <a:r>
              <a:rPr b="1" lang="en-GB" sz="1100">
                <a:solidFill>
                  <a:srgbClr val="FF0000"/>
                </a:solidFill>
                <a:latin typeface="Mada"/>
                <a:ea typeface="Mada"/>
                <a:cs typeface="Mada"/>
                <a:sym typeface="Mada"/>
              </a:rPr>
              <a:t>age</a:t>
            </a:r>
            <a:r>
              <a:rPr b="1" lang="en-GB" sz="1100">
                <a:latin typeface="Mada"/>
                <a:ea typeface="Mada"/>
                <a:cs typeface="Mada"/>
                <a:sym typeface="Mada"/>
              </a:rPr>
              <a:t>:</a:t>
            </a:r>
            <a:endParaRPr b="1" sz="1100">
              <a:latin typeface="Mada"/>
              <a:ea typeface="Mada"/>
              <a:cs typeface="Mada"/>
              <a:sym typeface="Mada"/>
            </a:endParaRPr>
          </a:p>
          <a:p>
            <a:pPr indent="-298450" lvl="1" marL="914400" rtl="0" algn="just">
              <a:lnSpc>
                <a:spcPct val="115000"/>
              </a:lnSpc>
              <a:spcBef>
                <a:spcPts val="0"/>
              </a:spcBef>
              <a:spcAft>
                <a:spcPts val="0"/>
              </a:spcAft>
              <a:buSzPts val="1100"/>
              <a:buFont typeface="Mada"/>
              <a:buChar char="○"/>
            </a:pPr>
            <a:r>
              <a:rPr b="1" lang="en-GB" sz="1100">
                <a:latin typeface="Mada"/>
                <a:ea typeface="Mada"/>
                <a:cs typeface="Mada"/>
                <a:sym typeface="Mada"/>
              </a:rPr>
              <a:t>Young → Testicular torsion</a:t>
            </a:r>
            <a:endParaRPr b="1" sz="1100">
              <a:latin typeface="Mada"/>
              <a:ea typeface="Mada"/>
              <a:cs typeface="Mada"/>
              <a:sym typeface="Mada"/>
            </a:endParaRPr>
          </a:p>
          <a:p>
            <a:pPr indent="-298450" lvl="2" marL="1371600" rtl="0" algn="just">
              <a:lnSpc>
                <a:spcPct val="115000"/>
              </a:lnSpc>
              <a:spcBef>
                <a:spcPts val="0"/>
              </a:spcBef>
              <a:spcAft>
                <a:spcPts val="0"/>
              </a:spcAft>
              <a:buSzPts val="1100"/>
              <a:buFont typeface="Mada"/>
              <a:buChar char="■"/>
            </a:pPr>
            <a:r>
              <a:rPr lang="en-GB" sz="1100">
                <a:latin typeface="Mada"/>
                <a:ea typeface="Mada"/>
                <a:cs typeface="Mada"/>
                <a:sym typeface="Mada"/>
              </a:rPr>
              <a:t>Torsion presents most commonly in teenagers, It is very uncommon in men over 25 years of age and unknown over 40.</a:t>
            </a:r>
            <a:endParaRPr sz="1100">
              <a:latin typeface="Mada"/>
              <a:ea typeface="Mada"/>
              <a:cs typeface="Mada"/>
              <a:sym typeface="Mada"/>
            </a:endParaRPr>
          </a:p>
          <a:p>
            <a:pPr indent="-298450" lvl="1" marL="914400" rtl="0" algn="just">
              <a:lnSpc>
                <a:spcPct val="115000"/>
              </a:lnSpc>
              <a:spcBef>
                <a:spcPts val="0"/>
              </a:spcBef>
              <a:spcAft>
                <a:spcPts val="0"/>
              </a:spcAft>
              <a:buSzPts val="1100"/>
              <a:buFont typeface="Mada"/>
              <a:buChar char="○"/>
            </a:pPr>
            <a:r>
              <a:rPr b="1" lang="en-GB" sz="1100">
                <a:latin typeface="Mada"/>
                <a:ea typeface="Mada"/>
                <a:cs typeface="Mada"/>
                <a:sym typeface="Mada"/>
              </a:rPr>
              <a:t>Older → Epididymitis (Middle aged men), hydrocele, </a:t>
            </a:r>
            <a:r>
              <a:rPr b="1" lang="en-GB" sz="1100">
                <a:latin typeface="Mada"/>
                <a:ea typeface="Mada"/>
                <a:cs typeface="Mada"/>
                <a:sym typeface="Mada"/>
              </a:rPr>
              <a:t>testicular</a:t>
            </a:r>
            <a:r>
              <a:rPr b="1" lang="en-GB" sz="1100">
                <a:latin typeface="Mada"/>
                <a:ea typeface="Mada"/>
                <a:cs typeface="Mada"/>
                <a:sym typeface="Mada"/>
              </a:rPr>
              <a:t> malignancy</a:t>
            </a:r>
            <a:endParaRPr b="1" sz="1100">
              <a:latin typeface="Mada"/>
              <a:ea typeface="Mada"/>
              <a:cs typeface="Mada"/>
              <a:sym typeface="Mada"/>
            </a:endParaRPr>
          </a:p>
          <a:p>
            <a:pPr indent="-298450" lvl="2" marL="1371600" rtl="0" algn="just">
              <a:lnSpc>
                <a:spcPct val="115000"/>
              </a:lnSpc>
              <a:spcBef>
                <a:spcPts val="0"/>
              </a:spcBef>
              <a:spcAft>
                <a:spcPts val="0"/>
              </a:spcAft>
              <a:buSzPts val="1100"/>
              <a:buFont typeface="Mada"/>
              <a:buChar char="■"/>
            </a:pPr>
            <a:r>
              <a:rPr b="1" lang="en-GB" sz="1100">
                <a:latin typeface="Mada"/>
                <a:ea typeface="Mada"/>
                <a:cs typeface="Mada"/>
                <a:sym typeface="Mada"/>
              </a:rPr>
              <a:t>Primary hydrocele → &lt;40y/o</a:t>
            </a:r>
            <a:endParaRPr b="1" sz="1100">
              <a:latin typeface="Mada"/>
              <a:ea typeface="Mada"/>
              <a:cs typeface="Mada"/>
              <a:sym typeface="Mada"/>
            </a:endParaRPr>
          </a:p>
          <a:p>
            <a:pPr indent="-298450" lvl="2" marL="1371600" rtl="0" algn="just">
              <a:lnSpc>
                <a:spcPct val="115000"/>
              </a:lnSpc>
              <a:spcBef>
                <a:spcPts val="0"/>
              </a:spcBef>
              <a:spcAft>
                <a:spcPts val="0"/>
              </a:spcAft>
              <a:buSzPts val="1100"/>
              <a:buFont typeface="Mada"/>
              <a:buChar char="■"/>
            </a:pPr>
            <a:r>
              <a:rPr b="1" lang="en-GB" sz="1100">
                <a:latin typeface="Mada"/>
                <a:ea typeface="Mada"/>
                <a:cs typeface="Mada"/>
                <a:sym typeface="Mada"/>
              </a:rPr>
              <a:t>Secondary hydrocele → 20-40y/o</a:t>
            </a:r>
            <a:endParaRPr b="1" sz="1100">
              <a:latin typeface="Mada"/>
              <a:ea typeface="Mada"/>
              <a:cs typeface="Mada"/>
              <a:sym typeface="Mada"/>
            </a:endParaRPr>
          </a:p>
          <a:p>
            <a:pPr indent="-298450" lvl="2" marL="1371600" rtl="0" algn="just">
              <a:lnSpc>
                <a:spcPct val="115000"/>
              </a:lnSpc>
              <a:spcBef>
                <a:spcPts val="0"/>
              </a:spcBef>
              <a:spcAft>
                <a:spcPts val="0"/>
              </a:spcAft>
              <a:buSzPts val="1100"/>
              <a:buFont typeface="Mada"/>
              <a:buChar char="■"/>
            </a:pPr>
            <a:r>
              <a:rPr b="1" lang="en-GB" sz="1100">
                <a:latin typeface="Mada"/>
                <a:ea typeface="Mada"/>
                <a:cs typeface="Mada"/>
                <a:sym typeface="Mada"/>
              </a:rPr>
              <a:t>Testicular</a:t>
            </a:r>
            <a:r>
              <a:rPr b="1" lang="en-GB" sz="1100">
                <a:latin typeface="Mada"/>
                <a:ea typeface="Mada"/>
                <a:cs typeface="Mada"/>
                <a:sym typeface="Mada"/>
              </a:rPr>
              <a:t> cancer → </a:t>
            </a:r>
            <a:r>
              <a:rPr lang="en-GB" sz="1100">
                <a:latin typeface="Mada"/>
                <a:ea typeface="Mada"/>
                <a:cs typeface="Mada"/>
                <a:sym typeface="Mada"/>
              </a:rPr>
              <a:t>Teratoma commonly occurs </a:t>
            </a:r>
            <a:r>
              <a:rPr b="1" lang="en-GB" sz="1100">
                <a:latin typeface="Mada"/>
                <a:ea typeface="Mada"/>
                <a:cs typeface="Mada"/>
                <a:sym typeface="Mada"/>
              </a:rPr>
              <a:t>between the ages of 20 and 30</a:t>
            </a:r>
            <a:r>
              <a:rPr lang="en-GB" sz="1100">
                <a:latin typeface="Mada"/>
                <a:ea typeface="Mada"/>
                <a:cs typeface="Mada"/>
                <a:sym typeface="Mada"/>
              </a:rPr>
              <a:t> years but seminoma may occur a few years later. Both are very rare in childhood and the teenage years.</a:t>
            </a:r>
            <a:endParaRPr sz="1100">
              <a:latin typeface="Mada"/>
              <a:ea typeface="Mada"/>
              <a:cs typeface="Mada"/>
              <a:sym typeface="Mada"/>
            </a:endParaRPr>
          </a:p>
        </p:txBody>
      </p:sp>
      <p:grpSp>
        <p:nvGrpSpPr>
          <p:cNvPr id="2692" name="Google Shape;2692;p143"/>
          <p:cNvGrpSpPr/>
          <p:nvPr/>
        </p:nvGrpSpPr>
        <p:grpSpPr>
          <a:xfrm>
            <a:off x="-57080" y="1186874"/>
            <a:ext cx="2875800" cy="414954"/>
            <a:chOff x="-57150" y="5486396"/>
            <a:chExt cx="2875800" cy="414954"/>
          </a:xfrm>
        </p:grpSpPr>
        <p:sp>
          <p:nvSpPr>
            <p:cNvPr id="2693" name="Google Shape;2693;p143"/>
            <p:cNvSpPr txBox="1"/>
            <p:nvPr/>
          </p:nvSpPr>
          <p:spPr>
            <a:xfrm>
              <a:off x="-57150" y="5486396"/>
              <a:ext cx="2875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Personal info</a:t>
              </a:r>
              <a:endParaRPr sz="1800">
                <a:solidFill>
                  <a:srgbClr val="9FCFCF"/>
                </a:solidFill>
                <a:latin typeface="Comfortaa Regular"/>
                <a:ea typeface="Comfortaa Regular"/>
                <a:cs typeface="Comfortaa Regular"/>
                <a:sym typeface="Comfortaa Regular"/>
              </a:endParaRPr>
            </a:p>
          </p:txBody>
        </p:sp>
        <p:sp>
          <p:nvSpPr>
            <p:cNvPr id="2694" name="Google Shape;2694;p143"/>
            <p:cNvSpPr/>
            <p:nvPr/>
          </p:nvSpPr>
          <p:spPr>
            <a:xfrm>
              <a:off x="0" y="5843750"/>
              <a:ext cx="1659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695" name="Google Shape;2695;p143"/>
          <p:cNvSpPr txBox="1"/>
          <p:nvPr/>
        </p:nvSpPr>
        <p:spPr>
          <a:xfrm>
            <a:off x="265575" y="764175"/>
            <a:ext cx="7058400" cy="49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E9AC87"/>
                </a:solidFill>
                <a:latin typeface="Lora"/>
                <a:ea typeface="Lora"/>
                <a:cs typeface="Lora"/>
                <a:sym typeface="Lora"/>
              </a:rPr>
              <a:t>History of scrotal swelling and pain</a:t>
            </a:r>
            <a:endParaRPr b="1" sz="2000">
              <a:solidFill>
                <a:srgbClr val="E9AC87"/>
              </a:solidFill>
              <a:latin typeface="Lora"/>
              <a:ea typeface="Lora"/>
              <a:cs typeface="Lora"/>
              <a:sym typeface="Lora"/>
            </a:endParaRPr>
          </a:p>
        </p:txBody>
      </p:sp>
      <p:grpSp>
        <p:nvGrpSpPr>
          <p:cNvPr id="2696" name="Google Shape;2696;p143"/>
          <p:cNvGrpSpPr/>
          <p:nvPr/>
        </p:nvGrpSpPr>
        <p:grpSpPr>
          <a:xfrm>
            <a:off x="-57087" y="3777226"/>
            <a:ext cx="2875800" cy="584400"/>
            <a:chOff x="-57070" y="5453823"/>
            <a:chExt cx="2875800" cy="584400"/>
          </a:xfrm>
        </p:grpSpPr>
        <p:sp>
          <p:nvSpPr>
            <p:cNvPr id="2697" name="Google Shape;2697;p143"/>
            <p:cNvSpPr txBox="1"/>
            <p:nvPr/>
          </p:nvSpPr>
          <p:spPr>
            <a:xfrm>
              <a:off x="-57070" y="5453823"/>
              <a:ext cx="2875800" cy="58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Chief complaint, DDx</a:t>
              </a:r>
              <a:endParaRPr sz="1800">
                <a:solidFill>
                  <a:srgbClr val="9FCFCF"/>
                </a:solidFill>
                <a:latin typeface="Comfortaa Regular"/>
                <a:ea typeface="Comfortaa Regular"/>
                <a:cs typeface="Comfortaa Regular"/>
                <a:sym typeface="Comfortaa Regular"/>
              </a:endParaRPr>
            </a:p>
          </p:txBody>
        </p:sp>
        <p:sp>
          <p:nvSpPr>
            <p:cNvPr id="2698" name="Google Shape;2698;p143"/>
            <p:cNvSpPr/>
            <p:nvPr/>
          </p:nvSpPr>
          <p:spPr>
            <a:xfrm>
              <a:off x="764" y="5843747"/>
              <a:ext cx="26664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aphicFrame>
        <p:nvGraphicFramePr>
          <p:cNvPr id="2699" name="Google Shape;2699;p143"/>
          <p:cNvGraphicFramePr/>
          <p:nvPr/>
        </p:nvGraphicFramePr>
        <p:xfrm>
          <a:off x="82625" y="4339638"/>
          <a:ext cx="3000000" cy="3000000"/>
        </p:xfrm>
        <a:graphic>
          <a:graphicData uri="http://schemas.openxmlformats.org/drawingml/2006/table">
            <a:tbl>
              <a:tblPr>
                <a:noFill/>
                <a:tableStyleId>{19993E90-D4CF-4236-97D6-A35B643A8516}</a:tableStyleId>
              </a:tblPr>
              <a:tblGrid>
                <a:gridCol w="3279325"/>
                <a:gridCol w="4161800"/>
              </a:tblGrid>
              <a:tr h="34335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Acute scrotal pain &lt;12 hrs, sharp, diffuse, severe</a:t>
                      </a:r>
                      <a:endParaRPr sz="1100">
                        <a:latin typeface="Mada"/>
                        <a:ea typeface="Mada"/>
                        <a:cs typeface="Mada"/>
                        <a:sym typeface="Mada"/>
                      </a:endParaRPr>
                    </a:p>
                  </a:txBody>
                  <a:tcPr marT="91425" marB="91425" marR="91425" marL="91425">
                    <a:solidFill>
                      <a:srgbClr val="F9DEC9"/>
                    </a:solidFill>
                  </a:tcPr>
                </a:tc>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Non-acute scrotal pain (Dull/aching)</a:t>
                      </a:r>
                      <a:endParaRPr b="1" sz="1100">
                        <a:solidFill>
                          <a:schemeClr val="dk1"/>
                        </a:solidFill>
                        <a:latin typeface="Mada"/>
                        <a:ea typeface="Mada"/>
                        <a:cs typeface="Mada"/>
                        <a:sym typeface="Mada"/>
                      </a:endParaRPr>
                    </a:p>
                  </a:txBody>
                  <a:tcPr marT="91425" marB="91425" marR="91425" marL="91425">
                    <a:solidFill>
                      <a:srgbClr val="F9DEC9"/>
                    </a:solidFill>
                  </a:tcPr>
                </a:tc>
              </a:tr>
              <a:tr h="1113850">
                <a:tc>
                  <a:txBody>
                    <a:bodyPr/>
                    <a:lstStyle/>
                    <a:p>
                      <a:pPr indent="-298450" lvl="0" marL="457200" rtl="0" algn="l">
                        <a:lnSpc>
                          <a:spcPct val="115000"/>
                        </a:lnSpc>
                        <a:spcBef>
                          <a:spcPts val="0"/>
                        </a:spcBef>
                        <a:spcAft>
                          <a:spcPts val="0"/>
                        </a:spcAft>
                        <a:buSzPts val="1100"/>
                        <a:buFont typeface="Mada"/>
                        <a:buChar char="●"/>
                      </a:pPr>
                      <a:r>
                        <a:rPr b="1" lang="en-GB" sz="1100">
                          <a:solidFill>
                            <a:schemeClr val="dk1"/>
                          </a:solidFill>
                          <a:latin typeface="Mada"/>
                          <a:ea typeface="Mada"/>
                          <a:cs typeface="Mada"/>
                          <a:sym typeface="Mada"/>
                        </a:rPr>
                        <a:t>Testicular torsion.</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solidFill>
                            <a:schemeClr val="dk1"/>
                          </a:solidFill>
                          <a:latin typeface="Mada"/>
                          <a:ea typeface="Mada"/>
                          <a:cs typeface="Mada"/>
                          <a:sym typeface="Mada"/>
                        </a:rPr>
                        <a:t>Epididymitis-orchitis.</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solidFill>
                            <a:schemeClr val="dk1"/>
                          </a:solidFill>
                          <a:latin typeface="Mada"/>
                          <a:ea typeface="Mada"/>
                          <a:cs typeface="Mada"/>
                          <a:sym typeface="Mada"/>
                        </a:rPr>
                        <a:t>Prostatitis.</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solidFill>
                            <a:schemeClr val="dk1"/>
                          </a:solidFill>
                          <a:latin typeface="Mada"/>
                          <a:ea typeface="Mada"/>
                          <a:cs typeface="Mada"/>
                          <a:sym typeface="Mada"/>
                        </a:rPr>
                        <a:t>Traumatic testicular rupture or hematoma.</a:t>
                      </a:r>
                      <a:endParaRPr b="1"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b="1" sz="1100">
                        <a:solidFill>
                          <a:schemeClr val="dk1"/>
                        </a:solidFill>
                        <a:latin typeface="Mada"/>
                        <a:ea typeface="Mada"/>
                        <a:cs typeface="Mada"/>
                        <a:sym typeface="Mada"/>
                      </a:endParaRPr>
                    </a:p>
                  </a:txBody>
                  <a:tcPr marT="91425" marB="91425" marR="91425" marL="91425"/>
                </a:tc>
                <a:tc>
                  <a:txBody>
                    <a:bodyPr/>
                    <a:lstStyle/>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Varicocele.</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Hydrocele.</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Epididymal cyst/spermatocele.</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Inguinal hernia.</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Char char="●"/>
                      </a:pPr>
                      <a:r>
                        <a:rPr b="1" lang="en-GB" sz="1100">
                          <a:solidFill>
                            <a:schemeClr val="dk1"/>
                          </a:solidFill>
                          <a:latin typeface="Mada"/>
                          <a:ea typeface="Mada"/>
                          <a:cs typeface="Mada"/>
                          <a:sym typeface="Mada"/>
                        </a:rPr>
                        <a:t>Testicular cancer </a:t>
                      </a:r>
                      <a:r>
                        <a:rPr lang="en-GB" sz="1100">
                          <a:solidFill>
                            <a:schemeClr val="dk1"/>
                          </a:solidFill>
                          <a:latin typeface="Mada"/>
                          <a:ea typeface="Mada"/>
                          <a:cs typeface="Mada"/>
                          <a:sym typeface="Mada"/>
                        </a:rPr>
                        <a:t>(Usually painless, An important symptom to enquire about is whether the testicle feels heavy).</a:t>
                      </a:r>
                      <a:endParaRPr sz="1100">
                        <a:solidFill>
                          <a:schemeClr val="dk1"/>
                        </a:solidFill>
                        <a:latin typeface="Mada"/>
                        <a:ea typeface="Mada"/>
                        <a:cs typeface="Mada"/>
                        <a:sym typeface="Mada"/>
                      </a:endParaRPr>
                    </a:p>
                  </a:txBody>
                  <a:tcPr marT="91425" marB="91425" marR="91425" marL="91425"/>
                </a:tc>
              </a:tr>
              <a:tr h="320800">
                <a:tc gridSpan="2">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Causes of solid single mass in one side of the scrotum</a:t>
                      </a:r>
                      <a:endParaRPr b="1" sz="1100">
                        <a:solidFill>
                          <a:schemeClr val="dk1"/>
                        </a:solidFill>
                        <a:latin typeface="Mada"/>
                        <a:ea typeface="Mada"/>
                        <a:cs typeface="Mada"/>
                        <a:sym typeface="Mada"/>
                      </a:endParaRPr>
                    </a:p>
                  </a:txBody>
                  <a:tcPr marT="91425" marB="91425" marR="91425" marL="91425">
                    <a:solidFill>
                      <a:srgbClr val="F9DEC9"/>
                    </a:solidFill>
                  </a:tcPr>
                </a:tc>
                <a:tc hMerge="1"/>
              </a:tr>
              <a:tr h="774675">
                <a:tc gridSpan="2">
                  <a:txBody>
                    <a:bodyPr/>
                    <a:lstStyle/>
                    <a:p>
                      <a:pPr indent="0" lvl="0" marL="0" rtl="0" algn="l">
                        <a:lnSpc>
                          <a:spcPct val="115000"/>
                        </a:lnSpc>
                        <a:spcBef>
                          <a:spcPts val="0"/>
                        </a:spcBef>
                        <a:spcAft>
                          <a:spcPts val="0"/>
                        </a:spcAft>
                        <a:buNone/>
                      </a:pPr>
                      <a:r>
                        <a:t/>
                      </a:r>
                      <a:endParaRPr b="1" sz="1100">
                        <a:solidFill>
                          <a:schemeClr val="dk1"/>
                        </a:solidFill>
                        <a:latin typeface="Mada"/>
                        <a:ea typeface="Mada"/>
                        <a:cs typeface="Mada"/>
                        <a:sym typeface="Mada"/>
                      </a:endParaRPr>
                    </a:p>
                  </a:txBody>
                  <a:tcPr marT="91425" marB="91425" marR="91425" marL="91425"/>
                </a:tc>
                <a:tc hMerge="1"/>
              </a:tr>
            </a:tbl>
          </a:graphicData>
        </a:graphic>
      </p:graphicFrame>
      <p:sp>
        <p:nvSpPr>
          <p:cNvPr id="2700" name="Google Shape;2700;p143"/>
          <p:cNvSpPr txBox="1"/>
          <p:nvPr/>
        </p:nvSpPr>
        <p:spPr>
          <a:xfrm>
            <a:off x="68850" y="7366225"/>
            <a:ext cx="7196400" cy="1926300"/>
          </a:xfrm>
          <a:prstGeom prst="rect">
            <a:avLst/>
          </a:prstGeom>
          <a:noFill/>
          <a:ln>
            <a:noFill/>
          </a:ln>
        </p:spPr>
        <p:txBody>
          <a:bodyPr anchorCtr="0" anchor="t" bIns="91425" lIns="91425" spcFirstLastPara="1" rIns="91425" wrap="square" tIns="91425">
            <a:noAutofit/>
          </a:bodyPr>
          <a:lstStyle/>
          <a:p>
            <a:pPr indent="-298450" lvl="0" marL="457200" rtl="0" algn="just">
              <a:lnSpc>
                <a:spcPct val="115000"/>
              </a:lnSpc>
              <a:spcBef>
                <a:spcPts val="0"/>
              </a:spcBef>
              <a:spcAft>
                <a:spcPts val="0"/>
              </a:spcAft>
              <a:buSzPts val="1100"/>
              <a:buFont typeface="Mada"/>
              <a:buChar char="●"/>
            </a:pPr>
            <a:r>
              <a:rPr b="1" lang="en-GB" sz="1100">
                <a:latin typeface="Mada"/>
                <a:ea typeface="Mada"/>
                <a:cs typeface="Mada"/>
                <a:sym typeface="Mada"/>
              </a:rPr>
              <a:t>Acute hematocele:</a:t>
            </a:r>
            <a:endParaRPr b="1"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The patient usually but not always gives a clear history of an injury, or of vague discomfort in the testis, followed by a painful, rapid swelling of the scrotum. It is a condition particularly associated with cycling.</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The swelling, which is i</a:t>
            </a:r>
            <a:r>
              <a:rPr lang="en-GB" sz="1100">
                <a:latin typeface="Mada"/>
                <a:ea typeface="Mada"/>
                <a:cs typeface="Mada"/>
                <a:sym typeface="Mada"/>
              </a:rPr>
              <a:t>n </a:t>
            </a:r>
            <a:r>
              <a:rPr lang="en-GB" sz="1100">
                <a:latin typeface="Mada"/>
                <a:ea typeface="Mada"/>
                <a:cs typeface="Mada"/>
                <a:sym typeface="Mada"/>
              </a:rPr>
              <a:t>one side of the scrotum, is tense, tender and fluctuant, but does not transilluminate. The testis cannot be felt separate from the swelling.</a:t>
            </a:r>
            <a:endParaRPr sz="1100">
              <a:latin typeface="Mada"/>
              <a:ea typeface="Mada"/>
              <a:cs typeface="Mada"/>
              <a:sym typeface="Mada"/>
            </a:endParaRPr>
          </a:p>
          <a:p>
            <a:pPr indent="0" lvl="0" marL="914400" rtl="0" algn="just">
              <a:lnSpc>
                <a:spcPct val="115000"/>
              </a:lnSpc>
              <a:spcBef>
                <a:spcPts val="0"/>
              </a:spcBef>
              <a:spcAft>
                <a:spcPts val="0"/>
              </a:spcAft>
              <a:buNone/>
            </a:pPr>
            <a:r>
              <a:t/>
            </a:r>
            <a:endParaRPr sz="1100">
              <a:latin typeface="Mada"/>
              <a:ea typeface="Mada"/>
              <a:cs typeface="Mada"/>
              <a:sym typeface="Mada"/>
            </a:endParaRPr>
          </a:p>
          <a:p>
            <a:pPr indent="-298450" lvl="0" marL="457200" rtl="0" algn="just">
              <a:lnSpc>
                <a:spcPct val="115000"/>
              </a:lnSpc>
              <a:spcBef>
                <a:spcPts val="0"/>
              </a:spcBef>
              <a:spcAft>
                <a:spcPts val="0"/>
              </a:spcAft>
              <a:buSzPts val="1100"/>
              <a:buFont typeface="Mada"/>
              <a:buChar char="●"/>
            </a:pPr>
            <a:r>
              <a:rPr b="1" lang="en-GB" sz="1100">
                <a:latin typeface="Mada"/>
                <a:ea typeface="Mada"/>
                <a:cs typeface="Mada"/>
                <a:sym typeface="Mada"/>
              </a:rPr>
              <a:t>Chronic hematocele:</a:t>
            </a:r>
            <a:endParaRPr b="1"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H</a:t>
            </a:r>
            <a:r>
              <a:rPr lang="en-GB" sz="1100">
                <a:latin typeface="Mada"/>
                <a:ea typeface="Mada"/>
                <a:cs typeface="Mada"/>
                <a:sym typeface="Mada"/>
              </a:rPr>
              <a:t>ard mass, which is no longer tender and is not fluctuant. </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Normal testicular sensation may be lost if the contracting clot causes ischaemic necrosis of the testis.</a:t>
            </a:r>
            <a:endParaRPr sz="1100">
              <a:latin typeface="Mada"/>
              <a:ea typeface="Mada"/>
              <a:cs typeface="Mada"/>
              <a:sym typeface="Mada"/>
            </a:endParaRPr>
          </a:p>
          <a:p>
            <a:pPr indent="0" lvl="0" marL="0" rtl="0" algn="just">
              <a:lnSpc>
                <a:spcPct val="115000"/>
              </a:lnSpc>
              <a:spcBef>
                <a:spcPts val="0"/>
              </a:spcBef>
              <a:spcAft>
                <a:spcPts val="0"/>
              </a:spcAft>
              <a:buNone/>
            </a:pPr>
            <a:r>
              <a:t/>
            </a:r>
            <a:endParaRPr b="1" sz="1100">
              <a:latin typeface="Mada"/>
              <a:ea typeface="Mada"/>
              <a:cs typeface="Mada"/>
              <a:sym typeface="Mada"/>
            </a:endParaRPr>
          </a:p>
        </p:txBody>
      </p:sp>
      <p:sp>
        <p:nvSpPr>
          <p:cNvPr id="2701" name="Google Shape;2701;p143"/>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2702" name="Google Shape;2702;p143"/>
          <p:cNvSpPr txBox="1"/>
          <p:nvPr/>
        </p:nvSpPr>
        <p:spPr>
          <a:xfrm>
            <a:off x="135913" y="6608713"/>
            <a:ext cx="1368000" cy="6195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GB" sz="1200">
                <a:latin typeface="Mada"/>
                <a:ea typeface="Mada"/>
                <a:cs typeface="Mada"/>
                <a:sym typeface="Mada"/>
              </a:rPr>
              <a:t>Tumour</a:t>
            </a:r>
            <a:endParaRPr sz="1200">
              <a:solidFill>
                <a:srgbClr val="FFFFFF"/>
              </a:solidFill>
              <a:latin typeface="Fira Sans"/>
              <a:ea typeface="Fira Sans"/>
              <a:cs typeface="Fira Sans"/>
              <a:sym typeface="Fira Sans"/>
            </a:endParaRPr>
          </a:p>
        </p:txBody>
      </p:sp>
      <p:sp>
        <p:nvSpPr>
          <p:cNvPr id="2703" name="Google Shape;2703;p143"/>
          <p:cNvSpPr txBox="1"/>
          <p:nvPr/>
        </p:nvSpPr>
        <p:spPr>
          <a:xfrm>
            <a:off x="5964413" y="6608713"/>
            <a:ext cx="1489200" cy="6195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GB" sz="1200">
                <a:latin typeface="Mada"/>
                <a:ea typeface="Mada"/>
                <a:cs typeface="Mada"/>
                <a:sym typeface="Mada"/>
              </a:rPr>
              <a:t>Epididymo-orchitis</a:t>
            </a:r>
            <a:endParaRPr sz="1200">
              <a:solidFill>
                <a:srgbClr val="FFFFFF"/>
              </a:solidFill>
              <a:latin typeface="Fira Sans"/>
              <a:ea typeface="Fira Sans"/>
              <a:cs typeface="Fira Sans"/>
              <a:sym typeface="Fira Sans"/>
            </a:endParaRPr>
          </a:p>
        </p:txBody>
      </p:sp>
      <p:sp>
        <p:nvSpPr>
          <p:cNvPr id="2704" name="Google Shape;2704;p143"/>
          <p:cNvSpPr txBox="1"/>
          <p:nvPr/>
        </p:nvSpPr>
        <p:spPr>
          <a:xfrm>
            <a:off x="4507288" y="6608713"/>
            <a:ext cx="1368000" cy="6195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GB" sz="1200">
                <a:latin typeface="Mada"/>
                <a:ea typeface="Mada"/>
                <a:cs typeface="Mada"/>
                <a:sym typeface="Mada"/>
              </a:rPr>
              <a:t>Gumma</a:t>
            </a:r>
            <a:endParaRPr sz="1200">
              <a:solidFill>
                <a:srgbClr val="FFFFFF"/>
              </a:solidFill>
              <a:latin typeface="Fira Sans"/>
              <a:ea typeface="Fira Sans"/>
              <a:cs typeface="Fira Sans"/>
              <a:sym typeface="Fira Sans"/>
            </a:endParaRPr>
          </a:p>
        </p:txBody>
      </p:sp>
      <p:sp>
        <p:nvSpPr>
          <p:cNvPr id="2705" name="Google Shape;2705;p143"/>
          <p:cNvSpPr txBox="1"/>
          <p:nvPr/>
        </p:nvSpPr>
        <p:spPr>
          <a:xfrm>
            <a:off x="3050163" y="6608713"/>
            <a:ext cx="1368000" cy="6195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GB" sz="1200">
                <a:latin typeface="Mada"/>
                <a:ea typeface="Mada"/>
                <a:cs typeface="Mada"/>
                <a:sym typeface="Mada"/>
              </a:rPr>
              <a:t>Haematocele</a:t>
            </a:r>
            <a:endParaRPr sz="1200">
              <a:solidFill>
                <a:srgbClr val="FFFFFF"/>
              </a:solidFill>
              <a:latin typeface="Fira Sans"/>
              <a:ea typeface="Fira Sans"/>
              <a:cs typeface="Fira Sans"/>
              <a:sym typeface="Fira Sans"/>
            </a:endParaRPr>
          </a:p>
        </p:txBody>
      </p:sp>
      <p:sp>
        <p:nvSpPr>
          <p:cNvPr id="2706" name="Google Shape;2706;p143"/>
          <p:cNvSpPr txBox="1"/>
          <p:nvPr/>
        </p:nvSpPr>
        <p:spPr>
          <a:xfrm>
            <a:off x="1593038" y="6608713"/>
            <a:ext cx="1368000" cy="6195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GB" sz="1200">
                <a:latin typeface="Mada"/>
                <a:ea typeface="Mada"/>
                <a:cs typeface="Mada"/>
                <a:sym typeface="Mada"/>
              </a:rPr>
              <a:t>Orchitis</a:t>
            </a:r>
            <a:endParaRPr sz="1200">
              <a:solidFill>
                <a:srgbClr val="FFFFFF"/>
              </a:solidFill>
              <a:latin typeface="Fira Sans"/>
              <a:ea typeface="Fira Sans"/>
              <a:cs typeface="Fira Sans"/>
              <a:sym typeface="Fira Sans"/>
            </a:endParaRPr>
          </a:p>
        </p:txBody>
      </p:sp>
      <p:sp>
        <p:nvSpPr>
          <p:cNvPr id="2707" name="Google Shape;2707;p143"/>
          <p:cNvSpPr/>
          <p:nvPr/>
        </p:nvSpPr>
        <p:spPr>
          <a:xfrm>
            <a:off x="168400" y="9430525"/>
            <a:ext cx="7269600" cy="11859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rgbClr val="F3F3F3"/>
                </a:solidFill>
                <a:latin typeface="Pacifico"/>
                <a:ea typeface="Pacifico"/>
                <a:cs typeface="Pacifico"/>
                <a:sym typeface="Pacifico"/>
              </a:rPr>
              <a:t>A space for your notes </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1" name="Shape 2711"/>
        <p:cNvGrpSpPr/>
        <p:nvPr/>
      </p:nvGrpSpPr>
      <p:grpSpPr>
        <a:xfrm>
          <a:off x="0" y="0"/>
          <a:ext cx="0" cy="0"/>
          <a:chOff x="0" y="0"/>
          <a:chExt cx="0" cy="0"/>
        </a:xfrm>
      </p:grpSpPr>
      <p:sp>
        <p:nvSpPr>
          <p:cNvPr id="2712" name="Google Shape;2712;p144"/>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144"/>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144"/>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144"/>
          <p:cNvSpPr txBox="1"/>
          <p:nvPr/>
        </p:nvSpPr>
        <p:spPr>
          <a:xfrm>
            <a:off x="137850" y="299300"/>
            <a:ext cx="7058400" cy="10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Approach to Scrotal swelling and pain</a:t>
            </a:r>
            <a:endParaRPr b="1" sz="2000">
              <a:solidFill>
                <a:srgbClr val="83C5BE"/>
              </a:solidFill>
              <a:latin typeface="Lora"/>
              <a:ea typeface="Lora"/>
              <a:cs typeface="Lora"/>
              <a:sym typeface="Lora"/>
            </a:endParaRPr>
          </a:p>
        </p:txBody>
      </p:sp>
      <p:sp>
        <p:nvSpPr>
          <p:cNvPr id="2716" name="Google Shape;2716;p144"/>
          <p:cNvSpPr txBox="1"/>
          <p:nvPr/>
        </p:nvSpPr>
        <p:spPr>
          <a:xfrm>
            <a:off x="265575" y="764175"/>
            <a:ext cx="7058400" cy="58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E9AC87"/>
                </a:solidFill>
                <a:latin typeface="Lora"/>
                <a:ea typeface="Lora"/>
                <a:cs typeface="Lora"/>
                <a:sym typeface="Lora"/>
              </a:rPr>
              <a:t>History of scrotal swelling and pain</a:t>
            </a:r>
            <a:endParaRPr b="1" sz="2000">
              <a:solidFill>
                <a:srgbClr val="E9AC87"/>
              </a:solidFill>
              <a:latin typeface="Lora"/>
              <a:ea typeface="Lora"/>
              <a:cs typeface="Lora"/>
              <a:sym typeface="Lora"/>
            </a:endParaRPr>
          </a:p>
        </p:txBody>
      </p:sp>
      <p:grpSp>
        <p:nvGrpSpPr>
          <p:cNvPr id="2717" name="Google Shape;2717;p144"/>
          <p:cNvGrpSpPr/>
          <p:nvPr/>
        </p:nvGrpSpPr>
        <p:grpSpPr>
          <a:xfrm>
            <a:off x="-53675" y="1288000"/>
            <a:ext cx="4858457" cy="469825"/>
            <a:chOff x="-52593" y="5486406"/>
            <a:chExt cx="3832800" cy="469825"/>
          </a:xfrm>
        </p:grpSpPr>
        <p:sp>
          <p:nvSpPr>
            <p:cNvPr id="2718" name="Google Shape;2718;p144"/>
            <p:cNvSpPr txBox="1"/>
            <p:nvPr/>
          </p:nvSpPr>
          <p:spPr>
            <a:xfrm>
              <a:off x="-52593" y="5486406"/>
              <a:ext cx="3832800" cy="30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of presenting illness </a:t>
              </a:r>
              <a:endParaRPr sz="1800">
                <a:solidFill>
                  <a:srgbClr val="9FCFCF"/>
                </a:solidFill>
                <a:latin typeface="Comfortaa Regular"/>
                <a:ea typeface="Comfortaa Regular"/>
                <a:cs typeface="Comfortaa Regular"/>
                <a:sym typeface="Comfortaa Regular"/>
              </a:endParaRPr>
            </a:p>
          </p:txBody>
        </p:sp>
        <p:sp>
          <p:nvSpPr>
            <p:cNvPr id="2719" name="Google Shape;2719;p144"/>
            <p:cNvSpPr/>
            <p:nvPr/>
          </p:nvSpPr>
          <p:spPr>
            <a:xfrm>
              <a:off x="-10249" y="5898631"/>
              <a:ext cx="2727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aphicFrame>
        <p:nvGraphicFramePr>
          <p:cNvPr id="2720" name="Google Shape;2720;p144"/>
          <p:cNvGraphicFramePr/>
          <p:nvPr/>
        </p:nvGraphicFramePr>
        <p:xfrm>
          <a:off x="108838" y="1917888"/>
          <a:ext cx="3000000" cy="3000000"/>
        </p:xfrm>
        <a:graphic>
          <a:graphicData uri="http://schemas.openxmlformats.org/drawingml/2006/table">
            <a:tbl>
              <a:tblPr>
                <a:noFill/>
                <a:tableStyleId>{19993E90-D4CF-4236-97D6-A35B643A8516}</a:tableStyleId>
              </a:tblPr>
              <a:tblGrid>
                <a:gridCol w="1397200"/>
                <a:gridCol w="5974650"/>
              </a:tblGrid>
              <a:tr h="494525">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Site</a:t>
                      </a:r>
                      <a:endParaRPr>
                        <a:latin typeface="Mada"/>
                        <a:ea typeface="Mada"/>
                        <a:cs typeface="Mada"/>
                        <a:sym typeface="Mada"/>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9DEC9"/>
                    </a:solidFill>
                  </a:tcPr>
                </a:tc>
                <a:tc>
                  <a:txBody>
                    <a:bodyPr/>
                    <a:lstStyle/>
                    <a:p>
                      <a:pPr indent="-298450" lvl="0" marL="4572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Diffuse → Testicular torsion, Hydrocele, varicocele. </a:t>
                      </a:r>
                      <a:endParaRPr sz="1100">
                        <a:solidFill>
                          <a:schemeClr val="dk1"/>
                        </a:solidFill>
                        <a:latin typeface="Mada"/>
                        <a:ea typeface="Mada"/>
                        <a:cs typeface="Mada"/>
                        <a:sym typeface="Mada"/>
                      </a:endParaRPr>
                    </a:p>
                    <a:p>
                      <a:pPr indent="-298450" lvl="0" marL="4572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Upper pole of testis →  torsion of testicular appendage, Epididymitis.</a:t>
                      </a:r>
                      <a:endParaRPr sz="11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94525">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Onset</a:t>
                      </a:r>
                      <a:endParaRPr>
                        <a:latin typeface="Mada"/>
                        <a:ea typeface="Mada"/>
                        <a:cs typeface="Mada"/>
                        <a:sym typeface="Mada"/>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9DEC9"/>
                    </a:solidFill>
                  </a:tcPr>
                </a:tc>
                <a:tc>
                  <a:txBody>
                    <a:bodyPr/>
                    <a:lstStyle/>
                    <a:p>
                      <a:pPr indent="-298450" lvl="0" marL="4572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Acute</a:t>
                      </a:r>
                      <a:r>
                        <a:rPr lang="en-GB" sz="1100">
                          <a:solidFill>
                            <a:schemeClr val="dk1"/>
                          </a:solidFill>
                          <a:latin typeface="Mada"/>
                          <a:ea typeface="Mada"/>
                          <a:cs typeface="Mada"/>
                          <a:sym typeface="Mada"/>
                        </a:rPr>
                        <a:t> → testicular torsion. </a:t>
                      </a:r>
                      <a:endParaRPr sz="1100">
                        <a:solidFill>
                          <a:schemeClr val="dk1"/>
                        </a:solidFill>
                        <a:latin typeface="Mada"/>
                        <a:ea typeface="Mada"/>
                        <a:cs typeface="Mada"/>
                        <a:sym typeface="Mada"/>
                      </a:endParaRPr>
                    </a:p>
                    <a:p>
                      <a:pPr indent="-298450" lvl="0" marL="4572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Subacute→ Epididymitis, Torsion of testicular appendage, Orchitis.</a:t>
                      </a:r>
                      <a:endParaRPr sz="11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94525">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Character</a:t>
                      </a:r>
                      <a:endParaRPr>
                        <a:latin typeface="Mada"/>
                        <a:ea typeface="Mada"/>
                        <a:cs typeface="Mada"/>
                        <a:sym typeface="Mada"/>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9DEC9"/>
                    </a:solidFill>
                  </a:tcPr>
                </a:tc>
                <a:tc>
                  <a:txBody>
                    <a:bodyPr/>
                    <a:lstStyle/>
                    <a:p>
                      <a:pPr indent="-298450" lvl="0" marL="4572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Sharp →  Testicular torsion, torsion of testicular appendage.</a:t>
                      </a:r>
                      <a:endParaRPr sz="1100">
                        <a:solidFill>
                          <a:schemeClr val="dk1"/>
                        </a:solidFill>
                        <a:latin typeface="Mada"/>
                        <a:ea typeface="Mada"/>
                        <a:cs typeface="Mada"/>
                        <a:sym typeface="Mada"/>
                      </a:endParaRPr>
                    </a:p>
                    <a:p>
                      <a:pPr indent="-298450" lvl="0" marL="4572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Dull → Hydrocele, Varicocele.</a:t>
                      </a:r>
                      <a:endParaRPr sz="11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44875">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Frequency</a:t>
                      </a:r>
                      <a:endParaRPr>
                        <a:latin typeface="Mada"/>
                        <a:ea typeface="Mada"/>
                        <a:cs typeface="Mada"/>
                        <a:sym typeface="Mada"/>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9DEC9"/>
                    </a:solidFill>
                  </a:tcPr>
                </a:tc>
                <a:tc>
                  <a:txBody>
                    <a:bodyPr/>
                    <a:lstStyle/>
                    <a:p>
                      <a:pPr indent="-298450" lvl="0" marL="4572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Recurrent episodes that resolve spontaneously →  Testicular torsion.</a:t>
                      </a:r>
                      <a:endParaRPr sz="11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49625">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Alleviating factor</a:t>
                      </a:r>
                      <a:endParaRPr>
                        <a:latin typeface="Mada"/>
                        <a:ea typeface="Mada"/>
                        <a:cs typeface="Mada"/>
                        <a:sym typeface="Mada"/>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9DEC9"/>
                    </a:solidFill>
                  </a:tcPr>
                </a:tc>
                <a:tc>
                  <a:txBody>
                    <a:bodyPr/>
                    <a:lstStyle/>
                    <a:p>
                      <a:pPr indent="-298450" lvl="0" marL="4572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Elevation of the scrotum → epididymitis. </a:t>
                      </a:r>
                      <a:endParaRPr sz="11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8485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Exacerbating factor</a:t>
                      </a:r>
                      <a:endParaRPr>
                        <a:latin typeface="Mada"/>
                        <a:ea typeface="Mada"/>
                        <a:cs typeface="Mada"/>
                        <a:sym typeface="Mada"/>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9DEC9"/>
                    </a:solidFill>
                  </a:tcPr>
                </a:tc>
                <a:tc>
                  <a:txBody>
                    <a:bodyPr/>
                    <a:lstStyle/>
                    <a:p>
                      <a:pPr indent="-298450" lvl="0" marL="4572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Elevation of the scrotum → testicular torsion. </a:t>
                      </a:r>
                      <a:endParaRPr sz="11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94525">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Time</a:t>
                      </a:r>
                      <a:endParaRPr>
                        <a:latin typeface="Mada"/>
                        <a:ea typeface="Mada"/>
                        <a:cs typeface="Mada"/>
                        <a:sym typeface="Mada"/>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9DEC9"/>
                    </a:solidFill>
                  </a:tcPr>
                </a:tc>
                <a:tc>
                  <a:txBody>
                    <a:bodyPr/>
                    <a:lstStyle/>
                    <a:p>
                      <a:pPr indent="-298450" lvl="0" marL="4572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After prolonged sitting → Epididymitis (inflammation).</a:t>
                      </a:r>
                      <a:endParaRPr sz="1100">
                        <a:solidFill>
                          <a:schemeClr val="dk1"/>
                        </a:solidFill>
                        <a:latin typeface="Mada"/>
                        <a:ea typeface="Mada"/>
                        <a:cs typeface="Mada"/>
                        <a:sym typeface="Mada"/>
                      </a:endParaRPr>
                    </a:p>
                    <a:p>
                      <a:pPr indent="-298450" lvl="0" marL="4572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Come during the day and disappear after lying down →  hydrocele.</a:t>
                      </a:r>
                      <a:endParaRPr sz="11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3095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Severity</a:t>
                      </a:r>
                      <a:endParaRPr>
                        <a:latin typeface="Mada"/>
                        <a:ea typeface="Mada"/>
                        <a:cs typeface="Mada"/>
                        <a:sym typeface="Mada"/>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9DEC9"/>
                    </a:solidFill>
                  </a:tcPr>
                </a:tc>
                <a:tc>
                  <a:txBody>
                    <a:bodyPr/>
                    <a:lstStyle/>
                    <a:p>
                      <a:pPr indent="-298450" lvl="0" marL="4572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Moderate → Torsion of testicular appendage or Epididymitis.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Patients with epididymitis develop severe pain and swelling in one side of the scrotum, which usually come on quite quickly over 30–60 minutes and are sometimes relieved by supporting the scrotum.</a:t>
                      </a:r>
                      <a:endParaRPr sz="1100">
                        <a:solidFill>
                          <a:schemeClr val="dk1"/>
                        </a:solidFill>
                        <a:latin typeface="Mada"/>
                        <a:ea typeface="Mada"/>
                        <a:cs typeface="Mada"/>
                        <a:sym typeface="Mada"/>
                      </a:endParaRPr>
                    </a:p>
                    <a:p>
                      <a:pPr indent="-298450" lvl="0" marL="4572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Very Severe or Awakening during the night or morning with severe pain or Pain relieved with elevation of scrotal contents →  Testicular torsion.</a:t>
                      </a:r>
                      <a:endParaRPr sz="11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2250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Associated symptoms</a:t>
                      </a:r>
                      <a:endParaRPr>
                        <a:latin typeface="Mada"/>
                        <a:ea typeface="Mada"/>
                        <a:cs typeface="Mada"/>
                        <a:sym typeface="Mada"/>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9DEC9"/>
                    </a:solidFill>
                  </a:tcPr>
                </a:tc>
                <a:tc>
                  <a:txBody>
                    <a:bodyPr/>
                    <a:lstStyle/>
                    <a:p>
                      <a:pPr indent="-298450" lvl="0" marL="4572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Dysuria →  Epididymitis, Trauma.</a:t>
                      </a:r>
                      <a:endParaRPr sz="1100">
                        <a:solidFill>
                          <a:schemeClr val="dk1"/>
                        </a:solidFill>
                        <a:latin typeface="Mada"/>
                        <a:ea typeface="Mada"/>
                        <a:cs typeface="Mada"/>
                        <a:sym typeface="Mada"/>
                      </a:endParaRPr>
                    </a:p>
                    <a:p>
                      <a:pPr indent="-298450" lvl="0" marL="4572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Constitutional symptoms:</a:t>
                      </a:r>
                      <a:endParaRPr sz="1100">
                        <a:solidFill>
                          <a:schemeClr val="dk1"/>
                        </a:solidFill>
                        <a:latin typeface="Mada"/>
                        <a:ea typeface="Mada"/>
                        <a:cs typeface="Mada"/>
                        <a:sym typeface="Mada"/>
                      </a:endParaRPr>
                    </a:p>
                    <a:p>
                      <a:pPr indent="-298450" lvl="1" marL="9144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Fever → Epididymitis, Testicular torsion.</a:t>
                      </a:r>
                      <a:endParaRPr sz="1100">
                        <a:solidFill>
                          <a:schemeClr val="dk1"/>
                        </a:solidFill>
                        <a:latin typeface="Mada"/>
                        <a:ea typeface="Mada"/>
                        <a:cs typeface="Mada"/>
                        <a:sym typeface="Mada"/>
                      </a:endParaRPr>
                    </a:p>
                    <a:p>
                      <a:pPr indent="-298450" lvl="1" marL="9144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Nausea/vomiting → Testicular torsion, Trauma.</a:t>
                      </a:r>
                      <a:endParaRPr sz="1100">
                        <a:solidFill>
                          <a:schemeClr val="dk1"/>
                        </a:solidFill>
                        <a:latin typeface="Mada"/>
                        <a:ea typeface="Mada"/>
                        <a:cs typeface="Mada"/>
                        <a:sym typeface="Mada"/>
                      </a:endParaRPr>
                    </a:p>
                    <a:p>
                      <a:pPr indent="-298450" lvl="0" marL="4572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Abdominal pain →  Testicular torsion, torsion of testicular appendage, Fournier’s Gangrene.</a:t>
                      </a:r>
                      <a:endParaRPr sz="1100">
                        <a:solidFill>
                          <a:schemeClr val="dk1"/>
                        </a:solidFill>
                        <a:latin typeface="Mada"/>
                        <a:ea typeface="Mada"/>
                        <a:cs typeface="Mada"/>
                        <a:sym typeface="Mada"/>
                      </a:endParaRPr>
                    </a:p>
                    <a:p>
                      <a:pPr indent="-298450" lvl="1" marL="9144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Abdominal pain usually precedes the scrotal pain in testicular torsion, but the abdominal component may be absent or forgotten.</a:t>
                      </a:r>
                      <a:endParaRPr sz="1100">
                        <a:solidFill>
                          <a:schemeClr val="dk1"/>
                        </a:solidFill>
                        <a:latin typeface="Mada"/>
                        <a:ea typeface="Mada"/>
                        <a:cs typeface="Mada"/>
                        <a:sym typeface="Mada"/>
                      </a:endParaRPr>
                    </a:p>
                    <a:p>
                      <a:pPr indent="-298450" lvl="0" marL="4572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Gynecomastia → testicular cancer</a:t>
                      </a:r>
                      <a:endParaRPr sz="1100">
                        <a:solidFill>
                          <a:schemeClr val="dk1"/>
                        </a:solidFill>
                        <a:latin typeface="Mada"/>
                        <a:ea typeface="Mada"/>
                        <a:cs typeface="Mada"/>
                        <a:sym typeface="Mada"/>
                      </a:endParaRPr>
                    </a:p>
                    <a:p>
                      <a:pPr indent="-298450" lvl="0" marL="4572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Scrotal swelling →  Epididymitis, testicular torsion, hydrocele.</a:t>
                      </a:r>
                      <a:endParaRPr sz="1100">
                        <a:solidFill>
                          <a:schemeClr val="dk1"/>
                        </a:solidFill>
                        <a:latin typeface="Mada"/>
                        <a:ea typeface="Mada"/>
                        <a:cs typeface="Mada"/>
                        <a:sym typeface="Mada"/>
                      </a:endParaRPr>
                    </a:p>
                    <a:p>
                      <a:pPr indent="-298450" lvl="0" marL="4572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Hematuria →  Epididymitis.</a:t>
                      </a:r>
                      <a:endParaRPr sz="11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330950">
                <a:tc>
                  <a:txBody>
                    <a:bodyPr/>
                    <a:lstStyle/>
                    <a:p>
                      <a:pPr indent="0" lvl="0" marL="0" rtl="0" algn="ctr">
                        <a:lnSpc>
                          <a:spcPct val="115000"/>
                        </a:lnSpc>
                        <a:spcBef>
                          <a:spcPts val="0"/>
                        </a:spcBef>
                        <a:spcAft>
                          <a:spcPts val="0"/>
                        </a:spcAft>
                        <a:buNone/>
                      </a:pPr>
                      <a:r>
                        <a:rPr b="1" lang="en-GB" sz="1100">
                          <a:solidFill>
                            <a:srgbClr val="FF0000"/>
                          </a:solidFill>
                          <a:latin typeface="Mada"/>
                          <a:ea typeface="Mada"/>
                          <a:cs typeface="Mada"/>
                          <a:sym typeface="Mada"/>
                        </a:rPr>
                        <a:t>Risk factors</a:t>
                      </a:r>
                      <a:endParaRPr>
                        <a:solidFill>
                          <a:srgbClr val="FF0000"/>
                        </a:solidFill>
                        <a:latin typeface="Mada"/>
                        <a:ea typeface="Mada"/>
                        <a:cs typeface="Mada"/>
                        <a:sym typeface="Mada"/>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9DEC9"/>
                    </a:solidFill>
                  </a:tcPr>
                </a:tc>
                <a:tc>
                  <a:txBody>
                    <a:bodyPr/>
                    <a:lstStyle/>
                    <a:p>
                      <a:pPr indent="-298450" lvl="0" marL="457200" rtl="0" algn="just">
                        <a:lnSpc>
                          <a:spcPct val="115000"/>
                        </a:lnSpc>
                        <a:spcBef>
                          <a:spcPts val="0"/>
                        </a:spcBef>
                        <a:spcAft>
                          <a:spcPts val="0"/>
                        </a:spcAft>
                        <a:buClr>
                          <a:schemeClr val="dk1"/>
                        </a:buClr>
                        <a:buSzPts val="1100"/>
                        <a:buFont typeface="Lora"/>
                        <a:buChar char="●"/>
                      </a:pPr>
                      <a:r>
                        <a:rPr b="1" lang="en-GB" sz="1100">
                          <a:solidFill>
                            <a:schemeClr val="dk1"/>
                          </a:solidFill>
                          <a:latin typeface="Mada"/>
                          <a:ea typeface="Mada"/>
                          <a:cs typeface="Mada"/>
                          <a:sym typeface="Mada"/>
                        </a:rPr>
                        <a:t>Medical:</a:t>
                      </a:r>
                      <a:r>
                        <a:rPr lang="en-GB" sz="1100">
                          <a:solidFill>
                            <a:schemeClr val="dk1"/>
                          </a:solidFill>
                          <a:latin typeface="Mada"/>
                          <a:ea typeface="Mada"/>
                          <a:cs typeface="Mada"/>
                          <a:sym typeface="Mada"/>
                        </a:rPr>
                        <a:t> Increase the size after upper respiratory viral infection → hydrocele.</a:t>
                      </a:r>
                      <a:endParaRPr sz="1100">
                        <a:solidFill>
                          <a:schemeClr val="dk1"/>
                        </a:solidFill>
                        <a:latin typeface="Mada"/>
                        <a:ea typeface="Mada"/>
                        <a:cs typeface="Mada"/>
                        <a:sym typeface="Mada"/>
                      </a:endParaRPr>
                    </a:p>
                    <a:p>
                      <a:pPr indent="-298450" lvl="0" marL="457200" rtl="0" algn="just">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Surgical or trauma: </a:t>
                      </a:r>
                      <a:endParaRPr b="1" sz="1100">
                        <a:solidFill>
                          <a:schemeClr val="dk1"/>
                        </a:solidFill>
                        <a:latin typeface="Mada"/>
                        <a:ea typeface="Mada"/>
                        <a:cs typeface="Mada"/>
                        <a:sym typeface="Mada"/>
                      </a:endParaRPr>
                    </a:p>
                    <a:p>
                      <a:pPr indent="-298450" lvl="1" marL="9144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After vasectomy → Epididymitis. </a:t>
                      </a:r>
                      <a:endParaRPr sz="1100">
                        <a:solidFill>
                          <a:schemeClr val="dk1"/>
                        </a:solidFill>
                        <a:latin typeface="Mada"/>
                        <a:ea typeface="Mada"/>
                        <a:cs typeface="Mada"/>
                        <a:sym typeface="Mada"/>
                      </a:endParaRPr>
                    </a:p>
                    <a:p>
                      <a:pPr indent="-298450" lvl="1" marL="9144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After trauma →  Testicular rupture/torsion. </a:t>
                      </a:r>
                      <a:endParaRPr sz="1100">
                        <a:solidFill>
                          <a:schemeClr val="dk1"/>
                        </a:solidFill>
                        <a:latin typeface="Mada"/>
                        <a:ea typeface="Mada"/>
                        <a:cs typeface="Mada"/>
                        <a:sym typeface="Mada"/>
                      </a:endParaRPr>
                    </a:p>
                    <a:p>
                      <a:pPr indent="-298450" lvl="1" marL="9144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After urinary procedure →  Epididymitis.</a:t>
                      </a:r>
                      <a:endParaRPr sz="1100">
                        <a:solidFill>
                          <a:schemeClr val="dk1"/>
                        </a:solidFill>
                        <a:latin typeface="Mada"/>
                        <a:ea typeface="Mada"/>
                        <a:cs typeface="Mada"/>
                        <a:sym typeface="Mada"/>
                      </a:endParaRPr>
                    </a:p>
                    <a:p>
                      <a:pPr indent="-298450" lvl="0" marL="457200" rtl="0" algn="just">
                        <a:lnSpc>
                          <a:spcPct val="115000"/>
                        </a:lnSpc>
                        <a:spcBef>
                          <a:spcPts val="0"/>
                        </a:spcBef>
                        <a:spcAft>
                          <a:spcPts val="0"/>
                        </a:spcAft>
                        <a:buClr>
                          <a:schemeClr val="dk1"/>
                        </a:buClr>
                        <a:buSzPts val="1100"/>
                        <a:buFont typeface="Lora"/>
                        <a:buChar char="●"/>
                      </a:pPr>
                      <a:r>
                        <a:rPr b="1" lang="en-GB" sz="1100">
                          <a:solidFill>
                            <a:schemeClr val="dk1"/>
                          </a:solidFill>
                          <a:latin typeface="Mada"/>
                          <a:ea typeface="Mada"/>
                          <a:cs typeface="Mada"/>
                          <a:sym typeface="Mada"/>
                        </a:rPr>
                        <a:t>Social: </a:t>
                      </a:r>
                      <a:r>
                        <a:rPr lang="en-GB" sz="1100">
                          <a:solidFill>
                            <a:schemeClr val="dk1"/>
                          </a:solidFill>
                          <a:latin typeface="Mada"/>
                          <a:ea typeface="Mada"/>
                          <a:cs typeface="Mada"/>
                          <a:sym typeface="Mada"/>
                        </a:rPr>
                        <a:t>After sexual or physical activity →  Testicular torsion.</a:t>
                      </a:r>
                      <a:endParaRPr sz="11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2721" name="Google Shape;2721;p144"/>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5" name="Shape 2725"/>
        <p:cNvGrpSpPr/>
        <p:nvPr/>
      </p:nvGrpSpPr>
      <p:grpSpPr>
        <a:xfrm>
          <a:off x="0" y="0"/>
          <a:ext cx="0" cy="0"/>
          <a:chOff x="0" y="0"/>
          <a:chExt cx="0" cy="0"/>
        </a:xfrm>
      </p:grpSpPr>
      <p:sp>
        <p:nvSpPr>
          <p:cNvPr id="2726" name="Google Shape;2726;p145"/>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145"/>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145"/>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145"/>
          <p:cNvSpPr txBox="1"/>
          <p:nvPr/>
        </p:nvSpPr>
        <p:spPr>
          <a:xfrm>
            <a:off x="137850" y="299300"/>
            <a:ext cx="7058400" cy="10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Approach to Scrotal swelling and pain</a:t>
            </a:r>
            <a:endParaRPr b="1" sz="2000">
              <a:solidFill>
                <a:srgbClr val="83C5BE"/>
              </a:solidFill>
              <a:latin typeface="Lora"/>
              <a:ea typeface="Lora"/>
              <a:cs typeface="Lora"/>
              <a:sym typeface="Lora"/>
            </a:endParaRPr>
          </a:p>
        </p:txBody>
      </p:sp>
      <p:sp>
        <p:nvSpPr>
          <p:cNvPr id="2730" name="Google Shape;2730;p145"/>
          <p:cNvSpPr txBox="1"/>
          <p:nvPr/>
        </p:nvSpPr>
        <p:spPr>
          <a:xfrm>
            <a:off x="265575" y="764175"/>
            <a:ext cx="7058400" cy="58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E9AC87"/>
                </a:solidFill>
                <a:latin typeface="Lora"/>
                <a:ea typeface="Lora"/>
                <a:cs typeface="Lora"/>
                <a:sym typeface="Lora"/>
              </a:rPr>
              <a:t>History of scrotal swelling and pain</a:t>
            </a:r>
            <a:endParaRPr b="1" sz="2000">
              <a:solidFill>
                <a:srgbClr val="E9AC87"/>
              </a:solidFill>
              <a:latin typeface="Lora"/>
              <a:ea typeface="Lora"/>
              <a:cs typeface="Lora"/>
              <a:sym typeface="Lora"/>
            </a:endParaRPr>
          </a:p>
        </p:txBody>
      </p:sp>
      <p:grpSp>
        <p:nvGrpSpPr>
          <p:cNvPr id="2731" name="Google Shape;2731;p145"/>
          <p:cNvGrpSpPr/>
          <p:nvPr/>
        </p:nvGrpSpPr>
        <p:grpSpPr>
          <a:xfrm>
            <a:off x="13000" y="1288000"/>
            <a:ext cx="4858457" cy="414944"/>
            <a:chOff x="6" y="5486406"/>
            <a:chExt cx="3832800" cy="414944"/>
          </a:xfrm>
        </p:grpSpPr>
        <p:sp>
          <p:nvSpPr>
            <p:cNvPr id="2732" name="Google Shape;2732;p145"/>
            <p:cNvSpPr txBox="1"/>
            <p:nvPr/>
          </p:nvSpPr>
          <p:spPr>
            <a:xfrm>
              <a:off x="6" y="5486406"/>
              <a:ext cx="3832800" cy="30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Investigations</a:t>
              </a:r>
              <a:endParaRPr sz="1800">
                <a:solidFill>
                  <a:srgbClr val="9FCFCF"/>
                </a:solidFill>
                <a:latin typeface="Comfortaa Regular"/>
                <a:ea typeface="Comfortaa Regular"/>
                <a:cs typeface="Comfortaa Regular"/>
                <a:sym typeface="Comfortaa Regular"/>
              </a:endParaRPr>
            </a:p>
          </p:txBody>
        </p:sp>
        <p:sp>
          <p:nvSpPr>
            <p:cNvPr id="2733" name="Google Shape;2733;p145"/>
            <p:cNvSpPr/>
            <p:nvPr/>
          </p:nvSpPr>
          <p:spPr>
            <a:xfrm>
              <a:off x="775" y="5843750"/>
              <a:ext cx="1659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2734" name="Google Shape;2734;p145"/>
          <p:cNvGrpSpPr/>
          <p:nvPr/>
        </p:nvGrpSpPr>
        <p:grpSpPr>
          <a:xfrm>
            <a:off x="13000" y="5786813"/>
            <a:ext cx="4858457" cy="414944"/>
            <a:chOff x="6" y="5486406"/>
            <a:chExt cx="3832800" cy="414944"/>
          </a:xfrm>
        </p:grpSpPr>
        <p:sp>
          <p:nvSpPr>
            <p:cNvPr id="2735" name="Google Shape;2735;p145"/>
            <p:cNvSpPr txBox="1"/>
            <p:nvPr/>
          </p:nvSpPr>
          <p:spPr>
            <a:xfrm>
              <a:off x="6" y="5486406"/>
              <a:ext cx="3832800" cy="30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Management</a:t>
              </a:r>
              <a:endParaRPr sz="1800">
                <a:solidFill>
                  <a:srgbClr val="9FCFCF"/>
                </a:solidFill>
                <a:latin typeface="Comfortaa Regular"/>
                <a:ea typeface="Comfortaa Regular"/>
                <a:cs typeface="Comfortaa Regular"/>
                <a:sym typeface="Comfortaa Regular"/>
              </a:endParaRPr>
            </a:p>
          </p:txBody>
        </p:sp>
        <p:sp>
          <p:nvSpPr>
            <p:cNvPr id="2736" name="Google Shape;2736;p145"/>
            <p:cNvSpPr/>
            <p:nvPr/>
          </p:nvSpPr>
          <p:spPr>
            <a:xfrm>
              <a:off x="775" y="5843750"/>
              <a:ext cx="1659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737" name="Google Shape;2737;p145"/>
          <p:cNvSpPr txBox="1"/>
          <p:nvPr/>
        </p:nvSpPr>
        <p:spPr>
          <a:xfrm>
            <a:off x="0" y="1755625"/>
            <a:ext cx="7196400" cy="1463700"/>
          </a:xfrm>
          <a:prstGeom prst="rect">
            <a:avLst/>
          </a:prstGeom>
          <a:noFill/>
          <a:ln>
            <a:noFill/>
          </a:ln>
        </p:spPr>
        <p:txBody>
          <a:bodyPr anchorCtr="0" anchor="t" bIns="91425" lIns="91425" spcFirstLastPara="1" rIns="91425" wrap="square" tIns="91425">
            <a:noAutofit/>
          </a:bodyPr>
          <a:lstStyle/>
          <a:p>
            <a:pPr indent="-298450" lvl="0" marL="457200" rtl="0" algn="just">
              <a:lnSpc>
                <a:spcPct val="115000"/>
              </a:lnSpc>
              <a:spcBef>
                <a:spcPts val="0"/>
              </a:spcBef>
              <a:spcAft>
                <a:spcPts val="0"/>
              </a:spcAft>
              <a:buSzPts val="1100"/>
              <a:buFont typeface="Lora"/>
              <a:buChar char="●"/>
            </a:pPr>
            <a:r>
              <a:rPr b="1" lang="en-GB" sz="1100">
                <a:highlight>
                  <a:srgbClr val="F9DEC9"/>
                </a:highlight>
                <a:latin typeface="Lora"/>
                <a:ea typeface="Lora"/>
                <a:cs typeface="Lora"/>
                <a:sym typeface="Lora"/>
              </a:rPr>
              <a:t>Varicocele</a:t>
            </a:r>
            <a:r>
              <a:rPr b="1" lang="en-GB" sz="1100">
                <a:highlight>
                  <a:srgbClr val="F9DEC9"/>
                </a:highlight>
                <a:latin typeface="Lora"/>
                <a:ea typeface="Lora"/>
                <a:cs typeface="Lora"/>
                <a:sym typeface="Lora"/>
              </a:rPr>
              <a:t>:</a:t>
            </a:r>
            <a:endParaRPr b="1" sz="1100">
              <a:highlight>
                <a:srgbClr val="F9DEC9"/>
              </a:highlight>
              <a:latin typeface="Lora"/>
              <a:ea typeface="Lora"/>
              <a:cs typeface="Lora"/>
              <a:sym typeface="Lora"/>
            </a:endParaRPr>
          </a:p>
          <a:p>
            <a:pPr indent="-298450" lvl="1" marL="914400" rtl="0" algn="l">
              <a:lnSpc>
                <a:spcPct val="115000"/>
              </a:lnSpc>
              <a:spcBef>
                <a:spcPts val="0"/>
              </a:spcBef>
              <a:spcAft>
                <a:spcPts val="0"/>
              </a:spcAft>
              <a:buSzPts val="1100"/>
              <a:buFont typeface="Lora"/>
              <a:buChar char="○"/>
            </a:pPr>
            <a:r>
              <a:rPr b="1" lang="en-GB" sz="1100">
                <a:latin typeface="Mada"/>
                <a:ea typeface="Mada"/>
                <a:cs typeface="Mada"/>
                <a:sym typeface="Mada"/>
              </a:rPr>
              <a:t>Ultrasound: </a:t>
            </a:r>
            <a:r>
              <a:rPr lang="en-GB" sz="1100">
                <a:latin typeface="Mada"/>
                <a:ea typeface="Mada"/>
                <a:cs typeface="Mada"/>
                <a:sym typeface="Mada"/>
              </a:rPr>
              <a:t>dilated (&gt; 2 mm) hypoechoic pampiniform vessels.</a:t>
            </a:r>
            <a:endParaRPr sz="1100">
              <a:latin typeface="Mada"/>
              <a:ea typeface="Mada"/>
              <a:cs typeface="Mada"/>
              <a:sym typeface="Mada"/>
            </a:endParaRPr>
          </a:p>
          <a:p>
            <a:pPr indent="-298450" lvl="1" marL="914400" rtl="0" algn="l">
              <a:lnSpc>
                <a:spcPct val="115000"/>
              </a:lnSpc>
              <a:spcBef>
                <a:spcPts val="0"/>
              </a:spcBef>
              <a:spcAft>
                <a:spcPts val="0"/>
              </a:spcAft>
              <a:buClr>
                <a:srgbClr val="CC0000"/>
              </a:buClr>
              <a:buSzPts val="1100"/>
              <a:buFont typeface="Mada"/>
              <a:buChar char="○"/>
            </a:pPr>
            <a:r>
              <a:rPr b="1" lang="en-GB" sz="1100">
                <a:solidFill>
                  <a:srgbClr val="CC0000"/>
                </a:solidFill>
                <a:latin typeface="Mada"/>
                <a:ea typeface="Mada"/>
                <a:cs typeface="Mada"/>
                <a:sym typeface="Mada"/>
              </a:rPr>
              <a:t>In some cases, imaging studies of the retroperitoneum is needed. </a:t>
            </a:r>
            <a:endParaRPr b="1" sz="1100">
              <a:solidFill>
                <a:srgbClr val="CC0000"/>
              </a:solidFill>
              <a:latin typeface="Mada"/>
              <a:ea typeface="Mada"/>
              <a:cs typeface="Mada"/>
              <a:sym typeface="Mada"/>
            </a:endParaRPr>
          </a:p>
          <a:p>
            <a:pPr indent="-298450" lvl="1" marL="914400" rtl="0" algn="l">
              <a:lnSpc>
                <a:spcPct val="115000"/>
              </a:lnSpc>
              <a:spcBef>
                <a:spcPts val="0"/>
              </a:spcBef>
              <a:spcAft>
                <a:spcPts val="0"/>
              </a:spcAft>
              <a:buSzPts val="1100"/>
              <a:buFont typeface="Lora"/>
              <a:buChar char="○"/>
            </a:pPr>
            <a:r>
              <a:rPr b="1" lang="en-GB" sz="1100">
                <a:latin typeface="Mada"/>
                <a:ea typeface="Mada"/>
                <a:cs typeface="Mada"/>
                <a:sym typeface="Mada"/>
              </a:rPr>
              <a:t>Doppler ultrasonography: </a:t>
            </a:r>
            <a:r>
              <a:rPr lang="en-GB" sz="1100">
                <a:latin typeface="Mada"/>
                <a:ea typeface="Mada"/>
                <a:cs typeface="Mada"/>
                <a:sym typeface="Mada"/>
              </a:rPr>
              <a:t>to determine the grade of varicocele based on the extent of vein dilation and reflux during Valsalva maneuver.</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Lora"/>
              <a:buChar char="●"/>
            </a:pPr>
            <a:r>
              <a:rPr b="1" lang="en-GB" sz="1100">
                <a:highlight>
                  <a:srgbClr val="F9DEC9"/>
                </a:highlight>
                <a:latin typeface="Lora"/>
                <a:ea typeface="Lora"/>
                <a:cs typeface="Lora"/>
                <a:sym typeface="Lora"/>
              </a:rPr>
              <a:t>Hydrocele:</a:t>
            </a:r>
            <a:endParaRPr b="1" sz="1100">
              <a:highlight>
                <a:srgbClr val="F9DEC9"/>
              </a:highlight>
              <a:latin typeface="Lora"/>
              <a:ea typeface="Lora"/>
              <a:cs typeface="Lora"/>
              <a:sym typeface="Lora"/>
            </a:endParaRPr>
          </a:p>
          <a:p>
            <a:pPr indent="-298450" lvl="1" marL="914400" rtl="0" algn="l">
              <a:lnSpc>
                <a:spcPct val="115000"/>
              </a:lnSpc>
              <a:spcBef>
                <a:spcPts val="0"/>
              </a:spcBef>
              <a:spcAft>
                <a:spcPts val="0"/>
              </a:spcAft>
              <a:buSzPts val="1100"/>
              <a:buFont typeface="Mada"/>
              <a:buChar char="○"/>
            </a:pPr>
            <a:r>
              <a:rPr b="1" lang="en-GB" sz="1100">
                <a:latin typeface="Mada"/>
                <a:ea typeface="Mada"/>
                <a:cs typeface="Mada"/>
                <a:sym typeface="Mada"/>
              </a:rPr>
              <a:t>Usually a clinical diagnosis.</a:t>
            </a:r>
            <a:endParaRPr b="1" sz="1100">
              <a:latin typeface="Mada"/>
              <a:ea typeface="Mada"/>
              <a:cs typeface="Mada"/>
              <a:sym typeface="Mada"/>
            </a:endParaRPr>
          </a:p>
          <a:p>
            <a:pPr indent="-298450" lvl="1" marL="914400" rtl="0" algn="l">
              <a:lnSpc>
                <a:spcPct val="115000"/>
              </a:lnSpc>
              <a:spcBef>
                <a:spcPts val="0"/>
              </a:spcBef>
              <a:spcAft>
                <a:spcPts val="0"/>
              </a:spcAft>
              <a:buSzPts val="1100"/>
              <a:buFont typeface="Lora"/>
              <a:buChar char="○"/>
            </a:pPr>
            <a:r>
              <a:rPr b="1" lang="en-GB" sz="1100">
                <a:latin typeface="Mada"/>
                <a:ea typeface="Mada"/>
                <a:cs typeface="Mada"/>
                <a:sym typeface="Mada"/>
              </a:rPr>
              <a:t>Ultrasound: </a:t>
            </a:r>
            <a:r>
              <a:rPr lang="en-GB" sz="1100">
                <a:latin typeface="Mada"/>
                <a:ea typeface="Mada"/>
                <a:cs typeface="Mada"/>
                <a:sym typeface="Mada"/>
              </a:rPr>
              <a:t>hypoechoic fluid confirms the diagnosis</a:t>
            </a:r>
            <a:r>
              <a:rPr b="1" lang="en-GB" sz="1100">
                <a:latin typeface="Mada"/>
                <a:ea typeface="Mada"/>
                <a:cs typeface="Mada"/>
                <a:sym typeface="Mada"/>
              </a:rPr>
              <a:t>.</a:t>
            </a:r>
            <a:endParaRPr b="1" sz="1100">
              <a:latin typeface="Mada"/>
              <a:ea typeface="Mada"/>
              <a:cs typeface="Mada"/>
              <a:sym typeface="Mada"/>
            </a:endParaRPr>
          </a:p>
          <a:p>
            <a:pPr indent="0" lvl="0" marL="0" rtl="0" algn="l">
              <a:lnSpc>
                <a:spcPct val="115000"/>
              </a:lnSpc>
              <a:spcBef>
                <a:spcPts val="0"/>
              </a:spcBef>
              <a:spcAft>
                <a:spcPts val="0"/>
              </a:spcAft>
              <a:buNone/>
            </a:pPr>
            <a:r>
              <a:t/>
            </a:r>
            <a:endParaRPr b="1"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highlight>
                  <a:srgbClr val="F9DEC9"/>
                </a:highlight>
                <a:latin typeface="Lora"/>
                <a:ea typeface="Lora"/>
                <a:cs typeface="Lora"/>
                <a:sym typeface="Lora"/>
              </a:rPr>
              <a:t>Testicular torsion</a:t>
            </a:r>
            <a:r>
              <a:rPr b="1" lang="en-GB" sz="1100">
                <a:highlight>
                  <a:srgbClr val="F9DEC9"/>
                </a:highlight>
                <a:latin typeface="Mada"/>
                <a:ea typeface="Mada"/>
                <a:cs typeface="Mada"/>
                <a:sym typeface="Mada"/>
              </a:rPr>
              <a:t>:</a:t>
            </a:r>
            <a:endParaRPr b="1" sz="1100">
              <a:highlight>
                <a:srgbClr val="F9DEC9"/>
              </a:highlight>
              <a:latin typeface="Mada"/>
              <a:ea typeface="Mada"/>
              <a:cs typeface="Mada"/>
              <a:sym typeface="Mada"/>
            </a:endParaRPr>
          </a:p>
          <a:p>
            <a:pPr indent="-298450" lvl="1" marL="914400" rtl="0" algn="l">
              <a:lnSpc>
                <a:spcPct val="115000"/>
              </a:lnSpc>
              <a:spcBef>
                <a:spcPts val="0"/>
              </a:spcBef>
              <a:spcAft>
                <a:spcPts val="0"/>
              </a:spcAft>
              <a:buSzPts val="1100"/>
              <a:buFont typeface="Lora"/>
              <a:buChar char="○"/>
            </a:pPr>
            <a:r>
              <a:rPr b="1" lang="en-GB" sz="1100">
                <a:latin typeface="Mada"/>
                <a:ea typeface="Mada"/>
                <a:cs typeface="Mada"/>
                <a:sym typeface="Mada"/>
              </a:rPr>
              <a:t>Duplex ultrasound of the scrotum: </a:t>
            </a:r>
            <a:r>
              <a:rPr lang="en-GB" sz="1100">
                <a:latin typeface="Mada"/>
                <a:ea typeface="Mada"/>
                <a:cs typeface="Mada"/>
                <a:sym typeface="Mada"/>
              </a:rPr>
              <a:t>Twisting of spermatic cord, Reduced or absent blood flow.</a:t>
            </a:r>
            <a:endParaRPr sz="1100">
              <a:latin typeface="Mada"/>
              <a:ea typeface="Mada"/>
              <a:cs typeface="Mada"/>
              <a:sym typeface="Mada"/>
            </a:endParaRPr>
          </a:p>
          <a:p>
            <a:pPr indent="0" lvl="0" marL="0" rtl="0" algn="l">
              <a:lnSpc>
                <a:spcPct val="115000"/>
              </a:lnSpc>
              <a:spcBef>
                <a:spcPts val="0"/>
              </a:spcBef>
              <a:spcAft>
                <a:spcPts val="0"/>
              </a:spcAft>
              <a:buNone/>
            </a:pPr>
            <a:r>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Lora"/>
              <a:buChar char="●"/>
            </a:pPr>
            <a:r>
              <a:rPr b="1" lang="en-GB" sz="1100">
                <a:highlight>
                  <a:srgbClr val="F9DEC9"/>
                </a:highlight>
                <a:latin typeface="Lora"/>
                <a:ea typeface="Lora"/>
                <a:cs typeface="Lora"/>
                <a:sym typeface="Lora"/>
              </a:rPr>
              <a:t>Testicular tumors:</a:t>
            </a:r>
            <a:endParaRPr b="1" sz="1100">
              <a:highlight>
                <a:srgbClr val="F9DEC9"/>
              </a:highlight>
              <a:latin typeface="Lora"/>
              <a:ea typeface="Lora"/>
              <a:cs typeface="Lora"/>
              <a:sym typeface="Lora"/>
            </a:endParaRPr>
          </a:p>
          <a:p>
            <a:pPr indent="-298450" lvl="1" marL="914400" rtl="0" algn="l">
              <a:lnSpc>
                <a:spcPct val="115000"/>
              </a:lnSpc>
              <a:spcBef>
                <a:spcPts val="0"/>
              </a:spcBef>
              <a:spcAft>
                <a:spcPts val="0"/>
              </a:spcAft>
              <a:buSzPts val="1100"/>
              <a:buFont typeface="Mada"/>
              <a:buChar char="○"/>
            </a:pPr>
            <a:r>
              <a:rPr b="1" lang="en-GB" sz="1100">
                <a:latin typeface="Mada"/>
                <a:ea typeface="Mada"/>
                <a:cs typeface="Mada"/>
                <a:sym typeface="Mada"/>
              </a:rPr>
              <a:t>Laboratory tests: </a:t>
            </a:r>
            <a:r>
              <a:rPr lang="en-GB" sz="1100">
                <a:latin typeface="Mada"/>
                <a:ea typeface="Mada"/>
                <a:cs typeface="Mada"/>
                <a:sym typeface="Mada"/>
              </a:rPr>
              <a:t>alpha fetoprotein (AFP), human chorionic gonadotropin (HCG) </a:t>
            </a:r>
            <a:r>
              <a:rPr b="1" lang="en-GB" sz="1100">
                <a:latin typeface="Mada"/>
                <a:ea typeface="Mada"/>
                <a:cs typeface="Mada"/>
                <a:sym typeface="Mada"/>
              </a:rPr>
              <a:t>.</a:t>
            </a:r>
            <a:endParaRPr b="1"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b="1" lang="en-GB" sz="1100">
                <a:latin typeface="Mada"/>
                <a:ea typeface="Mada"/>
                <a:cs typeface="Mada"/>
                <a:sym typeface="Mada"/>
              </a:rPr>
              <a:t>Ultrasound:</a:t>
            </a:r>
            <a:endParaRPr b="1" sz="1100">
              <a:latin typeface="Mada"/>
              <a:ea typeface="Mada"/>
              <a:cs typeface="Mada"/>
              <a:sym typeface="Mada"/>
            </a:endParaRPr>
          </a:p>
          <a:p>
            <a:pPr indent="-298450" lvl="2" marL="1371600" rtl="0" algn="l">
              <a:lnSpc>
                <a:spcPct val="115000"/>
              </a:lnSpc>
              <a:spcBef>
                <a:spcPts val="0"/>
              </a:spcBef>
              <a:spcAft>
                <a:spcPts val="0"/>
              </a:spcAft>
              <a:buSzPts val="1100"/>
              <a:buFont typeface="Lora"/>
              <a:buChar char="■"/>
            </a:pPr>
            <a:r>
              <a:rPr b="1" lang="en-GB" sz="1100">
                <a:latin typeface="Mada"/>
                <a:ea typeface="Mada"/>
                <a:cs typeface="Mada"/>
                <a:sym typeface="Mada"/>
              </a:rPr>
              <a:t>Seminoma: </a:t>
            </a:r>
            <a:r>
              <a:rPr lang="en-GB" sz="1100">
                <a:latin typeface="Mada"/>
                <a:ea typeface="Mada"/>
                <a:cs typeface="Mada"/>
                <a:sym typeface="Mada"/>
              </a:rPr>
              <a:t>hypoechoic, homogenous, sharp margins.</a:t>
            </a:r>
            <a:endParaRPr sz="1100">
              <a:latin typeface="Mada"/>
              <a:ea typeface="Mada"/>
              <a:cs typeface="Mada"/>
              <a:sym typeface="Mada"/>
            </a:endParaRPr>
          </a:p>
          <a:p>
            <a:pPr indent="-298450" lvl="2" marL="1371600" rtl="0" algn="l">
              <a:lnSpc>
                <a:spcPct val="115000"/>
              </a:lnSpc>
              <a:spcBef>
                <a:spcPts val="0"/>
              </a:spcBef>
              <a:spcAft>
                <a:spcPts val="0"/>
              </a:spcAft>
              <a:buSzPts val="1100"/>
              <a:buFont typeface="Lora"/>
              <a:buChar char="■"/>
            </a:pPr>
            <a:r>
              <a:rPr b="1" lang="en-GB" sz="1100">
                <a:latin typeface="Mada"/>
                <a:ea typeface="Mada"/>
                <a:cs typeface="Mada"/>
                <a:sym typeface="Mada"/>
              </a:rPr>
              <a:t>Nonseminomas: </a:t>
            </a:r>
            <a:r>
              <a:rPr lang="en-GB" sz="1100">
                <a:latin typeface="Mada"/>
                <a:ea typeface="Mada"/>
                <a:cs typeface="Mada"/>
                <a:sym typeface="Mada"/>
              </a:rPr>
              <a:t>variable echogenicity; </a:t>
            </a:r>
            <a:r>
              <a:rPr lang="en-GB" sz="1100">
                <a:latin typeface="Mada"/>
                <a:ea typeface="Mada"/>
                <a:cs typeface="Mada"/>
                <a:sym typeface="Mada"/>
              </a:rPr>
              <a:t>inhomogeneous</a:t>
            </a:r>
            <a:r>
              <a:rPr lang="en-GB" sz="1100">
                <a:latin typeface="Mada"/>
                <a:ea typeface="Mada"/>
                <a:cs typeface="Mada"/>
                <a:sym typeface="Mada"/>
              </a:rPr>
              <a:t>; cystic.</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b="1" lang="en-GB" sz="1100">
                <a:latin typeface="Mada"/>
                <a:ea typeface="Mada"/>
                <a:cs typeface="Mada"/>
                <a:sym typeface="Mada"/>
              </a:rPr>
              <a:t>CT: </a:t>
            </a:r>
            <a:r>
              <a:rPr lang="en-GB" sz="1100">
                <a:latin typeface="Mada"/>
                <a:ea typeface="Mada"/>
                <a:cs typeface="Mada"/>
                <a:sym typeface="Mada"/>
              </a:rPr>
              <a:t>Because of the descended testis, the regional lymph nodes are located retroperitoneally</a:t>
            </a:r>
            <a:endParaRPr sz="1100">
              <a:latin typeface="Mada"/>
              <a:ea typeface="Mada"/>
              <a:cs typeface="Mada"/>
              <a:sym typeface="Mada"/>
            </a:endParaRPr>
          </a:p>
          <a:p>
            <a:pPr indent="0" lvl="0" marL="914400" rtl="0" algn="l">
              <a:lnSpc>
                <a:spcPct val="115000"/>
              </a:lnSpc>
              <a:spcBef>
                <a:spcPts val="0"/>
              </a:spcBef>
              <a:spcAft>
                <a:spcPts val="0"/>
              </a:spcAft>
              <a:buNone/>
            </a:pPr>
            <a:r>
              <a:rPr lang="en-GB" sz="1100">
                <a:latin typeface="Mada"/>
                <a:ea typeface="Mada"/>
                <a:cs typeface="Mada"/>
                <a:sym typeface="Mada"/>
              </a:rPr>
              <a:t>(e.g: para-aortocaval) beneath the diaphragm (High-resolution abdominopelvic and chest CT).</a:t>
            </a:r>
            <a:endParaRPr sz="1100">
              <a:latin typeface="Mada"/>
              <a:ea typeface="Mada"/>
              <a:cs typeface="Mada"/>
              <a:sym typeface="Mada"/>
            </a:endParaRPr>
          </a:p>
        </p:txBody>
      </p:sp>
      <p:sp>
        <p:nvSpPr>
          <p:cNvPr id="2738" name="Google Shape;2738;p145"/>
          <p:cNvSpPr txBox="1"/>
          <p:nvPr/>
        </p:nvSpPr>
        <p:spPr>
          <a:xfrm>
            <a:off x="96775" y="6273540"/>
            <a:ext cx="7196400" cy="3776400"/>
          </a:xfrm>
          <a:prstGeom prst="rect">
            <a:avLst/>
          </a:prstGeom>
          <a:noFill/>
          <a:ln>
            <a:noFill/>
          </a:ln>
        </p:spPr>
        <p:txBody>
          <a:bodyPr anchorCtr="0" anchor="t" bIns="91425" lIns="91425" spcFirstLastPara="1" rIns="91425" wrap="square" tIns="91425">
            <a:noAutofit/>
          </a:bodyPr>
          <a:lstStyle/>
          <a:p>
            <a:pPr indent="-298450" lvl="0" marL="457200" rtl="0" algn="just">
              <a:lnSpc>
                <a:spcPct val="115000"/>
              </a:lnSpc>
              <a:spcBef>
                <a:spcPts val="0"/>
              </a:spcBef>
              <a:spcAft>
                <a:spcPts val="0"/>
              </a:spcAft>
              <a:buSzPts val="1100"/>
              <a:buFont typeface="Lora"/>
              <a:buChar char="●"/>
            </a:pPr>
            <a:r>
              <a:rPr b="1" lang="en-GB" sz="1100">
                <a:highlight>
                  <a:srgbClr val="F9DEC9"/>
                </a:highlight>
                <a:latin typeface="Lora"/>
                <a:ea typeface="Lora"/>
                <a:cs typeface="Lora"/>
                <a:sym typeface="Lora"/>
              </a:rPr>
              <a:t>Varicocele:</a:t>
            </a:r>
            <a:endParaRPr b="1" sz="1100">
              <a:highlight>
                <a:srgbClr val="F9DEC9"/>
              </a:highlight>
              <a:latin typeface="Lora"/>
              <a:ea typeface="Lora"/>
              <a:cs typeface="Lora"/>
              <a:sym typeface="Lora"/>
            </a:endParaRPr>
          </a:p>
          <a:p>
            <a:pPr indent="-298450" lvl="1" marL="914400" rtl="0" algn="just">
              <a:lnSpc>
                <a:spcPct val="115000"/>
              </a:lnSpc>
              <a:spcBef>
                <a:spcPts val="0"/>
              </a:spcBef>
              <a:spcAft>
                <a:spcPts val="0"/>
              </a:spcAft>
              <a:buSzPts val="1100"/>
              <a:buFont typeface="Mada"/>
              <a:buChar char="○"/>
            </a:pPr>
            <a:r>
              <a:rPr b="1" lang="en-GB" sz="1100">
                <a:latin typeface="Mada"/>
                <a:ea typeface="Mada"/>
                <a:cs typeface="Mada"/>
                <a:sym typeface="Mada"/>
              </a:rPr>
              <a:t>Invasive treatment, Indications:</a:t>
            </a:r>
            <a:endParaRPr b="1" sz="1100">
              <a:latin typeface="Mada"/>
              <a:ea typeface="Mada"/>
              <a:cs typeface="Mada"/>
              <a:sym typeface="Mada"/>
            </a:endParaRPr>
          </a:p>
          <a:p>
            <a:pPr indent="-298450" lvl="2" marL="1371600" rtl="0" algn="just">
              <a:lnSpc>
                <a:spcPct val="115000"/>
              </a:lnSpc>
              <a:spcBef>
                <a:spcPts val="0"/>
              </a:spcBef>
              <a:spcAft>
                <a:spcPts val="0"/>
              </a:spcAft>
              <a:buSzPts val="1100"/>
              <a:buFont typeface="Mada"/>
              <a:buChar char="■"/>
            </a:pPr>
            <a:r>
              <a:rPr lang="en-GB" sz="1100">
                <a:latin typeface="Mada"/>
                <a:ea typeface="Mada"/>
                <a:cs typeface="Mada"/>
                <a:sym typeface="Mada"/>
              </a:rPr>
              <a:t>Pain</a:t>
            </a:r>
            <a:endParaRPr sz="1100">
              <a:latin typeface="Mada"/>
              <a:ea typeface="Mada"/>
              <a:cs typeface="Mada"/>
              <a:sym typeface="Mada"/>
            </a:endParaRPr>
          </a:p>
          <a:p>
            <a:pPr indent="-298450" lvl="2" marL="1371600" rtl="0" algn="just">
              <a:lnSpc>
                <a:spcPct val="115000"/>
              </a:lnSpc>
              <a:spcBef>
                <a:spcPts val="0"/>
              </a:spcBef>
              <a:spcAft>
                <a:spcPts val="0"/>
              </a:spcAft>
              <a:buSzPts val="1100"/>
              <a:buFont typeface="Mada"/>
              <a:buChar char="■"/>
            </a:pPr>
            <a:r>
              <a:rPr lang="en-GB" sz="1100">
                <a:latin typeface="Mada"/>
                <a:ea typeface="Mada"/>
                <a:cs typeface="Mada"/>
                <a:sym typeface="Mada"/>
              </a:rPr>
              <a:t>Infertility (confirmed with an abnormal sperm analysis)</a:t>
            </a:r>
            <a:endParaRPr sz="1100">
              <a:latin typeface="Mada"/>
              <a:ea typeface="Mada"/>
              <a:cs typeface="Mada"/>
              <a:sym typeface="Mada"/>
            </a:endParaRPr>
          </a:p>
          <a:p>
            <a:pPr indent="-298450" lvl="1" marL="914400" rtl="0" algn="just">
              <a:lnSpc>
                <a:spcPct val="115000"/>
              </a:lnSpc>
              <a:spcBef>
                <a:spcPts val="0"/>
              </a:spcBef>
              <a:spcAft>
                <a:spcPts val="0"/>
              </a:spcAft>
              <a:buSzPts val="1100"/>
              <a:buFont typeface="Mada"/>
              <a:buChar char="○"/>
            </a:pPr>
            <a:r>
              <a:rPr b="1" lang="en-GB" sz="1100">
                <a:latin typeface="Mada"/>
                <a:ea typeface="Mada"/>
                <a:cs typeface="Mada"/>
                <a:sym typeface="Mada"/>
              </a:rPr>
              <a:t>Procedures:</a:t>
            </a:r>
            <a:endParaRPr b="1" sz="1100">
              <a:latin typeface="Mada"/>
              <a:ea typeface="Mada"/>
              <a:cs typeface="Mada"/>
              <a:sym typeface="Mada"/>
            </a:endParaRPr>
          </a:p>
          <a:p>
            <a:pPr indent="-298450" lvl="2" marL="1371600" rtl="0" algn="just">
              <a:lnSpc>
                <a:spcPct val="115000"/>
              </a:lnSpc>
              <a:spcBef>
                <a:spcPts val="0"/>
              </a:spcBef>
              <a:spcAft>
                <a:spcPts val="0"/>
              </a:spcAft>
              <a:buSzPts val="1100"/>
              <a:buFont typeface="Mada"/>
              <a:buChar char="■"/>
            </a:pPr>
            <a:r>
              <a:rPr lang="en-GB" sz="1100">
                <a:latin typeface="Mada"/>
                <a:ea typeface="Mada"/>
                <a:cs typeface="Mada"/>
                <a:sym typeface="Mada"/>
              </a:rPr>
              <a:t>Laparoscopic varicocelectomy: affected dilated testicular veins (pampiniform plexus) are occluded by ligation</a:t>
            </a:r>
            <a:endParaRPr sz="1100">
              <a:latin typeface="Mada"/>
              <a:ea typeface="Mada"/>
              <a:cs typeface="Mada"/>
              <a:sym typeface="Mada"/>
            </a:endParaRPr>
          </a:p>
          <a:p>
            <a:pPr indent="-298450" lvl="2" marL="1371600" rtl="0" algn="just">
              <a:lnSpc>
                <a:spcPct val="115000"/>
              </a:lnSpc>
              <a:spcBef>
                <a:spcPts val="0"/>
              </a:spcBef>
              <a:spcAft>
                <a:spcPts val="0"/>
              </a:spcAft>
              <a:buSzPts val="1100"/>
              <a:buFont typeface="Mada"/>
              <a:buChar char="■"/>
            </a:pPr>
            <a:r>
              <a:rPr lang="en-GB" sz="1100">
                <a:latin typeface="Mada"/>
                <a:ea typeface="Mada"/>
                <a:cs typeface="Mada"/>
                <a:sym typeface="Mada"/>
              </a:rPr>
              <a:t>Percutaneous embolization</a:t>
            </a:r>
            <a:endParaRPr sz="1100">
              <a:latin typeface="Mada"/>
              <a:ea typeface="Mada"/>
              <a:cs typeface="Mada"/>
              <a:sym typeface="Mada"/>
            </a:endParaRPr>
          </a:p>
          <a:p>
            <a:pPr indent="-298450" lvl="0" marL="457200" rtl="0" algn="just">
              <a:lnSpc>
                <a:spcPct val="115000"/>
              </a:lnSpc>
              <a:spcBef>
                <a:spcPts val="0"/>
              </a:spcBef>
              <a:spcAft>
                <a:spcPts val="0"/>
              </a:spcAft>
              <a:buSzPts val="1100"/>
              <a:buFont typeface="Lora"/>
              <a:buChar char="●"/>
            </a:pPr>
            <a:r>
              <a:rPr b="1" lang="en-GB" sz="1100">
                <a:highlight>
                  <a:srgbClr val="F9DEC9"/>
                </a:highlight>
                <a:latin typeface="Lora"/>
                <a:ea typeface="Lora"/>
                <a:cs typeface="Lora"/>
                <a:sym typeface="Lora"/>
              </a:rPr>
              <a:t>Hydrocele:</a:t>
            </a:r>
            <a:endParaRPr b="1" sz="1100">
              <a:highlight>
                <a:srgbClr val="F9DEC9"/>
              </a:highlight>
              <a:latin typeface="Lora"/>
              <a:ea typeface="Lora"/>
              <a:cs typeface="Lora"/>
              <a:sym typeface="Lora"/>
            </a:endParaRPr>
          </a:p>
          <a:p>
            <a:pPr indent="-298450" lvl="1" marL="914400" rtl="0" algn="just">
              <a:lnSpc>
                <a:spcPct val="115000"/>
              </a:lnSpc>
              <a:spcBef>
                <a:spcPts val="0"/>
              </a:spcBef>
              <a:spcAft>
                <a:spcPts val="0"/>
              </a:spcAft>
              <a:buSzPts val="1100"/>
              <a:buFont typeface="Mada"/>
              <a:buChar char="○"/>
            </a:pPr>
            <a:r>
              <a:rPr b="1" lang="en-GB" sz="1100">
                <a:latin typeface="Mada"/>
                <a:ea typeface="Mada"/>
                <a:cs typeface="Mada"/>
                <a:sym typeface="Mada"/>
              </a:rPr>
              <a:t>Congenital hydrocele usually resolves spontaneously within 6 months of birth. </a:t>
            </a:r>
            <a:endParaRPr b="1" sz="1100">
              <a:latin typeface="Mada"/>
              <a:ea typeface="Mada"/>
              <a:cs typeface="Mada"/>
              <a:sym typeface="Mada"/>
            </a:endParaRPr>
          </a:p>
          <a:p>
            <a:pPr indent="-298450" lvl="1" marL="914400" rtl="0" algn="just">
              <a:lnSpc>
                <a:spcPct val="115000"/>
              </a:lnSpc>
              <a:spcBef>
                <a:spcPts val="0"/>
              </a:spcBef>
              <a:spcAft>
                <a:spcPts val="0"/>
              </a:spcAft>
              <a:buSzPts val="1100"/>
              <a:buFont typeface="Mada"/>
              <a:buChar char="○"/>
            </a:pPr>
            <a:r>
              <a:rPr b="1" lang="en-GB" sz="1100">
                <a:latin typeface="Mada"/>
                <a:ea typeface="Mada"/>
                <a:cs typeface="Mada"/>
                <a:sym typeface="Mada"/>
              </a:rPr>
              <a:t>Indications for surgery</a:t>
            </a:r>
            <a:endParaRPr b="1" sz="1100">
              <a:latin typeface="Mada"/>
              <a:ea typeface="Mada"/>
              <a:cs typeface="Mada"/>
              <a:sym typeface="Mada"/>
            </a:endParaRPr>
          </a:p>
          <a:p>
            <a:pPr indent="-298450" lvl="2" marL="1371600" rtl="0" algn="just">
              <a:lnSpc>
                <a:spcPct val="115000"/>
              </a:lnSpc>
              <a:spcBef>
                <a:spcPts val="0"/>
              </a:spcBef>
              <a:spcAft>
                <a:spcPts val="0"/>
              </a:spcAft>
              <a:buSzPts val="1100"/>
              <a:buFont typeface="Mada"/>
              <a:buChar char="■"/>
            </a:pPr>
            <a:r>
              <a:rPr lang="en-GB" sz="1100">
                <a:latin typeface="Mada"/>
                <a:ea typeface="Mada"/>
                <a:cs typeface="Mada"/>
                <a:sym typeface="Mada"/>
              </a:rPr>
              <a:t>If spontaneous resolution does not occur by 1 year of age.</a:t>
            </a:r>
            <a:endParaRPr sz="1100">
              <a:latin typeface="Mada"/>
              <a:ea typeface="Mada"/>
              <a:cs typeface="Mada"/>
              <a:sym typeface="Mada"/>
            </a:endParaRPr>
          </a:p>
          <a:p>
            <a:pPr indent="-298450" lvl="2" marL="1371600" rtl="0" algn="just">
              <a:lnSpc>
                <a:spcPct val="115000"/>
              </a:lnSpc>
              <a:spcBef>
                <a:spcPts val="0"/>
              </a:spcBef>
              <a:spcAft>
                <a:spcPts val="0"/>
              </a:spcAft>
              <a:buSzPts val="1100"/>
              <a:buFont typeface="Mada"/>
              <a:buChar char="■"/>
            </a:pPr>
            <a:r>
              <a:rPr lang="en-GB" sz="1100">
                <a:latin typeface="Mada"/>
                <a:ea typeface="Mada"/>
                <a:cs typeface="Mada"/>
                <a:sym typeface="Mada"/>
              </a:rPr>
              <a:t>If infertility is a concern.</a:t>
            </a:r>
            <a:endParaRPr sz="1100">
              <a:latin typeface="Mada"/>
              <a:ea typeface="Mada"/>
              <a:cs typeface="Mada"/>
              <a:sym typeface="Mada"/>
            </a:endParaRPr>
          </a:p>
          <a:p>
            <a:pPr indent="-298450" lvl="0" marL="457200" rtl="0" algn="just">
              <a:lnSpc>
                <a:spcPct val="115000"/>
              </a:lnSpc>
              <a:spcBef>
                <a:spcPts val="0"/>
              </a:spcBef>
              <a:spcAft>
                <a:spcPts val="0"/>
              </a:spcAft>
              <a:buSzPts val="1100"/>
              <a:buFont typeface="Lora"/>
              <a:buChar char="●"/>
            </a:pPr>
            <a:r>
              <a:rPr b="1" lang="en-GB" sz="1100">
                <a:highlight>
                  <a:srgbClr val="F9DEC9"/>
                </a:highlight>
                <a:latin typeface="Lora"/>
                <a:ea typeface="Lora"/>
                <a:cs typeface="Lora"/>
                <a:sym typeface="Lora"/>
              </a:rPr>
              <a:t>Testicular torsion:</a:t>
            </a:r>
            <a:endParaRPr b="1" sz="1100">
              <a:highlight>
                <a:srgbClr val="F9DEC9"/>
              </a:highlight>
              <a:latin typeface="Lora"/>
              <a:ea typeface="Lora"/>
              <a:cs typeface="Lora"/>
              <a:sym typeface="Lora"/>
            </a:endParaRPr>
          </a:p>
          <a:p>
            <a:pPr indent="-298450" lvl="1" marL="914400" rtl="0" algn="just">
              <a:lnSpc>
                <a:spcPct val="115000"/>
              </a:lnSpc>
              <a:spcBef>
                <a:spcPts val="0"/>
              </a:spcBef>
              <a:spcAft>
                <a:spcPts val="0"/>
              </a:spcAft>
              <a:buSzPts val="1100"/>
              <a:buFont typeface="Mada"/>
              <a:buChar char="○"/>
            </a:pPr>
            <a:r>
              <a:rPr lang="en-GB" sz="1100">
                <a:latin typeface="Mada"/>
                <a:ea typeface="Mada"/>
                <a:cs typeface="Mada"/>
                <a:sym typeface="Mada"/>
              </a:rPr>
              <a:t>Testicular torsion is a medical emergency and should ideally be treated within 6 hours of the onset of symptoms for the best chance of testicular salvage.</a:t>
            </a:r>
            <a:endParaRPr sz="1100">
              <a:latin typeface="Mada"/>
              <a:ea typeface="Mada"/>
              <a:cs typeface="Mada"/>
              <a:sym typeface="Mada"/>
            </a:endParaRPr>
          </a:p>
          <a:p>
            <a:pPr indent="-298450" lvl="1" marL="914400" rtl="0" algn="just">
              <a:lnSpc>
                <a:spcPct val="115000"/>
              </a:lnSpc>
              <a:spcBef>
                <a:spcPts val="0"/>
              </a:spcBef>
              <a:spcAft>
                <a:spcPts val="0"/>
              </a:spcAft>
              <a:buSzPts val="1100"/>
              <a:buFont typeface="Mada"/>
              <a:buChar char="○"/>
            </a:pPr>
            <a:r>
              <a:rPr lang="en-GB" sz="1100">
                <a:latin typeface="Mada"/>
                <a:ea typeface="Mada"/>
                <a:cs typeface="Mada"/>
                <a:sym typeface="Mada"/>
              </a:rPr>
              <a:t>Immediate surgical exploration of the scrotum with reduction (untwisting) and orchidopexy.</a:t>
            </a:r>
            <a:endParaRPr sz="1100">
              <a:latin typeface="Mada"/>
              <a:ea typeface="Mada"/>
              <a:cs typeface="Mada"/>
              <a:sym typeface="Mada"/>
            </a:endParaRPr>
          </a:p>
          <a:p>
            <a:pPr indent="-298450" lvl="1" marL="914400" rtl="0" algn="just">
              <a:lnSpc>
                <a:spcPct val="115000"/>
              </a:lnSpc>
              <a:spcBef>
                <a:spcPts val="0"/>
              </a:spcBef>
              <a:spcAft>
                <a:spcPts val="0"/>
              </a:spcAft>
              <a:buSzPts val="1100"/>
              <a:buFont typeface="Mada"/>
              <a:buChar char="○"/>
            </a:pPr>
            <a:r>
              <a:rPr lang="en-GB" sz="1100">
                <a:latin typeface="Mada"/>
                <a:ea typeface="Mada"/>
                <a:cs typeface="Mada"/>
                <a:sym typeface="Mada"/>
              </a:rPr>
              <a:t>Orchidopexy of the contralateral testis is recommended.</a:t>
            </a:r>
            <a:endParaRPr sz="1100">
              <a:latin typeface="Mada"/>
              <a:ea typeface="Mada"/>
              <a:cs typeface="Mada"/>
              <a:sym typeface="Mada"/>
            </a:endParaRPr>
          </a:p>
        </p:txBody>
      </p:sp>
      <p:sp>
        <p:nvSpPr>
          <p:cNvPr id="2739" name="Google Shape;2739;p145"/>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3" name="Shape 2743"/>
        <p:cNvGrpSpPr/>
        <p:nvPr/>
      </p:nvGrpSpPr>
      <p:grpSpPr>
        <a:xfrm>
          <a:off x="0" y="0"/>
          <a:ext cx="0" cy="0"/>
          <a:chOff x="0" y="0"/>
          <a:chExt cx="0" cy="0"/>
        </a:xfrm>
      </p:grpSpPr>
      <p:sp>
        <p:nvSpPr>
          <p:cNvPr id="2744" name="Google Shape;2744;p146"/>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45" name="Google Shape;2745;p146"/>
          <p:cNvGrpSpPr/>
          <p:nvPr/>
        </p:nvGrpSpPr>
        <p:grpSpPr>
          <a:xfrm>
            <a:off x="192588" y="639016"/>
            <a:ext cx="6834275" cy="821970"/>
            <a:chOff x="142685" y="1182375"/>
            <a:chExt cx="6834275" cy="756600"/>
          </a:xfrm>
        </p:grpSpPr>
        <p:sp>
          <p:nvSpPr>
            <p:cNvPr id="2746" name="Google Shape;2746;p146"/>
            <p:cNvSpPr txBox="1"/>
            <p:nvPr/>
          </p:nvSpPr>
          <p:spPr>
            <a:xfrm>
              <a:off x="2061628" y="1260075"/>
              <a:ext cx="11955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A B C C D E</a:t>
              </a:r>
              <a:endParaRPr b="1">
                <a:solidFill>
                  <a:srgbClr val="23455A"/>
                </a:solidFill>
                <a:highlight>
                  <a:srgbClr val="C7E3E6"/>
                </a:highlight>
                <a:latin typeface="Lora"/>
                <a:ea typeface="Lora"/>
                <a:cs typeface="Lora"/>
                <a:sym typeface="Lora"/>
              </a:endParaRPr>
            </a:p>
          </p:txBody>
        </p:sp>
        <p:sp>
          <p:nvSpPr>
            <p:cNvPr id="2747" name="Google Shape;2747;p146"/>
            <p:cNvSpPr txBox="1"/>
            <p:nvPr/>
          </p:nvSpPr>
          <p:spPr>
            <a:xfrm>
              <a:off x="3540279" y="1260085"/>
              <a:ext cx="15630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Vital Signs</a:t>
              </a:r>
              <a:endParaRPr b="1">
                <a:solidFill>
                  <a:srgbClr val="23455A"/>
                </a:solidFill>
                <a:highlight>
                  <a:srgbClr val="C7E3E6"/>
                </a:highlight>
                <a:latin typeface="Lora"/>
                <a:ea typeface="Lora"/>
                <a:cs typeface="Lora"/>
                <a:sym typeface="Lora"/>
              </a:endParaRPr>
            </a:p>
          </p:txBody>
        </p:sp>
        <p:sp>
          <p:nvSpPr>
            <p:cNvPr id="2748" name="Google Shape;2748;p146"/>
            <p:cNvSpPr txBox="1"/>
            <p:nvPr/>
          </p:nvSpPr>
          <p:spPr>
            <a:xfrm>
              <a:off x="1806802" y="1194125"/>
              <a:ext cx="5247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2</a:t>
              </a:r>
              <a:endParaRPr b="1" sz="2000">
                <a:solidFill>
                  <a:srgbClr val="F9DEC9"/>
                </a:solidFill>
                <a:latin typeface="Pacifico"/>
                <a:ea typeface="Pacifico"/>
                <a:cs typeface="Pacifico"/>
                <a:sym typeface="Pacifico"/>
              </a:endParaRPr>
            </a:p>
          </p:txBody>
        </p:sp>
        <p:sp>
          <p:nvSpPr>
            <p:cNvPr id="2749" name="Google Shape;2749;p146"/>
            <p:cNvSpPr txBox="1"/>
            <p:nvPr/>
          </p:nvSpPr>
          <p:spPr>
            <a:xfrm>
              <a:off x="3286530" y="1182375"/>
              <a:ext cx="419400" cy="7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3</a:t>
              </a:r>
              <a:endParaRPr b="1" sz="2000">
                <a:solidFill>
                  <a:srgbClr val="F9DEC9"/>
                </a:solidFill>
                <a:latin typeface="Pacifico"/>
                <a:ea typeface="Pacifico"/>
                <a:cs typeface="Pacifico"/>
                <a:sym typeface="Pacifico"/>
              </a:endParaRPr>
            </a:p>
          </p:txBody>
        </p:sp>
        <p:sp>
          <p:nvSpPr>
            <p:cNvPr id="2750" name="Google Shape;2750;p146"/>
            <p:cNvSpPr txBox="1"/>
            <p:nvPr/>
          </p:nvSpPr>
          <p:spPr>
            <a:xfrm>
              <a:off x="318378" y="1273105"/>
              <a:ext cx="14601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W I P P P E R</a:t>
              </a:r>
              <a:endParaRPr b="1">
                <a:solidFill>
                  <a:srgbClr val="23455A"/>
                </a:solidFill>
                <a:highlight>
                  <a:srgbClr val="C7E3E6"/>
                </a:highlight>
                <a:latin typeface="Lora"/>
                <a:ea typeface="Lora"/>
                <a:cs typeface="Lora"/>
                <a:sym typeface="Lora"/>
              </a:endParaRPr>
            </a:p>
          </p:txBody>
        </p:sp>
        <p:sp>
          <p:nvSpPr>
            <p:cNvPr id="2751" name="Google Shape;2751;p146"/>
            <p:cNvSpPr txBox="1"/>
            <p:nvPr/>
          </p:nvSpPr>
          <p:spPr>
            <a:xfrm>
              <a:off x="142685" y="1194110"/>
              <a:ext cx="5247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1</a:t>
              </a:r>
              <a:endParaRPr b="1" sz="2000">
                <a:solidFill>
                  <a:srgbClr val="F9DEC9"/>
                </a:solidFill>
                <a:latin typeface="Pacifico"/>
                <a:ea typeface="Pacifico"/>
                <a:cs typeface="Pacifico"/>
                <a:sym typeface="Pacifico"/>
              </a:endParaRPr>
            </a:p>
          </p:txBody>
        </p:sp>
        <p:sp>
          <p:nvSpPr>
            <p:cNvPr id="2752" name="Google Shape;2752;p146"/>
            <p:cNvSpPr txBox="1"/>
            <p:nvPr/>
          </p:nvSpPr>
          <p:spPr>
            <a:xfrm>
              <a:off x="4660949" y="1266979"/>
              <a:ext cx="2316000" cy="46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latin typeface="Mada"/>
                  <a:ea typeface="Mada"/>
                  <a:cs typeface="Mada"/>
                  <a:sym typeface="Mada"/>
                </a:rPr>
                <a:t>Position: </a:t>
              </a:r>
              <a:r>
                <a:rPr b="1" lang="en-GB" sz="1100">
                  <a:solidFill>
                    <a:srgbClr val="FF0000"/>
                  </a:solidFill>
                  <a:latin typeface="Mada"/>
                  <a:ea typeface="Mada"/>
                  <a:cs typeface="Mada"/>
                  <a:sym typeface="Mada"/>
                </a:rPr>
                <a:t>preferably standing</a:t>
              </a:r>
              <a:endParaRPr b="1" sz="1100">
                <a:solidFill>
                  <a:srgbClr val="999999"/>
                </a:solidFill>
                <a:latin typeface="Mada"/>
                <a:ea typeface="Mada"/>
                <a:cs typeface="Mada"/>
                <a:sym typeface="Mada"/>
              </a:endParaRPr>
            </a:p>
          </p:txBody>
        </p:sp>
        <p:sp>
          <p:nvSpPr>
            <p:cNvPr id="2753" name="Google Shape;2753;p146"/>
            <p:cNvSpPr txBox="1"/>
            <p:nvPr/>
          </p:nvSpPr>
          <p:spPr>
            <a:xfrm>
              <a:off x="4660960" y="1424103"/>
              <a:ext cx="2316000" cy="39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latin typeface="Mada"/>
                  <a:ea typeface="Mada"/>
                  <a:cs typeface="Mada"/>
                  <a:sym typeface="Mada"/>
                </a:rPr>
                <a:t>Exposure: </a:t>
              </a:r>
              <a:r>
                <a:rPr b="1" lang="en-GB" sz="1100">
                  <a:solidFill>
                    <a:srgbClr val="FF0000"/>
                  </a:solidFill>
                  <a:latin typeface="Mada"/>
                  <a:ea typeface="Mada"/>
                  <a:cs typeface="Mada"/>
                  <a:sym typeface="Mada"/>
                </a:rPr>
                <a:t>Genitalia</a:t>
              </a:r>
              <a:endParaRPr b="1" sz="1100">
                <a:solidFill>
                  <a:srgbClr val="FF0000"/>
                </a:solidFill>
                <a:latin typeface="Mada"/>
                <a:ea typeface="Mada"/>
                <a:cs typeface="Mada"/>
                <a:sym typeface="Mada"/>
              </a:endParaRPr>
            </a:p>
            <a:p>
              <a:pPr indent="0" lvl="0" marL="0" rtl="0" algn="ctr">
                <a:spcBef>
                  <a:spcPts val="0"/>
                </a:spcBef>
                <a:spcAft>
                  <a:spcPts val="0"/>
                </a:spcAft>
                <a:buNone/>
              </a:pPr>
              <a:r>
                <a:rPr b="1" lang="en-GB" sz="1100">
                  <a:solidFill>
                    <a:srgbClr val="FF0000"/>
                  </a:solidFill>
                  <a:latin typeface="Mada"/>
                  <a:ea typeface="Mada"/>
                  <a:cs typeface="Mada"/>
                  <a:sym typeface="Mada"/>
                </a:rPr>
                <a:t>        WEAR GLOVES </a:t>
              </a:r>
              <a:endParaRPr b="1" sz="1100">
                <a:solidFill>
                  <a:srgbClr val="FF0000"/>
                </a:solidFill>
                <a:latin typeface="Mada"/>
                <a:ea typeface="Mada"/>
                <a:cs typeface="Mada"/>
                <a:sym typeface="Mada"/>
              </a:endParaRPr>
            </a:p>
          </p:txBody>
        </p:sp>
        <p:cxnSp>
          <p:nvCxnSpPr>
            <p:cNvPr id="2754" name="Google Shape;2754;p146"/>
            <p:cNvCxnSpPr/>
            <p:nvPr/>
          </p:nvCxnSpPr>
          <p:spPr>
            <a:xfrm flipH="1">
              <a:off x="5213983" y="1866285"/>
              <a:ext cx="1368600" cy="5100"/>
            </a:xfrm>
            <a:prstGeom prst="straightConnector1">
              <a:avLst/>
            </a:prstGeom>
            <a:noFill/>
            <a:ln cap="flat" cmpd="sng" w="28575">
              <a:solidFill>
                <a:srgbClr val="C7E3E6"/>
              </a:solidFill>
              <a:prstDash val="dash"/>
              <a:round/>
              <a:headEnd len="med" w="med" type="none"/>
              <a:tailEnd len="med" w="med" type="none"/>
            </a:ln>
          </p:spPr>
        </p:cxnSp>
      </p:grpSp>
      <p:sp>
        <p:nvSpPr>
          <p:cNvPr id="2755" name="Google Shape;2755;p146"/>
          <p:cNvSpPr txBox="1"/>
          <p:nvPr/>
        </p:nvSpPr>
        <p:spPr>
          <a:xfrm>
            <a:off x="1052225" y="146425"/>
            <a:ext cx="5115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GB" sz="2000">
                <a:solidFill>
                  <a:srgbClr val="DBA17B"/>
                </a:solidFill>
                <a:highlight>
                  <a:schemeClr val="lt1"/>
                </a:highlight>
                <a:latin typeface="Lora"/>
                <a:ea typeface="Lora"/>
                <a:cs typeface="Lora"/>
                <a:sym typeface="Lora"/>
              </a:rPr>
              <a:t>Physical examination of the scrotum</a:t>
            </a:r>
            <a:endParaRPr/>
          </a:p>
        </p:txBody>
      </p:sp>
      <p:sp>
        <p:nvSpPr>
          <p:cNvPr id="2756" name="Google Shape;2756;p146"/>
          <p:cNvSpPr txBox="1"/>
          <p:nvPr/>
        </p:nvSpPr>
        <p:spPr>
          <a:xfrm>
            <a:off x="0" y="1406375"/>
            <a:ext cx="7527300" cy="90294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C7E3E6"/>
                </a:highlight>
                <a:latin typeface="Lora"/>
                <a:ea typeface="Lora"/>
                <a:cs typeface="Lora"/>
                <a:sym typeface="Lora"/>
              </a:rPr>
              <a:t>Penis</a:t>
            </a:r>
            <a:endParaRPr b="1" sz="1100">
              <a:solidFill>
                <a:schemeClr val="dk1"/>
              </a:solidFill>
              <a:highlight>
                <a:srgbClr val="C7E3E6"/>
              </a:highlight>
              <a:latin typeface="Lora"/>
              <a:ea typeface="Lora"/>
              <a:cs typeface="Lora"/>
              <a:sym typeface="Lora"/>
            </a:endParaRPr>
          </a:p>
          <a:p>
            <a:pPr indent="0" lvl="0" marL="457200" rtl="0" algn="l">
              <a:lnSpc>
                <a:spcPct val="115000"/>
              </a:lnSpc>
              <a:spcBef>
                <a:spcPts val="0"/>
              </a:spcBef>
              <a:spcAft>
                <a:spcPts val="0"/>
              </a:spcAft>
              <a:buNone/>
            </a:pPr>
            <a:r>
              <a:rPr b="1" lang="en-GB" sz="1100">
                <a:solidFill>
                  <a:schemeClr val="dk1"/>
                </a:solidFill>
                <a:highlight>
                  <a:srgbClr val="F9DEC9"/>
                </a:highlight>
                <a:latin typeface="Lora"/>
                <a:ea typeface="Lora"/>
                <a:cs typeface="Lora"/>
                <a:sym typeface="Lora"/>
              </a:rPr>
              <a:t>Inspection:</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rPr lang="en-GB" sz="1100">
                <a:solidFill>
                  <a:schemeClr val="dk1"/>
                </a:solidFill>
                <a:latin typeface="Mada"/>
                <a:ea typeface="Mada"/>
                <a:cs typeface="Mada"/>
                <a:sym typeface="Mada"/>
              </a:rPr>
              <a:t>Size, Shape, Colour of the skin, Presence or absence of the foreskin, Discharge, scaling or scabbing around its distal edge,</a:t>
            </a:r>
            <a:r>
              <a:rPr lang="en-GB" sz="1100">
                <a:solidFill>
                  <a:srgbClr val="6AA84F"/>
                </a:solidFill>
                <a:latin typeface="Mada"/>
                <a:ea typeface="Mada"/>
                <a:cs typeface="Mada"/>
                <a:sym typeface="Mada"/>
              </a:rPr>
              <a:t> Buried penis (RF of UTI), Hypospadias, Epispadias.  </a:t>
            </a:r>
            <a:endParaRPr sz="1100">
              <a:solidFill>
                <a:srgbClr val="6AA84F"/>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rgbClr val="6AA84F"/>
              </a:solidFill>
              <a:latin typeface="Mada"/>
              <a:ea typeface="Mada"/>
              <a:cs typeface="Mada"/>
              <a:sym typeface="Mada"/>
            </a:endParaRPr>
          </a:p>
          <a:p>
            <a:pPr indent="0" lvl="0" marL="457200" rtl="0" algn="l">
              <a:lnSpc>
                <a:spcPct val="115000"/>
              </a:lnSpc>
              <a:spcBef>
                <a:spcPts val="0"/>
              </a:spcBef>
              <a:spcAft>
                <a:spcPts val="0"/>
              </a:spcAft>
              <a:buNone/>
            </a:pPr>
            <a:r>
              <a:rPr b="1" lang="en-GB" sz="1100">
                <a:solidFill>
                  <a:schemeClr val="dk1"/>
                </a:solidFill>
                <a:highlight>
                  <a:srgbClr val="F9DEC9"/>
                </a:highlight>
                <a:latin typeface="Lora"/>
                <a:ea typeface="Lora"/>
                <a:cs typeface="Lora"/>
                <a:sym typeface="Lora"/>
              </a:rPr>
              <a:t>Palpation:</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Texture of the body of the penis.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Palpate the whole length of the urethra, on the ventral aspect of the shaft and in the perineum.</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Note the state of the dorsal veins and the pulse on the dorsal surface.</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Retract the prepuce carefully to examine the skin on its inner aspect, the glans penis and external urethral meatus, note any secretions , discharges or ulcer and collect a specimen on a bacteriological swab.</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C7E3E6"/>
                </a:highlight>
                <a:latin typeface="Lora"/>
                <a:ea typeface="Lora"/>
                <a:cs typeface="Lora"/>
                <a:sym typeface="Lora"/>
              </a:rPr>
              <a:t>The scrotal skin</a:t>
            </a:r>
            <a:endParaRPr b="1" sz="1100">
              <a:solidFill>
                <a:schemeClr val="dk1"/>
              </a:solidFill>
              <a:highlight>
                <a:srgbClr val="C7E3E6"/>
              </a:highlight>
              <a:latin typeface="Lora"/>
              <a:ea typeface="Lora"/>
              <a:cs typeface="Lora"/>
              <a:sym typeface="Lora"/>
            </a:endParaRPr>
          </a:p>
          <a:p>
            <a:pPr indent="0" lvl="0" marL="457200" rtl="0" algn="l">
              <a:lnSpc>
                <a:spcPct val="115000"/>
              </a:lnSpc>
              <a:spcBef>
                <a:spcPts val="0"/>
              </a:spcBef>
              <a:spcAft>
                <a:spcPts val="0"/>
              </a:spcAft>
              <a:buNone/>
            </a:pPr>
            <a:r>
              <a:rPr b="1" lang="en-GB" sz="1100">
                <a:solidFill>
                  <a:schemeClr val="dk1"/>
                </a:solidFill>
                <a:highlight>
                  <a:srgbClr val="F9DEC9"/>
                </a:highlight>
                <a:latin typeface="Lora"/>
                <a:ea typeface="Lora"/>
                <a:cs typeface="Lora"/>
                <a:sym typeface="Lora"/>
              </a:rPr>
              <a:t>Inspection:</a:t>
            </a:r>
            <a:endParaRPr b="1" sz="1100">
              <a:solidFill>
                <a:schemeClr val="dk1"/>
              </a:solidFill>
              <a:highlight>
                <a:srgbClr val="F9DEC9"/>
              </a:highlight>
              <a:latin typeface="Lora"/>
              <a:ea typeface="Lora"/>
              <a:cs typeface="Lora"/>
              <a:sym typeface="Lora"/>
            </a:endParaRPr>
          </a:p>
          <a:p>
            <a:pPr indent="-298450" lvl="0"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Skin Changes : Redness, </a:t>
            </a:r>
            <a:r>
              <a:rPr lang="en-GB" sz="1100">
                <a:solidFill>
                  <a:schemeClr val="dk1"/>
                </a:solidFill>
                <a:latin typeface="Mada"/>
                <a:ea typeface="Mada"/>
                <a:cs typeface="Mada"/>
                <a:sym typeface="Mada"/>
              </a:rPr>
              <a:t>Tethering.</a:t>
            </a:r>
            <a:endParaRPr sz="1100">
              <a:solidFill>
                <a:schemeClr val="dk1"/>
              </a:solidFill>
              <a:latin typeface="Mada"/>
              <a:ea typeface="Mada"/>
              <a:cs typeface="Mada"/>
              <a:sym typeface="Mada"/>
            </a:endParaRPr>
          </a:p>
          <a:p>
            <a:pPr indent="-298450" lvl="0"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Fixation.</a:t>
            </a:r>
            <a:endParaRPr sz="1100">
              <a:solidFill>
                <a:schemeClr val="dk1"/>
              </a:solidFill>
              <a:latin typeface="Mada"/>
              <a:ea typeface="Mada"/>
              <a:cs typeface="Mada"/>
              <a:sym typeface="Mada"/>
            </a:endParaRPr>
          </a:p>
          <a:p>
            <a:pPr indent="-298450" lvl="0"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Ulcer (squamous carcinoma or tuberculosis).</a:t>
            </a:r>
            <a:endParaRPr sz="1100">
              <a:solidFill>
                <a:schemeClr val="dk1"/>
              </a:solidFill>
              <a:latin typeface="Mada"/>
              <a:ea typeface="Mada"/>
              <a:cs typeface="Mada"/>
              <a:sym typeface="Mada"/>
            </a:endParaRPr>
          </a:p>
          <a:p>
            <a:pPr indent="-298450" lvl="0"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Sinus or discharge.</a:t>
            </a:r>
            <a:endParaRPr sz="1100">
              <a:solidFill>
                <a:schemeClr val="dk1"/>
              </a:solidFill>
              <a:latin typeface="Mada"/>
              <a:ea typeface="Mada"/>
              <a:cs typeface="Mada"/>
              <a:sym typeface="Mada"/>
            </a:endParaRPr>
          </a:p>
          <a:p>
            <a:pPr indent="-298450" lvl="0"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Lump (e. g. sebaceous cyst, infected hair follicle or boil).</a:t>
            </a:r>
            <a:endParaRPr sz="1100">
              <a:solidFill>
                <a:schemeClr val="dk1"/>
              </a:solidFill>
              <a:latin typeface="Mada"/>
              <a:ea typeface="Mada"/>
              <a:cs typeface="Mada"/>
              <a:sym typeface="Mada"/>
            </a:endParaRPr>
          </a:p>
          <a:p>
            <a:pPr indent="-298450" lvl="0"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Always lift up the scrotum and inspect its posterior aspect for any Abnormality.When you find a lesion in the scrotal skin, elicit all the signs required for a diagnosis of any lump or ulcer.</a:t>
            </a:r>
            <a:endParaRPr sz="1100">
              <a:solidFill>
                <a:schemeClr val="dk1"/>
              </a:solidFill>
              <a:latin typeface="Mada"/>
              <a:ea typeface="Mada"/>
              <a:cs typeface="Mada"/>
              <a:sym typeface="Mada"/>
            </a:endParaRPr>
          </a:p>
          <a:p>
            <a:pPr indent="0" lvl="0" marL="0" rtl="0" algn="l">
              <a:lnSpc>
                <a:spcPct val="115000"/>
              </a:lnSpc>
              <a:spcBef>
                <a:spcPts val="1000"/>
              </a:spcBef>
              <a:spcAft>
                <a:spcPts val="0"/>
              </a:spcAft>
              <a:buNone/>
            </a:pPr>
            <a:r>
              <a:t/>
            </a:r>
            <a:endParaRPr sz="1100">
              <a:solidFill>
                <a:schemeClr val="dk1"/>
              </a:solidFill>
              <a:latin typeface="Mada"/>
              <a:ea typeface="Mada"/>
              <a:cs typeface="Mada"/>
              <a:sym typeface="Mada"/>
            </a:endParaRPr>
          </a:p>
          <a:p>
            <a:pPr indent="-298450" lvl="0" marL="457200" rtl="0" algn="l">
              <a:lnSpc>
                <a:spcPct val="115000"/>
              </a:lnSpc>
              <a:spcBef>
                <a:spcPts val="1000"/>
              </a:spcBef>
              <a:spcAft>
                <a:spcPts val="0"/>
              </a:spcAft>
              <a:buClr>
                <a:schemeClr val="dk1"/>
              </a:buClr>
              <a:buSzPts val="1100"/>
              <a:buFont typeface="Lora"/>
              <a:buChar char="●"/>
            </a:pPr>
            <a:r>
              <a:rPr b="1" lang="en-GB" sz="1100">
                <a:solidFill>
                  <a:schemeClr val="dk1"/>
                </a:solidFill>
                <a:highlight>
                  <a:srgbClr val="C7E3E6"/>
                </a:highlight>
                <a:latin typeface="Lora"/>
                <a:ea typeface="Lora"/>
                <a:cs typeface="Lora"/>
                <a:sym typeface="Lora"/>
              </a:rPr>
              <a:t>The </a:t>
            </a:r>
            <a:r>
              <a:rPr b="1" lang="en-GB" sz="1100">
                <a:solidFill>
                  <a:schemeClr val="dk1"/>
                </a:solidFill>
                <a:highlight>
                  <a:srgbClr val="C7E3E6"/>
                </a:highlight>
                <a:latin typeface="Lora"/>
                <a:ea typeface="Lora"/>
                <a:cs typeface="Lora"/>
                <a:sym typeface="Lora"/>
              </a:rPr>
              <a:t>scrotal</a:t>
            </a:r>
            <a:r>
              <a:rPr b="1" lang="en-GB" sz="1100">
                <a:solidFill>
                  <a:schemeClr val="dk1"/>
                </a:solidFill>
                <a:highlight>
                  <a:srgbClr val="C7E3E6"/>
                </a:highlight>
                <a:latin typeface="Lora"/>
                <a:ea typeface="Lora"/>
                <a:cs typeface="Lora"/>
                <a:sym typeface="Lora"/>
              </a:rPr>
              <a:t> content</a:t>
            </a:r>
            <a:endParaRPr b="1" sz="1100">
              <a:solidFill>
                <a:schemeClr val="dk1"/>
              </a:solidFill>
              <a:highlight>
                <a:srgbClr val="C7E3E6"/>
              </a:highlight>
              <a:latin typeface="Lora"/>
              <a:ea typeface="Lora"/>
              <a:cs typeface="Lora"/>
              <a:sym typeface="Lora"/>
            </a:endParaRPr>
          </a:p>
          <a:p>
            <a:pPr indent="0" lvl="0" marL="457200" rtl="0" algn="l">
              <a:lnSpc>
                <a:spcPct val="115000"/>
              </a:lnSpc>
              <a:spcBef>
                <a:spcPts val="0"/>
              </a:spcBef>
              <a:spcAft>
                <a:spcPts val="0"/>
              </a:spcAft>
              <a:buNone/>
            </a:pPr>
            <a:r>
              <a:rPr b="1" lang="en-GB" sz="1100">
                <a:solidFill>
                  <a:schemeClr val="dk1"/>
                </a:solidFill>
                <a:highlight>
                  <a:srgbClr val="F9DEC9"/>
                </a:highlight>
                <a:latin typeface="Lora"/>
                <a:ea typeface="Lora"/>
                <a:cs typeface="Lora"/>
                <a:sym typeface="Lora"/>
              </a:rPr>
              <a:t>Inspection</a:t>
            </a:r>
            <a:endParaRPr b="1" sz="1100">
              <a:solidFill>
                <a:schemeClr val="dk1"/>
              </a:solidFill>
              <a:highlight>
                <a:srgbClr val="F9DEC9"/>
              </a:highlight>
              <a:latin typeface="Lora"/>
              <a:ea typeface="Lora"/>
              <a:cs typeface="Lora"/>
              <a:sym typeface="Lora"/>
            </a:endParaRPr>
          </a:p>
          <a:p>
            <a:pPr indent="-298450" lvl="0"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Size and shape of the scrotum,  Asymmetry, Inguino-scrotal swelling.</a:t>
            </a:r>
            <a:endParaRPr sz="11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rPr b="1" lang="en-GB" sz="1100">
                <a:solidFill>
                  <a:srgbClr val="FF0000"/>
                </a:solidFill>
                <a:highlight>
                  <a:srgbClr val="F9DEC9"/>
                </a:highlight>
                <a:latin typeface="Mada"/>
                <a:ea typeface="Mada"/>
                <a:cs typeface="Mada"/>
                <a:sym typeface="Mada"/>
              </a:rPr>
              <a:t>Palpation, </a:t>
            </a:r>
            <a:r>
              <a:rPr b="1" lang="en-GB" sz="1100">
                <a:solidFill>
                  <a:srgbClr val="6AA84F"/>
                </a:solidFill>
                <a:highlight>
                  <a:srgbClr val="F9DEC9"/>
                </a:highlight>
                <a:latin typeface="Mada"/>
                <a:ea typeface="Mada"/>
                <a:cs typeface="Mada"/>
                <a:sym typeface="Mada"/>
              </a:rPr>
              <a:t>start with the normal side.</a:t>
            </a:r>
            <a:endParaRPr b="1" sz="1100">
              <a:solidFill>
                <a:srgbClr val="6AA84F"/>
              </a:solidFill>
              <a:highlight>
                <a:srgbClr val="F9DEC9"/>
              </a:highlight>
              <a:latin typeface="Mada"/>
              <a:ea typeface="Mada"/>
              <a:cs typeface="Mada"/>
              <a:sym typeface="Mada"/>
            </a:endParaRPr>
          </a:p>
          <a:p>
            <a:pPr indent="0" lvl="0" marL="914400" rtl="0" algn="l">
              <a:lnSpc>
                <a:spcPct val="115000"/>
              </a:lnSpc>
              <a:spcBef>
                <a:spcPts val="0"/>
              </a:spcBef>
              <a:spcAft>
                <a:spcPts val="0"/>
              </a:spcAft>
              <a:buNone/>
            </a:pPr>
            <a:r>
              <a:rPr b="1" lang="en-GB" sz="1100">
                <a:solidFill>
                  <a:srgbClr val="FF0000"/>
                </a:solidFill>
                <a:latin typeface="Mada"/>
                <a:ea typeface="Mada"/>
                <a:cs typeface="Mada"/>
                <a:sym typeface="Mada"/>
              </a:rPr>
              <a:t>Gently support the scrotum with the fingers of one hand or both hands while feeling the scrotal contents between your index finger behind the scrotum and the thumb in front.</a:t>
            </a:r>
            <a:endParaRPr b="1" sz="1100">
              <a:solidFill>
                <a:srgbClr val="FF0000"/>
              </a:solidFill>
              <a:latin typeface="Mada"/>
              <a:ea typeface="Mada"/>
              <a:cs typeface="Mada"/>
              <a:sym typeface="Mada"/>
            </a:endParaRPr>
          </a:p>
          <a:p>
            <a:pPr indent="-298450" lvl="0" marL="13716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Confirm that the scrotum contains two testes.</a:t>
            </a:r>
            <a:endParaRPr sz="1100">
              <a:solidFill>
                <a:schemeClr val="dk1"/>
              </a:solidFill>
              <a:latin typeface="Mada"/>
              <a:ea typeface="Mada"/>
              <a:cs typeface="Mada"/>
              <a:sym typeface="Mada"/>
            </a:endParaRPr>
          </a:p>
          <a:p>
            <a:pPr indent="-298450" lvl="0" marL="13716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Check the position and texture of the body of each testis. the epididymi</a:t>
            </a:r>
            <a:r>
              <a:rPr lang="en-GB" sz="1100">
                <a:solidFill>
                  <a:schemeClr val="dk1"/>
                </a:solidFill>
                <a:latin typeface="Mada"/>
                <a:ea typeface="Mada"/>
                <a:cs typeface="Mada"/>
                <a:sym typeface="Mada"/>
              </a:rPr>
              <a:t>s </a:t>
            </a:r>
            <a:r>
              <a:rPr lang="en-GB" sz="1100">
                <a:solidFill>
                  <a:schemeClr val="dk1"/>
                </a:solidFill>
                <a:latin typeface="Mada"/>
                <a:ea typeface="Mada"/>
                <a:cs typeface="Mada"/>
                <a:sym typeface="Mada"/>
              </a:rPr>
              <a:t>and the cords. Try to define the anatomy and find any abnormality.</a:t>
            </a:r>
            <a:endParaRPr sz="11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rPr b="1" lang="en-GB" sz="1100">
                <a:solidFill>
                  <a:srgbClr val="FF0000"/>
                </a:solidFill>
                <a:latin typeface="Mada"/>
                <a:ea typeface="Mada"/>
                <a:cs typeface="Mada"/>
                <a:sym typeface="Mada"/>
              </a:rPr>
              <a:t>For any scrotal lump you should answer four questions:</a:t>
            </a:r>
            <a:endParaRPr b="1" sz="1100">
              <a:solidFill>
                <a:srgbClr val="FF0000"/>
              </a:solidFill>
              <a:latin typeface="Mada"/>
              <a:ea typeface="Mada"/>
              <a:cs typeface="Mada"/>
              <a:sym typeface="Mada"/>
            </a:endParaRPr>
          </a:p>
          <a:p>
            <a:pPr indent="0" lvl="0" marL="914400" rtl="0" algn="l">
              <a:lnSpc>
                <a:spcPct val="115000"/>
              </a:lnSpc>
              <a:spcBef>
                <a:spcPts val="0"/>
              </a:spcBef>
              <a:spcAft>
                <a:spcPts val="0"/>
              </a:spcAft>
              <a:buNone/>
            </a:pPr>
            <a:r>
              <a:rPr b="1" lang="en-GB" sz="1100">
                <a:solidFill>
                  <a:schemeClr val="dk1"/>
                </a:solidFill>
                <a:latin typeface="Mada"/>
                <a:ea typeface="Mada"/>
                <a:cs typeface="Mada"/>
                <a:sym typeface="Mada"/>
              </a:rPr>
              <a:t>1 ) Is the lump confined to the scrotum? (</a:t>
            </a:r>
            <a:r>
              <a:rPr lang="en-GB" sz="1100">
                <a:solidFill>
                  <a:schemeClr val="dk1"/>
                </a:solidFill>
                <a:latin typeface="Mada"/>
                <a:ea typeface="Mada"/>
                <a:cs typeface="Mada"/>
                <a:sym typeface="Mada"/>
              </a:rPr>
              <a:t> can you get above it ?) </a:t>
            </a:r>
            <a:endParaRPr sz="11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rPr lang="en-GB" sz="1100">
                <a:solidFill>
                  <a:srgbClr val="6AA84F"/>
                </a:solidFill>
                <a:latin typeface="Mada"/>
                <a:ea typeface="Mada"/>
                <a:cs typeface="Mada"/>
                <a:sym typeface="Mada"/>
              </a:rPr>
              <a:t>That means that the mass is in the scrotum, If not then it’s hernia !</a:t>
            </a:r>
            <a:endParaRPr sz="1100">
              <a:solidFill>
                <a:srgbClr val="6AA84F"/>
              </a:solidFill>
              <a:latin typeface="Mada"/>
              <a:ea typeface="Mada"/>
              <a:cs typeface="Mada"/>
              <a:sym typeface="Mada"/>
            </a:endParaRPr>
          </a:p>
          <a:p>
            <a:pPr indent="0" lvl="0" marL="914400" rtl="0" algn="l">
              <a:lnSpc>
                <a:spcPct val="115000"/>
              </a:lnSpc>
              <a:spcBef>
                <a:spcPts val="0"/>
              </a:spcBef>
              <a:spcAft>
                <a:spcPts val="0"/>
              </a:spcAft>
              <a:buNone/>
            </a:pPr>
            <a:r>
              <a:rPr b="1" lang="en-GB" sz="1100">
                <a:solidFill>
                  <a:schemeClr val="dk1"/>
                </a:solidFill>
                <a:latin typeface="Mada"/>
                <a:ea typeface="Mada"/>
                <a:cs typeface="Mada"/>
                <a:sym typeface="Mada"/>
              </a:rPr>
              <a:t>2) Does the lump </a:t>
            </a:r>
            <a:r>
              <a:rPr b="1" lang="en-GB" sz="1100">
                <a:solidFill>
                  <a:schemeClr val="dk1"/>
                </a:solidFill>
                <a:latin typeface="Mada"/>
                <a:ea typeface="Mada"/>
                <a:cs typeface="Mada"/>
                <a:sym typeface="Mada"/>
              </a:rPr>
              <a:t>transilluminates</a:t>
            </a:r>
            <a:r>
              <a:rPr b="1" lang="en-GB" sz="1100">
                <a:solidFill>
                  <a:schemeClr val="dk1"/>
                </a:solidFill>
                <a:latin typeface="Mada"/>
                <a:ea typeface="Mada"/>
                <a:cs typeface="Mada"/>
                <a:sym typeface="Mada"/>
              </a:rPr>
              <a:t>?</a:t>
            </a:r>
            <a:r>
              <a:rPr lang="en-GB" sz="1100">
                <a:solidFill>
                  <a:schemeClr val="dk1"/>
                </a:solidFill>
                <a:latin typeface="Mada"/>
                <a:ea typeface="Mada"/>
                <a:cs typeface="Mada"/>
                <a:sym typeface="Mada"/>
              </a:rPr>
              <a:t> </a:t>
            </a:r>
            <a:r>
              <a:rPr lang="en-GB" sz="1100">
                <a:solidFill>
                  <a:srgbClr val="6AA84F"/>
                </a:solidFill>
                <a:latin typeface="Mada"/>
                <a:ea typeface="Mada"/>
                <a:cs typeface="Mada"/>
                <a:sym typeface="Mada"/>
              </a:rPr>
              <a:t>To </a:t>
            </a:r>
            <a:r>
              <a:rPr lang="en-GB" sz="1100">
                <a:solidFill>
                  <a:srgbClr val="6AA84F"/>
                </a:solidFill>
                <a:latin typeface="Mada"/>
                <a:ea typeface="Mada"/>
                <a:cs typeface="Mada"/>
                <a:sym typeface="Mada"/>
              </a:rPr>
              <a:t>differentiate</a:t>
            </a:r>
            <a:r>
              <a:rPr lang="en-GB" sz="1100">
                <a:solidFill>
                  <a:srgbClr val="6AA84F"/>
                </a:solidFill>
                <a:latin typeface="Mada"/>
                <a:ea typeface="Mada"/>
                <a:cs typeface="Mada"/>
                <a:sym typeface="Mada"/>
              </a:rPr>
              <a:t> between hydrocele and solid masses e.g Tumor .</a:t>
            </a:r>
            <a:endParaRPr sz="1100">
              <a:solidFill>
                <a:srgbClr val="6AA84F"/>
              </a:solidFill>
              <a:latin typeface="Mada"/>
              <a:ea typeface="Mada"/>
              <a:cs typeface="Mada"/>
              <a:sym typeface="Mada"/>
            </a:endParaRPr>
          </a:p>
          <a:p>
            <a:pPr indent="0" lvl="0" marL="914400" rtl="0" algn="l">
              <a:lnSpc>
                <a:spcPct val="115000"/>
              </a:lnSpc>
              <a:spcBef>
                <a:spcPts val="0"/>
              </a:spcBef>
              <a:spcAft>
                <a:spcPts val="0"/>
              </a:spcAft>
              <a:buNone/>
            </a:pPr>
            <a:r>
              <a:rPr b="1" lang="en-GB" sz="1100">
                <a:solidFill>
                  <a:schemeClr val="dk1"/>
                </a:solidFill>
                <a:latin typeface="Mada"/>
                <a:ea typeface="Mada"/>
                <a:cs typeface="Mada"/>
                <a:sym typeface="Mada"/>
              </a:rPr>
              <a:t>3) Does the lump have an expansile cough impulse?</a:t>
            </a:r>
            <a:r>
              <a:rPr lang="en-GB" sz="1100">
                <a:solidFill>
                  <a:schemeClr val="dk1"/>
                </a:solidFill>
                <a:latin typeface="Mada"/>
                <a:ea typeface="Mada"/>
                <a:cs typeface="Mada"/>
                <a:sym typeface="Mada"/>
              </a:rPr>
              <a:t> </a:t>
            </a:r>
            <a:r>
              <a:rPr lang="en-GB" sz="1100">
                <a:solidFill>
                  <a:srgbClr val="6AA84F"/>
                </a:solidFill>
                <a:latin typeface="Mada"/>
                <a:ea typeface="Mada"/>
                <a:cs typeface="Mada"/>
                <a:sym typeface="Mada"/>
              </a:rPr>
              <a:t>If negative doesn’t exclude hernia because it can be </a:t>
            </a:r>
            <a:r>
              <a:rPr lang="en-GB" sz="1100">
                <a:solidFill>
                  <a:srgbClr val="6AA84F"/>
                </a:solidFill>
                <a:latin typeface="Mada"/>
                <a:ea typeface="Mada"/>
                <a:cs typeface="Mada"/>
                <a:sym typeface="Mada"/>
              </a:rPr>
              <a:t>incarcerated</a:t>
            </a:r>
            <a:r>
              <a:rPr lang="en-GB" sz="1100">
                <a:solidFill>
                  <a:srgbClr val="6AA84F"/>
                </a:solidFill>
                <a:latin typeface="Mada"/>
                <a:ea typeface="Mada"/>
                <a:cs typeface="Mada"/>
                <a:sym typeface="Mada"/>
              </a:rPr>
              <a:t> </a:t>
            </a:r>
            <a:endParaRPr sz="1100">
              <a:solidFill>
                <a:srgbClr val="6AA84F"/>
              </a:solidFill>
              <a:latin typeface="Mada"/>
              <a:ea typeface="Mada"/>
              <a:cs typeface="Mada"/>
              <a:sym typeface="Mada"/>
            </a:endParaRPr>
          </a:p>
          <a:p>
            <a:pPr indent="0" lvl="0" marL="914400" rtl="0" algn="l">
              <a:lnSpc>
                <a:spcPct val="115000"/>
              </a:lnSpc>
              <a:spcBef>
                <a:spcPts val="0"/>
              </a:spcBef>
              <a:spcAft>
                <a:spcPts val="0"/>
              </a:spcAft>
              <a:buNone/>
            </a:pPr>
            <a:r>
              <a:rPr b="1" lang="en-GB" sz="1100">
                <a:solidFill>
                  <a:schemeClr val="dk1"/>
                </a:solidFill>
                <a:latin typeface="Mada"/>
                <a:ea typeface="Mada"/>
                <a:cs typeface="Mada"/>
                <a:sym typeface="Mada"/>
              </a:rPr>
              <a:t>4) Does the lump separate from the testis ?</a:t>
            </a:r>
            <a:endParaRPr b="1" sz="11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rPr lang="en-GB" sz="1100">
                <a:solidFill>
                  <a:srgbClr val="6AA84F"/>
                </a:solidFill>
                <a:latin typeface="Mada"/>
                <a:ea typeface="Mada"/>
                <a:cs typeface="Mada"/>
                <a:sym typeface="Mada"/>
              </a:rPr>
              <a:t>5) Check for tenderness </a:t>
            </a:r>
            <a:endParaRPr sz="1100">
              <a:solidFill>
                <a:srgbClr val="6AA84F"/>
              </a:solidFill>
              <a:latin typeface="Mada"/>
              <a:ea typeface="Mada"/>
              <a:cs typeface="Mada"/>
              <a:sym typeface="Mada"/>
            </a:endParaRPr>
          </a:p>
          <a:p>
            <a:pPr indent="0" lvl="0" marL="914400" rtl="0" algn="l">
              <a:lnSpc>
                <a:spcPct val="115000"/>
              </a:lnSpc>
              <a:spcBef>
                <a:spcPts val="0"/>
              </a:spcBef>
              <a:spcAft>
                <a:spcPts val="0"/>
              </a:spcAft>
              <a:buNone/>
            </a:pPr>
            <a:r>
              <a:rPr lang="en-GB" sz="1100">
                <a:solidFill>
                  <a:schemeClr val="dk1"/>
                </a:solidFill>
                <a:latin typeface="Mada"/>
                <a:ea typeface="Mada"/>
                <a:cs typeface="Mada"/>
                <a:sym typeface="Mada"/>
              </a:rPr>
              <a:t>Note: if you know the answers to these four questions and have defined the physical characteristics of the lump and its relations to each testis and epididymis, you will have no difficulty making the diagnosis.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a:p>
        </p:txBody>
      </p:sp>
      <p:sp>
        <p:nvSpPr>
          <p:cNvPr id="2757" name="Google Shape;2757;p146"/>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pic>
        <p:nvPicPr>
          <p:cNvPr id="2758" name="Google Shape;2758;p146"/>
          <p:cNvPicPr preferRelativeResize="0"/>
          <p:nvPr/>
        </p:nvPicPr>
        <p:blipFill rotWithShape="1">
          <a:blip r:embed="rId3">
            <a:alphaModFix/>
          </a:blip>
          <a:srcRect b="28780" l="32508" r="50172" t="42906"/>
          <a:stretch/>
        </p:blipFill>
        <p:spPr>
          <a:xfrm>
            <a:off x="5924552" y="3657725"/>
            <a:ext cx="1318797" cy="1347476"/>
          </a:xfrm>
          <a:prstGeom prst="rect">
            <a:avLst/>
          </a:prstGeom>
          <a:noFill/>
          <a:ln>
            <a:noFill/>
          </a:ln>
        </p:spPr>
      </p:pic>
      <p:sp>
        <p:nvSpPr>
          <p:cNvPr id="2759" name="Google Shape;2759;p146"/>
          <p:cNvSpPr txBox="1"/>
          <p:nvPr/>
        </p:nvSpPr>
        <p:spPr>
          <a:xfrm>
            <a:off x="5217275" y="2274150"/>
            <a:ext cx="1809600" cy="431100"/>
          </a:xfrm>
          <a:prstGeom prst="rect">
            <a:avLst/>
          </a:prstGeom>
          <a:noFill/>
          <a:ln cap="flat" cmpd="sng" w="19050">
            <a:solidFill>
              <a:srgbClr val="C7E3E6"/>
            </a:solidFill>
            <a:prstDash val="lg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sz="800">
                <a:latin typeface="Lora"/>
                <a:ea typeface="Lora"/>
                <a:cs typeface="Lora"/>
                <a:sym typeface="Lora"/>
              </a:rPr>
              <a:t>Click </a:t>
            </a:r>
            <a:r>
              <a:rPr b="1" lang="en-GB" sz="800" u="sng">
                <a:solidFill>
                  <a:schemeClr val="hlink"/>
                </a:solidFill>
                <a:latin typeface="Lora"/>
                <a:ea typeface="Lora"/>
                <a:cs typeface="Lora"/>
                <a:sym typeface="Lora"/>
                <a:hlinkClick r:id="rId4"/>
              </a:rPr>
              <a:t>here</a:t>
            </a:r>
            <a:r>
              <a:rPr b="1" lang="en-GB" sz="800">
                <a:latin typeface="Lora"/>
                <a:ea typeface="Lora"/>
                <a:cs typeface="Lora"/>
                <a:sym typeface="Lora"/>
              </a:rPr>
              <a:t> for some terms that you need to be familiar with.</a:t>
            </a:r>
            <a:endParaRPr b="1" sz="800">
              <a:latin typeface="Lora"/>
              <a:ea typeface="Lora"/>
              <a:cs typeface="Lora"/>
              <a:sym typeface="Lora"/>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3" name="Shape 2763"/>
        <p:cNvGrpSpPr/>
        <p:nvPr/>
      </p:nvGrpSpPr>
      <p:grpSpPr>
        <a:xfrm>
          <a:off x="0" y="0"/>
          <a:ext cx="0" cy="0"/>
          <a:chOff x="0" y="0"/>
          <a:chExt cx="0" cy="0"/>
        </a:xfrm>
      </p:grpSpPr>
      <p:sp>
        <p:nvSpPr>
          <p:cNvPr id="2764" name="Google Shape;2764;p147"/>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147"/>
          <p:cNvSpPr txBox="1"/>
          <p:nvPr/>
        </p:nvSpPr>
        <p:spPr>
          <a:xfrm>
            <a:off x="1052225" y="146425"/>
            <a:ext cx="51150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GB" sz="2000">
                <a:solidFill>
                  <a:srgbClr val="DBA17B"/>
                </a:solidFill>
                <a:highlight>
                  <a:schemeClr val="lt1"/>
                </a:highlight>
                <a:latin typeface="Lora"/>
                <a:ea typeface="Lora"/>
                <a:cs typeface="Lora"/>
                <a:sym typeface="Lora"/>
              </a:rPr>
              <a:t>Physical examination of the scrotum cont.</a:t>
            </a:r>
            <a:endParaRPr/>
          </a:p>
        </p:txBody>
      </p:sp>
      <p:sp>
        <p:nvSpPr>
          <p:cNvPr id="2766" name="Google Shape;2766;p147"/>
          <p:cNvSpPr txBox="1"/>
          <p:nvPr/>
        </p:nvSpPr>
        <p:spPr>
          <a:xfrm>
            <a:off x="75" y="991100"/>
            <a:ext cx="5895900" cy="21525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C7E3E6"/>
                </a:highlight>
                <a:latin typeface="Mada"/>
                <a:ea typeface="Mada"/>
                <a:cs typeface="Mada"/>
                <a:sym typeface="Mada"/>
              </a:rPr>
              <a:t> </a:t>
            </a:r>
            <a:r>
              <a:rPr b="1" lang="en-GB" sz="1100">
                <a:solidFill>
                  <a:schemeClr val="dk1"/>
                </a:solidFill>
                <a:highlight>
                  <a:srgbClr val="C7E3E6"/>
                </a:highlight>
                <a:latin typeface="Lora"/>
                <a:ea typeface="Lora"/>
                <a:cs typeface="Lora"/>
                <a:sym typeface="Lora"/>
              </a:rPr>
              <a:t>The perineum and rectum.</a:t>
            </a:r>
            <a:endParaRPr b="1" sz="1100">
              <a:solidFill>
                <a:schemeClr val="dk1"/>
              </a:solidFill>
              <a:highlight>
                <a:srgbClr val="C7E3E6"/>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Examine the perineum. (for any lump, ulcer, sinus or discharges).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Anorectal examination for </a:t>
            </a:r>
            <a:r>
              <a:rPr b="1" lang="en-GB" sz="1100">
                <a:solidFill>
                  <a:schemeClr val="dk1"/>
                </a:solidFill>
                <a:latin typeface="Mada"/>
                <a:ea typeface="Mada"/>
                <a:cs typeface="Mada"/>
                <a:sym typeface="Mada"/>
              </a:rPr>
              <a:t>prostate gland</a:t>
            </a:r>
            <a:r>
              <a:rPr lang="en-GB" sz="1100">
                <a:solidFill>
                  <a:schemeClr val="dk1"/>
                </a:solidFill>
                <a:latin typeface="Mada"/>
                <a:ea typeface="Mada"/>
                <a:cs typeface="Mada"/>
                <a:sym typeface="Mada"/>
              </a:rPr>
              <a:t> and </a:t>
            </a:r>
            <a:r>
              <a:rPr b="1" lang="en-GB" sz="1100">
                <a:solidFill>
                  <a:schemeClr val="dk1"/>
                </a:solidFill>
                <a:latin typeface="Mada"/>
                <a:ea typeface="Mada"/>
                <a:cs typeface="Mada"/>
                <a:sym typeface="Mada"/>
              </a:rPr>
              <a:t>seminal vesicle </a:t>
            </a:r>
            <a:r>
              <a:rPr lang="en-GB" sz="1100">
                <a:solidFill>
                  <a:schemeClr val="dk1"/>
                </a:solidFill>
                <a:latin typeface="Mada"/>
                <a:ea typeface="Mada"/>
                <a:cs typeface="Mada"/>
                <a:sym typeface="Mada"/>
              </a:rPr>
              <a:t>abnormalities.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SzPts val="1100"/>
              <a:buFont typeface="Lora"/>
              <a:buChar char="●"/>
            </a:pPr>
            <a:r>
              <a:rPr b="1" lang="en-GB" sz="1100">
                <a:solidFill>
                  <a:schemeClr val="dk1"/>
                </a:solidFill>
                <a:highlight>
                  <a:srgbClr val="C7E3E6"/>
                </a:highlight>
                <a:latin typeface="Lora"/>
                <a:ea typeface="Lora"/>
                <a:cs typeface="Lora"/>
                <a:sym typeface="Lora"/>
              </a:rPr>
              <a:t> Examine the lymph drainage</a:t>
            </a:r>
            <a:r>
              <a:rPr b="1" lang="en-GB" sz="1100">
                <a:solidFill>
                  <a:srgbClr val="6AA84F"/>
                </a:solidFill>
                <a:highlight>
                  <a:srgbClr val="C7E3E6"/>
                </a:highlight>
                <a:latin typeface="Lora"/>
                <a:ea typeface="Lora"/>
                <a:cs typeface="Lora"/>
                <a:sym typeface="Lora"/>
              </a:rPr>
              <a:t>( And inspect the groin ) </a:t>
            </a:r>
            <a:endParaRPr b="1" sz="1100">
              <a:solidFill>
                <a:srgbClr val="6AA84F"/>
              </a:solidFill>
              <a:highlight>
                <a:srgbClr val="C7E3E6"/>
              </a:highlight>
              <a:latin typeface="Lora"/>
              <a:ea typeface="Lora"/>
              <a:cs typeface="Lora"/>
              <a:sym typeface="Lora"/>
            </a:endParaRPr>
          </a:p>
          <a:p>
            <a:pPr indent="-298450" lvl="0"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Inguinal lymph nodes (drains the skin of the external genitalia).</a:t>
            </a:r>
            <a:endParaRPr sz="1100">
              <a:solidFill>
                <a:schemeClr val="dk1"/>
              </a:solidFill>
              <a:latin typeface="Mada"/>
              <a:ea typeface="Mada"/>
              <a:cs typeface="Mada"/>
              <a:sym typeface="Mada"/>
            </a:endParaRPr>
          </a:p>
          <a:p>
            <a:pPr indent="-298450" lvl="0"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Common iliac lymph nodes (drains the coverings of the testes and spermatic cord).</a:t>
            </a:r>
            <a:endParaRPr sz="1100">
              <a:solidFill>
                <a:schemeClr val="dk1"/>
              </a:solidFill>
              <a:latin typeface="Mada"/>
              <a:ea typeface="Mada"/>
              <a:cs typeface="Mada"/>
              <a:sym typeface="Mada"/>
            </a:endParaRPr>
          </a:p>
          <a:p>
            <a:pPr indent="-298450" lvl="0"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Para-aortic lymph nodes (drains the body of the testes) should be felt  in the upper half of the abdomen, in the epigastrium.</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a:p>
        </p:txBody>
      </p:sp>
      <p:sp>
        <p:nvSpPr>
          <p:cNvPr id="2767" name="Google Shape;2767;p147"/>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2768" name="Google Shape;2768;p147"/>
          <p:cNvSpPr txBox="1"/>
          <p:nvPr/>
        </p:nvSpPr>
        <p:spPr>
          <a:xfrm>
            <a:off x="75" y="2790000"/>
            <a:ext cx="5895900" cy="9843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Clr>
                <a:srgbClr val="6AA84F"/>
              </a:buClr>
              <a:buSzPts val="1100"/>
              <a:buFont typeface="Mada"/>
              <a:buChar char="●"/>
            </a:pPr>
            <a:r>
              <a:rPr b="1" lang="en-GB" sz="1100">
                <a:solidFill>
                  <a:srgbClr val="6AA84F"/>
                </a:solidFill>
                <a:highlight>
                  <a:srgbClr val="C7E3E6"/>
                </a:highlight>
                <a:latin typeface="Lora"/>
                <a:ea typeface="Lora"/>
                <a:cs typeface="Lora"/>
                <a:sym typeface="Lora"/>
              </a:rPr>
              <a:t>Perform Cremasteric reflex test.</a:t>
            </a:r>
            <a:r>
              <a:rPr b="1" lang="en-GB" sz="1100">
                <a:solidFill>
                  <a:srgbClr val="6AA84F"/>
                </a:solidFill>
                <a:latin typeface="Mada"/>
                <a:ea typeface="Mada"/>
                <a:cs typeface="Mada"/>
                <a:sym typeface="Mada"/>
              </a:rPr>
              <a:t> </a:t>
            </a:r>
            <a:r>
              <a:rPr lang="en-GB" sz="1100">
                <a:solidFill>
                  <a:srgbClr val="6AA84F"/>
                </a:solidFill>
                <a:latin typeface="Mada"/>
                <a:ea typeface="Mada"/>
                <a:cs typeface="Mada"/>
                <a:sym typeface="Mada"/>
              </a:rPr>
              <a:t>In testicular torsion it’s going to be absent in the affected side</a:t>
            </a:r>
            <a:endParaRPr b="1" sz="1100">
              <a:solidFill>
                <a:schemeClr val="dk1"/>
              </a:solidFill>
              <a:highlight>
                <a:srgbClr val="C7E3E6"/>
              </a:highlight>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a:p>
        </p:txBody>
      </p:sp>
      <p:sp>
        <p:nvSpPr>
          <p:cNvPr id="2769" name="Google Shape;2769;p147"/>
          <p:cNvSpPr/>
          <p:nvPr/>
        </p:nvSpPr>
        <p:spPr>
          <a:xfrm>
            <a:off x="108825" y="6570300"/>
            <a:ext cx="7320600" cy="38673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rgbClr val="F3F3F3"/>
                </a:solidFill>
                <a:latin typeface="Pacifico"/>
                <a:ea typeface="Pacifico"/>
                <a:cs typeface="Pacifico"/>
                <a:sym typeface="Pacifico"/>
              </a:rPr>
              <a:t>A space for your notes </a:t>
            </a:r>
            <a:endParaRPr/>
          </a:p>
        </p:txBody>
      </p:sp>
      <p:pic>
        <p:nvPicPr>
          <p:cNvPr id="2770" name="Google Shape;2770;p147"/>
          <p:cNvPicPr preferRelativeResize="0"/>
          <p:nvPr/>
        </p:nvPicPr>
        <p:blipFill>
          <a:blip r:embed="rId3">
            <a:alphaModFix/>
          </a:blip>
          <a:stretch>
            <a:fillRect/>
          </a:stretch>
        </p:blipFill>
        <p:spPr>
          <a:xfrm>
            <a:off x="485362" y="3423562"/>
            <a:ext cx="6618792" cy="2866775"/>
          </a:xfrm>
          <a:prstGeom prst="rect">
            <a:avLst/>
          </a:prstGeom>
          <a:noFill/>
          <a:ln cap="flat" cmpd="sng" w="19050">
            <a:solidFill>
              <a:srgbClr val="77A9AD"/>
            </a:solidFill>
            <a:prstDash val="lgDashDot"/>
            <a:round/>
            <a:headEnd len="sm" w="sm" type="none"/>
            <a:tailEnd len="sm" w="sm" type="none"/>
          </a:ln>
        </p:spPr>
      </p:pic>
      <p:pic>
        <p:nvPicPr>
          <p:cNvPr id="2771" name="Google Shape;2771;p147"/>
          <p:cNvPicPr preferRelativeResize="0"/>
          <p:nvPr/>
        </p:nvPicPr>
        <p:blipFill>
          <a:blip r:embed="rId4">
            <a:alphaModFix/>
          </a:blip>
          <a:stretch>
            <a:fillRect/>
          </a:stretch>
        </p:blipFill>
        <p:spPr>
          <a:xfrm>
            <a:off x="0" y="9382256"/>
            <a:ext cx="1052224" cy="1316220"/>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5" name="Shape 2775"/>
        <p:cNvGrpSpPr/>
        <p:nvPr/>
      </p:nvGrpSpPr>
      <p:grpSpPr>
        <a:xfrm>
          <a:off x="0" y="0"/>
          <a:ext cx="0" cy="0"/>
          <a:chOff x="0" y="0"/>
          <a:chExt cx="0" cy="0"/>
        </a:xfrm>
      </p:grpSpPr>
      <p:sp>
        <p:nvSpPr>
          <p:cNvPr id="2776" name="Google Shape;2776;p148"/>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77" name="Google Shape;2777;p148"/>
          <p:cNvGrpSpPr/>
          <p:nvPr/>
        </p:nvGrpSpPr>
        <p:grpSpPr>
          <a:xfrm>
            <a:off x="132759" y="2884571"/>
            <a:ext cx="4067400" cy="558405"/>
            <a:chOff x="-163450" y="-34550"/>
            <a:chExt cx="4067400" cy="1359642"/>
          </a:xfrm>
        </p:grpSpPr>
        <p:sp>
          <p:nvSpPr>
            <p:cNvPr id="2778" name="Google Shape;2778;p148"/>
            <p:cNvSpPr txBox="1"/>
            <p:nvPr/>
          </p:nvSpPr>
          <p:spPr>
            <a:xfrm>
              <a:off x="-163450" y="-34550"/>
              <a:ext cx="4067400" cy="299100"/>
            </a:xfrm>
            <a:prstGeom prst="rect">
              <a:avLst/>
            </a:prstGeom>
            <a:noFill/>
            <a:ln>
              <a:noFill/>
            </a:ln>
          </p:spPr>
          <p:txBody>
            <a:bodyPr anchorCtr="0" anchor="t" bIns="91425" lIns="91425" spcFirstLastPara="1" rIns="91425" wrap="square" tIns="91425">
              <a:noAutofit/>
            </a:bodyPr>
            <a:lstStyle/>
            <a:p>
              <a:pPr indent="0" lvl="0" marL="89999" rtl="0" algn="l">
                <a:spcBef>
                  <a:spcPts val="0"/>
                </a:spcBef>
                <a:spcAft>
                  <a:spcPts val="0"/>
                </a:spcAft>
                <a:buNone/>
              </a:pPr>
              <a:r>
                <a:rPr lang="en-GB" sz="1800">
                  <a:solidFill>
                    <a:srgbClr val="9FCFCF"/>
                  </a:solidFill>
                  <a:latin typeface="Comfortaa Regular"/>
                  <a:ea typeface="Comfortaa Regular"/>
                  <a:cs typeface="Comfortaa Regular"/>
                  <a:sym typeface="Comfortaa Regular"/>
                </a:rPr>
                <a:t>Objectives</a:t>
              </a:r>
              <a:endParaRPr sz="1800">
                <a:solidFill>
                  <a:srgbClr val="9FCFCF"/>
                </a:solidFill>
                <a:latin typeface="Comfortaa Regular"/>
                <a:ea typeface="Comfortaa Regular"/>
                <a:cs typeface="Comfortaa Regular"/>
                <a:sym typeface="Comfortaa Regular"/>
              </a:endParaRPr>
            </a:p>
          </p:txBody>
        </p:sp>
        <p:sp>
          <p:nvSpPr>
            <p:cNvPr id="2779" name="Google Shape;2779;p148"/>
            <p:cNvSpPr/>
            <p:nvPr/>
          </p:nvSpPr>
          <p:spPr>
            <a:xfrm>
              <a:off x="-6675" y="1208992"/>
              <a:ext cx="2224800" cy="1161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2780" name="Google Shape;2780;p148"/>
          <p:cNvGrpSpPr/>
          <p:nvPr/>
        </p:nvGrpSpPr>
        <p:grpSpPr>
          <a:xfrm>
            <a:off x="132738" y="7071997"/>
            <a:ext cx="4067400" cy="489881"/>
            <a:chOff x="80450" y="3286270"/>
            <a:chExt cx="4067400" cy="489881"/>
          </a:xfrm>
        </p:grpSpPr>
        <p:sp>
          <p:nvSpPr>
            <p:cNvPr id="2781" name="Google Shape;2781;p148"/>
            <p:cNvSpPr txBox="1"/>
            <p:nvPr/>
          </p:nvSpPr>
          <p:spPr>
            <a:xfrm>
              <a:off x="80450" y="3286270"/>
              <a:ext cx="4067400" cy="16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done by : </a:t>
              </a:r>
              <a:endParaRPr sz="1800">
                <a:solidFill>
                  <a:srgbClr val="9FCFCF"/>
                </a:solidFill>
                <a:latin typeface="Comfortaa Regular"/>
                <a:ea typeface="Comfortaa Regular"/>
                <a:cs typeface="Comfortaa Regular"/>
                <a:sym typeface="Comfortaa Regular"/>
              </a:endParaRPr>
            </a:p>
          </p:txBody>
        </p:sp>
        <p:sp>
          <p:nvSpPr>
            <p:cNvPr id="2782" name="Google Shape;2782;p148"/>
            <p:cNvSpPr/>
            <p:nvPr/>
          </p:nvSpPr>
          <p:spPr>
            <a:xfrm>
              <a:off x="80450" y="3736850"/>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2783" name="Google Shape;2783;p148"/>
          <p:cNvGrpSpPr/>
          <p:nvPr/>
        </p:nvGrpSpPr>
        <p:grpSpPr>
          <a:xfrm>
            <a:off x="132725" y="8434705"/>
            <a:ext cx="4067400" cy="508147"/>
            <a:chOff x="80450" y="6212478"/>
            <a:chExt cx="4067400" cy="508147"/>
          </a:xfrm>
        </p:grpSpPr>
        <p:sp>
          <p:nvSpPr>
            <p:cNvPr id="2784" name="Google Shape;2784;p148"/>
            <p:cNvSpPr txBox="1"/>
            <p:nvPr/>
          </p:nvSpPr>
          <p:spPr>
            <a:xfrm>
              <a:off x="80450" y="6212478"/>
              <a:ext cx="4067400" cy="2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Resources </a:t>
              </a:r>
              <a:endParaRPr sz="1800">
                <a:solidFill>
                  <a:srgbClr val="9FCFCF"/>
                </a:solidFill>
                <a:latin typeface="Comfortaa Regular"/>
                <a:ea typeface="Comfortaa Regular"/>
                <a:cs typeface="Comfortaa Regular"/>
                <a:sym typeface="Comfortaa Regular"/>
              </a:endParaRPr>
            </a:p>
          </p:txBody>
        </p:sp>
        <p:sp>
          <p:nvSpPr>
            <p:cNvPr id="2785" name="Google Shape;2785;p148"/>
            <p:cNvSpPr/>
            <p:nvPr/>
          </p:nvSpPr>
          <p:spPr>
            <a:xfrm>
              <a:off x="80450" y="6681325"/>
              <a:ext cx="18699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786" name="Google Shape;2786;p148"/>
          <p:cNvSpPr txBox="1"/>
          <p:nvPr/>
        </p:nvSpPr>
        <p:spPr>
          <a:xfrm>
            <a:off x="-155925" y="220975"/>
            <a:ext cx="7589400" cy="256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4050">
                <a:solidFill>
                  <a:srgbClr val="9FCFCF"/>
                </a:solidFill>
                <a:highlight>
                  <a:schemeClr val="lt1"/>
                </a:highlight>
                <a:latin typeface="Lora"/>
                <a:ea typeface="Lora"/>
                <a:cs typeface="Lora"/>
                <a:sym typeface="Lora"/>
              </a:rPr>
              <a:t>Session 22: </a:t>
            </a:r>
            <a:r>
              <a:rPr b="1" lang="en-GB" sz="4000">
                <a:solidFill>
                  <a:srgbClr val="83C5BE"/>
                </a:solidFill>
                <a:latin typeface="Lora"/>
                <a:ea typeface="Lora"/>
                <a:cs typeface="Lora"/>
                <a:sym typeface="Lora"/>
              </a:rPr>
              <a:t>Approach</a:t>
            </a:r>
            <a:r>
              <a:rPr b="1" lang="en-GB" sz="4000">
                <a:solidFill>
                  <a:srgbClr val="83C5BE"/>
                </a:solidFill>
                <a:latin typeface="Lora"/>
                <a:ea typeface="Lora"/>
                <a:cs typeface="Lora"/>
                <a:sym typeface="Lora"/>
              </a:rPr>
              <a:t> to hand fracture and nerve compression history and </a:t>
            </a:r>
            <a:r>
              <a:rPr b="1" lang="en-GB" sz="4000">
                <a:solidFill>
                  <a:srgbClr val="FF0000"/>
                </a:solidFill>
                <a:latin typeface="Lora"/>
                <a:ea typeface="Lora"/>
                <a:cs typeface="Lora"/>
                <a:sym typeface="Lora"/>
              </a:rPr>
              <a:t>Physical examination</a:t>
            </a:r>
            <a:endParaRPr b="1" sz="4000">
              <a:solidFill>
                <a:srgbClr val="FF0000"/>
              </a:solidFill>
              <a:latin typeface="Lora"/>
              <a:ea typeface="Lora"/>
              <a:cs typeface="Lora"/>
              <a:sym typeface="Lora"/>
            </a:endParaRPr>
          </a:p>
        </p:txBody>
      </p:sp>
      <p:sp>
        <p:nvSpPr>
          <p:cNvPr id="2787" name="Google Shape;2787;p148"/>
          <p:cNvSpPr txBox="1"/>
          <p:nvPr/>
        </p:nvSpPr>
        <p:spPr>
          <a:xfrm>
            <a:off x="132725" y="7610800"/>
            <a:ext cx="3168600" cy="9504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Font typeface="Mada"/>
              <a:buChar char="●"/>
            </a:pPr>
            <a:r>
              <a:rPr lang="en-GB" sz="1600">
                <a:latin typeface="Mada"/>
                <a:ea typeface="Mada"/>
                <a:cs typeface="Mada"/>
                <a:sym typeface="Mada"/>
              </a:rPr>
              <a:t>Alhanouf Alhaluli</a:t>
            </a:r>
            <a:endParaRPr sz="1600">
              <a:latin typeface="Mada"/>
              <a:ea typeface="Mada"/>
              <a:cs typeface="Mada"/>
              <a:sym typeface="Mada"/>
            </a:endParaRPr>
          </a:p>
          <a:p>
            <a:pPr indent="-330200" lvl="0" marL="457200" rtl="0" algn="l">
              <a:lnSpc>
                <a:spcPct val="115000"/>
              </a:lnSpc>
              <a:spcBef>
                <a:spcPts val="0"/>
              </a:spcBef>
              <a:spcAft>
                <a:spcPts val="0"/>
              </a:spcAft>
              <a:buSzPts val="1600"/>
              <a:buFont typeface="Mada"/>
              <a:buChar char="●"/>
            </a:pPr>
            <a:r>
              <a:rPr lang="en-GB" sz="1600">
                <a:latin typeface="Mada"/>
                <a:ea typeface="Mada"/>
                <a:cs typeface="Mada"/>
                <a:sym typeface="Mada"/>
              </a:rPr>
              <a:t>Mashal AbaAlkhail</a:t>
            </a:r>
            <a:endParaRPr sz="1600">
              <a:latin typeface="Mada"/>
              <a:ea typeface="Mada"/>
              <a:cs typeface="Mada"/>
              <a:sym typeface="Mada"/>
            </a:endParaRPr>
          </a:p>
          <a:p>
            <a:pPr indent="-330200" lvl="0" marL="457200" rtl="0" algn="l">
              <a:lnSpc>
                <a:spcPct val="115000"/>
              </a:lnSpc>
              <a:spcBef>
                <a:spcPts val="0"/>
              </a:spcBef>
              <a:spcAft>
                <a:spcPts val="0"/>
              </a:spcAft>
              <a:buSzPts val="1600"/>
              <a:buFont typeface="Mada"/>
              <a:buChar char="●"/>
            </a:pPr>
            <a:r>
              <a:rPr lang="en-GB" sz="1600">
                <a:latin typeface="Mada"/>
                <a:ea typeface="Mada"/>
                <a:cs typeface="Mada"/>
                <a:sym typeface="Mada"/>
              </a:rPr>
              <a:t> </a:t>
            </a:r>
            <a:r>
              <a:rPr lang="en-GB" sz="1600">
                <a:latin typeface="Mada"/>
                <a:ea typeface="Mada"/>
                <a:cs typeface="Mada"/>
                <a:sym typeface="Mada"/>
              </a:rPr>
              <a:t>Lama Alzamil</a:t>
            </a:r>
            <a:endParaRPr sz="1600">
              <a:latin typeface="Mada"/>
              <a:ea typeface="Mada"/>
              <a:cs typeface="Mada"/>
              <a:sym typeface="Mada"/>
            </a:endParaRPr>
          </a:p>
        </p:txBody>
      </p:sp>
      <p:sp>
        <p:nvSpPr>
          <p:cNvPr id="2788" name="Google Shape;2788;p148"/>
          <p:cNvSpPr txBox="1"/>
          <p:nvPr/>
        </p:nvSpPr>
        <p:spPr>
          <a:xfrm>
            <a:off x="40275" y="8969150"/>
            <a:ext cx="6988200" cy="13677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Browse’s Introduction to The Symptoms and Signs of Surgical Disease.</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Clinical Surgical Skills, Dr. Hamad Al Qahtani.</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u="sng">
                <a:solidFill>
                  <a:schemeClr val="hlink"/>
                </a:solidFill>
                <a:latin typeface="Mada"/>
                <a:ea typeface="Mada"/>
                <a:cs typeface="Mada"/>
                <a:sym typeface="Mada"/>
                <a:hlinkClick r:id="rId3"/>
              </a:rPr>
              <a:t>https://orthoinfo.aaos.org/en/diseases--conditions/ulnar-nerve-entrapment-at-the-elbow-cubital-tunnel-syndrome</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u="sng">
                <a:solidFill>
                  <a:schemeClr val="hlink"/>
                </a:solidFill>
                <a:latin typeface="Mada"/>
                <a:ea typeface="Mada"/>
                <a:cs typeface="Mada"/>
                <a:sym typeface="Mada"/>
                <a:hlinkClick r:id="rId4"/>
              </a:rPr>
              <a:t>https://www.orthobullets.com/hand/6022/ulnar-tunnel-syndrome</a:t>
            </a:r>
            <a:r>
              <a:rPr lang="en-GB">
                <a:latin typeface="Mada"/>
                <a:ea typeface="Mada"/>
                <a:cs typeface="Mada"/>
                <a:sym typeface="Mada"/>
              </a:rPr>
              <a:t> </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u="sng">
                <a:solidFill>
                  <a:schemeClr val="hlink"/>
                </a:solidFill>
                <a:latin typeface="Mada"/>
                <a:ea typeface="Mada"/>
                <a:cs typeface="Mada"/>
                <a:sym typeface="Mada"/>
                <a:hlinkClick r:id="rId5"/>
              </a:rPr>
              <a:t>https://www.orthobullets.com/hand/6019/ain-compressive-neuropathy</a:t>
            </a:r>
            <a:r>
              <a:rPr lang="en-GB">
                <a:latin typeface="Mada"/>
                <a:ea typeface="Mada"/>
                <a:cs typeface="Mada"/>
                <a:sym typeface="Mada"/>
              </a:rPr>
              <a:t> </a:t>
            </a:r>
            <a:endParaRPr>
              <a:latin typeface="Mada"/>
              <a:ea typeface="Mada"/>
              <a:cs typeface="Mada"/>
              <a:sym typeface="Mada"/>
            </a:endParaRPr>
          </a:p>
        </p:txBody>
      </p:sp>
      <p:sp>
        <p:nvSpPr>
          <p:cNvPr id="2789" name="Google Shape;2789;p148"/>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2790" name="Google Shape;2790;p148"/>
          <p:cNvSpPr txBox="1"/>
          <p:nvPr/>
        </p:nvSpPr>
        <p:spPr>
          <a:xfrm>
            <a:off x="330075" y="3583375"/>
            <a:ext cx="6617400" cy="358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a:latin typeface="Mada"/>
                <a:ea typeface="Mada"/>
                <a:cs typeface="Mada"/>
                <a:sym typeface="Mada"/>
              </a:rPr>
              <a:t>The student should be able to describe and explain the following:  </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Anatomy</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History taking</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Radiology</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Fracture: Location which bone, Pattern, Deformity, Complications</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Treatment: Close, Splint</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Surgery: Close, Open</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Splinting</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Flexor tendon injury: Anatomy, History, Examination, Types, Flexor tendon zones, Repair, Splinting</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Nerve compression</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Median nerve</a:t>
            </a:r>
            <a:endParaRPr sz="1300">
              <a:latin typeface="Mada"/>
              <a:ea typeface="Mada"/>
              <a:cs typeface="Mada"/>
              <a:sym typeface="Mada"/>
            </a:endParaRPr>
          </a:p>
          <a:p>
            <a:pPr indent="-311150" lvl="1" marL="914400" rtl="0" algn="l">
              <a:spcBef>
                <a:spcPts val="0"/>
              </a:spcBef>
              <a:spcAft>
                <a:spcPts val="0"/>
              </a:spcAft>
              <a:buSzPts val="1300"/>
              <a:buFont typeface="Mada"/>
              <a:buChar char="○"/>
            </a:pPr>
            <a:r>
              <a:rPr lang="en-GB" sz="1300">
                <a:latin typeface="Mada"/>
                <a:ea typeface="Mada"/>
                <a:cs typeface="Mada"/>
                <a:sym typeface="Mada"/>
              </a:rPr>
              <a:t>Carpal tunnel syndrome</a:t>
            </a:r>
            <a:endParaRPr sz="1300">
              <a:latin typeface="Mada"/>
              <a:ea typeface="Mada"/>
              <a:cs typeface="Mada"/>
              <a:sym typeface="Mada"/>
            </a:endParaRPr>
          </a:p>
          <a:p>
            <a:pPr indent="-311150" lvl="1" marL="914400" rtl="0" algn="l">
              <a:spcBef>
                <a:spcPts val="0"/>
              </a:spcBef>
              <a:spcAft>
                <a:spcPts val="0"/>
              </a:spcAft>
              <a:buSzPts val="1300"/>
              <a:buFont typeface="Mada"/>
              <a:buChar char="○"/>
            </a:pPr>
            <a:r>
              <a:rPr lang="en-GB" sz="1300">
                <a:latin typeface="Mada"/>
                <a:ea typeface="Mada"/>
                <a:cs typeface="Mada"/>
                <a:sym typeface="Mada"/>
              </a:rPr>
              <a:t>AIN syndrome</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Ulnar nerve</a:t>
            </a:r>
            <a:endParaRPr sz="1300">
              <a:latin typeface="Mada"/>
              <a:ea typeface="Mada"/>
              <a:cs typeface="Mada"/>
              <a:sym typeface="Mada"/>
            </a:endParaRPr>
          </a:p>
          <a:p>
            <a:pPr indent="-311150" lvl="1" marL="914400" rtl="0" algn="l">
              <a:spcBef>
                <a:spcPts val="0"/>
              </a:spcBef>
              <a:spcAft>
                <a:spcPts val="0"/>
              </a:spcAft>
              <a:buSzPts val="1300"/>
              <a:buFont typeface="Mada"/>
              <a:buChar char="○"/>
            </a:pPr>
            <a:r>
              <a:rPr lang="en-GB" sz="1300">
                <a:latin typeface="Mada"/>
                <a:ea typeface="Mada"/>
                <a:cs typeface="Mada"/>
                <a:sym typeface="Mada"/>
              </a:rPr>
              <a:t>Gynon cannale compression</a:t>
            </a:r>
            <a:endParaRPr sz="1300">
              <a:latin typeface="Mada"/>
              <a:ea typeface="Mada"/>
              <a:cs typeface="Mada"/>
              <a:sym typeface="Mada"/>
            </a:endParaRPr>
          </a:p>
          <a:p>
            <a:pPr indent="-311150" lvl="1" marL="914400" rtl="0" algn="l">
              <a:spcBef>
                <a:spcPts val="0"/>
              </a:spcBef>
              <a:spcAft>
                <a:spcPts val="0"/>
              </a:spcAft>
              <a:buSzPts val="1300"/>
              <a:buFont typeface="Mada"/>
              <a:buChar char="○"/>
            </a:pPr>
            <a:r>
              <a:rPr lang="en-GB" sz="1300">
                <a:latin typeface="Mada"/>
                <a:ea typeface="Mada"/>
                <a:cs typeface="Mada"/>
                <a:sym typeface="Mada"/>
              </a:rPr>
              <a:t>Cubital tunnel syndrome</a:t>
            </a:r>
            <a:endParaRPr sz="1300">
              <a:latin typeface="Mada"/>
              <a:ea typeface="Mada"/>
              <a:cs typeface="Mada"/>
              <a:sym typeface="Mada"/>
            </a:endParaRPr>
          </a:p>
        </p:txBody>
      </p:sp>
      <p:grpSp>
        <p:nvGrpSpPr>
          <p:cNvPr id="2791" name="Google Shape;2791;p148"/>
          <p:cNvGrpSpPr/>
          <p:nvPr/>
        </p:nvGrpSpPr>
        <p:grpSpPr>
          <a:xfrm>
            <a:off x="3886200" y="7078935"/>
            <a:ext cx="4067400" cy="476018"/>
            <a:chOff x="80450" y="3045481"/>
            <a:chExt cx="4067400" cy="489881"/>
          </a:xfrm>
        </p:grpSpPr>
        <p:sp>
          <p:nvSpPr>
            <p:cNvPr id="2792" name="Google Shape;2792;p148"/>
            <p:cNvSpPr txBox="1"/>
            <p:nvPr/>
          </p:nvSpPr>
          <p:spPr>
            <a:xfrm>
              <a:off x="80450" y="3045481"/>
              <a:ext cx="4067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Reviewed by : </a:t>
              </a:r>
              <a:endParaRPr sz="1800">
                <a:solidFill>
                  <a:srgbClr val="9FCFCF"/>
                </a:solidFill>
                <a:latin typeface="Comfortaa Regular"/>
                <a:ea typeface="Comfortaa Regular"/>
                <a:cs typeface="Comfortaa Regular"/>
                <a:sym typeface="Comfortaa Regular"/>
              </a:endParaRPr>
            </a:p>
          </p:txBody>
        </p:sp>
        <p:sp>
          <p:nvSpPr>
            <p:cNvPr id="2793" name="Google Shape;2793;p148"/>
            <p:cNvSpPr/>
            <p:nvPr/>
          </p:nvSpPr>
          <p:spPr>
            <a:xfrm>
              <a:off x="80450" y="3496062"/>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794" name="Google Shape;2794;p148"/>
          <p:cNvSpPr txBox="1"/>
          <p:nvPr/>
        </p:nvSpPr>
        <p:spPr>
          <a:xfrm>
            <a:off x="4134300" y="7538505"/>
            <a:ext cx="3571200" cy="9234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Mada"/>
              <a:buChar char="●"/>
            </a:pPr>
            <a:r>
              <a:rPr lang="en-GB" sz="1600">
                <a:solidFill>
                  <a:schemeClr val="dk1"/>
                </a:solidFill>
                <a:latin typeface="Mada"/>
                <a:ea typeface="Mada"/>
                <a:cs typeface="Mada"/>
                <a:sym typeface="Mada"/>
              </a:rPr>
              <a:t>Khalid Alharbi</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en-GB" sz="1600">
                <a:solidFill>
                  <a:schemeClr val="dk1"/>
                </a:solidFill>
                <a:latin typeface="Mada"/>
                <a:ea typeface="Mada"/>
                <a:cs typeface="Mada"/>
                <a:sym typeface="Mada"/>
              </a:rPr>
              <a:t>Abdulrahman Shadid</a:t>
            </a:r>
            <a:endParaRPr sz="1600">
              <a:latin typeface="Mada"/>
              <a:ea typeface="Mada"/>
              <a:cs typeface="Mada"/>
              <a:sym typeface="Mada"/>
            </a:endParaRPr>
          </a:p>
          <a:p>
            <a:pPr indent="0" lvl="0" marL="457200" rtl="0" algn="l">
              <a:spcBef>
                <a:spcPts val="0"/>
              </a:spcBef>
              <a:spcAft>
                <a:spcPts val="0"/>
              </a:spcAft>
              <a:buNone/>
            </a:pPr>
            <a:r>
              <a:t/>
            </a:r>
            <a:endParaRPr sz="1600">
              <a:latin typeface="Mada"/>
              <a:ea typeface="Mada"/>
              <a:cs typeface="Mada"/>
              <a:sym typeface="Mada"/>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8" name="Shape 2798"/>
        <p:cNvGrpSpPr/>
        <p:nvPr/>
      </p:nvGrpSpPr>
      <p:grpSpPr>
        <a:xfrm>
          <a:off x="0" y="0"/>
          <a:ext cx="0" cy="0"/>
          <a:chOff x="0" y="0"/>
          <a:chExt cx="0" cy="0"/>
        </a:xfrm>
      </p:grpSpPr>
      <p:sp>
        <p:nvSpPr>
          <p:cNvPr id="2799" name="Google Shape;2799;p149"/>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149"/>
          <p:cNvSpPr txBox="1"/>
          <p:nvPr/>
        </p:nvSpPr>
        <p:spPr>
          <a:xfrm>
            <a:off x="156900" y="318638"/>
            <a:ext cx="7058400" cy="82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Anatomy of the hand </a:t>
            </a:r>
            <a:endParaRPr b="1" sz="2000">
              <a:solidFill>
                <a:srgbClr val="83C5BE"/>
              </a:solidFill>
              <a:highlight>
                <a:srgbClr val="FFFFFF"/>
              </a:highlight>
              <a:latin typeface="Lora"/>
              <a:ea typeface="Lora"/>
              <a:cs typeface="Lora"/>
              <a:sym typeface="Lora"/>
            </a:endParaRPr>
          </a:p>
        </p:txBody>
      </p:sp>
      <p:sp>
        <p:nvSpPr>
          <p:cNvPr id="2801" name="Google Shape;2801;p149"/>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pSp>
        <p:nvGrpSpPr>
          <p:cNvPr id="2802" name="Google Shape;2802;p149"/>
          <p:cNvGrpSpPr/>
          <p:nvPr/>
        </p:nvGrpSpPr>
        <p:grpSpPr>
          <a:xfrm>
            <a:off x="73201" y="835224"/>
            <a:ext cx="3636658" cy="477963"/>
            <a:chOff x="73200" y="911363"/>
            <a:chExt cx="2224800" cy="477963"/>
          </a:xfrm>
        </p:grpSpPr>
        <p:sp>
          <p:nvSpPr>
            <p:cNvPr id="2803" name="Google Shape;2803;p149"/>
            <p:cNvSpPr txBox="1"/>
            <p:nvPr/>
          </p:nvSpPr>
          <p:spPr>
            <a:xfrm>
              <a:off x="160550" y="911363"/>
              <a:ext cx="1838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Bones and soft tissue  </a:t>
              </a:r>
              <a:endParaRPr sz="1800">
                <a:solidFill>
                  <a:srgbClr val="9FCFCF"/>
                </a:solidFill>
                <a:latin typeface="Comfortaa Regular"/>
                <a:ea typeface="Comfortaa Regular"/>
                <a:cs typeface="Comfortaa Regular"/>
                <a:sym typeface="Comfortaa Regular"/>
              </a:endParaRPr>
            </a:p>
          </p:txBody>
        </p:sp>
        <p:sp>
          <p:nvSpPr>
            <p:cNvPr id="2804" name="Google Shape;2804;p149"/>
            <p:cNvSpPr/>
            <p:nvPr/>
          </p:nvSpPr>
          <p:spPr>
            <a:xfrm>
              <a:off x="73200" y="1331725"/>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805" name="Google Shape;2805;p149"/>
          <p:cNvSpPr txBox="1"/>
          <p:nvPr/>
        </p:nvSpPr>
        <p:spPr>
          <a:xfrm>
            <a:off x="305825" y="4468113"/>
            <a:ext cx="1838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Joints </a:t>
            </a:r>
            <a:endParaRPr sz="1800">
              <a:solidFill>
                <a:srgbClr val="9FCFCF"/>
              </a:solidFill>
              <a:latin typeface="Comfortaa Regular"/>
              <a:ea typeface="Comfortaa Regular"/>
              <a:cs typeface="Comfortaa Regular"/>
              <a:sym typeface="Comfortaa Regular"/>
            </a:endParaRPr>
          </a:p>
        </p:txBody>
      </p:sp>
      <p:sp>
        <p:nvSpPr>
          <p:cNvPr id="2806" name="Google Shape;2806;p149"/>
          <p:cNvSpPr/>
          <p:nvPr/>
        </p:nvSpPr>
        <p:spPr>
          <a:xfrm>
            <a:off x="218475" y="4888475"/>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807" name="Google Shape;2807;p149"/>
          <p:cNvSpPr txBox="1"/>
          <p:nvPr/>
        </p:nvSpPr>
        <p:spPr>
          <a:xfrm>
            <a:off x="156900" y="1385400"/>
            <a:ext cx="4070100" cy="12852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GB" sz="1000">
                <a:latin typeface="Mada"/>
                <a:ea typeface="Mada"/>
                <a:cs typeface="Mada"/>
                <a:sym typeface="Mada"/>
              </a:rPr>
              <a:t>Carpal bones :</a:t>
            </a:r>
            <a:r>
              <a:rPr lang="en-GB" sz="1000">
                <a:latin typeface="Mada"/>
                <a:ea typeface="Mada"/>
                <a:cs typeface="Mada"/>
                <a:sym typeface="Mada"/>
              </a:rPr>
              <a:t>Composed of Eight short bones </a:t>
            </a:r>
            <a:endParaRPr sz="1000">
              <a:latin typeface="Mada"/>
              <a:ea typeface="Mada"/>
              <a:cs typeface="Mada"/>
              <a:sym typeface="Mada"/>
            </a:endParaRPr>
          </a:p>
          <a:p>
            <a:pPr indent="-180975" lvl="0" marL="274320" rtl="0" algn="l">
              <a:lnSpc>
                <a:spcPct val="115000"/>
              </a:lnSpc>
              <a:spcBef>
                <a:spcPts val="0"/>
              </a:spcBef>
              <a:spcAft>
                <a:spcPts val="0"/>
              </a:spcAft>
              <a:buSzPts val="1000"/>
              <a:buFont typeface="Mada"/>
              <a:buChar char="●"/>
            </a:pPr>
            <a:r>
              <a:rPr lang="en-GB" sz="1000">
                <a:latin typeface="Mada"/>
                <a:ea typeface="Mada"/>
                <a:cs typeface="Mada"/>
                <a:sym typeface="Mada"/>
              </a:rPr>
              <a:t>Proximal row (from lateral to medial): Scaphoid, Lunate, Triquetral &amp; Pisiform bones.</a:t>
            </a:r>
            <a:endParaRPr sz="1000">
              <a:latin typeface="Mada"/>
              <a:ea typeface="Mada"/>
              <a:cs typeface="Mada"/>
              <a:sym typeface="Mada"/>
            </a:endParaRPr>
          </a:p>
          <a:p>
            <a:pPr indent="-180975" lvl="0" marL="274320" rtl="0" algn="l">
              <a:lnSpc>
                <a:spcPct val="115000"/>
              </a:lnSpc>
              <a:spcBef>
                <a:spcPts val="0"/>
              </a:spcBef>
              <a:spcAft>
                <a:spcPts val="0"/>
              </a:spcAft>
              <a:buSzPts val="1000"/>
              <a:buFont typeface="Mada"/>
              <a:buChar char="●"/>
            </a:pPr>
            <a:r>
              <a:rPr lang="en-GB" sz="1000">
                <a:latin typeface="Mada"/>
                <a:ea typeface="Mada"/>
                <a:cs typeface="Mada"/>
                <a:sym typeface="Mada"/>
              </a:rPr>
              <a:t>Distal row  (from lateral to medial):Trapezium, Trapezoid, Capitate &amp; Hamate.</a:t>
            </a:r>
            <a:endParaRPr sz="1000">
              <a:latin typeface="Mada"/>
              <a:ea typeface="Mada"/>
              <a:cs typeface="Mada"/>
              <a:sym typeface="Mada"/>
            </a:endParaRPr>
          </a:p>
          <a:p>
            <a:pPr indent="0" lvl="0" marL="0" rtl="0" algn="l">
              <a:lnSpc>
                <a:spcPct val="115000"/>
              </a:lnSpc>
              <a:spcBef>
                <a:spcPts val="0"/>
              </a:spcBef>
              <a:spcAft>
                <a:spcPts val="0"/>
              </a:spcAft>
              <a:buNone/>
            </a:pPr>
            <a:r>
              <a:rPr b="1" lang="en-GB" sz="1000">
                <a:latin typeface="Mada"/>
                <a:ea typeface="Mada"/>
                <a:cs typeface="Mada"/>
                <a:sym typeface="Mada"/>
              </a:rPr>
              <a:t> Metacarpal bones:</a:t>
            </a:r>
            <a:r>
              <a:rPr lang="en-GB" sz="1000">
                <a:latin typeface="Mada"/>
                <a:ea typeface="Mada"/>
                <a:cs typeface="Mada"/>
                <a:sym typeface="Mada"/>
              </a:rPr>
              <a:t> Five Metacarpal bones, each has a Base, Shaft, and a Head.</a:t>
            </a:r>
            <a:endParaRPr sz="1000">
              <a:latin typeface="Mada"/>
              <a:ea typeface="Mada"/>
              <a:cs typeface="Mada"/>
              <a:sym typeface="Mada"/>
            </a:endParaRPr>
          </a:p>
          <a:p>
            <a:pPr indent="0" lvl="0" marL="0" rtl="0" algn="l">
              <a:lnSpc>
                <a:spcPct val="115000"/>
              </a:lnSpc>
              <a:spcBef>
                <a:spcPts val="0"/>
              </a:spcBef>
              <a:spcAft>
                <a:spcPts val="0"/>
              </a:spcAft>
              <a:buNone/>
            </a:pPr>
            <a:r>
              <a:rPr b="1" lang="en-GB" sz="1000">
                <a:latin typeface="Mada"/>
                <a:ea typeface="Mada"/>
                <a:cs typeface="Mada"/>
                <a:sym typeface="Mada"/>
              </a:rPr>
              <a:t>Phalanges: </a:t>
            </a:r>
            <a:r>
              <a:rPr lang="en-GB" sz="1000">
                <a:latin typeface="Mada"/>
                <a:ea typeface="Mada"/>
                <a:cs typeface="Mada"/>
                <a:sym typeface="Mada"/>
              </a:rPr>
              <a:t>Fourteen Each digit has  Three Phalanges Except the Thumb which has only Two</a:t>
            </a:r>
            <a:endParaRPr sz="1000">
              <a:latin typeface="Mada"/>
              <a:ea typeface="Mada"/>
              <a:cs typeface="Mada"/>
              <a:sym typeface="Mada"/>
            </a:endParaRPr>
          </a:p>
        </p:txBody>
      </p:sp>
      <p:pic>
        <p:nvPicPr>
          <p:cNvPr id="2808" name="Google Shape;2808;p149"/>
          <p:cNvPicPr preferRelativeResize="0"/>
          <p:nvPr/>
        </p:nvPicPr>
        <p:blipFill>
          <a:blip r:embed="rId3">
            <a:alphaModFix/>
          </a:blip>
          <a:stretch>
            <a:fillRect/>
          </a:stretch>
        </p:blipFill>
        <p:spPr>
          <a:xfrm>
            <a:off x="4545921" y="1389413"/>
            <a:ext cx="2815728" cy="1533526"/>
          </a:xfrm>
          <a:prstGeom prst="rect">
            <a:avLst/>
          </a:prstGeom>
          <a:noFill/>
          <a:ln>
            <a:noFill/>
          </a:ln>
        </p:spPr>
      </p:pic>
      <p:sp>
        <p:nvSpPr>
          <p:cNvPr id="2809" name="Google Shape;2809;p149"/>
          <p:cNvSpPr/>
          <p:nvPr/>
        </p:nvSpPr>
        <p:spPr>
          <a:xfrm>
            <a:off x="112625" y="3116388"/>
            <a:ext cx="4545300" cy="1158300"/>
          </a:xfrm>
          <a:prstGeom prst="rect">
            <a:avLst/>
          </a:prstGeom>
          <a:noFill/>
          <a:ln>
            <a:noFill/>
          </a:ln>
        </p:spPr>
        <p:txBody>
          <a:bodyPr anchorCtr="0" anchor="t" bIns="60925" lIns="121900" spcFirstLastPara="1" rIns="121900" wrap="square" tIns="60925">
            <a:noAutofit/>
          </a:bodyPr>
          <a:lstStyle/>
          <a:p>
            <a:pPr indent="0" lvl="0" marL="0" rtl="0" algn="l">
              <a:lnSpc>
                <a:spcPct val="115000"/>
              </a:lnSpc>
              <a:spcBef>
                <a:spcPts val="0"/>
              </a:spcBef>
              <a:spcAft>
                <a:spcPts val="0"/>
              </a:spcAft>
              <a:buNone/>
            </a:pPr>
            <a:r>
              <a:rPr b="1" lang="en-GB" sz="1100">
                <a:solidFill>
                  <a:srgbClr val="FF0000"/>
                </a:solidFill>
                <a:latin typeface="Mada"/>
                <a:ea typeface="Mada"/>
                <a:cs typeface="Mada"/>
                <a:sym typeface="Mada"/>
              </a:rPr>
              <a:t>Carpal tunnel (IMPORTANT FOR UNMANNED)</a:t>
            </a:r>
            <a:endParaRPr b="1" sz="1100">
              <a:solidFill>
                <a:srgbClr val="FF0000"/>
              </a:solidFill>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Formed from: Concave anterior surface of the Carpus (carpal bones) covered by Flexor Retinaculum.</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latin typeface="Mada"/>
                <a:ea typeface="Mada"/>
                <a:cs typeface="Mada"/>
                <a:sym typeface="Mada"/>
              </a:rPr>
              <a:t>Contents :From Medial to Lateral </a:t>
            </a:r>
            <a:endParaRPr b="1"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Tendons of flexor digitorum superficialis &amp; profundus</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Median nerve</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Flexor Pollicis Longus</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Flexor carpi radialis</a:t>
            </a:r>
            <a:endParaRPr sz="1000">
              <a:latin typeface="Mada"/>
              <a:ea typeface="Mada"/>
              <a:cs typeface="Mada"/>
              <a:sym typeface="Mada"/>
            </a:endParaRPr>
          </a:p>
        </p:txBody>
      </p:sp>
      <p:pic>
        <p:nvPicPr>
          <p:cNvPr id="2810" name="Google Shape;2810;p149"/>
          <p:cNvPicPr preferRelativeResize="0"/>
          <p:nvPr/>
        </p:nvPicPr>
        <p:blipFill>
          <a:blip r:embed="rId4">
            <a:alphaModFix/>
          </a:blip>
          <a:stretch>
            <a:fillRect/>
          </a:stretch>
        </p:blipFill>
        <p:spPr>
          <a:xfrm>
            <a:off x="5136851" y="2966410"/>
            <a:ext cx="2224801" cy="1563468"/>
          </a:xfrm>
          <a:prstGeom prst="rect">
            <a:avLst/>
          </a:prstGeom>
          <a:noFill/>
          <a:ln>
            <a:noFill/>
          </a:ln>
        </p:spPr>
      </p:pic>
      <p:sp>
        <p:nvSpPr>
          <p:cNvPr id="2811" name="Google Shape;2811;p149"/>
          <p:cNvSpPr txBox="1"/>
          <p:nvPr/>
        </p:nvSpPr>
        <p:spPr>
          <a:xfrm>
            <a:off x="218475" y="4993113"/>
            <a:ext cx="5055000" cy="9381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Clr>
                <a:srgbClr val="212322"/>
              </a:buClr>
              <a:buSzPts val="1100"/>
              <a:buFont typeface="Mada"/>
              <a:buChar char="●"/>
            </a:pPr>
            <a:r>
              <a:rPr b="1" lang="en-GB" sz="1100">
                <a:solidFill>
                  <a:srgbClr val="212322"/>
                </a:solidFill>
                <a:latin typeface="Mada"/>
                <a:ea typeface="Mada"/>
                <a:cs typeface="Mada"/>
                <a:sym typeface="Mada"/>
              </a:rPr>
              <a:t>Carpometacarpal Joint (CMC Joint)</a:t>
            </a:r>
            <a:endParaRPr b="1" sz="1100">
              <a:solidFill>
                <a:srgbClr val="212322"/>
              </a:solidFill>
              <a:latin typeface="Mada"/>
              <a:ea typeface="Mada"/>
              <a:cs typeface="Mada"/>
              <a:sym typeface="Mada"/>
            </a:endParaRPr>
          </a:p>
          <a:p>
            <a:pPr indent="-298450" lvl="0" marL="457200" rtl="0" algn="l">
              <a:lnSpc>
                <a:spcPct val="115000"/>
              </a:lnSpc>
              <a:spcBef>
                <a:spcPts val="0"/>
              </a:spcBef>
              <a:spcAft>
                <a:spcPts val="0"/>
              </a:spcAft>
              <a:buClr>
                <a:srgbClr val="212322"/>
              </a:buClr>
              <a:buSzPts val="1100"/>
              <a:buFont typeface="Mada"/>
              <a:buChar char="●"/>
            </a:pPr>
            <a:r>
              <a:rPr b="1" lang="en-GB" sz="1100">
                <a:solidFill>
                  <a:srgbClr val="212322"/>
                </a:solidFill>
                <a:latin typeface="Mada"/>
                <a:ea typeface="Mada"/>
                <a:cs typeface="Mada"/>
                <a:sym typeface="Mada"/>
              </a:rPr>
              <a:t>M</a:t>
            </a:r>
            <a:r>
              <a:rPr b="1" lang="en-GB" sz="1100">
                <a:solidFill>
                  <a:srgbClr val="212322"/>
                </a:solidFill>
                <a:latin typeface="Mada"/>
                <a:ea typeface="Mada"/>
                <a:cs typeface="Mada"/>
                <a:sym typeface="Mada"/>
              </a:rPr>
              <a:t>etacarpophalangeal joint (MCP)</a:t>
            </a:r>
            <a:endParaRPr sz="1100">
              <a:solidFill>
                <a:srgbClr val="212322"/>
              </a:solidFill>
              <a:latin typeface="Mada"/>
              <a:ea typeface="Mada"/>
              <a:cs typeface="Mada"/>
              <a:sym typeface="Mada"/>
            </a:endParaRPr>
          </a:p>
          <a:p>
            <a:pPr indent="-298450" lvl="0" marL="457200" rtl="0" algn="l">
              <a:lnSpc>
                <a:spcPct val="115000"/>
              </a:lnSpc>
              <a:spcBef>
                <a:spcPts val="0"/>
              </a:spcBef>
              <a:spcAft>
                <a:spcPts val="0"/>
              </a:spcAft>
              <a:buClr>
                <a:srgbClr val="212322"/>
              </a:buClr>
              <a:buSzPts val="1100"/>
              <a:buFont typeface="Mada"/>
              <a:buChar char="●"/>
            </a:pPr>
            <a:r>
              <a:rPr b="1" lang="en-GB" sz="1100">
                <a:solidFill>
                  <a:srgbClr val="212322"/>
                </a:solidFill>
                <a:latin typeface="Mada"/>
                <a:ea typeface="Mada"/>
                <a:cs typeface="Mada"/>
                <a:sym typeface="Mada"/>
              </a:rPr>
              <a:t>P</a:t>
            </a:r>
            <a:r>
              <a:rPr b="1" lang="en-GB" sz="1100">
                <a:solidFill>
                  <a:srgbClr val="212322"/>
                </a:solidFill>
                <a:latin typeface="Mada"/>
                <a:ea typeface="Mada"/>
                <a:cs typeface="Mada"/>
                <a:sym typeface="Mada"/>
              </a:rPr>
              <a:t>roximal interphalangeal joint (PIP)</a:t>
            </a:r>
            <a:r>
              <a:rPr lang="en-GB" sz="1100">
                <a:solidFill>
                  <a:srgbClr val="212322"/>
                </a:solidFill>
                <a:latin typeface="Mada"/>
                <a:ea typeface="Mada"/>
                <a:cs typeface="Mada"/>
                <a:sym typeface="Mada"/>
              </a:rPr>
              <a:t> </a:t>
            </a:r>
            <a:endParaRPr sz="1100">
              <a:solidFill>
                <a:srgbClr val="212322"/>
              </a:solidFill>
              <a:latin typeface="Mada"/>
              <a:ea typeface="Mada"/>
              <a:cs typeface="Mada"/>
              <a:sym typeface="Mada"/>
            </a:endParaRPr>
          </a:p>
          <a:p>
            <a:pPr indent="-298450" lvl="0" marL="457200" rtl="0" algn="l">
              <a:lnSpc>
                <a:spcPct val="115000"/>
              </a:lnSpc>
              <a:spcBef>
                <a:spcPts val="0"/>
              </a:spcBef>
              <a:spcAft>
                <a:spcPts val="0"/>
              </a:spcAft>
              <a:buClr>
                <a:srgbClr val="212322"/>
              </a:buClr>
              <a:buSzPts val="1100"/>
              <a:buFont typeface="Mada"/>
              <a:buChar char="●"/>
            </a:pPr>
            <a:r>
              <a:rPr b="1" lang="en-GB" sz="1100">
                <a:solidFill>
                  <a:srgbClr val="212322"/>
                </a:solidFill>
                <a:latin typeface="Mada"/>
                <a:ea typeface="Mada"/>
                <a:cs typeface="Mada"/>
                <a:sym typeface="Mada"/>
              </a:rPr>
              <a:t>D</a:t>
            </a:r>
            <a:r>
              <a:rPr b="1" lang="en-GB" sz="1100">
                <a:solidFill>
                  <a:srgbClr val="212322"/>
                </a:solidFill>
                <a:latin typeface="Mada"/>
                <a:ea typeface="Mada"/>
                <a:cs typeface="Mada"/>
                <a:sym typeface="Mada"/>
              </a:rPr>
              <a:t>istal interphalangeal joint (DIP)</a:t>
            </a:r>
            <a:endParaRPr sz="1100">
              <a:solidFill>
                <a:srgbClr val="212322"/>
              </a:solidFill>
              <a:latin typeface="Mada"/>
              <a:ea typeface="Mada"/>
              <a:cs typeface="Mada"/>
              <a:sym typeface="Mada"/>
            </a:endParaRPr>
          </a:p>
        </p:txBody>
      </p:sp>
      <p:graphicFrame>
        <p:nvGraphicFramePr>
          <p:cNvPr id="2812" name="Google Shape;2812;p149"/>
          <p:cNvGraphicFramePr/>
          <p:nvPr/>
        </p:nvGraphicFramePr>
        <p:xfrm>
          <a:off x="156905" y="6709269"/>
          <a:ext cx="3000000" cy="3000000"/>
        </p:xfrm>
        <a:graphic>
          <a:graphicData uri="http://schemas.openxmlformats.org/drawingml/2006/table">
            <a:tbl>
              <a:tblPr>
                <a:noFill/>
                <a:tableStyleId>{7DF01E0C-585B-43A7-BCF2-AF381669C106}</a:tableStyleId>
              </a:tblPr>
              <a:tblGrid>
                <a:gridCol w="875650"/>
                <a:gridCol w="1266050"/>
                <a:gridCol w="1063925"/>
              </a:tblGrid>
              <a:tr h="295450">
                <a:tc>
                  <a:txBody>
                    <a:bodyPr/>
                    <a:lstStyle/>
                    <a:p>
                      <a:pPr indent="0" lvl="0" marL="0" rtl="0" algn="ctr">
                        <a:spcBef>
                          <a:spcPts val="0"/>
                        </a:spcBef>
                        <a:spcAft>
                          <a:spcPts val="0"/>
                        </a:spcAft>
                        <a:buClr>
                          <a:srgbClr val="000000"/>
                        </a:buClr>
                        <a:buSzPts val="1600"/>
                        <a:buFont typeface="Calibri"/>
                        <a:buNone/>
                      </a:pPr>
                      <a:r>
                        <a:rPr b="1" lang="en-GB" sz="900">
                          <a:latin typeface="Mada"/>
                          <a:ea typeface="Mada"/>
                          <a:cs typeface="Mada"/>
                          <a:sym typeface="Mada"/>
                        </a:rPr>
                        <a:t>Muscle</a:t>
                      </a:r>
                      <a:endParaRPr b="1" sz="9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DEC9"/>
                    </a:solidFill>
                  </a:tcPr>
                </a:tc>
                <a:tc>
                  <a:txBody>
                    <a:bodyPr/>
                    <a:lstStyle/>
                    <a:p>
                      <a:pPr indent="0" lvl="0" marL="0" rtl="0" algn="ctr">
                        <a:spcBef>
                          <a:spcPts val="0"/>
                        </a:spcBef>
                        <a:spcAft>
                          <a:spcPts val="0"/>
                        </a:spcAft>
                        <a:buClr>
                          <a:srgbClr val="000000"/>
                        </a:buClr>
                        <a:buSzPts val="1600"/>
                        <a:buFont typeface="Calibri"/>
                        <a:buNone/>
                      </a:pPr>
                      <a:r>
                        <a:rPr b="1" lang="en-GB" sz="900">
                          <a:latin typeface="Mada"/>
                          <a:ea typeface="Mada"/>
                          <a:cs typeface="Mada"/>
                          <a:sym typeface="Mada"/>
                        </a:rPr>
                        <a:t>Nerve supply</a:t>
                      </a:r>
                      <a:endParaRPr b="1" sz="9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DEC9"/>
                    </a:solidFill>
                  </a:tcPr>
                </a:tc>
                <a:tc>
                  <a:txBody>
                    <a:bodyPr/>
                    <a:lstStyle/>
                    <a:p>
                      <a:pPr indent="0" lvl="0" marL="0" rtl="0" algn="ctr">
                        <a:spcBef>
                          <a:spcPts val="0"/>
                        </a:spcBef>
                        <a:spcAft>
                          <a:spcPts val="0"/>
                        </a:spcAft>
                        <a:buClr>
                          <a:srgbClr val="000000"/>
                        </a:buClr>
                        <a:buSzPts val="1600"/>
                        <a:buFont typeface="Calibri"/>
                        <a:buNone/>
                      </a:pPr>
                      <a:r>
                        <a:rPr b="1" lang="en-GB" sz="900">
                          <a:latin typeface="Mada"/>
                          <a:ea typeface="Mada"/>
                          <a:cs typeface="Mada"/>
                          <a:sym typeface="Mada"/>
                        </a:rPr>
                        <a:t>Action</a:t>
                      </a:r>
                      <a:endParaRPr b="1" sz="9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DEC9"/>
                    </a:solidFill>
                  </a:tcPr>
                </a:tc>
              </a:tr>
              <a:tr h="636400">
                <a:tc>
                  <a:txBody>
                    <a:bodyPr/>
                    <a:lstStyle/>
                    <a:p>
                      <a:pPr indent="0" lvl="0" marL="0" rtl="0" algn="l">
                        <a:spcBef>
                          <a:spcPts val="0"/>
                        </a:spcBef>
                        <a:spcAft>
                          <a:spcPts val="0"/>
                        </a:spcAft>
                        <a:buClr>
                          <a:srgbClr val="000000"/>
                        </a:buClr>
                        <a:buSzPts val="1600"/>
                        <a:buFont typeface="Calibri"/>
                        <a:buNone/>
                      </a:pPr>
                      <a:r>
                        <a:rPr lang="en-GB" sz="900">
                          <a:latin typeface="Mada"/>
                          <a:ea typeface="Mada"/>
                          <a:cs typeface="Mada"/>
                          <a:sym typeface="Mada"/>
                        </a:rPr>
                        <a:t>Lumbricals </a:t>
                      </a:r>
                      <a:endParaRPr sz="900">
                        <a:latin typeface="Mada"/>
                        <a:ea typeface="Mada"/>
                        <a:cs typeface="Mada"/>
                        <a:sym typeface="Mada"/>
                      </a:endParaRPr>
                    </a:p>
                    <a:p>
                      <a:pPr indent="0" lvl="0" marL="0" rtl="0" algn="l">
                        <a:spcBef>
                          <a:spcPts val="0"/>
                        </a:spcBef>
                        <a:spcAft>
                          <a:spcPts val="0"/>
                        </a:spcAft>
                        <a:buClr>
                          <a:srgbClr val="000000"/>
                        </a:buClr>
                        <a:buSzPts val="1600"/>
                        <a:buFont typeface="Calibri"/>
                        <a:buNone/>
                      </a:pPr>
                      <a:r>
                        <a:rPr lang="en-GB" sz="900">
                          <a:latin typeface="Mada"/>
                          <a:ea typeface="Mada"/>
                          <a:cs typeface="Mada"/>
                          <a:sym typeface="Mada"/>
                        </a:rPr>
                        <a:t>(4)</a:t>
                      </a:r>
                      <a:endParaRPr sz="9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500"/>
                        <a:buFont typeface="Calibri"/>
                        <a:buNone/>
                      </a:pPr>
                      <a:r>
                        <a:rPr lang="en-GB" sz="900">
                          <a:latin typeface="Mada"/>
                          <a:ea typeface="Mada"/>
                          <a:cs typeface="Mada"/>
                          <a:sym typeface="Mada"/>
                        </a:rPr>
                        <a:t>Lateral two 1st &amp; 2nd  by median nerve</a:t>
                      </a:r>
                      <a:endParaRPr sz="900">
                        <a:latin typeface="Mada"/>
                        <a:ea typeface="Mada"/>
                        <a:cs typeface="Mada"/>
                        <a:sym typeface="Mada"/>
                      </a:endParaRPr>
                    </a:p>
                    <a:p>
                      <a:pPr indent="0" lvl="0" marL="0" rtl="0" algn="l">
                        <a:spcBef>
                          <a:spcPts val="0"/>
                        </a:spcBef>
                        <a:spcAft>
                          <a:spcPts val="0"/>
                        </a:spcAft>
                        <a:buClr>
                          <a:srgbClr val="000000"/>
                        </a:buClr>
                        <a:buSzPts val="1500"/>
                        <a:buFont typeface="Arial"/>
                        <a:buNone/>
                      </a:pPr>
                      <a:r>
                        <a:rPr lang="en-GB" sz="900">
                          <a:latin typeface="Mada"/>
                          <a:ea typeface="Mada"/>
                          <a:cs typeface="Mada"/>
                          <a:sym typeface="Mada"/>
                        </a:rPr>
                        <a:t>Medial two 3rd &amp;4th by the deep branch of the ulnar nerve.</a:t>
                      </a:r>
                      <a:endParaRPr sz="9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500"/>
                        <a:buFont typeface="Calibri"/>
                        <a:buNone/>
                      </a:pPr>
                      <a:r>
                        <a:rPr lang="en-GB" sz="900">
                          <a:latin typeface="Mada"/>
                          <a:ea typeface="Mada"/>
                          <a:cs typeface="Mada"/>
                          <a:sym typeface="Mada"/>
                        </a:rPr>
                        <a:t>Flex metacarpophalangeal joints and extend interphalangeal joints of fingers Except thumb</a:t>
                      </a:r>
                      <a:endParaRPr sz="900">
                        <a:latin typeface="Mada"/>
                        <a:ea typeface="Mada"/>
                        <a:cs typeface="Mada"/>
                        <a:sym typeface="Mada"/>
                      </a:endParaRPr>
                    </a:p>
                    <a:p>
                      <a:pPr indent="0" lvl="0" marL="0" rtl="0" algn="l">
                        <a:spcBef>
                          <a:spcPts val="0"/>
                        </a:spcBef>
                        <a:spcAft>
                          <a:spcPts val="0"/>
                        </a:spcAft>
                        <a:buClr>
                          <a:srgbClr val="000000"/>
                        </a:buClr>
                        <a:buSzPts val="1500"/>
                        <a:buFont typeface="Calibri"/>
                        <a:buNone/>
                      </a:pPr>
                      <a:r>
                        <a:rPr lang="en-GB" sz="900">
                          <a:latin typeface="Mada"/>
                          <a:ea typeface="Mada"/>
                          <a:cs typeface="Mada"/>
                          <a:sym typeface="Mada"/>
                        </a:rPr>
                        <a:t>Writing posit</a:t>
                      </a:r>
                      <a:endParaRPr sz="9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48300">
                <a:tc>
                  <a:txBody>
                    <a:bodyPr/>
                    <a:lstStyle/>
                    <a:p>
                      <a:pPr indent="0" lvl="0" marL="0" rtl="0" algn="l">
                        <a:spcBef>
                          <a:spcPts val="0"/>
                        </a:spcBef>
                        <a:spcAft>
                          <a:spcPts val="0"/>
                        </a:spcAft>
                        <a:buClr>
                          <a:srgbClr val="000000"/>
                        </a:buClr>
                        <a:buSzPts val="1467"/>
                        <a:buFont typeface="Arial"/>
                        <a:buNone/>
                      </a:pPr>
                      <a:r>
                        <a:rPr lang="en-GB" sz="900">
                          <a:latin typeface="Mada"/>
                          <a:ea typeface="Mada"/>
                          <a:cs typeface="Mada"/>
                          <a:sym typeface="Mada"/>
                        </a:rPr>
                        <a:t>Palmar interossei </a:t>
                      </a:r>
                      <a:endParaRPr sz="900">
                        <a:latin typeface="Mada"/>
                        <a:ea typeface="Mada"/>
                        <a:cs typeface="Mada"/>
                        <a:sym typeface="Mada"/>
                      </a:endParaRPr>
                    </a:p>
                    <a:p>
                      <a:pPr indent="0" lvl="0" marL="0" rtl="0" algn="l">
                        <a:spcBef>
                          <a:spcPts val="0"/>
                        </a:spcBef>
                        <a:spcAft>
                          <a:spcPts val="0"/>
                        </a:spcAft>
                        <a:buClr>
                          <a:srgbClr val="000000"/>
                        </a:buClr>
                        <a:buSzPts val="1467"/>
                        <a:buFont typeface="Arial"/>
                        <a:buNone/>
                      </a:pPr>
                      <a:r>
                        <a:rPr lang="en-GB" sz="900">
                          <a:latin typeface="Mada"/>
                          <a:ea typeface="Mada"/>
                          <a:cs typeface="Mada"/>
                          <a:sym typeface="Mada"/>
                        </a:rPr>
                        <a:t>(4)</a:t>
                      </a:r>
                      <a:endParaRPr sz="9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500"/>
                        <a:buFont typeface="Calibri"/>
                        <a:buNone/>
                      </a:pPr>
                      <a:r>
                        <a:rPr lang="en-GB" sz="900">
                          <a:latin typeface="Mada"/>
                          <a:ea typeface="Mada"/>
                          <a:cs typeface="Mada"/>
                          <a:sym typeface="Mada"/>
                        </a:rPr>
                        <a:t>Deep branch of ulnar nerve </a:t>
                      </a:r>
                      <a:endParaRPr sz="9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500"/>
                        <a:buFont typeface="Arial"/>
                        <a:buNone/>
                      </a:pPr>
                      <a:r>
                        <a:rPr lang="en-GB" sz="900">
                          <a:latin typeface="Mada"/>
                          <a:ea typeface="Mada"/>
                          <a:cs typeface="Mada"/>
                          <a:sym typeface="Mada"/>
                        </a:rPr>
                        <a:t>Adduction of  fingers toward center of the 3</a:t>
                      </a:r>
                      <a:r>
                        <a:rPr baseline="30000" lang="en-GB" sz="900">
                          <a:latin typeface="Mada"/>
                          <a:ea typeface="Mada"/>
                          <a:cs typeface="Mada"/>
                          <a:sym typeface="Mada"/>
                        </a:rPr>
                        <a:t>rd</a:t>
                      </a:r>
                      <a:r>
                        <a:rPr lang="en-GB" sz="900">
                          <a:latin typeface="Mada"/>
                          <a:ea typeface="Mada"/>
                          <a:cs typeface="Mada"/>
                          <a:sym typeface="Mada"/>
                        </a:rPr>
                        <a:t> one.</a:t>
                      </a:r>
                      <a:endParaRPr sz="9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48300">
                <a:tc>
                  <a:txBody>
                    <a:bodyPr/>
                    <a:lstStyle/>
                    <a:p>
                      <a:pPr indent="0" lvl="0" marL="0" rtl="0" algn="l">
                        <a:spcBef>
                          <a:spcPts val="0"/>
                        </a:spcBef>
                        <a:spcAft>
                          <a:spcPts val="0"/>
                        </a:spcAft>
                        <a:buClr>
                          <a:srgbClr val="000000"/>
                        </a:buClr>
                        <a:buSzPts val="1600"/>
                        <a:buFont typeface="Calibri"/>
                        <a:buNone/>
                      </a:pPr>
                      <a:r>
                        <a:rPr lang="en-GB" sz="900">
                          <a:latin typeface="Mada"/>
                          <a:ea typeface="Mada"/>
                          <a:cs typeface="Mada"/>
                          <a:sym typeface="Mada"/>
                        </a:rPr>
                        <a:t>Dorsal interossei </a:t>
                      </a:r>
                      <a:endParaRPr sz="900">
                        <a:latin typeface="Mada"/>
                        <a:ea typeface="Mada"/>
                        <a:cs typeface="Mada"/>
                        <a:sym typeface="Mada"/>
                      </a:endParaRPr>
                    </a:p>
                    <a:p>
                      <a:pPr indent="0" lvl="0" marL="0" rtl="0" algn="l">
                        <a:spcBef>
                          <a:spcPts val="0"/>
                        </a:spcBef>
                        <a:spcAft>
                          <a:spcPts val="0"/>
                        </a:spcAft>
                        <a:buClr>
                          <a:srgbClr val="000000"/>
                        </a:buClr>
                        <a:buSzPts val="1600"/>
                        <a:buFont typeface="Calibri"/>
                        <a:buNone/>
                      </a:pPr>
                      <a:r>
                        <a:rPr lang="en-GB" sz="900">
                          <a:latin typeface="Mada"/>
                          <a:ea typeface="Mada"/>
                          <a:cs typeface="Mada"/>
                          <a:sym typeface="Mada"/>
                        </a:rPr>
                        <a:t>(4) </a:t>
                      </a:r>
                      <a:endParaRPr sz="9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500"/>
                        <a:buFont typeface="Calibri"/>
                        <a:buNone/>
                      </a:pPr>
                      <a:r>
                        <a:rPr lang="en-GB" sz="900">
                          <a:latin typeface="Mada"/>
                          <a:ea typeface="Mada"/>
                          <a:cs typeface="Mada"/>
                          <a:sym typeface="Mada"/>
                        </a:rPr>
                        <a:t>Deep branch of ulnar nerve </a:t>
                      </a:r>
                      <a:endParaRPr sz="9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500"/>
                        <a:buFont typeface="Arial"/>
                        <a:buNone/>
                      </a:pPr>
                      <a:r>
                        <a:rPr lang="en-GB" sz="900">
                          <a:latin typeface="Mada"/>
                          <a:ea typeface="Mada"/>
                          <a:cs typeface="Mada"/>
                          <a:sym typeface="Mada"/>
                        </a:rPr>
                        <a:t>Abduction of fingers away from the 3</a:t>
                      </a:r>
                      <a:r>
                        <a:rPr baseline="30000" lang="en-GB" sz="900">
                          <a:latin typeface="Mada"/>
                          <a:ea typeface="Mada"/>
                          <a:cs typeface="Mada"/>
                          <a:sym typeface="Mada"/>
                        </a:rPr>
                        <a:t>rd</a:t>
                      </a:r>
                      <a:r>
                        <a:rPr lang="en-GB" sz="900">
                          <a:latin typeface="Mada"/>
                          <a:ea typeface="Mada"/>
                          <a:cs typeface="Mada"/>
                          <a:sym typeface="Mada"/>
                        </a:rPr>
                        <a:t> one.</a:t>
                      </a:r>
                      <a:endParaRPr sz="9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2813" name="Google Shape;2813;p149"/>
          <p:cNvGraphicFramePr/>
          <p:nvPr/>
        </p:nvGraphicFramePr>
        <p:xfrm>
          <a:off x="3478957" y="6709264"/>
          <a:ext cx="3000000" cy="3000000"/>
        </p:xfrm>
        <a:graphic>
          <a:graphicData uri="http://schemas.openxmlformats.org/drawingml/2006/table">
            <a:tbl>
              <a:tblPr>
                <a:noFill/>
                <a:tableStyleId>{7DF01E0C-585B-43A7-BCF2-AF381669C106}</a:tableStyleId>
              </a:tblPr>
              <a:tblGrid>
                <a:gridCol w="1548200"/>
                <a:gridCol w="1546100"/>
                <a:gridCol w="854600"/>
              </a:tblGrid>
              <a:tr h="276400">
                <a:tc>
                  <a:txBody>
                    <a:bodyPr/>
                    <a:lstStyle/>
                    <a:p>
                      <a:pPr indent="0" lvl="0" marL="0" rtl="0" algn="l">
                        <a:spcBef>
                          <a:spcPts val="0"/>
                        </a:spcBef>
                        <a:spcAft>
                          <a:spcPts val="0"/>
                        </a:spcAft>
                        <a:buClr>
                          <a:srgbClr val="000000"/>
                        </a:buClr>
                        <a:buSzPts val="1600"/>
                        <a:buFont typeface="Calibri"/>
                        <a:buNone/>
                      </a:pPr>
                      <a:r>
                        <a:rPr b="1" lang="en-GB" sz="900">
                          <a:latin typeface="Mada"/>
                          <a:ea typeface="Mada"/>
                          <a:cs typeface="Mada"/>
                          <a:sym typeface="Mada"/>
                        </a:rPr>
                        <a:t>Muscle</a:t>
                      </a:r>
                      <a:endParaRPr b="1" sz="9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DEC9"/>
                    </a:solidFill>
                  </a:tcPr>
                </a:tc>
                <a:tc>
                  <a:txBody>
                    <a:bodyPr/>
                    <a:lstStyle/>
                    <a:p>
                      <a:pPr indent="0" lvl="0" marL="0" rtl="0" algn="l">
                        <a:spcBef>
                          <a:spcPts val="0"/>
                        </a:spcBef>
                        <a:spcAft>
                          <a:spcPts val="0"/>
                        </a:spcAft>
                        <a:buClr>
                          <a:srgbClr val="000000"/>
                        </a:buClr>
                        <a:buSzPts val="1600"/>
                        <a:buFont typeface="Calibri"/>
                        <a:buNone/>
                      </a:pPr>
                      <a:r>
                        <a:rPr b="1" lang="en-GB" sz="900">
                          <a:latin typeface="Mada"/>
                          <a:ea typeface="Mada"/>
                          <a:cs typeface="Mada"/>
                          <a:sym typeface="Mada"/>
                        </a:rPr>
                        <a:t>Nerve supply</a:t>
                      </a:r>
                      <a:endParaRPr b="1" sz="9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DEC9"/>
                    </a:solidFill>
                  </a:tcPr>
                </a:tc>
                <a:tc>
                  <a:txBody>
                    <a:bodyPr/>
                    <a:lstStyle/>
                    <a:p>
                      <a:pPr indent="0" lvl="0" marL="0" rtl="0" algn="l">
                        <a:spcBef>
                          <a:spcPts val="0"/>
                        </a:spcBef>
                        <a:spcAft>
                          <a:spcPts val="0"/>
                        </a:spcAft>
                        <a:buClr>
                          <a:srgbClr val="000000"/>
                        </a:buClr>
                        <a:buSzPts val="1600"/>
                        <a:buFont typeface="Calibri"/>
                        <a:buNone/>
                      </a:pPr>
                      <a:r>
                        <a:rPr b="1" lang="en-GB" sz="900">
                          <a:latin typeface="Mada"/>
                          <a:ea typeface="Mada"/>
                          <a:cs typeface="Mada"/>
                          <a:sym typeface="Mada"/>
                        </a:rPr>
                        <a:t>Action</a:t>
                      </a:r>
                      <a:endParaRPr b="1" sz="9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DEC9"/>
                    </a:solidFill>
                  </a:tcPr>
                </a:tc>
              </a:tr>
              <a:tr h="276400">
                <a:tc>
                  <a:txBody>
                    <a:bodyPr/>
                    <a:lstStyle/>
                    <a:p>
                      <a:pPr indent="0" lvl="0" marL="0" rtl="0" algn="l">
                        <a:spcBef>
                          <a:spcPts val="0"/>
                        </a:spcBef>
                        <a:spcAft>
                          <a:spcPts val="0"/>
                        </a:spcAft>
                        <a:buClr>
                          <a:srgbClr val="0070C0"/>
                        </a:buClr>
                        <a:buSzPts val="1600"/>
                        <a:buFont typeface="Calibri"/>
                        <a:buNone/>
                      </a:pPr>
                      <a:r>
                        <a:rPr lang="en-GB" sz="900">
                          <a:latin typeface="Mada"/>
                          <a:ea typeface="Mada"/>
                          <a:cs typeface="Mada"/>
                          <a:sym typeface="Mada"/>
                        </a:rPr>
                        <a:t>Abductor pollicis brevis</a:t>
                      </a:r>
                      <a:endParaRPr sz="9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rowSpan="3">
                  <a:txBody>
                    <a:bodyPr/>
                    <a:lstStyle/>
                    <a:p>
                      <a:pPr indent="0" lvl="0" marL="0" rtl="0" algn="l">
                        <a:spcBef>
                          <a:spcPts val="0"/>
                        </a:spcBef>
                        <a:spcAft>
                          <a:spcPts val="0"/>
                        </a:spcAft>
                        <a:buClr>
                          <a:srgbClr val="000000"/>
                        </a:buClr>
                        <a:buSzPts val="1600"/>
                        <a:buFont typeface="Calibri"/>
                        <a:buNone/>
                      </a:pPr>
                      <a:r>
                        <a:rPr lang="en-GB" sz="900">
                          <a:latin typeface="Mada"/>
                          <a:ea typeface="Mada"/>
                          <a:cs typeface="Mada"/>
                          <a:sym typeface="Mada"/>
                        </a:rPr>
                        <a:t>All supplied by median nerve</a:t>
                      </a:r>
                      <a:endParaRPr sz="900">
                        <a:latin typeface="Mada"/>
                        <a:ea typeface="Mada"/>
                        <a:cs typeface="Mada"/>
                        <a:sym typeface="Mada"/>
                      </a:endParaRPr>
                    </a:p>
                  </a:txBody>
                  <a:tcPr marT="121900" marB="121900" marR="121900" marL="121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600"/>
                        <a:buFont typeface="Calibri"/>
                        <a:buNone/>
                      </a:pPr>
                      <a:r>
                        <a:rPr lang="en-GB" sz="900">
                          <a:latin typeface="Mada"/>
                          <a:ea typeface="Mada"/>
                          <a:cs typeface="Mada"/>
                          <a:sym typeface="Mada"/>
                        </a:rPr>
                        <a:t>Abduction</a:t>
                      </a:r>
                      <a:endParaRPr sz="9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6400">
                <a:tc>
                  <a:txBody>
                    <a:bodyPr/>
                    <a:lstStyle/>
                    <a:p>
                      <a:pPr indent="0" lvl="0" marL="0" rtl="0" algn="l">
                        <a:spcBef>
                          <a:spcPts val="0"/>
                        </a:spcBef>
                        <a:spcAft>
                          <a:spcPts val="0"/>
                        </a:spcAft>
                        <a:buClr>
                          <a:srgbClr val="000000"/>
                        </a:buClr>
                        <a:buSzPts val="1600"/>
                        <a:buFont typeface="Calibri"/>
                        <a:buNone/>
                      </a:pPr>
                      <a:r>
                        <a:rPr lang="en-GB" sz="900">
                          <a:latin typeface="Mada"/>
                          <a:ea typeface="Mada"/>
                          <a:cs typeface="Mada"/>
                          <a:sym typeface="Mada"/>
                        </a:rPr>
                        <a:t>Flexor pollicis brevis </a:t>
                      </a:r>
                      <a:endParaRPr sz="9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c>
                  <a:txBody>
                    <a:bodyPr/>
                    <a:lstStyle/>
                    <a:p>
                      <a:pPr indent="0" lvl="0" marL="0" rtl="0" algn="l">
                        <a:spcBef>
                          <a:spcPts val="0"/>
                        </a:spcBef>
                        <a:spcAft>
                          <a:spcPts val="0"/>
                        </a:spcAft>
                        <a:buClr>
                          <a:srgbClr val="000000"/>
                        </a:buClr>
                        <a:buSzPts val="1600"/>
                        <a:buFont typeface="Calibri"/>
                        <a:buNone/>
                      </a:pPr>
                      <a:r>
                        <a:rPr lang="en-GB" sz="900">
                          <a:latin typeface="Mada"/>
                          <a:ea typeface="Mada"/>
                          <a:cs typeface="Mada"/>
                          <a:sym typeface="Mada"/>
                        </a:rPr>
                        <a:t>Flexion</a:t>
                      </a:r>
                      <a:endParaRPr sz="9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6400">
                <a:tc>
                  <a:txBody>
                    <a:bodyPr/>
                    <a:lstStyle/>
                    <a:p>
                      <a:pPr indent="0" lvl="0" marL="0" rtl="0" algn="l">
                        <a:spcBef>
                          <a:spcPts val="0"/>
                        </a:spcBef>
                        <a:spcAft>
                          <a:spcPts val="0"/>
                        </a:spcAft>
                        <a:buClr>
                          <a:srgbClr val="000000"/>
                        </a:buClr>
                        <a:buSzPts val="1600"/>
                        <a:buFont typeface="Calibri"/>
                        <a:buNone/>
                      </a:pPr>
                      <a:r>
                        <a:rPr lang="en-GB" sz="900">
                          <a:latin typeface="Mada"/>
                          <a:ea typeface="Mada"/>
                          <a:cs typeface="Mada"/>
                          <a:sym typeface="Mada"/>
                        </a:rPr>
                        <a:t>Opponens pollicis</a:t>
                      </a:r>
                      <a:endParaRPr sz="9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c>
                  <a:txBody>
                    <a:bodyPr/>
                    <a:lstStyle/>
                    <a:p>
                      <a:pPr indent="0" lvl="0" marL="0" rtl="0" algn="l">
                        <a:spcBef>
                          <a:spcPts val="0"/>
                        </a:spcBef>
                        <a:spcAft>
                          <a:spcPts val="0"/>
                        </a:spcAft>
                        <a:buClr>
                          <a:srgbClr val="000000"/>
                        </a:buClr>
                        <a:buSzPts val="1600"/>
                        <a:buFont typeface="Calibri"/>
                        <a:buNone/>
                      </a:pPr>
                      <a:r>
                        <a:rPr lang="en-GB" sz="900">
                          <a:latin typeface="Mada"/>
                          <a:ea typeface="Mada"/>
                          <a:cs typeface="Mada"/>
                          <a:sym typeface="Mada"/>
                        </a:rPr>
                        <a:t>Opposition</a:t>
                      </a:r>
                      <a:endParaRPr sz="9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6400">
                <a:tc>
                  <a:txBody>
                    <a:bodyPr/>
                    <a:lstStyle/>
                    <a:p>
                      <a:pPr indent="0" lvl="0" marL="0" rtl="0" algn="l">
                        <a:spcBef>
                          <a:spcPts val="0"/>
                        </a:spcBef>
                        <a:spcAft>
                          <a:spcPts val="0"/>
                        </a:spcAft>
                        <a:buNone/>
                      </a:pPr>
                      <a:r>
                        <a:rPr lang="en-GB" sz="900">
                          <a:latin typeface="Mada"/>
                          <a:ea typeface="Mada"/>
                          <a:cs typeface="Mada"/>
                          <a:sym typeface="Mada"/>
                        </a:rPr>
                        <a:t>A</a:t>
                      </a:r>
                      <a:r>
                        <a:rPr lang="en-GB" sz="900">
                          <a:latin typeface="Mada"/>
                          <a:ea typeface="Mada"/>
                          <a:cs typeface="Mada"/>
                          <a:sym typeface="Mada"/>
                        </a:rPr>
                        <a:t>dductor  Pollicis</a:t>
                      </a:r>
                      <a:endParaRPr sz="9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GB" sz="900">
                          <a:latin typeface="Mada"/>
                          <a:ea typeface="Mada"/>
                          <a:cs typeface="Mada"/>
                          <a:sym typeface="Mada"/>
                        </a:rPr>
                        <a:t>Deep branch of Ulnar </a:t>
                      </a:r>
                      <a:endParaRPr sz="900">
                        <a:latin typeface="Mada"/>
                        <a:ea typeface="Mada"/>
                        <a:cs typeface="Mada"/>
                        <a:sym typeface="Mada"/>
                      </a:endParaRPr>
                    </a:p>
                  </a:txBody>
                  <a:tcPr marT="121900" marB="121900" marR="121900" marL="121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257"/>
                        <a:buFont typeface="Arial"/>
                        <a:buNone/>
                      </a:pPr>
                      <a:r>
                        <a:rPr lang="en-GB" sz="900">
                          <a:latin typeface="Mada"/>
                          <a:ea typeface="Mada"/>
                          <a:cs typeface="Mada"/>
                          <a:sym typeface="Mada"/>
                        </a:rPr>
                        <a:t>Adduction</a:t>
                      </a:r>
                      <a:endParaRPr sz="9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2814" name="Google Shape;2814;p149"/>
          <p:cNvGraphicFramePr/>
          <p:nvPr/>
        </p:nvGraphicFramePr>
        <p:xfrm>
          <a:off x="3478959" y="8808871"/>
          <a:ext cx="3000000" cy="3000000"/>
        </p:xfrm>
        <a:graphic>
          <a:graphicData uri="http://schemas.openxmlformats.org/drawingml/2006/table">
            <a:tbl>
              <a:tblPr>
                <a:noFill/>
                <a:tableStyleId>{7DF01E0C-585B-43A7-BCF2-AF381669C106}</a:tableStyleId>
              </a:tblPr>
              <a:tblGrid>
                <a:gridCol w="1657900"/>
                <a:gridCol w="897400"/>
                <a:gridCol w="1393600"/>
              </a:tblGrid>
              <a:tr h="213950">
                <a:tc>
                  <a:txBody>
                    <a:bodyPr/>
                    <a:lstStyle/>
                    <a:p>
                      <a:pPr indent="0" lvl="0" marL="0" rtl="0" algn="l">
                        <a:spcBef>
                          <a:spcPts val="0"/>
                        </a:spcBef>
                        <a:spcAft>
                          <a:spcPts val="0"/>
                        </a:spcAft>
                        <a:buClr>
                          <a:srgbClr val="000000"/>
                        </a:buClr>
                        <a:buSzPts val="1600"/>
                        <a:buFont typeface="Calibri"/>
                        <a:buNone/>
                      </a:pPr>
                      <a:r>
                        <a:rPr b="1" lang="en-GB" sz="1000">
                          <a:latin typeface="Mada"/>
                          <a:ea typeface="Mada"/>
                          <a:cs typeface="Mada"/>
                          <a:sym typeface="Mada"/>
                        </a:rPr>
                        <a:t>Muscle</a:t>
                      </a:r>
                      <a:endParaRPr b="1" sz="10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DEC9"/>
                    </a:solidFill>
                  </a:tcPr>
                </a:tc>
                <a:tc>
                  <a:txBody>
                    <a:bodyPr/>
                    <a:lstStyle/>
                    <a:p>
                      <a:pPr indent="0" lvl="0" marL="0" rtl="0" algn="l">
                        <a:spcBef>
                          <a:spcPts val="0"/>
                        </a:spcBef>
                        <a:spcAft>
                          <a:spcPts val="0"/>
                        </a:spcAft>
                        <a:buClr>
                          <a:srgbClr val="000000"/>
                        </a:buClr>
                        <a:buSzPts val="1600"/>
                        <a:buFont typeface="Calibri"/>
                        <a:buNone/>
                      </a:pPr>
                      <a:r>
                        <a:rPr b="1" lang="en-GB" sz="1000">
                          <a:latin typeface="Mada"/>
                          <a:ea typeface="Mada"/>
                          <a:cs typeface="Mada"/>
                          <a:sym typeface="Mada"/>
                        </a:rPr>
                        <a:t>Nerve </a:t>
                      </a:r>
                      <a:endParaRPr b="1" sz="10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DEC9"/>
                    </a:solidFill>
                  </a:tcPr>
                </a:tc>
                <a:tc>
                  <a:txBody>
                    <a:bodyPr/>
                    <a:lstStyle/>
                    <a:p>
                      <a:pPr indent="0" lvl="0" marL="0" rtl="0" algn="l">
                        <a:spcBef>
                          <a:spcPts val="0"/>
                        </a:spcBef>
                        <a:spcAft>
                          <a:spcPts val="0"/>
                        </a:spcAft>
                        <a:buClr>
                          <a:srgbClr val="000000"/>
                        </a:buClr>
                        <a:buSzPts val="1600"/>
                        <a:buFont typeface="Calibri"/>
                        <a:buNone/>
                      </a:pPr>
                      <a:r>
                        <a:rPr b="1" lang="en-GB" sz="1000">
                          <a:latin typeface="Mada"/>
                          <a:ea typeface="Mada"/>
                          <a:cs typeface="Mada"/>
                          <a:sym typeface="Mada"/>
                        </a:rPr>
                        <a:t>Action</a:t>
                      </a:r>
                      <a:endParaRPr b="1" sz="10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DEC9"/>
                    </a:solidFill>
                  </a:tcPr>
                </a:tc>
              </a:tr>
              <a:tr h="213950">
                <a:tc>
                  <a:txBody>
                    <a:bodyPr/>
                    <a:lstStyle/>
                    <a:p>
                      <a:pPr indent="0" lvl="0" marL="0" rtl="0" algn="l">
                        <a:spcBef>
                          <a:spcPts val="0"/>
                        </a:spcBef>
                        <a:spcAft>
                          <a:spcPts val="0"/>
                        </a:spcAft>
                        <a:buClr>
                          <a:srgbClr val="000000"/>
                        </a:buClr>
                        <a:buSzPts val="1600"/>
                        <a:buFont typeface="Calibri"/>
                        <a:buNone/>
                      </a:pPr>
                      <a:r>
                        <a:rPr lang="en-GB" sz="1000">
                          <a:latin typeface="Mada"/>
                          <a:ea typeface="Mada"/>
                          <a:cs typeface="Mada"/>
                          <a:sym typeface="Mada"/>
                        </a:rPr>
                        <a:t>Abductor digiti minimi</a:t>
                      </a:r>
                      <a:endParaRPr sz="10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rowSpan="3">
                  <a:txBody>
                    <a:bodyPr/>
                    <a:lstStyle/>
                    <a:p>
                      <a:pPr indent="0" lvl="0" marL="0" rtl="0" algn="l">
                        <a:spcBef>
                          <a:spcPts val="0"/>
                        </a:spcBef>
                        <a:spcAft>
                          <a:spcPts val="0"/>
                        </a:spcAft>
                        <a:buClr>
                          <a:srgbClr val="000000"/>
                        </a:buClr>
                        <a:buSzPts val="1600"/>
                        <a:buFont typeface="Calibri"/>
                        <a:buNone/>
                      </a:pPr>
                      <a:r>
                        <a:rPr lang="en-GB" sz="1000">
                          <a:latin typeface="Mada"/>
                          <a:ea typeface="Mada"/>
                          <a:cs typeface="Mada"/>
                          <a:sym typeface="Mada"/>
                        </a:rPr>
                        <a:t>All by deep branch of ulnar nerve</a:t>
                      </a:r>
                      <a:endParaRPr sz="1000">
                        <a:latin typeface="Mada"/>
                        <a:ea typeface="Mada"/>
                        <a:cs typeface="Mada"/>
                        <a:sym typeface="Mada"/>
                      </a:endParaRPr>
                    </a:p>
                  </a:txBody>
                  <a:tcPr marT="121900" marB="121900" marR="121900" marL="1219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600"/>
                        <a:buFont typeface="Calibri"/>
                        <a:buNone/>
                      </a:pPr>
                      <a:r>
                        <a:rPr lang="en-GB" sz="1000">
                          <a:latin typeface="Mada"/>
                          <a:ea typeface="Mada"/>
                          <a:cs typeface="Mada"/>
                          <a:sym typeface="Mada"/>
                        </a:rPr>
                        <a:t>Abduction</a:t>
                      </a:r>
                      <a:endParaRPr sz="10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3950">
                <a:tc>
                  <a:txBody>
                    <a:bodyPr/>
                    <a:lstStyle/>
                    <a:p>
                      <a:pPr indent="0" lvl="0" marL="0" rtl="0" algn="l">
                        <a:spcBef>
                          <a:spcPts val="0"/>
                        </a:spcBef>
                        <a:spcAft>
                          <a:spcPts val="0"/>
                        </a:spcAft>
                        <a:buClr>
                          <a:srgbClr val="000000"/>
                        </a:buClr>
                        <a:buSzPts val="1600"/>
                        <a:buFont typeface="Calibri"/>
                        <a:buNone/>
                      </a:pPr>
                      <a:r>
                        <a:rPr lang="en-GB" sz="1000">
                          <a:latin typeface="Mada"/>
                          <a:ea typeface="Mada"/>
                          <a:cs typeface="Mada"/>
                          <a:sym typeface="Mada"/>
                        </a:rPr>
                        <a:t>Flexor digiti minimi </a:t>
                      </a:r>
                      <a:endParaRPr sz="10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c>
                  <a:txBody>
                    <a:bodyPr/>
                    <a:lstStyle/>
                    <a:p>
                      <a:pPr indent="0" lvl="0" marL="0" rtl="0" algn="l">
                        <a:spcBef>
                          <a:spcPts val="0"/>
                        </a:spcBef>
                        <a:spcAft>
                          <a:spcPts val="0"/>
                        </a:spcAft>
                        <a:buClr>
                          <a:srgbClr val="000000"/>
                        </a:buClr>
                        <a:buSzPts val="1600"/>
                        <a:buFont typeface="Calibri"/>
                        <a:buNone/>
                      </a:pPr>
                      <a:r>
                        <a:rPr lang="en-GB" sz="1000">
                          <a:latin typeface="Mada"/>
                          <a:ea typeface="Mada"/>
                          <a:cs typeface="Mada"/>
                          <a:sym typeface="Mada"/>
                        </a:rPr>
                        <a:t>Flexion</a:t>
                      </a:r>
                      <a:endParaRPr sz="10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96250">
                <a:tc>
                  <a:txBody>
                    <a:bodyPr/>
                    <a:lstStyle/>
                    <a:p>
                      <a:pPr indent="0" lvl="0" marL="0" rtl="0" algn="l">
                        <a:spcBef>
                          <a:spcPts val="0"/>
                        </a:spcBef>
                        <a:spcAft>
                          <a:spcPts val="0"/>
                        </a:spcAft>
                        <a:buClr>
                          <a:srgbClr val="000000"/>
                        </a:buClr>
                        <a:buSzPts val="1600"/>
                        <a:buFont typeface="Calibri"/>
                        <a:buNone/>
                      </a:pPr>
                      <a:r>
                        <a:rPr lang="en-GB" sz="1000">
                          <a:latin typeface="Mada"/>
                          <a:ea typeface="Mada"/>
                          <a:cs typeface="Mada"/>
                          <a:sym typeface="Mada"/>
                        </a:rPr>
                        <a:t>Opponens digiti minimi </a:t>
                      </a:r>
                      <a:endParaRPr sz="10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c>
                  <a:txBody>
                    <a:bodyPr/>
                    <a:lstStyle/>
                    <a:p>
                      <a:pPr indent="0" lvl="0" marL="0" rtl="0" algn="l">
                        <a:spcBef>
                          <a:spcPts val="0"/>
                        </a:spcBef>
                        <a:spcAft>
                          <a:spcPts val="0"/>
                        </a:spcAft>
                        <a:buClr>
                          <a:srgbClr val="000000"/>
                        </a:buClr>
                        <a:buSzPts val="1600"/>
                        <a:buFont typeface="Calibri"/>
                        <a:buNone/>
                      </a:pPr>
                      <a:r>
                        <a:rPr lang="en-GB" sz="1000">
                          <a:latin typeface="Mada"/>
                          <a:ea typeface="Mada"/>
                          <a:cs typeface="Mada"/>
                          <a:sym typeface="Mada"/>
                        </a:rPr>
                        <a:t>Pulls the 5th metacarpal forward </a:t>
                      </a:r>
                      <a:endParaRPr sz="1000">
                        <a:latin typeface="Mada"/>
                        <a:ea typeface="Mada"/>
                        <a:cs typeface="Mada"/>
                        <a:sym typeface="Mada"/>
                      </a:endParaRPr>
                    </a:p>
                  </a:txBody>
                  <a:tcPr marT="121900" marB="121900" marR="121900" marL="1219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2815" name="Google Shape;2815;p149"/>
          <p:cNvSpPr txBox="1"/>
          <p:nvPr/>
        </p:nvSpPr>
        <p:spPr>
          <a:xfrm>
            <a:off x="305825" y="5855013"/>
            <a:ext cx="1838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Muscles</a:t>
            </a:r>
            <a:endParaRPr sz="1800">
              <a:solidFill>
                <a:srgbClr val="9FCFCF"/>
              </a:solidFill>
              <a:latin typeface="Comfortaa Regular"/>
              <a:ea typeface="Comfortaa Regular"/>
              <a:cs typeface="Comfortaa Regular"/>
              <a:sym typeface="Comfortaa Regular"/>
            </a:endParaRPr>
          </a:p>
        </p:txBody>
      </p:sp>
      <p:sp>
        <p:nvSpPr>
          <p:cNvPr id="2816" name="Google Shape;2816;p149"/>
          <p:cNvSpPr txBox="1"/>
          <p:nvPr/>
        </p:nvSpPr>
        <p:spPr>
          <a:xfrm>
            <a:off x="3478950" y="853175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latin typeface="Mada"/>
                <a:ea typeface="Mada"/>
                <a:cs typeface="Mada"/>
                <a:sym typeface="Mada"/>
              </a:rPr>
              <a:t>Little Finger:</a:t>
            </a:r>
            <a:endParaRPr b="1" sz="1000">
              <a:latin typeface="Mada"/>
              <a:ea typeface="Mada"/>
              <a:cs typeface="Mada"/>
              <a:sym typeface="Mada"/>
            </a:endParaRPr>
          </a:p>
        </p:txBody>
      </p:sp>
      <p:sp>
        <p:nvSpPr>
          <p:cNvPr id="2817" name="Google Shape;2817;p149"/>
          <p:cNvSpPr txBox="1"/>
          <p:nvPr/>
        </p:nvSpPr>
        <p:spPr>
          <a:xfrm>
            <a:off x="3478950" y="635295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latin typeface="Mada"/>
                <a:ea typeface="Mada"/>
                <a:cs typeface="Mada"/>
                <a:sym typeface="Mada"/>
              </a:rPr>
              <a:t>Thumb:</a:t>
            </a:r>
            <a:endParaRPr b="1" sz="1000">
              <a:latin typeface="Mada"/>
              <a:ea typeface="Mada"/>
              <a:cs typeface="Mada"/>
              <a:sym typeface="Mada"/>
            </a:endParaRPr>
          </a:p>
        </p:txBody>
      </p:sp>
      <p:sp>
        <p:nvSpPr>
          <p:cNvPr id="2818" name="Google Shape;2818;p149"/>
          <p:cNvSpPr/>
          <p:nvPr/>
        </p:nvSpPr>
        <p:spPr>
          <a:xfrm>
            <a:off x="112625" y="6245063"/>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819" name="Google Shape;2819;p149"/>
          <p:cNvSpPr txBox="1"/>
          <p:nvPr/>
        </p:nvSpPr>
        <p:spPr>
          <a:xfrm>
            <a:off x="112625" y="631065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latin typeface="Mada"/>
                <a:ea typeface="Mada"/>
                <a:cs typeface="Mada"/>
                <a:sym typeface="Mada"/>
              </a:rPr>
              <a:t>Middle</a:t>
            </a:r>
            <a:r>
              <a:rPr b="1" lang="en-GB" sz="1000">
                <a:latin typeface="Mada"/>
                <a:ea typeface="Mada"/>
                <a:cs typeface="Mada"/>
                <a:sym typeface="Mada"/>
              </a:rPr>
              <a:t> fingers </a:t>
            </a:r>
            <a:r>
              <a:rPr b="1" lang="en-GB" sz="1000">
                <a:latin typeface="Mada"/>
                <a:ea typeface="Mada"/>
                <a:cs typeface="Mada"/>
                <a:sym typeface="Mada"/>
              </a:rPr>
              <a:t>:</a:t>
            </a:r>
            <a:endParaRPr b="1" sz="1000">
              <a:latin typeface="Mada"/>
              <a:ea typeface="Mada"/>
              <a:cs typeface="Mada"/>
              <a:sym typeface="Mada"/>
            </a:endParaRPr>
          </a:p>
        </p:txBody>
      </p:sp>
      <p:pic>
        <p:nvPicPr>
          <p:cNvPr id="2820" name="Google Shape;2820;p149"/>
          <p:cNvPicPr preferRelativeResize="0"/>
          <p:nvPr/>
        </p:nvPicPr>
        <p:blipFill>
          <a:blip r:embed="rId5">
            <a:alphaModFix/>
          </a:blip>
          <a:stretch>
            <a:fillRect/>
          </a:stretch>
        </p:blipFill>
        <p:spPr>
          <a:xfrm>
            <a:off x="5273475" y="4674638"/>
            <a:ext cx="1572928" cy="1533550"/>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4" name="Shape 2824"/>
        <p:cNvGrpSpPr/>
        <p:nvPr/>
      </p:nvGrpSpPr>
      <p:grpSpPr>
        <a:xfrm>
          <a:off x="0" y="0"/>
          <a:ext cx="0" cy="0"/>
          <a:chOff x="0" y="0"/>
          <a:chExt cx="0" cy="0"/>
        </a:xfrm>
      </p:grpSpPr>
      <p:sp>
        <p:nvSpPr>
          <p:cNvPr id="2825" name="Google Shape;2825;p150"/>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150"/>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150"/>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2828" name="Google Shape;2828;p150"/>
          <p:cNvGraphicFramePr/>
          <p:nvPr/>
        </p:nvGraphicFramePr>
        <p:xfrm>
          <a:off x="113" y="944963"/>
          <a:ext cx="3000000" cy="3000000"/>
        </p:xfrm>
        <a:graphic>
          <a:graphicData uri="http://schemas.openxmlformats.org/drawingml/2006/table">
            <a:tbl>
              <a:tblPr>
                <a:noFill/>
                <a:tableStyleId>{19993E90-D4CF-4236-97D6-A35B643A8516}</a:tableStyleId>
              </a:tblPr>
              <a:tblGrid>
                <a:gridCol w="426350"/>
                <a:gridCol w="1394500"/>
                <a:gridCol w="1280200"/>
                <a:gridCol w="1394500"/>
                <a:gridCol w="1623100"/>
                <a:gridCol w="1470700"/>
              </a:tblGrid>
              <a:tr h="223950">
                <a:tc>
                  <a:txBody>
                    <a:bodyPr/>
                    <a:lstStyle/>
                    <a:p>
                      <a:pPr indent="0" lvl="0" marL="0" rtl="0" algn="ctr">
                        <a:spcBef>
                          <a:spcPts val="0"/>
                        </a:spcBef>
                        <a:spcAft>
                          <a:spcPts val="0"/>
                        </a:spcAft>
                        <a:buNone/>
                      </a:pPr>
                      <a:r>
                        <a:t/>
                      </a:r>
                      <a:endParaRPr b="1" sz="11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BA17B"/>
                    </a:solidFill>
                  </a:tcPr>
                </a:tc>
                <a:tc>
                  <a:txBody>
                    <a:bodyPr/>
                    <a:lstStyle/>
                    <a:p>
                      <a:pPr indent="0" lvl="0" marL="0" rtl="0" algn="ctr">
                        <a:spcBef>
                          <a:spcPts val="0"/>
                        </a:spcBef>
                        <a:spcAft>
                          <a:spcPts val="0"/>
                        </a:spcAft>
                        <a:buNone/>
                      </a:pPr>
                      <a:r>
                        <a:rPr b="1" lang="en-GB" sz="1100">
                          <a:latin typeface="Mada"/>
                          <a:ea typeface="Mada"/>
                          <a:cs typeface="Mada"/>
                          <a:sym typeface="Mada"/>
                        </a:rPr>
                        <a:t>Musculocutaneous</a:t>
                      </a:r>
                      <a:endParaRPr b="1" sz="11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9DEC9"/>
                    </a:solidFill>
                  </a:tcPr>
                </a:tc>
                <a:tc>
                  <a:txBody>
                    <a:bodyPr/>
                    <a:lstStyle/>
                    <a:p>
                      <a:pPr indent="0" lvl="0" marL="0" rtl="0" algn="ctr">
                        <a:spcBef>
                          <a:spcPts val="0"/>
                        </a:spcBef>
                        <a:spcAft>
                          <a:spcPts val="0"/>
                        </a:spcAft>
                        <a:buNone/>
                      </a:pPr>
                      <a:r>
                        <a:rPr b="1" lang="en-GB" sz="1100">
                          <a:latin typeface="Mada"/>
                          <a:ea typeface="Mada"/>
                          <a:cs typeface="Mada"/>
                          <a:sym typeface="Mada"/>
                        </a:rPr>
                        <a:t>Axillary</a:t>
                      </a:r>
                      <a:endParaRPr b="1" sz="11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9DEC9"/>
                    </a:solidFill>
                  </a:tcPr>
                </a:tc>
                <a:tc>
                  <a:txBody>
                    <a:bodyPr/>
                    <a:lstStyle/>
                    <a:p>
                      <a:pPr indent="0" lvl="0" marL="0" rtl="0" algn="ctr">
                        <a:spcBef>
                          <a:spcPts val="0"/>
                        </a:spcBef>
                        <a:spcAft>
                          <a:spcPts val="0"/>
                        </a:spcAft>
                        <a:buNone/>
                      </a:pPr>
                      <a:r>
                        <a:rPr b="1" lang="en-GB" sz="1100">
                          <a:latin typeface="Mada"/>
                          <a:ea typeface="Mada"/>
                          <a:cs typeface="Mada"/>
                          <a:sym typeface="Mada"/>
                        </a:rPr>
                        <a:t>Radial</a:t>
                      </a:r>
                      <a:endParaRPr b="1" sz="11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9DEC9"/>
                    </a:solidFill>
                  </a:tcPr>
                </a:tc>
                <a:tc>
                  <a:txBody>
                    <a:bodyPr/>
                    <a:lstStyle/>
                    <a:p>
                      <a:pPr indent="0" lvl="0" marL="0" rtl="0" algn="ctr">
                        <a:spcBef>
                          <a:spcPts val="0"/>
                        </a:spcBef>
                        <a:spcAft>
                          <a:spcPts val="0"/>
                        </a:spcAft>
                        <a:buNone/>
                      </a:pPr>
                      <a:r>
                        <a:rPr b="1" lang="en-GB" sz="1100">
                          <a:latin typeface="Mada"/>
                          <a:ea typeface="Mada"/>
                          <a:cs typeface="Mada"/>
                          <a:sym typeface="Mada"/>
                        </a:rPr>
                        <a:t>Median</a:t>
                      </a:r>
                      <a:endParaRPr b="1" sz="11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9DEC9"/>
                    </a:solidFill>
                  </a:tcPr>
                </a:tc>
                <a:tc>
                  <a:txBody>
                    <a:bodyPr/>
                    <a:lstStyle/>
                    <a:p>
                      <a:pPr indent="0" lvl="0" marL="0" rtl="0" algn="ctr">
                        <a:spcBef>
                          <a:spcPts val="0"/>
                        </a:spcBef>
                        <a:spcAft>
                          <a:spcPts val="0"/>
                        </a:spcAft>
                        <a:buNone/>
                      </a:pPr>
                      <a:r>
                        <a:rPr b="1" lang="en-GB" sz="1100">
                          <a:latin typeface="Mada"/>
                          <a:ea typeface="Mada"/>
                          <a:cs typeface="Mada"/>
                          <a:sym typeface="Mada"/>
                        </a:rPr>
                        <a:t>Ulnar</a:t>
                      </a:r>
                      <a:endParaRPr b="1" sz="1100">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9DEC9"/>
                    </a:solidFill>
                  </a:tcPr>
                </a:tc>
              </a:tr>
              <a:tr h="117125">
                <a:tc rowSpan="2">
                  <a:txBody>
                    <a:bodyPr/>
                    <a:lstStyle/>
                    <a:p>
                      <a:pPr indent="0" lvl="0" marL="0" rtl="0" algn="l">
                        <a:spcBef>
                          <a:spcPts val="0"/>
                        </a:spcBef>
                        <a:spcAft>
                          <a:spcPts val="0"/>
                        </a:spcAft>
                        <a:buNone/>
                      </a:pPr>
                      <a:r>
                        <a:t/>
                      </a:r>
                      <a:endParaRPr sz="9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BA17B"/>
                    </a:solidFill>
                  </a:tcPr>
                </a:tc>
                <a:tc rowSpan="2">
                  <a:txBody>
                    <a:bodyPr/>
                    <a:lstStyle/>
                    <a:p>
                      <a:pPr indent="0" lvl="0" marL="0" rtl="0" algn="l">
                        <a:spcBef>
                          <a:spcPts val="0"/>
                        </a:spcBef>
                        <a:spcAft>
                          <a:spcPts val="0"/>
                        </a:spcAft>
                        <a:buNone/>
                      </a:pPr>
                      <a:r>
                        <a:rPr b="1" lang="en-GB" sz="900">
                          <a:latin typeface="Mada"/>
                          <a:ea typeface="Mada"/>
                          <a:cs typeface="Mada"/>
                          <a:sym typeface="Mada"/>
                        </a:rPr>
                        <a:t>(C5/C6/C7)</a:t>
                      </a:r>
                      <a:endParaRPr b="1" sz="900">
                        <a:latin typeface="Mada"/>
                        <a:ea typeface="Mada"/>
                        <a:cs typeface="Mada"/>
                        <a:sym typeface="Mada"/>
                      </a:endParaRPr>
                    </a:p>
                    <a:p>
                      <a:pPr indent="0" lvl="0" marL="0" rtl="0" algn="l">
                        <a:spcBef>
                          <a:spcPts val="0"/>
                        </a:spcBef>
                        <a:spcAft>
                          <a:spcPts val="0"/>
                        </a:spcAft>
                        <a:buNone/>
                      </a:pPr>
                      <a:r>
                        <a:rPr lang="en-GB" sz="900">
                          <a:latin typeface="Mada"/>
                          <a:ea typeface="Mada"/>
                          <a:cs typeface="Mada"/>
                          <a:sym typeface="Mada"/>
                        </a:rPr>
                        <a:t>anterior div of superior and middle trunks &gt; lateral cord</a:t>
                      </a:r>
                      <a:endParaRPr sz="9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rowSpan="2">
                  <a:txBody>
                    <a:bodyPr/>
                    <a:lstStyle/>
                    <a:p>
                      <a:pPr indent="0" lvl="0" marL="0" rtl="0" algn="l">
                        <a:spcBef>
                          <a:spcPts val="0"/>
                        </a:spcBef>
                        <a:spcAft>
                          <a:spcPts val="0"/>
                        </a:spcAft>
                        <a:buNone/>
                      </a:pPr>
                      <a:r>
                        <a:rPr b="1" lang="en-GB" sz="900">
                          <a:latin typeface="Mada"/>
                          <a:ea typeface="Mada"/>
                          <a:cs typeface="Mada"/>
                          <a:sym typeface="Mada"/>
                        </a:rPr>
                        <a:t>(C5/C6)</a:t>
                      </a:r>
                      <a:endParaRPr b="1" sz="900">
                        <a:latin typeface="Mada"/>
                        <a:ea typeface="Mada"/>
                        <a:cs typeface="Mada"/>
                        <a:sym typeface="Mada"/>
                      </a:endParaRPr>
                    </a:p>
                    <a:p>
                      <a:pPr indent="0" lvl="0" marL="0" rtl="0" algn="l">
                        <a:spcBef>
                          <a:spcPts val="0"/>
                        </a:spcBef>
                        <a:spcAft>
                          <a:spcPts val="0"/>
                        </a:spcAft>
                        <a:buNone/>
                      </a:pPr>
                      <a:r>
                        <a:rPr lang="en-GB" sz="900">
                          <a:latin typeface="Mada"/>
                          <a:ea typeface="Mada"/>
                          <a:cs typeface="Mada"/>
                          <a:sym typeface="Mada"/>
                        </a:rPr>
                        <a:t>posterior div of superior trunk &gt; posterior cord</a:t>
                      </a:r>
                      <a:endParaRPr sz="9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rowSpan="2">
                  <a:txBody>
                    <a:bodyPr/>
                    <a:lstStyle/>
                    <a:p>
                      <a:pPr indent="0" lvl="0" marL="0" rtl="0" algn="l">
                        <a:spcBef>
                          <a:spcPts val="0"/>
                        </a:spcBef>
                        <a:spcAft>
                          <a:spcPts val="0"/>
                        </a:spcAft>
                        <a:buNone/>
                      </a:pPr>
                      <a:r>
                        <a:rPr b="1" lang="en-GB" sz="900">
                          <a:latin typeface="Mada"/>
                          <a:ea typeface="Mada"/>
                          <a:cs typeface="Mada"/>
                          <a:sym typeface="Mada"/>
                        </a:rPr>
                        <a:t>(C5/C6/C7/C8/T1)</a:t>
                      </a:r>
                      <a:endParaRPr b="1" sz="900">
                        <a:latin typeface="Mada"/>
                        <a:ea typeface="Mada"/>
                        <a:cs typeface="Mada"/>
                        <a:sym typeface="Mada"/>
                      </a:endParaRPr>
                    </a:p>
                    <a:p>
                      <a:pPr indent="0" lvl="0" marL="0" rtl="0" algn="l">
                        <a:spcBef>
                          <a:spcPts val="0"/>
                        </a:spcBef>
                        <a:spcAft>
                          <a:spcPts val="0"/>
                        </a:spcAft>
                        <a:buNone/>
                      </a:pPr>
                      <a:r>
                        <a:rPr lang="en-GB" sz="900">
                          <a:latin typeface="Mada"/>
                          <a:ea typeface="Mada"/>
                          <a:cs typeface="Mada"/>
                          <a:sym typeface="Mada"/>
                        </a:rPr>
                        <a:t>posterior div of superior, middle and inferior trunks &gt; posterior cord</a:t>
                      </a:r>
                      <a:endParaRPr sz="9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rowSpan="2">
                  <a:txBody>
                    <a:bodyPr/>
                    <a:lstStyle/>
                    <a:p>
                      <a:pPr indent="0" lvl="0" marL="0" rtl="0" algn="l">
                        <a:spcBef>
                          <a:spcPts val="0"/>
                        </a:spcBef>
                        <a:spcAft>
                          <a:spcPts val="0"/>
                        </a:spcAft>
                        <a:buNone/>
                      </a:pPr>
                      <a:r>
                        <a:rPr b="1" lang="en-GB" sz="900">
                          <a:latin typeface="Mada"/>
                          <a:ea typeface="Mada"/>
                          <a:cs typeface="Mada"/>
                          <a:sym typeface="Mada"/>
                        </a:rPr>
                        <a:t>(C5/C6/C7/C8/T1)</a:t>
                      </a:r>
                      <a:endParaRPr b="1" sz="900">
                        <a:latin typeface="Mada"/>
                        <a:ea typeface="Mada"/>
                        <a:cs typeface="Mada"/>
                        <a:sym typeface="Mada"/>
                      </a:endParaRPr>
                    </a:p>
                    <a:p>
                      <a:pPr indent="0" lvl="0" marL="0" rtl="0" algn="l">
                        <a:spcBef>
                          <a:spcPts val="0"/>
                        </a:spcBef>
                        <a:spcAft>
                          <a:spcPts val="0"/>
                        </a:spcAft>
                        <a:buNone/>
                      </a:pPr>
                      <a:r>
                        <a:rPr lang="en-GB" sz="900">
                          <a:latin typeface="Mada"/>
                          <a:ea typeface="Mada"/>
                          <a:cs typeface="Mada"/>
                          <a:sym typeface="Mada"/>
                        </a:rPr>
                        <a:t>- lateral root from anterior div of superior and middle trunks &gt; lateral cord</a:t>
                      </a:r>
                      <a:endParaRPr sz="900">
                        <a:latin typeface="Mada"/>
                        <a:ea typeface="Mada"/>
                        <a:cs typeface="Mada"/>
                        <a:sym typeface="Mada"/>
                      </a:endParaRPr>
                    </a:p>
                    <a:p>
                      <a:pPr indent="0" lvl="0" marL="0" rtl="0" algn="l">
                        <a:spcBef>
                          <a:spcPts val="0"/>
                        </a:spcBef>
                        <a:spcAft>
                          <a:spcPts val="0"/>
                        </a:spcAft>
                        <a:buNone/>
                      </a:pPr>
                      <a:r>
                        <a:rPr lang="en-GB" sz="900">
                          <a:latin typeface="Mada"/>
                          <a:ea typeface="Mada"/>
                          <a:cs typeface="Mada"/>
                          <a:sym typeface="Mada"/>
                        </a:rPr>
                        <a:t>- medial root from anterior div of inferior trunk &gt; medial cord</a:t>
                      </a:r>
                      <a:endParaRPr sz="9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rowSpan="2">
                  <a:txBody>
                    <a:bodyPr/>
                    <a:lstStyle/>
                    <a:p>
                      <a:pPr indent="0" lvl="0" marL="0" rtl="0" algn="l">
                        <a:spcBef>
                          <a:spcPts val="0"/>
                        </a:spcBef>
                        <a:spcAft>
                          <a:spcPts val="0"/>
                        </a:spcAft>
                        <a:buNone/>
                      </a:pPr>
                      <a:r>
                        <a:rPr b="1" lang="en-GB" sz="900">
                          <a:latin typeface="Mada"/>
                          <a:ea typeface="Mada"/>
                          <a:cs typeface="Mada"/>
                          <a:sym typeface="Mada"/>
                        </a:rPr>
                        <a:t>(C8/T1)</a:t>
                      </a:r>
                      <a:endParaRPr b="1" sz="900">
                        <a:latin typeface="Mada"/>
                        <a:ea typeface="Mada"/>
                        <a:cs typeface="Mada"/>
                        <a:sym typeface="Mada"/>
                      </a:endParaRPr>
                    </a:p>
                    <a:p>
                      <a:pPr indent="0" lvl="0" marL="0" rtl="0" algn="l">
                        <a:spcBef>
                          <a:spcPts val="0"/>
                        </a:spcBef>
                        <a:spcAft>
                          <a:spcPts val="0"/>
                        </a:spcAft>
                        <a:buNone/>
                      </a:pPr>
                      <a:r>
                        <a:rPr lang="en-GB" sz="900">
                          <a:latin typeface="Mada"/>
                          <a:ea typeface="Mada"/>
                          <a:cs typeface="Mada"/>
                          <a:sym typeface="Mada"/>
                        </a:rPr>
                        <a:t>anterior div of inferior trunk &gt; medial cord</a:t>
                      </a:r>
                      <a:endParaRPr sz="9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525525">
                <a:tc vMerge="1"/>
                <a:tc vMerge="1"/>
                <a:tc vMerge="1"/>
                <a:tc vMerge="1"/>
                <a:tc vMerge="1"/>
                <a:tc vMerge="1"/>
              </a:tr>
              <a:tr h="817925">
                <a:tc>
                  <a:txBody>
                    <a:bodyPr/>
                    <a:lstStyle/>
                    <a:p>
                      <a:pPr indent="0" lvl="0" marL="0" rtl="0" algn="l">
                        <a:spcBef>
                          <a:spcPts val="0"/>
                        </a:spcBef>
                        <a:spcAft>
                          <a:spcPts val="0"/>
                        </a:spcAft>
                        <a:buNone/>
                      </a:pPr>
                      <a:r>
                        <a:t/>
                      </a:r>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BA17B"/>
                    </a:solidFill>
                  </a:tcPr>
                </a:tc>
                <a:tc>
                  <a:txBody>
                    <a:bodyPr/>
                    <a:lstStyle/>
                    <a:p>
                      <a:pPr indent="0" lvl="0" marL="0" rtl="0" algn="l">
                        <a:spcBef>
                          <a:spcPts val="0"/>
                        </a:spcBef>
                        <a:spcAft>
                          <a:spcPts val="0"/>
                        </a:spcAft>
                        <a:buNone/>
                      </a:pPr>
                      <a:r>
                        <a:rPr lang="en-GB" sz="900">
                          <a:latin typeface="Mada"/>
                          <a:ea typeface="Mada"/>
                          <a:cs typeface="Mada"/>
                          <a:sym typeface="Mada"/>
                        </a:rPr>
                        <a:t>Pierces coracobrachialis and passes down anterior compartment of arm beneath biceps muscle, then becomes lateral cutaneous nerve of forearm</a:t>
                      </a:r>
                      <a:endParaRPr sz="9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spcBef>
                          <a:spcPts val="0"/>
                        </a:spcBef>
                        <a:spcAft>
                          <a:spcPts val="0"/>
                        </a:spcAft>
                        <a:buNone/>
                      </a:pPr>
                      <a:r>
                        <a:rPr lang="en-GB" sz="900">
                          <a:latin typeface="Mada"/>
                          <a:ea typeface="Mada"/>
                          <a:cs typeface="Mada"/>
                          <a:sym typeface="Mada"/>
                        </a:rPr>
                        <a:t>Passes beneath shoulder joint into posterior compartment of arm and wraps around surgical neck of humerus</a:t>
                      </a:r>
                      <a:endParaRPr sz="9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spcBef>
                          <a:spcPts val="0"/>
                        </a:spcBef>
                        <a:spcAft>
                          <a:spcPts val="0"/>
                        </a:spcAft>
                        <a:buNone/>
                      </a:pPr>
                      <a:r>
                        <a:rPr lang="en-GB" sz="900">
                          <a:latin typeface="Mada"/>
                          <a:ea typeface="Mada"/>
                          <a:cs typeface="Mada"/>
                          <a:sym typeface="Mada"/>
                        </a:rPr>
                        <a:t>Winds around spiral groove of humerus, passes through ACF into forearm then divides into two terminal branches (superficial and deep /posterior interosseous)</a:t>
                      </a:r>
                      <a:endParaRPr sz="9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spcBef>
                          <a:spcPts val="0"/>
                        </a:spcBef>
                        <a:spcAft>
                          <a:spcPts val="0"/>
                        </a:spcAft>
                        <a:buNone/>
                      </a:pPr>
                      <a:r>
                        <a:rPr lang="en-GB" sz="900">
                          <a:latin typeface="Mada"/>
                          <a:ea typeface="Mada"/>
                          <a:cs typeface="Mada"/>
                          <a:sym typeface="Mada"/>
                        </a:rPr>
                        <a:t>Runs down arm with brachial artery, passes through ACF into forearm then divides into three terminal branches (anterior interosseous, deep and superficial/palmar cutaneous)</a:t>
                      </a:r>
                      <a:endParaRPr sz="9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spcBef>
                          <a:spcPts val="0"/>
                        </a:spcBef>
                        <a:spcAft>
                          <a:spcPts val="0"/>
                        </a:spcAft>
                        <a:buNone/>
                      </a:pPr>
                      <a:r>
                        <a:rPr lang="en-GB" sz="900">
                          <a:latin typeface="Mada"/>
                          <a:ea typeface="Mada"/>
                          <a:cs typeface="Mada"/>
                          <a:sym typeface="Mada"/>
                        </a:rPr>
                        <a:t>Runs down arm with brachial artery, passes behind medial epicondyle into forearm, then travels down anterior comp with ulnar artery to enter palm of hand via Guyon's canal</a:t>
                      </a:r>
                      <a:endParaRPr sz="9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543050">
                <a:tc rowSpan="2">
                  <a:txBody>
                    <a:bodyPr/>
                    <a:lstStyle/>
                    <a:p>
                      <a:pPr indent="0" lvl="0" marL="0" rtl="0" algn="l">
                        <a:spcBef>
                          <a:spcPts val="0"/>
                        </a:spcBef>
                        <a:spcAft>
                          <a:spcPts val="0"/>
                        </a:spcAft>
                        <a:buNone/>
                      </a:pPr>
                      <a:r>
                        <a:t/>
                      </a:r>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BA17B"/>
                    </a:solidFill>
                  </a:tcPr>
                </a:tc>
                <a:tc rowSpan="2">
                  <a:txBody>
                    <a:bodyPr/>
                    <a:lstStyle/>
                    <a:p>
                      <a:pPr indent="0" lvl="0" marL="0" rtl="0" algn="l">
                        <a:spcBef>
                          <a:spcPts val="0"/>
                        </a:spcBef>
                        <a:spcAft>
                          <a:spcPts val="0"/>
                        </a:spcAft>
                        <a:buNone/>
                      </a:pPr>
                      <a:r>
                        <a:rPr b="1" lang="en-GB" sz="900">
                          <a:latin typeface="Mada"/>
                          <a:ea typeface="Mada"/>
                          <a:cs typeface="Mada"/>
                          <a:sym typeface="Mada"/>
                        </a:rPr>
                        <a:t>SENSORY: </a:t>
                      </a:r>
                      <a:r>
                        <a:rPr lang="en-GB" sz="900">
                          <a:latin typeface="Mada"/>
                          <a:ea typeface="Mada"/>
                          <a:cs typeface="Mada"/>
                          <a:sym typeface="Mada"/>
                        </a:rPr>
                        <a:t>lateral forearm</a:t>
                      </a:r>
                      <a:endParaRPr sz="900">
                        <a:latin typeface="Mada"/>
                        <a:ea typeface="Mada"/>
                        <a:cs typeface="Mada"/>
                        <a:sym typeface="Mada"/>
                      </a:endParaRPr>
                    </a:p>
                    <a:p>
                      <a:pPr indent="0" lvl="0" marL="0" rtl="0" algn="l">
                        <a:spcBef>
                          <a:spcPts val="0"/>
                        </a:spcBef>
                        <a:spcAft>
                          <a:spcPts val="0"/>
                        </a:spcAft>
                        <a:buNone/>
                      </a:pPr>
                      <a:r>
                        <a:rPr b="1" lang="en-GB" sz="900">
                          <a:latin typeface="Mada"/>
                          <a:ea typeface="Mada"/>
                          <a:cs typeface="Mada"/>
                          <a:sym typeface="Mada"/>
                        </a:rPr>
                        <a:t>MOTOR: </a:t>
                      </a:r>
                      <a:r>
                        <a:rPr lang="en-GB" sz="900">
                          <a:latin typeface="Mada"/>
                          <a:ea typeface="Mada"/>
                          <a:cs typeface="Mada"/>
                          <a:sym typeface="Mada"/>
                        </a:rPr>
                        <a:t>anterior compartment of arm the BBC biceps brachii, brachialis, coracobrachialis</a:t>
                      </a:r>
                      <a:endParaRPr sz="9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rowSpan="2">
                  <a:txBody>
                    <a:bodyPr/>
                    <a:lstStyle/>
                    <a:p>
                      <a:pPr indent="0" lvl="0" marL="0" rtl="0" algn="l">
                        <a:spcBef>
                          <a:spcPts val="0"/>
                        </a:spcBef>
                        <a:spcAft>
                          <a:spcPts val="0"/>
                        </a:spcAft>
                        <a:buNone/>
                      </a:pPr>
                      <a:r>
                        <a:rPr b="1" lang="en-GB" sz="900">
                          <a:latin typeface="Mada"/>
                          <a:ea typeface="Mada"/>
                          <a:cs typeface="Mada"/>
                          <a:sym typeface="Mada"/>
                        </a:rPr>
                        <a:t>SENSORY:</a:t>
                      </a:r>
                      <a:r>
                        <a:rPr lang="en-GB" sz="900">
                          <a:latin typeface="Mada"/>
                          <a:ea typeface="Mada"/>
                          <a:cs typeface="Mada"/>
                          <a:sym typeface="Mada"/>
                        </a:rPr>
                        <a:t>"sergeant's patch" over lower deltoid</a:t>
                      </a:r>
                      <a:endParaRPr sz="900">
                        <a:latin typeface="Mada"/>
                        <a:ea typeface="Mada"/>
                        <a:cs typeface="Mada"/>
                        <a:sym typeface="Mada"/>
                      </a:endParaRPr>
                    </a:p>
                    <a:p>
                      <a:pPr indent="0" lvl="0" marL="0" rtl="0" algn="l">
                        <a:spcBef>
                          <a:spcPts val="0"/>
                        </a:spcBef>
                        <a:spcAft>
                          <a:spcPts val="0"/>
                        </a:spcAft>
                        <a:buNone/>
                      </a:pPr>
                      <a:r>
                        <a:rPr b="1" lang="en-GB" sz="900">
                          <a:latin typeface="Mada"/>
                          <a:ea typeface="Mada"/>
                          <a:cs typeface="Mada"/>
                          <a:sym typeface="Mada"/>
                        </a:rPr>
                        <a:t>MOTOR: </a:t>
                      </a:r>
                      <a:r>
                        <a:rPr lang="en-GB" sz="900">
                          <a:latin typeface="Mada"/>
                          <a:ea typeface="Mada"/>
                          <a:cs typeface="Mada"/>
                          <a:sym typeface="Mada"/>
                        </a:rPr>
                        <a:t>deltoid,  teres minor</a:t>
                      </a:r>
                      <a:endParaRPr sz="9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rowSpan="2">
                  <a:txBody>
                    <a:bodyPr/>
                    <a:lstStyle/>
                    <a:p>
                      <a:pPr indent="0" lvl="0" marL="0" rtl="0" algn="l">
                        <a:spcBef>
                          <a:spcPts val="0"/>
                        </a:spcBef>
                        <a:spcAft>
                          <a:spcPts val="0"/>
                        </a:spcAft>
                        <a:buNone/>
                      </a:pPr>
                      <a:r>
                        <a:rPr b="1" lang="en-GB" sz="900">
                          <a:latin typeface="Mada"/>
                          <a:ea typeface="Mada"/>
                          <a:cs typeface="Mada"/>
                          <a:sym typeface="Mada"/>
                        </a:rPr>
                        <a:t>SENSORY: </a:t>
                      </a:r>
                      <a:r>
                        <a:rPr lang="en-GB" sz="900">
                          <a:latin typeface="Mada"/>
                          <a:ea typeface="Mada"/>
                          <a:cs typeface="Mada"/>
                          <a:sym typeface="Mada"/>
                        </a:rPr>
                        <a:t>lower posterior arm, posterior forearm, lateral 2/3 dorsum of hand, proximal dorsal aspect of lateral 3¹/² fingers</a:t>
                      </a:r>
                      <a:endParaRPr sz="900">
                        <a:latin typeface="Mada"/>
                        <a:ea typeface="Mada"/>
                        <a:cs typeface="Mada"/>
                        <a:sym typeface="Mada"/>
                      </a:endParaRPr>
                    </a:p>
                    <a:p>
                      <a:pPr indent="0" lvl="0" marL="0" rtl="0" algn="l">
                        <a:spcBef>
                          <a:spcPts val="0"/>
                        </a:spcBef>
                        <a:spcAft>
                          <a:spcPts val="0"/>
                        </a:spcAft>
                        <a:buNone/>
                      </a:pPr>
                      <a:r>
                        <a:rPr b="1" lang="en-GB" sz="900">
                          <a:latin typeface="Mada"/>
                          <a:ea typeface="Mada"/>
                          <a:cs typeface="Mada"/>
                          <a:sym typeface="Mada"/>
                        </a:rPr>
                        <a:t>MOTOR: </a:t>
                      </a:r>
                      <a:r>
                        <a:rPr lang="en-GB" sz="900">
                          <a:latin typeface="Mada"/>
                          <a:ea typeface="Mada"/>
                          <a:cs typeface="Mada"/>
                          <a:sym typeface="Mada"/>
                        </a:rPr>
                        <a:t>posterior compartment of arm, triceps brachii, posterior compartment of forearm, wrist extensors,  finger extensors, brachioradialis, supinator</a:t>
                      </a:r>
                      <a:endParaRPr sz="9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rowSpan="2">
                  <a:txBody>
                    <a:bodyPr/>
                    <a:lstStyle/>
                    <a:p>
                      <a:pPr indent="0" lvl="0" marL="0" rtl="0" algn="l">
                        <a:spcBef>
                          <a:spcPts val="0"/>
                        </a:spcBef>
                        <a:spcAft>
                          <a:spcPts val="0"/>
                        </a:spcAft>
                        <a:buNone/>
                      </a:pPr>
                      <a:r>
                        <a:rPr b="1" lang="en-GB" sz="900">
                          <a:latin typeface="Mada"/>
                          <a:ea typeface="Mada"/>
                          <a:cs typeface="Mada"/>
                          <a:sym typeface="Mada"/>
                        </a:rPr>
                        <a:t>SENSORY: </a:t>
                      </a:r>
                      <a:r>
                        <a:rPr lang="en-GB" sz="900">
                          <a:latin typeface="Mada"/>
                          <a:ea typeface="Mada"/>
                          <a:cs typeface="Mada"/>
                          <a:sym typeface="Mada"/>
                        </a:rPr>
                        <a:t>thenar eminence, lateral 2/3 palm of hand, palmar aspect lateral 3¹/² fingers, distal dorsal aspect of lateral 3¹/² fingers</a:t>
                      </a:r>
                      <a:endParaRPr sz="900">
                        <a:latin typeface="Mada"/>
                        <a:ea typeface="Mada"/>
                        <a:cs typeface="Mada"/>
                        <a:sym typeface="Mada"/>
                      </a:endParaRPr>
                    </a:p>
                    <a:p>
                      <a:pPr indent="0" lvl="0" marL="0" rtl="0" algn="l">
                        <a:spcBef>
                          <a:spcPts val="0"/>
                        </a:spcBef>
                        <a:spcAft>
                          <a:spcPts val="0"/>
                        </a:spcAft>
                        <a:buNone/>
                      </a:pPr>
                      <a:r>
                        <a:rPr b="1" lang="en-GB" sz="900">
                          <a:latin typeface="Mada"/>
                          <a:ea typeface="Mada"/>
                          <a:cs typeface="Mada"/>
                          <a:sym typeface="Mada"/>
                        </a:rPr>
                        <a:t>MOTOR: </a:t>
                      </a:r>
                      <a:r>
                        <a:rPr lang="en-GB" sz="900">
                          <a:latin typeface="Mada"/>
                          <a:ea typeface="Mada"/>
                          <a:cs typeface="Mada"/>
                          <a:sym typeface="Mada"/>
                        </a:rPr>
                        <a:t>all muscles of anterior compartment of forearm EXCEPT flexor carpi ulnaris and medial two parts of flexor digitorum profundus. wrist flexors, finger flexors, pronator teres + quadratus, </a:t>
                      </a:r>
                      <a:r>
                        <a:rPr b="1" lang="en-GB" sz="900">
                          <a:latin typeface="Mada"/>
                          <a:ea typeface="Mada"/>
                          <a:cs typeface="Mada"/>
                          <a:sym typeface="Mada"/>
                        </a:rPr>
                        <a:t>LOAF of hand:</a:t>
                      </a:r>
                      <a:r>
                        <a:rPr lang="en-GB" sz="900">
                          <a:latin typeface="Mada"/>
                          <a:ea typeface="Mada"/>
                          <a:cs typeface="Mada"/>
                          <a:sym typeface="Mada"/>
                        </a:rPr>
                        <a:t> lateral two lumbricals, opponens pollicis, abductor pollicis brevis, flexor pollicis brevis</a:t>
                      </a:r>
                      <a:endParaRPr sz="9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rowSpan="2">
                  <a:txBody>
                    <a:bodyPr/>
                    <a:lstStyle/>
                    <a:p>
                      <a:pPr indent="0" lvl="0" marL="0" rtl="0" algn="l">
                        <a:spcBef>
                          <a:spcPts val="0"/>
                        </a:spcBef>
                        <a:spcAft>
                          <a:spcPts val="0"/>
                        </a:spcAft>
                        <a:buNone/>
                      </a:pPr>
                      <a:r>
                        <a:rPr b="1" lang="en-GB" sz="900">
                          <a:latin typeface="Mada"/>
                          <a:ea typeface="Mada"/>
                          <a:cs typeface="Mada"/>
                          <a:sym typeface="Mada"/>
                        </a:rPr>
                        <a:t>SENSORY: </a:t>
                      </a:r>
                      <a:r>
                        <a:rPr lang="en-GB" sz="900">
                          <a:latin typeface="Mada"/>
                          <a:ea typeface="Mada"/>
                          <a:cs typeface="Mada"/>
                          <a:sym typeface="Mada"/>
                        </a:rPr>
                        <a:t>hypothenar eminence, medial 1/3 palm of hand, palmar aspect medial 1¹/² fingers whole dorsal aspect of medial 1¹/² fingers,medial 1/3 dorsum of hand</a:t>
                      </a:r>
                      <a:endParaRPr sz="900">
                        <a:latin typeface="Mada"/>
                        <a:ea typeface="Mada"/>
                        <a:cs typeface="Mada"/>
                        <a:sym typeface="Mada"/>
                      </a:endParaRPr>
                    </a:p>
                    <a:p>
                      <a:pPr indent="0" lvl="0" marL="0" rtl="0" algn="l">
                        <a:spcBef>
                          <a:spcPts val="0"/>
                        </a:spcBef>
                        <a:spcAft>
                          <a:spcPts val="0"/>
                        </a:spcAft>
                        <a:buNone/>
                      </a:pPr>
                      <a:r>
                        <a:rPr b="1" lang="en-GB" sz="900">
                          <a:latin typeface="Mada"/>
                          <a:ea typeface="Mada"/>
                          <a:cs typeface="Mada"/>
                          <a:sym typeface="Mada"/>
                        </a:rPr>
                        <a:t>MOTOR </a:t>
                      </a:r>
                      <a:r>
                        <a:rPr lang="en-GB" sz="900">
                          <a:latin typeface="Mada"/>
                          <a:ea typeface="Mada"/>
                          <a:cs typeface="Mada"/>
                          <a:sym typeface="Mada"/>
                        </a:rPr>
                        <a:t>: flexor carpi ulnaris, medial two parts of flexor digitorum profundus,</a:t>
                      </a:r>
                      <a:r>
                        <a:rPr b="1" lang="en-GB" sz="900">
                          <a:latin typeface="Mada"/>
                          <a:ea typeface="Mada"/>
                          <a:cs typeface="Mada"/>
                          <a:sym typeface="Mada"/>
                        </a:rPr>
                        <a:t> HILA muscles of hand:</a:t>
                      </a:r>
                      <a:r>
                        <a:rPr lang="en-GB" sz="900">
                          <a:latin typeface="Mada"/>
                          <a:ea typeface="Mada"/>
                          <a:cs typeface="Mada"/>
                          <a:sym typeface="Mada"/>
                        </a:rPr>
                        <a:t> hypothenar eminence, interossei, lumbricals (medial two), adductor pollicis</a:t>
                      </a:r>
                      <a:endParaRPr sz="9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063600">
                <a:tc vMerge="1"/>
                <a:tc vMerge="1"/>
                <a:tc vMerge="1"/>
                <a:tc vMerge="1"/>
                <a:tc vMerge="1"/>
                <a:tc vMerge="1"/>
              </a:tr>
              <a:tr h="1080825">
                <a:tc>
                  <a:txBody>
                    <a:bodyPr/>
                    <a:lstStyle/>
                    <a:p>
                      <a:pPr indent="0" lvl="0" marL="0" rtl="0" algn="l">
                        <a:spcBef>
                          <a:spcPts val="0"/>
                        </a:spcBef>
                        <a:spcAft>
                          <a:spcPts val="0"/>
                        </a:spcAft>
                        <a:buNone/>
                      </a:pPr>
                      <a:r>
                        <a:t/>
                      </a:r>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BA17B"/>
                    </a:solidFill>
                  </a:tcPr>
                </a:tc>
                <a:tc>
                  <a:txBody>
                    <a:bodyPr/>
                    <a:lstStyle/>
                    <a:p>
                      <a:pPr indent="0" lvl="0" marL="0" rtl="0" algn="l">
                        <a:spcBef>
                          <a:spcPts val="0"/>
                        </a:spcBef>
                        <a:spcAft>
                          <a:spcPts val="0"/>
                        </a:spcAft>
                        <a:buNone/>
                      </a:pPr>
                      <a:r>
                        <a:rPr lang="en-GB" sz="900">
                          <a:solidFill>
                            <a:schemeClr val="dk1"/>
                          </a:solidFill>
                          <a:latin typeface="Mada"/>
                          <a:ea typeface="Mada"/>
                          <a:cs typeface="Mada"/>
                          <a:sym typeface="Mada"/>
                        </a:rPr>
                        <a:t>1- Stab wounds to upper arm</a:t>
                      </a:r>
                      <a:endParaRPr sz="900">
                        <a:solidFill>
                          <a:schemeClr val="dk1"/>
                        </a:solidFill>
                        <a:latin typeface="Mada"/>
                        <a:ea typeface="Mada"/>
                        <a:cs typeface="Mada"/>
                        <a:sym typeface="Mada"/>
                      </a:endParaRPr>
                    </a:p>
                    <a:p>
                      <a:pPr indent="0" lvl="0" marL="0" rtl="0" algn="l">
                        <a:spcBef>
                          <a:spcPts val="0"/>
                        </a:spcBef>
                        <a:spcAft>
                          <a:spcPts val="0"/>
                        </a:spcAft>
                        <a:buNone/>
                      </a:pPr>
                      <a:r>
                        <a:rPr lang="en-GB" sz="900">
                          <a:latin typeface="Mada"/>
                          <a:ea typeface="Mada"/>
                          <a:cs typeface="Mada"/>
                          <a:sym typeface="Mada"/>
                        </a:rPr>
                        <a:t>NB// injuries are rare as protected by bulk of biceps muscle </a:t>
                      </a:r>
                      <a:endParaRPr sz="900">
                        <a:latin typeface="Mada"/>
                        <a:ea typeface="Mada"/>
                        <a:cs typeface="Mada"/>
                        <a:sym typeface="Mada"/>
                      </a:endParaRPr>
                    </a:p>
                    <a:p>
                      <a:pPr indent="0" lvl="0" marL="0" rtl="0" algn="l">
                        <a:spcBef>
                          <a:spcPts val="0"/>
                        </a:spcBef>
                        <a:spcAft>
                          <a:spcPts val="0"/>
                        </a:spcAft>
                        <a:buNone/>
                      </a:pPr>
                      <a:r>
                        <a:t/>
                      </a:r>
                      <a:endParaRPr sz="9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spcBef>
                          <a:spcPts val="0"/>
                        </a:spcBef>
                        <a:spcAft>
                          <a:spcPts val="0"/>
                        </a:spcAft>
                        <a:buNone/>
                      </a:pPr>
                      <a:r>
                        <a:rPr lang="en-GB" sz="900">
                          <a:latin typeface="Mada"/>
                          <a:ea typeface="Mada"/>
                          <a:cs typeface="Mada"/>
                          <a:sym typeface="Mada"/>
                        </a:rPr>
                        <a:t>1- fracture of surgical neck of humerus </a:t>
                      </a:r>
                      <a:endParaRPr sz="900">
                        <a:latin typeface="Mada"/>
                        <a:ea typeface="Mada"/>
                        <a:cs typeface="Mada"/>
                        <a:sym typeface="Mada"/>
                      </a:endParaRPr>
                    </a:p>
                    <a:p>
                      <a:pPr indent="0" lvl="0" marL="0" rtl="0" algn="l">
                        <a:spcBef>
                          <a:spcPts val="0"/>
                        </a:spcBef>
                        <a:spcAft>
                          <a:spcPts val="0"/>
                        </a:spcAft>
                        <a:buNone/>
                      </a:pPr>
                      <a:r>
                        <a:rPr lang="en-GB" sz="900">
                          <a:latin typeface="Mada"/>
                          <a:ea typeface="Mada"/>
                          <a:cs typeface="Mada"/>
                          <a:sym typeface="Mada"/>
                        </a:rPr>
                        <a:t>2- stab wounds to posterior shoulder </a:t>
                      </a:r>
                      <a:endParaRPr sz="900">
                        <a:latin typeface="Mada"/>
                        <a:ea typeface="Mada"/>
                        <a:cs typeface="Mada"/>
                        <a:sym typeface="Mada"/>
                      </a:endParaRPr>
                    </a:p>
                    <a:p>
                      <a:pPr indent="0" lvl="0" marL="0" rtl="0" algn="l">
                        <a:spcBef>
                          <a:spcPts val="0"/>
                        </a:spcBef>
                        <a:spcAft>
                          <a:spcPts val="0"/>
                        </a:spcAft>
                        <a:buNone/>
                      </a:pPr>
                      <a:r>
                        <a:rPr lang="en-GB" sz="900">
                          <a:latin typeface="Mada"/>
                          <a:ea typeface="Mada"/>
                          <a:cs typeface="Mada"/>
                          <a:sym typeface="Mada"/>
                        </a:rPr>
                        <a:t>3- compression by shoulder dislocation or pressure of crutches on armpits</a:t>
                      </a:r>
                      <a:endParaRPr sz="9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spcBef>
                          <a:spcPts val="0"/>
                        </a:spcBef>
                        <a:spcAft>
                          <a:spcPts val="0"/>
                        </a:spcAft>
                        <a:buNone/>
                      </a:pPr>
                      <a:r>
                        <a:rPr lang="en-GB" sz="900">
                          <a:latin typeface="Mada"/>
                          <a:ea typeface="Mada"/>
                          <a:cs typeface="Mada"/>
                          <a:sym typeface="Mada"/>
                        </a:rPr>
                        <a:t>1- fracture of proximal humerus, humeral shaft or proximal radius </a:t>
                      </a:r>
                      <a:endParaRPr sz="900">
                        <a:latin typeface="Mada"/>
                        <a:ea typeface="Mada"/>
                        <a:cs typeface="Mada"/>
                        <a:sym typeface="Mada"/>
                      </a:endParaRPr>
                    </a:p>
                    <a:p>
                      <a:pPr indent="0" lvl="0" marL="0" rtl="0" algn="l">
                        <a:spcBef>
                          <a:spcPts val="0"/>
                        </a:spcBef>
                        <a:spcAft>
                          <a:spcPts val="0"/>
                        </a:spcAft>
                        <a:buNone/>
                      </a:pPr>
                      <a:r>
                        <a:rPr lang="en-GB" sz="900">
                          <a:latin typeface="Mada"/>
                          <a:ea typeface="Mada"/>
                          <a:cs typeface="Mada"/>
                          <a:sym typeface="Mada"/>
                        </a:rPr>
                        <a:t>2- stab wounds to ACF/ forearm/wrist</a:t>
                      </a:r>
                      <a:endParaRPr sz="900">
                        <a:latin typeface="Mada"/>
                        <a:ea typeface="Mada"/>
                        <a:cs typeface="Mada"/>
                        <a:sym typeface="Mada"/>
                      </a:endParaRPr>
                    </a:p>
                    <a:p>
                      <a:pPr indent="0" lvl="0" marL="0" rtl="0" algn="l">
                        <a:spcBef>
                          <a:spcPts val="0"/>
                        </a:spcBef>
                        <a:spcAft>
                          <a:spcPts val="0"/>
                        </a:spcAft>
                        <a:buNone/>
                      </a:pPr>
                      <a:r>
                        <a:rPr lang="en-GB" sz="900">
                          <a:latin typeface="Mada"/>
                          <a:ea typeface="Mada"/>
                          <a:cs typeface="Mada"/>
                          <a:sym typeface="Mada"/>
                        </a:rPr>
                        <a:t>3- compression by pressure of crutches on armpits, falling asleep on arm, tight plaster cast</a:t>
                      </a:r>
                      <a:endParaRPr sz="9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spcBef>
                          <a:spcPts val="0"/>
                        </a:spcBef>
                        <a:spcAft>
                          <a:spcPts val="0"/>
                        </a:spcAft>
                        <a:buNone/>
                      </a:pPr>
                      <a:r>
                        <a:rPr lang="en-GB" sz="900">
                          <a:latin typeface="Mada"/>
                          <a:ea typeface="Mada"/>
                          <a:cs typeface="Mada"/>
                          <a:sym typeface="Mada"/>
                        </a:rPr>
                        <a:t>1- supracondylar fracture of humerus</a:t>
                      </a:r>
                      <a:endParaRPr sz="900">
                        <a:latin typeface="Mada"/>
                        <a:ea typeface="Mada"/>
                        <a:cs typeface="Mada"/>
                        <a:sym typeface="Mada"/>
                      </a:endParaRPr>
                    </a:p>
                    <a:p>
                      <a:pPr indent="0" lvl="0" marL="0" rtl="0" algn="l">
                        <a:spcBef>
                          <a:spcPts val="0"/>
                        </a:spcBef>
                        <a:spcAft>
                          <a:spcPts val="0"/>
                        </a:spcAft>
                        <a:buNone/>
                      </a:pPr>
                      <a:r>
                        <a:rPr lang="en-GB" sz="900">
                          <a:latin typeface="Mada"/>
                          <a:ea typeface="Mada"/>
                          <a:cs typeface="Mada"/>
                          <a:sym typeface="Mada"/>
                        </a:rPr>
                        <a:t>2-  stab wounds to ACF /forearm/wrist, or wrist lacerations in deliberate self-harm </a:t>
                      </a:r>
                      <a:endParaRPr sz="900">
                        <a:latin typeface="Mada"/>
                        <a:ea typeface="Mada"/>
                        <a:cs typeface="Mada"/>
                        <a:sym typeface="Mada"/>
                      </a:endParaRPr>
                    </a:p>
                    <a:p>
                      <a:pPr indent="0" lvl="0" marL="0" rtl="0" algn="l">
                        <a:spcBef>
                          <a:spcPts val="0"/>
                        </a:spcBef>
                        <a:spcAft>
                          <a:spcPts val="0"/>
                        </a:spcAft>
                        <a:buNone/>
                      </a:pPr>
                      <a:r>
                        <a:rPr lang="en-GB" sz="900">
                          <a:latin typeface="Mada"/>
                          <a:ea typeface="Mada"/>
                          <a:cs typeface="Mada"/>
                          <a:sym typeface="Mada"/>
                        </a:rPr>
                        <a:t>3- compression at carpal tunnel in wrist</a:t>
                      </a:r>
                      <a:endParaRPr sz="9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l">
                        <a:spcBef>
                          <a:spcPts val="0"/>
                        </a:spcBef>
                        <a:spcAft>
                          <a:spcPts val="0"/>
                        </a:spcAft>
                        <a:buNone/>
                      </a:pPr>
                      <a:r>
                        <a:rPr lang="en-GB" sz="900">
                          <a:latin typeface="Mada"/>
                          <a:ea typeface="Mada"/>
                          <a:cs typeface="Mada"/>
                          <a:sym typeface="Mada"/>
                        </a:rPr>
                        <a:t>1- supracondylar fracture of humerus, medial epicondylar fracture or injury </a:t>
                      </a:r>
                      <a:endParaRPr sz="900">
                        <a:latin typeface="Mada"/>
                        <a:ea typeface="Mada"/>
                        <a:cs typeface="Mada"/>
                        <a:sym typeface="Mada"/>
                      </a:endParaRPr>
                    </a:p>
                    <a:p>
                      <a:pPr indent="0" lvl="0" marL="0" rtl="0" algn="l">
                        <a:spcBef>
                          <a:spcPts val="0"/>
                        </a:spcBef>
                        <a:spcAft>
                          <a:spcPts val="0"/>
                        </a:spcAft>
                        <a:buNone/>
                      </a:pPr>
                      <a:r>
                        <a:rPr lang="en-GB" sz="900">
                          <a:latin typeface="Mada"/>
                          <a:ea typeface="Mada"/>
                          <a:cs typeface="Mada"/>
                          <a:sym typeface="Mada"/>
                        </a:rPr>
                        <a:t>2- stab wounds to forearm/wrist </a:t>
                      </a:r>
                      <a:endParaRPr sz="900">
                        <a:latin typeface="Mada"/>
                        <a:ea typeface="Mada"/>
                        <a:cs typeface="Mada"/>
                        <a:sym typeface="Mada"/>
                      </a:endParaRPr>
                    </a:p>
                    <a:p>
                      <a:pPr indent="0" lvl="0" marL="0" rtl="0" algn="l">
                        <a:spcBef>
                          <a:spcPts val="0"/>
                        </a:spcBef>
                        <a:spcAft>
                          <a:spcPts val="0"/>
                        </a:spcAft>
                        <a:buNone/>
                      </a:pPr>
                      <a:r>
                        <a:rPr lang="en-GB" sz="900">
                          <a:latin typeface="Mada"/>
                          <a:ea typeface="Mada"/>
                          <a:cs typeface="Mada"/>
                          <a:sym typeface="Mada"/>
                        </a:rPr>
                        <a:t>3- compression at cubital tunnel in elbow or Guyon's canal in wrist</a:t>
                      </a:r>
                      <a:endParaRPr sz="9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389325">
                <a:tc rowSpan="3">
                  <a:txBody>
                    <a:bodyPr/>
                    <a:lstStyle/>
                    <a:p>
                      <a:pPr indent="0" lvl="0" marL="0" rtl="0" algn="l">
                        <a:spcBef>
                          <a:spcPts val="0"/>
                        </a:spcBef>
                        <a:spcAft>
                          <a:spcPts val="0"/>
                        </a:spcAft>
                        <a:buNone/>
                      </a:pPr>
                      <a:r>
                        <a:t/>
                      </a:r>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BA17B"/>
                    </a:solidFill>
                  </a:tcPr>
                </a:tc>
                <a:tc rowSpan="3">
                  <a:txBody>
                    <a:bodyPr/>
                    <a:lstStyle/>
                    <a:p>
                      <a:pPr indent="0" lvl="0" marL="0" rtl="0" algn="l">
                        <a:spcBef>
                          <a:spcPts val="0"/>
                        </a:spcBef>
                        <a:spcAft>
                          <a:spcPts val="0"/>
                        </a:spcAft>
                        <a:buNone/>
                      </a:pPr>
                      <a:r>
                        <a:rPr b="1" lang="en-GB" sz="900">
                          <a:latin typeface="Mada"/>
                          <a:ea typeface="Mada"/>
                          <a:cs typeface="Mada"/>
                          <a:sym typeface="Mada"/>
                        </a:rPr>
                        <a:t>SENSORY</a:t>
                      </a:r>
                      <a:r>
                        <a:rPr lang="en-GB" sz="900">
                          <a:latin typeface="Mada"/>
                          <a:ea typeface="Mada"/>
                          <a:cs typeface="Mada"/>
                          <a:sym typeface="Mada"/>
                        </a:rPr>
                        <a:t>: numb lateral forearm </a:t>
                      </a:r>
                      <a:endParaRPr sz="900">
                        <a:latin typeface="Mada"/>
                        <a:ea typeface="Mada"/>
                        <a:cs typeface="Mada"/>
                        <a:sym typeface="Mada"/>
                      </a:endParaRPr>
                    </a:p>
                    <a:p>
                      <a:pPr indent="0" lvl="0" marL="0" rtl="0" algn="l">
                        <a:spcBef>
                          <a:spcPts val="0"/>
                        </a:spcBef>
                        <a:spcAft>
                          <a:spcPts val="0"/>
                        </a:spcAft>
                        <a:buNone/>
                      </a:pPr>
                      <a:r>
                        <a:rPr b="1" lang="en-GB" sz="900">
                          <a:latin typeface="Mada"/>
                          <a:ea typeface="Mada"/>
                          <a:cs typeface="Mada"/>
                          <a:sym typeface="Mada"/>
                        </a:rPr>
                        <a:t>MOTOR: </a:t>
                      </a:r>
                      <a:r>
                        <a:rPr lang="en-GB" sz="900">
                          <a:latin typeface="Mada"/>
                          <a:ea typeface="Mada"/>
                          <a:cs typeface="Mada"/>
                          <a:sym typeface="Mada"/>
                        </a:rPr>
                        <a:t>weak elbow flexion, weak forearm supination, absent biceps reflex</a:t>
                      </a:r>
                      <a:endParaRPr sz="900">
                        <a:latin typeface="Mada"/>
                        <a:ea typeface="Mada"/>
                        <a:cs typeface="Mada"/>
                        <a:sym typeface="Mada"/>
                      </a:endParaRPr>
                    </a:p>
                    <a:p>
                      <a:pPr indent="0" lvl="0" marL="0" rtl="0" algn="l">
                        <a:spcBef>
                          <a:spcPts val="0"/>
                        </a:spcBef>
                        <a:spcAft>
                          <a:spcPts val="0"/>
                        </a:spcAft>
                        <a:buNone/>
                      </a:pPr>
                      <a:r>
                        <a:rPr b="1" lang="en-GB" sz="900">
                          <a:latin typeface="Mada"/>
                          <a:ea typeface="Mada"/>
                          <a:cs typeface="Mada"/>
                          <a:sym typeface="Mada"/>
                        </a:rPr>
                        <a:t>DEFORMITY</a:t>
                      </a:r>
                      <a:r>
                        <a:rPr lang="en-GB" sz="900">
                          <a:latin typeface="Mada"/>
                          <a:ea typeface="Mada"/>
                          <a:cs typeface="Mada"/>
                          <a:sym typeface="Mada"/>
                        </a:rPr>
                        <a:t>: wasting of biceps</a:t>
                      </a:r>
                      <a:endParaRPr sz="9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rowSpan="3">
                  <a:txBody>
                    <a:bodyPr/>
                    <a:lstStyle/>
                    <a:p>
                      <a:pPr indent="0" lvl="0" marL="0" rtl="0" algn="l">
                        <a:spcBef>
                          <a:spcPts val="0"/>
                        </a:spcBef>
                        <a:spcAft>
                          <a:spcPts val="0"/>
                        </a:spcAft>
                        <a:buNone/>
                      </a:pPr>
                      <a:r>
                        <a:rPr b="1" lang="en-GB" sz="900">
                          <a:latin typeface="Mada"/>
                          <a:ea typeface="Mada"/>
                          <a:cs typeface="Mada"/>
                          <a:sym typeface="Mada"/>
                        </a:rPr>
                        <a:t>SENSORY: </a:t>
                      </a:r>
                      <a:r>
                        <a:rPr lang="en-GB" sz="900">
                          <a:latin typeface="Mada"/>
                          <a:ea typeface="Mada"/>
                          <a:cs typeface="Mada"/>
                          <a:sym typeface="Mada"/>
                        </a:rPr>
                        <a:t>numb sergeant's patch </a:t>
                      </a:r>
                      <a:endParaRPr sz="900">
                        <a:latin typeface="Mada"/>
                        <a:ea typeface="Mada"/>
                        <a:cs typeface="Mada"/>
                        <a:sym typeface="Mada"/>
                      </a:endParaRPr>
                    </a:p>
                    <a:p>
                      <a:pPr indent="0" lvl="0" marL="0" rtl="0" algn="l">
                        <a:spcBef>
                          <a:spcPts val="0"/>
                        </a:spcBef>
                        <a:spcAft>
                          <a:spcPts val="0"/>
                        </a:spcAft>
                        <a:buNone/>
                      </a:pPr>
                      <a:r>
                        <a:rPr b="1" lang="en-GB" sz="900">
                          <a:latin typeface="Mada"/>
                          <a:ea typeface="Mada"/>
                          <a:cs typeface="Mada"/>
                          <a:sym typeface="Mada"/>
                        </a:rPr>
                        <a:t>MOTOR: </a:t>
                      </a:r>
                      <a:r>
                        <a:rPr lang="en-GB" sz="900">
                          <a:latin typeface="Mada"/>
                          <a:ea typeface="Mada"/>
                          <a:cs typeface="Mada"/>
                          <a:sym typeface="Mada"/>
                        </a:rPr>
                        <a:t>very weak shoulder abduction from 15-90°, weak shoulder flexion, extension and external rotation</a:t>
                      </a:r>
                      <a:endParaRPr sz="900">
                        <a:latin typeface="Mada"/>
                        <a:ea typeface="Mada"/>
                        <a:cs typeface="Mada"/>
                        <a:sym typeface="Mada"/>
                      </a:endParaRPr>
                    </a:p>
                    <a:p>
                      <a:pPr indent="0" lvl="0" marL="0" rtl="0" algn="l">
                        <a:spcBef>
                          <a:spcPts val="0"/>
                        </a:spcBef>
                        <a:spcAft>
                          <a:spcPts val="0"/>
                        </a:spcAft>
                        <a:buNone/>
                      </a:pPr>
                      <a:r>
                        <a:rPr b="1" lang="en-GB" sz="900">
                          <a:latin typeface="Mada"/>
                          <a:ea typeface="Mada"/>
                          <a:cs typeface="Mada"/>
                          <a:sym typeface="Mada"/>
                        </a:rPr>
                        <a:t>DEFORMITY: </a:t>
                      </a:r>
                      <a:r>
                        <a:rPr lang="en-GB" sz="900">
                          <a:latin typeface="Mada"/>
                          <a:ea typeface="Mada"/>
                          <a:cs typeface="Mada"/>
                          <a:sym typeface="Mada"/>
                        </a:rPr>
                        <a:t>wasting of deltoid</a:t>
                      </a:r>
                      <a:endParaRPr sz="9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rowSpan="3">
                  <a:txBody>
                    <a:bodyPr/>
                    <a:lstStyle/>
                    <a:p>
                      <a:pPr indent="0" lvl="0" marL="0" rtl="0" algn="l">
                        <a:spcBef>
                          <a:spcPts val="0"/>
                        </a:spcBef>
                        <a:spcAft>
                          <a:spcPts val="0"/>
                        </a:spcAft>
                        <a:buNone/>
                      </a:pPr>
                      <a:r>
                        <a:rPr b="1" lang="en-GB" sz="900">
                          <a:latin typeface="Mada"/>
                          <a:ea typeface="Mada"/>
                          <a:cs typeface="Mada"/>
                          <a:sym typeface="Mada"/>
                        </a:rPr>
                        <a:t>SENSORY: </a:t>
                      </a:r>
                      <a:r>
                        <a:rPr lang="en-GB" sz="900">
                          <a:latin typeface="Mada"/>
                          <a:ea typeface="Mada"/>
                          <a:cs typeface="Mada"/>
                          <a:sym typeface="Mada"/>
                        </a:rPr>
                        <a:t>numb posterior arm and forearm, numb radial distribution of hand</a:t>
                      </a:r>
                      <a:endParaRPr sz="900">
                        <a:latin typeface="Mada"/>
                        <a:ea typeface="Mada"/>
                        <a:cs typeface="Mada"/>
                        <a:sym typeface="Mada"/>
                      </a:endParaRPr>
                    </a:p>
                    <a:p>
                      <a:pPr indent="0" lvl="0" marL="0" rtl="0" algn="l">
                        <a:spcBef>
                          <a:spcPts val="0"/>
                        </a:spcBef>
                        <a:spcAft>
                          <a:spcPts val="0"/>
                        </a:spcAft>
                        <a:buNone/>
                      </a:pPr>
                      <a:r>
                        <a:rPr b="1" lang="en-GB" sz="900">
                          <a:latin typeface="Mada"/>
                          <a:ea typeface="Mada"/>
                          <a:cs typeface="Mada"/>
                          <a:sym typeface="Mada"/>
                        </a:rPr>
                        <a:t>MOTOR: </a:t>
                      </a:r>
                      <a:r>
                        <a:rPr lang="en-GB" sz="900">
                          <a:latin typeface="Mada"/>
                          <a:ea typeface="Mada"/>
                          <a:cs typeface="Mada"/>
                          <a:sym typeface="Mada"/>
                        </a:rPr>
                        <a:t>weak elbow extension, absent triceps reflex, weak wrist extension weak finger MCPJ extension, absent supinator reflex</a:t>
                      </a:r>
                      <a:endParaRPr sz="900">
                        <a:latin typeface="Mada"/>
                        <a:ea typeface="Mada"/>
                        <a:cs typeface="Mada"/>
                        <a:sym typeface="Mada"/>
                      </a:endParaRPr>
                    </a:p>
                    <a:p>
                      <a:pPr indent="0" lvl="0" marL="0" rtl="0" algn="l">
                        <a:spcBef>
                          <a:spcPts val="0"/>
                        </a:spcBef>
                        <a:spcAft>
                          <a:spcPts val="0"/>
                        </a:spcAft>
                        <a:buNone/>
                      </a:pPr>
                      <a:r>
                        <a:rPr b="1" lang="en-GB" sz="900">
                          <a:latin typeface="Mada"/>
                          <a:ea typeface="Mada"/>
                          <a:cs typeface="Mada"/>
                          <a:sym typeface="Mada"/>
                        </a:rPr>
                        <a:t>DEFORMITY: </a:t>
                      </a:r>
                      <a:r>
                        <a:rPr lang="en-GB" sz="900">
                          <a:latin typeface="Mada"/>
                          <a:ea typeface="Mada"/>
                          <a:cs typeface="Mada"/>
                          <a:sym typeface="Mada"/>
                        </a:rPr>
                        <a:t>wasting of triceps and posterior compartment of forearm, </a:t>
                      </a:r>
                      <a:r>
                        <a:rPr b="1" lang="en-GB" sz="900">
                          <a:latin typeface="Mada"/>
                          <a:ea typeface="Mada"/>
                          <a:cs typeface="Mada"/>
                          <a:sym typeface="Mada"/>
                        </a:rPr>
                        <a:t>WRIST DROP </a:t>
                      </a:r>
                      <a:r>
                        <a:rPr lang="en-GB" sz="900">
                          <a:latin typeface="Mada"/>
                          <a:ea typeface="Mada"/>
                          <a:cs typeface="Mada"/>
                          <a:sym typeface="Mada"/>
                        </a:rPr>
                        <a:t>on attempted wrist extension</a:t>
                      </a:r>
                      <a:endParaRPr sz="9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rowSpan="3">
                  <a:txBody>
                    <a:bodyPr/>
                    <a:lstStyle/>
                    <a:p>
                      <a:pPr indent="0" lvl="0" marL="0" rtl="0" algn="l">
                        <a:spcBef>
                          <a:spcPts val="0"/>
                        </a:spcBef>
                        <a:spcAft>
                          <a:spcPts val="0"/>
                        </a:spcAft>
                        <a:buNone/>
                      </a:pPr>
                      <a:r>
                        <a:rPr b="1" lang="en-GB" sz="900">
                          <a:latin typeface="Mada"/>
                          <a:ea typeface="Mada"/>
                          <a:cs typeface="Mada"/>
                          <a:sym typeface="Mada"/>
                        </a:rPr>
                        <a:t>SENSORY: </a:t>
                      </a:r>
                      <a:r>
                        <a:rPr lang="en-GB" sz="900">
                          <a:latin typeface="Mada"/>
                          <a:ea typeface="Mada"/>
                          <a:cs typeface="Mada"/>
                          <a:sym typeface="Mada"/>
                        </a:rPr>
                        <a:t>numb thenar eminence, numb median distribution of hand</a:t>
                      </a:r>
                      <a:endParaRPr sz="900">
                        <a:latin typeface="Mada"/>
                        <a:ea typeface="Mada"/>
                        <a:cs typeface="Mada"/>
                        <a:sym typeface="Mada"/>
                      </a:endParaRPr>
                    </a:p>
                    <a:p>
                      <a:pPr indent="0" lvl="0" marL="0" rtl="0" algn="l">
                        <a:spcBef>
                          <a:spcPts val="0"/>
                        </a:spcBef>
                        <a:spcAft>
                          <a:spcPts val="0"/>
                        </a:spcAft>
                        <a:buNone/>
                      </a:pPr>
                      <a:r>
                        <a:rPr b="1" lang="en-GB" sz="900">
                          <a:latin typeface="Mada"/>
                          <a:ea typeface="Mada"/>
                          <a:cs typeface="Mada"/>
                          <a:sym typeface="Mada"/>
                        </a:rPr>
                        <a:t>MOTOR: </a:t>
                      </a:r>
                      <a:r>
                        <a:rPr lang="en-GB" sz="900">
                          <a:latin typeface="Mada"/>
                          <a:ea typeface="Mada"/>
                          <a:cs typeface="Mada"/>
                          <a:sym typeface="Mada"/>
                        </a:rPr>
                        <a:t>weak forearm pronation, weak wrist flexion and abduction, weak finger flexion; flexion of ring and little finger, DIPJs preserved, weak grip strength and opposition</a:t>
                      </a:r>
                      <a:endParaRPr sz="900">
                        <a:latin typeface="Mada"/>
                        <a:ea typeface="Mada"/>
                        <a:cs typeface="Mada"/>
                        <a:sym typeface="Mada"/>
                      </a:endParaRPr>
                    </a:p>
                    <a:p>
                      <a:pPr indent="0" lvl="0" marL="0" rtl="0" algn="l">
                        <a:spcBef>
                          <a:spcPts val="0"/>
                        </a:spcBef>
                        <a:spcAft>
                          <a:spcPts val="0"/>
                        </a:spcAft>
                        <a:buNone/>
                      </a:pPr>
                      <a:r>
                        <a:rPr b="1" lang="en-GB" sz="900">
                          <a:latin typeface="Mada"/>
                          <a:ea typeface="Mada"/>
                          <a:cs typeface="Mada"/>
                          <a:sym typeface="Mada"/>
                        </a:rPr>
                        <a:t>DEFORMITY: </a:t>
                      </a:r>
                      <a:r>
                        <a:rPr lang="en-GB" sz="900">
                          <a:latin typeface="Mada"/>
                          <a:ea typeface="Mada"/>
                          <a:cs typeface="Mada"/>
                          <a:sym typeface="Mada"/>
                        </a:rPr>
                        <a:t>wasting of anterior forearm and thenar eminence, </a:t>
                      </a:r>
                      <a:r>
                        <a:rPr b="1" lang="en-GB" sz="900">
                          <a:latin typeface="Mada"/>
                          <a:ea typeface="Mada"/>
                          <a:cs typeface="Mada"/>
                          <a:sym typeface="Mada"/>
                        </a:rPr>
                        <a:t>HAND OF BENEDICTION</a:t>
                      </a:r>
                      <a:r>
                        <a:rPr lang="en-GB" sz="900">
                          <a:latin typeface="Mada"/>
                          <a:ea typeface="Mada"/>
                          <a:cs typeface="Mada"/>
                          <a:sym typeface="Mada"/>
                        </a:rPr>
                        <a:t> on </a:t>
                      </a:r>
                      <a:r>
                        <a:rPr lang="en-GB" sz="900">
                          <a:solidFill>
                            <a:schemeClr val="dk1"/>
                          </a:solidFill>
                          <a:latin typeface="Mada"/>
                          <a:ea typeface="Mada"/>
                          <a:cs typeface="Mada"/>
                          <a:sym typeface="Mada"/>
                        </a:rPr>
                        <a:t>attempted </a:t>
                      </a:r>
                      <a:r>
                        <a:rPr lang="en-GB" sz="900">
                          <a:latin typeface="Mada"/>
                          <a:ea typeface="Mada"/>
                          <a:cs typeface="Mada"/>
                          <a:sym typeface="Mada"/>
                        </a:rPr>
                        <a:t>finger flexion</a:t>
                      </a:r>
                      <a:endParaRPr sz="9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rowSpan="3">
                  <a:txBody>
                    <a:bodyPr/>
                    <a:lstStyle/>
                    <a:p>
                      <a:pPr indent="0" lvl="0" marL="0" rtl="0" algn="l">
                        <a:spcBef>
                          <a:spcPts val="0"/>
                        </a:spcBef>
                        <a:spcAft>
                          <a:spcPts val="0"/>
                        </a:spcAft>
                        <a:buNone/>
                      </a:pPr>
                      <a:r>
                        <a:rPr b="1" lang="en-GB" sz="900">
                          <a:latin typeface="Mada"/>
                          <a:ea typeface="Mada"/>
                          <a:cs typeface="Mada"/>
                          <a:sym typeface="Mada"/>
                        </a:rPr>
                        <a:t>SENSORY: </a:t>
                      </a:r>
                      <a:r>
                        <a:rPr lang="en-GB" sz="900">
                          <a:latin typeface="Mada"/>
                          <a:ea typeface="Mada"/>
                          <a:cs typeface="Mada"/>
                          <a:sym typeface="Mada"/>
                        </a:rPr>
                        <a:t>numb hypothenar eminence numb ulnar distribution of hand</a:t>
                      </a:r>
                      <a:endParaRPr sz="900">
                        <a:latin typeface="Mada"/>
                        <a:ea typeface="Mada"/>
                        <a:cs typeface="Mada"/>
                        <a:sym typeface="Mada"/>
                      </a:endParaRPr>
                    </a:p>
                    <a:p>
                      <a:pPr indent="0" lvl="0" marL="0" rtl="0" algn="l">
                        <a:spcBef>
                          <a:spcPts val="0"/>
                        </a:spcBef>
                        <a:spcAft>
                          <a:spcPts val="0"/>
                        </a:spcAft>
                        <a:buNone/>
                      </a:pPr>
                      <a:r>
                        <a:rPr b="1" lang="en-GB" sz="900">
                          <a:latin typeface="Mada"/>
                          <a:ea typeface="Mada"/>
                          <a:cs typeface="Mada"/>
                          <a:sym typeface="Mada"/>
                        </a:rPr>
                        <a:t>MOTOR: </a:t>
                      </a:r>
                      <a:r>
                        <a:rPr lang="en-GB" sz="900">
                          <a:latin typeface="Mada"/>
                          <a:ea typeface="Mada"/>
                          <a:cs typeface="Mada"/>
                          <a:sym typeface="Mada"/>
                        </a:rPr>
                        <a:t>weak wrist flexion and adduction,  weak flexion of ring and little finger MCPJs and DIPJs, and weak extension at their IPJs, weak finger abduction, adduction and opposition</a:t>
                      </a:r>
                      <a:endParaRPr sz="900">
                        <a:latin typeface="Mada"/>
                        <a:ea typeface="Mada"/>
                        <a:cs typeface="Mada"/>
                        <a:sym typeface="Mada"/>
                      </a:endParaRPr>
                    </a:p>
                    <a:p>
                      <a:pPr indent="0" lvl="0" marL="0" rtl="0" algn="l">
                        <a:spcBef>
                          <a:spcPts val="0"/>
                        </a:spcBef>
                        <a:spcAft>
                          <a:spcPts val="0"/>
                        </a:spcAft>
                        <a:buNone/>
                      </a:pPr>
                      <a:r>
                        <a:rPr b="1" lang="en-GB" sz="900">
                          <a:latin typeface="Mada"/>
                          <a:ea typeface="Mada"/>
                          <a:cs typeface="Mada"/>
                          <a:sym typeface="Mada"/>
                        </a:rPr>
                        <a:t>DEFORMITY: </a:t>
                      </a:r>
                      <a:r>
                        <a:rPr lang="en-GB" sz="900">
                          <a:latin typeface="Mada"/>
                          <a:ea typeface="Mada"/>
                          <a:cs typeface="Mada"/>
                          <a:sym typeface="Mada"/>
                        </a:rPr>
                        <a:t>wasting of hypothenar eminence and intrinsic muscles of hand, </a:t>
                      </a:r>
                      <a:r>
                        <a:rPr b="1" lang="en-GB" sz="900">
                          <a:latin typeface="Mada"/>
                          <a:ea typeface="Mada"/>
                          <a:cs typeface="Mada"/>
                          <a:sym typeface="Mada"/>
                        </a:rPr>
                        <a:t>CLAW HAND</a:t>
                      </a:r>
                      <a:r>
                        <a:rPr lang="en-GB" sz="900">
                          <a:latin typeface="Mada"/>
                          <a:ea typeface="Mada"/>
                          <a:cs typeface="Mada"/>
                          <a:sym typeface="Mada"/>
                        </a:rPr>
                        <a:t> on attempted extension</a:t>
                      </a:r>
                      <a:endParaRPr sz="9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489800">
                <a:tc vMerge="1"/>
                <a:tc vMerge="1"/>
                <a:tc vMerge="1"/>
                <a:tc vMerge="1"/>
                <a:tc vMerge="1"/>
                <a:tc vMerge="1"/>
              </a:tr>
              <a:tr h="1292550">
                <a:tc vMerge="1"/>
                <a:tc vMerge="1"/>
                <a:tc vMerge="1"/>
                <a:tc vMerge="1"/>
                <a:tc vMerge="1"/>
                <a:tc vMerge="1"/>
              </a:tr>
            </a:tbl>
          </a:graphicData>
        </a:graphic>
      </p:graphicFrame>
      <p:sp>
        <p:nvSpPr>
          <p:cNvPr id="2829" name="Google Shape;2829;p150"/>
          <p:cNvSpPr txBox="1"/>
          <p:nvPr/>
        </p:nvSpPr>
        <p:spPr>
          <a:xfrm rot="-5400000">
            <a:off x="-295475" y="1617900"/>
            <a:ext cx="10437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ada"/>
                <a:ea typeface="Mada"/>
                <a:cs typeface="Mada"/>
                <a:sym typeface="Mada"/>
              </a:rPr>
              <a:t>Origin </a:t>
            </a:r>
            <a:endParaRPr b="1">
              <a:latin typeface="Mada"/>
              <a:ea typeface="Mada"/>
              <a:cs typeface="Mada"/>
              <a:sym typeface="Mada"/>
            </a:endParaRPr>
          </a:p>
        </p:txBody>
      </p:sp>
      <p:sp>
        <p:nvSpPr>
          <p:cNvPr id="2830" name="Google Shape;2830;p150"/>
          <p:cNvSpPr txBox="1"/>
          <p:nvPr/>
        </p:nvSpPr>
        <p:spPr>
          <a:xfrm rot="-5400000">
            <a:off x="-295475" y="2647075"/>
            <a:ext cx="10437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ada"/>
                <a:ea typeface="Mada"/>
                <a:cs typeface="Mada"/>
                <a:sym typeface="Mada"/>
              </a:rPr>
              <a:t>Course </a:t>
            </a:r>
            <a:endParaRPr b="1">
              <a:latin typeface="Mada"/>
              <a:ea typeface="Mada"/>
              <a:cs typeface="Mada"/>
              <a:sym typeface="Mada"/>
            </a:endParaRPr>
          </a:p>
        </p:txBody>
      </p:sp>
      <p:sp>
        <p:nvSpPr>
          <p:cNvPr id="2831" name="Google Shape;2831;p150"/>
          <p:cNvSpPr txBox="1"/>
          <p:nvPr/>
        </p:nvSpPr>
        <p:spPr>
          <a:xfrm rot="-5400000">
            <a:off x="-321700" y="4382275"/>
            <a:ext cx="10437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ada"/>
                <a:ea typeface="Mada"/>
                <a:cs typeface="Mada"/>
                <a:sym typeface="Mada"/>
              </a:rPr>
              <a:t>Supplies </a:t>
            </a:r>
            <a:endParaRPr b="1">
              <a:latin typeface="Mada"/>
              <a:ea typeface="Mada"/>
              <a:cs typeface="Mada"/>
              <a:sym typeface="Mada"/>
            </a:endParaRPr>
          </a:p>
        </p:txBody>
      </p:sp>
      <p:sp>
        <p:nvSpPr>
          <p:cNvPr id="2832" name="Google Shape;2832;p150"/>
          <p:cNvSpPr txBox="1"/>
          <p:nvPr/>
        </p:nvSpPr>
        <p:spPr>
          <a:xfrm rot="-5400000">
            <a:off x="-480875" y="6331575"/>
            <a:ext cx="14145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ada"/>
                <a:ea typeface="Mada"/>
                <a:cs typeface="Mada"/>
                <a:sym typeface="Mada"/>
              </a:rPr>
              <a:t>Common injury </a:t>
            </a:r>
            <a:endParaRPr b="1">
              <a:latin typeface="Mada"/>
              <a:ea typeface="Mada"/>
              <a:cs typeface="Mada"/>
              <a:sym typeface="Mada"/>
            </a:endParaRPr>
          </a:p>
        </p:txBody>
      </p:sp>
      <p:sp>
        <p:nvSpPr>
          <p:cNvPr id="2833" name="Google Shape;2833;p150"/>
          <p:cNvSpPr txBox="1"/>
          <p:nvPr/>
        </p:nvSpPr>
        <p:spPr>
          <a:xfrm rot="-5400000">
            <a:off x="-583750" y="8410175"/>
            <a:ext cx="15678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ada"/>
                <a:ea typeface="Mada"/>
                <a:cs typeface="Mada"/>
                <a:sym typeface="Mada"/>
              </a:rPr>
              <a:t>Result of injury </a:t>
            </a:r>
            <a:endParaRPr b="1">
              <a:latin typeface="Mada"/>
              <a:ea typeface="Mada"/>
              <a:cs typeface="Mada"/>
              <a:sym typeface="Mada"/>
            </a:endParaRPr>
          </a:p>
        </p:txBody>
      </p:sp>
      <p:pic>
        <p:nvPicPr>
          <p:cNvPr id="2834" name="Google Shape;2834;p150"/>
          <p:cNvPicPr preferRelativeResize="0"/>
          <p:nvPr/>
        </p:nvPicPr>
        <p:blipFill>
          <a:blip r:embed="rId3">
            <a:alphaModFix/>
          </a:blip>
          <a:stretch>
            <a:fillRect/>
          </a:stretch>
        </p:blipFill>
        <p:spPr>
          <a:xfrm>
            <a:off x="0" y="9784216"/>
            <a:ext cx="7589526" cy="707367"/>
          </a:xfrm>
          <a:prstGeom prst="rect">
            <a:avLst/>
          </a:prstGeom>
          <a:noFill/>
          <a:ln>
            <a:noFill/>
          </a:ln>
        </p:spPr>
      </p:pic>
      <p:sp>
        <p:nvSpPr>
          <p:cNvPr id="2835" name="Google Shape;2835;p150"/>
          <p:cNvSpPr txBox="1"/>
          <p:nvPr/>
        </p:nvSpPr>
        <p:spPr>
          <a:xfrm>
            <a:off x="156900" y="166238"/>
            <a:ext cx="7058400" cy="82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Approach to hand fracture and nerve compression history and physical examination</a:t>
            </a:r>
            <a:endParaRPr b="1" sz="2000">
              <a:solidFill>
                <a:srgbClr val="83C5BE"/>
              </a:solidFill>
              <a:latin typeface="Lora"/>
              <a:ea typeface="Lora"/>
              <a:cs typeface="Lora"/>
              <a:sym typeface="Lora"/>
            </a:endParaRPr>
          </a:p>
        </p:txBody>
      </p:sp>
      <p:sp>
        <p:nvSpPr>
          <p:cNvPr id="2836" name="Google Shape;2836;p150"/>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2837" name="Google Shape;2837;p150"/>
          <p:cNvSpPr/>
          <p:nvPr/>
        </p:nvSpPr>
        <p:spPr>
          <a:xfrm>
            <a:off x="26275" y="634050"/>
            <a:ext cx="831300" cy="280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EXTRA</a:t>
            </a:r>
            <a:endParaRPr b="1" sz="1200">
              <a:latin typeface="Mada"/>
              <a:ea typeface="Mada"/>
              <a:cs typeface="Mada"/>
              <a:sym typeface="Mada"/>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1" name="Shape 2841"/>
        <p:cNvGrpSpPr/>
        <p:nvPr/>
      </p:nvGrpSpPr>
      <p:grpSpPr>
        <a:xfrm>
          <a:off x="0" y="0"/>
          <a:ext cx="0" cy="0"/>
          <a:chOff x="0" y="0"/>
          <a:chExt cx="0" cy="0"/>
        </a:xfrm>
      </p:grpSpPr>
      <p:sp>
        <p:nvSpPr>
          <p:cNvPr id="2842" name="Google Shape;2842;p151"/>
          <p:cNvSpPr txBox="1"/>
          <p:nvPr/>
        </p:nvSpPr>
        <p:spPr>
          <a:xfrm>
            <a:off x="88188" y="1386879"/>
            <a:ext cx="4294800" cy="8394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Acute compartment syndrome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Diabetic neuropathy</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Cervical disc disease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Ulnar neuropathy</a:t>
            </a:r>
            <a:endParaRPr sz="1100">
              <a:solidFill>
                <a:schemeClr val="dk1"/>
              </a:solidFill>
              <a:latin typeface="Mada"/>
              <a:ea typeface="Mada"/>
              <a:cs typeface="Mada"/>
              <a:sym typeface="Mada"/>
            </a:endParaRPr>
          </a:p>
        </p:txBody>
      </p:sp>
      <p:sp>
        <p:nvSpPr>
          <p:cNvPr id="2843" name="Google Shape;2843;p151"/>
          <p:cNvSpPr txBox="1"/>
          <p:nvPr/>
        </p:nvSpPr>
        <p:spPr>
          <a:xfrm>
            <a:off x="57200" y="2466050"/>
            <a:ext cx="7058400" cy="12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CC</a:t>
            </a:r>
            <a:endParaRPr b="1" sz="1500">
              <a:solidFill>
                <a:schemeClr val="dk1"/>
              </a:solidFill>
              <a:highlight>
                <a:srgbClr val="F9DEC9"/>
              </a:highlight>
              <a:latin typeface="Lora"/>
              <a:ea typeface="Lora"/>
              <a:cs typeface="Lora"/>
              <a:sym typeface="Lor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Numbness and tingling of the hand</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a:t>
            </a:r>
            <a:endParaRPr b="1" sz="1500">
              <a:solidFill>
                <a:schemeClr val="dk1"/>
              </a:solidFill>
              <a:highlight>
                <a:srgbClr val="F9DEC9"/>
              </a:highlight>
              <a:latin typeface="Lora"/>
              <a:ea typeface="Lora"/>
              <a:cs typeface="Lora"/>
              <a:sym typeface="Lora"/>
            </a:endParaRPr>
          </a:p>
          <a:p>
            <a:pPr indent="-298450" lvl="1" marL="914400" rtl="0" algn="l">
              <a:spcBef>
                <a:spcPts val="0"/>
              </a:spcBef>
              <a:spcAft>
                <a:spcPts val="0"/>
              </a:spcAft>
              <a:buClr>
                <a:srgbClr val="CC0000"/>
              </a:buClr>
              <a:buSzPts val="1100"/>
              <a:buFont typeface="Mada"/>
              <a:buChar char="○"/>
            </a:pPr>
            <a:r>
              <a:rPr b="1" lang="en-GB" sz="1100">
                <a:solidFill>
                  <a:srgbClr val="CC0000"/>
                </a:solidFill>
                <a:latin typeface="Mada"/>
                <a:ea typeface="Mada"/>
                <a:cs typeface="Mada"/>
                <a:sym typeface="Mada"/>
              </a:rPr>
              <a:t>ASK ABOUT DOMINANT HAND AND OCCUPATION</a:t>
            </a:r>
            <a:endParaRPr b="1" sz="1500">
              <a:solidFill>
                <a:srgbClr val="CC0000"/>
              </a:solidFill>
              <a:highlight>
                <a:srgbClr val="F9DEC9"/>
              </a:highlight>
              <a:latin typeface="Lora"/>
              <a:ea typeface="Lora"/>
              <a:cs typeface="Lora"/>
              <a:sym typeface="Lora"/>
            </a:endParaRPr>
          </a:p>
          <a:p>
            <a:pPr indent="0" lvl="0" marL="91440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sp>
        <p:nvSpPr>
          <p:cNvPr id="2844" name="Google Shape;2844;p151"/>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45" name="Google Shape;2845;p151"/>
          <p:cNvGrpSpPr/>
          <p:nvPr/>
        </p:nvGrpSpPr>
        <p:grpSpPr>
          <a:xfrm>
            <a:off x="0" y="2108625"/>
            <a:ext cx="2225650" cy="476013"/>
            <a:chOff x="0" y="2108625"/>
            <a:chExt cx="2225650" cy="476013"/>
          </a:xfrm>
        </p:grpSpPr>
        <p:sp>
          <p:nvSpPr>
            <p:cNvPr id="2846" name="Google Shape;2846;p151"/>
            <p:cNvSpPr txBox="1"/>
            <p:nvPr/>
          </p:nvSpPr>
          <p:spPr>
            <a:xfrm>
              <a:off x="0" y="2108625"/>
              <a:ext cx="16839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a:t>
              </a:r>
              <a:endParaRPr sz="1800">
                <a:solidFill>
                  <a:srgbClr val="9FCFCF"/>
                </a:solidFill>
                <a:latin typeface="Comfortaa Regular"/>
                <a:ea typeface="Comfortaa Regular"/>
                <a:cs typeface="Comfortaa Regular"/>
                <a:sym typeface="Comfortaa Regular"/>
              </a:endParaRPr>
            </a:p>
          </p:txBody>
        </p:sp>
        <p:sp>
          <p:nvSpPr>
            <p:cNvPr id="2847" name="Google Shape;2847;p151"/>
            <p:cNvSpPr/>
            <p:nvPr/>
          </p:nvSpPr>
          <p:spPr>
            <a:xfrm>
              <a:off x="850" y="25270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848" name="Google Shape;2848;p151"/>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9" name="Google Shape;2849;p151"/>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0" name="Google Shape;2850;p151"/>
          <p:cNvSpPr txBox="1"/>
          <p:nvPr/>
        </p:nvSpPr>
        <p:spPr>
          <a:xfrm>
            <a:off x="88200" y="7157325"/>
            <a:ext cx="4067400" cy="34164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PMH</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Pregnancy , DM , hypothyroidism, acromegaly</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Causes</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synovitis ( common) “MEDIAN TRAPS”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Aberrant median artery</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Edema of pregnancy</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DM</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Idiopathic</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Acromegaly</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Neoplasm ( ganglioneuroma)</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Thyroid ( myxedema)</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Rheumatoid arthritis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Amyloid</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Pneumatic drill usage</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SLE</a:t>
            </a:r>
            <a:endParaRPr sz="1100">
              <a:solidFill>
                <a:schemeClr val="dk1"/>
              </a:solidFill>
              <a:latin typeface="Mada"/>
              <a:ea typeface="Mada"/>
              <a:cs typeface="Mada"/>
              <a:sym typeface="Mada"/>
            </a:endParaRPr>
          </a:p>
        </p:txBody>
      </p:sp>
      <p:grpSp>
        <p:nvGrpSpPr>
          <p:cNvPr id="2851" name="Google Shape;2851;p151"/>
          <p:cNvGrpSpPr/>
          <p:nvPr/>
        </p:nvGrpSpPr>
        <p:grpSpPr>
          <a:xfrm>
            <a:off x="73200" y="911363"/>
            <a:ext cx="2224800" cy="477963"/>
            <a:chOff x="73200" y="911363"/>
            <a:chExt cx="2224800" cy="477963"/>
          </a:xfrm>
        </p:grpSpPr>
        <p:sp>
          <p:nvSpPr>
            <p:cNvPr id="2852" name="Google Shape;2852;p151"/>
            <p:cNvSpPr txBox="1"/>
            <p:nvPr/>
          </p:nvSpPr>
          <p:spPr>
            <a:xfrm>
              <a:off x="160550" y="911363"/>
              <a:ext cx="1838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DDX </a:t>
              </a:r>
              <a:endParaRPr sz="1800">
                <a:solidFill>
                  <a:srgbClr val="9FCFCF"/>
                </a:solidFill>
                <a:latin typeface="Comfortaa Regular"/>
                <a:ea typeface="Comfortaa Regular"/>
                <a:cs typeface="Comfortaa Regular"/>
                <a:sym typeface="Comfortaa Regular"/>
              </a:endParaRPr>
            </a:p>
          </p:txBody>
        </p:sp>
        <p:sp>
          <p:nvSpPr>
            <p:cNvPr id="2853" name="Google Shape;2853;p151"/>
            <p:cNvSpPr/>
            <p:nvPr/>
          </p:nvSpPr>
          <p:spPr>
            <a:xfrm>
              <a:off x="73200" y="1331725"/>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854" name="Google Shape;2854;p151"/>
          <p:cNvSpPr txBox="1"/>
          <p:nvPr/>
        </p:nvSpPr>
        <p:spPr>
          <a:xfrm>
            <a:off x="4398000" y="7692112"/>
            <a:ext cx="4294800" cy="6174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Nerve conduction study ( best)</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MRI </a:t>
            </a:r>
            <a:r>
              <a:rPr lang="en-GB" sz="1000">
                <a:solidFill>
                  <a:schemeClr val="dk1"/>
                </a:solidFill>
                <a:latin typeface="Lora"/>
                <a:ea typeface="Lora"/>
                <a:cs typeface="Lora"/>
                <a:sym typeface="Lora"/>
              </a:rPr>
              <a:t>→</a:t>
            </a:r>
            <a:r>
              <a:rPr lang="en-GB" sz="1100">
                <a:solidFill>
                  <a:schemeClr val="dk1"/>
                </a:solidFill>
                <a:latin typeface="Mada"/>
                <a:ea typeface="Mada"/>
                <a:cs typeface="Mada"/>
                <a:sym typeface="Mada"/>
              </a:rPr>
              <a:t> malformation</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X-ray </a:t>
            </a:r>
            <a:r>
              <a:rPr lang="en-GB" sz="1000">
                <a:solidFill>
                  <a:schemeClr val="dk1"/>
                </a:solidFill>
                <a:latin typeface="Lora"/>
                <a:ea typeface="Lora"/>
                <a:cs typeface="Lora"/>
                <a:sym typeface="Lora"/>
              </a:rPr>
              <a:t>→</a:t>
            </a:r>
            <a:r>
              <a:rPr lang="en-GB" sz="1100">
                <a:solidFill>
                  <a:schemeClr val="dk1"/>
                </a:solidFill>
                <a:latin typeface="Mada"/>
                <a:ea typeface="Mada"/>
                <a:cs typeface="Mada"/>
                <a:sym typeface="Mada"/>
              </a:rPr>
              <a:t> fracture</a:t>
            </a:r>
            <a:endParaRPr sz="1100">
              <a:solidFill>
                <a:schemeClr val="dk1"/>
              </a:solidFill>
              <a:latin typeface="Mada"/>
              <a:ea typeface="Mada"/>
              <a:cs typeface="Mada"/>
              <a:sym typeface="Mada"/>
            </a:endParaRPr>
          </a:p>
        </p:txBody>
      </p:sp>
      <p:sp>
        <p:nvSpPr>
          <p:cNvPr id="2855" name="Google Shape;2855;p151"/>
          <p:cNvSpPr txBox="1"/>
          <p:nvPr/>
        </p:nvSpPr>
        <p:spPr>
          <a:xfrm>
            <a:off x="4511697" y="7278019"/>
            <a:ext cx="4067400" cy="29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9FCFCF"/>
                </a:solidFill>
                <a:latin typeface="Comfortaa Regular"/>
                <a:ea typeface="Comfortaa Regular"/>
                <a:cs typeface="Comfortaa Regular"/>
                <a:sym typeface="Comfortaa Regular"/>
              </a:rPr>
              <a:t>Investigations </a:t>
            </a:r>
            <a:endParaRPr sz="1800">
              <a:solidFill>
                <a:srgbClr val="9FCFCF"/>
              </a:solidFill>
              <a:latin typeface="Comfortaa Regular"/>
              <a:ea typeface="Comfortaa Regular"/>
              <a:cs typeface="Comfortaa Regular"/>
              <a:sym typeface="Comfortaa Regular"/>
            </a:endParaRPr>
          </a:p>
        </p:txBody>
      </p:sp>
      <p:sp>
        <p:nvSpPr>
          <p:cNvPr id="2856" name="Google Shape;2856;p151"/>
          <p:cNvSpPr/>
          <p:nvPr/>
        </p:nvSpPr>
        <p:spPr>
          <a:xfrm>
            <a:off x="4382997" y="7648681"/>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lnSpc>
                <a:spcPct val="115000"/>
              </a:lnSpc>
              <a:spcBef>
                <a:spcPts val="0"/>
              </a:spcBef>
              <a:spcAft>
                <a:spcPts val="0"/>
              </a:spcAft>
              <a:buNone/>
            </a:pPr>
            <a:r>
              <a:t/>
            </a:r>
            <a:endParaRPr sz="2000">
              <a:latin typeface="Arial"/>
              <a:ea typeface="Arial"/>
              <a:cs typeface="Arial"/>
              <a:sym typeface="Arial"/>
            </a:endParaRPr>
          </a:p>
        </p:txBody>
      </p:sp>
      <p:sp>
        <p:nvSpPr>
          <p:cNvPr id="2857" name="Google Shape;2857;p151"/>
          <p:cNvSpPr txBox="1"/>
          <p:nvPr/>
        </p:nvSpPr>
        <p:spPr>
          <a:xfrm>
            <a:off x="4397997" y="8789119"/>
            <a:ext cx="4294800" cy="8394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Non operative (not preferred )</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Splint</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NSAIDs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Steroid injections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Operative</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All open technique</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Limited incision technique</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Endoscopic technique</a:t>
            </a:r>
            <a:endParaRPr sz="1100">
              <a:solidFill>
                <a:schemeClr val="dk1"/>
              </a:solidFill>
              <a:latin typeface="Mada"/>
              <a:ea typeface="Mada"/>
              <a:cs typeface="Mada"/>
              <a:sym typeface="Mada"/>
            </a:endParaRPr>
          </a:p>
        </p:txBody>
      </p:sp>
      <p:sp>
        <p:nvSpPr>
          <p:cNvPr id="2858" name="Google Shape;2858;p151"/>
          <p:cNvSpPr txBox="1"/>
          <p:nvPr/>
        </p:nvSpPr>
        <p:spPr>
          <a:xfrm>
            <a:off x="4584047" y="8309456"/>
            <a:ext cx="4067400" cy="29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9FCFCF"/>
                </a:solidFill>
                <a:latin typeface="Comfortaa Regular"/>
                <a:ea typeface="Comfortaa Regular"/>
                <a:cs typeface="Comfortaa Regular"/>
                <a:sym typeface="Comfortaa Regular"/>
              </a:rPr>
              <a:t>Management</a:t>
            </a:r>
            <a:endParaRPr sz="1800">
              <a:solidFill>
                <a:srgbClr val="9FCFCF"/>
              </a:solidFill>
              <a:latin typeface="Comfortaa Regular"/>
              <a:ea typeface="Comfortaa Regular"/>
              <a:cs typeface="Comfortaa Regular"/>
              <a:sym typeface="Comfortaa Regular"/>
            </a:endParaRPr>
          </a:p>
        </p:txBody>
      </p:sp>
      <p:sp>
        <p:nvSpPr>
          <p:cNvPr id="2859" name="Google Shape;2859;p151"/>
          <p:cNvSpPr/>
          <p:nvPr/>
        </p:nvSpPr>
        <p:spPr>
          <a:xfrm>
            <a:off x="4455347" y="8680119"/>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lnSpc>
                <a:spcPct val="115000"/>
              </a:lnSpc>
              <a:spcBef>
                <a:spcPts val="0"/>
              </a:spcBef>
              <a:spcAft>
                <a:spcPts val="0"/>
              </a:spcAft>
              <a:buNone/>
            </a:pPr>
            <a:r>
              <a:t/>
            </a:r>
            <a:endParaRPr sz="2000">
              <a:latin typeface="Arial"/>
              <a:ea typeface="Arial"/>
              <a:cs typeface="Arial"/>
              <a:sym typeface="Arial"/>
            </a:endParaRPr>
          </a:p>
        </p:txBody>
      </p:sp>
      <p:graphicFrame>
        <p:nvGraphicFramePr>
          <p:cNvPr id="2860" name="Google Shape;2860;p151"/>
          <p:cNvGraphicFramePr/>
          <p:nvPr/>
        </p:nvGraphicFramePr>
        <p:xfrm>
          <a:off x="320050" y="3743775"/>
          <a:ext cx="3000000" cy="3000000"/>
        </p:xfrm>
        <a:graphic>
          <a:graphicData uri="http://schemas.openxmlformats.org/drawingml/2006/table">
            <a:tbl>
              <a:tblPr>
                <a:noFill/>
                <a:tableStyleId>{19993E90-D4CF-4236-97D6-A35B643A8516}</a:tableStyleId>
              </a:tblPr>
              <a:tblGrid>
                <a:gridCol w="1516325"/>
                <a:gridCol w="5433100"/>
              </a:tblGrid>
              <a:tr h="2389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SOCRATES</a:t>
                      </a:r>
                      <a:endParaRPr b="1" sz="1100">
                        <a:latin typeface="Mada"/>
                        <a:ea typeface="Mada"/>
                        <a:cs typeface="Mada"/>
                        <a:sym typeface="Mada"/>
                      </a:endParaRPr>
                    </a:p>
                  </a:txBody>
                  <a:tcPr marT="91425" marB="91425" marR="91425" marL="91425">
                    <a:solidFill>
                      <a:srgbClr val="F9DEC9"/>
                    </a:solidFill>
                  </a:tcPr>
                </a:tc>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Hint </a:t>
                      </a:r>
                      <a:endParaRPr b="1" sz="1100">
                        <a:latin typeface="Mada"/>
                        <a:ea typeface="Mada"/>
                        <a:cs typeface="Mada"/>
                        <a:sym typeface="Mada"/>
                      </a:endParaRPr>
                    </a:p>
                  </a:txBody>
                  <a:tcPr marT="91425" marB="91425" marR="91425" marL="91425">
                    <a:solidFill>
                      <a:srgbClr val="F9DEC9"/>
                    </a:solidFill>
                  </a:tcPr>
                </a:tc>
              </a:tr>
              <a:tr h="2389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Site</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Char char="●"/>
                      </a:pPr>
                      <a:r>
                        <a:rPr lang="en-GB" sz="1100"/>
                        <a:t>Usually dominant hand, palmar aspect of the first to the fourth fingers.</a:t>
                      </a:r>
                      <a:endParaRPr sz="1100"/>
                    </a:p>
                  </a:txBody>
                  <a:tcPr marT="91425" marB="91425" marR="91425" marL="91425"/>
                </a:tc>
              </a:tr>
              <a:tr h="2389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Onset</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Char char="●"/>
                      </a:pPr>
                      <a:r>
                        <a:rPr lang="en-GB" sz="1100"/>
                        <a:t>When did it starts?</a:t>
                      </a:r>
                      <a:endParaRPr sz="1100"/>
                    </a:p>
                  </a:txBody>
                  <a:tcPr marT="91425" marB="91425" marR="91425" marL="91425"/>
                </a:tc>
              </a:tr>
              <a:tr h="2389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Character</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Char char="●"/>
                      </a:pPr>
                      <a:r>
                        <a:rPr lang="en-GB" sz="1100"/>
                        <a:t>usually intermittent and chronic</a:t>
                      </a:r>
                      <a:endParaRPr sz="1100"/>
                    </a:p>
                  </a:txBody>
                  <a:tcPr marT="91425" marB="91425" marR="91425" marL="91425"/>
                </a:tc>
              </a:tr>
              <a:tr h="2389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Radiation</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Aching pain from the wrist up the medial side of forearm.</a:t>
                      </a:r>
                      <a:endParaRPr sz="1100">
                        <a:solidFill>
                          <a:schemeClr val="dk1"/>
                        </a:solidFill>
                        <a:latin typeface="Mada"/>
                        <a:ea typeface="Mada"/>
                        <a:cs typeface="Mada"/>
                        <a:sym typeface="Mada"/>
                      </a:endParaRPr>
                    </a:p>
                  </a:txBody>
                  <a:tcPr marT="91425" marB="91425" marR="91425" marL="91425"/>
                </a:tc>
              </a:tr>
              <a:tr h="470125">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Associated symptoms </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Pain , itching ,weakness.</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Night pain.</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Some pt complain of tightness or swollen hand.</a:t>
                      </a:r>
                      <a:endParaRPr sz="1100">
                        <a:latin typeface="Mada"/>
                        <a:ea typeface="Mada"/>
                        <a:cs typeface="Mada"/>
                        <a:sym typeface="Mada"/>
                      </a:endParaRPr>
                    </a:p>
                  </a:txBody>
                  <a:tcPr marT="91425" marB="91425" marR="91425" marL="91425"/>
                </a:tc>
              </a:tr>
              <a:tr h="470125">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 Exacerbating factors</a:t>
                      </a:r>
                      <a:endParaRPr b="1" sz="1100">
                        <a:solidFill>
                          <a:schemeClr val="dk1"/>
                        </a:solidFill>
                        <a:latin typeface="Mada"/>
                        <a:ea typeface="Mada"/>
                        <a:cs typeface="Mada"/>
                        <a:sym typeface="Mada"/>
                      </a:endParaRPr>
                    </a:p>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&amp;</a:t>
                      </a:r>
                      <a:endParaRPr b="1" sz="1100">
                        <a:solidFill>
                          <a:schemeClr val="dk1"/>
                        </a:solidFill>
                        <a:latin typeface="Mada"/>
                        <a:ea typeface="Mada"/>
                        <a:cs typeface="Mada"/>
                        <a:sym typeface="Mada"/>
                      </a:endParaRPr>
                    </a:p>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Relieving factors</a:t>
                      </a:r>
                      <a:endParaRPr b="1" sz="1100">
                        <a:solidFill>
                          <a:schemeClr val="dk1"/>
                        </a:solidFill>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Exacerbating : after usual event ( driving , sleeping (due to increase edema ) or any event that needs to use hands).</a:t>
                      </a:r>
                      <a:endParaRPr sz="1100">
                        <a:latin typeface="Mada"/>
                        <a:ea typeface="Mada"/>
                        <a:cs typeface="Mada"/>
                        <a:sym typeface="Mada"/>
                      </a:endParaRPr>
                    </a:p>
                  </a:txBody>
                  <a:tcPr marT="91425" marB="91425" marR="91425" marL="91425"/>
                </a:tc>
              </a:tr>
            </a:tbl>
          </a:graphicData>
        </a:graphic>
      </p:graphicFrame>
      <p:sp>
        <p:nvSpPr>
          <p:cNvPr id="2861" name="Google Shape;2861;p151"/>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2862" name="Google Shape;2862;p151"/>
          <p:cNvSpPr txBox="1"/>
          <p:nvPr/>
        </p:nvSpPr>
        <p:spPr>
          <a:xfrm>
            <a:off x="137850" y="299300"/>
            <a:ext cx="7058400" cy="69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Approach to hand fracture and nerve compression history and physical examination</a:t>
            </a:r>
            <a:endParaRPr b="1" sz="2000">
              <a:solidFill>
                <a:srgbClr val="83C5BE"/>
              </a:solidFill>
              <a:latin typeface="Lora"/>
              <a:ea typeface="Lora"/>
              <a:cs typeface="Lora"/>
              <a:sym typeface="Lor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26"/>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6"/>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6"/>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6"/>
          <p:cNvSpPr txBox="1"/>
          <p:nvPr/>
        </p:nvSpPr>
        <p:spPr>
          <a:xfrm>
            <a:off x="-450100" y="261250"/>
            <a:ext cx="7589400" cy="18429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sz="2000">
                <a:solidFill>
                  <a:srgbClr val="9FCFCF"/>
                </a:solidFill>
                <a:highlight>
                  <a:srgbClr val="FFFFFF"/>
                </a:highlight>
                <a:latin typeface="Lora"/>
                <a:ea typeface="Lora"/>
                <a:cs typeface="Lora"/>
                <a:sym typeface="Lora"/>
              </a:rPr>
              <a:t>Cont. </a:t>
            </a:r>
            <a:endParaRPr b="1" sz="2000">
              <a:solidFill>
                <a:srgbClr val="9FCFCF"/>
              </a:solidFill>
              <a:latin typeface="Lora"/>
              <a:ea typeface="Lora"/>
              <a:cs typeface="Lora"/>
              <a:sym typeface="Lora"/>
            </a:endParaRPr>
          </a:p>
        </p:txBody>
      </p:sp>
      <p:graphicFrame>
        <p:nvGraphicFramePr>
          <p:cNvPr id="484" name="Google Shape;484;p26"/>
          <p:cNvGraphicFramePr/>
          <p:nvPr/>
        </p:nvGraphicFramePr>
        <p:xfrm>
          <a:off x="320063" y="1095550"/>
          <a:ext cx="3000000" cy="3000000"/>
        </p:xfrm>
        <a:graphic>
          <a:graphicData uri="http://schemas.openxmlformats.org/drawingml/2006/table">
            <a:tbl>
              <a:tblPr>
                <a:noFill/>
                <a:tableStyleId>{19993E90-D4CF-4236-97D6-A35B643A8516}</a:tableStyleId>
              </a:tblPr>
              <a:tblGrid>
                <a:gridCol w="1659200"/>
                <a:gridCol w="5290225"/>
              </a:tblGrid>
              <a:tr h="254875">
                <a:tc>
                  <a:txBody>
                    <a:bodyPr/>
                    <a:lstStyle/>
                    <a:p>
                      <a:pPr indent="0" lvl="0" marL="0" rtl="0" algn="ctr">
                        <a:spcBef>
                          <a:spcPts val="0"/>
                        </a:spcBef>
                        <a:spcAft>
                          <a:spcPts val="0"/>
                        </a:spcAft>
                        <a:buNone/>
                      </a:pPr>
                      <a:r>
                        <a:rPr b="1" lang="en-GB" sz="1100">
                          <a:latin typeface="Mada"/>
                          <a:ea typeface="Mada"/>
                          <a:cs typeface="Mada"/>
                          <a:sym typeface="Mada"/>
                        </a:rPr>
                        <a:t>T</a:t>
                      </a:r>
                      <a:r>
                        <a:rPr b="1" lang="en-GB" sz="1100">
                          <a:latin typeface="Mada"/>
                          <a:ea typeface="Mada"/>
                          <a:cs typeface="Mada"/>
                          <a:sym typeface="Mada"/>
                        </a:rPr>
                        <a:t>he important Symptoms in Surgical Patient</a:t>
                      </a:r>
                      <a:endParaRPr b="1" sz="11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None/>
                      </a:pPr>
                      <a:r>
                        <a:t/>
                      </a:r>
                      <a:endParaRPr b="1" sz="11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Questions to ask </a:t>
                      </a:r>
                      <a:endParaRPr b="1" sz="1100">
                        <a:latin typeface="Mada"/>
                        <a:ea typeface="Mada"/>
                        <a:cs typeface="Mada"/>
                        <a:sym typeface="Mada"/>
                      </a:endParaRPr>
                    </a:p>
                  </a:txBody>
                  <a:tcPr marT="91425" marB="91425" marR="91425" marL="91425">
                    <a:solidFill>
                      <a:srgbClr val="F9DEC9"/>
                    </a:solidFill>
                  </a:tcPr>
                </a:tc>
              </a:tr>
              <a:tr h="100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15. Flatus, mucus, slime</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Passing more gas than usual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Passing mucus or pus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Painful defecation ( before, during, after or at time unrelated to defecation)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Associated symptoms ( abdominal pain and distension , rectal bleeding , diarrhea , weight loss ) ?</a:t>
                      </a:r>
                      <a:endParaRPr sz="1100">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16. Prolapse</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Does any mass tissue come out of the anus on straining or after defecation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Does this mass tissue return spontaneously or has to be pushed back manually?</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 Does the patient has incontinence for flatus or faeces ?</a:t>
                      </a:r>
                      <a:endParaRPr sz="1100">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17. Incontinence</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Is the patient continent of faeces, fluid or flatus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Has the patient had any injuries or operations in the anal region in the past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Has the patient had difficult labour in the past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Does the patient has any neurological diseases </a:t>
                      </a:r>
                      <a:r>
                        <a:rPr lang="en-GB" sz="1100">
                          <a:latin typeface="Mada"/>
                          <a:ea typeface="Mada"/>
                          <a:cs typeface="Mada"/>
                          <a:sym typeface="Mada"/>
                        </a:rPr>
                        <a:t>?</a:t>
                      </a:r>
                      <a:endParaRPr sz="1100">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18. Tenesmus</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Frequency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Does any mass tissue come out of the anus on straining or after defecation?</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Associated symptoms (abdominal pain, distension, per-rectal bleeding, mucus , weight loss , fever) ?</a:t>
                      </a:r>
                      <a:endParaRPr sz="1100">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19. Change of skin colour</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Yellowish discolouration of skin and eyes ( jaundice)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Since how long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Associated symptoms (abdominal pain, weight loss, loss of appetite, dark urine and skin itching)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Colour of the stool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History of contact with jaundiced patients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History of blood transfusion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History of upper abdominal surgery ?</a:t>
                      </a:r>
                      <a:endParaRPr sz="1100">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20. Cough</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Frequency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Timing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Nature (dry or productive)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Precipitating or relieving factors (e.g. change in posture)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Associated symptoms (sputum, dyspnea, chest pain , fever , weight loss ) ?</a:t>
                      </a:r>
                      <a:endParaRPr sz="1100">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21. Sputum</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Quantity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Colour (white, clear or yellow)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Containing blood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Produced in particular time or position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Associated symptoms (cough , dyspnea , chest pain, fever) ?</a:t>
                      </a:r>
                      <a:endParaRPr sz="1100">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22. Haemoptysis</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Frequency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Quantity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Nature (frothy and pink, red streaks in mucus or clots of blood)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Associated symptoms ( cough , dyspnea , chest pain , fever , weight loss ) ?</a:t>
                      </a:r>
                      <a:endParaRPr sz="1100">
                        <a:latin typeface="Mada"/>
                        <a:ea typeface="Mada"/>
                        <a:cs typeface="Mada"/>
                        <a:sym typeface="Mada"/>
                      </a:endParaRPr>
                    </a:p>
                  </a:txBody>
                  <a:tcPr marT="91425" marB="91425" marR="91425" marL="91425"/>
                </a:tc>
              </a:tr>
            </a:tbl>
          </a:graphicData>
        </a:graphic>
      </p:graphicFrame>
      <p:sp>
        <p:nvSpPr>
          <p:cNvPr id="485" name="Google Shape;485;p26"/>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6" name="Shape 2866"/>
        <p:cNvGrpSpPr/>
        <p:nvPr/>
      </p:nvGrpSpPr>
      <p:grpSpPr>
        <a:xfrm>
          <a:off x="0" y="0"/>
          <a:ext cx="0" cy="0"/>
          <a:chOff x="0" y="0"/>
          <a:chExt cx="0" cy="0"/>
        </a:xfrm>
      </p:grpSpPr>
      <p:sp>
        <p:nvSpPr>
          <p:cNvPr id="2867" name="Google Shape;2867;p152"/>
          <p:cNvSpPr txBox="1"/>
          <p:nvPr/>
        </p:nvSpPr>
        <p:spPr>
          <a:xfrm>
            <a:off x="15850" y="1440735"/>
            <a:ext cx="4294800" cy="2802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Nerve injury-tendon cut.</a:t>
            </a:r>
            <a:endParaRPr sz="1100">
              <a:solidFill>
                <a:schemeClr val="dk1"/>
              </a:solidFill>
              <a:latin typeface="Mada"/>
              <a:ea typeface="Mada"/>
              <a:cs typeface="Mada"/>
              <a:sym typeface="Mada"/>
            </a:endParaRPr>
          </a:p>
        </p:txBody>
      </p:sp>
      <p:sp>
        <p:nvSpPr>
          <p:cNvPr id="2868" name="Google Shape;2868;p152"/>
          <p:cNvSpPr txBox="1"/>
          <p:nvPr/>
        </p:nvSpPr>
        <p:spPr>
          <a:xfrm>
            <a:off x="15850" y="1933900"/>
            <a:ext cx="7180500" cy="135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CC</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Inability to move the hand properly(dorsiflexion) or loss of sensation over the back of lateral 3 and the half fingers (Radial nerve injury), Inability to adduct or abduct the fingers of the hands or Loss sensation over the medial 1 ½ fingers front and back of the hand (ulnar nerve injury).</a:t>
            </a:r>
            <a:endParaRPr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a:t>
            </a:r>
            <a:endParaRPr b="1" sz="1500">
              <a:solidFill>
                <a:schemeClr val="dk1"/>
              </a:solidFill>
              <a:highlight>
                <a:srgbClr val="F9DEC9"/>
              </a:highlight>
              <a:latin typeface="Lora"/>
              <a:ea typeface="Lora"/>
              <a:cs typeface="Lora"/>
              <a:sym typeface="Lora"/>
            </a:endParaRPr>
          </a:p>
          <a:p>
            <a:pPr indent="-298450" lvl="1" marL="914400" rtl="0" algn="l">
              <a:spcBef>
                <a:spcPts val="0"/>
              </a:spcBef>
              <a:spcAft>
                <a:spcPts val="0"/>
              </a:spcAft>
              <a:buClr>
                <a:srgbClr val="CC0000"/>
              </a:buClr>
              <a:buSzPts val="1100"/>
              <a:buFont typeface="Mada"/>
              <a:buChar char="○"/>
            </a:pPr>
            <a:r>
              <a:rPr b="1" lang="en-GB" sz="1100">
                <a:solidFill>
                  <a:srgbClr val="CC0000"/>
                </a:solidFill>
                <a:latin typeface="Mada"/>
                <a:ea typeface="Mada"/>
                <a:cs typeface="Mada"/>
                <a:sym typeface="Mada"/>
              </a:rPr>
              <a:t>ASK ABOUT HAND DOMINANCE </a:t>
            </a:r>
            <a:endParaRPr b="1" sz="1100">
              <a:solidFill>
                <a:srgbClr val="CC0000"/>
              </a:solidFill>
              <a:latin typeface="Mada"/>
              <a:ea typeface="Mada"/>
              <a:cs typeface="Mada"/>
              <a:sym typeface="Mada"/>
            </a:endParaRPr>
          </a:p>
          <a:p>
            <a:pPr indent="0" lvl="0" marL="91440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sp>
        <p:nvSpPr>
          <p:cNvPr id="2869" name="Google Shape;2869;p152"/>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70" name="Google Shape;2870;p152"/>
          <p:cNvGrpSpPr/>
          <p:nvPr/>
        </p:nvGrpSpPr>
        <p:grpSpPr>
          <a:xfrm>
            <a:off x="15850" y="1689663"/>
            <a:ext cx="4067400" cy="476025"/>
            <a:chOff x="0" y="2108613"/>
            <a:chExt cx="4067400" cy="476025"/>
          </a:xfrm>
        </p:grpSpPr>
        <p:sp>
          <p:nvSpPr>
            <p:cNvPr id="2871" name="Google Shape;2871;p152"/>
            <p:cNvSpPr txBox="1"/>
            <p:nvPr/>
          </p:nvSpPr>
          <p:spPr>
            <a:xfrm>
              <a:off x="0" y="210861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a:t>
              </a:r>
              <a:endParaRPr sz="1800">
                <a:solidFill>
                  <a:srgbClr val="9FCFCF"/>
                </a:solidFill>
                <a:latin typeface="Comfortaa Regular"/>
                <a:ea typeface="Comfortaa Regular"/>
                <a:cs typeface="Comfortaa Regular"/>
                <a:sym typeface="Comfortaa Regular"/>
              </a:endParaRPr>
            </a:p>
          </p:txBody>
        </p:sp>
        <p:sp>
          <p:nvSpPr>
            <p:cNvPr id="2872" name="Google Shape;2872;p152"/>
            <p:cNvSpPr/>
            <p:nvPr/>
          </p:nvSpPr>
          <p:spPr>
            <a:xfrm>
              <a:off x="850" y="25270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873" name="Google Shape;2873;p152"/>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152"/>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152"/>
          <p:cNvSpPr txBox="1"/>
          <p:nvPr/>
        </p:nvSpPr>
        <p:spPr>
          <a:xfrm>
            <a:off x="137850" y="6527625"/>
            <a:ext cx="5346900" cy="37527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PMH</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Rheumatoid arthritis ? Osteoarthritis ?DM (Low blood supply to extremities) Neurological diseases? Vascular diseases?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Tetanus vaccine.</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Medication and allergy.</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Surgical Hx</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Any previous hand surgery or trauma?</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Blood transfusions?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Family Hx</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History of tumours (if they presented with a lump).</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Social Hx</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occupation and hobbies.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Smoking.</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grpSp>
        <p:nvGrpSpPr>
          <p:cNvPr id="2876" name="Google Shape;2876;p152"/>
          <p:cNvGrpSpPr/>
          <p:nvPr/>
        </p:nvGrpSpPr>
        <p:grpSpPr>
          <a:xfrm>
            <a:off x="73200" y="911363"/>
            <a:ext cx="2224800" cy="477963"/>
            <a:chOff x="73200" y="911363"/>
            <a:chExt cx="2224800" cy="477963"/>
          </a:xfrm>
        </p:grpSpPr>
        <p:sp>
          <p:nvSpPr>
            <p:cNvPr id="2877" name="Google Shape;2877;p152"/>
            <p:cNvSpPr txBox="1"/>
            <p:nvPr/>
          </p:nvSpPr>
          <p:spPr>
            <a:xfrm>
              <a:off x="160550" y="911363"/>
              <a:ext cx="1838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DDX </a:t>
              </a:r>
              <a:endParaRPr sz="1800">
                <a:solidFill>
                  <a:srgbClr val="9FCFCF"/>
                </a:solidFill>
                <a:latin typeface="Comfortaa Regular"/>
                <a:ea typeface="Comfortaa Regular"/>
                <a:cs typeface="Comfortaa Regular"/>
                <a:sym typeface="Comfortaa Regular"/>
              </a:endParaRPr>
            </a:p>
          </p:txBody>
        </p:sp>
        <p:sp>
          <p:nvSpPr>
            <p:cNvPr id="2878" name="Google Shape;2878;p152"/>
            <p:cNvSpPr/>
            <p:nvPr/>
          </p:nvSpPr>
          <p:spPr>
            <a:xfrm>
              <a:off x="73200" y="1331725"/>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aphicFrame>
        <p:nvGraphicFramePr>
          <p:cNvPr id="2879" name="Google Shape;2879;p152"/>
          <p:cNvGraphicFramePr/>
          <p:nvPr/>
        </p:nvGraphicFramePr>
        <p:xfrm>
          <a:off x="320050" y="3499263"/>
          <a:ext cx="3000000" cy="3000000"/>
        </p:xfrm>
        <a:graphic>
          <a:graphicData uri="http://schemas.openxmlformats.org/drawingml/2006/table">
            <a:tbl>
              <a:tblPr>
                <a:noFill/>
                <a:tableStyleId>{19993E90-D4CF-4236-97D6-A35B643A8516}</a:tableStyleId>
              </a:tblPr>
              <a:tblGrid>
                <a:gridCol w="1659200"/>
                <a:gridCol w="5290225"/>
              </a:tblGrid>
              <a:tr h="254875">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SOCRATES</a:t>
                      </a:r>
                      <a:endParaRPr b="1" sz="1100">
                        <a:latin typeface="Mada"/>
                        <a:ea typeface="Mada"/>
                        <a:cs typeface="Mada"/>
                        <a:sym typeface="Mada"/>
                      </a:endParaRPr>
                    </a:p>
                  </a:txBody>
                  <a:tcPr marT="91425" marB="91425" marR="91425" marL="91425">
                    <a:solidFill>
                      <a:srgbClr val="F9DEC9"/>
                    </a:solidFill>
                  </a:tcPr>
                </a:tc>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Hint </a:t>
                      </a:r>
                      <a:endParaRPr b="1" sz="1100">
                        <a:latin typeface="Mada"/>
                        <a:ea typeface="Mada"/>
                        <a:cs typeface="Mada"/>
                        <a:sym typeface="Mada"/>
                      </a:endParaRPr>
                    </a:p>
                  </a:txBody>
                  <a:tcPr marT="91425" marB="91425" marR="91425" marL="91425">
                    <a:solidFill>
                      <a:srgbClr val="F9DEC9"/>
                    </a:solidFill>
                  </a:tcPr>
                </a:tc>
              </a:tr>
              <a:tr h="481175">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Site</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Extent of the weakness or sensory loss and the distribution of it. (How was the posture of the hand when it got injured? Can you move it?)</a:t>
                      </a:r>
                      <a:endParaRPr sz="1100">
                        <a:latin typeface="Mada"/>
                        <a:ea typeface="Mada"/>
                        <a:cs typeface="Mada"/>
                        <a:sym typeface="Mada"/>
                      </a:endParaRPr>
                    </a:p>
                  </a:txBody>
                  <a:tcPr marT="91425" marB="91425" marR="91425" marL="91425"/>
                </a:tc>
              </a:tr>
              <a:tr h="5238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Onset</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When and how did it start? Was it sudden or progressive? Is it worsening? Is it intermittent or continuous ?</a:t>
                      </a:r>
                      <a:endParaRPr sz="1100">
                        <a:latin typeface="Mada"/>
                        <a:ea typeface="Mada"/>
                        <a:cs typeface="Mada"/>
                        <a:sym typeface="Mada"/>
                      </a:endParaRPr>
                    </a:p>
                  </a:txBody>
                  <a:tcPr marT="91425" marB="91425" marR="91425" marL="91425"/>
                </a:tc>
              </a:tr>
              <a:tr h="381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Character</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Colour? (Has it changed in colour)</a:t>
                      </a:r>
                      <a:endParaRPr sz="1100">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Associated symptoms </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Pain</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Discharge</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Nail changes</a:t>
                      </a:r>
                      <a:endParaRPr sz="1100">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Severity</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Rate it, How limiting is it?</a:t>
                      </a:r>
                      <a:endParaRPr sz="1100">
                        <a:latin typeface="Mada"/>
                        <a:ea typeface="Mada"/>
                        <a:cs typeface="Mada"/>
                        <a:sym typeface="Mada"/>
                      </a:endParaRPr>
                    </a:p>
                  </a:txBody>
                  <a:tcPr marT="91425" marB="91425" marR="91425" marL="91425"/>
                </a:tc>
              </a:tr>
            </a:tbl>
          </a:graphicData>
        </a:graphic>
      </p:graphicFrame>
      <p:sp>
        <p:nvSpPr>
          <p:cNvPr id="2880" name="Google Shape;2880;p152"/>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2881" name="Google Shape;2881;p152"/>
          <p:cNvSpPr txBox="1"/>
          <p:nvPr/>
        </p:nvSpPr>
        <p:spPr>
          <a:xfrm>
            <a:off x="137850" y="299300"/>
            <a:ext cx="7058400" cy="69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Approach to hand fracture and nerve compression history and physical examination</a:t>
            </a:r>
            <a:endParaRPr b="1" sz="2000">
              <a:solidFill>
                <a:srgbClr val="83C5BE"/>
              </a:solidFill>
              <a:latin typeface="Lora"/>
              <a:ea typeface="Lora"/>
              <a:cs typeface="Lora"/>
              <a:sym typeface="Lora"/>
            </a:endParaRPr>
          </a:p>
        </p:txBody>
      </p:sp>
      <p:sp>
        <p:nvSpPr>
          <p:cNvPr id="2882" name="Google Shape;2882;p152"/>
          <p:cNvSpPr txBox="1"/>
          <p:nvPr/>
        </p:nvSpPr>
        <p:spPr>
          <a:xfrm>
            <a:off x="8858250" y="7284725"/>
            <a:ext cx="5486400" cy="64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883" name="Google Shape;2883;p152"/>
          <p:cNvSpPr txBox="1"/>
          <p:nvPr/>
        </p:nvSpPr>
        <p:spPr>
          <a:xfrm>
            <a:off x="5120875" y="6527625"/>
            <a:ext cx="2148600" cy="15153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Investigations</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X-ray of the hand.</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Management </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Nerve repair.</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7" name="Shape 2887"/>
        <p:cNvGrpSpPr/>
        <p:nvPr/>
      </p:nvGrpSpPr>
      <p:grpSpPr>
        <a:xfrm>
          <a:off x="0" y="0"/>
          <a:ext cx="0" cy="0"/>
          <a:chOff x="0" y="0"/>
          <a:chExt cx="0" cy="0"/>
        </a:xfrm>
      </p:grpSpPr>
      <p:sp>
        <p:nvSpPr>
          <p:cNvPr id="2888" name="Google Shape;2888;p153"/>
          <p:cNvSpPr txBox="1"/>
          <p:nvPr/>
        </p:nvSpPr>
        <p:spPr>
          <a:xfrm>
            <a:off x="128013" y="4625000"/>
            <a:ext cx="2334300" cy="129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Mada"/>
              <a:buAutoNum type="alphaUcPeriod"/>
            </a:pPr>
            <a:r>
              <a:rPr lang="en-GB" sz="1100">
                <a:solidFill>
                  <a:schemeClr val="dk1"/>
                </a:solidFill>
                <a:latin typeface="Mada"/>
                <a:ea typeface="Mada"/>
                <a:cs typeface="Mada"/>
                <a:sym typeface="Mada"/>
              </a:rPr>
              <a:t>Acromioclavicular Joint.</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lphaUcPeriod"/>
            </a:pPr>
            <a:r>
              <a:rPr lang="en-GB" sz="1100">
                <a:solidFill>
                  <a:schemeClr val="dk1"/>
                </a:solidFill>
                <a:latin typeface="Mada"/>
                <a:ea typeface="Mada"/>
                <a:cs typeface="Mada"/>
                <a:sym typeface="Mada"/>
              </a:rPr>
              <a:t>Glenohumeral Joint (Facet).</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Clavicle.</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Acromion Process.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Coracoid Process.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Glenoid Process.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Humerus</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sp>
        <p:nvSpPr>
          <p:cNvPr id="2889" name="Google Shape;2889;p153"/>
          <p:cNvSpPr txBox="1"/>
          <p:nvPr/>
        </p:nvSpPr>
        <p:spPr>
          <a:xfrm>
            <a:off x="14363" y="8785100"/>
            <a:ext cx="7589400" cy="30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Location according to age</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&lt; 2y/o → </a:t>
            </a:r>
            <a:r>
              <a:rPr b="1" lang="en-GB" sz="1100">
                <a:solidFill>
                  <a:schemeClr val="dk1"/>
                </a:solidFill>
                <a:latin typeface="Mada"/>
                <a:ea typeface="Mada"/>
                <a:cs typeface="Mada"/>
                <a:sym typeface="Mada"/>
              </a:rPr>
              <a:t>distal phalanx fracture (tuft fracture)</a:t>
            </a:r>
            <a:r>
              <a:rPr lang="en-GB" sz="1100">
                <a:solidFill>
                  <a:schemeClr val="dk1"/>
                </a:solidFill>
                <a:latin typeface="Mada"/>
                <a:ea typeface="Mada"/>
                <a:cs typeface="Mada"/>
                <a:sym typeface="Mada"/>
              </a:rPr>
              <a:t>, or neck of middle phalanx fracture.(imagine kid closing a door on his finger).</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Lora"/>
              <a:buChar char="○"/>
            </a:pPr>
            <a:r>
              <a:rPr lang="en-GB" sz="1100">
                <a:solidFill>
                  <a:schemeClr val="dk1"/>
                </a:solidFill>
                <a:latin typeface="Mada"/>
                <a:ea typeface="Mada"/>
                <a:cs typeface="Mada"/>
                <a:sym typeface="Mada"/>
              </a:rPr>
              <a:t>7-10 y/o → </a:t>
            </a:r>
            <a:r>
              <a:rPr b="1" lang="en-GB" sz="1100">
                <a:solidFill>
                  <a:schemeClr val="dk1"/>
                </a:solidFill>
                <a:latin typeface="Mada"/>
                <a:ea typeface="Mada"/>
                <a:cs typeface="Mada"/>
                <a:sym typeface="Mada"/>
              </a:rPr>
              <a:t>base of proximal phalanx fracture ( Salter- harris fracture, extra octave fracture)</a:t>
            </a:r>
            <a:r>
              <a:rPr lang="en-GB" sz="1100">
                <a:solidFill>
                  <a:schemeClr val="dk1"/>
                </a:solidFill>
                <a:latin typeface="Mada"/>
                <a:ea typeface="Mada"/>
                <a:cs typeface="Mada"/>
                <a:sym typeface="Mada"/>
              </a:rPr>
              <a:t>.(imagine kid having a fight at school and the other kid pushing his pinky).</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Lora"/>
              <a:buChar char="○"/>
            </a:pPr>
            <a:r>
              <a:rPr lang="en-GB" sz="1100">
                <a:solidFill>
                  <a:schemeClr val="dk1"/>
                </a:solidFill>
                <a:latin typeface="Mada"/>
                <a:ea typeface="Mada"/>
                <a:cs typeface="Mada"/>
                <a:sym typeface="Mada"/>
              </a:rPr>
              <a:t>15 y/o → </a:t>
            </a:r>
            <a:r>
              <a:rPr b="1" lang="en-GB" sz="1100">
                <a:solidFill>
                  <a:schemeClr val="dk1"/>
                </a:solidFill>
                <a:latin typeface="Mada"/>
                <a:ea typeface="Mada"/>
                <a:cs typeface="Mada"/>
                <a:sym typeface="Mada"/>
              </a:rPr>
              <a:t>neck of fifth metacarpal fracture(boxers fracture)</a:t>
            </a:r>
            <a:r>
              <a:rPr lang="en-GB" sz="1100">
                <a:solidFill>
                  <a:schemeClr val="dk1"/>
                </a:solidFill>
                <a:latin typeface="Mada"/>
                <a:ea typeface="Mada"/>
                <a:cs typeface="Mada"/>
                <a:sym typeface="Mada"/>
              </a:rPr>
              <a:t>(imagine punching someone or the wall).</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Lora"/>
              <a:buChar char="○"/>
            </a:pPr>
            <a:r>
              <a:rPr lang="en-GB" sz="1100">
                <a:solidFill>
                  <a:schemeClr val="dk1"/>
                </a:solidFill>
                <a:latin typeface="Mada"/>
                <a:ea typeface="Mada"/>
                <a:cs typeface="Mada"/>
                <a:sym typeface="Mada"/>
              </a:rPr>
              <a:t>25 y/o → </a:t>
            </a:r>
            <a:r>
              <a:rPr b="1" lang="en-GB" sz="1100">
                <a:solidFill>
                  <a:schemeClr val="dk1"/>
                </a:solidFill>
                <a:latin typeface="Mada"/>
                <a:ea typeface="Mada"/>
                <a:cs typeface="Mada"/>
                <a:sym typeface="Mada"/>
              </a:rPr>
              <a:t>scaphoid fracture</a:t>
            </a:r>
            <a:r>
              <a:rPr lang="en-GB" sz="1100">
                <a:solidFill>
                  <a:schemeClr val="dk1"/>
                </a:solidFill>
                <a:latin typeface="Mada"/>
                <a:ea typeface="Mada"/>
                <a:cs typeface="Mada"/>
                <a:sym typeface="Mada"/>
              </a:rPr>
              <a:t> (imagine falling on an outstretched hand).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Lora"/>
              <a:buChar char="○"/>
            </a:pPr>
            <a:r>
              <a:rPr lang="en-GB" sz="1100">
                <a:solidFill>
                  <a:schemeClr val="dk1"/>
                </a:solidFill>
                <a:latin typeface="Mada"/>
                <a:ea typeface="Mada"/>
                <a:cs typeface="Mada"/>
                <a:sym typeface="Mada"/>
              </a:rPr>
              <a:t>69 o →</a:t>
            </a:r>
            <a:r>
              <a:rPr b="1" lang="en-GB" sz="1100">
                <a:solidFill>
                  <a:schemeClr val="dk1"/>
                </a:solidFill>
                <a:latin typeface="Mada"/>
                <a:ea typeface="Mada"/>
                <a:cs typeface="Mada"/>
                <a:sym typeface="Mada"/>
              </a:rPr>
              <a:t>distal radius fracture (colles fracture).</a:t>
            </a:r>
            <a:endParaRPr b="1"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sp>
        <p:nvSpPr>
          <p:cNvPr id="2890" name="Google Shape;2890;p153"/>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91" name="Google Shape;2891;p153"/>
          <p:cNvGrpSpPr/>
          <p:nvPr/>
        </p:nvGrpSpPr>
        <p:grpSpPr>
          <a:xfrm>
            <a:off x="-14227" y="8309083"/>
            <a:ext cx="4067400" cy="476025"/>
            <a:chOff x="0" y="2108613"/>
            <a:chExt cx="4067400" cy="476025"/>
          </a:xfrm>
        </p:grpSpPr>
        <p:sp>
          <p:nvSpPr>
            <p:cNvPr id="2892" name="Google Shape;2892;p153"/>
            <p:cNvSpPr txBox="1"/>
            <p:nvPr/>
          </p:nvSpPr>
          <p:spPr>
            <a:xfrm>
              <a:off x="0" y="210861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Fractures </a:t>
              </a:r>
              <a:endParaRPr sz="1800">
                <a:solidFill>
                  <a:srgbClr val="9FCFCF"/>
                </a:solidFill>
                <a:latin typeface="Comfortaa Regular"/>
                <a:ea typeface="Comfortaa Regular"/>
                <a:cs typeface="Comfortaa Regular"/>
                <a:sym typeface="Comfortaa Regular"/>
              </a:endParaRPr>
            </a:p>
          </p:txBody>
        </p:sp>
        <p:sp>
          <p:nvSpPr>
            <p:cNvPr id="2893" name="Google Shape;2893;p153"/>
            <p:cNvSpPr/>
            <p:nvPr/>
          </p:nvSpPr>
          <p:spPr>
            <a:xfrm>
              <a:off x="850" y="25270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894" name="Google Shape;2894;p153"/>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153"/>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96" name="Google Shape;2896;p153"/>
          <p:cNvGrpSpPr/>
          <p:nvPr/>
        </p:nvGrpSpPr>
        <p:grpSpPr>
          <a:xfrm>
            <a:off x="14362" y="2091613"/>
            <a:ext cx="2224800" cy="477963"/>
            <a:chOff x="73200" y="911363"/>
            <a:chExt cx="2224800" cy="477963"/>
          </a:xfrm>
        </p:grpSpPr>
        <p:sp>
          <p:nvSpPr>
            <p:cNvPr id="2897" name="Google Shape;2897;p153"/>
            <p:cNvSpPr txBox="1"/>
            <p:nvPr/>
          </p:nvSpPr>
          <p:spPr>
            <a:xfrm>
              <a:off x="160550" y="911363"/>
              <a:ext cx="1838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Radiology</a:t>
              </a:r>
              <a:endParaRPr sz="1800">
                <a:solidFill>
                  <a:srgbClr val="9FCFCF"/>
                </a:solidFill>
                <a:latin typeface="Comfortaa Regular"/>
                <a:ea typeface="Comfortaa Regular"/>
                <a:cs typeface="Comfortaa Regular"/>
                <a:sym typeface="Comfortaa Regular"/>
              </a:endParaRPr>
            </a:p>
          </p:txBody>
        </p:sp>
        <p:sp>
          <p:nvSpPr>
            <p:cNvPr id="2898" name="Google Shape;2898;p153"/>
            <p:cNvSpPr/>
            <p:nvPr/>
          </p:nvSpPr>
          <p:spPr>
            <a:xfrm>
              <a:off x="73200" y="1331725"/>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899" name="Google Shape;2899;p153"/>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2900" name="Google Shape;2900;p153"/>
          <p:cNvSpPr txBox="1"/>
          <p:nvPr/>
        </p:nvSpPr>
        <p:spPr>
          <a:xfrm>
            <a:off x="137850" y="299300"/>
            <a:ext cx="7058400" cy="19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Approach to hand fracture and nerve compression history and physical examination</a:t>
            </a:r>
            <a:endParaRPr b="1" sz="2000">
              <a:solidFill>
                <a:srgbClr val="83C5BE"/>
              </a:solidFill>
              <a:latin typeface="Lora"/>
              <a:ea typeface="Lora"/>
              <a:cs typeface="Lora"/>
              <a:sym typeface="Lora"/>
            </a:endParaRPr>
          </a:p>
        </p:txBody>
      </p:sp>
      <p:pic>
        <p:nvPicPr>
          <p:cNvPr id="2901" name="Google Shape;2901;p153"/>
          <p:cNvPicPr preferRelativeResize="0"/>
          <p:nvPr/>
        </p:nvPicPr>
        <p:blipFill rotWithShape="1">
          <a:blip r:embed="rId3">
            <a:alphaModFix/>
          </a:blip>
          <a:srcRect b="26321" l="52656" r="20533" t="41330"/>
          <a:stretch/>
        </p:blipFill>
        <p:spPr>
          <a:xfrm>
            <a:off x="237523" y="2612725"/>
            <a:ext cx="2224797" cy="2012273"/>
          </a:xfrm>
          <a:prstGeom prst="rect">
            <a:avLst/>
          </a:prstGeom>
          <a:noFill/>
          <a:ln>
            <a:noFill/>
          </a:ln>
        </p:spPr>
      </p:pic>
      <p:pic>
        <p:nvPicPr>
          <p:cNvPr id="2902" name="Google Shape;2902;p153"/>
          <p:cNvPicPr preferRelativeResize="0"/>
          <p:nvPr/>
        </p:nvPicPr>
        <p:blipFill rotWithShape="1">
          <a:blip r:embed="rId4">
            <a:alphaModFix/>
          </a:blip>
          <a:srcRect b="11319" l="33373" r="38321" t="44166"/>
          <a:stretch/>
        </p:blipFill>
        <p:spPr>
          <a:xfrm>
            <a:off x="5018313" y="2612725"/>
            <a:ext cx="2224797" cy="2012273"/>
          </a:xfrm>
          <a:prstGeom prst="rect">
            <a:avLst/>
          </a:prstGeom>
          <a:noFill/>
          <a:ln>
            <a:noFill/>
          </a:ln>
        </p:spPr>
      </p:pic>
      <p:pic>
        <p:nvPicPr>
          <p:cNvPr id="2903" name="Google Shape;2903;p153"/>
          <p:cNvPicPr preferRelativeResize="0"/>
          <p:nvPr/>
        </p:nvPicPr>
        <p:blipFill rotWithShape="1">
          <a:blip r:embed="rId5">
            <a:alphaModFix/>
          </a:blip>
          <a:srcRect b="33272" l="17116" r="49808" t="24534"/>
          <a:stretch/>
        </p:blipFill>
        <p:spPr>
          <a:xfrm>
            <a:off x="2626863" y="2612725"/>
            <a:ext cx="2117997" cy="2012273"/>
          </a:xfrm>
          <a:prstGeom prst="rect">
            <a:avLst/>
          </a:prstGeom>
          <a:noFill/>
          <a:ln>
            <a:noFill/>
          </a:ln>
        </p:spPr>
      </p:pic>
      <p:sp>
        <p:nvSpPr>
          <p:cNvPr id="2904" name="Google Shape;2904;p153"/>
          <p:cNvSpPr txBox="1"/>
          <p:nvPr/>
        </p:nvSpPr>
        <p:spPr>
          <a:xfrm>
            <a:off x="2573163" y="4625000"/>
            <a:ext cx="2334300" cy="129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Lateral Epicondyle.</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Capitulum.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Olecranon Fossa.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Medial Epicondyle.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Trochlea.</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Coronoid Process.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Radius Head.</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sp>
        <p:nvSpPr>
          <p:cNvPr id="2905" name="Google Shape;2905;p153"/>
          <p:cNvSpPr txBox="1"/>
          <p:nvPr/>
        </p:nvSpPr>
        <p:spPr>
          <a:xfrm>
            <a:off x="5018313" y="4625000"/>
            <a:ext cx="2334300" cy="18579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Ulna.</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Radius.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Scaphoid.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Lunate.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Triquetrum.</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pic>
        <p:nvPicPr>
          <p:cNvPr id="2906" name="Google Shape;2906;p153"/>
          <p:cNvPicPr preferRelativeResize="0"/>
          <p:nvPr/>
        </p:nvPicPr>
        <p:blipFill rotWithShape="1">
          <a:blip r:embed="rId6">
            <a:alphaModFix/>
          </a:blip>
          <a:srcRect b="0" l="0" r="8508" t="0"/>
          <a:stretch/>
        </p:blipFill>
        <p:spPr>
          <a:xfrm>
            <a:off x="6305212" y="4699425"/>
            <a:ext cx="1284250" cy="1010650"/>
          </a:xfrm>
          <a:prstGeom prst="rect">
            <a:avLst/>
          </a:prstGeom>
          <a:noFill/>
          <a:ln>
            <a:noFill/>
          </a:ln>
        </p:spPr>
      </p:pic>
      <p:pic>
        <p:nvPicPr>
          <p:cNvPr id="2907" name="Google Shape;2907;p153"/>
          <p:cNvPicPr preferRelativeResize="0"/>
          <p:nvPr/>
        </p:nvPicPr>
        <p:blipFill>
          <a:blip r:embed="rId7">
            <a:alphaModFix/>
          </a:blip>
          <a:stretch>
            <a:fillRect/>
          </a:stretch>
        </p:blipFill>
        <p:spPr>
          <a:xfrm>
            <a:off x="182763" y="6108300"/>
            <a:ext cx="2224800" cy="2012275"/>
          </a:xfrm>
          <a:prstGeom prst="rect">
            <a:avLst/>
          </a:prstGeom>
          <a:noFill/>
          <a:ln>
            <a:noFill/>
          </a:ln>
        </p:spPr>
      </p:pic>
      <p:sp>
        <p:nvSpPr>
          <p:cNvPr id="2908" name="Google Shape;2908;p153"/>
          <p:cNvSpPr txBox="1"/>
          <p:nvPr/>
        </p:nvSpPr>
        <p:spPr>
          <a:xfrm>
            <a:off x="2573163" y="6141275"/>
            <a:ext cx="5016300" cy="20124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X-ray is used to:</a:t>
            </a:r>
            <a:r>
              <a:rPr b="1" lang="en-GB" sz="1500">
                <a:solidFill>
                  <a:schemeClr val="dk1"/>
                </a:solidFill>
                <a:highlight>
                  <a:srgbClr val="F9DEC9"/>
                </a:highlight>
                <a:latin typeface="Lora"/>
                <a:ea typeface="Lora"/>
                <a:cs typeface="Lora"/>
                <a:sym typeface="Lora"/>
              </a:rPr>
              <a:t> </a:t>
            </a:r>
            <a:endParaRPr b="1" sz="1500">
              <a:solidFill>
                <a:schemeClr val="dk1"/>
              </a:solidFill>
              <a:highlight>
                <a:srgbClr val="F9DEC9"/>
              </a:highlight>
              <a:latin typeface="Lora"/>
              <a:ea typeface="Lora"/>
              <a:cs typeface="Lora"/>
              <a:sym typeface="Lora"/>
            </a:endParaRPr>
          </a:p>
          <a:p>
            <a:pPr indent="0" lvl="0" marL="0" rtl="0" algn="l">
              <a:spcBef>
                <a:spcPts val="0"/>
              </a:spcBef>
              <a:spcAft>
                <a:spcPts val="0"/>
              </a:spcAft>
              <a:buNone/>
            </a:pPr>
            <a:r>
              <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Locate the fracture(site).</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To determine the fracture type.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To determine if </a:t>
            </a:r>
            <a:r>
              <a:rPr lang="en-GB" sz="1100">
                <a:solidFill>
                  <a:schemeClr val="dk1"/>
                </a:solidFill>
                <a:latin typeface="Mada"/>
                <a:ea typeface="Mada"/>
                <a:cs typeface="Mada"/>
                <a:sym typeface="Mada"/>
              </a:rPr>
              <a:t>there</a:t>
            </a:r>
            <a:r>
              <a:rPr lang="en-GB" sz="1100">
                <a:solidFill>
                  <a:schemeClr val="dk1"/>
                </a:solidFill>
                <a:latin typeface="Mada"/>
                <a:ea typeface="Mada"/>
                <a:cs typeface="Mada"/>
                <a:sym typeface="Mada"/>
              </a:rPr>
              <a:t> is </a:t>
            </a:r>
            <a:r>
              <a:rPr lang="en-GB" sz="1100">
                <a:solidFill>
                  <a:schemeClr val="dk1"/>
                </a:solidFill>
                <a:latin typeface="Mada"/>
                <a:ea typeface="Mada"/>
                <a:cs typeface="Mada"/>
                <a:sym typeface="Mada"/>
              </a:rPr>
              <a:t>displacement.</a:t>
            </a:r>
            <a:endParaRPr sz="1100">
              <a:solidFill>
                <a:schemeClr val="dk1"/>
              </a:solidFill>
              <a:latin typeface="Mada"/>
              <a:ea typeface="Mada"/>
              <a:cs typeface="Mada"/>
              <a:sym typeface="Mada"/>
            </a:endParaRPr>
          </a:p>
        </p:txBody>
      </p:sp>
      <p:sp>
        <p:nvSpPr>
          <p:cNvPr id="2909" name="Google Shape;2909;p153"/>
          <p:cNvSpPr txBox="1"/>
          <p:nvPr/>
        </p:nvSpPr>
        <p:spPr>
          <a:xfrm>
            <a:off x="63" y="1136513"/>
            <a:ext cx="2424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rgbClr val="B7D5D4"/>
                </a:solidFill>
                <a:highlight>
                  <a:srgbClr val="FFDDD2"/>
                </a:highlight>
                <a:latin typeface="Lora"/>
                <a:ea typeface="Lora"/>
                <a:cs typeface="Lora"/>
                <a:sym typeface="Lora"/>
              </a:rPr>
              <a:t>This wasn’t explained during the Session but it’s part of the Objs</a:t>
            </a:r>
            <a:endParaRPr b="1">
              <a:solidFill>
                <a:srgbClr val="B7D5D4"/>
              </a:solidFill>
              <a:highlight>
                <a:srgbClr val="FFDDD2"/>
              </a:highlight>
              <a:latin typeface="Lora"/>
              <a:ea typeface="Lora"/>
              <a:cs typeface="Lora"/>
              <a:sym typeface="Lora"/>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3" name="Shape 2913"/>
        <p:cNvGrpSpPr/>
        <p:nvPr/>
      </p:nvGrpSpPr>
      <p:grpSpPr>
        <a:xfrm>
          <a:off x="0" y="0"/>
          <a:ext cx="0" cy="0"/>
          <a:chOff x="0" y="0"/>
          <a:chExt cx="0" cy="0"/>
        </a:xfrm>
      </p:grpSpPr>
      <p:sp>
        <p:nvSpPr>
          <p:cNvPr id="2914" name="Google Shape;2914;p154"/>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154"/>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154"/>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154"/>
          <p:cNvSpPr txBox="1"/>
          <p:nvPr/>
        </p:nvSpPr>
        <p:spPr>
          <a:xfrm>
            <a:off x="137850" y="299300"/>
            <a:ext cx="7058400" cy="10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Approach to hand fracture and nerve compression history and physical examination</a:t>
            </a:r>
            <a:endParaRPr b="1" sz="2000">
              <a:solidFill>
                <a:srgbClr val="83C5BE"/>
              </a:solidFill>
              <a:latin typeface="Lora"/>
              <a:ea typeface="Lora"/>
              <a:cs typeface="Lora"/>
              <a:sym typeface="Lora"/>
            </a:endParaRPr>
          </a:p>
        </p:txBody>
      </p:sp>
      <p:grpSp>
        <p:nvGrpSpPr>
          <p:cNvPr id="2918" name="Google Shape;2918;p154"/>
          <p:cNvGrpSpPr/>
          <p:nvPr/>
        </p:nvGrpSpPr>
        <p:grpSpPr>
          <a:xfrm>
            <a:off x="-10" y="6740743"/>
            <a:ext cx="2224800" cy="477963"/>
            <a:chOff x="73200" y="911363"/>
            <a:chExt cx="2224800" cy="477963"/>
          </a:xfrm>
        </p:grpSpPr>
        <p:sp>
          <p:nvSpPr>
            <p:cNvPr id="2919" name="Google Shape;2919;p154"/>
            <p:cNvSpPr txBox="1"/>
            <p:nvPr/>
          </p:nvSpPr>
          <p:spPr>
            <a:xfrm>
              <a:off x="160550" y="911363"/>
              <a:ext cx="1838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Management </a:t>
              </a:r>
              <a:endParaRPr sz="1800">
                <a:solidFill>
                  <a:srgbClr val="9FCFCF"/>
                </a:solidFill>
                <a:latin typeface="Comfortaa Regular"/>
                <a:ea typeface="Comfortaa Regular"/>
                <a:cs typeface="Comfortaa Regular"/>
                <a:sym typeface="Comfortaa Regular"/>
              </a:endParaRPr>
            </a:p>
          </p:txBody>
        </p:sp>
        <p:sp>
          <p:nvSpPr>
            <p:cNvPr id="2920" name="Google Shape;2920;p154"/>
            <p:cNvSpPr/>
            <p:nvPr/>
          </p:nvSpPr>
          <p:spPr>
            <a:xfrm>
              <a:off x="73200" y="1331725"/>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921" name="Google Shape;2921;p154"/>
          <p:cNvSpPr txBox="1"/>
          <p:nvPr/>
        </p:nvSpPr>
        <p:spPr>
          <a:xfrm>
            <a:off x="4" y="7218700"/>
            <a:ext cx="7589400" cy="38784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4 managements in fracture </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Splint alone </a:t>
            </a:r>
            <a:r>
              <a:rPr lang="en-GB" sz="1100">
                <a:solidFill>
                  <a:schemeClr val="dk1"/>
                </a:solidFill>
                <a:latin typeface="Mada"/>
                <a:ea typeface="Mada"/>
                <a:cs typeface="Mada"/>
                <a:sym typeface="Mada"/>
              </a:rPr>
              <a:t>→ closed, stable, and undisplaced.</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Closed reduction &amp; splint</a:t>
            </a:r>
            <a:r>
              <a:rPr lang="en-GB" sz="1100">
                <a:solidFill>
                  <a:schemeClr val="dk1"/>
                </a:solidFill>
                <a:latin typeface="Mada"/>
                <a:ea typeface="Mada"/>
                <a:cs typeface="Mada"/>
                <a:sym typeface="Mada"/>
              </a:rPr>
              <a:t> → displaced but reducible, and stable (after reduction).</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Closed reduction &amp;  K-wire</a:t>
            </a:r>
            <a:r>
              <a:rPr lang="en-GB" sz="1100">
                <a:solidFill>
                  <a:schemeClr val="dk1"/>
                </a:solidFill>
                <a:latin typeface="Mada"/>
                <a:ea typeface="Mada"/>
                <a:cs typeface="Mada"/>
                <a:sym typeface="Mada"/>
              </a:rPr>
              <a:t> → displaced, reducible, but unstable (after reduction).</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Open reduction &amp; internal fixation</a:t>
            </a:r>
            <a:r>
              <a:rPr lang="en-GB" sz="1100">
                <a:solidFill>
                  <a:schemeClr val="dk1"/>
                </a:solidFill>
                <a:latin typeface="Mada"/>
                <a:ea typeface="Mada"/>
                <a:cs typeface="Mada"/>
                <a:sym typeface="Mada"/>
              </a:rPr>
              <a:t> → displaced, and irreducible.</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Treatment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Splint</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 basic rule is that the joint above and below the broken bone should be immobilized to protect the fracture site.</a:t>
            </a:r>
            <a:endParaRPr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Surgery</a:t>
            </a:r>
            <a:endParaRPr b="1" sz="1500">
              <a:solidFill>
                <a:schemeClr val="dk1"/>
              </a:solidFill>
              <a:highlight>
                <a:srgbClr val="F9DEC9"/>
              </a:highlight>
              <a:latin typeface="Lora"/>
              <a:ea typeface="Lora"/>
              <a:cs typeface="Lora"/>
              <a:sym typeface="Lor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Closed </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Closed reduction is the manipulation of the bone fragments without surgical exposure of the fragments.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Open </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Open reduction is where the fracture fragments are exposed surgically by dissecting the tissues. </a:t>
            </a:r>
            <a:endParaRPr b="1" sz="1100">
              <a:solidFill>
                <a:schemeClr val="dk1"/>
              </a:solidFill>
              <a:highlight>
                <a:srgbClr val="F9DEC9"/>
              </a:highlight>
              <a:latin typeface="Mada"/>
              <a:ea typeface="Mada"/>
              <a:cs typeface="Mada"/>
              <a:sym typeface="Mada"/>
            </a:endParaRPr>
          </a:p>
        </p:txBody>
      </p:sp>
      <p:sp>
        <p:nvSpPr>
          <p:cNvPr id="2922" name="Google Shape;2922;p154"/>
          <p:cNvSpPr txBox="1"/>
          <p:nvPr/>
        </p:nvSpPr>
        <p:spPr>
          <a:xfrm>
            <a:off x="0" y="1599275"/>
            <a:ext cx="7589400" cy="51825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Pattern</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Refer to picture</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Classification</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Site.</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Displacement.</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Reducibility.</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Simple or compound.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Stable or unstable.</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Deformity </a:t>
            </a:r>
            <a:endParaRPr sz="1100">
              <a:solidFill>
                <a:schemeClr val="dk1"/>
              </a:solidFill>
              <a:highlight>
                <a:srgbClr val="FFFF00"/>
              </a:highlight>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FFFFF"/>
                </a:highlight>
                <a:latin typeface="Mada"/>
                <a:ea typeface="Mada"/>
                <a:cs typeface="Mada"/>
                <a:sym typeface="Mada"/>
              </a:rPr>
              <a:t>Dupuytren’s contracture</a:t>
            </a:r>
            <a:endParaRPr b="1" sz="1100">
              <a:solidFill>
                <a:schemeClr val="dk1"/>
              </a:solidFill>
              <a:highlight>
                <a:srgbClr val="FFFFFF"/>
              </a:highlight>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highlight>
                  <a:srgbClr val="FFFFFF"/>
                </a:highlight>
                <a:latin typeface="Mada"/>
                <a:ea typeface="Mada"/>
                <a:cs typeface="Mada"/>
                <a:sym typeface="Mada"/>
              </a:rPr>
              <a:t>Thickening and shortening of the palmar fascia and the adjacent connective tissues.</a:t>
            </a:r>
            <a:endParaRPr sz="1100">
              <a:solidFill>
                <a:schemeClr val="dk1"/>
              </a:solidFill>
              <a:highlight>
                <a:srgbClr val="FFFFFF"/>
              </a:highlight>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highlight>
                  <a:srgbClr val="FFFFFF"/>
                </a:highlight>
                <a:latin typeface="Mada"/>
                <a:ea typeface="Mada"/>
                <a:cs typeface="Mada"/>
                <a:sym typeface="Mada"/>
              </a:rPr>
              <a:t>May follow repeated trauma to the palm of the hand (ex: shoe repairers and manual workers).</a:t>
            </a:r>
            <a:endParaRPr sz="1100">
              <a:solidFill>
                <a:schemeClr val="dk1"/>
              </a:solidFill>
              <a:highlight>
                <a:srgbClr val="FFFFFF"/>
              </a:highlight>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FFFFF"/>
                </a:highlight>
                <a:latin typeface="Mada"/>
                <a:ea typeface="Mada"/>
                <a:cs typeface="Mada"/>
                <a:sym typeface="Mada"/>
              </a:rPr>
              <a:t>Dinner fork deformity (colles fracture) </a:t>
            </a:r>
            <a:endParaRPr b="1" sz="1100">
              <a:solidFill>
                <a:schemeClr val="dk1"/>
              </a:solidFill>
              <a:highlight>
                <a:srgbClr val="FFFFFF"/>
              </a:highlight>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highlight>
                  <a:srgbClr val="FFFFFF"/>
                </a:highlight>
                <a:latin typeface="Mada"/>
                <a:ea typeface="Mada"/>
                <a:cs typeface="Mada"/>
                <a:sym typeface="Mada"/>
              </a:rPr>
              <a:t>A result of dorsal displacement of distal radius .</a:t>
            </a:r>
            <a:endParaRPr sz="1100">
              <a:solidFill>
                <a:schemeClr val="dk1"/>
              </a:solidFill>
              <a:highlight>
                <a:srgbClr val="FFFFFF"/>
              </a:highlight>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FFFFF"/>
                </a:highlight>
                <a:latin typeface="Mada"/>
                <a:ea typeface="Mada"/>
                <a:cs typeface="Mada"/>
                <a:sym typeface="Mada"/>
              </a:rPr>
              <a:t>Humpback deformity (scaphoid  fracture) </a:t>
            </a:r>
            <a:endParaRPr b="1" sz="1100">
              <a:solidFill>
                <a:schemeClr val="dk1"/>
              </a:solidFill>
              <a:highlight>
                <a:srgbClr val="FFFFFF"/>
              </a:highlight>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highlight>
                  <a:srgbClr val="FFFFFF"/>
                </a:highlight>
                <a:latin typeface="Mada"/>
                <a:ea typeface="Mada"/>
                <a:cs typeface="Mada"/>
                <a:sym typeface="Mada"/>
              </a:rPr>
              <a:t>A result of angulation of the proximal and distal poles of the scaphoid in a scaphoid fracture through the waist.</a:t>
            </a:r>
            <a:endParaRPr sz="1100">
              <a:solidFill>
                <a:schemeClr val="dk1"/>
              </a:solidFill>
              <a:highlight>
                <a:srgbClr val="FFFFFF"/>
              </a:highlight>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highlight>
                <a:srgbClr val="FFFFFF"/>
              </a:highlight>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Complications</a:t>
            </a:r>
            <a:endParaRPr b="1" sz="1500">
              <a:solidFill>
                <a:schemeClr val="dk1"/>
              </a:solidFill>
              <a:highlight>
                <a:srgbClr val="F9DEC9"/>
              </a:highlight>
              <a:latin typeface="Lora"/>
              <a:ea typeface="Lora"/>
              <a:cs typeface="Lora"/>
              <a:sym typeface="Lor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Non specific to bone: </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Infection</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Hematoma</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Nerve injury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Blood supply injury</a:t>
            </a:r>
            <a:endParaRPr sz="1100">
              <a:solidFill>
                <a:schemeClr val="dk1"/>
              </a:solidFill>
              <a:latin typeface="Mada"/>
              <a:ea typeface="Mada"/>
              <a:cs typeface="Mada"/>
              <a:sym typeface="Mada"/>
            </a:endParaRPr>
          </a:p>
        </p:txBody>
      </p:sp>
      <p:grpSp>
        <p:nvGrpSpPr>
          <p:cNvPr id="2923" name="Google Shape;2923;p154"/>
          <p:cNvGrpSpPr/>
          <p:nvPr/>
        </p:nvGrpSpPr>
        <p:grpSpPr>
          <a:xfrm>
            <a:off x="86" y="1123258"/>
            <a:ext cx="4067400" cy="476025"/>
            <a:chOff x="0" y="2108613"/>
            <a:chExt cx="4067400" cy="476025"/>
          </a:xfrm>
        </p:grpSpPr>
        <p:sp>
          <p:nvSpPr>
            <p:cNvPr id="2924" name="Google Shape;2924;p154"/>
            <p:cNvSpPr txBox="1"/>
            <p:nvPr/>
          </p:nvSpPr>
          <p:spPr>
            <a:xfrm>
              <a:off x="0" y="210861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Fractures </a:t>
              </a:r>
              <a:endParaRPr sz="1800">
                <a:solidFill>
                  <a:srgbClr val="9FCFCF"/>
                </a:solidFill>
                <a:latin typeface="Comfortaa Regular"/>
                <a:ea typeface="Comfortaa Regular"/>
                <a:cs typeface="Comfortaa Regular"/>
                <a:sym typeface="Comfortaa Regular"/>
              </a:endParaRPr>
            </a:p>
          </p:txBody>
        </p:sp>
        <p:sp>
          <p:nvSpPr>
            <p:cNvPr id="2925" name="Google Shape;2925;p154"/>
            <p:cNvSpPr/>
            <p:nvPr/>
          </p:nvSpPr>
          <p:spPr>
            <a:xfrm>
              <a:off x="850" y="25270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pic>
        <p:nvPicPr>
          <p:cNvPr id="2926" name="Google Shape;2926;p154"/>
          <p:cNvPicPr preferRelativeResize="0"/>
          <p:nvPr/>
        </p:nvPicPr>
        <p:blipFill rotWithShape="1">
          <a:blip r:embed="rId3">
            <a:alphaModFix/>
          </a:blip>
          <a:srcRect b="9123" l="0" r="0" t="0"/>
          <a:stretch/>
        </p:blipFill>
        <p:spPr>
          <a:xfrm>
            <a:off x="2717665" y="1348701"/>
            <a:ext cx="4067400" cy="2515495"/>
          </a:xfrm>
          <a:prstGeom prst="rect">
            <a:avLst/>
          </a:prstGeom>
          <a:noFill/>
          <a:ln>
            <a:noFill/>
          </a:ln>
        </p:spPr>
      </p:pic>
      <p:pic>
        <p:nvPicPr>
          <p:cNvPr id="2927" name="Google Shape;2927;p154"/>
          <p:cNvPicPr preferRelativeResize="0"/>
          <p:nvPr/>
        </p:nvPicPr>
        <p:blipFill rotWithShape="1">
          <a:blip r:embed="rId4">
            <a:alphaModFix/>
          </a:blip>
          <a:srcRect b="0" l="15428" r="19305" t="0"/>
          <a:stretch/>
        </p:blipFill>
        <p:spPr>
          <a:xfrm>
            <a:off x="5177900" y="5108325"/>
            <a:ext cx="2136149" cy="1813400"/>
          </a:xfrm>
          <a:prstGeom prst="rect">
            <a:avLst/>
          </a:prstGeom>
          <a:noFill/>
          <a:ln>
            <a:noFill/>
          </a:ln>
        </p:spPr>
      </p:pic>
      <p:sp>
        <p:nvSpPr>
          <p:cNvPr id="2928" name="Google Shape;2928;p154"/>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2929" name="Google Shape;2929;p154"/>
          <p:cNvSpPr txBox="1"/>
          <p:nvPr/>
        </p:nvSpPr>
        <p:spPr>
          <a:xfrm>
            <a:off x="2319225" y="5343525"/>
            <a:ext cx="2524200" cy="9381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Specific to bone: </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Non union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Mal union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Avascular necrosis</a:t>
            </a:r>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3" name="Shape 2933"/>
        <p:cNvGrpSpPr/>
        <p:nvPr/>
      </p:nvGrpSpPr>
      <p:grpSpPr>
        <a:xfrm>
          <a:off x="0" y="0"/>
          <a:ext cx="0" cy="0"/>
          <a:chOff x="0" y="0"/>
          <a:chExt cx="0" cy="0"/>
        </a:xfrm>
      </p:grpSpPr>
      <p:sp>
        <p:nvSpPr>
          <p:cNvPr id="2934" name="Google Shape;2934;p155"/>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155"/>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155"/>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155"/>
          <p:cNvSpPr txBox="1"/>
          <p:nvPr/>
        </p:nvSpPr>
        <p:spPr>
          <a:xfrm>
            <a:off x="137850" y="299300"/>
            <a:ext cx="7058400" cy="10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Approach to hand fracture and nerve compression history and physical examination</a:t>
            </a:r>
            <a:endParaRPr b="1" sz="2000">
              <a:solidFill>
                <a:srgbClr val="83C5BE"/>
              </a:solidFill>
              <a:latin typeface="Lora"/>
              <a:ea typeface="Lora"/>
              <a:cs typeface="Lora"/>
              <a:sym typeface="Lora"/>
            </a:endParaRPr>
          </a:p>
        </p:txBody>
      </p:sp>
      <p:sp>
        <p:nvSpPr>
          <p:cNvPr id="2938" name="Google Shape;2938;p155"/>
          <p:cNvSpPr txBox="1"/>
          <p:nvPr/>
        </p:nvSpPr>
        <p:spPr>
          <a:xfrm>
            <a:off x="2037363" y="1019950"/>
            <a:ext cx="3514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100">
                <a:solidFill>
                  <a:srgbClr val="E9AC87"/>
                </a:solidFill>
                <a:latin typeface="Lora"/>
                <a:ea typeface="Lora"/>
                <a:cs typeface="Lora"/>
                <a:sym typeface="Lora"/>
              </a:rPr>
              <a:t>Flexor tendon injury</a:t>
            </a:r>
            <a:endParaRPr b="1" sz="2100">
              <a:solidFill>
                <a:srgbClr val="E9AC87"/>
              </a:solidFill>
              <a:latin typeface="Lora"/>
              <a:ea typeface="Lora"/>
              <a:cs typeface="Lora"/>
              <a:sym typeface="Lora"/>
            </a:endParaRPr>
          </a:p>
        </p:txBody>
      </p:sp>
      <p:grpSp>
        <p:nvGrpSpPr>
          <p:cNvPr id="2939" name="Google Shape;2939;p155"/>
          <p:cNvGrpSpPr/>
          <p:nvPr/>
        </p:nvGrpSpPr>
        <p:grpSpPr>
          <a:xfrm>
            <a:off x="15850" y="1537263"/>
            <a:ext cx="4067400" cy="476025"/>
            <a:chOff x="0" y="2108613"/>
            <a:chExt cx="4067400" cy="476025"/>
          </a:xfrm>
        </p:grpSpPr>
        <p:sp>
          <p:nvSpPr>
            <p:cNvPr id="2940" name="Google Shape;2940;p155"/>
            <p:cNvSpPr txBox="1"/>
            <p:nvPr/>
          </p:nvSpPr>
          <p:spPr>
            <a:xfrm>
              <a:off x="0" y="210861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Anatomy</a:t>
              </a:r>
              <a:r>
                <a:rPr lang="en-GB" sz="1800">
                  <a:solidFill>
                    <a:srgbClr val="9FCFCF"/>
                  </a:solidFill>
                  <a:latin typeface="Comfortaa Regular"/>
                  <a:ea typeface="Comfortaa Regular"/>
                  <a:cs typeface="Comfortaa Regular"/>
                  <a:sym typeface="Comfortaa Regular"/>
                </a:rPr>
                <a:t> </a:t>
              </a:r>
              <a:endParaRPr sz="1800">
                <a:solidFill>
                  <a:srgbClr val="9FCFCF"/>
                </a:solidFill>
                <a:latin typeface="Comfortaa Regular"/>
                <a:ea typeface="Comfortaa Regular"/>
                <a:cs typeface="Comfortaa Regular"/>
                <a:sym typeface="Comfortaa Regular"/>
              </a:endParaRPr>
            </a:p>
          </p:txBody>
        </p:sp>
        <p:sp>
          <p:nvSpPr>
            <p:cNvPr id="2941" name="Google Shape;2941;p155"/>
            <p:cNvSpPr/>
            <p:nvPr/>
          </p:nvSpPr>
          <p:spPr>
            <a:xfrm>
              <a:off x="850" y="25270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942" name="Google Shape;2942;p155"/>
          <p:cNvSpPr txBox="1"/>
          <p:nvPr/>
        </p:nvSpPr>
        <p:spPr>
          <a:xfrm>
            <a:off x="28575" y="2066925"/>
            <a:ext cx="5172000" cy="8484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Lora"/>
              <a:buChar char="●"/>
            </a:pPr>
            <a:r>
              <a:rPr b="1" lang="en-GB" sz="1200">
                <a:highlight>
                  <a:srgbClr val="F9DEC9"/>
                </a:highlight>
                <a:latin typeface="Lora"/>
                <a:ea typeface="Lora"/>
                <a:cs typeface="Lora"/>
                <a:sym typeface="Lora"/>
              </a:rPr>
              <a:t>Muscles</a:t>
            </a:r>
            <a:endParaRPr b="1" sz="1200">
              <a:highlight>
                <a:srgbClr val="F9DEC9"/>
              </a:highlight>
              <a:latin typeface="Lora"/>
              <a:ea typeface="Lora"/>
              <a:cs typeface="Lora"/>
              <a:sym typeface="Lora"/>
            </a:endParaRPr>
          </a:p>
          <a:p>
            <a:pPr indent="-298450" lvl="0" marL="457200" rtl="0" algn="l">
              <a:lnSpc>
                <a:spcPct val="115000"/>
              </a:lnSpc>
              <a:spcBef>
                <a:spcPts val="0"/>
              </a:spcBef>
              <a:spcAft>
                <a:spcPts val="0"/>
              </a:spcAft>
              <a:buSzPts val="1100"/>
              <a:buChar char="●"/>
            </a:pPr>
            <a:r>
              <a:rPr b="1" lang="en-GB" sz="1100">
                <a:latin typeface="Mada"/>
                <a:ea typeface="Mada"/>
                <a:cs typeface="Mada"/>
                <a:sym typeface="Mada"/>
              </a:rPr>
              <a:t>Flexor digitorum profundus (FDP)  </a:t>
            </a:r>
            <a:endParaRPr b="1"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Functions as a flexor of the DIP joint.</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Assists with PIP and MCP flexion.</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Shares a common muscle belly in the forearm.</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Has dual innervation.</a:t>
            </a:r>
            <a:endParaRPr sz="1100">
              <a:latin typeface="Mada"/>
              <a:ea typeface="Mada"/>
              <a:cs typeface="Mada"/>
              <a:sym typeface="Mada"/>
            </a:endParaRPr>
          </a:p>
          <a:p>
            <a:pPr indent="-298450" lvl="2" marL="1371600" rtl="0" algn="l">
              <a:lnSpc>
                <a:spcPct val="115000"/>
              </a:lnSpc>
              <a:spcBef>
                <a:spcPts val="0"/>
              </a:spcBef>
              <a:spcAft>
                <a:spcPts val="0"/>
              </a:spcAft>
              <a:buSzPts val="1100"/>
              <a:buFont typeface="Mada"/>
              <a:buChar char="■"/>
            </a:pPr>
            <a:r>
              <a:rPr lang="en-GB" sz="1100">
                <a:latin typeface="Mada"/>
                <a:ea typeface="Mada"/>
                <a:cs typeface="Mada"/>
                <a:sym typeface="Mada"/>
              </a:rPr>
              <a:t>Index and long fingers are innervated by the AIN of the median nerve.</a:t>
            </a:r>
            <a:endParaRPr sz="1100">
              <a:latin typeface="Mada"/>
              <a:ea typeface="Mada"/>
              <a:cs typeface="Mada"/>
              <a:sym typeface="Mada"/>
            </a:endParaRPr>
          </a:p>
          <a:p>
            <a:pPr indent="-298450" lvl="2" marL="1371600" rtl="0" algn="l">
              <a:lnSpc>
                <a:spcPct val="115000"/>
              </a:lnSpc>
              <a:spcBef>
                <a:spcPts val="0"/>
              </a:spcBef>
              <a:spcAft>
                <a:spcPts val="0"/>
              </a:spcAft>
              <a:buSzPts val="1100"/>
              <a:buFont typeface="Mada"/>
              <a:buChar char="■"/>
            </a:pPr>
            <a:r>
              <a:rPr lang="en-GB" sz="1100">
                <a:latin typeface="Mada"/>
                <a:ea typeface="Mada"/>
                <a:cs typeface="Mada"/>
                <a:sym typeface="Mada"/>
              </a:rPr>
              <a:t>Ring and small fingers are innervated by the ulnar nerve.</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latin typeface="Mada"/>
                <a:ea typeface="Mada"/>
                <a:cs typeface="Mada"/>
                <a:sym typeface="Mada"/>
              </a:rPr>
              <a:t>Flexor digitorum superficialis (FDS)  </a:t>
            </a:r>
            <a:endParaRPr b="1"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Functions as a flexor of the PIP joint</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Assists with MCP flexion.</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Individual muscle bellies exist in the forearm.</a:t>
            </a:r>
            <a:endParaRPr sz="1100">
              <a:latin typeface="Mada"/>
              <a:ea typeface="Mada"/>
              <a:cs typeface="Mada"/>
              <a:sym typeface="Mada"/>
            </a:endParaRPr>
          </a:p>
          <a:p>
            <a:pPr indent="-298450" lvl="2" marL="1371600" rtl="0" algn="l">
              <a:lnSpc>
                <a:spcPct val="115000"/>
              </a:lnSpc>
              <a:spcBef>
                <a:spcPts val="0"/>
              </a:spcBef>
              <a:spcAft>
                <a:spcPts val="0"/>
              </a:spcAft>
              <a:buSzPts val="1100"/>
              <a:buFont typeface="Mada"/>
              <a:buChar char="■"/>
            </a:pPr>
            <a:r>
              <a:rPr lang="en-GB" sz="1100">
                <a:latin typeface="Mada"/>
                <a:ea typeface="Mada"/>
                <a:cs typeface="Mada"/>
                <a:sym typeface="Mada"/>
              </a:rPr>
              <a:t>FDS to the small finger is absent in 25% of people.</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Innervated by the median nerve.</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latin typeface="Mada"/>
                <a:ea typeface="Mada"/>
                <a:cs typeface="Mada"/>
                <a:sym typeface="Mada"/>
              </a:rPr>
              <a:t>Flexor pollicis longus (FPL) </a:t>
            </a:r>
            <a:endParaRPr b="1"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Located within the carpal tunnel as the most radial structure</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Innervated by the AIN of the median nerve.</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latin typeface="Mada"/>
                <a:ea typeface="Mada"/>
                <a:cs typeface="Mada"/>
                <a:sym typeface="Mada"/>
              </a:rPr>
              <a:t>Flexor carpi radialis (FCR) </a:t>
            </a:r>
            <a:endParaRPr b="1"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Primary wrist flexor.</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Inserts on the base of the second metacarpal.</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Closest flexor tendon to the median nerve .</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Innervated by the median nerve.</a:t>
            </a:r>
            <a:endParaRPr sz="1100">
              <a:latin typeface="Mada"/>
              <a:ea typeface="Mada"/>
              <a:cs typeface="Mada"/>
              <a:sym typeface="Mada"/>
            </a:endParaRPr>
          </a:p>
          <a:p>
            <a:pPr indent="-311150" lvl="0" marL="457200" rtl="0" algn="l">
              <a:lnSpc>
                <a:spcPct val="115000"/>
              </a:lnSpc>
              <a:spcBef>
                <a:spcPts val="0"/>
              </a:spcBef>
              <a:spcAft>
                <a:spcPts val="0"/>
              </a:spcAft>
              <a:buSzPts val="1300"/>
              <a:buFont typeface="Lora"/>
              <a:buChar char="●"/>
            </a:pPr>
            <a:r>
              <a:rPr b="1" lang="en-GB" sz="1200">
                <a:highlight>
                  <a:srgbClr val="F9DEC9"/>
                </a:highlight>
                <a:latin typeface="Lora"/>
                <a:ea typeface="Lora"/>
                <a:cs typeface="Lora"/>
                <a:sym typeface="Lora"/>
              </a:rPr>
              <a:t>Camper chiasm</a:t>
            </a:r>
            <a:endParaRPr b="1" sz="1200">
              <a:highlight>
                <a:srgbClr val="F9DEC9"/>
              </a:highlight>
              <a:latin typeface="Lora"/>
              <a:ea typeface="Lora"/>
              <a:cs typeface="Lora"/>
              <a:sym typeface="Lora"/>
            </a:endParaRPr>
          </a:p>
          <a:p>
            <a:pPr indent="-298450" lvl="2" marL="1371600" rtl="0" algn="l">
              <a:lnSpc>
                <a:spcPct val="115000"/>
              </a:lnSpc>
              <a:spcBef>
                <a:spcPts val="0"/>
              </a:spcBef>
              <a:spcAft>
                <a:spcPts val="0"/>
              </a:spcAft>
              <a:buSzPts val="1100"/>
              <a:buFont typeface="Lora"/>
              <a:buChar char="■"/>
            </a:pPr>
            <a:r>
              <a:rPr lang="en-GB" sz="1100">
                <a:latin typeface="Mada"/>
                <a:ea typeface="Mada"/>
                <a:cs typeface="Mada"/>
                <a:sym typeface="Mada"/>
              </a:rPr>
              <a:t>Located at the level of the proximal phalanx where FDP splits FDS</a:t>
            </a:r>
            <a:r>
              <a:rPr lang="en-GB" sz="1000">
                <a:latin typeface="Lora"/>
                <a:ea typeface="Lora"/>
                <a:cs typeface="Lora"/>
                <a:sym typeface="Lora"/>
              </a:rPr>
              <a:t> .</a:t>
            </a:r>
            <a:endParaRPr sz="1000">
              <a:latin typeface="Lora"/>
              <a:ea typeface="Lora"/>
              <a:cs typeface="Lora"/>
              <a:sym typeface="Lora"/>
            </a:endParaRPr>
          </a:p>
          <a:p>
            <a:pPr indent="-311150" lvl="0" marL="457200" rtl="0" algn="l">
              <a:lnSpc>
                <a:spcPct val="115000"/>
              </a:lnSpc>
              <a:spcBef>
                <a:spcPts val="0"/>
              </a:spcBef>
              <a:spcAft>
                <a:spcPts val="0"/>
              </a:spcAft>
              <a:buSzPts val="1300"/>
              <a:buFont typeface="Lora"/>
              <a:buChar char="●"/>
            </a:pPr>
            <a:r>
              <a:rPr b="1" lang="en-GB" sz="1200">
                <a:highlight>
                  <a:srgbClr val="F9DEC9"/>
                </a:highlight>
                <a:latin typeface="Lora"/>
                <a:ea typeface="Lora"/>
                <a:cs typeface="Lora"/>
                <a:sym typeface="Lora"/>
              </a:rPr>
              <a:t>Pulley system </a:t>
            </a:r>
            <a:endParaRPr b="1" sz="1200">
              <a:highlight>
                <a:srgbClr val="F9DEC9"/>
              </a:highlight>
              <a:latin typeface="Lora"/>
              <a:ea typeface="Lora"/>
              <a:cs typeface="Lora"/>
              <a:sym typeface="Lora"/>
            </a:endParaRPr>
          </a:p>
          <a:p>
            <a:pPr indent="-298450" lvl="0" marL="457200" rtl="0" algn="l">
              <a:lnSpc>
                <a:spcPct val="115000"/>
              </a:lnSpc>
              <a:spcBef>
                <a:spcPts val="0"/>
              </a:spcBef>
              <a:spcAft>
                <a:spcPts val="0"/>
              </a:spcAft>
              <a:buSzPts val="1100"/>
              <a:buFont typeface="Mada"/>
              <a:buChar char="●"/>
            </a:pPr>
            <a:r>
              <a:rPr b="1" lang="en-GB" sz="1100">
                <a:latin typeface="Mada"/>
                <a:ea typeface="Mada"/>
                <a:cs typeface="Mada"/>
                <a:sym typeface="Mada"/>
              </a:rPr>
              <a:t>Digits 2-5 contain:</a:t>
            </a:r>
            <a:endParaRPr b="1"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5 annular pulleys (A1 to A5)</a:t>
            </a:r>
            <a:endParaRPr sz="1100">
              <a:latin typeface="Mada"/>
              <a:ea typeface="Mada"/>
              <a:cs typeface="Mada"/>
              <a:sym typeface="Mada"/>
            </a:endParaRPr>
          </a:p>
          <a:p>
            <a:pPr indent="-298450" lvl="2" marL="1371600" rtl="0" algn="l">
              <a:lnSpc>
                <a:spcPct val="115000"/>
              </a:lnSpc>
              <a:spcBef>
                <a:spcPts val="0"/>
              </a:spcBef>
              <a:spcAft>
                <a:spcPts val="0"/>
              </a:spcAft>
              <a:buSzPts val="1100"/>
              <a:buFont typeface="Mada"/>
              <a:buChar char="■"/>
            </a:pPr>
            <a:r>
              <a:rPr lang="en-GB" sz="1100">
                <a:latin typeface="Mada"/>
                <a:ea typeface="Mada"/>
                <a:cs typeface="Mada"/>
                <a:sym typeface="Mada"/>
              </a:rPr>
              <a:t>thicker and stiffer than cruciate pulleys.</a:t>
            </a:r>
            <a:endParaRPr sz="1100">
              <a:latin typeface="Mada"/>
              <a:ea typeface="Mada"/>
              <a:cs typeface="Mada"/>
              <a:sym typeface="Mada"/>
            </a:endParaRPr>
          </a:p>
          <a:p>
            <a:pPr indent="-298450" lvl="2" marL="1371600" rtl="0" algn="l">
              <a:lnSpc>
                <a:spcPct val="115000"/>
              </a:lnSpc>
              <a:spcBef>
                <a:spcPts val="0"/>
              </a:spcBef>
              <a:spcAft>
                <a:spcPts val="0"/>
              </a:spcAft>
              <a:buSzPts val="1100"/>
              <a:buFont typeface="Mada"/>
              <a:buChar char="■"/>
            </a:pPr>
            <a:r>
              <a:rPr lang="en-GB" sz="1100">
                <a:latin typeface="Mada"/>
                <a:ea typeface="Mada"/>
                <a:cs typeface="Mada"/>
                <a:sym typeface="Mada"/>
              </a:rPr>
              <a:t>A2 and A4 arise from the periosteum.</a:t>
            </a:r>
            <a:endParaRPr sz="1100">
              <a:latin typeface="Mada"/>
              <a:ea typeface="Mada"/>
              <a:cs typeface="Mada"/>
              <a:sym typeface="Mada"/>
            </a:endParaRPr>
          </a:p>
          <a:p>
            <a:pPr indent="-298450" lvl="3" marL="1828800" rtl="0" algn="l">
              <a:lnSpc>
                <a:spcPct val="115000"/>
              </a:lnSpc>
              <a:spcBef>
                <a:spcPts val="0"/>
              </a:spcBef>
              <a:spcAft>
                <a:spcPts val="0"/>
              </a:spcAft>
              <a:buSzPts val="1100"/>
              <a:buFont typeface="Mada"/>
              <a:buChar char="●"/>
            </a:pPr>
            <a:r>
              <a:rPr lang="en-GB" sz="1100">
                <a:latin typeface="Mada"/>
                <a:ea typeface="Mada"/>
                <a:cs typeface="Mada"/>
                <a:sym typeface="Mada"/>
              </a:rPr>
              <a:t>most important pulleys to prevent flexor tendon bowstringing.</a:t>
            </a:r>
            <a:endParaRPr sz="1100">
              <a:latin typeface="Mada"/>
              <a:ea typeface="Mada"/>
              <a:cs typeface="Mada"/>
              <a:sym typeface="Mada"/>
            </a:endParaRPr>
          </a:p>
          <a:p>
            <a:pPr indent="-298450" lvl="2" marL="1371600" rtl="0" algn="l">
              <a:lnSpc>
                <a:spcPct val="115000"/>
              </a:lnSpc>
              <a:spcBef>
                <a:spcPts val="0"/>
              </a:spcBef>
              <a:spcAft>
                <a:spcPts val="0"/>
              </a:spcAft>
              <a:buSzPts val="1100"/>
              <a:buFont typeface="Mada"/>
              <a:buChar char="■"/>
            </a:pPr>
            <a:r>
              <a:rPr lang="en-GB" sz="1100">
                <a:latin typeface="Mada"/>
                <a:ea typeface="Mada"/>
                <a:cs typeface="Mada"/>
                <a:sym typeface="Mada"/>
              </a:rPr>
              <a:t>A1, A3, and A5 arise from the volar plate.</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3 cruciate pulleys (C1 to C3).</a:t>
            </a:r>
            <a:endParaRPr sz="1100">
              <a:latin typeface="Mada"/>
              <a:ea typeface="Mada"/>
              <a:cs typeface="Mada"/>
              <a:sym typeface="Mada"/>
            </a:endParaRPr>
          </a:p>
          <a:p>
            <a:pPr indent="-298450" lvl="2" marL="1371600" rtl="0" algn="l">
              <a:lnSpc>
                <a:spcPct val="115000"/>
              </a:lnSpc>
              <a:spcBef>
                <a:spcPts val="0"/>
              </a:spcBef>
              <a:spcAft>
                <a:spcPts val="0"/>
              </a:spcAft>
              <a:buSzPts val="1100"/>
              <a:buFont typeface="Mada"/>
              <a:buChar char="■"/>
            </a:pPr>
            <a:r>
              <a:rPr lang="en-GB" sz="1100">
                <a:latin typeface="Mada"/>
                <a:ea typeface="Mada"/>
                <a:cs typeface="Mada"/>
                <a:sym typeface="Mada"/>
              </a:rPr>
              <a:t>collapsible and flexible.</a:t>
            </a:r>
            <a:endParaRPr sz="1100">
              <a:latin typeface="Mada"/>
              <a:ea typeface="Mada"/>
              <a:cs typeface="Mada"/>
              <a:sym typeface="Mada"/>
            </a:endParaRPr>
          </a:p>
          <a:p>
            <a:pPr indent="-298450" lvl="3" marL="1828800" rtl="0" algn="l">
              <a:lnSpc>
                <a:spcPct val="115000"/>
              </a:lnSpc>
              <a:spcBef>
                <a:spcPts val="0"/>
              </a:spcBef>
              <a:spcAft>
                <a:spcPts val="0"/>
              </a:spcAft>
              <a:buSzPts val="1100"/>
              <a:buFont typeface="Mada"/>
              <a:buChar char="●"/>
            </a:pPr>
            <a:r>
              <a:rPr lang="en-GB" sz="1100">
                <a:latin typeface="Mada"/>
                <a:ea typeface="Mada"/>
                <a:cs typeface="Mada"/>
                <a:sym typeface="Mada"/>
              </a:rPr>
              <a:t>allows the annular pulleys to approximate each other during digital flexion.</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latin typeface="Mada"/>
                <a:ea typeface="Mada"/>
                <a:cs typeface="Mada"/>
                <a:sym typeface="Mada"/>
              </a:rPr>
              <a:t>Thumb contains.</a:t>
            </a:r>
            <a:endParaRPr b="1"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3 annular pulleys (A1, Av, A2).</a:t>
            </a:r>
            <a:endParaRPr sz="1100">
              <a:latin typeface="Mada"/>
              <a:ea typeface="Mada"/>
              <a:cs typeface="Mada"/>
              <a:sym typeface="Mada"/>
            </a:endParaRPr>
          </a:p>
          <a:p>
            <a:pPr indent="-298450" lvl="2" marL="1371600" rtl="0" algn="l">
              <a:lnSpc>
                <a:spcPct val="115000"/>
              </a:lnSpc>
              <a:spcBef>
                <a:spcPts val="0"/>
              </a:spcBef>
              <a:spcAft>
                <a:spcPts val="0"/>
              </a:spcAft>
              <a:buSzPts val="1100"/>
              <a:buFont typeface="Mada"/>
              <a:buChar char="■"/>
            </a:pPr>
            <a:r>
              <a:rPr lang="en-GB" sz="1100">
                <a:latin typeface="Mada"/>
                <a:ea typeface="Mada"/>
                <a:cs typeface="Mada"/>
                <a:sym typeface="Mada"/>
              </a:rPr>
              <a:t>A2 contributes least to arc of motion of thumb</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1 interposed oblique pulley.</a:t>
            </a:r>
            <a:endParaRPr sz="1100">
              <a:latin typeface="Mada"/>
              <a:ea typeface="Mada"/>
              <a:cs typeface="Mada"/>
              <a:sym typeface="Mada"/>
            </a:endParaRPr>
          </a:p>
          <a:p>
            <a:pPr indent="-298450" lvl="2" marL="1371600" rtl="0" algn="l">
              <a:lnSpc>
                <a:spcPct val="115000"/>
              </a:lnSpc>
              <a:spcBef>
                <a:spcPts val="0"/>
              </a:spcBef>
              <a:spcAft>
                <a:spcPts val="0"/>
              </a:spcAft>
              <a:buSzPts val="1100"/>
              <a:buFont typeface="Mada"/>
              <a:buChar char="■"/>
            </a:pPr>
            <a:r>
              <a:rPr lang="en-GB" sz="1100">
                <a:latin typeface="Mada"/>
                <a:ea typeface="Mada"/>
                <a:cs typeface="Mada"/>
                <a:sym typeface="Mada"/>
              </a:rPr>
              <a:t>most important pulley to prevent flexor tendon bowstringing (along with A1 pulley).</a:t>
            </a:r>
            <a:endParaRPr sz="1100">
              <a:latin typeface="Mada"/>
              <a:ea typeface="Mada"/>
              <a:cs typeface="Mada"/>
              <a:sym typeface="Mada"/>
            </a:endParaRPr>
          </a:p>
          <a:p>
            <a:pPr indent="0" lvl="0" marL="0" rtl="0" algn="l">
              <a:lnSpc>
                <a:spcPct val="115000"/>
              </a:lnSpc>
              <a:spcBef>
                <a:spcPts val="0"/>
              </a:spcBef>
              <a:spcAft>
                <a:spcPts val="0"/>
              </a:spcAft>
              <a:buNone/>
            </a:pPr>
            <a:r>
              <a:t/>
            </a:r>
            <a:endParaRPr sz="1000">
              <a:latin typeface="Lora"/>
              <a:ea typeface="Lora"/>
              <a:cs typeface="Lora"/>
              <a:sym typeface="Lora"/>
            </a:endParaRPr>
          </a:p>
        </p:txBody>
      </p:sp>
      <p:pic>
        <p:nvPicPr>
          <p:cNvPr id="2943" name="Google Shape;2943;p155"/>
          <p:cNvPicPr preferRelativeResize="0"/>
          <p:nvPr/>
        </p:nvPicPr>
        <p:blipFill>
          <a:blip r:embed="rId3">
            <a:alphaModFix/>
          </a:blip>
          <a:stretch>
            <a:fillRect/>
          </a:stretch>
        </p:blipFill>
        <p:spPr>
          <a:xfrm>
            <a:off x="5200575" y="1914875"/>
            <a:ext cx="1212325" cy="3194449"/>
          </a:xfrm>
          <a:prstGeom prst="rect">
            <a:avLst/>
          </a:prstGeom>
          <a:noFill/>
          <a:ln cap="flat" cmpd="sng" w="19050">
            <a:solidFill>
              <a:srgbClr val="B3CFD1"/>
            </a:solidFill>
            <a:prstDash val="lgDashDot"/>
            <a:round/>
            <a:headEnd len="sm" w="sm" type="none"/>
            <a:tailEnd len="sm" w="sm" type="none"/>
          </a:ln>
        </p:spPr>
      </p:pic>
      <p:pic>
        <p:nvPicPr>
          <p:cNvPr id="2944" name="Google Shape;2944;p155"/>
          <p:cNvPicPr preferRelativeResize="0"/>
          <p:nvPr/>
        </p:nvPicPr>
        <p:blipFill>
          <a:blip r:embed="rId4">
            <a:alphaModFix/>
          </a:blip>
          <a:stretch>
            <a:fillRect/>
          </a:stretch>
        </p:blipFill>
        <p:spPr>
          <a:xfrm>
            <a:off x="6412900" y="1914875"/>
            <a:ext cx="975150" cy="2005500"/>
          </a:xfrm>
          <a:prstGeom prst="rect">
            <a:avLst/>
          </a:prstGeom>
          <a:noFill/>
          <a:ln cap="flat" cmpd="sng" w="19050">
            <a:solidFill>
              <a:srgbClr val="B3CFD1"/>
            </a:solidFill>
            <a:prstDash val="lgDashDot"/>
            <a:round/>
            <a:headEnd len="sm" w="sm" type="none"/>
            <a:tailEnd len="sm" w="sm" type="none"/>
          </a:ln>
        </p:spPr>
      </p:pic>
      <p:pic>
        <p:nvPicPr>
          <p:cNvPr id="2945" name="Google Shape;2945;p155"/>
          <p:cNvPicPr preferRelativeResize="0"/>
          <p:nvPr/>
        </p:nvPicPr>
        <p:blipFill>
          <a:blip r:embed="rId5">
            <a:alphaModFix/>
          </a:blip>
          <a:stretch>
            <a:fillRect/>
          </a:stretch>
        </p:blipFill>
        <p:spPr>
          <a:xfrm>
            <a:off x="4942497" y="7389687"/>
            <a:ext cx="975162" cy="1049400"/>
          </a:xfrm>
          <a:prstGeom prst="rect">
            <a:avLst/>
          </a:prstGeom>
          <a:noFill/>
          <a:ln>
            <a:noFill/>
          </a:ln>
        </p:spPr>
      </p:pic>
      <p:pic>
        <p:nvPicPr>
          <p:cNvPr id="2946" name="Google Shape;2946;p155"/>
          <p:cNvPicPr preferRelativeResize="0"/>
          <p:nvPr/>
        </p:nvPicPr>
        <p:blipFill>
          <a:blip r:embed="rId6">
            <a:alphaModFix/>
          </a:blip>
          <a:stretch>
            <a:fillRect/>
          </a:stretch>
        </p:blipFill>
        <p:spPr>
          <a:xfrm>
            <a:off x="5917651" y="7334200"/>
            <a:ext cx="1615850" cy="1160370"/>
          </a:xfrm>
          <a:prstGeom prst="rect">
            <a:avLst/>
          </a:prstGeom>
          <a:noFill/>
          <a:ln>
            <a:noFill/>
          </a:ln>
        </p:spPr>
      </p:pic>
      <p:pic>
        <p:nvPicPr>
          <p:cNvPr id="2947" name="Google Shape;2947;p155"/>
          <p:cNvPicPr preferRelativeResize="0"/>
          <p:nvPr/>
        </p:nvPicPr>
        <p:blipFill>
          <a:blip r:embed="rId7">
            <a:alphaModFix/>
          </a:blip>
          <a:stretch>
            <a:fillRect/>
          </a:stretch>
        </p:blipFill>
        <p:spPr>
          <a:xfrm>
            <a:off x="5702174" y="8704075"/>
            <a:ext cx="1736025" cy="1846875"/>
          </a:xfrm>
          <a:prstGeom prst="rect">
            <a:avLst/>
          </a:prstGeom>
          <a:noFill/>
          <a:ln>
            <a:noFill/>
          </a:ln>
        </p:spPr>
      </p:pic>
      <p:sp>
        <p:nvSpPr>
          <p:cNvPr id="2948" name="Google Shape;2948;p155"/>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2949" name="Google Shape;2949;p155"/>
          <p:cNvSpPr txBox="1"/>
          <p:nvPr/>
        </p:nvSpPr>
        <p:spPr>
          <a:xfrm>
            <a:off x="4533000" y="5465288"/>
            <a:ext cx="2905200" cy="15684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Flexor carpi ulnaris (FCU) </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Primary wrist flexor.</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Inserts on the pisiform, hook of hamate, and the base of the 5th metacarpal.</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Innervated by the ulnar nerve.</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3" name="Shape 2953"/>
        <p:cNvGrpSpPr/>
        <p:nvPr/>
      </p:nvGrpSpPr>
      <p:grpSpPr>
        <a:xfrm>
          <a:off x="0" y="0"/>
          <a:ext cx="0" cy="0"/>
          <a:chOff x="0" y="0"/>
          <a:chExt cx="0" cy="0"/>
        </a:xfrm>
      </p:grpSpPr>
      <p:sp>
        <p:nvSpPr>
          <p:cNvPr id="2954" name="Google Shape;2954;p156"/>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156"/>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156"/>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7" name="Google Shape;2957;p156"/>
          <p:cNvSpPr txBox="1"/>
          <p:nvPr/>
        </p:nvSpPr>
        <p:spPr>
          <a:xfrm>
            <a:off x="137850" y="299300"/>
            <a:ext cx="7058400" cy="10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Approach to hand fracture and nerve compression history and physical examination</a:t>
            </a:r>
            <a:endParaRPr b="1" sz="2000">
              <a:solidFill>
                <a:srgbClr val="83C5BE"/>
              </a:solidFill>
              <a:latin typeface="Lora"/>
              <a:ea typeface="Lora"/>
              <a:cs typeface="Lora"/>
              <a:sym typeface="Lora"/>
            </a:endParaRPr>
          </a:p>
        </p:txBody>
      </p:sp>
      <p:sp>
        <p:nvSpPr>
          <p:cNvPr id="2958" name="Google Shape;2958;p156"/>
          <p:cNvSpPr txBox="1"/>
          <p:nvPr/>
        </p:nvSpPr>
        <p:spPr>
          <a:xfrm>
            <a:off x="2037363" y="1019950"/>
            <a:ext cx="3514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100">
                <a:solidFill>
                  <a:srgbClr val="E9AC87"/>
                </a:solidFill>
                <a:latin typeface="Lora"/>
                <a:ea typeface="Lora"/>
                <a:cs typeface="Lora"/>
                <a:sym typeface="Lora"/>
              </a:rPr>
              <a:t>Flexor tendon injury</a:t>
            </a:r>
            <a:endParaRPr b="1" sz="2100">
              <a:solidFill>
                <a:srgbClr val="E9AC87"/>
              </a:solidFill>
              <a:latin typeface="Lora"/>
              <a:ea typeface="Lora"/>
              <a:cs typeface="Lora"/>
              <a:sym typeface="Lora"/>
            </a:endParaRPr>
          </a:p>
        </p:txBody>
      </p:sp>
      <p:grpSp>
        <p:nvGrpSpPr>
          <p:cNvPr id="2959" name="Google Shape;2959;p156"/>
          <p:cNvGrpSpPr/>
          <p:nvPr/>
        </p:nvGrpSpPr>
        <p:grpSpPr>
          <a:xfrm>
            <a:off x="-13475" y="1348688"/>
            <a:ext cx="4067400" cy="476025"/>
            <a:chOff x="0" y="2108613"/>
            <a:chExt cx="4067400" cy="476025"/>
          </a:xfrm>
        </p:grpSpPr>
        <p:sp>
          <p:nvSpPr>
            <p:cNvPr id="2960" name="Google Shape;2960;p156"/>
            <p:cNvSpPr txBox="1"/>
            <p:nvPr/>
          </p:nvSpPr>
          <p:spPr>
            <a:xfrm>
              <a:off x="0" y="2108613"/>
              <a:ext cx="4067400" cy="29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9FCFCF"/>
                  </a:solidFill>
                  <a:latin typeface="Comfortaa Regular"/>
                  <a:ea typeface="Comfortaa Regular"/>
                  <a:cs typeface="Comfortaa Regular"/>
                  <a:sym typeface="Comfortaa Regular"/>
                </a:rPr>
                <a:t>History</a:t>
              </a:r>
              <a:r>
                <a:rPr lang="en-GB" sz="1800">
                  <a:solidFill>
                    <a:srgbClr val="9FCFCF"/>
                  </a:solidFill>
                  <a:latin typeface="Comfortaa Regular"/>
                  <a:ea typeface="Comfortaa Regular"/>
                  <a:cs typeface="Comfortaa Regular"/>
                  <a:sym typeface="Comfortaa Regular"/>
                </a:rPr>
                <a:t> </a:t>
              </a:r>
              <a:endParaRPr sz="1800">
                <a:solidFill>
                  <a:srgbClr val="9FCFCF"/>
                </a:solidFill>
                <a:latin typeface="Comfortaa Regular"/>
                <a:ea typeface="Comfortaa Regular"/>
                <a:cs typeface="Comfortaa Regular"/>
                <a:sym typeface="Comfortaa Regular"/>
              </a:endParaRPr>
            </a:p>
          </p:txBody>
        </p:sp>
        <p:sp>
          <p:nvSpPr>
            <p:cNvPr id="2961" name="Google Shape;2961;p156"/>
            <p:cNvSpPr/>
            <p:nvPr/>
          </p:nvSpPr>
          <p:spPr>
            <a:xfrm>
              <a:off x="850" y="25270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lnSpc>
                  <a:spcPct val="115000"/>
                </a:lnSpc>
                <a:spcBef>
                  <a:spcPts val="0"/>
                </a:spcBef>
                <a:spcAft>
                  <a:spcPts val="0"/>
                </a:spcAft>
                <a:buNone/>
              </a:pPr>
              <a:r>
                <a:t/>
              </a:r>
              <a:endParaRPr sz="2000">
                <a:latin typeface="Arial"/>
                <a:ea typeface="Arial"/>
                <a:cs typeface="Arial"/>
                <a:sym typeface="Arial"/>
              </a:endParaRPr>
            </a:p>
          </p:txBody>
        </p:sp>
      </p:grpSp>
      <p:sp>
        <p:nvSpPr>
          <p:cNvPr id="2962" name="Google Shape;2962;p156"/>
          <p:cNvSpPr txBox="1"/>
          <p:nvPr/>
        </p:nvSpPr>
        <p:spPr>
          <a:xfrm>
            <a:off x="39875" y="1873625"/>
            <a:ext cx="7307700" cy="5664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SzPts val="1200"/>
              <a:buFont typeface="Lora"/>
              <a:buChar char="●"/>
            </a:pPr>
            <a:r>
              <a:rPr b="1" lang="en-GB" sz="1200">
                <a:highlight>
                  <a:srgbClr val="F9DEC9"/>
                </a:highlight>
                <a:latin typeface="Lora"/>
                <a:ea typeface="Lora"/>
                <a:cs typeface="Lora"/>
                <a:sym typeface="Lora"/>
              </a:rPr>
              <a:t>Chief complaint</a:t>
            </a:r>
            <a:endParaRPr b="1" sz="1200">
              <a:highlight>
                <a:srgbClr val="F9DEC9"/>
              </a:highlight>
              <a:latin typeface="Lora"/>
              <a:ea typeface="Lora"/>
              <a:cs typeface="Lora"/>
              <a:sym typeface="Lor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Loss of active flexion strength or motion of the involved digit(s)</a:t>
            </a:r>
            <a:endParaRPr sz="1100">
              <a:latin typeface="Mada"/>
              <a:ea typeface="Mada"/>
              <a:cs typeface="Mada"/>
              <a:sym typeface="Mada"/>
            </a:endParaRPr>
          </a:p>
        </p:txBody>
      </p:sp>
      <p:grpSp>
        <p:nvGrpSpPr>
          <p:cNvPr id="2963" name="Google Shape;2963;p156"/>
          <p:cNvGrpSpPr/>
          <p:nvPr/>
        </p:nvGrpSpPr>
        <p:grpSpPr>
          <a:xfrm>
            <a:off x="-13475" y="2400413"/>
            <a:ext cx="4067400" cy="476025"/>
            <a:chOff x="0" y="2108613"/>
            <a:chExt cx="4067400" cy="476025"/>
          </a:xfrm>
        </p:grpSpPr>
        <p:sp>
          <p:nvSpPr>
            <p:cNvPr id="2964" name="Google Shape;2964;p156"/>
            <p:cNvSpPr txBox="1"/>
            <p:nvPr/>
          </p:nvSpPr>
          <p:spPr>
            <a:xfrm>
              <a:off x="0" y="2108613"/>
              <a:ext cx="4067400" cy="29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9FCFCF"/>
                  </a:solidFill>
                  <a:latin typeface="Comfortaa Regular"/>
                  <a:ea typeface="Comfortaa Regular"/>
                  <a:cs typeface="Comfortaa Regular"/>
                  <a:sym typeface="Comfortaa Regular"/>
                </a:rPr>
                <a:t>Physical examination</a:t>
              </a:r>
              <a:r>
                <a:rPr lang="en-GB" sz="1800">
                  <a:solidFill>
                    <a:srgbClr val="9FCFCF"/>
                  </a:solidFill>
                  <a:latin typeface="Comfortaa Regular"/>
                  <a:ea typeface="Comfortaa Regular"/>
                  <a:cs typeface="Comfortaa Regular"/>
                  <a:sym typeface="Comfortaa Regular"/>
                </a:rPr>
                <a:t> </a:t>
              </a:r>
              <a:endParaRPr sz="1800">
                <a:solidFill>
                  <a:srgbClr val="9FCFCF"/>
                </a:solidFill>
                <a:latin typeface="Comfortaa Regular"/>
                <a:ea typeface="Comfortaa Regular"/>
                <a:cs typeface="Comfortaa Regular"/>
                <a:sym typeface="Comfortaa Regular"/>
              </a:endParaRPr>
            </a:p>
          </p:txBody>
        </p:sp>
        <p:sp>
          <p:nvSpPr>
            <p:cNvPr id="2965" name="Google Shape;2965;p156"/>
            <p:cNvSpPr/>
            <p:nvPr/>
          </p:nvSpPr>
          <p:spPr>
            <a:xfrm>
              <a:off x="850" y="25270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lnSpc>
                  <a:spcPct val="115000"/>
                </a:lnSpc>
                <a:spcBef>
                  <a:spcPts val="0"/>
                </a:spcBef>
                <a:spcAft>
                  <a:spcPts val="0"/>
                </a:spcAft>
                <a:buNone/>
              </a:pPr>
              <a:r>
                <a:t/>
              </a:r>
              <a:endParaRPr sz="2000">
                <a:latin typeface="Arial"/>
                <a:ea typeface="Arial"/>
                <a:cs typeface="Arial"/>
                <a:sym typeface="Arial"/>
              </a:endParaRPr>
            </a:p>
          </p:txBody>
        </p:sp>
      </p:grpSp>
      <p:sp>
        <p:nvSpPr>
          <p:cNvPr id="2966" name="Google Shape;2966;p156"/>
          <p:cNvSpPr txBox="1"/>
          <p:nvPr/>
        </p:nvSpPr>
        <p:spPr>
          <a:xfrm>
            <a:off x="-13475" y="2825688"/>
            <a:ext cx="7307700" cy="27438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SzPts val="1200"/>
              <a:buFont typeface="Lora"/>
              <a:buChar char="●"/>
            </a:pPr>
            <a:r>
              <a:rPr b="1" lang="en-GB" sz="1200">
                <a:highlight>
                  <a:srgbClr val="F9DEC9"/>
                </a:highlight>
                <a:latin typeface="Lora"/>
                <a:ea typeface="Lora"/>
                <a:cs typeface="Lora"/>
                <a:sym typeface="Lora"/>
              </a:rPr>
              <a:t>Inspection</a:t>
            </a:r>
            <a:endParaRPr b="1" sz="1200">
              <a:highlight>
                <a:srgbClr val="F9DEC9"/>
              </a:highlight>
              <a:latin typeface="Lora"/>
              <a:ea typeface="Lora"/>
              <a:cs typeface="Lora"/>
              <a:sym typeface="Lor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Observe resting posture of the hand and assess the digital cascade</a:t>
            </a:r>
            <a:endParaRPr sz="1100">
              <a:latin typeface="Mada"/>
              <a:ea typeface="Mada"/>
              <a:cs typeface="Mada"/>
              <a:sym typeface="Mada"/>
            </a:endParaRPr>
          </a:p>
          <a:p>
            <a:pPr indent="-298450" lvl="2" marL="1371600" rtl="0" algn="l">
              <a:lnSpc>
                <a:spcPct val="115000"/>
              </a:lnSpc>
              <a:spcBef>
                <a:spcPts val="0"/>
              </a:spcBef>
              <a:spcAft>
                <a:spcPts val="0"/>
              </a:spcAft>
              <a:buSzPts val="1100"/>
              <a:buFont typeface="Mada"/>
              <a:buChar char="■"/>
            </a:pPr>
            <a:r>
              <a:rPr lang="en-GB" sz="1100">
                <a:latin typeface="Mada"/>
                <a:ea typeface="Mada"/>
                <a:cs typeface="Mada"/>
                <a:sym typeface="Mada"/>
              </a:rPr>
              <a:t>Evidence of malalignment or malrotation may indicate an underlying fracture</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Assess skin integrity to help localize potential sites of tendon injury</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Look for evidence of traumatic arthrotomy</a:t>
            </a:r>
            <a:endParaRPr sz="1100">
              <a:latin typeface="Mada"/>
              <a:ea typeface="Mada"/>
              <a:cs typeface="Mada"/>
              <a:sym typeface="Mada"/>
            </a:endParaRPr>
          </a:p>
          <a:p>
            <a:pPr indent="-304800" lvl="0" marL="457200" rtl="0" algn="l">
              <a:lnSpc>
                <a:spcPct val="115000"/>
              </a:lnSpc>
              <a:spcBef>
                <a:spcPts val="0"/>
              </a:spcBef>
              <a:spcAft>
                <a:spcPts val="0"/>
              </a:spcAft>
              <a:buSzPts val="1200"/>
              <a:buFont typeface="Lora"/>
              <a:buChar char="●"/>
            </a:pPr>
            <a:r>
              <a:rPr b="1" lang="en-GB" sz="1200">
                <a:highlight>
                  <a:srgbClr val="F9DEC9"/>
                </a:highlight>
                <a:latin typeface="Lora"/>
                <a:ea typeface="Lora"/>
                <a:cs typeface="Lora"/>
                <a:sym typeface="Lora"/>
              </a:rPr>
              <a:t>Motion</a:t>
            </a:r>
            <a:endParaRPr b="1" sz="1200">
              <a:highlight>
                <a:srgbClr val="F9DEC9"/>
              </a:highlight>
              <a:latin typeface="Lora"/>
              <a:ea typeface="Lora"/>
              <a:cs typeface="Lora"/>
              <a:sym typeface="Lor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Passive wrist flexion and extension allows for assessment of the tenodesis effect</a:t>
            </a:r>
            <a:endParaRPr sz="1100">
              <a:latin typeface="Mada"/>
              <a:ea typeface="Mada"/>
              <a:cs typeface="Mada"/>
              <a:sym typeface="Mada"/>
            </a:endParaRPr>
          </a:p>
          <a:p>
            <a:pPr indent="-298450" lvl="2" marL="1371600" rtl="0" algn="l">
              <a:lnSpc>
                <a:spcPct val="115000"/>
              </a:lnSpc>
              <a:spcBef>
                <a:spcPts val="0"/>
              </a:spcBef>
              <a:spcAft>
                <a:spcPts val="0"/>
              </a:spcAft>
              <a:buSzPts val="1100"/>
              <a:buFont typeface="Mada"/>
              <a:buChar char="■"/>
            </a:pPr>
            <a:r>
              <a:rPr lang="en-GB" sz="1100">
                <a:latin typeface="Mada"/>
                <a:ea typeface="Mada"/>
                <a:cs typeface="Mada"/>
                <a:sym typeface="Mada"/>
              </a:rPr>
              <a:t>Normally wrist extension causes passive flexion of the digits at the MCP, PIP, and DIP joints</a:t>
            </a:r>
            <a:endParaRPr sz="1100">
              <a:latin typeface="Mada"/>
              <a:ea typeface="Mada"/>
              <a:cs typeface="Mada"/>
              <a:sym typeface="Mada"/>
            </a:endParaRPr>
          </a:p>
          <a:p>
            <a:pPr indent="-298450" lvl="2" marL="1371600" rtl="0" algn="l">
              <a:lnSpc>
                <a:spcPct val="115000"/>
              </a:lnSpc>
              <a:spcBef>
                <a:spcPts val="0"/>
              </a:spcBef>
              <a:spcAft>
                <a:spcPts val="0"/>
              </a:spcAft>
              <a:buSzPts val="1100"/>
              <a:buFont typeface="Mada"/>
              <a:buChar char="■"/>
            </a:pPr>
            <a:r>
              <a:rPr lang="en-GB" sz="1100">
                <a:latin typeface="Mada"/>
                <a:ea typeface="Mada"/>
                <a:cs typeface="Mada"/>
                <a:sym typeface="Mada"/>
              </a:rPr>
              <a:t>Maintenance of extension at the PIP or DIP joints with wrist extension indicates flexor tendon discontinuity  </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Active PIP and DIP flexion is tested in isolation for each digit</a:t>
            </a:r>
            <a:endParaRPr sz="1100">
              <a:latin typeface="Mada"/>
              <a:ea typeface="Mada"/>
              <a:cs typeface="Mada"/>
              <a:sym typeface="Mada"/>
            </a:endParaRPr>
          </a:p>
          <a:p>
            <a:pPr indent="-304800" lvl="0" marL="457200" rtl="0" algn="l">
              <a:lnSpc>
                <a:spcPct val="115000"/>
              </a:lnSpc>
              <a:spcBef>
                <a:spcPts val="0"/>
              </a:spcBef>
              <a:spcAft>
                <a:spcPts val="0"/>
              </a:spcAft>
              <a:buSzPts val="1200"/>
              <a:buFont typeface="Lora"/>
              <a:buChar char="●"/>
            </a:pPr>
            <a:r>
              <a:rPr b="1" lang="en-GB" sz="1200">
                <a:highlight>
                  <a:srgbClr val="F9DEC9"/>
                </a:highlight>
                <a:latin typeface="Lora"/>
                <a:ea typeface="Lora"/>
                <a:cs typeface="Lora"/>
                <a:sym typeface="Lora"/>
              </a:rPr>
              <a:t>Neurovascular</a:t>
            </a:r>
            <a:endParaRPr b="1" sz="1200">
              <a:highlight>
                <a:srgbClr val="F9DEC9"/>
              </a:highlight>
              <a:latin typeface="Lora"/>
              <a:ea typeface="Lora"/>
              <a:cs typeface="Lora"/>
              <a:sym typeface="Lor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Important given the close proximity of flexor tendons to the digital neurovascular bundles</a:t>
            </a:r>
            <a:endParaRPr sz="1100">
              <a:latin typeface="Mada"/>
              <a:ea typeface="Mada"/>
              <a:cs typeface="Mada"/>
              <a:sym typeface="Mada"/>
            </a:endParaRPr>
          </a:p>
        </p:txBody>
      </p:sp>
      <p:grpSp>
        <p:nvGrpSpPr>
          <p:cNvPr id="2967" name="Google Shape;2967;p156"/>
          <p:cNvGrpSpPr/>
          <p:nvPr/>
        </p:nvGrpSpPr>
        <p:grpSpPr>
          <a:xfrm>
            <a:off x="15850" y="5993013"/>
            <a:ext cx="4067400" cy="476025"/>
            <a:chOff x="0" y="2108613"/>
            <a:chExt cx="4067400" cy="476025"/>
          </a:xfrm>
        </p:grpSpPr>
        <p:sp>
          <p:nvSpPr>
            <p:cNvPr id="2968" name="Google Shape;2968;p156"/>
            <p:cNvSpPr txBox="1"/>
            <p:nvPr/>
          </p:nvSpPr>
          <p:spPr>
            <a:xfrm>
              <a:off x="0" y="210861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Flexor tendon injury zones</a:t>
              </a:r>
              <a:r>
                <a:rPr lang="en-GB" sz="1800">
                  <a:solidFill>
                    <a:srgbClr val="9FCFCF"/>
                  </a:solidFill>
                  <a:latin typeface="Comfortaa Regular"/>
                  <a:ea typeface="Comfortaa Regular"/>
                  <a:cs typeface="Comfortaa Regular"/>
                  <a:sym typeface="Comfortaa Regular"/>
                </a:rPr>
                <a:t> </a:t>
              </a:r>
              <a:endParaRPr sz="1800">
                <a:solidFill>
                  <a:srgbClr val="9FCFCF"/>
                </a:solidFill>
                <a:latin typeface="Comfortaa Regular"/>
                <a:ea typeface="Comfortaa Regular"/>
                <a:cs typeface="Comfortaa Regular"/>
                <a:sym typeface="Comfortaa Regular"/>
              </a:endParaRPr>
            </a:p>
          </p:txBody>
        </p:sp>
        <p:sp>
          <p:nvSpPr>
            <p:cNvPr id="2969" name="Google Shape;2969;p156"/>
            <p:cNvSpPr/>
            <p:nvPr/>
          </p:nvSpPr>
          <p:spPr>
            <a:xfrm>
              <a:off x="850" y="25270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pic>
        <p:nvPicPr>
          <p:cNvPr id="2970" name="Google Shape;2970;p156"/>
          <p:cNvPicPr preferRelativeResize="0"/>
          <p:nvPr/>
        </p:nvPicPr>
        <p:blipFill rotWithShape="1">
          <a:blip r:embed="rId3">
            <a:alphaModFix/>
          </a:blip>
          <a:srcRect b="0" l="0" r="51930" t="0"/>
          <a:stretch/>
        </p:blipFill>
        <p:spPr>
          <a:xfrm>
            <a:off x="111550" y="6566850"/>
            <a:ext cx="2515375" cy="3924625"/>
          </a:xfrm>
          <a:prstGeom prst="rect">
            <a:avLst/>
          </a:prstGeom>
          <a:noFill/>
          <a:ln>
            <a:noFill/>
          </a:ln>
        </p:spPr>
      </p:pic>
      <p:pic>
        <p:nvPicPr>
          <p:cNvPr id="2971" name="Google Shape;2971;p156"/>
          <p:cNvPicPr preferRelativeResize="0"/>
          <p:nvPr/>
        </p:nvPicPr>
        <p:blipFill>
          <a:blip r:embed="rId4">
            <a:alphaModFix/>
          </a:blip>
          <a:stretch>
            <a:fillRect/>
          </a:stretch>
        </p:blipFill>
        <p:spPr>
          <a:xfrm>
            <a:off x="2722322" y="7022663"/>
            <a:ext cx="4654574" cy="3013006"/>
          </a:xfrm>
          <a:prstGeom prst="rect">
            <a:avLst/>
          </a:prstGeom>
          <a:noFill/>
          <a:ln>
            <a:noFill/>
          </a:ln>
        </p:spPr>
      </p:pic>
      <p:sp>
        <p:nvSpPr>
          <p:cNvPr id="2972" name="Google Shape;2972;p156"/>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2973" name="Google Shape;2973;p156"/>
          <p:cNvSpPr txBox="1"/>
          <p:nvPr/>
        </p:nvSpPr>
        <p:spPr>
          <a:xfrm>
            <a:off x="5165463" y="1080325"/>
            <a:ext cx="2424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rgbClr val="B7D5D4"/>
                </a:solidFill>
                <a:highlight>
                  <a:srgbClr val="FFDDD2"/>
                </a:highlight>
                <a:latin typeface="Lora"/>
                <a:ea typeface="Lora"/>
                <a:cs typeface="Lora"/>
                <a:sym typeface="Lora"/>
              </a:rPr>
              <a:t>This wasn’t explained during the Session but it’s part of the Objs</a:t>
            </a:r>
            <a:endParaRPr b="1">
              <a:solidFill>
                <a:srgbClr val="B7D5D4"/>
              </a:solidFill>
              <a:highlight>
                <a:srgbClr val="FFDDD2"/>
              </a:highlight>
              <a:latin typeface="Lora"/>
              <a:ea typeface="Lora"/>
              <a:cs typeface="Lora"/>
              <a:sym typeface="Lora"/>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7" name="Shape 2977"/>
        <p:cNvGrpSpPr/>
        <p:nvPr/>
      </p:nvGrpSpPr>
      <p:grpSpPr>
        <a:xfrm>
          <a:off x="0" y="0"/>
          <a:ext cx="0" cy="0"/>
          <a:chOff x="0" y="0"/>
          <a:chExt cx="0" cy="0"/>
        </a:xfrm>
      </p:grpSpPr>
      <p:sp>
        <p:nvSpPr>
          <p:cNvPr id="2978" name="Google Shape;2978;p157"/>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157"/>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157"/>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157"/>
          <p:cNvSpPr txBox="1"/>
          <p:nvPr/>
        </p:nvSpPr>
        <p:spPr>
          <a:xfrm>
            <a:off x="137850" y="299300"/>
            <a:ext cx="7058400" cy="10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Approach to hand fracture and nerve compression history and physical examination</a:t>
            </a:r>
            <a:endParaRPr b="1" sz="2000">
              <a:solidFill>
                <a:srgbClr val="83C5BE"/>
              </a:solidFill>
              <a:latin typeface="Lora"/>
              <a:ea typeface="Lora"/>
              <a:cs typeface="Lora"/>
              <a:sym typeface="Lora"/>
            </a:endParaRPr>
          </a:p>
        </p:txBody>
      </p:sp>
      <p:sp>
        <p:nvSpPr>
          <p:cNvPr id="2982" name="Google Shape;2982;p157"/>
          <p:cNvSpPr txBox="1"/>
          <p:nvPr/>
        </p:nvSpPr>
        <p:spPr>
          <a:xfrm>
            <a:off x="2037363" y="1019950"/>
            <a:ext cx="3514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100">
                <a:solidFill>
                  <a:srgbClr val="E9AC87"/>
                </a:solidFill>
                <a:latin typeface="Lora"/>
                <a:ea typeface="Lora"/>
                <a:cs typeface="Lora"/>
                <a:sym typeface="Lora"/>
              </a:rPr>
              <a:t>Flexor tendon injury</a:t>
            </a:r>
            <a:endParaRPr b="1" sz="2100">
              <a:solidFill>
                <a:srgbClr val="E9AC87"/>
              </a:solidFill>
              <a:latin typeface="Lora"/>
              <a:ea typeface="Lora"/>
              <a:cs typeface="Lora"/>
              <a:sym typeface="Lora"/>
            </a:endParaRPr>
          </a:p>
        </p:txBody>
      </p:sp>
      <p:grpSp>
        <p:nvGrpSpPr>
          <p:cNvPr id="2983" name="Google Shape;2983;p157"/>
          <p:cNvGrpSpPr/>
          <p:nvPr/>
        </p:nvGrpSpPr>
        <p:grpSpPr>
          <a:xfrm>
            <a:off x="15850" y="1573425"/>
            <a:ext cx="5907600" cy="476013"/>
            <a:chOff x="0" y="2108625"/>
            <a:chExt cx="5907600" cy="476013"/>
          </a:xfrm>
        </p:grpSpPr>
        <p:sp>
          <p:nvSpPr>
            <p:cNvPr id="2984" name="Google Shape;2984;p157"/>
            <p:cNvSpPr txBox="1"/>
            <p:nvPr/>
          </p:nvSpPr>
          <p:spPr>
            <a:xfrm>
              <a:off x="0" y="2108625"/>
              <a:ext cx="59076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Flexor tendon injury zones and repair </a:t>
              </a:r>
              <a:endParaRPr sz="1800">
                <a:solidFill>
                  <a:srgbClr val="9FCFCF"/>
                </a:solidFill>
                <a:latin typeface="Comfortaa Regular"/>
                <a:ea typeface="Comfortaa Regular"/>
                <a:cs typeface="Comfortaa Regular"/>
                <a:sym typeface="Comfortaa Regular"/>
              </a:endParaRPr>
            </a:p>
          </p:txBody>
        </p:sp>
        <p:sp>
          <p:nvSpPr>
            <p:cNvPr id="2985" name="Google Shape;2985;p157"/>
            <p:cNvSpPr/>
            <p:nvPr/>
          </p:nvSpPr>
          <p:spPr>
            <a:xfrm>
              <a:off x="850" y="25270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aphicFrame>
        <p:nvGraphicFramePr>
          <p:cNvPr id="2986" name="Google Shape;2986;p157"/>
          <p:cNvGraphicFramePr/>
          <p:nvPr/>
        </p:nvGraphicFramePr>
        <p:xfrm>
          <a:off x="69188" y="2237288"/>
          <a:ext cx="3000000" cy="3000000"/>
        </p:xfrm>
        <a:graphic>
          <a:graphicData uri="http://schemas.openxmlformats.org/drawingml/2006/table">
            <a:tbl>
              <a:tblPr>
                <a:noFill/>
                <a:tableStyleId>{19993E90-D4CF-4236-97D6-A35B643A8516}</a:tableStyleId>
              </a:tblPr>
              <a:tblGrid>
                <a:gridCol w="1132200"/>
                <a:gridCol w="1409125"/>
                <a:gridCol w="2472100"/>
                <a:gridCol w="2394175"/>
              </a:tblGrid>
              <a:tr h="354075">
                <a:tc>
                  <a:txBody>
                    <a:bodyPr/>
                    <a:lstStyle/>
                    <a:p>
                      <a:pPr indent="0" lvl="0" marL="0" rtl="0" algn="ctr">
                        <a:spcBef>
                          <a:spcPts val="0"/>
                        </a:spcBef>
                        <a:spcAft>
                          <a:spcPts val="0"/>
                        </a:spcAft>
                        <a:buNone/>
                      </a:pPr>
                      <a:r>
                        <a:rPr b="1" lang="en-GB">
                          <a:latin typeface="Mada"/>
                          <a:ea typeface="Mada"/>
                          <a:cs typeface="Mada"/>
                          <a:sym typeface="Mada"/>
                        </a:rPr>
                        <a:t>Zone</a:t>
                      </a:r>
                      <a:endParaRPr b="1">
                        <a:latin typeface="Mada"/>
                        <a:ea typeface="Mada"/>
                        <a:cs typeface="Mada"/>
                        <a:sym typeface="Mada"/>
                      </a:endParaRPr>
                    </a:p>
                  </a:txBody>
                  <a:tcPr marT="91425" marB="91425" marR="91425" marL="91425" anchor="ctr">
                    <a:solidFill>
                      <a:srgbClr val="DBA17B"/>
                    </a:solidFill>
                  </a:tcPr>
                </a:tc>
                <a:tc>
                  <a:txBody>
                    <a:bodyPr/>
                    <a:lstStyle/>
                    <a:p>
                      <a:pPr indent="0" lvl="0" marL="0" rtl="0" algn="ctr">
                        <a:spcBef>
                          <a:spcPts val="0"/>
                        </a:spcBef>
                        <a:spcAft>
                          <a:spcPts val="0"/>
                        </a:spcAft>
                        <a:buNone/>
                      </a:pPr>
                      <a:r>
                        <a:rPr b="1" lang="en-GB">
                          <a:solidFill>
                            <a:srgbClr val="CC0000"/>
                          </a:solidFill>
                          <a:latin typeface="Mada"/>
                          <a:ea typeface="Mada"/>
                          <a:cs typeface="Mada"/>
                          <a:sym typeface="Mada"/>
                        </a:rPr>
                        <a:t>Definition</a:t>
                      </a:r>
                      <a:endParaRPr b="1">
                        <a:solidFill>
                          <a:srgbClr val="CC0000"/>
                        </a:solidFill>
                        <a:latin typeface="Mada"/>
                        <a:ea typeface="Mada"/>
                        <a:cs typeface="Mada"/>
                        <a:sym typeface="Mada"/>
                      </a:endParaRPr>
                    </a:p>
                  </a:txBody>
                  <a:tcPr marT="91425" marB="91425" marR="91425" marL="91425" anchor="ctr">
                    <a:solidFill>
                      <a:srgbClr val="DBA17B"/>
                    </a:solidFill>
                  </a:tcPr>
                </a:tc>
                <a:tc>
                  <a:txBody>
                    <a:bodyPr/>
                    <a:lstStyle/>
                    <a:p>
                      <a:pPr indent="0" lvl="0" marL="0" rtl="0" algn="ctr">
                        <a:spcBef>
                          <a:spcPts val="0"/>
                        </a:spcBef>
                        <a:spcAft>
                          <a:spcPts val="0"/>
                        </a:spcAft>
                        <a:buNone/>
                      </a:pPr>
                      <a:r>
                        <a:rPr b="1" lang="en-GB">
                          <a:latin typeface="Mada"/>
                          <a:ea typeface="Mada"/>
                          <a:cs typeface="Mada"/>
                          <a:sym typeface="Mada"/>
                        </a:rPr>
                        <a:t>Introduction</a:t>
                      </a:r>
                      <a:endParaRPr b="1">
                        <a:latin typeface="Mada"/>
                        <a:ea typeface="Mada"/>
                        <a:cs typeface="Mada"/>
                        <a:sym typeface="Mada"/>
                      </a:endParaRPr>
                    </a:p>
                  </a:txBody>
                  <a:tcPr marT="91425" marB="91425" marR="91425" marL="91425" anchor="ctr">
                    <a:solidFill>
                      <a:srgbClr val="DBA17B"/>
                    </a:solidFill>
                  </a:tcPr>
                </a:tc>
                <a:tc>
                  <a:txBody>
                    <a:bodyPr/>
                    <a:lstStyle/>
                    <a:p>
                      <a:pPr indent="0" lvl="0" marL="0" rtl="0" algn="ctr">
                        <a:spcBef>
                          <a:spcPts val="0"/>
                        </a:spcBef>
                        <a:spcAft>
                          <a:spcPts val="0"/>
                        </a:spcAft>
                        <a:buNone/>
                      </a:pPr>
                      <a:r>
                        <a:rPr b="1" lang="en-GB">
                          <a:latin typeface="Mada"/>
                          <a:ea typeface="Mada"/>
                          <a:cs typeface="Mada"/>
                          <a:sym typeface="Mada"/>
                        </a:rPr>
                        <a:t>Treatment</a:t>
                      </a:r>
                      <a:endParaRPr b="1">
                        <a:latin typeface="Mada"/>
                        <a:ea typeface="Mada"/>
                        <a:cs typeface="Mada"/>
                        <a:sym typeface="Mada"/>
                      </a:endParaRPr>
                    </a:p>
                  </a:txBody>
                  <a:tcPr marT="91425" marB="91425" marR="91425" marL="91425" anchor="ctr">
                    <a:solidFill>
                      <a:srgbClr val="DBA17B"/>
                    </a:solidFill>
                  </a:tcPr>
                </a:tc>
              </a:tr>
              <a:tr h="1470825">
                <a:tc>
                  <a:txBody>
                    <a:bodyPr/>
                    <a:lstStyle/>
                    <a:p>
                      <a:pPr indent="0" lvl="0" marL="0" rtl="0" algn="ctr">
                        <a:spcBef>
                          <a:spcPts val="0"/>
                        </a:spcBef>
                        <a:spcAft>
                          <a:spcPts val="0"/>
                        </a:spcAft>
                        <a:buNone/>
                      </a:pPr>
                      <a:r>
                        <a:rPr b="1" lang="en-GB" sz="1200">
                          <a:latin typeface="Mada"/>
                          <a:ea typeface="Mada"/>
                          <a:cs typeface="Mada"/>
                          <a:sym typeface="Mada"/>
                        </a:rPr>
                        <a:t>l</a:t>
                      </a:r>
                      <a:endParaRPr b="1" sz="1200">
                        <a:latin typeface="Mada"/>
                        <a:ea typeface="Mada"/>
                        <a:cs typeface="Mada"/>
                        <a:sym typeface="Mada"/>
                      </a:endParaRPr>
                    </a:p>
                  </a:txBody>
                  <a:tcPr marT="91425" marB="91425" marR="91425" marL="91425">
                    <a:solidFill>
                      <a:srgbClr val="F9DEC9"/>
                    </a:solidFill>
                  </a:tcPr>
                </a:tc>
                <a:tc>
                  <a:txBody>
                    <a:bodyPr/>
                    <a:lstStyle/>
                    <a:p>
                      <a:pPr indent="0" lvl="0" marL="0" rtl="0" algn="ctr">
                        <a:lnSpc>
                          <a:spcPct val="115000"/>
                        </a:lnSpc>
                        <a:spcBef>
                          <a:spcPts val="0"/>
                        </a:spcBef>
                        <a:spcAft>
                          <a:spcPts val="0"/>
                        </a:spcAft>
                        <a:buNone/>
                      </a:pPr>
                      <a:r>
                        <a:rPr lang="en-GB" sz="1100">
                          <a:latin typeface="Mada"/>
                          <a:ea typeface="Mada"/>
                          <a:cs typeface="Mada"/>
                          <a:sym typeface="Mada"/>
                        </a:rPr>
                        <a:t>D</a:t>
                      </a:r>
                      <a:r>
                        <a:rPr lang="en-GB" sz="1100">
                          <a:latin typeface="Mada"/>
                          <a:ea typeface="Mada"/>
                          <a:cs typeface="Mada"/>
                          <a:sym typeface="Mada"/>
                        </a:rPr>
                        <a:t>istal to FDS insertion </a:t>
                      </a:r>
                      <a:endParaRPr sz="1100">
                        <a:latin typeface="Mada"/>
                        <a:ea typeface="Mada"/>
                        <a:cs typeface="Mada"/>
                        <a:sym typeface="Mada"/>
                      </a:endParaRPr>
                    </a:p>
                  </a:txBody>
                  <a:tcPr marT="91425" marB="91425" marR="91425" marL="91425" anchor="ctr"/>
                </a:tc>
                <a:tc>
                  <a:txBody>
                    <a:bodyPr/>
                    <a:lstStyle/>
                    <a:p>
                      <a:pPr indent="0" lvl="0" marL="0" rtl="0" algn="l">
                        <a:lnSpc>
                          <a:spcPct val="115000"/>
                        </a:lnSpc>
                        <a:spcBef>
                          <a:spcPts val="0"/>
                        </a:spcBef>
                        <a:spcAft>
                          <a:spcPts val="0"/>
                        </a:spcAft>
                        <a:buNone/>
                      </a:pPr>
                      <a:r>
                        <a:rPr lang="en-GB" sz="1100">
                          <a:latin typeface="Mada"/>
                          <a:ea typeface="Mada"/>
                          <a:cs typeface="Mada"/>
                          <a:sym typeface="Mada"/>
                        </a:rPr>
                        <a:t>Jersey finger: A jersey finger injury is most commonly seen in tackling sports such as football and occurs when a players finger gets caught in the jersey tearing the tendon. Can’t flex their finger.</a:t>
                      </a:r>
                      <a:endParaRPr sz="1100">
                        <a:latin typeface="Mada"/>
                        <a:ea typeface="Mada"/>
                        <a:cs typeface="Mada"/>
                        <a:sym typeface="Mada"/>
                      </a:endParaRPr>
                    </a:p>
                  </a:txBody>
                  <a:tcPr marT="91425" marB="91425" marR="91425" marL="91425"/>
                </a:tc>
                <a:tc>
                  <a:txBody>
                    <a:bodyPr/>
                    <a:lstStyle/>
                    <a:p>
                      <a:pPr indent="0" lvl="0" marL="0" rtl="0" algn="ctr">
                        <a:lnSpc>
                          <a:spcPct val="115000"/>
                        </a:lnSpc>
                        <a:spcBef>
                          <a:spcPts val="0"/>
                        </a:spcBef>
                        <a:spcAft>
                          <a:spcPts val="0"/>
                        </a:spcAft>
                        <a:buNone/>
                      </a:pPr>
                      <a:r>
                        <a:rPr lang="en-GB" sz="1100">
                          <a:latin typeface="Mada"/>
                          <a:ea typeface="Mada"/>
                          <a:cs typeface="Mada"/>
                          <a:sym typeface="Mada"/>
                        </a:rPr>
                        <a:t>-</a:t>
                      </a:r>
                      <a:endParaRPr sz="1100">
                        <a:latin typeface="Mada"/>
                        <a:ea typeface="Mada"/>
                        <a:cs typeface="Mada"/>
                        <a:sym typeface="Mada"/>
                      </a:endParaRPr>
                    </a:p>
                  </a:txBody>
                  <a:tcPr marT="91425" marB="91425" marR="91425" marL="91425" anchor="ctr"/>
                </a:tc>
              </a:tr>
              <a:tr h="1307400">
                <a:tc>
                  <a:txBody>
                    <a:bodyPr/>
                    <a:lstStyle/>
                    <a:p>
                      <a:pPr indent="0" lvl="0" marL="0" rtl="0" algn="ctr">
                        <a:spcBef>
                          <a:spcPts val="0"/>
                        </a:spcBef>
                        <a:spcAft>
                          <a:spcPts val="0"/>
                        </a:spcAft>
                        <a:buNone/>
                      </a:pPr>
                      <a:r>
                        <a:rPr b="1" lang="en-GB" sz="1200">
                          <a:latin typeface="Mada"/>
                          <a:ea typeface="Mada"/>
                          <a:cs typeface="Mada"/>
                          <a:sym typeface="Mada"/>
                        </a:rPr>
                        <a:t>ll</a:t>
                      </a:r>
                      <a:endParaRPr b="1" sz="1200">
                        <a:latin typeface="Mada"/>
                        <a:ea typeface="Mada"/>
                        <a:cs typeface="Mada"/>
                        <a:sym typeface="Mada"/>
                      </a:endParaRPr>
                    </a:p>
                  </a:txBody>
                  <a:tcPr marT="91425" marB="91425" marR="91425" marL="91425">
                    <a:solidFill>
                      <a:srgbClr val="F9DEC9"/>
                    </a:solidFill>
                  </a:tcPr>
                </a:tc>
                <a:tc>
                  <a:txBody>
                    <a:bodyPr/>
                    <a:lstStyle/>
                    <a:p>
                      <a:pPr indent="0" lvl="0" marL="0" rtl="0" algn="ctr">
                        <a:lnSpc>
                          <a:spcPct val="115000"/>
                        </a:lnSpc>
                        <a:spcBef>
                          <a:spcPts val="0"/>
                        </a:spcBef>
                        <a:spcAft>
                          <a:spcPts val="0"/>
                        </a:spcAft>
                        <a:buNone/>
                      </a:pPr>
                      <a:r>
                        <a:rPr lang="en-GB" sz="1100">
                          <a:latin typeface="Mada"/>
                          <a:ea typeface="Mada"/>
                          <a:cs typeface="Mada"/>
                          <a:sym typeface="Mada"/>
                        </a:rPr>
                        <a:t>FDS insertion to distal palmar crease/proximal A1 pulley</a:t>
                      </a:r>
                      <a:endParaRPr sz="1100">
                        <a:latin typeface="Mada"/>
                        <a:ea typeface="Mada"/>
                        <a:cs typeface="Mada"/>
                        <a:sym typeface="Mada"/>
                      </a:endParaRPr>
                    </a:p>
                  </a:txBody>
                  <a:tcPr marT="91425" marB="91425" marR="91425" marL="91425" anchor="ctr"/>
                </a:tc>
                <a:tc>
                  <a:txBody>
                    <a:bodyPr/>
                    <a:lstStyle/>
                    <a:p>
                      <a:pPr indent="0" lvl="0" marL="0" rtl="0" algn="l">
                        <a:lnSpc>
                          <a:spcPct val="115000"/>
                        </a:lnSpc>
                        <a:spcBef>
                          <a:spcPts val="0"/>
                        </a:spcBef>
                        <a:spcAft>
                          <a:spcPts val="0"/>
                        </a:spcAft>
                        <a:buNone/>
                      </a:pPr>
                      <a:r>
                        <a:rPr lang="en-GB" sz="1100">
                          <a:latin typeface="Mada"/>
                          <a:ea typeface="Mada"/>
                          <a:cs typeface="Mada"/>
                          <a:sym typeface="Mada"/>
                        </a:rPr>
                        <a:t>Zone is unique in that FDP and FDS in same tendon sheath (both can be injured within the flexor retinaculum). Tendons can retract if vincula are disrupted.</a:t>
                      </a:r>
                      <a:endParaRPr sz="1100">
                        <a:latin typeface="Mada"/>
                        <a:ea typeface="Mada"/>
                        <a:cs typeface="Mada"/>
                        <a:sym typeface="Mada"/>
                      </a:endParaRPr>
                    </a:p>
                  </a:txBody>
                  <a:tcPr marT="91425" marB="91425" marR="91425" marL="91425"/>
                </a:tc>
                <a:tc>
                  <a:txBody>
                    <a:bodyPr/>
                    <a:lstStyle/>
                    <a:p>
                      <a:pPr indent="0" lvl="0" marL="0" rtl="0" algn="l">
                        <a:lnSpc>
                          <a:spcPct val="115000"/>
                        </a:lnSpc>
                        <a:spcBef>
                          <a:spcPts val="0"/>
                        </a:spcBef>
                        <a:spcAft>
                          <a:spcPts val="0"/>
                        </a:spcAft>
                        <a:buNone/>
                      </a:pPr>
                      <a:r>
                        <a:rPr lang="en-GB" sz="1100">
                          <a:latin typeface="Mada"/>
                          <a:ea typeface="Mada"/>
                          <a:cs typeface="Mada"/>
                          <a:sym typeface="Mada"/>
                        </a:rPr>
                        <a:t>Direct repair of both tendons followed by early ROM (Duran, Kleinert). This zone historically had very poor results but results have improved due to advances in postoperative motion protocols.</a:t>
                      </a:r>
                      <a:endParaRPr sz="1100">
                        <a:latin typeface="Mada"/>
                        <a:ea typeface="Mada"/>
                        <a:cs typeface="Mada"/>
                        <a:sym typeface="Mada"/>
                      </a:endParaRPr>
                    </a:p>
                  </a:txBody>
                  <a:tcPr marT="91425" marB="91425" marR="91425" marL="91425"/>
                </a:tc>
              </a:tr>
              <a:tr h="1361875">
                <a:tc>
                  <a:txBody>
                    <a:bodyPr/>
                    <a:lstStyle/>
                    <a:p>
                      <a:pPr indent="0" lvl="0" marL="0" rtl="0" algn="ctr">
                        <a:spcBef>
                          <a:spcPts val="0"/>
                        </a:spcBef>
                        <a:spcAft>
                          <a:spcPts val="0"/>
                        </a:spcAft>
                        <a:buNone/>
                      </a:pPr>
                      <a:r>
                        <a:rPr b="1" lang="en-GB" sz="1200">
                          <a:latin typeface="Mada"/>
                          <a:ea typeface="Mada"/>
                          <a:cs typeface="Mada"/>
                          <a:sym typeface="Mada"/>
                        </a:rPr>
                        <a:t>lll</a:t>
                      </a:r>
                      <a:endParaRPr b="1" sz="1200">
                        <a:latin typeface="Mada"/>
                        <a:ea typeface="Mada"/>
                        <a:cs typeface="Mada"/>
                        <a:sym typeface="Mada"/>
                      </a:endParaRPr>
                    </a:p>
                  </a:txBody>
                  <a:tcPr marT="91425" marB="91425" marR="91425" marL="91425">
                    <a:solidFill>
                      <a:srgbClr val="F9DEC9"/>
                    </a:solidFill>
                  </a:tcPr>
                </a:tc>
                <a:tc>
                  <a:txBody>
                    <a:bodyPr/>
                    <a:lstStyle/>
                    <a:p>
                      <a:pPr indent="0" lvl="0" marL="0" rtl="0" algn="ctr">
                        <a:lnSpc>
                          <a:spcPct val="115000"/>
                        </a:lnSpc>
                        <a:spcBef>
                          <a:spcPts val="0"/>
                        </a:spcBef>
                        <a:spcAft>
                          <a:spcPts val="0"/>
                        </a:spcAft>
                        <a:buNone/>
                      </a:pPr>
                      <a:r>
                        <a:rPr lang="en-GB" sz="1100">
                          <a:latin typeface="Mada"/>
                          <a:ea typeface="Mada"/>
                          <a:cs typeface="Mada"/>
                          <a:sym typeface="Mada"/>
                        </a:rPr>
                        <a:t>P</a:t>
                      </a:r>
                      <a:r>
                        <a:rPr lang="en-GB" sz="1100">
                          <a:latin typeface="Mada"/>
                          <a:ea typeface="Mada"/>
                          <a:cs typeface="Mada"/>
                          <a:sym typeface="Mada"/>
                        </a:rPr>
                        <a:t>alm (A1 pulley to distal aspect of carpal ligament)</a:t>
                      </a:r>
                      <a:endParaRPr sz="1100">
                        <a:latin typeface="Mada"/>
                        <a:ea typeface="Mada"/>
                        <a:cs typeface="Mada"/>
                        <a:sym typeface="Mada"/>
                      </a:endParaRPr>
                    </a:p>
                  </a:txBody>
                  <a:tcPr marT="91425" marB="91425" marR="91425" marL="91425" anchor="ctr"/>
                </a:tc>
                <a:tc>
                  <a:txBody>
                    <a:bodyPr/>
                    <a:lstStyle/>
                    <a:p>
                      <a:pPr indent="0" lvl="0" marL="0" rtl="0" algn="l">
                        <a:lnSpc>
                          <a:spcPct val="115000"/>
                        </a:lnSpc>
                        <a:spcBef>
                          <a:spcPts val="0"/>
                        </a:spcBef>
                        <a:spcAft>
                          <a:spcPts val="0"/>
                        </a:spcAft>
                        <a:buNone/>
                      </a:pPr>
                      <a:r>
                        <a:rPr lang="en-GB" sz="1100">
                          <a:latin typeface="Mada"/>
                          <a:ea typeface="Mada"/>
                          <a:cs typeface="Mada"/>
                          <a:sym typeface="Mada"/>
                        </a:rPr>
                        <a:t>Often associated with neurovascular injury which carries a worse prognosis</a:t>
                      </a:r>
                      <a:endParaRPr sz="1100">
                        <a:latin typeface="Mada"/>
                        <a:ea typeface="Mada"/>
                        <a:cs typeface="Mada"/>
                        <a:sym typeface="Mada"/>
                      </a:endParaRPr>
                    </a:p>
                  </a:txBody>
                  <a:tcPr marT="91425" marB="91425" marR="91425" marL="91425"/>
                </a:tc>
                <a:tc>
                  <a:txBody>
                    <a:bodyPr/>
                    <a:lstStyle/>
                    <a:p>
                      <a:pPr indent="0" lvl="0" marL="0" rtl="0" algn="l">
                        <a:lnSpc>
                          <a:spcPct val="115000"/>
                        </a:lnSpc>
                        <a:spcBef>
                          <a:spcPts val="0"/>
                        </a:spcBef>
                        <a:spcAft>
                          <a:spcPts val="0"/>
                        </a:spcAft>
                        <a:buNone/>
                      </a:pPr>
                      <a:r>
                        <a:rPr lang="en-GB" sz="1100">
                          <a:latin typeface="Mada"/>
                          <a:ea typeface="Mada"/>
                          <a:cs typeface="Mada"/>
                          <a:sym typeface="Mada"/>
                        </a:rPr>
                        <a:t>Direct tendon repair. Good results from direct repair can be expected due to absence of retinacular structures (if no neurovascular injury). May require A1 pulley release to avoid impingement of the repaired tendon on the pulley.</a:t>
                      </a:r>
                      <a:endParaRPr sz="1100">
                        <a:latin typeface="Mada"/>
                        <a:ea typeface="Mada"/>
                        <a:cs typeface="Mada"/>
                        <a:sym typeface="Mada"/>
                      </a:endParaRPr>
                    </a:p>
                  </a:txBody>
                  <a:tcPr marT="91425" marB="91425" marR="91425" marL="91425"/>
                </a:tc>
              </a:tr>
              <a:tr h="980550">
                <a:tc>
                  <a:txBody>
                    <a:bodyPr/>
                    <a:lstStyle/>
                    <a:p>
                      <a:pPr indent="0" lvl="0" marL="0" rtl="0" algn="ctr">
                        <a:spcBef>
                          <a:spcPts val="0"/>
                        </a:spcBef>
                        <a:spcAft>
                          <a:spcPts val="0"/>
                        </a:spcAft>
                        <a:buNone/>
                      </a:pPr>
                      <a:r>
                        <a:rPr b="1" lang="en-GB" sz="1200">
                          <a:latin typeface="Mada"/>
                          <a:ea typeface="Mada"/>
                          <a:cs typeface="Mada"/>
                          <a:sym typeface="Mada"/>
                        </a:rPr>
                        <a:t>lV</a:t>
                      </a:r>
                      <a:endParaRPr b="1" sz="1200">
                        <a:latin typeface="Mada"/>
                        <a:ea typeface="Mada"/>
                        <a:cs typeface="Mada"/>
                        <a:sym typeface="Mada"/>
                      </a:endParaRPr>
                    </a:p>
                  </a:txBody>
                  <a:tcPr marT="91425" marB="91425" marR="91425" marL="91425">
                    <a:solidFill>
                      <a:srgbClr val="F9DEC9"/>
                    </a:solidFill>
                  </a:tcPr>
                </a:tc>
                <a:tc>
                  <a:txBody>
                    <a:bodyPr/>
                    <a:lstStyle/>
                    <a:p>
                      <a:pPr indent="0" lvl="0" marL="0" rtl="0" algn="ctr">
                        <a:lnSpc>
                          <a:spcPct val="115000"/>
                        </a:lnSpc>
                        <a:spcBef>
                          <a:spcPts val="0"/>
                        </a:spcBef>
                        <a:spcAft>
                          <a:spcPts val="0"/>
                        </a:spcAft>
                        <a:buNone/>
                      </a:pPr>
                      <a:r>
                        <a:rPr lang="en-GB" sz="1100">
                          <a:latin typeface="Mada"/>
                          <a:ea typeface="Mada"/>
                          <a:cs typeface="Mada"/>
                          <a:sym typeface="Mada"/>
                        </a:rPr>
                        <a:t>C</a:t>
                      </a:r>
                      <a:r>
                        <a:rPr lang="en-GB" sz="1100">
                          <a:latin typeface="Mada"/>
                          <a:ea typeface="Mada"/>
                          <a:cs typeface="Mada"/>
                          <a:sym typeface="Mada"/>
                        </a:rPr>
                        <a:t>arpal tunnel</a:t>
                      </a:r>
                      <a:endParaRPr sz="1100">
                        <a:latin typeface="Mada"/>
                        <a:ea typeface="Mada"/>
                        <a:cs typeface="Mada"/>
                        <a:sym typeface="Mada"/>
                      </a:endParaRPr>
                    </a:p>
                  </a:txBody>
                  <a:tcPr marT="91425" marB="91425" marR="91425" marL="91425" anchor="ctr"/>
                </a:tc>
                <a:tc>
                  <a:txBody>
                    <a:bodyPr/>
                    <a:lstStyle/>
                    <a:p>
                      <a:pPr indent="0" lvl="0" marL="0" rtl="0" algn="l">
                        <a:lnSpc>
                          <a:spcPct val="115000"/>
                        </a:lnSpc>
                        <a:spcBef>
                          <a:spcPts val="0"/>
                        </a:spcBef>
                        <a:spcAft>
                          <a:spcPts val="0"/>
                        </a:spcAft>
                        <a:buNone/>
                      </a:pPr>
                      <a:r>
                        <a:rPr lang="en-GB" sz="1100">
                          <a:latin typeface="Mada"/>
                          <a:ea typeface="Mada"/>
                          <a:cs typeface="Mada"/>
                          <a:sym typeface="Mada"/>
                        </a:rPr>
                        <a:t>Often complicated by postoperative adhesions due to close quarters and synovial sheath of the carpal tunnel.</a:t>
                      </a:r>
                      <a:endParaRPr sz="1100">
                        <a:latin typeface="Mada"/>
                        <a:ea typeface="Mada"/>
                        <a:cs typeface="Mada"/>
                        <a:sym typeface="Mada"/>
                      </a:endParaRPr>
                    </a:p>
                  </a:txBody>
                  <a:tcPr marT="91425" marB="91425" marR="91425" marL="91425"/>
                </a:tc>
                <a:tc>
                  <a:txBody>
                    <a:bodyPr/>
                    <a:lstStyle/>
                    <a:p>
                      <a:pPr indent="0" lvl="0" marL="0" rtl="0" algn="l">
                        <a:lnSpc>
                          <a:spcPct val="115000"/>
                        </a:lnSpc>
                        <a:spcBef>
                          <a:spcPts val="0"/>
                        </a:spcBef>
                        <a:spcAft>
                          <a:spcPts val="0"/>
                        </a:spcAft>
                        <a:buNone/>
                      </a:pPr>
                      <a:r>
                        <a:rPr lang="en-GB" sz="1100">
                          <a:latin typeface="Mada"/>
                          <a:ea typeface="Mada"/>
                          <a:cs typeface="Mada"/>
                          <a:sym typeface="Mada"/>
                        </a:rPr>
                        <a:t>Direct tendon repair. Transverse carpal ligament should be repaired in a lengthened fashion if tendon bowstringing is present.</a:t>
                      </a:r>
                      <a:endParaRPr sz="1100">
                        <a:latin typeface="Mada"/>
                        <a:ea typeface="Mada"/>
                        <a:cs typeface="Mada"/>
                        <a:sym typeface="Mada"/>
                      </a:endParaRPr>
                    </a:p>
                  </a:txBody>
                  <a:tcPr marT="91425" marB="91425" marR="91425" marL="91425"/>
                </a:tc>
              </a:tr>
              <a:tr h="817125">
                <a:tc>
                  <a:txBody>
                    <a:bodyPr/>
                    <a:lstStyle/>
                    <a:p>
                      <a:pPr indent="0" lvl="0" marL="0" rtl="0" algn="ctr">
                        <a:spcBef>
                          <a:spcPts val="0"/>
                        </a:spcBef>
                        <a:spcAft>
                          <a:spcPts val="0"/>
                        </a:spcAft>
                        <a:buNone/>
                      </a:pPr>
                      <a:r>
                        <a:rPr b="1" lang="en-GB" sz="1200">
                          <a:latin typeface="Mada"/>
                          <a:ea typeface="Mada"/>
                          <a:cs typeface="Mada"/>
                          <a:sym typeface="Mada"/>
                        </a:rPr>
                        <a:t>V</a:t>
                      </a:r>
                      <a:endParaRPr b="1" sz="1200">
                        <a:latin typeface="Mada"/>
                        <a:ea typeface="Mada"/>
                        <a:cs typeface="Mada"/>
                        <a:sym typeface="Mada"/>
                      </a:endParaRPr>
                    </a:p>
                  </a:txBody>
                  <a:tcPr marT="91425" marB="91425" marR="91425" marL="91425">
                    <a:solidFill>
                      <a:srgbClr val="F9DEC9"/>
                    </a:solidFill>
                  </a:tcPr>
                </a:tc>
                <a:tc>
                  <a:txBody>
                    <a:bodyPr/>
                    <a:lstStyle/>
                    <a:p>
                      <a:pPr indent="0" lvl="0" marL="0" rtl="0" algn="ctr">
                        <a:lnSpc>
                          <a:spcPct val="115000"/>
                        </a:lnSpc>
                        <a:spcBef>
                          <a:spcPts val="0"/>
                        </a:spcBef>
                        <a:spcAft>
                          <a:spcPts val="0"/>
                        </a:spcAft>
                        <a:buNone/>
                      </a:pPr>
                      <a:r>
                        <a:rPr lang="en-GB" sz="1100">
                          <a:latin typeface="Mada"/>
                          <a:ea typeface="Mada"/>
                          <a:cs typeface="Mada"/>
                          <a:sym typeface="Mada"/>
                        </a:rPr>
                        <a:t>Carpal</a:t>
                      </a:r>
                      <a:r>
                        <a:rPr lang="en-GB" sz="1100">
                          <a:latin typeface="Mada"/>
                          <a:ea typeface="Mada"/>
                          <a:cs typeface="Mada"/>
                          <a:sym typeface="Mada"/>
                        </a:rPr>
                        <a:t> tunnel to forearm</a:t>
                      </a:r>
                      <a:endParaRPr sz="1100">
                        <a:latin typeface="Mada"/>
                        <a:ea typeface="Mada"/>
                        <a:cs typeface="Mada"/>
                        <a:sym typeface="Mada"/>
                      </a:endParaRPr>
                    </a:p>
                  </a:txBody>
                  <a:tcPr marT="91425" marB="91425" marR="91425" marL="91425" anchor="ctr"/>
                </a:tc>
                <a:tc>
                  <a:txBody>
                    <a:bodyPr/>
                    <a:lstStyle/>
                    <a:p>
                      <a:pPr indent="0" lvl="0" marL="0" rtl="0" algn="l">
                        <a:lnSpc>
                          <a:spcPct val="115000"/>
                        </a:lnSpc>
                        <a:spcBef>
                          <a:spcPts val="0"/>
                        </a:spcBef>
                        <a:spcAft>
                          <a:spcPts val="0"/>
                        </a:spcAft>
                        <a:buNone/>
                      </a:pPr>
                      <a:r>
                        <a:rPr lang="en-GB" sz="1100">
                          <a:latin typeface="Mada"/>
                          <a:ea typeface="Mada"/>
                          <a:cs typeface="Mada"/>
                          <a:sym typeface="Mada"/>
                        </a:rPr>
                        <a:t>Often associated with neurovascular injury which carries a worse prognosis</a:t>
                      </a:r>
                      <a:endParaRPr sz="1100">
                        <a:latin typeface="Mada"/>
                        <a:ea typeface="Mada"/>
                        <a:cs typeface="Mada"/>
                        <a:sym typeface="Mada"/>
                      </a:endParaRPr>
                    </a:p>
                  </a:txBody>
                  <a:tcPr marT="91425" marB="91425" marR="91425" marL="91425"/>
                </a:tc>
                <a:tc>
                  <a:txBody>
                    <a:bodyPr/>
                    <a:lstStyle/>
                    <a:p>
                      <a:pPr indent="0" lvl="0" marL="0" rtl="0" algn="l">
                        <a:lnSpc>
                          <a:spcPct val="115000"/>
                        </a:lnSpc>
                        <a:spcBef>
                          <a:spcPts val="0"/>
                        </a:spcBef>
                        <a:spcAft>
                          <a:spcPts val="0"/>
                        </a:spcAft>
                        <a:buNone/>
                      </a:pPr>
                      <a:r>
                        <a:rPr lang="en-GB" sz="1100">
                          <a:latin typeface="Mada"/>
                          <a:ea typeface="Mada"/>
                          <a:cs typeface="Mada"/>
                          <a:sym typeface="Mada"/>
                        </a:rPr>
                        <a:t>Direct tendon repair.</a:t>
                      </a:r>
                      <a:endParaRPr sz="1100">
                        <a:latin typeface="Mada"/>
                        <a:ea typeface="Mada"/>
                        <a:cs typeface="Mada"/>
                        <a:sym typeface="Mada"/>
                      </a:endParaRPr>
                    </a:p>
                  </a:txBody>
                  <a:tcPr marT="91425" marB="91425" marR="91425" marL="91425"/>
                </a:tc>
              </a:tr>
              <a:tr h="1661500">
                <a:tc>
                  <a:txBody>
                    <a:bodyPr/>
                    <a:lstStyle/>
                    <a:p>
                      <a:pPr indent="0" lvl="0" marL="0" rtl="0" algn="ctr">
                        <a:spcBef>
                          <a:spcPts val="0"/>
                        </a:spcBef>
                        <a:spcAft>
                          <a:spcPts val="0"/>
                        </a:spcAft>
                        <a:buNone/>
                      </a:pPr>
                      <a:r>
                        <a:rPr b="1" lang="en-GB" sz="1200">
                          <a:latin typeface="Mada"/>
                          <a:ea typeface="Mada"/>
                          <a:cs typeface="Mada"/>
                          <a:sym typeface="Mada"/>
                        </a:rPr>
                        <a:t>Thumb</a:t>
                      </a:r>
                      <a:endParaRPr b="1" sz="1200">
                        <a:latin typeface="Mada"/>
                        <a:ea typeface="Mada"/>
                        <a:cs typeface="Mada"/>
                        <a:sym typeface="Mada"/>
                      </a:endParaRPr>
                    </a:p>
                  </a:txBody>
                  <a:tcPr marT="91425" marB="91425" marR="91425" marL="91425">
                    <a:solidFill>
                      <a:srgbClr val="F9DEC9"/>
                    </a:solidFill>
                  </a:tcPr>
                </a:tc>
                <a:tc>
                  <a:txBody>
                    <a:bodyPr/>
                    <a:lstStyle/>
                    <a:p>
                      <a:pPr indent="0" lvl="0" marL="0" rtl="0" algn="ctr">
                        <a:lnSpc>
                          <a:spcPct val="115000"/>
                        </a:lnSpc>
                        <a:spcBef>
                          <a:spcPts val="0"/>
                        </a:spcBef>
                        <a:spcAft>
                          <a:spcPts val="0"/>
                        </a:spcAft>
                        <a:buNone/>
                      </a:pPr>
                      <a:r>
                        <a:rPr lang="en-GB" sz="1100">
                          <a:latin typeface="Mada"/>
                          <a:ea typeface="Mada"/>
                          <a:cs typeface="Mada"/>
                          <a:sym typeface="Mada"/>
                        </a:rPr>
                        <a:t>TI, TII, TIII</a:t>
                      </a:r>
                      <a:endParaRPr sz="1100">
                        <a:latin typeface="Mada"/>
                        <a:ea typeface="Mada"/>
                        <a:cs typeface="Mada"/>
                        <a:sym typeface="Mada"/>
                      </a:endParaRPr>
                    </a:p>
                  </a:txBody>
                  <a:tcPr marT="91425" marB="91425" marR="91425" marL="91425" anchor="ctr"/>
                </a:tc>
                <a:tc>
                  <a:txBody>
                    <a:bodyPr/>
                    <a:lstStyle/>
                    <a:p>
                      <a:pPr indent="0" lvl="0" marL="0" rtl="0" algn="l">
                        <a:lnSpc>
                          <a:spcPct val="115000"/>
                        </a:lnSpc>
                        <a:spcBef>
                          <a:spcPts val="0"/>
                        </a:spcBef>
                        <a:spcAft>
                          <a:spcPts val="0"/>
                        </a:spcAft>
                        <a:buNone/>
                      </a:pPr>
                      <a:r>
                        <a:rPr lang="en-GB" sz="1100">
                          <a:latin typeface="Mada"/>
                          <a:ea typeface="Mada"/>
                          <a:cs typeface="Mada"/>
                          <a:sym typeface="Mada"/>
                        </a:rPr>
                        <a:t>Outcomes different than fingers. Early motion protocols do not improve long-term results and there is a higher re-rupture rate than flexor tendon repair in fingers.</a:t>
                      </a:r>
                      <a:endParaRPr sz="1100">
                        <a:latin typeface="Mada"/>
                        <a:ea typeface="Mada"/>
                        <a:cs typeface="Mada"/>
                        <a:sym typeface="Mada"/>
                      </a:endParaRPr>
                    </a:p>
                  </a:txBody>
                  <a:tcPr marT="91425" marB="91425" marR="91425" marL="91425"/>
                </a:tc>
                <a:tc>
                  <a:txBody>
                    <a:bodyPr/>
                    <a:lstStyle/>
                    <a:p>
                      <a:pPr indent="0" lvl="0" marL="0" rtl="0" algn="l">
                        <a:lnSpc>
                          <a:spcPct val="115000"/>
                        </a:lnSpc>
                        <a:spcBef>
                          <a:spcPts val="0"/>
                        </a:spcBef>
                        <a:spcAft>
                          <a:spcPts val="0"/>
                        </a:spcAft>
                        <a:buNone/>
                      </a:pPr>
                      <a:r>
                        <a:rPr lang="en-GB" sz="1100">
                          <a:latin typeface="Mada"/>
                          <a:ea typeface="Mada"/>
                          <a:cs typeface="Mada"/>
                          <a:sym typeface="Mada"/>
                        </a:rPr>
                        <a:t>Direct end-to-end repair of FPL is advocated. Try to avoid Zone III to avoid injury to the recurrent motor branch of the median nerve. Oblique pulley is more important than the A1 pulley; however both may be incised if necessary. Attempt to leave one pulley intact to prevent bowstringing.</a:t>
                      </a:r>
                      <a:endParaRPr sz="1100">
                        <a:latin typeface="Mada"/>
                        <a:ea typeface="Mada"/>
                        <a:cs typeface="Mada"/>
                        <a:sym typeface="Mada"/>
                      </a:endParaRPr>
                    </a:p>
                  </a:txBody>
                  <a:tcPr marT="91425" marB="91425" marR="91425" marL="91425"/>
                </a:tc>
              </a:tr>
            </a:tbl>
          </a:graphicData>
        </a:graphic>
      </p:graphicFrame>
      <p:pic>
        <p:nvPicPr>
          <p:cNvPr id="2987" name="Google Shape;2987;p157"/>
          <p:cNvPicPr preferRelativeResize="0"/>
          <p:nvPr/>
        </p:nvPicPr>
        <p:blipFill>
          <a:blip r:embed="rId3">
            <a:alphaModFix/>
          </a:blip>
          <a:stretch>
            <a:fillRect/>
          </a:stretch>
        </p:blipFill>
        <p:spPr>
          <a:xfrm>
            <a:off x="8927625" y="2049450"/>
            <a:ext cx="1227925" cy="920950"/>
          </a:xfrm>
          <a:prstGeom prst="rect">
            <a:avLst/>
          </a:prstGeom>
          <a:noFill/>
          <a:ln>
            <a:noFill/>
          </a:ln>
        </p:spPr>
      </p:pic>
      <p:pic>
        <p:nvPicPr>
          <p:cNvPr id="2988" name="Google Shape;2988;p157"/>
          <p:cNvPicPr preferRelativeResize="0"/>
          <p:nvPr/>
        </p:nvPicPr>
        <p:blipFill>
          <a:blip r:embed="rId4">
            <a:alphaModFix/>
          </a:blip>
          <a:stretch>
            <a:fillRect/>
          </a:stretch>
        </p:blipFill>
        <p:spPr>
          <a:xfrm>
            <a:off x="5193550" y="2700300"/>
            <a:ext cx="2120501" cy="1342325"/>
          </a:xfrm>
          <a:prstGeom prst="rect">
            <a:avLst/>
          </a:prstGeom>
          <a:noFill/>
          <a:ln>
            <a:noFill/>
          </a:ln>
        </p:spPr>
      </p:pic>
      <p:sp>
        <p:nvSpPr>
          <p:cNvPr id="2989" name="Google Shape;2989;p157"/>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2990" name="Google Shape;2990;p157"/>
          <p:cNvSpPr txBox="1"/>
          <p:nvPr/>
        </p:nvSpPr>
        <p:spPr>
          <a:xfrm>
            <a:off x="-12" y="929688"/>
            <a:ext cx="2424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rgbClr val="B7D5D4"/>
                </a:solidFill>
                <a:highlight>
                  <a:srgbClr val="FFDDD2"/>
                </a:highlight>
                <a:latin typeface="Lora"/>
                <a:ea typeface="Lora"/>
                <a:cs typeface="Lora"/>
                <a:sym typeface="Lora"/>
              </a:rPr>
              <a:t>This wasn’t explained during the Session but it’s part of the Objs</a:t>
            </a:r>
            <a:endParaRPr b="1">
              <a:solidFill>
                <a:srgbClr val="B7D5D4"/>
              </a:solidFill>
              <a:highlight>
                <a:srgbClr val="FFDDD2"/>
              </a:highlight>
              <a:latin typeface="Lora"/>
              <a:ea typeface="Lora"/>
              <a:cs typeface="Lora"/>
              <a:sym typeface="Lora"/>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4" name="Shape 2994"/>
        <p:cNvGrpSpPr/>
        <p:nvPr/>
      </p:nvGrpSpPr>
      <p:grpSpPr>
        <a:xfrm>
          <a:off x="0" y="0"/>
          <a:ext cx="0" cy="0"/>
          <a:chOff x="0" y="0"/>
          <a:chExt cx="0" cy="0"/>
        </a:xfrm>
      </p:grpSpPr>
      <p:sp>
        <p:nvSpPr>
          <p:cNvPr id="2995" name="Google Shape;2995;p158"/>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158"/>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158"/>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158"/>
          <p:cNvSpPr txBox="1"/>
          <p:nvPr/>
        </p:nvSpPr>
        <p:spPr>
          <a:xfrm>
            <a:off x="137850" y="299300"/>
            <a:ext cx="7058400" cy="10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Approach to hand fracture and nerve compression history and physical examination</a:t>
            </a:r>
            <a:endParaRPr b="1" sz="2000">
              <a:solidFill>
                <a:srgbClr val="83C5BE"/>
              </a:solidFill>
              <a:latin typeface="Lora"/>
              <a:ea typeface="Lora"/>
              <a:cs typeface="Lora"/>
              <a:sym typeface="Lora"/>
            </a:endParaRPr>
          </a:p>
        </p:txBody>
      </p:sp>
      <p:sp>
        <p:nvSpPr>
          <p:cNvPr id="2999" name="Google Shape;2999;p158"/>
          <p:cNvSpPr txBox="1"/>
          <p:nvPr/>
        </p:nvSpPr>
        <p:spPr>
          <a:xfrm>
            <a:off x="2037288" y="981850"/>
            <a:ext cx="3514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100">
                <a:solidFill>
                  <a:srgbClr val="E9AC87"/>
                </a:solidFill>
                <a:latin typeface="Lora"/>
                <a:ea typeface="Lora"/>
                <a:cs typeface="Lora"/>
                <a:sym typeface="Lora"/>
              </a:rPr>
              <a:t>Nerve compression</a:t>
            </a:r>
            <a:endParaRPr b="1" sz="2100">
              <a:solidFill>
                <a:srgbClr val="E9AC87"/>
              </a:solidFill>
              <a:latin typeface="Lora"/>
              <a:ea typeface="Lora"/>
              <a:cs typeface="Lora"/>
              <a:sym typeface="Lora"/>
            </a:endParaRPr>
          </a:p>
        </p:txBody>
      </p:sp>
      <p:grpSp>
        <p:nvGrpSpPr>
          <p:cNvPr id="3000" name="Google Shape;3000;p158"/>
          <p:cNvGrpSpPr/>
          <p:nvPr/>
        </p:nvGrpSpPr>
        <p:grpSpPr>
          <a:xfrm>
            <a:off x="87538" y="1634150"/>
            <a:ext cx="5907600" cy="476013"/>
            <a:chOff x="0" y="2108625"/>
            <a:chExt cx="5907600" cy="476013"/>
          </a:xfrm>
        </p:grpSpPr>
        <p:sp>
          <p:nvSpPr>
            <p:cNvPr id="3001" name="Google Shape;3001;p158"/>
            <p:cNvSpPr txBox="1"/>
            <p:nvPr/>
          </p:nvSpPr>
          <p:spPr>
            <a:xfrm>
              <a:off x="0" y="2108625"/>
              <a:ext cx="59076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Carpal tunnel syndrome: History</a:t>
              </a:r>
              <a:r>
                <a:rPr lang="en-GB" sz="1800">
                  <a:solidFill>
                    <a:srgbClr val="9FCFCF"/>
                  </a:solidFill>
                  <a:latin typeface="Comfortaa Regular"/>
                  <a:ea typeface="Comfortaa Regular"/>
                  <a:cs typeface="Comfortaa Regular"/>
                  <a:sym typeface="Comfortaa Regular"/>
                </a:rPr>
                <a:t> </a:t>
              </a:r>
              <a:endParaRPr sz="1800">
                <a:solidFill>
                  <a:srgbClr val="9FCFCF"/>
                </a:solidFill>
                <a:latin typeface="Comfortaa Regular"/>
                <a:ea typeface="Comfortaa Regular"/>
                <a:cs typeface="Comfortaa Regular"/>
                <a:sym typeface="Comfortaa Regular"/>
              </a:endParaRPr>
            </a:p>
          </p:txBody>
        </p:sp>
        <p:sp>
          <p:nvSpPr>
            <p:cNvPr id="3002" name="Google Shape;3002;p158"/>
            <p:cNvSpPr/>
            <p:nvPr/>
          </p:nvSpPr>
          <p:spPr>
            <a:xfrm>
              <a:off x="850" y="25270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003" name="Google Shape;3003;p158"/>
          <p:cNvSpPr txBox="1"/>
          <p:nvPr/>
        </p:nvSpPr>
        <p:spPr>
          <a:xfrm>
            <a:off x="85488" y="2188700"/>
            <a:ext cx="7418400" cy="2768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Lora"/>
              <a:buChar char="●"/>
            </a:pPr>
            <a:r>
              <a:rPr b="1" lang="en-GB" sz="1200">
                <a:highlight>
                  <a:srgbClr val="F9DEC9"/>
                </a:highlight>
                <a:latin typeface="Lora"/>
                <a:ea typeface="Lora"/>
                <a:cs typeface="Lora"/>
                <a:sym typeface="Lora"/>
              </a:rPr>
              <a:t>Personal info:</a:t>
            </a:r>
            <a:endParaRPr b="1" sz="1200">
              <a:highlight>
                <a:srgbClr val="F9DEC9"/>
              </a:highlight>
              <a:latin typeface="Lora"/>
              <a:ea typeface="Lora"/>
              <a:cs typeface="Lora"/>
              <a:sym typeface="Lor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Age and sex:</a:t>
            </a:r>
            <a:endParaRPr sz="1100">
              <a:latin typeface="Mada"/>
              <a:ea typeface="Mada"/>
              <a:cs typeface="Mada"/>
              <a:sym typeface="Mada"/>
            </a:endParaRPr>
          </a:p>
          <a:p>
            <a:pPr indent="-298450" lvl="2" marL="1371600" rtl="0" algn="l">
              <a:lnSpc>
                <a:spcPct val="115000"/>
              </a:lnSpc>
              <a:spcBef>
                <a:spcPts val="0"/>
              </a:spcBef>
              <a:spcAft>
                <a:spcPts val="0"/>
              </a:spcAft>
              <a:buSzPts val="1100"/>
              <a:buFont typeface="Lora"/>
              <a:buChar char="■"/>
            </a:pPr>
            <a:r>
              <a:rPr lang="en-GB" sz="1100">
                <a:latin typeface="Mada"/>
                <a:ea typeface="Mada"/>
                <a:cs typeface="Mada"/>
                <a:sym typeface="Mada"/>
              </a:rPr>
              <a:t>Carpal tunnel syndrome is common in middle-aged women – especially at the menopause.</a:t>
            </a:r>
            <a:r>
              <a:rPr lang="en-GB" sz="1100">
                <a:latin typeface="Lora"/>
                <a:ea typeface="Lora"/>
                <a:cs typeface="Lora"/>
                <a:sym typeface="Lora"/>
              </a:rPr>
              <a:t> </a:t>
            </a:r>
            <a:endParaRPr sz="1100">
              <a:latin typeface="Lora"/>
              <a:ea typeface="Lora"/>
              <a:cs typeface="Lora"/>
              <a:sym typeface="Lora"/>
            </a:endParaRPr>
          </a:p>
          <a:p>
            <a:pPr indent="-304800" lvl="0" marL="457200" rtl="0" algn="l">
              <a:spcBef>
                <a:spcPts val="0"/>
              </a:spcBef>
              <a:spcAft>
                <a:spcPts val="0"/>
              </a:spcAft>
              <a:buSzPts val="1200"/>
              <a:buFont typeface="Lora"/>
              <a:buChar char="●"/>
            </a:pPr>
            <a:r>
              <a:rPr b="1" lang="en-GB" sz="1200">
                <a:highlight>
                  <a:srgbClr val="F9DEC9"/>
                </a:highlight>
                <a:latin typeface="Lora"/>
                <a:ea typeface="Lora"/>
                <a:cs typeface="Lora"/>
                <a:sym typeface="Lora"/>
              </a:rPr>
              <a:t>Chief complaint:</a:t>
            </a:r>
            <a:endParaRPr b="1" sz="1200">
              <a:highlight>
                <a:srgbClr val="F9DEC9"/>
              </a:highlight>
              <a:latin typeface="Lora"/>
              <a:ea typeface="Lora"/>
              <a:cs typeface="Lora"/>
              <a:sym typeface="Lor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Pins and needles in the fingers, principally the index and middle fingers, is the common presenting symptom. Sometimes the thumb is involved.</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Pain in the forearm. For some (so far unexplained) reason, patients often complain of a pain which radiates from the wrist, up along the medial side of the forearm. This is usually an aching pain, not pins and needles.</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Lora"/>
              <a:buChar char="○"/>
            </a:pPr>
            <a:r>
              <a:rPr lang="en-GB" sz="1100">
                <a:latin typeface="Mada"/>
                <a:ea typeface="Mada"/>
                <a:cs typeface="Mada"/>
                <a:sym typeface="Mada"/>
              </a:rPr>
              <a:t>If motor deficits without sensory loss → think of AIN. Also, AIN pts are </a:t>
            </a:r>
            <a:r>
              <a:rPr b="1" lang="en-GB" sz="1100">
                <a:solidFill>
                  <a:srgbClr val="CC0000"/>
                </a:solidFill>
                <a:latin typeface="Mada"/>
                <a:ea typeface="Mada"/>
                <a:cs typeface="Mada"/>
                <a:sym typeface="Mada"/>
              </a:rPr>
              <a:t>unable to do OK sign.</a:t>
            </a:r>
            <a:endParaRPr b="1" sz="1100">
              <a:solidFill>
                <a:srgbClr val="CC0000"/>
              </a:solidFill>
              <a:latin typeface="Mada"/>
              <a:ea typeface="Mada"/>
              <a:cs typeface="Mada"/>
              <a:sym typeface="Mada"/>
            </a:endParaRPr>
          </a:p>
          <a:p>
            <a:pPr indent="-304800" lvl="0" marL="457200" rtl="0" algn="l">
              <a:spcBef>
                <a:spcPts val="0"/>
              </a:spcBef>
              <a:spcAft>
                <a:spcPts val="0"/>
              </a:spcAft>
              <a:buSzPts val="1200"/>
              <a:buFont typeface="Lora"/>
              <a:buChar char="●"/>
            </a:pPr>
            <a:r>
              <a:rPr b="1" lang="en-GB" sz="1200">
                <a:highlight>
                  <a:srgbClr val="F9DEC9"/>
                </a:highlight>
                <a:latin typeface="Lora"/>
                <a:ea typeface="Lora"/>
                <a:cs typeface="Lora"/>
                <a:sym typeface="Lora"/>
              </a:rPr>
              <a:t>HPI:</a:t>
            </a:r>
            <a:endParaRPr b="1" sz="1200">
              <a:highlight>
                <a:srgbClr val="F9DEC9"/>
              </a:highlight>
              <a:latin typeface="Lora"/>
              <a:ea typeface="Lora"/>
              <a:cs typeface="Lora"/>
              <a:sym typeface="Lora"/>
            </a:endParaRPr>
          </a:p>
        </p:txBody>
      </p:sp>
      <p:graphicFrame>
        <p:nvGraphicFramePr>
          <p:cNvPr id="3004" name="Google Shape;3004;p158"/>
          <p:cNvGraphicFramePr/>
          <p:nvPr/>
        </p:nvGraphicFramePr>
        <p:xfrm>
          <a:off x="319975" y="4471838"/>
          <a:ext cx="3000000" cy="3000000"/>
        </p:xfrm>
        <a:graphic>
          <a:graphicData uri="http://schemas.openxmlformats.org/drawingml/2006/table">
            <a:tbl>
              <a:tblPr>
                <a:noFill/>
                <a:tableStyleId>{19993E90-D4CF-4236-97D6-A35B643A8516}</a:tableStyleId>
              </a:tblPr>
              <a:tblGrid>
                <a:gridCol w="1659200"/>
                <a:gridCol w="5290225"/>
              </a:tblGrid>
              <a:tr h="254875">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SOCRATES</a:t>
                      </a:r>
                      <a:endParaRPr b="1" sz="1100">
                        <a:latin typeface="Mada"/>
                        <a:ea typeface="Mada"/>
                        <a:cs typeface="Mada"/>
                        <a:sym typeface="Mada"/>
                      </a:endParaRPr>
                    </a:p>
                  </a:txBody>
                  <a:tcPr marT="91425" marB="91425" marR="91425" marL="91425">
                    <a:solidFill>
                      <a:srgbClr val="F9DEC9"/>
                    </a:solidFill>
                  </a:tcPr>
                </a:tc>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Hint </a:t>
                      </a:r>
                      <a:endParaRPr b="1" sz="1100">
                        <a:latin typeface="Mada"/>
                        <a:ea typeface="Mada"/>
                        <a:cs typeface="Mada"/>
                        <a:sym typeface="Mada"/>
                      </a:endParaRPr>
                    </a:p>
                  </a:txBody>
                  <a:tcPr marT="91425" marB="91425" marR="91425" marL="91425">
                    <a:solidFill>
                      <a:srgbClr val="F9DEC9"/>
                    </a:solidFill>
                  </a:tcPr>
                </a:tc>
              </a:tr>
              <a:tr h="481175">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Site</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Extent of the weakness or sensory loss and the distribution of it. (How was the posture of the hand when it got injured? Can you move it?)</a:t>
                      </a:r>
                      <a:endParaRPr sz="1100">
                        <a:latin typeface="Mada"/>
                        <a:ea typeface="Mada"/>
                        <a:cs typeface="Mada"/>
                        <a:sym typeface="Mada"/>
                      </a:endParaRPr>
                    </a:p>
                  </a:txBody>
                  <a:tcPr marT="91425" marB="91425" marR="91425" marL="91425"/>
                </a:tc>
              </a:tr>
              <a:tr h="5238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Onset</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When and how did it start? Was it sudden or progressive? Is it worsening? Is it intermittent or continuous ?</a:t>
                      </a:r>
                      <a:endParaRPr sz="1100">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Associated symptoms </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Loss of motor function, which presents as weakness and paralysis of the muscles of the thenar eminence and the first two lumbricals</a:t>
                      </a:r>
                      <a:endParaRPr sz="1100">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Radiation</a:t>
                      </a:r>
                      <a:endParaRPr b="1" sz="1100">
                        <a:solidFill>
                          <a:schemeClr val="dk1"/>
                        </a:solidFill>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Pain in the forearm. For some (so far unexplained) reason, patients often complain of a pain which radiates from the wrist, up along the medial side of the forearm. This is usually an aching pain, not pins and needles.</a:t>
                      </a:r>
                      <a:endParaRPr sz="1100">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Severity</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Rate it, How limiting is it?</a:t>
                      </a:r>
                      <a:endParaRPr sz="1100">
                        <a:latin typeface="Mada"/>
                        <a:ea typeface="Mada"/>
                        <a:cs typeface="Mada"/>
                        <a:sym typeface="Mada"/>
                      </a:endParaRPr>
                    </a:p>
                  </a:txBody>
                  <a:tcPr marT="91425" marB="91425" marR="91425" marL="91425"/>
                </a:tc>
              </a:tr>
            </a:tbl>
          </a:graphicData>
        </a:graphic>
      </p:graphicFrame>
      <p:grpSp>
        <p:nvGrpSpPr>
          <p:cNvPr id="3005" name="Google Shape;3005;p158"/>
          <p:cNvGrpSpPr/>
          <p:nvPr/>
        </p:nvGrpSpPr>
        <p:grpSpPr>
          <a:xfrm>
            <a:off x="0" y="7538700"/>
            <a:ext cx="5907600" cy="476013"/>
            <a:chOff x="0" y="2108625"/>
            <a:chExt cx="5907600" cy="476013"/>
          </a:xfrm>
        </p:grpSpPr>
        <p:sp>
          <p:nvSpPr>
            <p:cNvPr id="3006" name="Google Shape;3006;p158"/>
            <p:cNvSpPr txBox="1"/>
            <p:nvPr/>
          </p:nvSpPr>
          <p:spPr>
            <a:xfrm>
              <a:off x="0" y="2108625"/>
              <a:ext cx="59076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Carpal tunnel syndrome: PE </a:t>
              </a:r>
              <a:endParaRPr sz="1800">
                <a:solidFill>
                  <a:srgbClr val="9FCFCF"/>
                </a:solidFill>
                <a:latin typeface="Comfortaa Regular"/>
                <a:ea typeface="Comfortaa Regular"/>
                <a:cs typeface="Comfortaa Regular"/>
                <a:sym typeface="Comfortaa Regular"/>
              </a:endParaRPr>
            </a:p>
          </p:txBody>
        </p:sp>
        <p:sp>
          <p:nvSpPr>
            <p:cNvPr id="3007" name="Google Shape;3007;p158"/>
            <p:cNvSpPr/>
            <p:nvPr/>
          </p:nvSpPr>
          <p:spPr>
            <a:xfrm>
              <a:off x="850" y="25270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008" name="Google Shape;3008;p158"/>
          <p:cNvSpPr txBox="1"/>
          <p:nvPr/>
        </p:nvSpPr>
        <p:spPr>
          <a:xfrm>
            <a:off x="75" y="8014725"/>
            <a:ext cx="7589400" cy="2877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Lora"/>
              <a:buChar char="●"/>
            </a:pPr>
            <a:r>
              <a:rPr b="1" lang="en-GB" sz="1200">
                <a:highlight>
                  <a:srgbClr val="F9DEC9"/>
                </a:highlight>
                <a:latin typeface="Lora"/>
                <a:ea typeface="Lora"/>
                <a:cs typeface="Lora"/>
                <a:sym typeface="Lora"/>
              </a:rPr>
              <a:t>Inspection</a:t>
            </a:r>
            <a:endParaRPr b="1" sz="1200">
              <a:highlight>
                <a:srgbClr val="F9DEC9"/>
              </a:highlight>
              <a:latin typeface="Lora"/>
              <a:ea typeface="Lora"/>
              <a:cs typeface="Lora"/>
              <a:sym typeface="Lora"/>
            </a:endParaRPr>
          </a:p>
          <a:p>
            <a:pPr indent="-298450" lvl="1" marL="914400" rtl="0" algn="l">
              <a:lnSpc>
                <a:spcPct val="115000"/>
              </a:lnSpc>
              <a:spcBef>
                <a:spcPts val="0"/>
              </a:spcBef>
              <a:spcAft>
                <a:spcPts val="0"/>
              </a:spcAft>
              <a:buSzPts val="1100"/>
              <a:buFont typeface="Lora"/>
              <a:buChar char="○"/>
            </a:pPr>
            <a:r>
              <a:rPr lang="en-GB" sz="1100">
                <a:latin typeface="Mada"/>
                <a:ea typeface="Mada"/>
                <a:cs typeface="Mada"/>
                <a:sym typeface="Mada"/>
              </a:rPr>
              <a:t>The hand usually looks quite normal, except in the advanced case where there may be visible wasting of the muscles forming the thenar eminence.</a:t>
            </a:r>
            <a:r>
              <a:rPr lang="en-GB" sz="1100">
                <a:latin typeface="Lora"/>
                <a:ea typeface="Lora"/>
                <a:cs typeface="Lora"/>
                <a:sym typeface="Lora"/>
              </a:rPr>
              <a:t> </a:t>
            </a:r>
            <a:endParaRPr sz="1100">
              <a:latin typeface="Lora"/>
              <a:ea typeface="Lora"/>
              <a:cs typeface="Lora"/>
              <a:sym typeface="Lora"/>
            </a:endParaRPr>
          </a:p>
          <a:p>
            <a:pPr indent="-304800" lvl="0" marL="457200" rtl="0" algn="l">
              <a:spcBef>
                <a:spcPts val="0"/>
              </a:spcBef>
              <a:spcAft>
                <a:spcPts val="0"/>
              </a:spcAft>
              <a:buSzPts val="1200"/>
              <a:buFont typeface="Lora"/>
              <a:buChar char="●"/>
            </a:pPr>
            <a:r>
              <a:rPr b="1" lang="en-GB" sz="1200">
                <a:highlight>
                  <a:srgbClr val="F9DEC9"/>
                </a:highlight>
                <a:latin typeface="Lora"/>
                <a:ea typeface="Lora"/>
                <a:cs typeface="Lora"/>
                <a:sym typeface="Lora"/>
              </a:rPr>
              <a:t>Palpation</a:t>
            </a:r>
            <a:r>
              <a:rPr b="1" lang="en-GB" sz="1200">
                <a:highlight>
                  <a:srgbClr val="F9DEC9"/>
                </a:highlight>
                <a:latin typeface="Lora"/>
                <a:ea typeface="Lora"/>
                <a:cs typeface="Lora"/>
                <a:sym typeface="Lora"/>
              </a:rPr>
              <a:t>:</a:t>
            </a:r>
            <a:endParaRPr b="1" sz="1200">
              <a:highlight>
                <a:srgbClr val="F9DEC9"/>
              </a:highlight>
              <a:latin typeface="Lora"/>
              <a:ea typeface="Lora"/>
              <a:cs typeface="Lora"/>
              <a:sym typeface="Lor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Pressure on the flexor retinaculum does not produce the symptoms in the hand, but holding the wrist fully flexed for 1 or 2 minutes may induce symptoms. </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Light-touch sensitivity and two-point discrimination may be reduced in the skin innervated by the median nerve (palm, thumb, index and middle finger). </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The loss of muscle bulk in the thenar eminence may be easier to feel when these muscles are contracting.</a:t>
            </a:r>
            <a:endParaRPr sz="1100">
              <a:latin typeface="Mada"/>
              <a:ea typeface="Mada"/>
              <a:cs typeface="Mada"/>
              <a:sym typeface="Mada"/>
            </a:endParaRPr>
          </a:p>
          <a:p>
            <a:pPr indent="-304800" lvl="0" marL="457200" rtl="0" algn="l">
              <a:spcBef>
                <a:spcPts val="0"/>
              </a:spcBef>
              <a:spcAft>
                <a:spcPts val="0"/>
              </a:spcAft>
              <a:buSzPts val="1200"/>
              <a:buFont typeface="Lora"/>
              <a:buChar char="●"/>
            </a:pPr>
            <a:r>
              <a:rPr b="1" lang="en-GB" sz="1200">
                <a:highlight>
                  <a:srgbClr val="F9DEC9"/>
                </a:highlight>
                <a:latin typeface="Lora"/>
                <a:ea typeface="Lora"/>
                <a:cs typeface="Lora"/>
                <a:sym typeface="Lora"/>
              </a:rPr>
              <a:t>Movement</a:t>
            </a:r>
            <a:endParaRPr b="1" sz="1200">
              <a:highlight>
                <a:srgbClr val="F9DEC9"/>
              </a:highlight>
              <a:latin typeface="Lora"/>
              <a:ea typeface="Lora"/>
              <a:cs typeface="Lora"/>
              <a:sym typeface="Lor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All movements of the joints of the hand, active and passive, should be present.</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Abduction, adduction and opposition of the thumb may be weak, but the muscles that cause these movements are rarely completely paralysed.</a:t>
            </a:r>
            <a:endParaRPr sz="1100">
              <a:latin typeface="Mada"/>
              <a:ea typeface="Mada"/>
              <a:cs typeface="Mada"/>
              <a:sym typeface="Mada"/>
            </a:endParaRPr>
          </a:p>
        </p:txBody>
      </p:sp>
      <p:sp>
        <p:nvSpPr>
          <p:cNvPr id="3009" name="Google Shape;3009;p158"/>
          <p:cNvSpPr txBox="1"/>
          <p:nvPr/>
        </p:nvSpPr>
        <p:spPr>
          <a:xfrm>
            <a:off x="4581650" y="1729400"/>
            <a:ext cx="2732400" cy="800400"/>
          </a:xfrm>
          <a:prstGeom prst="rect">
            <a:avLst/>
          </a:prstGeom>
          <a:noFill/>
          <a:ln cap="flat" cmpd="sng" w="19050">
            <a:solidFill>
              <a:srgbClr val="C5F4E0"/>
            </a:solidFill>
            <a:prstDash val="lg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sz="1000">
                <a:latin typeface="Lora"/>
                <a:ea typeface="Lora"/>
                <a:cs typeface="Lora"/>
                <a:sym typeface="Lora"/>
              </a:rPr>
              <a:t>You must look for evidence of the cause of the carpal tunnel syndrome, such as pregnancy, rheumatoid arthritis, osteoarthritis and myxoedema.</a:t>
            </a:r>
            <a:endParaRPr b="1" sz="1000">
              <a:latin typeface="Lora"/>
              <a:ea typeface="Lora"/>
              <a:cs typeface="Lora"/>
              <a:sym typeface="Lora"/>
            </a:endParaRPr>
          </a:p>
        </p:txBody>
      </p:sp>
      <p:sp>
        <p:nvSpPr>
          <p:cNvPr id="3010" name="Google Shape;3010;p158"/>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4" name="Shape 3014"/>
        <p:cNvGrpSpPr/>
        <p:nvPr/>
      </p:nvGrpSpPr>
      <p:grpSpPr>
        <a:xfrm>
          <a:off x="0" y="0"/>
          <a:ext cx="0" cy="0"/>
          <a:chOff x="0" y="0"/>
          <a:chExt cx="0" cy="0"/>
        </a:xfrm>
      </p:grpSpPr>
      <p:sp>
        <p:nvSpPr>
          <p:cNvPr id="3015" name="Google Shape;3015;p159"/>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159"/>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159"/>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159"/>
          <p:cNvSpPr txBox="1"/>
          <p:nvPr/>
        </p:nvSpPr>
        <p:spPr>
          <a:xfrm>
            <a:off x="137850" y="299300"/>
            <a:ext cx="7058400" cy="10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Approach to hand fracture and nerve compression history and physical examination</a:t>
            </a:r>
            <a:endParaRPr b="1" sz="2000">
              <a:solidFill>
                <a:srgbClr val="83C5BE"/>
              </a:solidFill>
              <a:latin typeface="Lora"/>
              <a:ea typeface="Lora"/>
              <a:cs typeface="Lora"/>
              <a:sym typeface="Lora"/>
            </a:endParaRPr>
          </a:p>
        </p:txBody>
      </p:sp>
      <p:sp>
        <p:nvSpPr>
          <p:cNvPr id="3019" name="Google Shape;3019;p159"/>
          <p:cNvSpPr txBox="1"/>
          <p:nvPr/>
        </p:nvSpPr>
        <p:spPr>
          <a:xfrm>
            <a:off x="2037363" y="1019950"/>
            <a:ext cx="3514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100">
                <a:solidFill>
                  <a:srgbClr val="E9AC87"/>
                </a:solidFill>
                <a:latin typeface="Lora"/>
                <a:ea typeface="Lora"/>
                <a:cs typeface="Lora"/>
                <a:sym typeface="Lora"/>
              </a:rPr>
              <a:t>Nerve compression</a:t>
            </a:r>
            <a:endParaRPr b="1" sz="2100">
              <a:solidFill>
                <a:srgbClr val="E9AC87"/>
              </a:solidFill>
              <a:latin typeface="Lora"/>
              <a:ea typeface="Lora"/>
              <a:cs typeface="Lora"/>
              <a:sym typeface="Lora"/>
            </a:endParaRPr>
          </a:p>
        </p:txBody>
      </p:sp>
      <p:grpSp>
        <p:nvGrpSpPr>
          <p:cNvPr id="3020" name="Google Shape;3020;p159"/>
          <p:cNvGrpSpPr/>
          <p:nvPr/>
        </p:nvGrpSpPr>
        <p:grpSpPr>
          <a:xfrm>
            <a:off x="15850" y="1573425"/>
            <a:ext cx="5907600" cy="476013"/>
            <a:chOff x="0" y="2108625"/>
            <a:chExt cx="5907600" cy="476013"/>
          </a:xfrm>
        </p:grpSpPr>
        <p:sp>
          <p:nvSpPr>
            <p:cNvPr id="3021" name="Google Shape;3021;p159"/>
            <p:cNvSpPr txBox="1"/>
            <p:nvPr/>
          </p:nvSpPr>
          <p:spPr>
            <a:xfrm>
              <a:off x="0" y="2108625"/>
              <a:ext cx="59076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Cubital tunnel syndrome: History </a:t>
              </a:r>
              <a:endParaRPr sz="1800">
                <a:solidFill>
                  <a:srgbClr val="9FCFCF"/>
                </a:solidFill>
                <a:latin typeface="Comfortaa Regular"/>
                <a:ea typeface="Comfortaa Regular"/>
                <a:cs typeface="Comfortaa Regular"/>
                <a:sym typeface="Comfortaa Regular"/>
              </a:endParaRPr>
            </a:p>
          </p:txBody>
        </p:sp>
        <p:sp>
          <p:nvSpPr>
            <p:cNvPr id="3022" name="Google Shape;3022;p159"/>
            <p:cNvSpPr/>
            <p:nvPr/>
          </p:nvSpPr>
          <p:spPr>
            <a:xfrm>
              <a:off x="850" y="25270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023" name="Google Shape;3023;p159"/>
          <p:cNvSpPr txBox="1"/>
          <p:nvPr/>
        </p:nvSpPr>
        <p:spPr>
          <a:xfrm>
            <a:off x="13725" y="2089875"/>
            <a:ext cx="7418400" cy="2768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Lora"/>
              <a:buChar char="●"/>
            </a:pPr>
            <a:r>
              <a:rPr b="1" lang="en-GB" sz="1200">
                <a:highlight>
                  <a:srgbClr val="F9DEC9"/>
                </a:highlight>
                <a:latin typeface="Lora"/>
                <a:ea typeface="Lora"/>
                <a:cs typeface="Lora"/>
                <a:sym typeface="Lora"/>
              </a:rPr>
              <a:t>Personal info:</a:t>
            </a:r>
            <a:endParaRPr b="1" sz="1200">
              <a:highlight>
                <a:srgbClr val="F9DEC9"/>
              </a:highlight>
              <a:latin typeface="Lora"/>
              <a:ea typeface="Lora"/>
              <a:cs typeface="Lora"/>
              <a:sym typeface="Lor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Name, age etc.</a:t>
            </a:r>
            <a:endParaRPr sz="1100">
              <a:latin typeface="Mada"/>
              <a:ea typeface="Mada"/>
              <a:cs typeface="Mada"/>
              <a:sym typeface="Mada"/>
            </a:endParaRPr>
          </a:p>
          <a:p>
            <a:pPr indent="-304800" lvl="0" marL="457200" rtl="0" algn="l">
              <a:spcBef>
                <a:spcPts val="0"/>
              </a:spcBef>
              <a:spcAft>
                <a:spcPts val="0"/>
              </a:spcAft>
              <a:buSzPts val="1200"/>
              <a:buFont typeface="Lora"/>
              <a:buChar char="●"/>
            </a:pPr>
            <a:r>
              <a:rPr b="1" lang="en-GB" sz="1200">
                <a:highlight>
                  <a:srgbClr val="F9DEC9"/>
                </a:highlight>
                <a:latin typeface="Lora"/>
                <a:ea typeface="Lora"/>
                <a:cs typeface="Lora"/>
                <a:sym typeface="Lora"/>
              </a:rPr>
              <a:t>Chief complaint:</a:t>
            </a:r>
            <a:endParaRPr b="1" sz="1200">
              <a:highlight>
                <a:srgbClr val="F9DEC9"/>
              </a:highlight>
              <a:latin typeface="Lora"/>
              <a:ea typeface="Lora"/>
              <a:cs typeface="Lora"/>
              <a:sym typeface="Lor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Numbness and tingling in the ring finger and little finger are common symptoms of ulnar nerve entrapment. Often, these symptoms come and go. They happen more often when the elbow is bent, such as when driving or holding the phone. Some people wake up at night because their fingers are numb.</a:t>
            </a:r>
            <a:endParaRPr sz="1100">
              <a:latin typeface="Mada"/>
              <a:ea typeface="Mada"/>
              <a:cs typeface="Mada"/>
              <a:sym typeface="Mada"/>
            </a:endParaRPr>
          </a:p>
          <a:p>
            <a:pPr indent="-304800" lvl="0" marL="457200" rtl="0" algn="l">
              <a:spcBef>
                <a:spcPts val="0"/>
              </a:spcBef>
              <a:spcAft>
                <a:spcPts val="0"/>
              </a:spcAft>
              <a:buSzPts val="1200"/>
              <a:buFont typeface="Lora"/>
              <a:buChar char="●"/>
            </a:pPr>
            <a:r>
              <a:rPr b="1" lang="en-GB" sz="1200">
                <a:highlight>
                  <a:srgbClr val="F9DEC9"/>
                </a:highlight>
                <a:latin typeface="Lora"/>
                <a:ea typeface="Lora"/>
                <a:cs typeface="Lora"/>
                <a:sym typeface="Lora"/>
              </a:rPr>
              <a:t>HPI:</a:t>
            </a:r>
            <a:endParaRPr b="1" sz="1200">
              <a:highlight>
                <a:srgbClr val="F9DEC9"/>
              </a:highlight>
              <a:latin typeface="Lora"/>
              <a:ea typeface="Lora"/>
              <a:cs typeface="Lora"/>
              <a:sym typeface="Lora"/>
            </a:endParaRPr>
          </a:p>
        </p:txBody>
      </p:sp>
      <p:graphicFrame>
        <p:nvGraphicFramePr>
          <p:cNvPr id="3024" name="Google Shape;3024;p159"/>
          <p:cNvGraphicFramePr/>
          <p:nvPr/>
        </p:nvGraphicFramePr>
        <p:xfrm>
          <a:off x="177313" y="3805888"/>
          <a:ext cx="3000000" cy="3000000"/>
        </p:xfrm>
        <a:graphic>
          <a:graphicData uri="http://schemas.openxmlformats.org/drawingml/2006/table">
            <a:tbl>
              <a:tblPr>
                <a:noFill/>
                <a:tableStyleId>{19993E90-D4CF-4236-97D6-A35B643A8516}</a:tableStyleId>
              </a:tblPr>
              <a:tblGrid>
                <a:gridCol w="1727350"/>
                <a:gridCol w="5507550"/>
              </a:tblGrid>
              <a:tr h="360025">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SOCRATES</a:t>
                      </a:r>
                      <a:endParaRPr b="1" sz="1100">
                        <a:latin typeface="Mada"/>
                        <a:ea typeface="Mada"/>
                        <a:cs typeface="Mada"/>
                        <a:sym typeface="Mada"/>
                      </a:endParaRPr>
                    </a:p>
                  </a:txBody>
                  <a:tcPr marT="91425" marB="91425" marR="91425" marL="91425">
                    <a:solidFill>
                      <a:srgbClr val="F9DEC9"/>
                    </a:solidFill>
                  </a:tcPr>
                </a:tc>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Hint </a:t>
                      </a:r>
                      <a:endParaRPr b="1" sz="1100">
                        <a:latin typeface="Mada"/>
                        <a:ea typeface="Mada"/>
                        <a:cs typeface="Mada"/>
                        <a:sym typeface="Mada"/>
                      </a:endParaRPr>
                    </a:p>
                  </a:txBody>
                  <a:tcPr marT="91425" marB="91425" marR="91425" marL="91425">
                    <a:solidFill>
                      <a:srgbClr val="F9DEC9"/>
                    </a:solidFill>
                  </a:tcPr>
                </a:tc>
              </a:tr>
              <a:tr h="543275">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Site</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Extent of the weakness or sensory loss and the distribution of it. (How was the posture of the hand when it got injured? Can you move it?)</a:t>
                      </a:r>
                      <a:endParaRPr sz="1100">
                        <a:latin typeface="Mada"/>
                        <a:ea typeface="Mada"/>
                        <a:cs typeface="Mada"/>
                        <a:sym typeface="Mada"/>
                      </a:endParaRPr>
                    </a:p>
                  </a:txBody>
                  <a:tcPr marT="91425" marB="91425" marR="91425" marL="91425"/>
                </a:tc>
              </a:tr>
              <a:tr h="543275">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Onset</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When and how did it start? Was it sudden or progressive? Is it worsening? Is it intermittent or continuous ?</a:t>
                      </a:r>
                      <a:endParaRPr sz="1100">
                        <a:latin typeface="Mada"/>
                        <a:ea typeface="Mada"/>
                        <a:cs typeface="Mada"/>
                        <a:sym typeface="Mada"/>
                      </a:endParaRPr>
                    </a:p>
                  </a:txBody>
                  <a:tcPr marT="91425" marB="91425" marR="91425" marL="91425"/>
                </a:tc>
              </a:tr>
              <a:tr h="3505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Severity</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Rate it, How limiting is it?</a:t>
                      </a:r>
                      <a:endParaRPr sz="1100">
                        <a:latin typeface="Mada"/>
                        <a:ea typeface="Mada"/>
                        <a:cs typeface="Mada"/>
                        <a:sym typeface="Mada"/>
                      </a:endParaRPr>
                    </a:p>
                  </a:txBody>
                  <a:tcPr marT="91425" marB="91425" marR="91425" marL="91425"/>
                </a:tc>
              </a:tr>
              <a:tr h="1121625">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Risk factors</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Prior fracture or dislocation of the elbow</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Bone spurs/arthritis of the elbow</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Swelling of the elbow joint</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Cysts near the elbow joint</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Repetitive or prolonged activities that require the elbow to be bent or flexed</a:t>
                      </a:r>
                      <a:endParaRPr sz="1100">
                        <a:latin typeface="Mada"/>
                        <a:ea typeface="Mada"/>
                        <a:cs typeface="Mada"/>
                        <a:sym typeface="Mada"/>
                      </a:endParaRPr>
                    </a:p>
                  </a:txBody>
                  <a:tcPr marT="91425" marB="91425" marR="91425" marL="91425"/>
                </a:tc>
              </a:tr>
            </a:tbl>
          </a:graphicData>
        </a:graphic>
      </p:graphicFrame>
      <p:grpSp>
        <p:nvGrpSpPr>
          <p:cNvPr id="3025" name="Google Shape;3025;p159"/>
          <p:cNvGrpSpPr/>
          <p:nvPr/>
        </p:nvGrpSpPr>
        <p:grpSpPr>
          <a:xfrm>
            <a:off x="0" y="6910050"/>
            <a:ext cx="5907600" cy="476013"/>
            <a:chOff x="0" y="2108625"/>
            <a:chExt cx="5907600" cy="476013"/>
          </a:xfrm>
        </p:grpSpPr>
        <p:sp>
          <p:nvSpPr>
            <p:cNvPr id="3026" name="Google Shape;3026;p159"/>
            <p:cNvSpPr txBox="1"/>
            <p:nvPr/>
          </p:nvSpPr>
          <p:spPr>
            <a:xfrm>
              <a:off x="0" y="2108625"/>
              <a:ext cx="59076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Cubital tunnel syndrome: PE </a:t>
              </a:r>
              <a:endParaRPr sz="1800">
                <a:solidFill>
                  <a:srgbClr val="9FCFCF"/>
                </a:solidFill>
                <a:latin typeface="Comfortaa Regular"/>
                <a:ea typeface="Comfortaa Regular"/>
                <a:cs typeface="Comfortaa Regular"/>
                <a:sym typeface="Comfortaa Regular"/>
              </a:endParaRPr>
            </a:p>
          </p:txBody>
        </p:sp>
        <p:sp>
          <p:nvSpPr>
            <p:cNvPr id="3027" name="Google Shape;3027;p159"/>
            <p:cNvSpPr/>
            <p:nvPr/>
          </p:nvSpPr>
          <p:spPr>
            <a:xfrm>
              <a:off x="850" y="25270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028" name="Google Shape;3028;p159"/>
          <p:cNvSpPr txBox="1"/>
          <p:nvPr/>
        </p:nvSpPr>
        <p:spPr>
          <a:xfrm>
            <a:off x="75" y="7386075"/>
            <a:ext cx="4082700" cy="2877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Lora"/>
              <a:buChar char="●"/>
            </a:pPr>
            <a:r>
              <a:rPr b="1" lang="en-GB" sz="1200">
                <a:highlight>
                  <a:srgbClr val="F9DEC9"/>
                </a:highlight>
                <a:latin typeface="Lora"/>
                <a:ea typeface="Lora"/>
                <a:cs typeface="Lora"/>
                <a:sym typeface="Lora"/>
              </a:rPr>
              <a:t>Inspection</a:t>
            </a:r>
            <a:endParaRPr b="1" sz="1200">
              <a:highlight>
                <a:srgbClr val="F9DEC9"/>
              </a:highlight>
              <a:latin typeface="Lora"/>
              <a:ea typeface="Lora"/>
              <a:cs typeface="Lora"/>
              <a:sym typeface="Lor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For any wasting or scars.</a:t>
            </a:r>
            <a:endParaRPr sz="1100">
              <a:latin typeface="Mada"/>
              <a:ea typeface="Mada"/>
              <a:cs typeface="Mada"/>
              <a:sym typeface="Mada"/>
            </a:endParaRPr>
          </a:p>
          <a:p>
            <a:pPr indent="0" lvl="0" marL="0" rtl="0" algn="l">
              <a:lnSpc>
                <a:spcPct val="115000"/>
              </a:lnSpc>
              <a:spcBef>
                <a:spcPts val="0"/>
              </a:spcBef>
              <a:spcAft>
                <a:spcPts val="0"/>
              </a:spcAft>
              <a:buNone/>
            </a:pPr>
            <a:r>
              <a:t/>
            </a:r>
            <a:endParaRPr sz="1100">
              <a:latin typeface="Mada"/>
              <a:ea typeface="Mada"/>
              <a:cs typeface="Mada"/>
              <a:sym typeface="Mada"/>
            </a:endParaRPr>
          </a:p>
          <a:p>
            <a:pPr indent="-304800" lvl="0" marL="457200" rtl="0" algn="l">
              <a:spcBef>
                <a:spcPts val="0"/>
              </a:spcBef>
              <a:spcAft>
                <a:spcPts val="0"/>
              </a:spcAft>
              <a:buSzPts val="1200"/>
              <a:buFont typeface="Lora"/>
              <a:buChar char="●"/>
            </a:pPr>
            <a:r>
              <a:rPr b="1" lang="en-GB" sz="1200">
                <a:highlight>
                  <a:srgbClr val="F9DEC9"/>
                </a:highlight>
                <a:latin typeface="Lora"/>
                <a:ea typeface="Lora"/>
                <a:cs typeface="Lora"/>
                <a:sym typeface="Lora"/>
              </a:rPr>
              <a:t>Palpation:</a:t>
            </a:r>
            <a:endParaRPr b="1" sz="1200">
              <a:highlight>
                <a:srgbClr val="F9DEC9"/>
              </a:highlight>
              <a:latin typeface="Lora"/>
              <a:ea typeface="Lora"/>
              <a:cs typeface="Lora"/>
              <a:sym typeface="Lor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Tap over the nerve at the funny bone. If the nerve is irritated, this can cause a shock into the little finger and ring finger (Tinel's sign) — although this can happen when the nerve is normal as well.</a:t>
            </a:r>
            <a:endParaRPr sz="1100">
              <a:latin typeface="Mada"/>
              <a:ea typeface="Mada"/>
              <a:cs typeface="Mada"/>
              <a:sym typeface="Mada"/>
            </a:endParaRPr>
          </a:p>
          <a:p>
            <a:pPr indent="0" lvl="0" marL="0" rtl="0" algn="l">
              <a:lnSpc>
                <a:spcPct val="115000"/>
              </a:lnSpc>
              <a:spcBef>
                <a:spcPts val="0"/>
              </a:spcBef>
              <a:spcAft>
                <a:spcPts val="0"/>
              </a:spcAft>
              <a:buNone/>
            </a:pPr>
            <a:r>
              <a:t/>
            </a:r>
            <a:endParaRPr sz="1100">
              <a:latin typeface="Mada"/>
              <a:ea typeface="Mada"/>
              <a:cs typeface="Mada"/>
              <a:sym typeface="Mada"/>
            </a:endParaRPr>
          </a:p>
          <a:p>
            <a:pPr indent="-304800" lvl="0" marL="457200" rtl="0" algn="l">
              <a:spcBef>
                <a:spcPts val="0"/>
              </a:spcBef>
              <a:spcAft>
                <a:spcPts val="0"/>
              </a:spcAft>
              <a:buSzPts val="1200"/>
              <a:buFont typeface="Lora"/>
              <a:buChar char="●"/>
            </a:pPr>
            <a:r>
              <a:rPr b="1" lang="en-GB" sz="1200">
                <a:highlight>
                  <a:srgbClr val="F9DEC9"/>
                </a:highlight>
                <a:latin typeface="Lora"/>
                <a:ea typeface="Lora"/>
                <a:cs typeface="Lora"/>
                <a:sym typeface="Lora"/>
              </a:rPr>
              <a:t>Movement</a:t>
            </a:r>
            <a:endParaRPr b="1" sz="1200">
              <a:highlight>
                <a:srgbClr val="F9DEC9"/>
              </a:highlight>
              <a:latin typeface="Lora"/>
              <a:ea typeface="Lora"/>
              <a:cs typeface="Lora"/>
              <a:sym typeface="Lor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Check whether the ulnar nerve slides out of normal position when you bend your elbow.</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Move the pt neck, shoulder, elbow, and wrist to see if different positions cause symptoms.</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Check for feeling and strength in hand and fingers.</a:t>
            </a:r>
            <a:endParaRPr sz="1100">
              <a:latin typeface="Mada"/>
              <a:ea typeface="Mada"/>
              <a:cs typeface="Mada"/>
              <a:sym typeface="Mada"/>
            </a:endParaRPr>
          </a:p>
        </p:txBody>
      </p:sp>
      <p:pic>
        <p:nvPicPr>
          <p:cNvPr id="3029" name="Google Shape;3029;p159"/>
          <p:cNvPicPr preferRelativeResize="0"/>
          <p:nvPr/>
        </p:nvPicPr>
        <p:blipFill>
          <a:blip r:embed="rId3">
            <a:alphaModFix/>
          </a:blip>
          <a:stretch>
            <a:fillRect/>
          </a:stretch>
        </p:blipFill>
        <p:spPr>
          <a:xfrm>
            <a:off x="4406250" y="7339602"/>
            <a:ext cx="2966500" cy="2768101"/>
          </a:xfrm>
          <a:prstGeom prst="rect">
            <a:avLst/>
          </a:prstGeom>
          <a:noFill/>
          <a:ln>
            <a:noFill/>
          </a:ln>
        </p:spPr>
      </p:pic>
      <p:sp>
        <p:nvSpPr>
          <p:cNvPr id="3030" name="Google Shape;3030;p159"/>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4" name="Shape 3034"/>
        <p:cNvGrpSpPr/>
        <p:nvPr/>
      </p:nvGrpSpPr>
      <p:grpSpPr>
        <a:xfrm>
          <a:off x="0" y="0"/>
          <a:ext cx="0" cy="0"/>
          <a:chOff x="0" y="0"/>
          <a:chExt cx="0" cy="0"/>
        </a:xfrm>
      </p:grpSpPr>
      <p:sp>
        <p:nvSpPr>
          <p:cNvPr id="3035" name="Google Shape;3035;p160"/>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160"/>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160"/>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160"/>
          <p:cNvSpPr txBox="1"/>
          <p:nvPr/>
        </p:nvSpPr>
        <p:spPr>
          <a:xfrm>
            <a:off x="137850" y="299300"/>
            <a:ext cx="7058400" cy="10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Approach to hand fracture and nerve compression history and physical examination</a:t>
            </a:r>
            <a:endParaRPr b="1" sz="2000">
              <a:solidFill>
                <a:srgbClr val="83C5BE"/>
              </a:solidFill>
              <a:latin typeface="Lora"/>
              <a:ea typeface="Lora"/>
              <a:cs typeface="Lora"/>
              <a:sym typeface="Lora"/>
            </a:endParaRPr>
          </a:p>
        </p:txBody>
      </p:sp>
      <p:sp>
        <p:nvSpPr>
          <p:cNvPr id="3039" name="Google Shape;3039;p160"/>
          <p:cNvSpPr txBox="1"/>
          <p:nvPr/>
        </p:nvSpPr>
        <p:spPr>
          <a:xfrm>
            <a:off x="2037363" y="1019950"/>
            <a:ext cx="3514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100">
                <a:solidFill>
                  <a:srgbClr val="E9AC87"/>
                </a:solidFill>
                <a:latin typeface="Lora"/>
                <a:ea typeface="Lora"/>
                <a:cs typeface="Lora"/>
                <a:sym typeface="Lora"/>
              </a:rPr>
              <a:t>Nerve compression</a:t>
            </a:r>
            <a:endParaRPr b="1" sz="2100">
              <a:solidFill>
                <a:srgbClr val="E9AC87"/>
              </a:solidFill>
              <a:latin typeface="Lora"/>
              <a:ea typeface="Lora"/>
              <a:cs typeface="Lora"/>
              <a:sym typeface="Lora"/>
            </a:endParaRPr>
          </a:p>
        </p:txBody>
      </p:sp>
      <p:grpSp>
        <p:nvGrpSpPr>
          <p:cNvPr id="3040" name="Google Shape;3040;p160"/>
          <p:cNvGrpSpPr/>
          <p:nvPr/>
        </p:nvGrpSpPr>
        <p:grpSpPr>
          <a:xfrm>
            <a:off x="15850" y="1573425"/>
            <a:ext cx="7958100" cy="476013"/>
            <a:chOff x="0" y="2108625"/>
            <a:chExt cx="7958100" cy="476013"/>
          </a:xfrm>
        </p:grpSpPr>
        <p:sp>
          <p:nvSpPr>
            <p:cNvPr id="3041" name="Google Shape;3041;p160"/>
            <p:cNvSpPr txBox="1"/>
            <p:nvPr/>
          </p:nvSpPr>
          <p:spPr>
            <a:xfrm>
              <a:off x="0" y="2108625"/>
              <a:ext cx="7958100" cy="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Ulnar\ Guyon Tunnel Syndrome:</a:t>
              </a:r>
              <a:endParaRPr sz="1800">
                <a:solidFill>
                  <a:srgbClr val="9FCFCF"/>
                </a:solidFill>
                <a:latin typeface="Comfortaa Regular"/>
                <a:ea typeface="Comfortaa Regular"/>
                <a:cs typeface="Comfortaa Regular"/>
                <a:sym typeface="Comfortaa Regular"/>
              </a:endParaRPr>
            </a:p>
          </p:txBody>
        </p:sp>
        <p:sp>
          <p:nvSpPr>
            <p:cNvPr id="3042" name="Google Shape;3042;p160"/>
            <p:cNvSpPr/>
            <p:nvPr/>
          </p:nvSpPr>
          <p:spPr>
            <a:xfrm>
              <a:off x="850" y="25270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043" name="Google Shape;3043;p160"/>
          <p:cNvSpPr txBox="1"/>
          <p:nvPr/>
        </p:nvSpPr>
        <p:spPr>
          <a:xfrm>
            <a:off x="-62475" y="1937475"/>
            <a:ext cx="7418400" cy="27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Mada"/>
              <a:ea typeface="Mada"/>
              <a:cs typeface="Mada"/>
              <a:sym typeface="Mada"/>
            </a:endParaRPr>
          </a:p>
          <a:p>
            <a:pPr indent="-298450" lvl="0" marL="457200" rtl="0" algn="l">
              <a:spcBef>
                <a:spcPts val="0"/>
              </a:spcBef>
              <a:spcAft>
                <a:spcPts val="0"/>
              </a:spcAft>
              <a:buSzPts val="1100"/>
              <a:buFont typeface="Lora"/>
              <a:buChar char="●"/>
            </a:pPr>
            <a:r>
              <a:rPr b="1" lang="en-GB" sz="1100">
                <a:highlight>
                  <a:srgbClr val="F9DEC9"/>
                </a:highlight>
                <a:latin typeface="Lora"/>
                <a:ea typeface="Lora"/>
                <a:cs typeface="Lora"/>
                <a:sym typeface="Lora"/>
              </a:rPr>
              <a:t>Presentation </a:t>
            </a:r>
            <a:r>
              <a:rPr b="1" lang="en-GB" sz="1100">
                <a:highlight>
                  <a:srgbClr val="F9DEC9"/>
                </a:highlight>
                <a:latin typeface="Lora"/>
                <a:ea typeface="Lora"/>
                <a:cs typeface="Lora"/>
                <a:sym typeface="Lora"/>
              </a:rPr>
              <a:t>:</a:t>
            </a:r>
            <a:endParaRPr b="1" sz="1100">
              <a:highlight>
                <a:srgbClr val="F9DEC9"/>
              </a:highlight>
              <a:latin typeface="Lora"/>
              <a:ea typeface="Lora"/>
              <a:cs typeface="Lora"/>
              <a:sym typeface="Lor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Varies based on location of compression within Guyon's canal and may be</a:t>
            </a:r>
            <a:endParaRPr sz="1000">
              <a:latin typeface="Mada"/>
              <a:ea typeface="Mada"/>
              <a:cs typeface="Mada"/>
              <a:sym typeface="Mada"/>
            </a:endParaRPr>
          </a:p>
          <a:p>
            <a:pPr indent="-292100" lvl="2" marL="1371600" rtl="0" algn="l">
              <a:lnSpc>
                <a:spcPct val="115000"/>
              </a:lnSpc>
              <a:spcBef>
                <a:spcPts val="0"/>
              </a:spcBef>
              <a:spcAft>
                <a:spcPts val="0"/>
              </a:spcAft>
              <a:buSzPts val="1000"/>
              <a:buFont typeface="Mada"/>
              <a:buChar char="■"/>
            </a:pPr>
            <a:r>
              <a:rPr lang="en-GB" sz="1000">
                <a:latin typeface="Mada"/>
                <a:ea typeface="Mada"/>
                <a:cs typeface="Mada"/>
                <a:sym typeface="Mada"/>
              </a:rPr>
              <a:t>pure motor</a:t>
            </a:r>
            <a:endParaRPr sz="1000">
              <a:latin typeface="Mada"/>
              <a:ea typeface="Mada"/>
              <a:cs typeface="Mada"/>
              <a:sym typeface="Mada"/>
            </a:endParaRPr>
          </a:p>
          <a:p>
            <a:pPr indent="-292100" lvl="2" marL="1371600" rtl="0" algn="l">
              <a:lnSpc>
                <a:spcPct val="115000"/>
              </a:lnSpc>
              <a:spcBef>
                <a:spcPts val="0"/>
              </a:spcBef>
              <a:spcAft>
                <a:spcPts val="0"/>
              </a:spcAft>
              <a:buSzPts val="1000"/>
              <a:buFont typeface="Mada"/>
              <a:buChar char="■"/>
            </a:pPr>
            <a:r>
              <a:rPr lang="en-GB" sz="1000">
                <a:latin typeface="Mada"/>
                <a:ea typeface="Mada"/>
                <a:cs typeface="Mada"/>
                <a:sym typeface="Mada"/>
              </a:rPr>
              <a:t>pure sensory</a:t>
            </a:r>
            <a:endParaRPr sz="1000">
              <a:latin typeface="Mada"/>
              <a:ea typeface="Mada"/>
              <a:cs typeface="Mada"/>
              <a:sym typeface="Mada"/>
            </a:endParaRPr>
          </a:p>
          <a:p>
            <a:pPr indent="-292100" lvl="2" marL="1371600" rtl="0" algn="l">
              <a:lnSpc>
                <a:spcPct val="115000"/>
              </a:lnSpc>
              <a:spcBef>
                <a:spcPts val="0"/>
              </a:spcBef>
              <a:spcAft>
                <a:spcPts val="0"/>
              </a:spcAft>
              <a:buSzPts val="1000"/>
              <a:buFont typeface="Mada"/>
              <a:buChar char="■"/>
            </a:pPr>
            <a:r>
              <a:rPr lang="en-GB" sz="1000">
                <a:latin typeface="Mada"/>
                <a:ea typeface="Mada"/>
                <a:cs typeface="Mada"/>
                <a:sym typeface="Mada"/>
              </a:rPr>
              <a:t>mixed motor and sensory</a:t>
            </a:r>
            <a:endParaRPr sz="1000">
              <a:latin typeface="Mada"/>
              <a:ea typeface="Mada"/>
              <a:cs typeface="Mada"/>
              <a:sym typeface="Mada"/>
            </a:endParaRPr>
          </a:p>
          <a:p>
            <a:pPr indent="-304800" lvl="0" marL="457200" rtl="0" algn="l">
              <a:spcBef>
                <a:spcPts val="0"/>
              </a:spcBef>
              <a:spcAft>
                <a:spcPts val="0"/>
              </a:spcAft>
              <a:buSzPts val="1200"/>
              <a:buFont typeface="Lora"/>
              <a:buChar char="●"/>
            </a:pPr>
            <a:r>
              <a:rPr b="1" lang="en-GB" sz="1100">
                <a:highlight>
                  <a:srgbClr val="F9DEC9"/>
                </a:highlight>
                <a:latin typeface="Lora"/>
                <a:ea typeface="Lora"/>
                <a:cs typeface="Lora"/>
                <a:sym typeface="Lora"/>
              </a:rPr>
              <a:t>Symptoms </a:t>
            </a:r>
            <a:r>
              <a:rPr b="1" lang="en-GB" sz="1100">
                <a:highlight>
                  <a:srgbClr val="F9DEC9"/>
                </a:highlight>
                <a:latin typeface="Lora"/>
                <a:ea typeface="Lora"/>
                <a:cs typeface="Lora"/>
                <a:sym typeface="Lora"/>
              </a:rPr>
              <a:t>:</a:t>
            </a:r>
            <a:r>
              <a:rPr b="1" lang="en-GB" sz="1000">
                <a:latin typeface="Mada"/>
                <a:ea typeface="Mada"/>
                <a:cs typeface="Mada"/>
                <a:sym typeface="Mada"/>
              </a:rPr>
              <a:t> pain and paresthesias in ulnar 1-1/2 digits weakness to intrinsics, ring and small finger digital flexion or thumb adduction</a:t>
            </a:r>
            <a:endParaRPr b="1" sz="1000">
              <a:latin typeface="Mada"/>
              <a:ea typeface="Mada"/>
              <a:cs typeface="Mada"/>
              <a:sym typeface="Mada"/>
            </a:endParaRPr>
          </a:p>
        </p:txBody>
      </p:sp>
      <p:grpSp>
        <p:nvGrpSpPr>
          <p:cNvPr id="3044" name="Google Shape;3044;p160"/>
          <p:cNvGrpSpPr/>
          <p:nvPr/>
        </p:nvGrpSpPr>
        <p:grpSpPr>
          <a:xfrm>
            <a:off x="0" y="6529050"/>
            <a:ext cx="5907600" cy="476013"/>
            <a:chOff x="0" y="2108625"/>
            <a:chExt cx="5907600" cy="476013"/>
          </a:xfrm>
        </p:grpSpPr>
        <p:sp>
          <p:nvSpPr>
            <p:cNvPr id="3045" name="Google Shape;3045;p160"/>
            <p:cNvSpPr txBox="1"/>
            <p:nvPr/>
          </p:nvSpPr>
          <p:spPr>
            <a:xfrm>
              <a:off x="0" y="2108625"/>
              <a:ext cx="59076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AIN Compressive Neuropathy:</a:t>
              </a:r>
              <a:endParaRPr sz="1800">
                <a:solidFill>
                  <a:srgbClr val="9FCFCF"/>
                </a:solidFill>
                <a:latin typeface="Comfortaa Regular"/>
                <a:ea typeface="Comfortaa Regular"/>
                <a:cs typeface="Comfortaa Regular"/>
                <a:sym typeface="Comfortaa Regular"/>
              </a:endParaRPr>
            </a:p>
          </p:txBody>
        </p:sp>
        <p:sp>
          <p:nvSpPr>
            <p:cNvPr id="3046" name="Google Shape;3046;p160"/>
            <p:cNvSpPr/>
            <p:nvPr/>
          </p:nvSpPr>
          <p:spPr>
            <a:xfrm>
              <a:off x="850" y="25270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047" name="Google Shape;3047;p160"/>
          <p:cNvSpPr txBox="1"/>
          <p:nvPr/>
        </p:nvSpPr>
        <p:spPr>
          <a:xfrm>
            <a:off x="75" y="7005075"/>
            <a:ext cx="7589400" cy="28779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Lora"/>
              <a:buChar char="●"/>
            </a:pPr>
            <a:r>
              <a:rPr b="1" lang="en-GB" sz="1100">
                <a:highlight>
                  <a:srgbClr val="F9DEC9"/>
                </a:highlight>
                <a:latin typeface="Lora"/>
                <a:ea typeface="Lora"/>
                <a:cs typeface="Lora"/>
                <a:sym typeface="Lora"/>
              </a:rPr>
              <a:t>Overview:</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Compression of the AIN nerve (Anterior interosseous nerve arises from the median nerve) (also known as Kiloh-Nevin's syndrome) is a forearm compressive neuropathy that results in motor deficits of the AIN nerve without sensory changes</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100">
                <a:highlight>
                  <a:srgbClr val="F9DEC9"/>
                </a:highlight>
                <a:latin typeface="Lora"/>
                <a:ea typeface="Lora"/>
                <a:cs typeface="Lora"/>
                <a:sym typeface="Lora"/>
              </a:rPr>
              <a:t>Symptoms</a:t>
            </a:r>
            <a:endParaRPr sz="1000">
              <a:highlight>
                <a:srgbClr val="F9DEC9"/>
              </a:highlight>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motor deficits without sensory loss</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may have vague complaints of deep forearm pain, but unlike other median compression neuropathies (carpal tunnel syndrome and pronator syndrome) pain can be absent</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100">
                <a:highlight>
                  <a:srgbClr val="F9DEC9"/>
                </a:highlight>
                <a:latin typeface="Lora"/>
                <a:ea typeface="Lora"/>
                <a:cs typeface="Lora"/>
                <a:sym typeface="Lora"/>
              </a:rPr>
              <a:t>Physical exam</a:t>
            </a:r>
            <a:endParaRPr b="1" sz="1100">
              <a:highlight>
                <a:srgbClr val="F9DEC9"/>
              </a:highlight>
              <a:latin typeface="Lora"/>
              <a:ea typeface="Lora"/>
              <a:cs typeface="Lora"/>
              <a:sym typeface="Lora"/>
            </a:endParaRPr>
          </a:p>
          <a:p>
            <a:pPr indent="-292100" lvl="1" marL="914400" rtl="0" algn="l">
              <a:lnSpc>
                <a:spcPct val="115000"/>
              </a:lnSpc>
              <a:spcBef>
                <a:spcPts val="0"/>
              </a:spcBef>
              <a:spcAft>
                <a:spcPts val="0"/>
              </a:spcAft>
              <a:buSzPts val="1000"/>
              <a:buFont typeface="Mada"/>
              <a:buChar char="○"/>
            </a:pPr>
            <a:r>
              <a:rPr b="1" lang="en-GB" sz="1000">
                <a:latin typeface="Mada"/>
                <a:ea typeface="Mada"/>
                <a:cs typeface="Mada"/>
                <a:sym typeface="Mada"/>
              </a:rPr>
              <a:t>Inspection: </a:t>
            </a:r>
            <a:r>
              <a:rPr lang="en-GB" sz="1000">
                <a:latin typeface="Mada"/>
                <a:ea typeface="Mada"/>
                <a:cs typeface="Mada"/>
                <a:sym typeface="Mada"/>
              </a:rPr>
              <a:t>severe disease may show forearm atrophy</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b="1" lang="en-GB" sz="1000">
                <a:latin typeface="Mada"/>
                <a:ea typeface="Mada"/>
                <a:cs typeface="Mada"/>
                <a:sym typeface="Mada"/>
              </a:rPr>
              <a:t>neurovascular</a:t>
            </a:r>
            <a:endParaRPr b="1" sz="1000">
              <a:latin typeface="Mada"/>
              <a:ea typeface="Mada"/>
              <a:cs typeface="Mada"/>
              <a:sym typeface="Mada"/>
            </a:endParaRPr>
          </a:p>
          <a:p>
            <a:pPr indent="-292100" lvl="2" marL="1371600" rtl="0" algn="l">
              <a:lnSpc>
                <a:spcPct val="115000"/>
              </a:lnSpc>
              <a:spcBef>
                <a:spcPts val="0"/>
              </a:spcBef>
              <a:spcAft>
                <a:spcPts val="0"/>
              </a:spcAft>
              <a:buSzPts val="1000"/>
              <a:buFont typeface="Mada"/>
              <a:buChar char="■"/>
            </a:pPr>
            <a:r>
              <a:rPr lang="en-GB" sz="1000">
                <a:latin typeface="Mada"/>
                <a:ea typeface="Mada"/>
                <a:cs typeface="Mada"/>
                <a:sym typeface="Mada"/>
              </a:rPr>
              <a:t>weakness of grip and pinch, specifically thumb, index and middle finger flexion</a:t>
            </a:r>
            <a:endParaRPr sz="1000">
              <a:latin typeface="Mada"/>
              <a:ea typeface="Mada"/>
              <a:cs typeface="Mada"/>
              <a:sym typeface="Mada"/>
            </a:endParaRPr>
          </a:p>
          <a:p>
            <a:pPr indent="-292100" lvl="2" marL="1371600" rtl="0" algn="l">
              <a:lnSpc>
                <a:spcPct val="115000"/>
              </a:lnSpc>
              <a:spcBef>
                <a:spcPts val="0"/>
              </a:spcBef>
              <a:spcAft>
                <a:spcPts val="0"/>
              </a:spcAft>
              <a:buSzPts val="1000"/>
              <a:buFont typeface="Mada"/>
              <a:buChar char="■"/>
            </a:pPr>
            <a:r>
              <a:rPr lang="en-GB" sz="1000">
                <a:latin typeface="Mada"/>
                <a:ea typeface="Mada"/>
                <a:cs typeface="Mada"/>
                <a:sym typeface="Mada"/>
              </a:rPr>
              <a:t>patient unable to make OK sign (test FDP and FPL)  </a:t>
            </a:r>
            <a:endParaRPr sz="1000">
              <a:latin typeface="Mada"/>
              <a:ea typeface="Mada"/>
              <a:cs typeface="Mada"/>
              <a:sym typeface="Mada"/>
            </a:endParaRPr>
          </a:p>
          <a:p>
            <a:pPr indent="-292100" lvl="2" marL="1371600" rtl="0" algn="l">
              <a:lnSpc>
                <a:spcPct val="115000"/>
              </a:lnSpc>
              <a:spcBef>
                <a:spcPts val="0"/>
              </a:spcBef>
              <a:spcAft>
                <a:spcPts val="0"/>
              </a:spcAft>
              <a:buSzPts val="1000"/>
              <a:buFont typeface="Mada"/>
              <a:buChar char="■"/>
            </a:pPr>
            <a:r>
              <a:rPr lang="en-GB" sz="1000">
                <a:latin typeface="Mada"/>
                <a:ea typeface="Mada"/>
                <a:cs typeface="Mada"/>
                <a:sym typeface="Mada"/>
              </a:rPr>
              <a:t>normal median nerve sensory exam </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100">
                <a:highlight>
                  <a:srgbClr val="F9DEC9"/>
                </a:highlight>
                <a:latin typeface="Lora"/>
                <a:ea typeface="Lora"/>
                <a:cs typeface="Lora"/>
                <a:sym typeface="Lora"/>
              </a:rPr>
              <a:t>Provocative tests</a:t>
            </a:r>
            <a:endParaRPr sz="1000">
              <a:highlight>
                <a:srgbClr val="F9DEC9"/>
              </a:highlight>
              <a:latin typeface="Mada"/>
              <a:ea typeface="Mada"/>
              <a:cs typeface="Mada"/>
              <a:sym typeface="Mada"/>
            </a:endParaRPr>
          </a:p>
          <a:p>
            <a:pPr indent="-292100" lvl="2" marL="1371600" rtl="0" algn="l">
              <a:lnSpc>
                <a:spcPct val="115000"/>
              </a:lnSpc>
              <a:spcBef>
                <a:spcPts val="0"/>
              </a:spcBef>
              <a:spcAft>
                <a:spcPts val="0"/>
              </a:spcAft>
              <a:buSzPts val="1000"/>
              <a:buFont typeface="Mada"/>
              <a:buChar char="■"/>
            </a:pPr>
            <a:r>
              <a:rPr lang="en-GB" sz="1000">
                <a:latin typeface="Mada"/>
                <a:ea typeface="Mada"/>
                <a:cs typeface="Mada"/>
                <a:sym typeface="Mada"/>
              </a:rPr>
              <a:t>pronator quadratus weakness shown with weak resisted pronation with elbow maximally flexed</a:t>
            </a:r>
            <a:endParaRPr sz="1000">
              <a:latin typeface="Mada"/>
              <a:ea typeface="Mada"/>
              <a:cs typeface="Mada"/>
              <a:sym typeface="Mada"/>
            </a:endParaRPr>
          </a:p>
          <a:p>
            <a:pPr indent="-292100" lvl="2" marL="1371600" rtl="0" algn="l">
              <a:lnSpc>
                <a:spcPct val="115000"/>
              </a:lnSpc>
              <a:spcBef>
                <a:spcPts val="0"/>
              </a:spcBef>
              <a:spcAft>
                <a:spcPts val="0"/>
              </a:spcAft>
              <a:buSzPts val="1000"/>
              <a:buFont typeface="Mada"/>
              <a:buChar char="■"/>
            </a:pPr>
            <a:r>
              <a:rPr lang="en-GB" sz="1000">
                <a:latin typeface="Mada"/>
                <a:ea typeface="Mada"/>
                <a:cs typeface="Mada"/>
                <a:sym typeface="Mada"/>
              </a:rPr>
              <a:t>distinguish from FPL attritional rupture (seen in rheumatoids) by passively flexing and extending wrist to confirm tenodesis effect in intact tendon, if tendons intact, passive wrist extension brings thumb IP joint and index finger DIP joint into relatively flexed position</a:t>
            </a:r>
            <a:endParaRPr sz="1000">
              <a:latin typeface="Mada"/>
              <a:ea typeface="Mada"/>
              <a:cs typeface="Mada"/>
              <a:sym typeface="Mada"/>
            </a:endParaRPr>
          </a:p>
        </p:txBody>
      </p:sp>
      <p:sp>
        <p:nvSpPr>
          <p:cNvPr id="3048" name="Google Shape;3048;p160"/>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3049" name="Google Shape;3049;p160"/>
          <p:cNvSpPr txBox="1"/>
          <p:nvPr/>
        </p:nvSpPr>
        <p:spPr>
          <a:xfrm>
            <a:off x="-62487" y="3580588"/>
            <a:ext cx="7418400" cy="28014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SzPts val="1000"/>
              <a:buFont typeface="Lora"/>
              <a:buChar char="●"/>
            </a:pPr>
            <a:r>
              <a:rPr b="1" lang="en-GB" sz="1000">
                <a:highlight>
                  <a:srgbClr val="F9DEC9"/>
                </a:highlight>
                <a:latin typeface="Lora"/>
                <a:ea typeface="Lora"/>
                <a:cs typeface="Lora"/>
                <a:sym typeface="Lora"/>
              </a:rPr>
              <a:t>Physical exam</a:t>
            </a:r>
            <a:endParaRPr b="1" sz="1000">
              <a:highlight>
                <a:srgbClr val="F9DEC9"/>
              </a:highlight>
              <a:latin typeface="Lora"/>
              <a:ea typeface="Lora"/>
              <a:cs typeface="Lora"/>
              <a:sym typeface="Lora"/>
            </a:endParaRPr>
          </a:p>
          <a:p>
            <a:pPr indent="-292100" lvl="1" marL="914400" rtl="0" algn="l">
              <a:spcBef>
                <a:spcPts val="0"/>
              </a:spcBef>
              <a:spcAft>
                <a:spcPts val="0"/>
              </a:spcAft>
              <a:buSzPts val="1000"/>
              <a:buFont typeface="Mada"/>
              <a:buChar char="○"/>
            </a:pPr>
            <a:r>
              <a:rPr b="1" lang="en-GB" sz="1000">
                <a:latin typeface="Mada"/>
                <a:ea typeface="Mada"/>
                <a:cs typeface="Mada"/>
                <a:sym typeface="Mada"/>
              </a:rPr>
              <a:t>inspection &amp; palpation</a:t>
            </a:r>
            <a:endParaRPr b="1" sz="1000">
              <a:latin typeface="Mada"/>
              <a:ea typeface="Mada"/>
              <a:cs typeface="Mada"/>
              <a:sym typeface="Mada"/>
            </a:endParaRPr>
          </a:p>
          <a:p>
            <a:pPr indent="-292100" lvl="2" marL="1371600" rtl="0" algn="l">
              <a:spcBef>
                <a:spcPts val="0"/>
              </a:spcBef>
              <a:spcAft>
                <a:spcPts val="0"/>
              </a:spcAft>
              <a:buSzPts val="1000"/>
              <a:buFont typeface="Mada"/>
              <a:buChar char="■"/>
            </a:pPr>
            <a:r>
              <a:rPr lang="en-GB" sz="1000">
                <a:latin typeface="Mada"/>
                <a:ea typeface="Mada"/>
                <a:cs typeface="Mada"/>
                <a:sym typeface="Mada"/>
              </a:rPr>
              <a:t>clawing of ring and little fingers (caused from loss of intrinsics flexing the MCPs and extending the IP joints)</a:t>
            </a:r>
            <a:endParaRPr sz="1000">
              <a:latin typeface="Mada"/>
              <a:ea typeface="Mada"/>
              <a:cs typeface="Mada"/>
              <a:sym typeface="Mada"/>
            </a:endParaRPr>
          </a:p>
          <a:p>
            <a:pPr indent="-292100" lvl="2" marL="1371600" rtl="0" algn="l">
              <a:spcBef>
                <a:spcPts val="0"/>
              </a:spcBef>
              <a:spcAft>
                <a:spcPts val="0"/>
              </a:spcAft>
              <a:buSzPts val="1000"/>
              <a:buFont typeface="Mada"/>
              <a:buChar char="■"/>
            </a:pPr>
            <a:r>
              <a:rPr b="1" lang="en-GB" sz="1000">
                <a:latin typeface="Mada"/>
                <a:ea typeface="Mada"/>
                <a:cs typeface="Mada"/>
                <a:sym typeface="Mada"/>
              </a:rPr>
              <a:t>Allen test :</a:t>
            </a:r>
            <a:r>
              <a:rPr lang="en-GB" sz="1000">
                <a:latin typeface="Mada"/>
                <a:ea typeface="Mada"/>
                <a:cs typeface="Mada"/>
                <a:sym typeface="Mada"/>
              </a:rPr>
              <a:t>(helps diagnose ulnar artery thrombosis)</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b="1" lang="en-GB" sz="1000">
                <a:latin typeface="Mada"/>
                <a:ea typeface="Mada"/>
                <a:cs typeface="Mada"/>
                <a:sym typeface="Mada"/>
              </a:rPr>
              <a:t>neurovascular exam:</a:t>
            </a:r>
            <a:endParaRPr b="1" sz="1000">
              <a:latin typeface="Mada"/>
              <a:ea typeface="Mada"/>
              <a:cs typeface="Mada"/>
              <a:sym typeface="Mada"/>
            </a:endParaRPr>
          </a:p>
          <a:p>
            <a:pPr indent="-292100" lvl="2" marL="1371600" rtl="0" algn="l">
              <a:spcBef>
                <a:spcPts val="0"/>
              </a:spcBef>
              <a:spcAft>
                <a:spcPts val="0"/>
              </a:spcAft>
              <a:buSzPts val="1000"/>
              <a:buFont typeface="Mada"/>
              <a:buChar char="■"/>
            </a:pPr>
            <a:r>
              <a:rPr lang="en-GB" sz="1000">
                <a:latin typeface="Mada"/>
                <a:ea typeface="Mada"/>
                <a:cs typeface="Mada"/>
                <a:sym typeface="Mada"/>
              </a:rPr>
              <a:t>ulnar nerve palsy results in paralysis of the intrinsic muscles (adductor pollicis, deep head FPB, interossei, and lumbricals 4 and 5)</a:t>
            </a:r>
            <a:endParaRPr sz="1000">
              <a:latin typeface="Mada"/>
              <a:ea typeface="Mada"/>
              <a:cs typeface="Mada"/>
              <a:sym typeface="Mada"/>
            </a:endParaRPr>
          </a:p>
          <a:p>
            <a:pPr indent="-292100" lvl="2" marL="1371600" rtl="0" algn="l">
              <a:spcBef>
                <a:spcPts val="0"/>
              </a:spcBef>
              <a:spcAft>
                <a:spcPts val="0"/>
              </a:spcAft>
              <a:buSzPts val="1000"/>
              <a:buFont typeface="Mada"/>
              <a:buChar char="■"/>
            </a:pPr>
            <a:r>
              <a:rPr lang="en-GB" sz="1000">
                <a:latin typeface="Mada"/>
                <a:ea typeface="Mada"/>
                <a:cs typeface="Mada"/>
                <a:sym typeface="Mada"/>
              </a:rPr>
              <a:t>weakened grasp from loss of MP joint flexion power</a:t>
            </a:r>
            <a:endParaRPr sz="1000">
              <a:latin typeface="Mada"/>
              <a:ea typeface="Mada"/>
              <a:cs typeface="Mada"/>
              <a:sym typeface="Mada"/>
            </a:endParaRPr>
          </a:p>
          <a:p>
            <a:pPr indent="-292100" lvl="2" marL="1371600" rtl="0" algn="l">
              <a:spcBef>
                <a:spcPts val="0"/>
              </a:spcBef>
              <a:spcAft>
                <a:spcPts val="0"/>
              </a:spcAft>
              <a:buSzPts val="1000"/>
              <a:buFont typeface="Mada"/>
              <a:buChar char="■"/>
            </a:pPr>
            <a:r>
              <a:rPr lang="en-GB" sz="1000">
                <a:latin typeface="Mada"/>
                <a:ea typeface="Mada"/>
                <a:cs typeface="Mada"/>
                <a:sym typeface="Mada"/>
              </a:rPr>
              <a:t>weak pinch from loss of thumb adduction (as much as 70% of pinch strength is lost)</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b="1" lang="en-GB" sz="1000">
                <a:latin typeface="Mada"/>
                <a:ea typeface="Mada"/>
                <a:cs typeface="Mada"/>
                <a:sym typeface="Mada"/>
              </a:rPr>
              <a:t>Froment sign : </a:t>
            </a:r>
            <a:endParaRPr b="1" sz="1000">
              <a:latin typeface="Mada"/>
              <a:ea typeface="Mada"/>
              <a:cs typeface="Mada"/>
              <a:sym typeface="Mada"/>
            </a:endParaRPr>
          </a:p>
          <a:p>
            <a:pPr indent="-292100" lvl="2" marL="1371600" rtl="0" algn="l">
              <a:spcBef>
                <a:spcPts val="0"/>
              </a:spcBef>
              <a:spcAft>
                <a:spcPts val="0"/>
              </a:spcAft>
              <a:buSzPts val="1000"/>
              <a:buFont typeface="Mada"/>
              <a:buChar char="■"/>
            </a:pPr>
            <a:r>
              <a:rPr lang="en-GB" sz="1000">
                <a:latin typeface="Mada"/>
                <a:ea typeface="Mada"/>
                <a:cs typeface="Mada"/>
                <a:sym typeface="Mada"/>
              </a:rPr>
              <a:t>IP flexion compensating for loss of thumb adduction when attempting to hold a piece of paper</a:t>
            </a:r>
            <a:endParaRPr sz="1000">
              <a:latin typeface="Mada"/>
              <a:ea typeface="Mada"/>
              <a:cs typeface="Mada"/>
              <a:sym typeface="Mada"/>
            </a:endParaRPr>
          </a:p>
          <a:p>
            <a:pPr indent="-292100" lvl="2" marL="1371600" rtl="0" algn="l">
              <a:spcBef>
                <a:spcPts val="0"/>
              </a:spcBef>
              <a:spcAft>
                <a:spcPts val="0"/>
              </a:spcAft>
              <a:buSzPts val="1000"/>
              <a:buFont typeface="Mada"/>
              <a:buChar char="■"/>
            </a:pPr>
            <a:r>
              <a:rPr lang="en-GB" sz="1000">
                <a:latin typeface="Mada"/>
                <a:ea typeface="Mada"/>
                <a:cs typeface="Mada"/>
                <a:sym typeface="Mada"/>
              </a:rPr>
              <a:t>loss of MCP flexion and adduction by adductor pollicis (ulnar n.)</a:t>
            </a:r>
            <a:endParaRPr sz="1000">
              <a:latin typeface="Mada"/>
              <a:ea typeface="Mada"/>
              <a:cs typeface="Mada"/>
              <a:sym typeface="Mada"/>
            </a:endParaRPr>
          </a:p>
          <a:p>
            <a:pPr indent="-292100" lvl="2" marL="1371600" rtl="0" algn="l">
              <a:spcBef>
                <a:spcPts val="0"/>
              </a:spcBef>
              <a:spcAft>
                <a:spcPts val="0"/>
              </a:spcAft>
              <a:buSzPts val="1000"/>
              <a:buFont typeface="Mada"/>
              <a:buChar char="■"/>
            </a:pPr>
            <a:r>
              <a:rPr lang="en-GB" sz="1000">
                <a:latin typeface="Mada"/>
                <a:ea typeface="Mada"/>
                <a:cs typeface="Mada"/>
                <a:sym typeface="Mada"/>
              </a:rPr>
              <a:t>compensatory IP hyperflexion by FPL (AIN)</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b="1" lang="en-GB" sz="1000">
                <a:latin typeface="Mada"/>
                <a:ea typeface="Mada"/>
                <a:cs typeface="Mada"/>
                <a:sym typeface="Mada"/>
              </a:rPr>
              <a:t>Jeane's sign </a:t>
            </a:r>
            <a:endParaRPr b="1" sz="1000">
              <a:latin typeface="Mada"/>
              <a:ea typeface="Mada"/>
              <a:cs typeface="Mada"/>
              <a:sym typeface="Mada"/>
            </a:endParaRPr>
          </a:p>
          <a:p>
            <a:pPr indent="-292100" lvl="2" marL="1371600" rtl="0" algn="l">
              <a:spcBef>
                <a:spcPts val="0"/>
              </a:spcBef>
              <a:spcAft>
                <a:spcPts val="0"/>
              </a:spcAft>
              <a:buSzPts val="1000"/>
              <a:buFont typeface="Mada"/>
              <a:buChar char="■"/>
            </a:pPr>
            <a:r>
              <a:rPr lang="en-GB" sz="1000">
                <a:latin typeface="Mada"/>
                <a:ea typeface="Mada"/>
                <a:cs typeface="Mada"/>
                <a:sym typeface="Mada"/>
              </a:rPr>
              <a:t>a compensatory thumb MCP hyperextension and thumb adduction by EPL (radial n.)</a:t>
            </a:r>
            <a:endParaRPr sz="1000">
              <a:latin typeface="Mada"/>
              <a:ea typeface="Mada"/>
              <a:cs typeface="Mada"/>
              <a:sym typeface="Mada"/>
            </a:endParaRPr>
          </a:p>
          <a:p>
            <a:pPr indent="-292100" lvl="2" marL="1371600" rtl="0" algn="l">
              <a:spcBef>
                <a:spcPts val="0"/>
              </a:spcBef>
              <a:spcAft>
                <a:spcPts val="0"/>
              </a:spcAft>
              <a:buSzPts val="1000"/>
              <a:buFont typeface="Mada"/>
              <a:buChar char="■"/>
            </a:pPr>
            <a:r>
              <a:rPr lang="en-GB" sz="1000">
                <a:latin typeface="Mada"/>
                <a:ea typeface="Mada"/>
                <a:cs typeface="Mada"/>
                <a:sym typeface="Mada"/>
              </a:rPr>
              <a:t>compensates for loss of IP extension and thumb adduction by adductor pollicis (ulna n.)</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b="1" lang="en-GB" sz="1000">
                <a:latin typeface="Mada"/>
                <a:ea typeface="Mada"/>
                <a:cs typeface="Mada"/>
                <a:sym typeface="Mada"/>
              </a:rPr>
              <a:t>Wartenberg sign: </a:t>
            </a:r>
            <a:r>
              <a:rPr lang="en-GB" sz="1000">
                <a:latin typeface="Mada"/>
                <a:ea typeface="Mada"/>
                <a:cs typeface="Mada"/>
                <a:sym typeface="Mada"/>
              </a:rPr>
              <a:t>abduction posturing of the little finger</a:t>
            </a:r>
            <a:endParaRPr sz="1000">
              <a:latin typeface="Mada"/>
              <a:ea typeface="Mada"/>
              <a:cs typeface="Mada"/>
              <a:sym typeface="Mada"/>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3" name="Shape 3053"/>
        <p:cNvGrpSpPr/>
        <p:nvPr/>
      </p:nvGrpSpPr>
      <p:grpSpPr>
        <a:xfrm>
          <a:off x="0" y="0"/>
          <a:ext cx="0" cy="0"/>
          <a:chOff x="0" y="0"/>
          <a:chExt cx="0" cy="0"/>
        </a:xfrm>
      </p:grpSpPr>
      <p:sp>
        <p:nvSpPr>
          <p:cNvPr id="3054" name="Google Shape;3054;p161"/>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161"/>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161"/>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161"/>
          <p:cNvSpPr txBox="1"/>
          <p:nvPr/>
        </p:nvSpPr>
        <p:spPr>
          <a:xfrm>
            <a:off x="137850" y="223100"/>
            <a:ext cx="7058400" cy="68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Approach to hand fracture and nerve compression history and physical examination</a:t>
            </a:r>
            <a:endParaRPr b="1" sz="2000">
              <a:solidFill>
                <a:srgbClr val="83C5BE"/>
              </a:solidFill>
              <a:latin typeface="Lora"/>
              <a:ea typeface="Lora"/>
              <a:cs typeface="Lora"/>
              <a:sym typeface="Lora"/>
            </a:endParaRPr>
          </a:p>
        </p:txBody>
      </p:sp>
      <p:sp>
        <p:nvSpPr>
          <p:cNvPr id="3058" name="Google Shape;3058;p161"/>
          <p:cNvSpPr txBox="1"/>
          <p:nvPr/>
        </p:nvSpPr>
        <p:spPr>
          <a:xfrm>
            <a:off x="280850" y="1603750"/>
            <a:ext cx="7170300" cy="25338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SzPts val="1500"/>
              <a:buFont typeface="Lora"/>
              <a:buChar char="●"/>
            </a:pPr>
            <a:r>
              <a:rPr b="1" lang="en-GB" sz="1500">
                <a:highlight>
                  <a:srgbClr val="F9DEC9"/>
                </a:highlight>
                <a:latin typeface="Lora"/>
                <a:ea typeface="Lora"/>
                <a:cs typeface="Lora"/>
                <a:sym typeface="Lora"/>
              </a:rPr>
              <a:t>Inspection</a:t>
            </a:r>
            <a:endParaRPr b="1" sz="1500">
              <a:highlight>
                <a:srgbClr val="F9DEC9"/>
              </a:highlight>
              <a:latin typeface="Lora"/>
              <a:ea typeface="Lora"/>
              <a:cs typeface="Lora"/>
              <a:sym typeface="Lora"/>
            </a:endParaRPr>
          </a:p>
          <a:p>
            <a:pPr indent="0" lvl="0" marL="0" rtl="0" algn="l">
              <a:lnSpc>
                <a:spcPct val="115000"/>
              </a:lnSpc>
              <a:spcBef>
                <a:spcPts val="0"/>
              </a:spcBef>
              <a:spcAft>
                <a:spcPts val="0"/>
              </a:spcAft>
              <a:buNone/>
            </a:pPr>
            <a:r>
              <a:rPr b="1" lang="en-GB" sz="1100">
                <a:solidFill>
                  <a:schemeClr val="dk1"/>
                </a:solidFill>
                <a:latin typeface="Mada"/>
                <a:ea typeface="Mada"/>
                <a:cs typeface="Mada"/>
                <a:sym typeface="Mada"/>
              </a:rPr>
              <a:t>Check both sides of the hands. DORSUM AND PALM</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Look for deformities, swellings, scars, palmar erythema.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Look for thenar, hypothenar or </a:t>
            </a:r>
            <a:r>
              <a:rPr lang="en-GB" sz="1100">
                <a:solidFill>
                  <a:schemeClr val="dk1"/>
                </a:solidFill>
                <a:latin typeface="Mada"/>
                <a:ea typeface="Mada"/>
                <a:cs typeface="Mada"/>
                <a:sym typeface="Mada"/>
              </a:rPr>
              <a:t>interossei</a:t>
            </a:r>
            <a:r>
              <a:rPr lang="en-GB" sz="1100">
                <a:solidFill>
                  <a:schemeClr val="dk1"/>
                </a:solidFill>
                <a:latin typeface="Mada"/>
                <a:ea typeface="Mada"/>
                <a:cs typeface="Mada"/>
                <a:sym typeface="Mada"/>
              </a:rPr>
              <a:t> wasting.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If there is a </a:t>
            </a:r>
            <a:r>
              <a:rPr b="1" lang="en-GB" sz="1100">
                <a:solidFill>
                  <a:schemeClr val="dk1"/>
                </a:solidFill>
                <a:latin typeface="Mada"/>
                <a:ea typeface="Mada"/>
                <a:cs typeface="Mada"/>
                <a:sym typeface="Mada"/>
              </a:rPr>
              <a:t>wound</a:t>
            </a:r>
            <a:r>
              <a:rPr lang="en-GB" sz="1100">
                <a:solidFill>
                  <a:schemeClr val="dk1"/>
                </a:solidFill>
                <a:latin typeface="Mada"/>
                <a:ea typeface="Mada"/>
                <a:cs typeface="Mada"/>
                <a:sym typeface="Mada"/>
              </a:rPr>
              <a:t> → mention if there’s discharge or bleeding.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If there is </a:t>
            </a:r>
            <a:r>
              <a:rPr b="1" lang="en-GB" sz="1100">
                <a:solidFill>
                  <a:schemeClr val="dk1"/>
                </a:solidFill>
                <a:latin typeface="Mada"/>
                <a:ea typeface="Mada"/>
                <a:cs typeface="Mada"/>
                <a:sym typeface="Mada"/>
              </a:rPr>
              <a:t>swelling</a:t>
            </a:r>
            <a:r>
              <a:rPr lang="en-GB" sz="1100">
                <a:solidFill>
                  <a:schemeClr val="dk1"/>
                </a:solidFill>
                <a:latin typeface="Mada"/>
                <a:ea typeface="Mada"/>
                <a:cs typeface="Mada"/>
                <a:sym typeface="Mada"/>
              </a:rPr>
              <a:t> → which joints are involved and if symmetrical or not.</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Check for pallor (ischemia or anemia), blue discoloration (vasospasm), balck </a:t>
            </a:r>
            <a:r>
              <a:rPr lang="en-GB" sz="1100">
                <a:solidFill>
                  <a:schemeClr val="dk1"/>
                </a:solidFill>
                <a:latin typeface="Mada"/>
                <a:ea typeface="Mada"/>
                <a:cs typeface="Mada"/>
                <a:sym typeface="Mada"/>
              </a:rPr>
              <a:t>discoloration </a:t>
            </a:r>
            <a:r>
              <a:rPr lang="en-GB" sz="1100">
                <a:solidFill>
                  <a:schemeClr val="dk1"/>
                </a:solidFill>
                <a:latin typeface="Mada"/>
                <a:ea typeface="Mada"/>
                <a:cs typeface="Mada"/>
                <a:sym typeface="Mada"/>
              </a:rPr>
              <a:t>(gangrene).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b="1" lang="en-GB" sz="1100">
                <a:solidFill>
                  <a:schemeClr val="dk1"/>
                </a:solidFill>
                <a:latin typeface="Mada"/>
                <a:ea typeface="Mada"/>
                <a:cs typeface="Mada"/>
                <a:sym typeface="Mada"/>
              </a:rPr>
              <a:t>IN TRAUMA</a:t>
            </a:r>
            <a:r>
              <a:rPr lang="en-GB" sz="1100">
                <a:solidFill>
                  <a:schemeClr val="dk1"/>
                </a:solidFill>
                <a:latin typeface="Mada"/>
                <a:ea typeface="Mada"/>
                <a:cs typeface="Mada"/>
                <a:sym typeface="Mada"/>
              </a:rPr>
              <a:t> → Comment on the posture/cascade. Note whether it is rotating or scissoring. Note whether there is a wasting or swelling.</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b="1" lang="en-GB" sz="1100">
                <a:solidFill>
                  <a:srgbClr val="9A9A9A"/>
                </a:solidFill>
                <a:latin typeface="Mada"/>
                <a:ea typeface="Mada"/>
                <a:cs typeface="Mada"/>
                <a:sym typeface="Mada"/>
              </a:rPr>
              <a:t>Rotation or scissoring: </a:t>
            </a:r>
            <a:r>
              <a:rPr lang="en-GB" sz="1100">
                <a:solidFill>
                  <a:srgbClr val="9A9A9A"/>
                </a:solidFill>
                <a:latin typeface="Mada"/>
                <a:ea typeface="Mada"/>
                <a:cs typeface="Mada"/>
                <a:sym typeface="Mada"/>
              </a:rPr>
              <a:t>if fracture or dislocation middle and ring finger might come on top of each other like blades of scissors.</a:t>
            </a:r>
            <a:endParaRPr sz="1100">
              <a:solidFill>
                <a:srgbClr val="9A9A9A"/>
              </a:solidFill>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b="1" lang="en-GB" sz="1100">
                <a:solidFill>
                  <a:srgbClr val="9A9A9A"/>
                </a:solidFill>
                <a:latin typeface="Mada"/>
                <a:ea typeface="Mada"/>
                <a:cs typeface="Mada"/>
                <a:sym typeface="Mada"/>
              </a:rPr>
              <a:t>Posture or cascade: </a:t>
            </a:r>
            <a:r>
              <a:rPr lang="en-GB" sz="1100">
                <a:solidFill>
                  <a:srgbClr val="9A9A9A"/>
                </a:solidFill>
                <a:latin typeface="Mada"/>
                <a:ea typeface="Mada"/>
                <a:cs typeface="Mada"/>
                <a:sym typeface="Mada"/>
              </a:rPr>
              <a:t>cascade at rested fingers partially flexed, comment if they are normal or abnormal out of cascade = flexor tendon cut or dislocation.</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b="1" sz="1500">
              <a:solidFill>
                <a:schemeClr val="dk1"/>
              </a:solidFill>
              <a:highlight>
                <a:srgbClr val="F9DEC9"/>
              </a:highlight>
              <a:latin typeface="Lora"/>
              <a:ea typeface="Lora"/>
              <a:cs typeface="Lora"/>
              <a:sym typeface="Lor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sp>
        <p:nvSpPr>
          <p:cNvPr id="3059" name="Google Shape;3059;p161"/>
          <p:cNvSpPr txBox="1"/>
          <p:nvPr/>
        </p:nvSpPr>
        <p:spPr>
          <a:xfrm>
            <a:off x="129550" y="102481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FF0000"/>
                </a:solidFill>
                <a:latin typeface="Comfortaa"/>
                <a:ea typeface="Comfortaa"/>
                <a:cs typeface="Comfortaa"/>
                <a:sym typeface="Comfortaa"/>
              </a:rPr>
              <a:t>Physical Exam</a:t>
            </a:r>
            <a:endParaRPr b="1" sz="1800">
              <a:solidFill>
                <a:srgbClr val="FF0000"/>
              </a:solidFill>
              <a:latin typeface="Comfortaa"/>
              <a:ea typeface="Comfortaa"/>
              <a:cs typeface="Comfortaa"/>
              <a:sym typeface="Comfortaa"/>
            </a:endParaRPr>
          </a:p>
        </p:txBody>
      </p:sp>
      <p:sp>
        <p:nvSpPr>
          <p:cNvPr id="3060" name="Google Shape;3060;p161"/>
          <p:cNvSpPr/>
          <p:nvPr/>
        </p:nvSpPr>
        <p:spPr>
          <a:xfrm>
            <a:off x="199150" y="1465013"/>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3061" name="Google Shape;3061;p161"/>
          <p:cNvSpPr txBox="1"/>
          <p:nvPr/>
        </p:nvSpPr>
        <p:spPr>
          <a:xfrm>
            <a:off x="2140800" y="1049775"/>
            <a:ext cx="3052500" cy="415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sz="1500">
                <a:solidFill>
                  <a:srgbClr val="FF0000"/>
                </a:solidFill>
                <a:latin typeface="Lora"/>
                <a:ea typeface="Lora"/>
                <a:cs typeface="Lora"/>
                <a:sym typeface="Lora"/>
              </a:rPr>
              <a:t>Always</a:t>
            </a:r>
            <a:r>
              <a:rPr b="1" lang="en-GB" sz="1500">
                <a:solidFill>
                  <a:srgbClr val="FF0000"/>
                </a:solidFill>
                <a:latin typeface="Lora"/>
                <a:ea typeface="Lora"/>
                <a:cs typeface="Lora"/>
                <a:sym typeface="Lora"/>
              </a:rPr>
              <a:t> COMPARE both hands</a:t>
            </a:r>
            <a:endParaRPr b="1" sz="1500">
              <a:solidFill>
                <a:srgbClr val="FF0000"/>
              </a:solidFill>
              <a:latin typeface="Lora"/>
              <a:ea typeface="Lora"/>
              <a:cs typeface="Lora"/>
              <a:sym typeface="Lora"/>
            </a:endParaRPr>
          </a:p>
        </p:txBody>
      </p:sp>
      <p:sp>
        <p:nvSpPr>
          <p:cNvPr id="3062" name="Google Shape;3062;p161"/>
          <p:cNvSpPr txBox="1"/>
          <p:nvPr/>
        </p:nvSpPr>
        <p:spPr>
          <a:xfrm>
            <a:off x="280850" y="4270750"/>
            <a:ext cx="7170300" cy="22092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SzPts val="1500"/>
              <a:buFont typeface="Lora"/>
              <a:buChar char="●"/>
            </a:pPr>
            <a:r>
              <a:rPr b="1" lang="en-GB" sz="1500">
                <a:highlight>
                  <a:srgbClr val="F9DEC9"/>
                </a:highlight>
                <a:latin typeface="Lora"/>
                <a:ea typeface="Lora"/>
                <a:cs typeface="Lora"/>
                <a:sym typeface="Lora"/>
              </a:rPr>
              <a:t>Vascularity</a:t>
            </a:r>
            <a:endParaRPr b="1" sz="1500">
              <a:highlight>
                <a:srgbClr val="F9DEC9"/>
              </a:highlight>
              <a:latin typeface="Lora"/>
              <a:ea typeface="Lora"/>
              <a:cs typeface="Lora"/>
              <a:sym typeface="Lora"/>
            </a:endParaRPr>
          </a:p>
          <a:p>
            <a:pPr indent="-298450" lvl="1" marL="914400" rtl="0" algn="l">
              <a:lnSpc>
                <a:spcPct val="115000"/>
              </a:lnSpc>
              <a:spcBef>
                <a:spcPts val="0"/>
              </a:spcBef>
              <a:spcAft>
                <a:spcPts val="0"/>
              </a:spcAft>
              <a:buSzPts val="1100"/>
              <a:buFont typeface="Mada"/>
              <a:buChar char="○"/>
            </a:pPr>
            <a:r>
              <a:rPr b="1" lang="en-GB" sz="1100">
                <a:solidFill>
                  <a:srgbClr val="FF0000"/>
                </a:solidFill>
                <a:latin typeface="Mada"/>
                <a:ea typeface="Mada"/>
                <a:cs typeface="Mada"/>
                <a:sym typeface="Mada"/>
              </a:rPr>
              <a:t>Capillary refill</a:t>
            </a:r>
            <a:endParaRPr b="1" sz="1100">
              <a:solidFill>
                <a:srgbClr val="FF0000"/>
              </a:solidFill>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b="1" lang="en-GB" sz="1100">
                <a:latin typeface="Mada"/>
                <a:ea typeface="Mada"/>
                <a:cs typeface="Mada"/>
                <a:sym typeface="Mada"/>
              </a:rPr>
              <a:t>Allen’s test</a:t>
            </a:r>
            <a:endParaRPr b="1" sz="1100">
              <a:latin typeface="Mada"/>
              <a:ea typeface="Mada"/>
              <a:cs typeface="Mada"/>
              <a:sym typeface="Mada"/>
            </a:endParaRPr>
          </a:p>
          <a:p>
            <a:pPr indent="0" lvl="0" marL="914400" rtl="0" algn="l">
              <a:lnSpc>
                <a:spcPct val="115000"/>
              </a:lnSpc>
              <a:spcBef>
                <a:spcPts val="0"/>
              </a:spcBef>
              <a:spcAft>
                <a:spcPts val="0"/>
              </a:spcAft>
              <a:buNone/>
            </a:pPr>
            <a:r>
              <a:rPr lang="en-GB" sz="1100">
                <a:solidFill>
                  <a:srgbClr val="9A9A9A"/>
                </a:solidFill>
                <a:latin typeface="Mada"/>
                <a:ea typeface="Mada"/>
                <a:cs typeface="Mada"/>
                <a:sym typeface="Mada"/>
              </a:rPr>
              <a:t>we do this test to make sure patient is not dominant radial artery or dependent radial artery</a:t>
            </a:r>
            <a:endParaRPr sz="1100">
              <a:solidFill>
                <a:srgbClr val="9A9A9A"/>
              </a:solidFill>
              <a:latin typeface="Mada"/>
              <a:ea typeface="Mada"/>
              <a:cs typeface="Mada"/>
              <a:sym typeface="Mada"/>
            </a:endParaRPr>
          </a:p>
          <a:p>
            <a:pPr indent="0" lvl="0" marL="914400" rtl="0" algn="l">
              <a:lnSpc>
                <a:spcPct val="115000"/>
              </a:lnSpc>
              <a:spcBef>
                <a:spcPts val="0"/>
              </a:spcBef>
              <a:spcAft>
                <a:spcPts val="0"/>
              </a:spcAft>
              <a:buNone/>
            </a:pPr>
            <a:r>
              <a:rPr lang="en-GB" sz="1100">
                <a:solidFill>
                  <a:srgbClr val="9A9A9A"/>
                </a:solidFill>
                <a:latin typeface="Mada"/>
                <a:ea typeface="Mada"/>
                <a:cs typeface="Mada"/>
                <a:sym typeface="Mada"/>
              </a:rPr>
              <a:t>Ask the patient to clench one fist tightly, and then compress the ulnar and radial arteries at the wrist with your thumb. After 10 seconds, ask the patient to open their hand. The palm will be white. Release the compression on the radial artery, and watch the blood flow into the hand.</a:t>
            </a:r>
            <a:endParaRPr sz="1100">
              <a:solidFill>
                <a:srgbClr val="9A9A9A"/>
              </a:solidFill>
              <a:latin typeface="Mada"/>
              <a:ea typeface="Mada"/>
              <a:cs typeface="Mada"/>
              <a:sym typeface="Mada"/>
            </a:endParaRPr>
          </a:p>
          <a:p>
            <a:pPr indent="0" lvl="0" marL="914400" rtl="0" algn="l">
              <a:lnSpc>
                <a:spcPct val="115000"/>
              </a:lnSpc>
              <a:spcBef>
                <a:spcPts val="0"/>
              </a:spcBef>
              <a:spcAft>
                <a:spcPts val="0"/>
              </a:spcAft>
              <a:buNone/>
            </a:pPr>
            <a:r>
              <a:rPr lang="en-GB" sz="1100">
                <a:solidFill>
                  <a:srgbClr val="9A9A9A"/>
                </a:solidFill>
                <a:latin typeface="Mada"/>
                <a:ea typeface="Mada"/>
                <a:cs typeface="Mada"/>
                <a:sym typeface="Mada"/>
              </a:rPr>
              <a:t>What’s important: the rate at which the the finger turns pink. “How fast it comes back”</a:t>
            </a:r>
            <a:endParaRPr sz="1100">
              <a:solidFill>
                <a:srgbClr val="9A9A9A"/>
              </a:solidFill>
              <a:latin typeface="Mada"/>
              <a:ea typeface="Mada"/>
              <a:cs typeface="Mada"/>
              <a:sym typeface="Mada"/>
            </a:endParaRPr>
          </a:p>
          <a:p>
            <a:pPr indent="0" lvl="0" marL="914400" rtl="0" algn="l">
              <a:lnSpc>
                <a:spcPct val="115000"/>
              </a:lnSpc>
              <a:spcBef>
                <a:spcPts val="0"/>
              </a:spcBef>
              <a:spcAft>
                <a:spcPts val="0"/>
              </a:spcAft>
              <a:buNone/>
            </a:pPr>
            <a:r>
              <a:rPr lang="en-GB" sz="1100">
                <a:solidFill>
                  <a:srgbClr val="9A9A9A"/>
                </a:solidFill>
                <a:latin typeface="Mada"/>
                <a:ea typeface="Mada"/>
                <a:cs typeface="Mada"/>
                <a:sym typeface="Mada"/>
              </a:rPr>
              <a:t>Repeat the procedure, but first release the pressure on the ulnar artery.</a:t>
            </a:r>
            <a:endParaRPr sz="1100">
              <a:solidFill>
                <a:srgbClr val="9A9A9A"/>
              </a:solidFill>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Assess radial and ulnar pulse</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b="1" sz="1500">
              <a:solidFill>
                <a:schemeClr val="dk1"/>
              </a:solidFill>
              <a:highlight>
                <a:srgbClr val="F9DEC9"/>
              </a:highlight>
              <a:latin typeface="Lora"/>
              <a:ea typeface="Lora"/>
              <a:cs typeface="Lora"/>
              <a:sym typeface="Lor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sp>
        <p:nvSpPr>
          <p:cNvPr id="3063" name="Google Shape;3063;p161"/>
          <p:cNvSpPr txBox="1"/>
          <p:nvPr/>
        </p:nvSpPr>
        <p:spPr>
          <a:xfrm>
            <a:off x="280850" y="6404350"/>
            <a:ext cx="7170300" cy="14250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SzPts val="1500"/>
              <a:buFont typeface="Lora"/>
              <a:buChar char="●"/>
            </a:pPr>
            <a:r>
              <a:rPr b="1" lang="en-GB" sz="1500">
                <a:highlight>
                  <a:srgbClr val="F9DEC9"/>
                </a:highlight>
                <a:latin typeface="Lora"/>
                <a:ea typeface="Lora"/>
                <a:cs typeface="Lora"/>
                <a:sym typeface="Lora"/>
              </a:rPr>
              <a:t>Palpation  </a:t>
            </a:r>
            <a:r>
              <a:rPr b="1" lang="en-GB" sz="1500">
                <a:solidFill>
                  <a:srgbClr val="FF0000"/>
                </a:solidFill>
                <a:latin typeface="Lora"/>
                <a:ea typeface="Lora"/>
                <a:cs typeface="Lora"/>
                <a:sym typeface="Lora"/>
              </a:rPr>
              <a:t>Ask about pain!</a:t>
            </a:r>
            <a:endParaRPr b="1" sz="1500">
              <a:solidFill>
                <a:srgbClr val="FF0000"/>
              </a:solidFill>
              <a:latin typeface="Lora"/>
              <a:ea typeface="Lora"/>
              <a:cs typeface="Lora"/>
              <a:sym typeface="Lora"/>
            </a:endParaRPr>
          </a:p>
          <a:p>
            <a:pPr indent="-298450" lvl="1" marL="9144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Assess temperature over the joint areas and compare these with the temperature of the forearm.</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Palpate the wrist joints with your thumbs on the extensor surface and your index fingers on the flexor</a:t>
            </a:r>
            <a:endParaRPr sz="11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rPr lang="en-GB" sz="1100">
                <a:solidFill>
                  <a:schemeClr val="dk1"/>
                </a:solidFill>
                <a:latin typeface="Mada"/>
                <a:ea typeface="Mada"/>
                <a:cs typeface="Mada"/>
                <a:sym typeface="Mada"/>
              </a:rPr>
              <a:t>surface. Work your way distally to the carpal bones.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If there is </a:t>
            </a:r>
            <a:r>
              <a:rPr b="1" lang="en-GB" sz="1100">
                <a:latin typeface="Mada"/>
                <a:ea typeface="Mada"/>
                <a:cs typeface="Mada"/>
                <a:sym typeface="Mada"/>
              </a:rPr>
              <a:t>tenderness</a:t>
            </a:r>
            <a:r>
              <a:rPr lang="en-GB" sz="1100">
                <a:solidFill>
                  <a:schemeClr val="dk1"/>
                </a:solidFill>
                <a:latin typeface="Mada"/>
                <a:ea typeface="Mada"/>
                <a:cs typeface="Mada"/>
                <a:sym typeface="Mada"/>
              </a:rPr>
              <a:t> → note whether warm or cold.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Feel the </a:t>
            </a:r>
            <a:r>
              <a:rPr b="1" lang="en-GB" sz="1100">
                <a:solidFill>
                  <a:schemeClr val="dk1"/>
                </a:solidFill>
                <a:latin typeface="Mada"/>
                <a:ea typeface="Mada"/>
                <a:cs typeface="Mada"/>
                <a:sym typeface="Mada"/>
              </a:rPr>
              <a:t>muscle bulk</a:t>
            </a:r>
            <a:r>
              <a:rPr lang="en-GB" sz="1100">
                <a:solidFill>
                  <a:schemeClr val="dk1"/>
                </a:solidFill>
                <a:latin typeface="Mada"/>
                <a:ea typeface="Mada"/>
                <a:cs typeface="Mada"/>
                <a:sym typeface="Mada"/>
              </a:rPr>
              <a:t> in the thenar and hypothenar eminences.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solidFill>
                  <a:srgbClr val="9A9A9A"/>
                </a:solidFill>
                <a:latin typeface="Mada"/>
                <a:ea typeface="Mada"/>
                <a:cs typeface="Mada"/>
                <a:sym typeface="Mada"/>
              </a:rPr>
              <a:t>In the palms, feel for any tendon thickening.</a:t>
            </a:r>
            <a:endParaRPr sz="1100">
              <a:solidFill>
                <a:srgbClr val="9A9A9A"/>
              </a:solidFill>
              <a:latin typeface="Mada"/>
              <a:ea typeface="Mada"/>
              <a:cs typeface="Mada"/>
              <a:sym typeface="Mada"/>
            </a:endParaRPr>
          </a:p>
          <a:p>
            <a:pPr indent="0" lvl="0" marL="0" rtl="0" algn="l">
              <a:lnSpc>
                <a:spcPct val="115000"/>
              </a:lnSpc>
              <a:spcBef>
                <a:spcPts val="0"/>
              </a:spcBef>
              <a:spcAft>
                <a:spcPts val="0"/>
              </a:spcAft>
              <a:buNone/>
            </a:pPr>
            <a:r>
              <a:t/>
            </a:r>
            <a:endParaRPr b="1" sz="1500">
              <a:solidFill>
                <a:schemeClr val="dk1"/>
              </a:solidFill>
              <a:highlight>
                <a:srgbClr val="F9DEC9"/>
              </a:highlight>
              <a:latin typeface="Lora"/>
              <a:ea typeface="Lora"/>
              <a:cs typeface="Lora"/>
              <a:sym typeface="Lor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sp>
        <p:nvSpPr>
          <p:cNvPr id="3064" name="Google Shape;3064;p161"/>
          <p:cNvSpPr txBox="1"/>
          <p:nvPr/>
        </p:nvSpPr>
        <p:spPr>
          <a:xfrm>
            <a:off x="864900" y="7923500"/>
            <a:ext cx="5092200" cy="16605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257A99"/>
              </a:buClr>
              <a:buSzPts val="1500"/>
              <a:buFont typeface="Lora"/>
              <a:buChar char="●"/>
            </a:pPr>
            <a:r>
              <a:rPr b="1" lang="en-GB" sz="1500">
                <a:solidFill>
                  <a:srgbClr val="257A99"/>
                </a:solidFill>
                <a:highlight>
                  <a:srgbClr val="C7E3E6"/>
                </a:highlight>
                <a:latin typeface="Lora"/>
                <a:ea typeface="Lora"/>
                <a:cs typeface="Lora"/>
                <a:sym typeface="Lora"/>
              </a:rPr>
              <a:t>Sensation</a:t>
            </a:r>
            <a:endParaRPr b="1" sz="1500">
              <a:solidFill>
                <a:srgbClr val="257A99"/>
              </a:solidFill>
              <a:highlight>
                <a:srgbClr val="C7E3E6"/>
              </a:highlight>
              <a:latin typeface="Lora"/>
              <a:ea typeface="Lora"/>
              <a:cs typeface="Lora"/>
              <a:sym typeface="Lor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Assess the sensation over the relevant areas supplied by the radial, ulnar and median nerves.</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Two-point discrimination is what usually assessed in surgery. </a:t>
            </a:r>
            <a:endParaRPr b="1" sz="1500">
              <a:solidFill>
                <a:schemeClr val="dk1"/>
              </a:solidFill>
              <a:highlight>
                <a:srgbClr val="F9DEC9"/>
              </a:highlight>
              <a:latin typeface="Lora"/>
              <a:ea typeface="Lora"/>
              <a:cs typeface="Lora"/>
              <a:sym typeface="Lor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pic>
        <p:nvPicPr>
          <p:cNvPr id="3065" name="Google Shape;3065;p161"/>
          <p:cNvPicPr preferRelativeResize="0"/>
          <p:nvPr/>
        </p:nvPicPr>
        <p:blipFill>
          <a:blip r:embed="rId3">
            <a:alphaModFix/>
          </a:blip>
          <a:stretch>
            <a:fillRect/>
          </a:stretch>
        </p:blipFill>
        <p:spPr>
          <a:xfrm>
            <a:off x="1002287" y="9035071"/>
            <a:ext cx="2321925" cy="1568976"/>
          </a:xfrm>
          <a:prstGeom prst="rect">
            <a:avLst/>
          </a:prstGeom>
          <a:noFill/>
          <a:ln>
            <a:noFill/>
          </a:ln>
        </p:spPr>
      </p:pic>
      <p:pic>
        <p:nvPicPr>
          <p:cNvPr id="3066" name="Google Shape;3066;p161"/>
          <p:cNvPicPr preferRelativeResize="0"/>
          <p:nvPr/>
        </p:nvPicPr>
        <p:blipFill>
          <a:blip r:embed="rId4">
            <a:alphaModFix/>
          </a:blip>
          <a:stretch>
            <a:fillRect/>
          </a:stretch>
        </p:blipFill>
        <p:spPr>
          <a:xfrm>
            <a:off x="6896637" y="624988"/>
            <a:ext cx="608325" cy="608325"/>
          </a:xfrm>
          <a:prstGeom prst="rect">
            <a:avLst/>
          </a:prstGeom>
          <a:noFill/>
          <a:ln>
            <a:noFill/>
          </a:ln>
        </p:spPr>
      </p:pic>
      <p:pic>
        <p:nvPicPr>
          <p:cNvPr id="3067" name="Google Shape;3067;p161"/>
          <p:cNvPicPr preferRelativeResize="0"/>
          <p:nvPr/>
        </p:nvPicPr>
        <p:blipFill>
          <a:blip r:embed="rId5">
            <a:alphaModFix/>
          </a:blip>
          <a:stretch>
            <a:fillRect/>
          </a:stretch>
        </p:blipFill>
        <p:spPr>
          <a:xfrm>
            <a:off x="3448725" y="8943562"/>
            <a:ext cx="3514280" cy="1660500"/>
          </a:xfrm>
          <a:prstGeom prst="rect">
            <a:avLst/>
          </a:prstGeom>
          <a:noFill/>
          <a:ln>
            <a:noFill/>
          </a:ln>
        </p:spPr>
      </p:pic>
      <p:sp>
        <p:nvSpPr>
          <p:cNvPr id="3068" name="Google Shape;3068;p161"/>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27"/>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7"/>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7"/>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7"/>
          <p:cNvSpPr txBox="1"/>
          <p:nvPr/>
        </p:nvSpPr>
        <p:spPr>
          <a:xfrm>
            <a:off x="-56500" y="261250"/>
            <a:ext cx="7195800" cy="18429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sz="2000">
                <a:solidFill>
                  <a:srgbClr val="9FCFCF"/>
                </a:solidFill>
                <a:highlight>
                  <a:srgbClr val="FFFFFF"/>
                </a:highlight>
                <a:latin typeface="Lora"/>
                <a:ea typeface="Lora"/>
                <a:cs typeface="Lora"/>
                <a:sym typeface="Lora"/>
              </a:rPr>
              <a:t>Cont. </a:t>
            </a:r>
            <a:endParaRPr b="1" sz="2000">
              <a:solidFill>
                <a:srgbClr val="9FCFCF"/>
              </a:solidFill>
              <a:latin typeface="Lora"/>
              <a:ea typeface="Lora"/>
              <a:cs typeface="Lora"/>
              <a:sym typeface="Lora"/>
            </a:endParaRPr>
          </a:p>
        </p:txBody>
      </p:sp>
      <p:graphicFrame>
        <p:nvGraphicFramePr>
          <p:cNvPr id="494" name="Google Shape;494;p27"/>
          <p:cNvGraphicFramePr/>
          <p:nvPr/>
        </p:nvGraphicFramePr>
        <p:xfrm>
          <a:off x="320050" y="1033075"/>
          <a:ext cx="3000000" cy="3000000"/>
        </p:xfrm>
        <a:graphic>
          <a:graphicData uri="http://schemas.openxmlformats.org/drawingml/2006/table">
            <a:tbl>
              <a:tblPr>
                <a:noFill/>
                <a:tableStyleId>{19993E90-D4CF-4236-97D6-A35B643A8516}</a:tableStyleId>
              </a:tblPr>
              <a:tblGrid>
                <a:gridCol w="1659200"/>
                <a:gridCol w="5290225"/>
              </a:tblGrid>
              <a:tr h="254875">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T</a:t>
                      </a:r>
                      <a:r>
                        <a:rPr b="1" lang="en-GB" sz="1100">
                          <a:latin typeface="Mada"/>
                          <a:ea typeface="Mada"/>
                          <a:cs typeface="Mada"/>
                          <a:sym typeface="Mada"/>
                        </a:rPr>
                        <a:t>he important Symptoms in Surgical Patient</a:t>
                      </a:r>
                      <a:endParaRPr b="1" sz="1100">
                        <a:latin typeface="Mada"/>
                        <a:ea typeface="Mada"/>
                        <a:cs typeface="Mada"/>
                        <a:sym typeface="Mada"/>
                      </a:endParaRPr>
                    </a:p>
                  </a:txBody>
                  <a:tcPr marT="91425" marB="91425" marR="91425" marL="91425">
                    <a:solidFill>
                      <a:srgbClr val="F9DEC9"/>
                    </a:solidFill>
                  </a:tcPr>
                </a:tc>
                <a:tc>
                  <a:txBody>
                    <a:bodyPr/>
                    <a:lstStyle/>
                    <a:p>
                      <a:pPr indent="0" lvl="0" marL="0" rtl="0" algn="ctr">
                        <a:lnSpc>
                          <a:spcPct val="115000"/>
                        </a:lnSpc>
                        <a:spcBef>
                          <a:spcPts val="0"/>
                        </a:spcBef>
                        <a:spcAft>
                          <a:spcPts val="0"/>
                        </a:spcAft>
                        <a:buNone/>
                      </a:pPr>
                      <a:r>
                        <a:t/>
                      </a:r>
                      <a:endParaRPr b="1" sz="1100">
                        <a:solidFill>
                          <a:schemeClr val="dk1"/>
                        </a:solidFill>
                        <a:latin typeface="Mada"/>
                        <a:ea typeface="Mada"/>
                        <a:cs typeface="Mada"/>
                        <a:sym typeface="Mada"/>
                      </a:endParaRPr>
                    </a:p>
                    <a:p>
                      <a:pPr indent="0" lvl="0" marL="0" rtl="0" algn="ctr">
                        <a:lnSpc>
                          <a:spcPct val="115000"/>
                        </a:lnSpc>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Questions to ask </a:t>
                      </a:r>
                      <a:endParaRPr b="1" sz="1100">
                        <a:latin typeface="Mada"/>
                        <a:ea typeface="Mada"/>
                        <a:cs typeface="Mada"/>
                        <a:sym typeface="Mada"/>
                      </a:endParaRPr>
                    </a:p>
                  </a:txBody>
                  <a:tcPr marT="91425" marB="91425" marR="91425" marL="91425">
                    <a:solidFill>
                      <a:srgbClr val="F9DEC9"/>
                    </a:solidFill>
                  </a:tcPr>
                </a:tc>
              </a:tr>
              <a:tr h="100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23. Dyspnea</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Is it continuous , intermittent or paroxysmal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How many stairs can he climb?</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How far can he walk on a level surface before the dyspnea interfere with exercise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Can he walk and talk at the same time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Is the dyspnea present at rest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Is it made worse by lying down (Orthopnea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How many pillows does the patient need at night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Does the breathlessness wake him up at night (paroxysmal nocturnal dyspnea)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Exacerbating factors (e.g. allergy to pollens or dust)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Dyspnea with both phases of respiration or expiration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Associated symptoms (wheezing , cough , sputum , fever , chest pain , palpitation , fainting ) ?</a:t>
                      </a:r>
                      <a:endParaRPr sz="1100">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24. Chest pain</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Site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Severity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Nature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Radiating to the neck or to the left arm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Associated symptoms ( cough , sputum , dyspnea , wheezing , fever , palpitation , fainting ) ?</a:t>
                      </a:r>
                      <a:endParaRPr sz="1100">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25. Palpitation</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Frequency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Regular or irregular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Precipitating factors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Associated symptoms ( chest pain , dyspnea , fainting , ankle swelling ) ?</a:t>
                      </a:r>
                      <a:endParaRPr sz="1100">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26. Peripheral vascular symptoms</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Does the patient get pain in the leg muscles on exercise ( intermittent </a:t>
                      </a:r>
                      <a:r>
                        <a:rPr lang="en-GB" sz="1100">
                          <a:latin typeface="Mada"/>
                          <a:ea typeface="Mada"/>
                          <a:cs typeface="Mada"/>
                          <a:sym typeface="Mada"/>
                        </a:rPr>
                        <a:t>claudication</a:t>
                      </a:r>
                      <a:r>
                        <a:rPr lang="en-GB" sz="1100">
                          <a:latin typeface="Mada"/>
                          <a:ea typeface="Mada"/>
                          <a:cs typeface="Mada"/>
                          <a:sym typeface="Mada"/>
                        </a:rPr>
                        <a:t>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Which muscles are involved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How far can the patient walk before the pain begins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Is the pain so severe that he has to stop walking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How long does the pain take to wear off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Can the same distance be walked again?</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Is there any pain in the limb at rest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Which part of the limb is painful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Does</a:t>
                      </a:r>
                      <a:r>
                        <a:rPr lang="en-GB" sz="1100">
                          <a:latin typeface="Mada"/>
                          <a:ea typeface="Mada"/>
                          <a:cs typeface="Mada"/>
                          <a:sym typeface="Mada"/>
                        </a:rPr>
                        <a:t> the pain interfere with sleep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What positions relieve the pain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What analgesics drug give relief?</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Are the extremities of the limbs cold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Are there colour changes in the skin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Does the patient experience any paraesthesia in the limb such as tingling or numbness ?</a:t>
                      </a:r>
                      <a:endParaRPr sz="1100">
                        <a:latin typeface="Mada"/>
                        <a:ea typeface="Mada"/>
                        <a:cs typeface="Mada"/>
                        <a:sym typeface="Mada"/>
                      </a:endParaRPr>
                    </a:p>
                  </a:txBody>
                  <a:tcPr marT="91425" marB="91425" marR="91425" marL="91425"/>
                </a:tc>
              </a:tr>
            </a:tbl>
          </a:graphicData>
        </a:graphic>
      </p:graphicFrame>
      <p:sp>
        <p:nvSpPr>
          <p:cNvPr id="495" name="Google Shape;495;p27"/>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2" name="Shape 3072"/>
        <p:cNvGrpSpPr/>
        <p:nvPr/>
      </p:nvGrpSpPr>
      <p:grpSpPr>
        <a:xfrm>
          <a:off x="0" y="0"/>
          <a:ext cx="0" cy="0"/>
          <a:chOff x="0" y="0"/>
          <a:chExt cx="0" cy="0"/>
        </a:xfrm>
      </p:grpSpPr>
      <p:sp>
        <p:nvSpPr>
          <p:cNvPr id="3073" name="Google Shape;3073;p162"/>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162"/>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162"/>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6" name="Google Shape;3076;p162"/>
          <p:cNvSpPr txBox="1"/>
          <p:nvPr/>
        </p:nvSpPr>
        <p:spPr>
          <a:xfrm>
            <a:off x="137850" y="223100"/>
            <a:ext cx="7058400" cy="68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Approach to hand fracture and nerve compression history and physical examination</a:t>
            </a:r>
            <a:endParaRPr b="1" sz="2000">
              <a:solidFill>
                <a:srgbClr val="83C5BE"/>
              </a:solidFill>
              <a:latin typeface="Lora"/>
              <a:ea typeface="Lora"/>
              <a:cs typeface="Lora"/>
              <a:sym typeface="Lora"/>
            </a:endParaRPr>
          </a:p>
        </p:txBody>
      </p:sp>
      <p:sp>
        <p:nvSpPr>
          <p:cNvPr id="3077" name="Google Shape;3077;p162"/>
          <p:cNvSpPr txBox="1"/>
          <p:nvPr/>
        </p:nvSpPr>
        <p:spPr>
          <a:xfrm>
            <a:off x="129550" y="102481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Physical Exam</a:t>
            </a:r>
            <a:endParaRPr sz="1800">
              <a:solidFill>
                <a:srgbClr val="9FCFCF"/>
              </a:solidFill>
              <a:latin typeface="Comfortaa Regular"/>
              <a:ea typeface="Comfortaa Regular"/>
              <a:cs typeface="Comfortaa Regular"/>
              <a:sym typeface="Comfortaa Regular"/>
            </a:endParaRPr>
          </a:p>
        </p:txBody>
      </p:sp>
      <p:sp>
        <p:nvSpPr>
          <p:cNvPr id="3078" name="Google Shape;3078;p162"/>
          <p:cNvSpPr/>
          <p:nvPr/>
        </p:nvSpPr>
        <p:spPr>
          <a:xfrm>
            <a:off x="199150" y="1465013"/>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3079" name="Google Shape;3079;p162"/>
          <p:cNvSpPr txBox="1"/>
          <p:nvPr/>
        </p:nvSpPr>
        <p:spPr>
          <a:xfrm>
            <a:off x="1978700" y="1049775"/>
            <a:ext cx="3052500" cy="45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sz="1500">
                <a:solidFill>
                  <a:srgbClr val="FF0000"/>
                </a:solidFill>
                <a:latin typeface="Lora"/>
                <a:ea typeface="Lora"/>
                <a:cs typeface="Lora"/>
                <a:sym typeface="Lora"/>
              </a:rPr>
              <a:t>Always COMPARE both hands</a:t>
            </a:r>
            <a:endParaRPr b="1" sz="1500">
              <a:solidFill>
                <a:srgbClr val="FF0000"/>
              </a:solidFill>
              <a:latin typeface="Lora"/>
              <a:ea typeface="Lora"/>
              <a:cs typeface="Lora"/>
              <a:sym typeface="Lora"/>
            </a:endParaRPr>
          </a:p>
        </p:txBody>
      </p:sp>
      <p:sp>
        <p:nvSpPr>
          <p:cNvPr id="3080" name="Google Shape;3080;p162"/>
          <p:cNvSpPr txBox="1"/>
          <p:nvPr/>
        </p:nvSpPr>
        <p:spPr>
          <a:xfrm>
            <a:off x="137850" y="1579150"/>
            <a:ext cx="7058400" cy="12801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SzPts val="1500"/>
              <a:buFont typeface="Lora"/>
              <a:buChar char="●"/>
            </a:pPr>
            <a:r>
              <a:rPr b="1" lang="en-GB" sz="1100">
                <a:solidFill>
                  <a:schemeClr val="dk1"/>
                </a:solidFill>
                <a:highlight>
                  <a:srgbClr val="F9DEC9"/>
                </a:highlight>
                <a:latin typeface="Lora"/>
                <a:ea typeface="Lora"/>
                <a:cs typeface="Lora"/>
                <a:sym typeface="Lora"/>
              </a:rPr>
              <a:t>Range of motion (ROM) Assessment</a:t>
            </a:r>
            <a:r>
              <a:rPr b="1" lang="en-GB" sz="1500">
                <a:solidFill>
                  <a:schemeClr val="dk1"/>
                </a:solidFill>
                <a:latin typeface="Lora"/>
                <a:ea typeface="Lora"/>
                <a:cs typeface="Lora"/>
                <a:sym typeface="Lora"/>
              </a:rPr>
              <a:t> </a:t>
            </a:r>
            <a:r>
              <a:rPr b="1" lang="en-GB" sz="1100">
                <a:solidFill>
                  <a:srgbClr val="FF0000"/>
                </a:solidFill>
                <a:latin typeface="Mada"/>
                <a:ea typeface="Mada"/>
                <a:cs typeface="Mada"/>
                <a:sym typeface="Mada"/>
              </a:rPr>
              <a:t>Start with active always</a:t>
            </a:r>
            <a:endParaRPr b="1" sz="1100">
              <a:solidFill>
                <a:srgbClr val="FF0000"/>
              </a:solidFill>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b="1" lang="en-GB" sz="1100">
                <a:solidFill>
                  <a:srgbClr val="FF0000"/>
                </a:solidFill>
                <a:latin typeface="Mada"/>
                <a:ea typeface="Mada"/>
                <a:cs typeface="Mada"/>
                <a:sym typeface="Mada"/>
              </a:rPr>
              <a:t>Active</a:t>
            </a:r>
            <a:r>
              <a:rPr lang="en-GB" sz="1100">
                <a:solidFill>
                  <a:srgbClr val="FF0000"/>
                </a:solidFill>
                <a:latin typeface="Mada"/>
                <a:ea typeface="Mada"/>
                <a:cs typeface="Mada"/>
                <a:sym typeface="Mada"/>
              </a:rPr>
              <a:t>: </a:t>
            </a:r>
            <a:r>
              <a:rPr lang="en-GB" sz="1100">
                <a:latin typeface="Mada"/>
                <a:ea typeface="Mada"/>
                <a:cs typeface="Mada"/>
                <a:sym typeface="Mada"/>
              </a:rPr>
              <a:t>Ask the patient to move his/her wrist (flexion &amp; extension),, fingers (flexion, extension &amp; abduction), thumbs (abduction &amp; opposition).</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b="1" lang="en-GB" sz="1100">
                <a:solidFill>
                  <a:srgbClr val="FF0000"/>
                </a:solidFill>
                <a:latin typeface="Mada"/>
                <a:ea typeface="Mada"/>
                <a:cs typeface="Mada"/>
                <a:sym typeface="Mada"/>
              </a:rPr>
              <a:t>Passive</a:t>
            </a:r>
            <a:r>
              <a:rPr lang="en-GB" sz="1100">
                <a:solidFill>
                  <a:srgbClr val="FF0000"/>
                </a:solidFill>
                <a:latin typeface="Mada"/>
                <a:ea typeface="Mada"/>
                <a:cs typeface="Mada"/>
                <a:sym typeface="Mada"/>
              </a:rPr>
              <a:t>: </a:t>
            </a:r>
            <a:r>
              <a:rPr lang="en-GB" sz="1100">
                <a:latin typeface="Mada"/>
                <a:ea typeface="Mada"/>
                <a:cs typeface="Mada"/>
                <a:sym typeface="Mada"/>
              </a:rPr>
              <a:t>If the patient is unable to actively move his/her hand, move it passively. A full passive ROM indicates a tendon or a nerve problem. An incomplete passive ROM indicates a joint problem or scarring.</a:t>
            </a:r>
            <a:endParaRPr sz="1100">
              <a:latin typeface="Mada"/>
              <a:ea typeface="Mada"/>
              <a:cs typeface="Mada"/>
              <a:sym typeface="Mada"/>
            </a:endParaRPr>
          </a:p>
          <a:p>
            <a:pPr indent="0" lvl="0" marL="0" rtl="0" algn="l">
              <a:lnSpc>
                <a:spcPct val="115000"/>
              </a:lnSpc>
              <a:spcBef>
                <a:spcPts val="0"/>
              </a:spcBef>
              <a:spcAft>
                <a:spcPts val="0"/>
              </a:spcAft>
              <a:buNone/>
            </a:pPr>
            <a:r>
              <a:t/>
            </a:r>
            <a:endParaRPr b="1" sz="1500">
              <a:solidFill>
                <a:schemeClr val="dk1"/>
              </a:solidFill>
              <a:highlight>
                <a:srgbClr val="F9DEC9"/>
              </a:highlight>
              <a:latin typeface="Lora"/>
              <a:ea typeface="Lora"/>
              <a:cs typeface="Lora"/>
              <a:sym typeface="Lor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sp>
        <p:nvSpPr>
          <p:cNvPr id="3081" name="Google Shape;3081;p162"/>
          <p:cNvSpPr txBox="1"/>
          <p:nvPr/>
        </p:nvSpPr>
        <p:spPr>
          <a:xfrm>
            <a:off x="263850" y="9705525"/>
            <a:ext cx="6806400" cy="7863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257A99"/>
              </a:buClr>
              <a:buSzPts val="1500"/>
              <a:buFont typeface="Lora"/>
              <a:buChar char="●"/>
            </a:pPr>
            <a:r>
              <a:rPr b="1" lang="en-GB" sz="1500">
                <a:solidFill>
                  <a:srgbClr val="257A99"/>
                </a:solidFill>
                <a:highlight>
                  <a:srgbClr val="C7E3E6"/>
                </a:highlight>
                <a:latin typeface="Lora"/>
                <a:ea typeface="Lora"/>
                <a:cs typeface="Lora"/>
                <a:sym typeface="Lora"/>
              </a:rPr>
              <a:t>After Examination:</a:t>
            </a:r>
            <a:endParaRPr b="1" sz="1500">
              <a:solidFill>
                <a:srgbClr val="257A99"/>
              </a:solidFill>
              <a:highlight>
                <a:srgbClr val="C7E3E6"/>
              </a:highlight>
              <a:latin typeface="Lora"/>
              <a:ea typeface="Lora"/>
              <a:cs typeface="Lora"/>
              <a:sym typeface="Lor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SAY “ </a:t>
            </a:r>
            <a:r>
              <a:rPr lang="en-GB" sz="1100">
                <a:solidFill>
                  <a:srgbClr val="FF0000"/>
                </a:solidFill>
                <a:latin typeface="Mada"/>
                <a:ea typeface="Mada"/>
                <a:cs typeface="Mada"/>
                <a:sym typeface="Mada"/>
              </a:rPr>
              <a:t>To complete this examination, you should perform motor, sensory, and vascular examinations”</a:t>
            </a:r>
            <a:br>
              <a:rPr lang="en-GB" sz="1100">
                <a:solidFill>
                  <a:srgbClr val="FF0000"/>
                </a:solidFill>
                <a:latin typeface="Mada"/>
                <a:ea typeface="Mada"/>
                <a:cs typeface="Mada"/>
                <a:sym typeface="Mada"/>
              </a:rPr>
            </a:br>
            <a:r>
              <a:rPr lang="en-GB" sz="1000">
                <a:solidFill>
                  <a:schemeClr val="dk1"/>
                </a:solidFill>
                <a:latin typeface="Calibri"/>
                <a:ea typeface="Calibri"/>
                <a:cs typeface="Calibri"/>
                <a:sym typeface="Calibri"/>
              </a:rPr>
              <a:t> 					</a:t>
            </a:r>
            <a:endParaRPr sz="1100">
              <a:solidFill>
                <a:schemeClr val="dk1"/>
              </a:solidFill>
              <a:latin typeface="Mada"/>
              <a:ea typeface="Mada"/>
              <a:cs typeface="Mada"/>
              <a:sym typeface="Mada"/>
            </a:endParaRPr>
          </a:p>
        </p:txBody>
      </p:sp>
      <p:pic>
        <p:nvPicPr>
          <p:cNvPr id="3082" name="Google Shape;3082;p162"/>
          <p:cNvPicPr preferRelativeResize="0"/>
          <p:nvPr/>
        </p:nvPicPr>
        <p:blipFill>
          <a:blip r:embed="rId3">
            <a:alphaModFix/>
          </a:blip>
          <a:stretch>
            <a:fillRect/>
          </a:stretch>
        </p:blipFill>
        <p:spPr>
          <a:xfrm>
            <a:off x="6896637" y="534525"/>
            <a:ext cx="608325" cy="608325"/>
          </a:xfrm>
          <a:prstGeom prst="rect">
            <a:avLst/>
          </a:prstGeom>
          <a:noFill/>
          <a:ln>
            <a:noFill/>
          </a:ln>
        </p:spPr>
      </p:pic>
      <p:sp>
        <p:nvSpPr>
          <p:cNvPr id="3083" name="Google Shape;3083;p162"/>
          <p:cNvSpPr txBox="1"/>
          <p:nvPr/>
        </p:nvSpPr>
        <p:spPr>
          <a:xfrm>
            <a:off x="129550" y="2880763"/>
            <a:ext cx="7170300" cy="42150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SzPts val="1500"/>
              <a:buFont typeface="Lora"/>
              <a:buChar char="●"/>
            </a:pPr>
            <a:r>
              <a:rPr b="1" lang="en-GB" sz="1200">
                <a:solidFill>
                  <a:schemeClr val="dk1"/>
                </a:solidFill>
                <a:highlight>
                  <a:srgbClr val="F9DEC9"/>
                </a:highlight>
                <a:latin typeface="Lora"/>
                <a:ea typeface="Lora"/>
                <a:cs typeface="Lora"/>
                <a:sym typeface="Lora"/>
              </a:rPr>
              <a:t>Functional Assessment</a:t>
            </a:r>
            <a:r>
              <a:rPr b="1" lang="en-GB" sz="1500">
                <a:solidFill>
                  <a:schemeClr val="dk1"/>
                </a:solidFill>
                <a:highlight>
                  <a:srgbClr val="F9DEC9"/>
                </a:highlight>
                <a:latin typeface="Lora"/>
                <a:ea typeface="Lora"/>
                <a:cs typeface="Lora"/>
                <a:sym typeface="Lora"/>
              </a:rPr>
              <a:t> </a:t>
            </a:r>
            <a:r>
              <a:rPr b="1" lang="en-GB" sz="1500">
                <a:highlight>
                  <a:srgbClr val="F9DEC9"/>
                </a:highlight>
                <a:latin typeface="Lora"/>
                <a:ea typeface="Lora"/>
                <a:cs typeface="Lora"/>
                <a:sym typeface="Lora"/>
              </a:rPr>
              <a:t> </a:t>
            </a:r>
            <a:endParaRPr b="1" sz="1500">
              <a:solidFill>
                <a:srgbClr val="FF0000"/>
              </a:solidFill>
              <a:latin typeface="Lora"/>
              <a:ea typeface="Lora"/>
              <a:cs typeface="Lora"/>
              <a:sym typeface="Lora"/>
            </a:endParaRPr>
          </a:p>
          <a:p>
            <a:pPr indent="-298450" lvl="1" marL="9144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Forming a power grip around your middle and index fingers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Pincer grip against your index finger.</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Asking your patient to pick up a small object such as a coin. 	</a:t>
            </a:r>
            <a:endParaRPr sz="1100">
              <a:solidFill>
                <a:schemeClr val="dk1"/>
              </a:solidFill>
              <a:latin typeface="Mada"/>
              <a:ea typeface="Mada"/>
              <a:cs typeface="Mada"/>
              <a:sym typeface="Mada"/>
            </a:endParaRPr>
          </a:p>
          <a:p>
            <a:pPr indent="380149" lvl="0" marL="450000" rtl="0" algn="l">
              <a:lnSpc>
                <a:spcPct val="115000"/>
              </a:lnSpc>
              <a:spcBef>
                <a:spcPts val="0"/>
              </a:spcBef>
              <a:spcAft>
                <a:spcPts val="0"/>
              </a:spcAft>
              <a:buClr>
                <a:srgbClr val="9A9A9A"/>
              </a:buClr>
              <a:buSzPts val="1100"/>
              <a:buFont typeface="Mada"/>
              <a:buAutoNum type="arabicParenR"/>
            </a:pPr>
            <a:r>
              <a:rPr b="1" lang="en-GB" sz="1100">
                <a:solidFill>
                  <a:schemeClr val="dk1"/>
                </a:solidFill>
                <a:latin typeface="Mada"/>
                <a:ea typeface="Mada"/>
                <a:cs typeface="Mada"/>
                <a:sym typeface="Mada"/>
              </a:rPr>
              <a:t>Radial: </a:t>
            </a:r>
            <a:r>
              <a:rPr lang="en-GB" sz="1100">
                <a:solidFill>
                  <a:schemeClr val="dk1"/>
                </a:solidFill>
                <a:latin typeface="Mada"/>
                <a:ea typeface="Mada"/>
                <a:cs typeface="Mada"/>
                <a:sym typeface="Mada"/>
              </a:rPr>
              <a:t>Extend thumb“thumbs up” and wrist 		 	 	 		</a:t>
            </a:r>
            <a:endParaRPr sz="1100">
              <a:solidFill>
                <a:schemeClr val="dk1"/>
              </a:solidFill>
              <a:latin typeface="Mada"/>
              <a:ea typeface="Mada"/>
              <a:cs typeface="Mada"/>
              <a:sym typeface="Mada"/>
            </a:endParaRPr>
          </a:p>
          <a:p>
            <a:pPr indent="0" lvl="0" marL="899999" rtl="0" algn="l">
              <a:lnSpc>
                <a:spcPct val="115000"/>
              </a:lnSpc>
              <a:spcBef>
                <a:spcPts val="0"/>
              </a:spcBef>
              <a:spcAft>
                <a:spcPts val="0"/>
              </a:spcAft>
              <a:buNone/>
            </a:pPr>
            <a:r>
              <a:rPr lang="en-GB" sz="1100">
                <a:solidFill>
                  <a:schemeClr val="dk1"/>
                </a:solidFill>
                <a:latin typeface="Mada"/>
                <a:ea typeface="Mada"/>
                <a:cs typeface="Mada"/>
                <a:sym typeface="Mada"/>
              </a:rPr>
              <a:t> test thumb extensor: extensor pollicis longus “also check to power: do it against resistance”</a:t>
            </a:r>
            <a:endParaRPr sz="1100">
              <a:solidFill>
                <a:schemeClr val="dk1"/>
              </a:solidFill>
              <a:latin typeface="Mada"/>
              <a:ea typeface="Mada"/>
              <a:cs typeface="Mada"/>
              <a:sym typeface="Mada"/>
            </a:endParaRPr>
          </a:p>
          <a:p>
            <a:pPr indent="-69850" lvl="0" marL="899999" rtl="0" algn="l">
              <a:lnSpc>
                <a:spcPct val="115000"/>
              </a:lnSpc>
              <a:spcBef>
                <a:spcPts val="0"/>
              </a:spcBef>
              <a:spcAft>
                <a:spcPts val="0"/>
              </a:spcAft>
              <a:buClr>
                <a:srgbClr val="9A9A9A"/>
              </a:buClr>
              <a:buSzPts val="1100"/>
              <a:buFont typeface="Mada"/>
              <a:buAutoNum type="arabicParenR"/>
            </a:pPr>
            <a:r>
              <a:rPr lang="en-GB" sz="1100">
                <a:solidFill>
                  <a:schemeClr val="dk1"/>
                </a:solidFill>
                <a:latin typeface="Mada"/>
                <a:ea typeface="Mada"/>
                <a:cs typeface="Mada"/>
                <a:sym typeface="Mada"/>
              </a:rPr>
              <a:t>	</a:t>
            </a:r>
            <a:r>
              <a:rPr b="1" lang="en-GB" sz="1100">
                <a:solidFill>
                  <a:schemeClr val="dk1"/>
                </a:solidFill>
                <a:latin typeface="Mada"/>
                <a:ea typeface="Mada"/>
                <a:cs typeface="Mada"/>
                <a:sym typeface="Mada"/>
              </a:rPr>
              <a:t>Median:</a:t>
            </a:r>
            <a:endParaRPr b="1" sz="1100">
              <a:solidFill>
                <a:schemeClr val="dk1"/>
              </a:solidFill>
              <a:latin typeface="Mada"/>
              <a:ea typeface="Mada"/>
              <a:cs typeface="Mada"/>
              <a:sym typeface="Mada"/>
            </a:endParaRPr>
          </a:p>
          <a:p>
            <a:pPr indent="0" lvl="0" marL="1371600" rtl="0" algn="l">
              <a:lnSpc>
                <a:spcPct val="115000"/>
              </a:lnSpc>
              <a:spcBef>
                <a:spcPts val="0"/>
              </a:spcBef>
              <a:spcAft>
                <a:spcPts val="0"/>
              </a:spcAft>
              <a:buNone/>
            </a:pPr>
            <a:r>
              <a:rPr b="1" lang="en-GB" sz="1100">
                <a:solidFill>
                  <a:schemeClr val="dk1"/>
                </a:solidFill>
                <a:latin typeface="Mada"/>
                <a:ea typeface="Mada"/>
                <a:cs typeface="Mada"/>
                <a:sym typeface="Mada"/>
              </a:rPr>
              <a:t>A-</a:t>
            </a:r>
            <a:r>
              <a:rPr lang="en-GB" sz="1100">
                <a:solidFill>
                  <a:schemeClr val="dk1"/>
                </a:solidFill>
                <a:latin typeface="Mada"/>
                <a:ea typeface="Mada"/>
                <a:cs typeface="Mada"/>
                <a:sym typeface="Mada"/>
              </a:rPr>
              <a:t> Do the Ok sign“touch the tip of the index finger to the thumb” (Nerve: anterior interosseous branch. Supplies deep muscles in the anterior forearm.To test: Flexor pollicis longus)</a:t>
            </a:r>
            <a:endParaRPr sz="1100">
              <a:solidFill>
                <a:schemeClr val="dk1"/>
              </a:solidFill>
              <a:latin typeface="Mada"/>
              <a:ea typeface="Mada"/>
              <a:cs typeface="Mada"/>
              <a:sym typeface="Mada"/>
            </a:endParaRPr>
          </a:p>
          <a:p>
            <a:pPr indent="0" lvl="0" marL="1371600" rtl="0" algn="l">
              <a:lnSpc>
                <a:spcPct val="115000"/>
              </a:lnSpc>
              <a:spcBef>
                <a:spcPts val="0"/>
              </a:spcBef>
              <a:spcAft>
                <a:spcPts val="0"/>
              </a:spcAft>
              <a:buNone/>
            </a:pPr>
            <a:r>
              <a:rPr b="1" lang="en-GB" sz="1100">
                <a:solidFill>
                  <a:schemeClr val="dk1"/>
                </a:solidFill>
                <a:latin typeface="Mada"/>
                <a:ea typeface="Mada"/>
                <a:cs typeface="Mada"/>
                <a:sym typeface="Mada"/>
              </a:rPr>
              <a:t>B-</a:t>
            </a:r>
            <a:r>
              <a:rPr lang="en-GB" sz="1100">
                <a:solidFill>
                  <a:schemeClr val="dk1"/>
                </a:solidFill>
                <a:latin typeface="Mada"/>
                <a:ea typeface="Mada"/>
                <a:cs typeface="Mada"/>
                <a:sym typeface="Mada"/>
              </a:rPr>
              <a:t> Hold your thumb up and don’t let me push it down or “Thumb to the 5th digit” (Nerve: </a:t>
            </a:r>
            <a:r>
              <a:rPr b="1" lang="en-GB" sz="1100">
                <a:solidFill>
                  <a:schemeClr val="dk1"/>
                </a:solidFill>
                <a:latin typeface="Mada"/>
                <a:ea typeface="Mada"/>
                <a:cs typeface="Mada"/>
                <a:sym typeface="Mada"/>
              </a:rPr>
              <a:t>recurrent motor branch</a:t>
            </a:r>
            <a:r>
              <a:rPr lang="en-GB" sz="1100">
                <a:solidFill>
                  <a:schemeClr val="dk1"/>
                </a:solidFill>
                <a:latin typeface="Mada"/>
                <a:ea typeface="Mada"/>
                <a:cs typeface="Mada"/>
                <a:sym typeface="Mada"/>
              </a:rPr>
              <a:t>. To test: “muscle in thenar area” thumb movement : abductor, opponens, and flexor brevis pollicis).		</a:t>
            </a:r>
            <a:endParaRPr sz="1100">
              <a:solidFill>
                <a:schemeClr val="dk1"/>
              </a:solidFill>
              <a:latin typeface="Mada"/>
              <a:ea typeface="Mada"/>
              <a:cs typeface="Mada"/>
              <a:sym typeface="Mada"/>
            </a:endParaRPr>
          </a:p>
          <a:p>
            <a:pPr indent="-69850" lvl="0" marL="899999" rtl="0" algn="l">
              <a:lnSpc>
                <a:spcPct val="115000"/>
              </a:lnSpc>
              <a:spcBef>
                <a:spcPts val="0"/>
              </a:spcBef>
              <a:spcAft>
                <a:spcPts val="0"/>
              </a:spcAft>
              <a:buClr>
                <a:srgbClr val="9A9A9A"/>
              </a:buClr>
              <a:buSzPts val="1100"/>
              <a:buFont typeface="Mada"/>
              <a:buAutoNum type="arabicParenR"/>
            </a:pPr>
            <a:r>
              <a:rPr lang="en-GB" sz="1100">
                <a:solidFill>
                  <a:schemeClr val="dk1"/>
                </a:solidFill>
                <a:latin typeface="Mada"/>
                <a:ea typeface="Mada"/>
                <a:cs typeface="Mada"/>
                <a:sym typeface="Mada"/>
              </a:rPr>
              <a:t>	</a:t>
            </a:r>
            <a:r>
              <a:rPr b="1" lang="en-GB" sz="1100">
                <a:solidFill>
                  <a:schemeClr val="dk1"/>
                </a:solidFill>
                <a:latin typeface="Mada"/>
                <a:ea typeface="Mada"/>
                <a:cs typeface="Mada"/>
                <a:sym typeface="Mada"/>
              </a:rPr>
              <a:t>Ulnar:</a:t>
            </a:r>
            <a:endParaRPr b="1" sz="1100">
              <a:solidFill>
                <a:schemeClr val="dk1"/>
              </a:solidFill>
              <a:latin typeface="Mada"/>
              <a:ea typeface="Mada"/>
              <a:cs typeface="Mada"/>
              <a:sym typeface="Mada"/>
            </a:endParaRPr>
          </a:p>
          <a:p>
            <a:pPr indent="0" lvl="0" marL="1371600" rtl="0" algn="l">
              <a:lnSpc>
                <a:spcPct val="115000"/>
              </a:lnSpc>
              <a:spcBef>
                <a:spcPts val="0"/>
              </a:spcBef>
              <a:spcAft>
                <a:spcPts val="0"/>
              </a:spcAft>
              <a:buNone/>
            </a:pPr>
            <a:r>
              <a:rPr b="1" lang="en-GB" sz="1100">
                <a:solidFill>
                  <a:schemeClr val="dk1"/>
                </a:solidFill>
                <a:latin typeface="Mada"/>
                <a:ea typeface="Mada"/>
                <a:cs typeface="Mada"/>
                <a:sym typeface="Mada"/>
              </a:rPr>
              <a:t>A- Froment’s sign </a:t>
            </a:r>
            <a:r>
              <a:rPr lang="en-GB" sz="1100">
                <a:solidFill>
                  <a:schemeClr val="dk1"/>
                </a:solidFill>
                <a:latin typeface="Mada"/>
                <a:ea typeface="Mada"/>
                <a:cs typeface="Mada"/>
                <a:sym typeface="Mada"/>
              </a:rPr>
              <a:t>either do this test with this part or with the special tests</a:t>
            </a:r>
            <a:endParaRPr sz="1100">
              <a:solidFill>
                <a:schemeClr val="dk1"/>
              </a:solidFill>
              <a:latin typeface="Mada"/>
              <a:ea typeface="Mada"/>
              <a:cs typeface="Mada"/>
              <a:sym typeface="Mada"/>
            </a:endParaRPr>
          </a:p>
          <a:p>
            <a:pPr indent="0" lvl="0" marL="1371600" rtl="0" algn="l">
              <a:lnSpc>
                <a:spcPct val="115000"/>
              </a:lnSpc>
              <a:spcBef>
                <a:spcPts val="0"/>
              </a:spcBef>
              <a:spcAft>
                <a:spcPts val="0"/>
              </a:spcAft>
              <a:buNone/>
            </a:pPr>
            <a:r>
              <a:rPr b="1" lang="en-GB" sz="1100">
                <a:solidFill>
                  <a:schemeClr val="dk1"/>
                </a:solidFill>
                <a:latin typeface="Mada"/>
                <a:ea typeface="Mada"/>
                <a:cs typeface="Mada"/>
                <a:sym typeface="Mada"/>
              </a:rPr>
              <a:t>B-</a:t>
            </a:r>
            <a:r>
              <a:rPr lang="en-GB" sz="1100">
                <a:solidFill>
                  <a:schemeClr val="dk1"/>
                </a:solidFill>
                <a:latin typeface="Mada"/>
                <a:ea typeface="Mada"/>
                <a:cs typeface="Mada"/>
                <a:sym typeface="Mada"/>
              </a:rPr>
              <a:t> To test: adductor pollicis “hold a paper between thumb and index finger as the paper is pulled away” Consider as positive if  paper slips out or patient can’t adduct thumb, instead they flex the thumb to hold the paper.</a:t>
            </a:r>
            <a:endParaRPr sz="1100">
              <a:solidFill>
                <a:schemeClr val="dk1"/>
              </a:solidFill>
              <a:latin typeface="Mada"/>
              <a:ea typeface="Mada"/>
              <a:cs typeface="Mada"/>
              <a:sym typeface="Mada"/>
            </a:endParaRPr>
          </a:p>
          <a:p>
            <a:pPr indent="0" lvl="0" marL="1371600" rtl="0" algn="l">
              <a:lnSpc>
                <a:spcPct val="115000"/>
              </a:lnSpc>
              <a:spcBef>
                <a:spcPts val="0"/>
              </a:spcBef>
              <a:spcAft>
                <a:spcPts val="0"/>
              </a:spcAft>
              <a:buNone/>
            </a:pPr>
            <a:r>
              <a:rPr b="1" lang="en-GB" sz="1100">
                <a:solidFill>
                  <a:schemeClr val="dk1"/>
                </a:solidFill>
                <a:latin typeface="Mada"/>
                <a:ea typeface="Mada"/>
                <a:cs typeface="Mada"/>
                <a:sym typeface="Mada"/>
              </a:rPr>
              <a:t>C-</a:t>
            </a:r>
            <a:r>
              <a:rPr lang="en-GB" sz="1100">
                <a:solidFill>
                  <a:schemeClr val="dk1"/>
                </a:solidFill>
                <a:latin typeface="Mada"/>
                <a:ea typeface="Mada"/>
                <a:cs typeface="Mada"/>
                <a:sym typeface="Mada"/>
              </a:rPr>
              <a:t> abduction of index finger “peace sign” “against resistance” test: interossei.</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sp>
        <p:nvSpPr>
          <p:cNvPr id="3084" name="Google Shape;3084;p162"/>
          <p:cNvSpPr txBox="1"/>
          <p:nvPr/>
        </p:nvSpPr>
        <p:spPr>
          <a:xfrm>
            <a:off x="265575" y="6703750"/>
            <a:ext cx="7058400" cy="12801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SzPts val="1500"/>
              <a:buFont typeface="Lora"/>
              <a:buChar char="●"/>
            </a:pPr>
            <a:r>
              <a:rPr b="1" lang="en-GB" sz="1500">
                <a:solidFill>
                  <a:schemeClr val="dk1"/>
                </a:solidFill>
                <a:highlight>
                  <a:srgbClr val="F9DEC9"/>
                </a:highlight>
                <a:latin typeface="Lora"/>
                <a:ea typeface="Lora"/>
                <a:cs typeface="Lora"/>
                <a:sym typeface="Lora"/>
              </a:rPr>
              <a:t>Flexor tendon examination:</a:t>
            </a:r>
            <a:endParaRPr b="1" sz="1500">
              <a:solidFill>
                <a:srgbClr val="FF0000"/>
              </a:solidFill>
              <a:latin typeface="Lora"/>
              <a:ea typeface="Lora"/>
              <a:cs typeface="Lora"/>
              <a:sym typeface="Lor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Test DIP to evaluation Flexor digitorum profundus by stabilize middle phalanx, ask patient to flex distal phalanx then do it against resistance </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Test PIP to evaluation flexor digitorum superficialis by hold all the fingers down and ask them to flex the finger alone 	</a:t>
            </a:r>
            <a:r>
              <a:rPr lang="en-GB" sz="1100">
                <a:solidFill>
                  <a:schemeClr val="dk1"/>
                </a:solidFill>
              </a:rPr>
              <a:t>		</a:t>
            </a:r>
            <a:endParaRPr sz="1100">
              <a:solidFill>
                <a:srgbClr val="9A9A9A"/>
              </a:solidFill>
              <a:latin typeface="Mada"/>
              <a:ea typeface="Mada"/>
              <a:cs typeface="Mada"/>
              <a:sym typeface="Mada"/>
            </a:endParaRPr>
          </a:p>
          <a:p>
            <a:pPr indent="0" lvl="0" marL="0" rtl="0" algn="l">
              <a:lnSpc>
                <a:spcPct val="115000"/>
              </a:lnSpc>
              <a:spcBef>
                <a:spcPts val="0"/>
              </a:spcBef>
              <a:spcAft>
                <a:spcPts val="0"/>
              </a:spcAft>
              <a:buNone/>
            </a:pPr>
            <a:r>
              <a:t/>
            </a:r>
            <a:endParaRPr b="1" sz="1500">
              <a:solidFill>
                <a:schemeClr val="dk1"/>
              </a:solidFill>
              <a:highlight>
                <a:srgbClr val="F9DEC9"/>
              </a:highlight>
              <a:latin typeface="Lora"/>
              <a:ea typeface="Lora"/>
              <a:cs typeface="Lora"/>
              <a:sym typeface="Lor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sp>
        <p:nvSpPr>
          <p:cNvPr id="3085" name="Google Shape;3085;p162"/>
          <p:cNvSpPr txBox="1"/>
          <p:nvPr/>
        </p:nvSpPr>
        <p:spPr>
          <a:xfrm>
            <a:off x="265550" y="7923950"/>
            <a:ext cx="7058400" cy="16605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SzPts val="1500"/>
              <a:buFont typeface="Lora"/>
              <a:buChar char="●"/>
            </a:pPr>
            <a:r>
              <a:rPr b="1" lang="en-GB" sz="1500">
                <a:solidFill>
                  <a:schemeClr val="dk1"/>
                </a:solidFill>
                <a:highlight>
                  <a:srgbClr val="F9DEC9"/>
                </a:highlight>
                <a:latin typeface="Lora"/>
                <a:ea typeface="Lora"/>
                <a:cs typeface="Lora"/>
                <a:sym typeface="Lora"/>
              </a:rPr>
              <a:t>Special Tests</a:t>
            </a:r>
            <a:r>
              <a:rPr b="1" lang="en-GB" sz="1500">
                <a:solidFill>
                  <a:schemeClr val="dk1"/>
                </a:solidFill>
                <a:highlight>
                  <a:srgbClr val="F9DEC9"/>
                </a:highlight>
                <a:latin typeface="Lora"/>
                <a:ea typeface="Lora"/>
                <a:cs typeface="Lora"/>
                <a:sym typeface="Lora"/>
              </a:rPr>
              <a:t>:</a:t>
            </a:r>
            <a:r>
              <a:rPr lang="en-GB" sz="1100">
                <a:solidFill>
                  <a:schemeClr val="dk1"/>
                </a:solidFill>
              </a:rPr>
              <a:t>					</a:t>
            </a:r>
            <a:endParaRPr sz="1100">
              <a:solidFill>
                <a:schemeClr val="dk1"/>
              </a:solidFill>
            </a:endParaRPr>
          </a:p>
          <a:p>
            <a:pPr indent="-298450" lvl="1" marL="914400" rtl="0" algn="l">
              <a:lnSpc>
                <a:spcPct val="115000"/>
              </a:lnSpc>
              <a:spcBef>
                <a:spcPts val="0"/>
              </a:spcBef>
              <a:spcAft>
                <a:spcPts val="0"/>
              </a:spcAft>
              <a:buSzPts val="1100"/>
              <a:buFont typeface="Mada"/>
              <a:buChar char="○"/>
            </a:pPr>
            <a:r>
              <a:rPr b="1" lang="en-GB" sz="1100">
                <a:solidFill>
                  <a:schemeClr val="dk1"/>
                </a:solidFill>
                <a:latin typeface="Mada"/>
                <a:ea typeface="Mada"/>
                <a:cs typeface="Mada"/>
                <a:sym typeface="Mada"/>
              </a:rPr>
              <a:t>Phalen’s maneuver:</a:t>
            </a:r>
            <a:r>
              <a:rPr lang="en-GB" sz="1100">
                <a:solidFill>
                  <a:schemeClr val="dk1"/>
                </a:solidFill>
                <a:latin typeface="Mada"/>
                <a:ea typeface="Mada"/>
                <a:cs typeface="Mada"/>
                <a:sym typeface="Mada"/>
              </a:rPr>
              <a:t> a diagnostic test for carpal tunnel syndrome. Forced flexion of the wrist, either against the other hand or by the examiner for 60 seconds will recreate the symptoms of carpal tunnel syndrome.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b="1" lang="en-GB" sz="1100">
                <a:solidFill>
                  <a:schemeClr val="dk1"/>
                </a:solidFill>
                <a:latin typeface="Mada"/>
                <a:ea typeface="Mada"/>
                <a:cs typeface="Mada"/>
                <a:sym typeface="Mada"/>
              </a:rPr>
              <a:t>Froment’s sign: </a:t>
            </a:r>
            <a:r>
              <a:rPr lang="en-GB" sz="1100">
                <a:solidFill>
                  <a:schemeClr val="dk1"/>
                </a:solidFill>
                <a:latin typeface="Mada"/>
                <a:ea typeface="Mada"/>
                <a:cs typeface="Mada"/>
                <a:sym typeface="Mada"/>
              </a:rPr>
              <a:t>a test which is performed to check Ulnar nerve function. This is carried out by asking the patient to hold a piece of paper between their thumb and index finger. This will check the function of the adductor pollicis. In a patient with Ulnar nerve palsy the interphalangeal joint of the thumb will flex to compensate. </a:t>
            </a:r>
            <a:r>
              <a:rPr lang="en-GB" sz="1100">
                <a:solidFill>
                  <a:schemeClr val="dk1"/>
                </a:solidFill>
              </a:rPr>
              <a:t>	</a:t>
            </a:r>
            <a:endParaRPr sz="1100">
              <a:solidFill>
                <a:schemeClr val="dk1"/>
              </a:solidFill>
              <a:latin typeface="Mada"/>
              <a:ea typeface="Mada"/>
              <a:cs typeface="Mada"/>
              <a:sym typeface="Mada"/>
            </a:endParaRPr>
          </a:p>
        </p:txBody>
      </p:sp>
      <p:sp>
        <p:nvSpPr>
          <p:cNvPr id="3086" name="Google Shape;3086;p162"/>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0" name="Shape 3090"/>
        <p:cNvGrpSpPr/>
        <p:nvPr/>
      </p:nvGrpSpPr>
      <p:grpSpPr>
        <a:xfrm>
          <a:off x="0" y="0"/>
          <a:ext cx="0" cy="0"/>
          <a:chOff x="0" y="0"/>
          <a:chExt cx="0" cy="0"/>
        </a:xfrm>
      </p:grpSpPr>
      <p:sp>
        <p:nvSpPr>
          <p:cNvPr id="3091" name="Google Shape;3091;p163"/>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92" name="Google Shape;3092;p163"/>
          <p:cNvGrpSpPr/>
          <p:nvPr/>
        </p:nvGrpSpPr>
        <p:grpSpPr>
          <a:xfrm>
            <a:off x="132759" y="2884571"/>
            <a:ext cx="4067400" cy="558405"/>
            <a:chOff x="-163450" y="-34550"/>
            <a:chExt cx="4067400" cy="1359642"/>
          </a:xfrm>
        </p:grpSpPr>
        <p:sp>
          <p:nvSpPr>
            <p:cNvPr id="3093" name="Google Shape;3093;p163"/>
            <p:cNvSpPr txBox="1"/>
            <p:nvPr/>
          </p:nvSpPr>
          <p:spPr>
            <a:xfrm>
              <a:off x="-163450" y="-34550"/>
              <a:ext cx="4067400" cy="299100"/>
            </a:xfrm>
            <a:prstGeom prst="rect">
              <a:avLst/>
            </a:prstGeom>
            <a:noFill/>
            <a:ln>
              <a:noFill/>
            </a:ln>
          </p:spPr>
          <p:txBody>
            <a:bodyPr anchorCtr="0" anchor="t" bIns="91425" lIns="91425" spcFirstLastPara="1" rIns="91425" wrap="square" tIns="91425">
              <a:noAutofit/>
            </a:bodyPr>
            <a:lstStyle/>
            <a:p>
              <a:pPr indent="0" lvl="0" marL="89999" rtl="0" algn="l">
                <a:spcBef>
                  <a:spcPts val="0"/>
                </a:spcBef>
                <a:spcAft>
                  <a:spcPts val="0"/>
                </a:spcAft>
                <a:buNone/>
              </a:pPr>
              <a:r>
                <a:rPr lang="en-GB" sz="1800">
                  <a:solidFill>
                    <a:srgbClr val="9FCFCF"/>
                  </a:solidFill>
                  <a:latin typeface="Comfortaa Regular"/>
                  <a:ea typeface="Comfortaa Regular"/>
                  <a:cs typeface="Comfortaa Regular"/>
                  <a:sym typeface="Comfortaa Regular"/>
                </a:rPr>
                <a:t>Objectives</a:t>
              </a:r>
              <a:endParaRPr sz="1800">
                <a:solidFill>
                  <a:srgbClr val="9FCFCF"/>
                </a:solidFill>
                <a:latin typeface="Comfortaa Regular"/>
                <a:ea typeface="Comfortaa Regular"/>
                <a:cs typeface="Comfortaa Regular"/>
                <a:sym typeface="Comfortaa Regular"/>
              </a:endParaRPr>
            </a:p>
          </p:txBody>
        </p:sp>
        <p:sp>
          <p:nvSpPr>
            <p:cNvPr id="3094" name="Google Shape;3094;p163"/>
            <p:cNvSpPr/>
            <p:nvPr/>
          </p:nvSpPr>
          <p:spPr>
            <a:xfrm>
              <a:off x="-6675" y="1208992"/>
              <a:ext cx="2224800" cy="1161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3095" name="Google Shape;3095;p163"/>
          <p:cNvGrpSpPr/>
          <p:nvPr/>
        </p:nvGrpSpPr>
        <p:grpSpPr>
          <a:xfrm>
            <a:off x="80450" y="6435247"/>
            <a:ext cx="4067400" cy="489881"/>
            <a:chOff x="80450" y="3286270"/>
            <a:chExt cx="4067400" cy="489881"/>
          </a:xfrm>
        </p:grpSpPr>
        <p:sp>
          <p:nvSpPr>
            <p:cNvPr id="3096" name="Google Shape;3096;p163"/>
            <p:cNvSpPr txBox="1"/>
            <p:nvPr/>
          </p:nvSpPr>
          <p:spPr>
            <a:xfrm>
              <a:off x="80450" y="3286270"/>
              <a:ext cx="4067400" cy="16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done by : </a:t>
              </a:r>
              <a:endParaRPr sz="1800">
                <a:solidFill>
                  <a:srgbClr val="9FCFCF"/>
                </a:solidFill>
                <a:latin typeface="Comfortaa Regular"/>
                <a:ea typeface="Comfortaa Regular"/>
                <a:cs typeface="Comfortaa Regular"/>
                <a:sym typeface="Comfortaa Regular"/>
              </a:endParaRPr>
            </a:p>
          </p:txBody>
        </p:sp>
        <p:sp>
          <p:nvSpPr>
            <p:cNvPr id="3097" name="Google Shape;3097;p163"/>
            <p:cNvSpPr/>
            <p:nvPr/>
          </p:nvSpPr>
          <p:spPr>
            <a:xfrm>
              <a:off x="80450" y="3736850"/>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3098" name="Google Shape;3098;p163"/>
          <p:cNvGrpSpPr/>
          <p:nvPr/>
        </p:nvGrpSpPr>
        <p:grpSpPr>
          <a:xfrm>
            <a:off x="132750" y="8006813"/>
            <a:ext cx="4067400" cy="508147"/>
            <a:chOff x="80450" y="6212478"/>
            <a:chExt cx="4067400" cy="508147"/>
          </a:xfrm>
        </p:grpSpPr>
        <p:sp>
          <p:nvSpPr>
            <p:cNvPr id="3099" name="Google Shape;3099;p163"/>
            <p:cNvSpPr txBox="1"/>
            <p:nvPr/>
          </p:nvSpPr>
          <p:spPr>
            <a:xfrm>
              <a:off x="80450" y="6212478"/>
              <a:ext cx="4067400" cy="2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Resources </a:t>
              </a:r>
              <a:endParaRPr sz="1800">
                <a:solidFill>
                  <a:srgbClr val="9FCFCF"/>
                </a:solidFill>
                <a:latin typeface="Comfortaa Regular"/>
                <a:ea typeface="Comfortaa Regular"/>
                <a:cs typeface="Comfortaa Regular"/>
                <a:sym typeface="Comfortaa Regular"/>
              </a:endParaRPr>
            </a:p>
          </p:txBody>
        </p:sp>
        <p:sp>
          <p:nvSpPr>
            <p:cNvPr id="3100" name="Google Shape;3100;p163"/>
            <p:cNvSpPr/>
            <p:nvPr/>
          </p:nvSpPr>
          <p:spPr>
            <a:xfrm>
              <a:off x="80450" y="6681325"/>
              <a:ext cx="18699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101" name="Google Shape;3101;p163"/>
          <p:cNvSpPr txBox="1"/>
          <p:nvPr/>
        </p:nvSpPr>
        <p:spPr>
          <a:xfrm>
            <a:off x="63" y="365913"/>
            <a:ext cx="7589400" cy="231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4000">
                <a:solidFill>
                  <a:srgbClr val="9FCFCF"/>
                </a:solidFill>
                <a:highlight>
                  <a:schemeClr val="lt1"/>
                </a:highlight>
                <a:latin typeface="Lora"/>
                <a:ea typeface="Lora"/>
                <a:cs typeface="Lora"/>
                <a:sym typeface="Lora"/>
              </a:rPr>
              <a:t>Session 23: </a:t>
            </a:r>
            <a:r>
              <a:rPr b="1" lang="en-GB" sz="4000">
                <a:solidFill>
                  <a:srgbClr val="83C5BE"/>
                </a:solidFill>
                <a:latin typeface="Lora"/>
                <a:ea typeface="Lora"/>
                <a:cs typeface="Lora"/>
                <a:sym typeface="Lora"/>
              </a:rPr>
              <a:t> </a:t>
            </a:r>
            <a:r>
              <a:rPr b="1" lang="en-GB" sz="4000">
                <a:solidFill>
                  <a:srgbClr val="83C5BE"/>
                </a:solidFill>
                <a:highlight>
                  <a:schemeClr val="lt1"/>
                </a:highlight>
                <a:latin typeface="Lora"/>
                <a:ea typeface="Lora"/>
                <a:cs typeface="Lora"/>
                <a:sym typeface="Lora"/>
              </a:rPr>
              <a:t>Hand Infections history, Physical Examination, &amp; Differential diagnosis</a:t>
            </a:r>
            <a:endParaRPr b="1" sz="4000">
              <a:solidFill>
                <a:srgbClr val="83C5BE"/>
              </a:solidFill>
              <a:latin typeface="Lora"/>
              <a:ea typeface="Lora"/>
              <a:cs typeface="Lora"/>
              <a:sym typeface="Lora"/>
            </a:endParaRPr>
          </a:p>
          <a:p>
            <a:pPr indent="0" lvl="0" marL="0" rtl="0" algn="ctr">
              <a:spcBef>
                <a:spcPts val="0"/>
              </a:spcBef>
              <a:spcAft>
                <a:spcPts val="0"/>
              </a:spcAft>
              <a:buClr>
                <a:schemeClr val="dk1"/>
              </a:buClr>
              <a:buSzPts val="1100"/>
              <a:buFont typeface="Arial"/>
              <a:buNone/>
            </a:pPr>
            <a:r>
              <a:t/>
            </a:r>
            <a:endParaRPr b="1" sz="4000">
              <a:solidFill>
                <a:srgbClr val="9FCFCF"/>
              </a:solidFill>
              <a:highlight>
                <a:srgbClr val="FFFFFF"/>
              </a:highlight>
              <a:latin typeface="Lora"/>
              <a:ea typeface="Lora"/>
              <a:cs typeface="Lora"/>
              <a:sym typeface="Lora"/>
            </a:endParaRPr>
          </a:p>
        </p:txBody>
      </p:sp>
      <p:sp>
        <p:nvSpPr>
          <p:cNvPr id="3102" name="Google Shape;3102;p163"/>
          <p:cNvSpPr txBox="1"/>
          <p:nvPr/>
        </p:nvSpPr>
        <p:spPr>
          <a:xfrm>
            <a:off x="156075" y="3478719"/>
            <a:ext cx="7277400" cy="1540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Anatomy</a:t>
            </a:r>
            <a:endParaRPr>
              <a:latin typeface="Mada"/>
              <a:ea typeface="Mada"/>
              <a:cs typeface="Mada"/>
              <a:sym typeface="Mada"/>
            </a:endParaRPr>
          </a:p>
          <a:p>
            <a:pPr indent="-317500" lvl="1" marL="914400" rtl="0" algn="l">
              <a:lnSpc>
                <a:spcPct val="115000"/>
              </a:lnSpc>
              <a:spcBef>
                <a:spcPts val="0"/>
              </a:spcBef>
              <a:spcAft>
                <a:spcPts val="0"/>
              </a:spcAft>
              <a:buSzPts val="1400"/>
              <a:buFont typeface="Mada"/>
              <a:buChar char="○"/>
            </a:pPr>
            <a:r>
              <a:rPr lang="en-GB">
                <a:latin typeface="Mada"/>
                <a:ea typeface="Mada"/>
                <a:cs typeface="Mada"/>
                <a:sym typeface="Mada"/>
              </a:rPr>
              <a:t>Hand spaces</a:t>
            </a:r>
            <a:endParaRPr>
              <a:latin typeface="Mada"/>
              <a:ea typeface="Mada"/>
              <a:cs typeface="Mada"/>
              <a:sym typeface="Mada"/>
            </a:endParaRPr>
          </a:p>
          <a:p>
            <a:pPr indent="-317500" lvl="1" marL="914400" rtl="0" algn="l">
              <a:lnSpc>
                <a:spcPct val="115000"/>
              </a:lnSpc>
              <a:spcBef>
                <a:spcPts val="0"/>
              </a:spcBef>
              <a:spcAft>
                <a:spcPts val="0"/>
              </a:spcAft>
              <a:buSzPts val="1400"/>
              <a:buFont typeface="Mada"/>
              <a:buChar char="○"/>
            </a:pPr>
            <a:r>
              <a:rPr lang="en-GB">
                <a:latin typeface="Mada"/>
                <a:ea typeface="Mada"/>
                <a:cs typeface="Mada"/>
                <a:sym typeface="Mada"/>
              </a:rPr>
              <a:t>Nerve and blood supply</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Fingertip</a:t>
            </a:r>
            <a:r>
              <a:rPr lang="en-GB">
                <a:latin typeface="Mada"/>
                <a:ea typeface="Mada"/>
                <a:cs typeface="Mada"/>
                <a:sym typeface="Mada"/>
              </a:rPr>
              <a:t> infection</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Herpes infection</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Collar abscess</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Web space infection</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Hand abscess</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Flexor tenosynovitis</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Necrotizing fasciitis</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Human and animal bites</a:t>
            </a:r>
            <a:endParaRPr>
              <a:latin typeface="Mada"/>
              <a:ea typeface="Mada"/>
              <a:cs typeface="Mada"/>
              <a:sym typeface="Mada"/>
            </a:endParaRPr>
          </a:p>
        </p:txBody>
      </p:sp>
      <p:sp>
        <p:nvSpPr>
          <p:cNvPr id="3103" name="Google Shape;3103;p163"/>
          <p:cNvSpPr txBox="1"/>
          <p:nvPr/>
        </p:nvSpPr>
        <p:spPr>
          <a:xfrm>
            <a:off x="236850" y="6777939"/>
            <a:ext cx="3859200" cy="1081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t/>
            </a:r>
            <a:endParaRPr b="1" sz="2000">
              <a:latin typeface="Mada"/>
              <a:ea typeface="Mada"/>
              <a:cs typeface="Mada"/>
              <a:sym typeface="Mada"/>
            </a:endParaRPr>
          </a:p>
          <a:p>
            <a:pPr indent="-355600" lvl="0" marL="457200" rtl="0" algn="l">
              <a:lnSpc>
                <a:spcPct val="115000"/>
              </a:lnSpc>
              <a:spcBef>
                <a:spcPts val="0"/>
              </a:spcBef>
              <a:spcAft>
                <a:spcPts val="0"/>
              </a:spcAft>
              <a:buSzPts val="2000"/>
              <a:buFont typeface="Mada"/>
              <a:buChar char="●"/>
            </a:pPr>
            <a:r>
              <a:rPr lang="en-GB" sz="2000">
                <a:latin typeface="Mada"/>
                <a:ea typeface="Mada"/>
                <a:cs typeface="Mada"/>
                <a:sym typeface="Mada"/>
              </a:rPr>
              <a:t>Abdullah Shadid</a:t>
            </a:r>
            <a:endParaRPr sz="2000">
              <a:latin typeface="Mada"/>
              <a:ea typeface="Mada"/>
              <a:cs typeface="Mada"/>
              <a:sym typeface="Mada"/>
            </a:endParaRPr>
          </a:p>
          <a:p>
            <a:pPr indent="-355600" lvl="0" marL="457200" rtl="0" algn="l">
              <a:lnSpc>
                <a:spcPct val="115000"/>
              </a:lnSpc>
              <a:spcBef>
                <a:spcPts val="0"/>
              </a:spcBef>
              <a:spcAft>
                <a:spcPts val="0"/>
              </a:spcAft>
              <a:buSzPts val="2000"/>
              <a:buFont typeface="Mada"/>
              <a:buChar char="●"/>
            </a:pPr>
            <a:r>
              <a:rPr lang="en-GB" sz="2000">
                <a:latin typeface="Mada"/>
                <a:ea typeface="Mada"/>
                <a:cs typeface="Mada"/>
                <a:sym typeface="Mada"/>
              </a:rPr>
              <a:t>Ateen almutairi</a:t>
            </a:r>
            <a:endParaRPr sz="2000">
              <a:latin typeface="Mada"/>
              <a:ea typeface="Mada"/>
              <a:cs typeface="Mada"/>
              <a:sym typeface="Mada"/>
            </a:endParaRPr>
          </a:p>
        </p:txBody>
      </p:sp>
      <p:sp>
        <p:nvSpPr>
          <p:cNvPr id="3104" name="Google Shape;3104;p163"/>
          <p:cNvSpPr txBox="1"/>
          <p:nvPr/>
        </p:nvSpPr>
        <p:spPr>
          <a:xfrm>
            <a:off x="236850" y="8514950"/>
            <a:ext cx="6746700" cy="1406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Browse’s Introduction to The Symptoms and Signs of Surgical Disease.</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Clinical Surgical Skills, Dr. Hamad Al Qahtani.</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u="sng">
                <a:solidFill>
                  <a:schemeClr val="hlink"/>
                </a:solidFill>
                <a:latin typeface="Mada"/>
                <a:ea typeface="Mada"/>
                <a:cs typeface="Mada"/>
                <a:sym typeface="Mada"/>
                <a:hlinkClick r:id="rId3"/>
              </a:rPr>
              <a:t>https://emedicine.medscape.com/article/783011-workup#c5</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Hand infection lecture</a:t>
            </a:r>
            <a:endParaRPr>
              <a:latin typeface="Mada"/>
              <a:ea typeface="Mada"/>
              <a:cs typeface="Mada"/>
              <a:sym typeface="Mada"/>
            </a:endParaRPr>
          </a:p>
        </p:txBody>
      </p:sp>
      <p:sp>
        <p:nvSpPr>
          <p:cNvPr id="3105" name="Google Shape;3105;p163"/>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pSp>
        <p:nvGrpSpPr>
          <p:cNvPr id="3106" name="Google Shape;3106;p163"/>
          <p:cNvGrpSpPr/>
          <p:nvPr/>
        </p:nvGrpSpPr>
        <p:grpSpPr>
          <a:xfrm>
            <a:off x="3752850" y="6439310"/>
            <a:ext cx="4067400" cy="476018"/>
            <a:chOff x="80450" y="3045481"/>
            <a:chExt cx="4067400" cy="489881"/>
          </a:xfrm>
        </p:grpSpPr>
        <p:sp>
          <p:nvSpPr>
            <p:cNvPr id="3107" name="Google Shape;3107;p163"/>
            <p:cNvSpPr txBox="1"/>
            <p:nvPr/>
          </p:nvSpPr>
          <p:spPr>
            <a:xfrm>
              <a:off x="80450" y="3045481"/>
              <a:ext cx="4067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Reviewed by : </a:t>
              </a:r>
              <a:endParaRPr sz="1800">
                <a:solidFill>
                  <a:srgbClr val="9FCFCF"/>
                </a:solidFill>
                <a:latin typeface="Comfortaa Regular"/>
                <a:ea typeface="Comfortaa Regular"/>
                <a:cs typeface="Comfortaa Regular"/>
                <a:sym typeface="Comfortaa Regular"/>
              </a:endParaRPr>
            </a:p>
          </p:txBody>
        </p:sp>
        <p:sp>
          <p:nvSpPr>
            <p:cNvPr id="3108" name="Google Shape;3108;p163"/>
            <p:cNvSpPr/>
            <p:nvPr/>
          </p:nvSpPr>
          <p:spPr>
            <a:xfrm>
              <a:off x="80450" y="3496062"/>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109" name="Google Shape;3109;p163"/>
          <p:cNvSpPr txBox="1"/>
          <p:nvPr/>
        </p:nvSpPr>
        <p:spPr>
          <a:xfrm>
            <a:off x="3752850" y="6937730"/>
            <a:ext cx="3571200" cy="13545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Font typeface="Mada"/>
              <a:buChar char="●"/>
            </a:pPr>
            <a:r>
              <a:rPr lang="en-GB" sz="2000">
                <a:solidFill>
                  <a:schemeClr val="dk1"/>
                </a:solidFill>
                <a:latin typeface="Mada"/>
                <a:ea typeface="Mada"/>
                <a:cs typeface="Mada"/>
                <a:sym typeface="Mada"/>
              </a:rPr>
              <a:t>Rema Alqahtani</a:t>
            </a:r>
            <a:endParaRPr sz="2000">
              <a:solidFill>
                <a:schemeClr val="dk1"/>
              </a:solidFill>
              <a:latin typeface="Mada"/>
              <a:ea typeface="Mada"/>
              <a:cs typeface="Mada"/>
              <a:sym typeface="Mada"/>
            </a:endParaRPr>
          </a:p>
          <a:p>
            <a:pPr indent="-355600" lvl="0" marL="457200" rtl="0" algn="l">
              <a:spcBef>
                <a:spcPts val="0"/>
              </a:spcBef>
              <a:spcAft>
                <a:spcPts val="0"/>
              </a:spcAft>
              <a:buClr>
                <a:schemeClr val="dk1"/>
              </a:buClr>
              <a:buSzPts val="2000"/>
              <a:buFont typeface="Mada"/>
              <a:buChar char="●"/>
            </a:pPr>
            <a:r>
              <a:rPr lang="en-GB" sz="2000">
                <a:solidFill>
                  <a:schemeClr val="dk1"/>
                </a:solidFill>
                <a:latin typeface="Mada"/>
                <a:ea typeface="Mada"/>
                <a:cs typeface="Mada"/>
                <a:sym typeface="Mada"/>
              </a:rPr>
              <a:t>Khalid Alharbi</a:t>
            </a:r>
            <a:endParaRPr sz="2000">
              <a:solidFill>
                <a:schemeClr val="dk1"/>
              </a:solidFill>
              <a:latin typeface="Mada"/>
              <a:ea typeface="Mada"/>
              <a:cs typeface="Mada"/>
              <a:sym typeface="Mada"/>
            </a:endParaRPr>
          </a:p>
          <a:p>
            <a:pPr indent="-355600" lvl="0" marL="457200" rtl="0" algn="l">
              <a:spcBef>
                <a:spcPts val="0"/>
              </a:spcBef>
              <a:spcAft>
                <a:spcPts val="0"/>
              </a:spcAft>
              <a:buClr>
                <a:schemeClr val="dk1"/>
              </a:buClr>
              <a:buSzPts val="2000"/>
              <a:buFont typeface="Mada"/>
              <a:buChar char="●"/>
            </a:pPr>
            <a:r>
              <a:rPr lang="en-GB" sz="2000">
                <a:solidFill>
                  <a:schemeClr val="dk1"/>
                </a:solidFill>
                <a:latin typeface="Mada"/>
                <a:ea typeface="Mada"/>
                <a:cs typeface="Mada"/>
                <a:sym typeface="Mada"/>
              </a:rPr>
              <a:t>Abdulrahman Shadid</a:t>
            </a:r>
            <a:endParaRPr sz="2000">
              <a:latin typeface="Mada"/>
              <a:ea typeface="Mada"/>
              <a:cs typeface="Mada"/>
              <a:sym typeface="Mada"/>
            </a:endParaRPr>
          </a:p>
          <a:p>
            <a:pPr indent="0" lvl="0" marL="457200" rtl="0" algn="l">
              <a:spcBef>
                <a:spcPts val="0"/>
              </a:spcBef>
              <a:spcAft>
                <a:spcPts val="0"/>
              </a:spcAft>
              <a:buNone/>
            </a:pPr>
            <a:r>
              <a:t/>
            </a:r>
            <a:endParaRPr sz="1600">
              <a:latin typeface="Mada"/>
              <a:ea typeface="Mada"/>
              <a:cs typeface="Mada"/>
              <a:sym typeface="Mada"/>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3" name="Shape 3113"/>
        <p:cNvGrpSpPr/>
        <p:nvPr/>
      </p:nvGrpSpPr>
      <p:grpSpPr>
        <a:xfrm>
          <a:off x="0" y="0"/>
          <a:ext cx="0" cy="0"/>
          <a:chOff x="0" y="0"/>
          <a:chExt cx="0" cy="0"/>
        </a:xfrm>
      </p:grpSpPr>
      <p:sp>
        <p:nvSpPr>
          <p:cNvPr id="3114" name="Google Shape;3114;p164"/>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164"/>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164"/>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164"/>
          <p:cNvSpPr txBox="1"/>
          <p:nvPr/>
        </p:nvSpPr>
        <p:spPr>
          <a:xfrm>
            <a:off x="137850" y="299300"/>
            <a:ext cx="7058400" cy="10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latin typeface="Lora"/>
                <a:ea typeface="Lora"/>
                <a:cs typeface="Lora"/>
                <a:sym typeface="Lora"/>
              </a:rPr>
              <a:t>Session 23 : </a:t>
            </a:r>
            <a:r>
              <a:rPr b="1" lang="en-GB" sz="2000">
                <a:solidFill>
                  <a:srgbClr val="83C5BE"/>
                </a:solidFill>
                <a:highlight>
                  <a:srgbClr val="FFFFFF"/>
                </a:highlight>
                <a:latin typeface="Lora"/>
                <a:ea typeface="Lora"/>
                <a:cs typeface="Lora"/>
                <a:sym typeface="Lora"/>
              </a:rPr>
              <a:t>Hand Infections history, Physical Examination, &amp; Differential diagnosis</a:t>
            </a:r>
            <a:endParaRPr b="1" sz="2000">
              <a:solidFill>
                <a:srgbClr val="83C5BE"/>
              </a:solidFill>
              <a:latin typeface="Lora"/>
              <a:ea typeface="Lora"/>
              <a:cs typeface="Lora"/>
              <a:sym typeface="Lora"/>
            </a:endParaRPr>
          </a:p>
        </p:txBody>
      </p:sp>
      <p:sp>
        <p:nvSpPr>
          <p:cNvPr id="3118" name="Google Shape;3118;p164"/>
          <p:cNvSpPr txBox="1"/>
          <p:nvPr/>
        </p:nvSpPr>
        <p:spPr>
          <a:xfrm>
            <a:off x="180975" y="1123950"/>
            <a:ext cx="7296300" cy="332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Anatomy : </a:t>
            </a:r>
            <a:r>
              <a:rPr b="1" lang="en-GB" sz="1100">
                <a:solidFill>
                  <a:schemeClr val="dk1"/>
                </a:solidFill>
                <a:highlight>
                  <a:srgbClr val="F9DEC9"/>
                </a:highlight>
                <a:latin typeface="Lora"/>
                <a:ea typeface="Lora"/>
                <a:cs typeface="Lora"/>
                <a:sym typeface="Lora"/>
              </a:rPr>
              <a:t> </a:t>
            </a:r>
            <a:endParaRPr b="1" sz="1100">
              <a:solidFill>
                <a:schemeClr val="dk1"/>
              </a:solidFill>
              <a:highlight>
                <a:srgbClr val="F9DEC9"/>
              </a:highlight>
              <a:latin typeface="Lora"/>
              <a:ea typeface="Lora"/>
              <a:cs typeface="Lora"/>
              <a:sym typeface="Lora"/>
            </a:endParaRPr>
          </a:p>
          <a:p>
            <a:pPr indent="0" lvl="0" marL="0" rtl="0" algn="l">
              <a:spcBef>
                <a:spcPts val="0"/>
              </a:spcBef>
              <a:spcAft>
                <a:spcPts val="0"/>
              </a:spcAft>
              <a:buNone/>
            </a:pPr>
            <a:r>
              <a:t/>
            </a:r>
            <a:endParaRPr b="1" sz="1100">
              <a:solidFill>
                <a:schemeClr val="dk1"/>
              </a:solidFill>
              <a:highlight>
                <a:srgbClr val="F9DEC9"/>
              </a:highlight>
              <a:latin typeface="Lora"/>
              <a:ea typeface="Lora"/>
              <a:cs typeface="Lora"/>
              <a:sym typeface="Lora"/>
            </a:endParaRPr>
          </a:p>
          <a:p>
            <a:pPr indent="0" lvl="0" marL="0" rtl="0" algn="l">
              <a:spcBef>
                <a:spcPts val="0"/>
              </a:spcBef>
              <a:spcAft>
                <a:spcPts val="0"/>
              </a:spcAft>
              <a:buNone/>
            </a:pPr>
            <a:r>
              <a:rPr b="1" lang="en-GB" sz="1200">
                <a:solidFill>
                  <a:schemeClr val="dk1"/>
                </a:solidFill>
                <a:highlight>
                  <a:srgbClr val="F9DEC9"/>
                </a:highlight>
                <a:latin typeface="Lora"/>
                <a:ea typeface="Lora"/>
                <a:cs typeface="Lora"/>
                <a:sym typeface="Lora"/>
              </a:rPr>
              <a:t>Hand space: </a:t>
            </a:r>
            <a:endParaRPr sz="1200">
              <a:solidFill>
                <a:schemeClr val="dk1"/>
              </a:solidFill>
              <a:highlight>
                <a:srgbClr val="FFFFFF"/>
              </a:highlight>
              <a:latin typeface="Mada"/>
              <a:ea typeface="Mada"/>
              <a:cs typeface="Mada"/>
              <a:sym typeface="Mada"/>
            </a:endParaRPr>
          </a:p>
          <a:p>
            <a:pPr indent="0" lvl="0" marL="0" rtl="0" algn="l">
              <a:lnSpc>
                <a:spcPct val="115000"/>
              </a:lnSpc>
              <a:spcBef>
                <a:spcPts val="0"/>
              </a:spcBef>
              <a:spcAft>
                <a:spcPts val="0"/>
              </a:spcAft>
              <a:buNone/>
            </a:pPr>
            <a:r>
              <a:rPr lang="en-GB" sz="1100">
                <a:solidFill>
                  <a:schemeClr val="dk1"/>
                </a:solidFill>
                <a:highlight>
                  <a:srgbClr val="FFFFFF"/>
                </a:highlight>
                <a:latin typeface="Mada"/>
                <a:ea typeface="Mada"/>
                <a:cs typeface="Mada"/>
                <a:sym typeface="Mada"/>
              </a:rPr>
              <a:t>Spaces of hand are formed by fascia and fascial septae. Fascia and fascial septae of the hand are arranged in such a manner that many spaces are formed. </a:t>
            </a:r>
            <a:r>
              <a:rPr b="1" lang="en-GB" sz="1100">
                <a:solidFill>
                  <a:srgbClr val="CC0000"/>
                </a:solidFill>
                <a:highlight>
                  <a:srgbClr val="FFFFFF"/>
                </a:highlight>
                <a:latin typeface="Mada"/>
                <a:ea typeface="Mada"/>
                <a:cs typeface="Mada"/>
                <a:sym typeface="Mada"/>
              </a:rPr>
              <a:t>These spaces are important as they can get infected and distended with pus.</a:t>
            </a:r>
            <a:endParaRPr b="1" sz="1100">
              <a:solidFill>
                <a:srgbClr val="CC0000"/>
              </a:solidFill>
              <a:highlight>
                <a:srgbClr val="FFFFFF"/>
              </a:highlight>
              <a:latin typeface="Mada"/>
              <a:ea typeface="Mada"/>
              <a:cs typeface="Mada"/>
              <a:sym typeface="Mada"/>
            </a:endParaRPr>
          </a:p>
          <a:p>
            <a:pPr indent="0" lvl="0" marL="0" rtl="0" algn="l">
              <a:lnSpc>
                <a:spcPct val="115000"/>
              </a:lnSpc>
              <a:spcBef>
                <a:spcPts val="0"/>
              </a:spcBef>
              <a:spcAft>
                <a:spcPts val="0"/>
              </a:spcAft>
              <a:buNone/>
            </a:pPr>
            <a:r>
              <a:rPr b="1" lang="en-GB" sz="1100">
                <a:solidFill>
                  <a:schemeClr val="dk1"/>
                </a:solidFill>
                <a:highlight>
                  <a:srgbClr val="FFFFFF"/>
                </a:highlight>
                <a:latin typeface="Mada"/>
                <a:ea typeface="Mada"/>
                <a:cs typeface="Mada"/>
                <a:sym typeface="Mada"/>
              </a:rPr>
              <a:t>Important spaces of the hand are:</a:t>
            </a:r>
            <a:endParaRPr b="1" sz="1100">
              <a:solidFill>
                <a:srgbClr val="CC0000"/>
              </a:solidFill>
              <a:highlight>
                <a:srgbClr val="FFFFFF"/>
              </a:highlight>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highlight>
                  <a:srgbClr val="FFFFFF"/>
                </a:highlight>
                <a:latin typeface="Mada"/>
                <a:ea typeface="Mada"/>
                <a:cs typeface="Mada"/>
                <a:sym typeface="Mada"/>
              </a:rPr>
              <a:t>Palmar Spaces:</a:t>
            </a:r>
            <a:endParaRPr b="1" sz="1100">
              <a:highlight>
                <a:srgbClr val="FFFFFF"/>
              </a:highlight>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highlight>
                  <a:srgbClr val="FFFFFF"/>
                </a:highlight>
                <a:latin typeface="Mada"/>
                <a:ea typeface="Mada"/>
                <a:cs typeface="Mada"/>
                <a:sym typeface="Mada"/>
              </a:rPr>
              <a:t>Midpalmar space.</a:t>
            </a:r>
            <a:endParaRPr sz="1100">
              <a:highlight>
                <a:srgbClr val="FFFFFF"/>
              </a:highlight>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highlight>
                  <a:srgbClr val="FFFFFF"/>
                </a:highlight>
                <a:latin typeface="Mada"/>
                <a:ea typeface="Mada"/>
                <a:cs typeface="Mada"/>
                <a:sym typeface="Mada"/>
              </a:rPr>
              <a:t>Thenar space.</a:t>
            </a:r>
            <a:endParaRPr sz="1100">
              <a:highlight>
                <a:srgbClr val="FFFFFF"/>
              </a:highlight>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highlight>
                  <a:srgbClr val="FFFFFF"/>
                </a:highlight>
                <a:latin typeface="Mada"/>
                <a:ea typeface="Mada"/>
                <a:cs typeface="Mada"/>
                <a:sym typeface="Mada"/>
              </a:rPr>
              <a:t>Web space .</a:t>
            </a:r>
            <a:endParaRPr sz="1100">
              <a:highlight>
                <a:srgbClr val="FFFFFF"/>
              </a:highlight>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FFFFF"/>
                </a:highlight>
                <a:latin typeface="Mada"/>
                <a:ea typeface="Mada"/>
                <a:cs typeface="Mada"/>
                <a:sym typeface="Mada"/>
              </a:rPr>
              <a:t>Pulp space of fingers.</a:t>
            </a:r>
            <a:endParaRPr b="1" sz="1100">
              <a:highlight>
                <a:srgbClr val="FFFFFF"/>
              </a:highlight>
              <a:latin typeface="Mada"/>
              <a:ea typeface="Mada"/>
              <a:cs typeface="Mada"/>
              <a:sym typeface="Mada"/>
            </a:endParaRPr>
          </a:p>
          <a:p>
            <a:pPr indent="0" lvl="0" marL="0" rtl="0" algn="l">
              <a:lnSpc>
                <a:spcPct val="115000"/>
              </a:lnSpc>
              <a:spcBef>
                <a:spcPts val="0"/>
              </a:spcBef>
              <a:spcAft>
                <a:spcPts val="0"/>
              </a:spcAft>
              <a:buNone/>
            </a:pPr>
            <a:r>
              <a:t/>
            </a:r>
            <a:endParaRPr sz="1100">
              <a:highlight>
                <a:srgbClr val="FFFFFF"/>
              </a:highlight>
              <a:latin typeface="Mada"/>
              <a:ea typeface="Mada"/>
              <a:cs typeface="Mada"/>
              <a:sym typeface="Mada"/>
            </a:endParaRPr>
          </a:p>
          <a:p>
            <a:pPr indent="0" lvl="0" marL="0" rtl="0" algn="l">
              <a:lnSpc>
                <a:spcPct val="115000"/>
              </a:lnSpc>
              <a:spcBef>
                <a:spcPts val="0"/>
              </a:spcBef>
              <a:spcAft>
                <a:spcPts val="0"/>
              </a:spcAft>
              <a:buNone/>
            </a:pPr>
            <a:r>
              <a:t/>
            </a:r>
            <a:endParaRPr sz="1100">
              <a:highlight>
                <a:srgbClr val="FFFFFF"/>
              </a:highlight>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highlight>
                  <a:srgbClr val="FFFFFF"/>
                </a:highlight>
                <a:latin typeface="Mada"/>
                <a:ea typeface="Mada"/>
                <a:cs typeface="Mada"/>
                <a:sym typeface="Mada"/>
              </a:rPr>
              <a:t>Dorsal Spaces:</a:t>
            </a:r>
            <a:endParaRPr b="1" sz="1100">
              <a:highlight>
                <a:srgbClr val="FFFFFF"/>
              </a:highlight>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highlight>
                  <a:srgbClr val="FFFFFF"/>
                </a:highlight>
                <a:latin typeface="Mada"/>
                <a:ea typeface="Mada"/>
                <a:cs typeface="Mada"/>
                <a:sym typeface="Mada"/>
              </a:rPr>
              <a:t>Dorsal subcutaneous space.</a:t>
            </a:r>
            <a:endParaRPr sz="1100">
              <a:highlight>
                <a:srgbClr val="FFFFFF"/>
              </a:highlight>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highlight>
                  <a:srgbClr val="FFFFFF"/>
                </a:highlight>
                <a:latin typeface="Mada"/>
                <a:ea typeface="Mada"/>
                <a:cs typeface="Mada"/>
                <a:sym typeface="Mada"/>
              </a:rPr>
              <a:t>Dorsal subaponeurotic space.</a:t>
            </a:r>
            <a:endParaRPr sz="1200">
              <a:highlight>
                <a:srgbClr val="FFFFFF"/>
              </a:highlight>
              <a:latin typeface="Mada"/>
              <a:ea typeface="Mada"/>
              <a:cs typeface="Mada"/>
              <a:sym typeface="Mada"/>
            </a:endParaRPr>
          </a:p>
        </p:txBody>
      </p:sp>
      <p:sp>
        <p:nvSpPr>
          <p:cNvPr id="3119" name="Google Shape;3119;p164"/>
          <p:cNvSpPr/>
          <p:nvPr/>
        </p:nvSpPr>
        <p:spPr>
          <a:xfrm>
            <a:off x="289534" y="1490294"/>
            <a:ext cx="2224800" cy="477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pic>
        <p:nvPicPr>
          <p:cNvPr id="3120" name="Google Shape;3120;p164"/>
          <p:cNvPicPr preferRelativeResize="0"/>
          <p:nvPr/>
        </p:nvPicPr>
        <p:blipFill>
          <a:blip r:embed="rId3">
            <a:alphaModFix/>
          </a:blip>
          <a:stretch>
            <a:fillRect/>
          </a:stretch>
        </p:blipFill>
        <p:spPr>
          <a:xfrm>
            <a:off x="5585504" y="2318100"/>
            <a:ext cx="1791472" cy="1372251"/>
          </a:xfrm>
          <a:prstGeom prst="rect">
            <a:avLst/>
          </a:prstGeom>
          <a:noFill/>
          <a:ln>
            <a:noFill/>
          </a:ln>
        </p:spPr>
      </p:pic>
      <p:pic>
        <p:nvPicPr>
          <p:cNvPr id="3121" name="Google Shape;3121;p164"/>
          <p:cNvPicPr preferRelativeResize="0"/>
          <p:nvPr/>
        </p:nvPicPr>
        <p:blipFill>
          <a:blip r:embed="rId4">
            <a:alphaModFix/>
          </a:blip>
          <a:stretch>
            <a:fillRect/>
          </a:stretch>
        </p:blipFill>
        <p:spPr>
          <a:xfrm>
            <a:off x="3543300" y="2479525"/>
            <a:ext cx="1762125" cy="1049400"/>
          </a:xfrm>
          <a:prstGeom prst="rect">
            <a:avLst/>
          </a:prstGeom>
          <a:noFill/>
          <a:ln>
            <a:noFill/>
          </a:ln>
        </p:spPr>
      </p:pic>
      <p:pic>
        <p:nvPicPr>
          <p:cNvPr id="3122" name="Google Shape;3122;p164"/>
          <p:cNvPicPr preferRelativeResize="0"/>
          <p:nvPr/>
        </p:nvPicPr>
        <p:blipFill>
          <a:blip r:embed="rId5">
            <a:alphaModFix/>
          </a:blip>
          <a:stretch>
            <a:fillRect/>
          </a:stretch>
        </p:blipFill>
        <p:spPr>
          <a:xfrm>
            <a:off x="4480800" y="3690359"/>
            <a:ext cx="1762124" cy="1238641"/>
          </a:xfrm>
          <a:prstGeom prst="rect">
            <a:avLst/>
          </a:prstGeom>
          <a:noFill/>
          <a:ln>
            <a:noFill/>
          </a:ln>
        </p:spPr>
      </p:pic>
      <p:pic>
        <p:nvPicPr>
          <p:cNvPr id="3123" name="Google Shape;3123;p164"/>
          <p:cNvPicPr preferRelativeResize="0"/>
          <p:nvPr/>
        </p:nvPicPr>
        <p:blipFill>
          <a:blip r:embed="rId6">
            <a:alphaModFix/>
          </a:blip>
          <a:stretch>
            <a:fillRect/>
          </a:stretch>
        </p:blipFill>
        <p:spPr>
          <a:xfrm>
            <a:off x="5600175" y="5505450"/>
            <a:ext cx="1762125" cy="2466998"/>
          </a:xfrm>
          <a:prstGeom prst="rect">
            <a:avLst/>
          </a:prstGeom>
          <a:noFill/>
          <a:ln>
            <a:noFill/>
          </a:ln>
        </p:spPr>
      </p:pic>
      <p:sp>
        <p:nvSpPr>
          <p:cNvPr id="3124" name="Google Shape;3124;p164"/>
          <p:cNvSpPr txBox="1"/>
          <p:nvPr/>
        </p:nvSpPr>
        <p:spPr>
          <a:xfrm>
            <a:off x="152400" y="5181600"/>
            <a:ext cx="5277000" cy="3093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b="1" lang="en-GB" sz="1200">
                <a:solidFill>
                  <a:schemeClr val="dk1"/>
                </a:solidFill>
                <a:highlight>
                  <a:srgbClr val="F9DEC9"/>
                </a:highlight>
                <a:latin typeface="Lora"/>
                <a:ea typeface="Lora"/>
                <a:cs typeface="Lora"/>
                <a:sym typeface="Lora"/>
              </a:rPr>
              <a:t>Blood supply: </a:t>
            </a:r>
            <a:endParaRPr b="1" sz="1200">
              <a:solidFill>
                <a:schemeClr val="dk1"/>
              </a:solidFill>
              <a:highlight>
                <a:srgbClr val="F9DEC9"/>
              </a:highlight>
              <a:latin typeface="Lora"/>
              <a:ea typeface="Lora"/>
              <a:cs typeface="Lora"/>
              <a:sym typeface="Lora"/>
            </a:endParaRPr>
          </a:p>
          <a:p>
            <a:pPr indent="-298450" lvl="0" marL="457200" rtl="0" algn="l">
              <a:lnSpc>
                <a:spcPct val="115000"/>
              </a:lnSpc>
              <a:spcBef>
                <a:spcPts val="1000"/>
              </a:spcBef>
              <a:spcAft>
                <a:spcPts val="0"/>
              </a:spcAft>
              <a:buSzPts val="1100"/>
              <a:buFont typeface="Mada"/>
              <a:buChar char="●"/>
            </a:pPr>
            <a:r>
              <a:rPr lang="en-GB" sz="1100">
                <a:latin typeface="Mada"/>
                <a:ea typeface="Mada"/>
                <a:cs typeface="Mada"/>
                <a:sym typeface="Mada"/>
              </a:rPr>
              <a:t>The radia</a:t>
            </a:r>
            <a:r>
              <a:rPr lang="en-GB" sz="1100">
                <a:latin typeface="Mada"/>
                <a:ea typeface="Mada"/>
                <a:cs typeface="Mada"/>
                <a:sym typeface="Mada"/>
              </a:rPr>
              <a:t>l and ulnar arteries, which are branches of the brachial artery, provide the blood supply to the hand. </a:t>
            </a:r>
            <a:endParaRPr sz="1100">
              <a:latin typeface="Mada"/>
              <a:ea typeface="Mada"/>
              <a:cs typeface="Mada"/>
              <a:sym typeface="Mada"/>
            </a:endParaRPr>
          </a:p>
          <a:p>
            <a:pPr indent="-298450" lvl="0" marL="457200" rtl="0" algn="l">
              <a:lnSpc>
                <a:spcPct val="115000"/>
              </a:lnSpc>
              <a:spcBef>
                <a:spcPts val="1000"/>
              </a:spcBef>
              <a:spcAft>
                <a:spcPts val="0"/>
              </a:spcAft>
              <a:buSzPts val="1100"/>
              <a:buFont typeface="Mada"/>
              <a:buChar char="●"/>
            </a:pPr>
            <a:r>
              <a:rPr b="1" lang="en-GB" sz="1100">
                <a:latin typeface="Mada"/>
                <a:ea typeface="Mada"/>
                <a:cs typeface="Mada"/>
                <a:sym typeface="Mada"/>
              </a:rPr>
              <a:t>The radial artery </a:t>
            </a:r>
            <a:r>
              <a:rPr lang="en-GB" sz="1100">
                <a:latin typeface="Mada"/>
                <a:ea typeface="Mada"/>
                <a:cs typeface="Mada"/>
                <a:sym typeface="Mada"/>
              </a:rPr>
              <a:t>runs distally in the forearm between the brachioradialis and flexor carpi radialis muscles. At the wrist, it crosses dorsally deep to the tendons of the "anatomic snuffbox" to enter the palm and form the deep palmar arch. A superficial branch arises at the level of the wrist and contributes to the superficial palmar arch.</a:t>
            </a:r>
            <a:r>
              <a:rPr baseline="30000" lang="en-GB" sz="1100">
                <a:latin typeface="Mada"/>
                <a:ea typeface="Mada"/>
                <a:cs typeface="Mada"/>
                <a:sym typeface="Mada"/>
              </a:rPr>
              <a:t> </a:t>
            </a:r>
            <a:endParaRPr sz="1100">
              <a:latin typeface="Mada"/>
              <a:ea typeface="Mada"/>
              <a:cs typeface="Mada"/>
              <a:sym typeface="Mada"/>
            </a:endParaRPr>
          </a:p>
          <a:p>
            <a:pPr indent="-298450" lvl="0" marL="457200" rtl="0" algn="l">
              <a:lnSpc>
                <a:spcPct val="115000"/>
              </a:lnSpc>
              <a:spcBef>
                <a:spcPts val="1000"/>
              </a:spcBef>
              <a:spcAft>
                <a:spcPts val="0"/>
              </a:spcAft>
              <a:buSzPts val="1100"/>
              <a:buFont typeface="Mada"/>
              <a:buChar char="●"/>
            </a:pPr>
            <a:r>
              <a:rPr b="1" lang="en-GB" sz="1100">
                <a:latin typeface="Mada"/>
                <a:ea typeface="Mada"/>
                <a:cs typeface="Mada"/>
                <a:sym typeface="Mada"/>
              </a:rPr>
              <a:t>The ulnar artery </a:t>
            </a:r>
            <a:r>
              <a:rPr lang="en-GB" sz="1100">
                <a:latin typeface="Mada"/>
                <a:ea typeface="Mada"/>
                <a:cs typeface="Mada"/>
                <a:sym typeface="Mada"/>
              </a:rPr>
              <a:t>runs distally in the forearm under the flexor carpi ulnaris muscle. At the wrist, it travels into the hand through the Guyon canal, where it divides into the deep palmar branch and the superficial palmar branch. The superficial branch forms the superficial palmar arch, and the deep branch contributes to the deep palmar arch.</a:t>
            </a:r>
            <a:endParaRPr baseline="30000" sz="1100">
              <a:latin typeface="Mada"/>
              <a:ea typeface="Mada"/>
              <a:cs typeface="Mada"/>
              <a:sym typeface="Mada"/>
            </a:endParaRPr>
          </a:p>
        </p:txBody>
      </p:sp>
      <p:sp>
        <p:nvSpPr>
          <p:cNvPr id="3125" name="Google Shape;3125;p164"/>
          <p:cNvSpPr txBox="1"/>
          <p:nvPr/>
        </p:nvSpPr>
        <p:spPr>
          <a:xfrm>
            <a:off x="180975" y="8437400"/>
            <a:ext cx="4819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chemeClr val="dk1"/>
                </a:solidFill>
                <a:highlight>
                  <a:srgbClr val="F9DEC9"/>
                </a:highlight>
                <a:latin typeface="Lora"/>
                <a:ea typeface="Lora"/>
                <a:cs typeface="Lora"/>
                <a:sym typeface="Lora"/>
              </a:rPr>
              <a:t>Nerve supply: </a:t>
            </a:r>
            <a:r>
              <a:rPr b="1" lang="en-GB" sz="1200">
                <a:solidFill>
                  <a:schemeClr val="dk1"/>
                </a:solidFill>
                <a:highlight>
                  <a:srgbClr val="F9DEC9"/>
                </a:highlight>
                <a:latin typeface="Lora"/>
                <a:ea typeface="Lora"/>
                <a:cs typeface="Lora"/>
                <a:sym typeface="Lora"/>
              </a:rPr>
              <a:t> </a:t>
            </a:r>
            <a:endParaRPr sz="1200">
              <a:latin typeface="Mada"/>
              <a:ea typeface="Mada"/>
              <a:cs typeface="Mada"/>
              <a:sym typeface="Mada"/>
            </a:endParaRPr>
          </a:p>
        </p:txBody>
      </p:sp>
      <p:pic>
        <p:nvPicPr>
          <p:cNvPr id="3126" name="Google Shape;3126;p164"/>
          <p:cNvPicPr preferRelativeResize="0"/>
          <p:nvPr/>
        </p:nvPicPr>
        <p:blipFill rotWithShape="1">
          <a:blip r:embed="rId7">
            <a:alphaModFix/>
          </a:blip>
          <a:srcRect b="31922" l="8398" r="9901" t="38756"/>
          <a:stretch/>
        </p:blipFill>
        <p:spPr>
          <a:xfrm>
            <a:off x="1132053" y="9096200"/>
            <a:ext cx="5472672" cy="1473000"/>
          </a:xfrm>
          <a:prstGeom prst="rect">
            <a:avLst/>
          </a:prstGeom>
          <a:noFill/>
          <a:ln>
            <a:noFill/>
          </a:ln>
        </p:spPr>
      </p:pic>
      <p:sp>
        <p:nvSpPr>
          <p:cNvPr id="3127" name="Google Shape;3127;p164"/>
          <p:cNvSpPr txBox="1"/>
          <p:nvPr/>
        </p:nvSpPr>
        <p:spPr>
          <a:xfrm>
            <a:off x="848750" y="8752000"/>
            <a:ext cx="631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              </a:t>
            </a:r>
            <a:r>
              <a:rPr b="1" lang="en-GB" sz="1200">
                <a:solidFill>
                  <a:schemeClr val="dk1"/>
                </a:solidFill>
                <a:highlight>
                  <a:srgbClr val="F9DEC9"/>
                </a:highlight>
                <a:latin typeface="Lora"/>
                <a:ea typeface="Lora"/>
                <a:cs typeface="Lora"/>
                <a:sym typeface="Lora"/>
              </a:rPr>
              <a:t>Medial </a:t>
            </a:r>
            <a:r>
              <a:rPr lang="en-GB"/>
              <a:t>                             </a:t>
            </a:r>
            <a:r>
              <a:rPr b="1" lang="en-GB" sz="1200">
                <a:solidFill>
                  <a:schemeClr val="dk1"/>
                </a:solidFill>
                <a:highlight>
                  <a:srgbClr val="F9DEC9"/>
                </a:highlight>
                <a:latin typeface="Lora"/>
                <a:ea typeface="Lora"/>
                <a:cs typeface="Lora"/>
                <a:sym typeface="Lora"/>
              </a:rPr>
              <a:t>Radial </a:t>
            </a:r>
            <a:r>
              <a:rPr lang="en-GB"/>
              <a:t>                           </a:t>
            </a:r>
            <a:r>
              <a:rPr b="1" lang="en-GB" sz="1200">
                <a:solidFill>
                  <a:schemeClr val="dk1"/>
                </a:solidFill>
                <a:highlight>
                  <a:srgbClr val="F9DEC9"/>
                </a:highlight>
                <a:latin typeface="Lora"/>
                <a:ea typeface="Lora"/>
                <a:cs typeface="Lora"/>
                <a:sym typeface="Lora"/>
              </a:rPr>
              <a:t>U</a:t>
            </a:r>
            <a:r>
              <a:rPr b="1" lang="en-GB" sz="1200">
                <a:solidFill>
                  <a:schemeClr val="dk1"/>
                </a:solidFill>
                <a:highlight>
                  <a:srgbClr val="F9DEC9"/>
                </a:highlight>
                <a:latin typeface="Lora"/>
                <a:ea typeface="Lora"/>
                <a:cs typeface="Lora"/>
                <a:sym typeface="Lora"/>
              </a:rPr>
              <a:t>lnar</a:t>
            </a:r>
            <a:r>
              <a:rPr b="1" lang="en-GB" sz="1200">
                <a:solidFill>
                  <a:schemeClr val="dk1"/>
                </a:solidFill>
                <a:highlight>
                  <a:srgbClr val="F9DEC9"/>
                </a:highlight>
                <a:latin typeface="Lora"/>
                <a:ea typeface="Lora"/>
                <a:cs typeface="Lora"/>
                <a:sym typeface="Lora"/>
              </a:rPr>
              <a:t> </a:t>
            </a:r>
            <a:endParaRPr/>
          </a:p>
        </p:txBody>
      </p:sp>
      <p:sp>
        <p:nvSpPr>
          <p:cNvPr id="3128" name="Google Shape;3128;p164"/>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2" name="Shape 3132"/>
        <p:cNvGrpSpPr/>
        <p:nvPr/>
      </p:nvGrpSpPr>
      <p:grpSpPr>
        <a:xfrm>
          <a:off x="0" y="0"/>
          <a:ext cx="0" cy="0"/>
          <a:chOff x="0" y="0"/>
          <a:chExt cx="0" cy="0"/>
        </a:xfrm>
      </p:grpSpPr>
      <p:sp>
        <p:nvSpPr>
          <p:cNvPr id="3133" name="Google Shape;3133;p165"/>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34" name="Google Shape;3134;p165"/>
          <p:cNvGrpSpPr/>
          <p:nvPr/>
        </p:nvGrpSpPr>
        <p:grpSpPr>
          <a:xfrm>
            <a:off x="73200" y="911363"/>
            <a:ext cx="2224800" cy="477963"/>
            <a:chOff x="73200" y="911363"/>
            <a:chExt cx="2224800" cy="477963"/>
          </a:xfrm>
        </p:grpSpPr>
        <p:sp>
          <p:nvSpPr>
            <p:cNvPr id="3135" name="Google Shape;3135;p165"/>
            <p:cNvSpPr txBox="1"/>
            <p:nvPr/>
          </p:nvSpPr>
          <p:spPr>
            <a:xfrm>
              <a:off x="160550" y="911363"/>
              <a:ext cx="1838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DDX </a:t>
              </a:r>
              <a:endParaRPr sz="1800">
                <a:solidFill>
                  <a:srgbClr val="9FCFCF"/>
                </a:solidFill>
                <a:latin typeface="Comfortaa Regular"/>
                <a:ea typeface="Comfortaa Regular"/>
                <a:cs typeface="Comfortaa Regular"/>
                <a:sym typeface="Comfortaa Regular"/>
              </a:endParaRPr>
            </a:p>
          </p:txBody>
        </p:sp>
        <p:sp>
          <p:nvSpPr>
            <p:cNvPr id="3136" name="Google Shape;3136;p165"/>
            <p:cNvSpPr/>
            <p:nvPr/>
          </p:nvSpPr>
          <p:spPr>
            <a:xfrm>
              <a:off x="73200" y="1331725"/>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137" name="Google Shape;3137;p165"/>
          <p:cNvSpPr txBox="1"/>
          <p:nvPr/>
        </p:nvSpPr>
        <p:spPr>
          <a:xfrm>
            <a:off x="137850" y="299300"/>
            <a:ext cx="7058400" cy="10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latin typeface="Lora"/>
                <a:ea typeface="Lora"/>
                <a:cs typeface="Lora"/>
                <a:sym typeface="Lora"/>
              </a:rPr>
              <a:t>Session 23 : </a:t>
            </a:r>
            <a:r>
              <a:rPr b="1" lang="en-GB" sz="2000">
                <a:solidFill>
                  <a:srgbClr val="83C5BE"/>
                </a:solidFill>
                <a:highlight>
                  <a:srgbClr val="FFFFFF"/>
                </a:highlight>
                <a:latin typeface="Lora"/>
                <a:ea typeface="Lora"/>
                <a:cs typeface="Lora"/>
                <a:sym typeface="Lora"/>
              </a:rPr>
              <a:t>Hand Infections history, Physical Examination, &amp; Differential diagnosis</a:t>
            </a:r>
            <a:endParaRPr b="1" sz="2000">
              <a:solidFill>
                <a:srgbClr val="83C5BE"/>
              </a:solidFill>
              <a:latin typeface="Lora"/>
              <a:ea typeface="Lora"/>
              <a:cs typeface="Lora"/>
              <a:sym typeface="Lora"/>
            </a:endParaRPr>
          </a:p>
        </p:txBody>
      </p:sp>
      <p:graphicFrame>
        <p:nvGraphicFramePr>
          <p:cNvPr id="3138" name="Google Shape;3138;p165"/>
          <p:cNvGraphicFramePr/>
          <p:nvPr/>
        </p:nvGraphicFramePr>
        <p:xfrm>
          <a:off x="159400" y="1443638"/>
          <a:ext cx="3000000" cy="3000000"/>
        </p:xfrm>
        <a:graphic>
          <a:graphicData uri="http://schemas.openxmlformats.org/drawingml/2006/table">
            <a:tbl>
              <a:tblPr>
                <a:noFill/>
                <a:tableStyleId>{19993E90-D4CF-4236-97D6-A35B643A8516}</a:tableStyleId>
              </a:tblPr>
              <a:tblGrid>
                <a:gridCol w="1633000"/>
                <a:gridCol w="3757075"/>
                <a:gridCol w="1880650"/>
              </a:tblGrid>
              <a:tr h="1733925">
                <a:tc>
                  <a:txBody>
                    <a:bodyPr/>
                    <a:lstStyle/>
                    <a:p>
                      <a:pPr indent="0" lvl="0" marL="0" rtl="0" algn="ctr">
                        <a:lnSpc>
                          <a:spcPct val="115000"/>
                        </a:lnSpc>
                        <a:spcBef>
                          <a:spcPts val="0"/>
                        </a:spcBef>
                        <a:spcAft>
                          <a:spcPts val="0"/>
                        </a:spcAft>
                        <a:buNone/>
                      </a:pPr>
                      <a:r>
                        <a:rPr b="1" lang="en-GB" sz="1100">
                          <a:solidFill>
                            <a:schemeClr val="dk1"/>
                          </a:solidFill>
                          <a:highlight>
                            <a:srgbClr val="F9DEC9"/>
                          </a:highlight>
                          <a:latin typeface="Mada"/>
                          <a:ea typeface="Mada"/>
                          <a:cs typeface="Mada"/>
                          <a:sym typeface="Mada"/>
                        </a:rPr>
                        <a:t>Fingertip infection</a:t>
                      </a:r>
                      <a:endParaRPr sz="1100">
                        <a:solidFill>
                          <a:schemeClr val="dk1"/>
                        </a:solidFill>
                        <a:latin typeface="Mada"/>
                        <a:ea typeface="Mada"/>
                        <a:cs typeface="Mada"/>
                        <a:sym typeface="Mada"/>
                      </a:endParaRPr>
                    </a:p>
                    <a:p>
                      <a:pPr indent="0" lvl="0" marL="0" rtl="0" algn="ctr">
                        <a:lnSpc>
                          <a:spcPct val="115000"/>
                        </a:lnSpc>
                        <a:spcBef>
                          <a:spcPts val="0"/>
                        </a:spcBef>
                        <a:spcAft>
                          <a:spcPts val="0"/>
                        </a:spcAft>
                        <a:buNone/>
                      </a:pPr>
                      <a:r>
                        <a:rPr b="1" lang="en-GB" sz="1100">
                          <a:solidFill>
                            <a:schemeClr val="dk1"/>
                          </a:solidFill>
                          <a:highlight>
                            <a:srgbClr val="F9DEC9"/>
                          </a:highlight>
                          <a:latin typeface="Mada"/>
                          <a:ea typeface="Mada"/>
                          <a:cs typeface="Mada"/>
                          <a:sym typeface="Mada"/>
                        </a:rPr>
                        <a:t>(Paronychia)</a:t>
                      </a:r>
                      <a:endParaRPr b="1" sz="1100">
                        <a:solidFill>
                          <a:schemeClr val="dk1"/>
                        </a:solidFill>
                        <a:latin typeface="Mada"/>
                        <a:ea typeface="Mada"/>
                        <a:cs typeface="Mada"/>
                        <a:sym typeface="Mada"/>
                      </a:endParaRPr>
                    </a:p>
                    <a:p>
                      <a:pPr indent="0" lvl="0" marL="0" rtl="0" algn="ctr">
                        <a:lnSpc>
                          <a:spcPct val="115000"/>
                        </a:lnSpc>
                        <a:spcBef>
                          <a:spcPts val="0"/>
                        </a:spcBef>
                        <a:spcAft>
                          <a:spcPts val="0"/>
                        </a:spcAft>
                        <a:buNone/>
                      </a:pPr>
                      <a:r>
                        <a:rPr lang="en-GB" sz="1100">
                          <a:solidFill>
                            <a:srgbClr val="2A2A2A"/>
                          </a:solidFill>
                          <a:latin typeface="Mada"/>
                          <a:ea typeface="Mada"/>
                          <a:cs typeface="Mada"/>
                          <a:sym typeface="Mada"/>
                        </a:rPr>
                        <a:t>Infection of the area of the lateral nail fold (paronychium) is typically due to superficial trauma</a:t>
                      </a:r>
                      <a:endParaRPr sz="1100">
                        <a:solidFill>
                          <a:schemeClr val="dk1"/>
                        </a:solidFill>
                        <a:latin typeface="Mada"/>
                        <a:ea typeface="Mada"/>
                        <a:cs typeface="Mada"/>
                        <a:sym typeface="Mada"/>
                      </a:endParaRPr>
                    </a:p>
                  </a:txBody>
                  <a:tcPr marT="91425" marB="91425" marR="91425" marL="91425" anchor="ctr"/>
                </a:tc>
                <a:tc>
                  <a:txBody>
                    <a:bodyPr/>
                    <a:lstStyle/>
                    <a:p>
                      <a:pPr indent="-165100" lvl="0" marL="179999"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Organism:</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 </a:t>
                      </a:r>
                      <a:r>
                        <a:rPr b="1" lang="en-GB" sz="1100">
                          <a:solidFill>
                            <a:schemeClr val="dk1"/>
                          </a:solidFill>
                          <a:latin typeface="Mada"/>
                          <a:ea typeface="Mada"/>
                          <a:cs typeface="Mada"/>
                          <a:sym typeface="Mada"/>
                        </a:rPr>
                        <a:t>acute </a:t>
                      </a:r>
                      <a:r>
                        <a:rPr lang="en-GB" sz="1100">
                          <a:solidFill>
                            <a:schemeClr val="dk1"/>
                          </a:solidFill>
                          <a:latin typeface="Mada"/>
                          <a:ea typeface="Mada"/>
                          <a:cs typeface="Mada"/>
                          <a:sym typeface="Mada"/>
                        </a:rPr>
                        <a:t>: Staph aureus, </a:t>
                      </a:r>
                      <a:r>
                        <a:rPr b="1" lang="en-GB" sz="1100">
                          <a:solidFill>
                            <a:schemeClr val="dk1"/>
                          </a:solidFill>
                          <a:latin typeface="Mada"/>
                          <a:ea typeface="Mada"/>
                          <a:cs typeface="Mada"/>
                          <a:sym typeface="Mada"/>
                        </a:rPr>
                        <a:t>Chronic :</a:t>
                      </a:r>
                      <a:r>
                        <a:rPr lang="en-GB" sz="1100">
                          <a:solidFill>
                            <a:schemeClr val="dk1"/>
                          </a:solidFill>
                          <a:latin typeface="Mada"/>
                          <a:ea typeface="Mada"/>
                          <a:cs typeface="Mada"/>
                          <a:sym typeface="Mada"/>
                        </a:rPr>
                        <a:t> Candida</a:t>
                      </a:r>
                      <a:endParaRPr sz="1100">
                        <a:latin typeface="Mada"/>
                        <a:ea typeface="Mada"/>
                        <a:cs typeface="Mada"/>
                        <a:sym typeface="Mada"/>
                      </a:endParaRPr>
                    </a:p>
                    <a:p>
                      <a:pPr indent="-165100" lvl="0" marL="179999" rtl="0" algn="l">
                        <a:lnSpc>
                          <a:spcPct val="115000"/>
                        </a:lnSpc>
                        <a:spcBef>
                          <a:spcPts val="500"/>
                        </a:spcBef>
                        <a:spcAft>
                          <a:spcPts val="0"/>
                        </a:spcAft>
                        <a:buSzPts val="1100"/>
                        <a:buFont typeface="Mada"/>
                        <a:buChar char="●"/>
                      </a:pPr>
                      <a:r>
                        <a:rPr b="1" lang="en-GB" sz="1100">
                          <a:solidFill>
                            <a:schemeClr val="dk1"/>
                          </a:solidFill>
                          <a:highlight>
                            <a:srgbClr val="F9DEC9"/>
                          </a:highlight>
                          <a:latin typeface="Mada"/>
                          <a:ea typeface="Mada"/>
                          <a:cs typeface="Mada"/>
                          <a:sym typeface="Mada"/>
                        </a:rPr>
                        <a:t>Hx</a:t>
                      </a:r>
                      <a:r>
                        <a:rPr b="1" lang="en-GB" sz="1100">
                          <a:latin typeface="Mada"/>
                          <a:ea typeface="Mada"/>
                          <a:cs typeface="Mada"/>
                          <a:sym typeface="Mada"/>
                        </a:rPr>
                        <a:t>: </a:t>
                      </a:r>
                      <a:r>
                        <a:rPr lang="en-GB" sz="1100">
                          <a:latin typeface="Mada"/>
                          <a:ea typeface="Mada"/>
                          <a:cs typeface="Mada"/>
                          <a:sym typeface="Mada"/>
                        </a:rPr>
                        <a:t>of the hand penetrating trauma,eg,: nail biting, manicures or a hangnail</a:t>
                      </a:r>
                      <a:r>
                        <a:rPr lang="en-GB" sz="1100">
                          <a:latin typeface="Mada"/>
                          <a:ea typeface="Mada"/>
                          <a:cs typeface="Mada"/>
                          <a:sym typeface="Mada"/>
                        </a:rPr>
                        <a:t>.</a:t>
                      </a:r>
                      <a:endParaRPr sz="1100">
                        <a:latin typeface="Mada"/>
                        <a:ea typeface="Mada"/>
                        <a:cs typeface="Mada"/>
                        <a:sym typeface="Mada"/>
                      </a:endParaRPr>
                    </a:p>
                    <a:p>
                      <a:pPr indent="-165100" lvl="0" marL="179999" rtl="0" algn="l">
                        <a:lnSpc>
                          <a:spcPct val="115000"/>
                        </a:lnSpc>
                        <a:spcBef>
                          <a:spcPts val="500"/>
                        </a:spcBef>
                        <a:spcAft>
                          <a:spcPts val="0"/>
                        </a:spcAft>
                        <a:buSzPts val="1100"/>
                        <a:buFont typeface="Mada"/>
                        <a:buChar char="●"/>
                      </a:pPr>
                      <a:r>
                        <a:rPr b="1" lang="en-GB" sz="1100">
                          <a:solidFill>
                            <a:schemeClr val="dk1"/>
                          </a:solidFill>
                          <a:highlight>
                            <a:srgbClr val="F9DEC9"/>
                          </a:highlight>
                          <a:latin typeface="Mada"/>
                          <a:ea typeface="Mada"/>
                          <a:cs typeface="Mada"/>
                          <a:sym typeface="Mada"/>
                        </a:rPr>
                        <a:t>Px: </a:t>
                      </a:r>
                      <a:r>
                        <a:rPr lang="en-GB" sz="1100">
                          <a:latin typeface="Mada"/>
                          <a:ea typeface="Mada"/>
                          <a:cs typeface="Mada"/>
                          <a:sym typeface="Mada"/>
                        </a:rPr>
                        <a:t>painful, swollen area develops under the nail fold.</a:t>
                      </a:r>
                      <a:endParaRPr sz="1100">
                        <a:latin typeface="Mada"/>
                        <a:ea typeface="Mada"/>
                        <a:cs typeface="Mada"/>
                        <a:sym typeface="Mada"/>
                      </a:endParaRPr>
                    </a:p>
                    <a:p>
                      <a:pPr indent="-165100" lvl="0" marL="179999" rtl="0" algn="l">
                        <a:lnSpc>
                          <a:spcPct val="115000"/>
                        </a:lnSpc>
                        <a:spcBef>
                          <a:spcPts val="500"/>
                        </a:spcBef>
                        <a:spcAft>
                          <a:spcPts val="0"/>
                        </a:spcAft>
                        <a:buSzPts val="1100"/>
                        <a:buFont typeface="Mada"/>
                        <a:buChar char="●"/>
                      </a:pPr>
                      <a:r>
                        <a:rPr b="1" lang="en-GB" sz="1100">
                          <a:solidFill>
                            <a:schemeClr val="dk1"/>
                          </a:solidFill>
                          <a:highlight>
                            <a:srgbClr val="F9DEC9"/>
                          </a:highlight>
                          <a:latin typeface="Mada"/>
                          <a:ea typeface="Mada"/>
                          <a:cs typeface="Mada"/>
                          <a:sym typeface="Mada"/>
                        </a:rPr>
                        <a:t>INx</a:t>
                      </a:r>
                      <a:r>
                        <a:rPr lang="en-GB" sz="1100">
                          <a:latin typeface="Mada"/>
                          <a:ea typeface="Mada"/>
                          <a:cs typeface="Mada"/>
                          <a:sym typeface="Mada"/>
                        </a:rPr>
                        <a:t>: the diagnosis is made clinically.</a:t>
                      </a:r>
                      <a:endParaRPr sz="1100">
                        <a:latin typeface="Mada"/>
                        <a:ea typeface="Mada"/>
                        <a:cs typeface="Mada"/>
                        <a:sym typeface="Mada"/>
                      </a:endParaRPr>
                    </a:p>
                    <a:p>
                      <a:pPr indent="-165100" lvl="0" marL="179999" rtl="0" algn="l">
                        <a:lnSpc>
                          <a:spcPct val="115000"/>
                        </a:lnSpc>
                        <a:spcBef>
                          <a:spcPts val="500"/>
                        </a:spcBef>
                        <a:spcAft>
                          <a:spcPts val="500"/>
                        </a:spcAft>
                        <a:buSzPts val="1100"/>
                        <a:buFont typeface="Mada"/>
                        <a:buChar char="●"/>
                      </a:pPr>
                      <a:r>
                        <a:rPr b="1" lang="en-GB" sz="1100">
                          <a:solidFill>
                            <a:schemeClr val="dk1"/>
                          </a:solidFill>
                          <a:highlight>
                            <a:srgbClr val="F9DEC9"/>
                          </a:highlight>
                          <a:latin typeface="Mada"/>
                          <a:ea typeface="Mada"/>
                          <a:cs typeface="Mada"/>
                          <a:sym typeface="Mada"/>
                        </a:rPr>
                        <a:t>Tx:  </a:t>
                      </a:r>
                      <a:r>
                        <a:rPr lang="en-GB" sz="1100">
                          <a:latin typeface="Mada"/>
                          <a:ea typeface="Mada"/>
                          <a:cs typeface="Mada"/>
                          <a:sym typeface="Mada"/>
                        </a:rPr>
                        <a:t> Antibiotic and soaking finger in warm water, if Abscess develop incision and drainage</a:t>
                      </a:r>
                      <a:endParaRPr sz="1100">
                        <a:latin typeface="Mada"/>
                        <a:ea typeface="Mada"/>
                        <a:cs typeface="Mada"/>
                        <a:sym typeface="Mada"/>
                      </a:endParaRPr>
                    </a:p>
                  </a:txBody>
                  <a:tcPr marT="91425" marB="91425" marR="91425" marL="91425"/>
                </a:tc>
                <a:tc>
                  <a:txBody>
                    <a:bodyPr/>
                    <a:lstStyle/>
                    <a:p>
                      <a:pPr indent="0" lvl="0" marL="0" rtl="0" algn="l">
                        <a:lnSpc>
                          <a:spcPct val="115000"/>
                        </a:lnSpc>
                        <a:spcBef>
                          <a:spcPts val="0"/>
                        </a:spcBef>
                        <a:spcAft>
                          <a:spcPts val="0"/>
                        </a:spcAft>
                        <a:buNone/>
                      </a:pPr>
                      <a:r>
                        <a:t/>
                      </a:r>
                      <a:endParaRPr sz="1100">
                        <a:latin typeface="Mada"/>
                        <a:ea typeface="Mada"/>
                        <a:cs typeface="Mada"/>
                        <a:sym typeface="Mada"/>
                      </a:endParaRPr>
                    </a:p>
                    <a:p>
                      <a:pPr indent="0" lvl="0" marL="0" rtl="0" algn="l">
                        <a:lnSpc>
                          <a:spcPct val="115000"/>
                        </a:lnSpc>
                        <a:spcBef>
                          <a:spcPts val="0"/>
                        </a:spcBef>
                        <a:spcAft>
                          <a:spcPts val="0"/>
                        </a:spcAft>
                        <a:buNone/>
                      </a:pPr>
                      <a:r>
                        <a:t/>
                      </a:r>
                      <a:endParaRPr sz="1100">
                        <a:latin typeface="Mada"/>
                        <a:ea typeface="Mada"/>
                        <a:cs typeface="Mada"/>
                        <a:sym typeface="Mada"/>
                      </a:endParaRPr>
                    </a:p>
                    <a:p>
                      <a:pPr indent="0" lvl="0" marL="0" rtl="0" algn="l">
                        <a:lnSpc>
                          <a:spcPct val="115000"/>
                        </a:lnSpc>
                        <a:spcBef>
                          <a:spcPts val="0"/>
                        </a:spcBef>
                        <a:spcAft>
                          <a:spcPts val="0"/>
                        </a:spcAft>
                        <a:buNone/>
                      </a:pPr>
                      <a:r>
                        <a:t/>
                      </a:r>
                      <a:endParaRPr sz="1100">
                        <a:latin typeface="Mada"/>
                        <a:ea typeface="Mada"/>
                        <a:cs typeface="Mada"/>
                        <a:sym typeface="Mada"/>
                      </a:endParaRPr>
                    </a:p>
                    <a:p>
                      <a:pPr indent="0" lvl="0" marL="0" rtl="0" algn="l">
                        <a:lnSpc>
                          <a:spcPct val="115000"/>
                        </a:lnSpc>
                        <a:spcBef>
                          <a:spcPts val="0"/>
                        </a:spcBef>
                        <a:spcAft>
                          <a:spcPts val="0"/>
                        </a:spcAft>
                        <a:buNone/>
                      </a:pPr>
                      <a:r>
                        <a:t/>
                      </a:r>
                      <a:endParaRPr sz="1100">
                        <a:latin typeface="Mada"/>
                        <a:ea typeface="Mada"/>
                        <a:cs typeface="Mada"/>
                        <a:sym typeface="Mada"/>
                      </a:endParaRPr>
                    </a:p>
                    <a:p>
                      <a:pPr indent="0" lvl="0" marL="0" rtl="0" algn="l">
                        <a:lnSpc>
                          <a:spcPct val="115000"/>
                        </a:lnSpc>
                        <a:spcBef>
                          <a:spcPts val="0"/>
                        </a:spcBef>
                        <a:spcAft>
                          <a:spcPts val="0"/>
                        </a:spcAft>
                        <a:buNone/>
                      </a:pPr>
                      <a:r>
                        <a:t/>
                      </a:r>
                      <a:endParaRPr sz="1100">
                        <a:latin typeface="Mada"/>
                        <a:ea typeface="Mada"/>
                        <a:cs typeface="Mada"/>
                        <a:sym typeface="Mada"/>
                      </a:endParaRPr>
                    </a:p>
                    <a:p>
                      <a:pPr indent="0" lvl="0" marL="0" rtl="0" algn="l">
                        <a:lnSpc>
                          <a:spcPct val="115000"/>
                        </a:lnSpc>
                        <a:spcBef>
                          <a:spcPts val="0"/>
                        </a:spcBef>
                        <a:spcAft>
                          <a:spcPts val="0"/>
                        </a:spcAft>
                        <a:buNone/>
                      </a:pPr>
                      <a:r>
                        <a:t/>
                      </a:r>
                      <a:endParaRPr sz="1100">
                        <a:latin typeface="Mada"/>
                        <a:ea typeface="Mada"/>
                        <a:cs typeface="Mada"/>
                        <a:sym typeface="Mada"/>
                      </a:endParaRPr>
                    </a:p>
                    <a:p>
                      <a:pPr indent="0" lvl="0" marL="0" rtl="0" algn="ctr">
                        <a:lnSpc>
                          <a:spcPct val="115000"/>
                        </a:lnSpc>
                        <a:spcBef>
                          <a:spcPts val="0"/>
                        </a:spcBef>
                        <a:spcAft>
                          <a:spcPts val="0"/>
                        </a:spcAft>
                        <a:buNone/>
                      </a:pPr>
                      <a:r>
                        <a:rPr b="1" lang="en-GB" sz="1100">
                          <a:solidFill>
                            <a:srgbClr val="CC0000"/>
                          </a:solidFill>
                          <a:latin typeface="Mada"/>
                          <a:ea typeface="Mada"/>
                          <a:cs typeface="Mada"/>
                          <a:sym typeface="Mada"/>
                        </a:rPr>
                        <a:t>It is the most common infection</a:t>
                      </a:r>
                      <a:r>
                        <a:rPr lang="en-GB" sz="1100">
                          <a:solidFill>
                            <a:schemeClr val="dk1"/>
                          </a:solidFill>
                          <a:latin typeface="Mada"/>
                          <a:ea typeface="Mada"/>
                          <a:cs typeface="Mada"/>
                          <a:sym typeface="Mada"/>
                        </a:rPr>
                        <a:t> </a:t>
                      </a:r>
                      <a:r>
                        <a:rPr b="1" lang="en-GB" sz="1100">
                          <a:solidFill>
                            <a:srgbClr val="CC0000"/>
                          </a:solidFill>
                          <a:latin typeface="Mada"/>
                          <a:ea typeface="Mada"/>
                          <a:cs typeface="Mada"/>
                          <a:sym typeface="Mada"/>
                        </a:rPr>
                        <a:t>of the hand </a:t>
                      </a:r>
                      <a:endParaRPr sz="1100">
                        <a:latin typeface="Mada"/>
                        <a:ea typeface="Mada"/>
                        <a:cs typeface="Mada"/>
                        <a:sym typeface="Mada"/>
                      </a:endParaRPr>
                    </a:p>
                  </a:txBody>
                  <a:tcPr marT="91425" marB="91425" marR="91425" marL="91425"/>
                </a:tc>
              </a:tr>
              <a:tr h="2303350">
                <a:tc>
                  <a:txBody>
                    <a:bodyPr/>
                    <a:lstStyle/>
                    <a:p>
                      <a:pPr indent="0" lvl="0" marL="0" rtl="0" algn="ctr">
                        <a:lnSpc>
                          <a:spcPct val="115000"/>
                        </a:lnSpc>
                        <a:spcBef>
                          <a:spcPts val="0"/>
                        </a:spcBef>
                        <a:spcAft>
                          <a:spcPts val="0"/>
                        </a:spcAft>
                        <a:buNone/>
                      </a:pPr>
                      <a:r>
                        <a:rPr b="1" lang="en-GB" sz="1100">
                          <a:solidFill>
                            <a:schemeClr val="dk1"/>
                          </a:solidFill>
                          <a:highlight>
                            <a:srgbClr val="F9DEC9"/>
                          </a:highlight>
                          <a:latin typeface="Mada"/>
                          <a:ea typeface="Mada"/>
                          <a:cs typeface="Mada"/>
                          <a:sym typeface="Mada"/>
                        </a:rPr>
                        <a:t>Fingertip infection</a:t>
                      </a:r>
                      <a:endParaRPr b="1" sz="1100">
                        <a:solidFill>
                          <a:schemeClr val="dk1"/>
                        </a:solidFill>
                        <a:highlight>
                          <a:srgbClr val="F9DEC9"/>
                        </a:highlight>
                        <a:latin typeface="Mada"/>
                        <a:ea typeface="Mada"/>
                        <a:cs typeface="Mada"/>
                        <a:sym typeface="Mada"/>
                      </a:endParaRPr>
                    </a:p>
                    <a:p>
                      <a:pPr indent="0" lvl="0" marL="0" rtl="0" algn="ctr">
                        <a:lnSpc>
                          <a:spcPct val="115000"/>
                        </a:lnSpc>
                        <a:spcBef>
                          <a:spcPts val="0"/>
                        </a:spcBef>
                        <a:spcAft>
                          <a:spcPts val="0"/>
                        </a:spcAft>
                        <a:buNone/>
                      </a:pPr>
                      <a:r>
                        <a:rPr b="1" lang="en-GB" sz="1100">
                          <a:solidFill>
                            <a:schemeClr val="dk1"/>
                          </a:solidFill>
                          <a:highlight>
                            <a:srgbClr val="F9DEC9"/>
                          </a:highlight>
                          <a:latin typeface="Mada"/>
                          <a:ea typeface="Mada"/>
                          <a:cs typeface="Mada"/>
                          <a:sym typeface="Mada"/>
                        </a:rPr>
                        <a:t>(Felon)</a:t>
                      </a:r>
                      <a:endParaRPr b="1" sz="1100">
                        <a:solidFill>
                          <a:schemeClr val="dk1"/>
                        </a:solidFill>
                        <a:highlight>
                          <a:srgbClr val="F9DEC9"/>
                        </a:highlight>
                        <a:latin typeface="Mada"/>
                        <a:ea typeface="Mada"/>
                        <a:cs typeface="Mada"/>
                        <a:sym typeface="Mada"/>
                      </a:endParaRPr>
                    </a:p>
                    <a:p>
                      <a:pPr indent="0" lvl="0" marL="0" rtl="0" algn="ctr">
                        <a:lnSpc>
                          <a:spcPct val="115000"/>
                        </a:lnSpc>
                        <a:spcBef>
                          <a:spcPts val="0"/>
                        </a:spcBef>
                        <a:spcAft>
                          <a:spcPts val="0"/>
                        </a:spcAft>
                        <a:buClr>
                          <a:schemeClr val="dk1"/>
                        </a:buClr>
                        <a:buSzPts val="1100"/>
                        <a:buFont typeface="Arial"/>
                        <a:buNone/>
                      </a:pPr>
                      <a:r>
                        <a:rPr lang="en-GB" sz="1100">
                          <a:solidFill>
                            <a:schemeClr val="dk1"/>
                          </a:solidFill>
                          <a:latin typeface="Mada"/>
                          <a:ea typeface="Mada"/>
                          <a:cs typeface="Mada"/>
                          <a:sym typeface="Mada"/>
                        </a:rPr>
                        <a:t>closed-space infection that affects the distal finger pulp</a:t>
                      </a:r>
                      <a:endParaRPr sz="1100">
                        <a:solidFill>
                          <a:schemeClr val="dk1"/>
                        </a:solidFill>
                        <a:highlight>
                          <a:srgbClr val="F9DEC9"/>
                        </a:highlight>
                        <a:latin typeface="Mada"/>
                        <a:ea typeface="Mada"/>
                        <a:cs typeface="Mada"/>
                        <a:sym typeface="Mada"/>
                      </a:endParaRPr>
                    </a:p>
                  </a:txBody>
                  <a:tcPr marT="91425" marB="91425" marR="91425" marL="91425" anchor="ctr"/>
                </a:tc>
                <a:tc>
                  <a:txBody>
                    <a:bodyPr/>
                    <a:lstStyle/>
                    <a:p>
                      <a:pPr indent="-165100" lvl="0" marL="179999"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Organism:</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 Staph aureus </a:t>
                      </a:r>
                      <a:endParaRPr b="1" sz="1100">
                        <a:solidFill>
                          <a:schemeClr val="dk1"/>
                        </a:solidFill>
                        <a:latin typeface="Mada"/>
                        <a:ea typeface="Mada"/>
                        <a:cs typeface="Mada"/>
                        <a:sym typeface="Mada"/>
                      </a:endParaRPr>
                    </a:p>
                    <a:p>
                      <a:pPr indent="-165100" lvl="0" marL="179999" rtl="0" algn="l">
                        <a:lnSpc>
                          <a:spcPct val="115000"/>
                        </a:lnSpc>
                        <a:spcBef>
                          <a:spcPts val="50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Hx</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Recent trauma to finger pad Pain, pressure, and erythema, Presence and/or progression from paronychia</a:t>
                      </a:r>
                      <a:endParaRPr sz="1100">
                        <a:solidFill>
                          <a:schemeClr val="dk1"/>
                        </a:solidFill>
                        <a:latin typeface="Mada"/>
                        <a:ea typeface="Mada"/>
                        <a:cs typeface="Mada"/>
                        <a:sym typeface="Mada"/>
                      </a:endParaRPr>
                    </a:p>
                    <a:p>
                      <a:pPr indent="-165100" lvl="0" marL="179999" rtl="0" algn="l">
                        <a:lnSpc>
                          <a:spcPct val="115000"/>
                        </a:lnSpc>
                        <a:spcBef>
                          <a:spcPts val="50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Px: </a:t>
                      </a:r>
                      <a:r>
                        <a:rPr lang="en-GB" sz="1100">
                          <a:solidFill>
                            <a:schemeClr val="dk1"/>
                          </a:solidFill>
                          <a:latin typeface="Mada"/>
                          <a:ea typeface="Mada"/>
                          <a:cs typeface="Mada"/>
                          <a:sym typeface="Mada"/>
                        </a:rPr>
                        <a:t>localized abscess can easily develop in the distal pulp, accompanied by swelling, throbbing pain, and erythema.</a:t>
                      </a:r>
                      <a:endParaRPr sz="1100">
                        <a:solidFill>
                          <a:schemeClr val="dk1"/>
                        </a:solidFill>
                        <a:latin typeface="Mada"/>
                        <a:ea typeface="Mada"/>
                        <a:cs typeface="Mada"/>
                        <a:sym typeface="Mada"/>
                      </a:endParaRPr>
                    </a:p>
                    <a:p>
                      <a:pPr indent="-165100" lvl="0" marL="179999" rtl="0" algn="l">
                        <a:lnSpc>
                          <a:spcPct val="115000"/>
                        </a:lnSpc>
                        <a:spcBef>
                          <a:spcPts val="50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INx</a:t>
                      </a:r>
                      <a:r>
                        <a:rPr lang="en-GB" sz="1100">
                          <a:solidFill>
                            <a:schemeClr val="dk1"/>
                          </a:solidFill>
                          <a:latin typeface="Mada"/>
                          <a:ea typeface="Mada"/>
                          <a:cs typeface="Mada"/>
                          <a:sym typeface="Mada"/>
                        </a:rPr>
                        <a:t>: the diagnosis is made clinically.</a:t>
                      </a:r>
                      <a:endParaRPr sz="1100">
                        <a:solidFill>
                          <a:schemeClr val="dk1"/>
                        </a:solidFill>
                        <a:latin typeface="Mada"/>
                        <a:ea typeface="Mada"/>
                        <a:cs typeface="Mada"/>
                        <a:sym typeface="Mada"/>
                      </a:endParaRPr>
                    </a:p>
                    <a:p>
                      <a:pPr indent="-165100" lvl="0" marL="179999" rtl="0" algn="l">
                        <a:lnSpc>
                          <a:spcPct val="115000"/>
                        </a:lnSpc>
                        <a:spcBef>
                          <a:spcPts val="500"/>
                        </a:spcBef>
                        <a:spcAft>
                          <a:spcPts val="50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Tx:  </a:t>
                      </a:r>
                      <a:r>
                        <a:rPr lang="en-GB" sz="1100">
                          <a:solidFill>
                            <a:schemeClr val="dk1"/>
                          </a:solidFill>
                          <a:latin typeface="Mada"/>
                          <a:ea typeface="Mada"/>
                          <a:cs typeface="Mada"/>
                          <a:sym typeface="Mada"/>
                        </a:rPr>
                        <a:t> Antibiotic and soaking finger in warm water and salt. , if AB didn’t work: incision and drainage, (Hockey stick incision)</a:t>
                      </a:r>
                      <a:endParaRPr sz="1100">
                        <a:latin typeface="Mada"/>
                        <a:ea typeface="Mada"/>
                        <a:cs typeface="Mada"/>
                        <a:sym typeface="Mada"/>
                      </a:endParaRPr>
                    </a:p>
                  </a:txBody>
                  <a:tcPr marT="91425" marB="91425" marR="91425" marL="91425"/>
                </a:tc>
                <a:tc>
                  <a:txBody>
                    <a:bodyPr/>
                    <a:lstStyle/>
                    <a:p>
                      <a:pPr indent="0" lvl="0" marL="0" rtl="0" algn="l">
                        <a:lnSpc>
                          <a:spcPct val="115000"/>
                        </a:lnSpc>
                        <a:spcBef>
                          <a:spcPts val="0"/>
                        </a:spcBef>
                        <a:spcAft>
                          <a:spcPts val="0"/>
                        </a:spcAft>
                        <a:buNone/>
                      </a:pPr>
                      <a:r>
                        <a:t/>
                      </a:r>
                      <a:endParaRPr sz="1100">
                        <a:latin typeface="Mada"/>
                        <a:ea typeface="Mada"/>
                        <a:cs typeface="Mada"/>
                        <a:sym typeface="Mada"/>
                      </a:endParaRPr>
                    </a:p>
                  </a:txBody>
                  <a:tcPr marT="91425" marB="91425" marR="91425" marL="91425"/>
                </a:tc>
              </a:tr>
              <a:tr h="2365850">
                <a:tc>
                  <a:txBody>
                    <a:bodyPr/>
                    <a:lstStyle/>
                    <a:p>
                      <a:pPr indent="0" lvl="0" marL="0" rtl="0" algn="ctr">
                        <a:lnSpc>
                          <a:spcPct val="115000"/>
                        </a:lnSpc>
                        <a:spcBef>
                          <a:spcPts val="0"/>
                        </a:spcBef>
                        <a:spcAft>
                          <a:spcPts val="0"/>
                        </a:spcAft>
                        <a:buNone/>
                      </a:pPr>
                      <a:r>
                        <a:rPr b="1" lang="en-GB" sz="1100">
                          <a:solidFill>
                            <a:schemeClr val="dk1"/>
                          </a:solidFill>
                          <a:highlight>
                            <a:srgbClr val="F9DEC9"/>
                          </a:highlight>
                          <a:latin typeface="Mada"/>
                          <a:ea typeface="Mada"/>
                          <a:cs typeface="Mada"/>
                          <a:sym typeface="Mada"/>
                        </a:rPr>
                        <a:t>Herpes infection</a:t>
                      </a:r>
                      <a:endParaRPr sz="1100">
                        <a:solidFill>
                          <a:schemeClr val="dk1"/>
                        </a:solidFill>
                        <a:latin typeface="Mada"/>
                        <a:ea typeface="Mada"/>
                        <a:cs typeface="Mada"/>
                        <a:sym typeface="Mada"/>
                      </a:endParaRPr>
                    </a:p>
                    <a:p>
                      <a:pPr indent="0" lvl="0" marL="0" rtl="0" algn="ctr">
                        <a:lnSpc>
                          <a:spcPct val="115000"/>
                        </a:lnSpc>
                        <a:spcBef>
                          <a:spcPts val="0"/>
                        </a:spcBef>
                        <a:spcAft>
                          <a:spcPts val="0"/>
                        </a:spcAft>
                        <a:buNone/>
                      </a:pPr>
                      <a:r>
                        <a:rPr lang="en-GB" sz="1100">
                          <a:solidFill>
                            <a:schemeClr val="dk1"/>
                          </a:solidFill>
                          <a:latin typeface="Mada"/>
                          <a:ea typeface="Mada"/>
                          <a:cs typeface="Mada"/>
                          <a:sym typeface="Mada"/>
                        </a:rPr>
                        <a:t>infection of the distal finger typically results from direct inoculation of the virus into broken skin</a:t>
                      </a:r>
                      <a:r>
                        <a:rPr lang="en-GB" sz="1100">
                          <a:solidFill>
                            <a:srgbClr val="2A2A2A"/>
                          </a:solidFill>
                          <a:latin typeface="Mada"/>
                          <a:ea typeface="Mada"/>
                          <a:cs typeface="Mada"/>
                          <a:sym typeface="Mada"/>
                        </a:rPr>
                        <a:t>.</a:t>
                      </a:r>
                      <a:endParaRPr sz="1100">
                        <a:solidFill>
                          <a:schemeClr val="dk1"/>
                        </a:solidFill>
                        <a:latin typeface="Mada"/>
                        <a:ea typeface="Mada"/>
                        <a:cs typeface="Mada"/>
                        <a:sym typeface="Mada"/>
                      </a:endParaRPr>
                    </a:p>
                  </a:txBody>
                  <a:tcPr marT="91425" marB="91425" marR="91425" marL="91425" anchor="ctr"/>
                </a:tc>
                <a:tc>
                  <a:txBody>
                    <a:bodyPr/>
                    <a:lstStyle/>
                    <a:p>
                      <a:pPr indent="-165100" lvl="0" marL="179999"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Organism:</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HSV 1,2</a:t>
                      </a:r>
                      <a:endParaRPr b="1" sz="1100">
                        <a:solidFill>
                          <a:schemeClr val="dk1"/>
                        </a:solidFill>
                        <a:latin typeface="Mada"/>
                        <a:ea typeface="Mada"/>
                        <a:cs typeface="Mada"/>
                        <a:sym typeface="Mada"/>
                      </a:endParaRPr>
                    </a:p>
                    <a:p>
                      <a:pPr indent="-165100" lvl="0" marL="179999" rtl="0" algn="l">
                        <a:lnSpc>
                          <a:spcPct val="115000"/>
                        </a:lnSpc>
                        <a:spcBef>
                          <a:spcPts val="50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Hx</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Genital herpes in self or partner,  Health care worker, Children with gingivostomatitis </a:t>
                      </a:r>
                      <a:endParaRPr sz="1100">
                        <a:solidFill>
                          <a:schemeClr val="dk1"/>
                        </a:solidFill>
                        <a:latin typeface="Mada"/>
                        <a:ea typeface="Mada"/>
                        <a:cs typeface="Mada"/>
                        <a:sym typeface="Mada"/>
                      </a:endParaRPr>
                    </a:p>
                    <a:p>
                      <a:pPr indent="-165100" lvl="0" marL="179999" rtl="0" algn="l">
                        <a:lnSpc>
                          <a:spcPct val="115000"/>
                        </a:lnSpc>
                        <a:spcBef>
                          <a:spcPts val="50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Px: </a:t>
                      </a:r>
                      <a:r>
                        <a:rPr lang="en-GB" sz="1100">
                          <a:solidFill>
                            <a:schemeClr val="dk1"/>
                          </a:solidFill>
                          <a:latin typeface="Mada"/>
                          <a:ea typeface="Mada"/>
                          <a:cs typeface="Mada"/>
                          <a:sym typeface="Mada"/>
                        </a:rPr>
                        <a:t> Clear vesicles on an erythematous border localized to one finger, Pain, Edema, Turbid or cloudy fluid in vesicles</a:t>
                      </a:r>
                      <a:endParaRPr sz="1100">
                        <a:solidFill>
                          <a:schemeClr val="dk1"/>
                        </a:solidFill>
                        <a:latin typeface="Mada"/>
                        <a:ea typeface="Mada"/>
                        <a:cs typeface="Mada"/>
                        <a:sym typeface="Mada"/>
                      </a:endParaRPr>
                    </a:p>
                    <a:p>
                      <a:pPr indent="-165100" lvl="0" marL="179999" rtl="0" algn="l">
                        <a:lnSpc>
                          <a:spcPct val="115000"/>
                        </a:lnSpc>
                        <a:spcBef>
                          <a:spcPts val="50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INx</a:t>
                      </a:r>
                      <a:r>
                        <a:rPr lang="en-GB" sz="1100">
                          <a:solidFill>
                            <a:schemeClr val="dk1"/>
                          </a:solidFill>
                          <a:latin typeface="Mada"/>
                          <a:ea typeface="Mada"/>
                          <a:cs typeface="Mada"/>
                          <a:sym typeface="Mada"/>
                        </a:rPr>
                        <a:t>: can be confirmed by a Tzanck test</a:t>
                      </a:r>
                      <a:endParaRPr sz="1100">
                        <a:solidFill>
                          <a:schemeClr val="dk1"/>
                        </a:solidFill>
                        <a:latin typeface="Mada"/>
                        <a:ea typeface="Mada"/>
                        <a:cs typeface="Mada"/>
                        <a:sym typeface="Mada"/>
                      </a:endParaRPr>
                    </a:p>
                    <a:p>
                      <a:pPr indent="-165100" lvl="0" marL="179999" rtl="0" algn="l">
                        <a:lnSpc>
                          <a:spcPct val="115000"/>
                        </a:lnSpc>
                        <a:spcBef>
                          <a:spcPts val="500"/>
                        </a:spcBef>
                        <a:spcAft>
                          <a:spcPts val="50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Tx:  </a:t>
                      </a:r>
                      <a:r>
                        <a:rPr lang="en-GB" sz="1100">
                          <a:solidFill>
                            <a:schemeClr val="dk1"/>
                          </a:solidFill>
                          <a:latin typeface="Mada"/>
                          <a:ea typeface="Mada"/>
                          <a:cs typeface="Mada"/>
                          <a:sym typeface="Mada"/>
                        </a:rPr>
                        <a:t> Acyclovir, Apply a dry gauze dressing to the affected finger to prevent further spread of the lesion. </a:t>
                      </a:r>
                      <a:r>
                        <a:rPr lang="en-GB" sz="1100">
                          <a:solidFill>
                            <a:srgbClr val="CC0000"/>
                          </a:solidFill>
                          <a:latin typeface="Mada"/>
                          <a:ea typeface="Mada"/>
                          <a:cs typeface="Mada"/>
                          <a:sym typeface="Mada"/>
                        </a:rPr>
                        <a:t>Avoid incision or drainage of vesicles, </a:t>
                      </a:r>
                      <a:endParaRPr sz="1100">
                        <a:solidFill>
                          <a:srgbClr val="CC0000"/>
                        </a:solidFill>
                        <a:latin typeface="Mada"/>
                        <a:ea typeface="Mada"/>
                        <a:cs typeface="Mada"/>
                        <a:sym typeface="Mada"/>
                      </a:endParaRPr>
                    </a:p>
                  </a:txBody>
                  <a:tcPr marT="91425" marB="91425" marR="91425" marL="91425"/>
                </a:tc>
                <a:tc>
                  <a:txBody>
                    <a:bodyPr/>
                    <a:lstStyle/>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50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50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50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50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500"/>
                        </a:spcBef>
                        <a:spcAft>
                          <a:spcPts val="500"/>
                        </a:spcAft>
                        <a:buNone/>
                      </a:pPr>
                      <a:r>
                        <a:rPr lang="en-GB" sz="1100">
                          <a:solidFill>
                            <a:schemeClr val="dk1"/>
                          </a:solidFill>
                          <a:latin typeface="Mada"/>
                          <a:ea typeface="Mada"/>
                          <a:cs typeface="Mada"/>
                          <a:sym typeface="Mada"/>
                        </a:rPr>
                        <a:t>Distal finger pulp that remains soft, which may help distinguish (HSV) infections from bacterial felons</a:t>
                      </a:r>
                      <a:endParaRPr sz="1100">
                        <a:solidFill>
                          <a:schemeClr val="dk1"/>
                        </a:solidFill>
                        <a:latin typeface="Mada"/>
                        <a:ea typeface="Mada"/>
                        <a:cs typeface="Mada"/>
                        <a:sym typeface="Mada"/>
                      </a:endParaRPr>
                    </a:p>
                  </a:txBody>
                  <a:tcPr marT="91425" marB="91425" marR="91425" marL="91425"/>
                </a:tc>
              </a:tr>
              <a:tr h="2682950">
                <a:tc>
                  <a:txBody>
                    <a:bodyPr/>
                    <a:lstStyle/>
                    <a:p>
                      <a:pPr indent="0" lvl="0" marL="0" marR="0" rtl="0" algn="ctr">
                        <a:lnSpc>
                          <a:spcPct val="115000"/>
                        </a:lnSpc>
                        <a:spcBef>
                          <a:spcPts val="0"/>
                        </a:spcBef>
                        <a:spcAft>
                          <a:spcPts val="0"/>
                        </a:spcAft>
                        <a:buNone/>
                      </a:pPr>
                      <a:r>
                        <a:rPr b="1" lang="en-GB" sz="1100">
                          <a:solidFill>
                            <a:schemeClr val="dk1"/>
                          </a:solidFill>
                          <a:highlight>
                            <a:srgbClr val="F9DEC9"/>
                          </a:highlight>
                          <a:latin typeface="Mada"/>
                          <a:ea typeface="Mada"/>
                          <a:cs typeface="Mada"/>
                          <a:sym typeface="Mada"/>
                        </a:rPr>
                        <a:t>Collar abscess</a:t>
                      </a:r>
                      <a:endParaRPr sz="1100">
                        <a:solidFill>
                          <a:schemeClr val="dk1"/>
                        </a:solidFill>
                        <a:latin typeface="Mada"/>
                        <a:ea typeface="Mada"/>
                        <a:cs typeface="Mada"/>
                        <a:sym typeface="Mada"/>
                      </a:endParaRPr>
                    </a:p>
                    <a:p>
                      <a:pPr indent="0" lvl="0" marL="0" rtl="0" algn="ctr">
                        <a:lnSpc>
                          <a:spcPct val="115000"/>
                        </a:lnSpc>
                        <a:spcBef>
                          <a:spcPts val="0"/>
                        </a:spcBef>
                        <a:spcAft>
                          <a:spcPts val="0"/>
                        </a:spcAft>
                        <a:buNone/>
                      </a:pPr>
                      <a:r>
                        <a:rPr lang="en-GB" sz="1100">
                          <a:solidFill>
                            <a:schemeClr val="dk1"/>
                          </a:solidFill>
                          <a:latin typeface="Mada"/>
                          <a:ea typeface="Mada"/>
                          <a:cs typeface="Mada"/>
                          <a:sym typeface="Mada"/>
                        </a:rPr>
                        <a:t>is a type of web space infection that involves the palmar and dorsal hand </a:t>
                      </a:r>
                      <a:endParaRPr sz="1100">
                        <a:latin typeface="Mada"/>
                        <a:ea typeface="Mada"/>
                        <a:cs typeface="Mada"/>
                        <a:sym typeface="Mada"/>
                      </a:endParaRPr>
                    </a:p>
                  </a:txBody>
                  <a:tcPr marT="91425" marB="91425" marR="91425" marL="91425" anchor="ctr"/>
                </a:tc>
                <a:tc>
                  <a:txBody>
                    <a:bodyPr/>
                    <a:lstStyle/>
                    <a:p>
                      <a:pPr indent="-165100" lvl="0" marL="179999"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Organism:</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Staph aureus, Streptococcus</a:t>
                      </a:r>
                      <a:endParaRPr b="1" sz="1100">
                        <a:solidFill>
                          <a:schemeClr val="dk1"/>
                        </a:solidFill>
                        <a:latin typeface="Mada"/>
                        <a:ea typeface="Mada"/>
                        <a:cs typeface="Mada"/>
                        <a:sym typeface="Mada"/>
                      </a:endParaRPr>
                    </a:p>
                    <a:p>
                      <a:pPr indent="-165100" lvl="0" marL="179999" rtl="0" algn="l">
                        <a:lnSpc>
                          <a:spcPct val="115000"/>
                        </a:lnSpc>
                        <a:spcBef>
                          <a:spcPts val="50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Hx</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penetrating trauma or wounds but infections can result from small fissures or unnoticed breakdowns in skin.</a:t>
                      </a:r>
                      <a:endParaRPr sz="1100">
                        <a:solidFill>
                          <a:schemeClr val="dk1"/>
                        </a:solidFill>
                        <a:latin typeface="Mada"/>
                        <a:ea typeface="Mada"/>
                        <a:cs typeface="Mada"/>
                        <a:sym typeface="Mada"/>
                      </a:endParaRPr>
                    </a:p>
                    <a:p>
                      <a:pPr indent="-165100" lvl="0" marL="179999" rtl="0" algn="l">
                        <a:lnSpc>
                          <a:spcPct val="115000"/>
                        </a:lnSpc>
                        <a:spcBef>
                          <a:spcPts val="50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Px: </a:t>
                      </a:r>
                      <a:r>
                        <a:rPr lang="en-GB" sz="1100">
                          <a:solidFill>
                            <a:schemeClr val="dk1"/>
                          </a:solidFill>
                          <a:latin typeface="Mada"/>
                          <a:ea typeface="Mada"/>
                          <a:cs typeface="Mada"/>
                          <a:sym typeface="Mada"/>
                        </a:rPr>
                        <a:t> Pain with flexion, both passive and active, abducted fingers Localized tender Erythema is seen both volarly and dorsally.</a:t>
                      </a:r>
                      <a:endParaRPr sz="1100">
                        <a:solidFill>
                          <a:schemeClr val="dk1"/>
                        </a:solidFill>
                        <a:latin typeface="Mada"/>
                        <a:ea typeface="Mada"/>
                        <a:cs typeface="Mada"/>
                        <a:sym typeface="Mada"/>
                      </a:endParaRPr>
                    </a:p>
                    <a:p>
                      <a:pPr indent="-165100" lvl="0" marL="179999" rtl="0" algn="l">
                        <a:lnSpc>
                          <a:spcPct val="115000"/>
                        </a:lnSpc>
                        <a:spcBef>
                          <a:spcPts val="50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INx</a:t>
                      </a:r>
                      <a:r>
                        <a:rPr lang="en-GB" sz="1100">
                          <a:solidFill>
                            <a:schemeClr val="dk1"/>
                          </a:solidFill>
                          <a:latin typeface="Mada"/>
                          <a:ea typeface="Mada"/>
                          <a:cs typeface="Mada"/>
                          <a:sym typeface="Mada"/>
                        </a:rPr>
                        <a:t>: diagnosis clinically, CBC with diff, electrolytes; ECG, Culture, x-rays to identify any foreign objects and no bone or soft tissue abnormalities.</a:t>
                      </a:r>
                      <a:endParaRPr sz="1100">
                        <a:solidFill>
                          <a:schemeClr val="dk1"/>
                        </a:solidFill>
                        <a:latin typeface="Mada"/>
                        <a:ea typeface="Mada"/>
                        <a:cs typeface="Mada"/>
                        <a:sym typeface="Mada"/>
                      </a:endParaRPr>
                    </a:p>
                    <a:p>
                      <a:pPr indent="-165100" lvl="0" marL="179999" rtl="0" algn="l">
                        <a:lnSpc>
                          <a:spcPct val="115000"/>
                        </a:lnSpc>
                        <a:spcBef>
                          <a:spcPts val="500"/>
                        </a:spcBef>
                        <a:spcAft>
                          <a:spcPts val="50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Tx:  </a:t>
                      </a:r>
                      <a:r>
                        <a:rPr lang="en-GB" sz="1100">
                          <a:solidFill>
                            <a:schemeClr val="dk1"/>
                          </a:solidFill>
                          <a:latin typeface="Mada"/>
                          <a:ea typeface="Mada"/>
                          <a:cs typeface="Mada"/>
                          <a:sym typeface="Mada"/>
                        </a:rPr>
                        <a:t> pain relief, initiating antibiotic therapy, incision and drainage.</a:t>
                      </a:r>
                      <a:endParaRPr sz="1100">
                        <a:latin typeface="Mada"/>
                        <a:ea typeface="Mada"/>
                        <a:cs typeface="Mada"/>
                        <a:sym typeface="Mada"/>
                      </a:endParaRPr>
                    </a:p>
                  </a:txBody>
                  <a:tcPr marT="91425" marB="91425" marR="91425" marL="91425"/>
                </a:tc>
                <a:tc>
                  <a:txBody>
                    <a:bodyPr/>
                    <a:lstStyle/>
                    <a:p>
                      <a:pPr indent="0" lvl="0" marL="0" rtl="0" algn="l">
                        <a:lnSpc>
                          <a:spcPct val="115000"/>
                        </a:lnSpc>
                        <a:spcBef>
                          <a:spcPts val="0"/>
                        </a:spcBef>
                        <a:spcAft>
                          <a:spcPts val="0"/>
                        </a:spcAft>
                        <a:buNone/>
                      </a:pPr>
                      <a:r>
                        <a:t/>
                      </a:r>
                      <a:endParaRPr sz="1100">
                        <a:latin typeface="Mada"/>
                        <a:ea typeface="Mada"/>
                        <a:cs typeface="Mada"/>
                        <a:sym typeface="Mada"/>
                      </a:endParaRPr>
                    </a:p>
                  </a:txBody>
                  <a:tcPr marT="91425" marB="91425" marR="91425" marL="91425"/>
                </a:tc>
              </a:tr>
            </a:tbl>
          </a:graphicData>
        </a:graphic>
      </p:graphicFrame>
      <p:pic>
        <p:nvPicPr>
          <p:cNvPr id="3139" name="Google Shape;3139;p165"/>
          <p:cNvPicPr preferRelativeResize="0"/>
          <p:nvPr/>
        </p:nvPicPr>
        <p:blipFill rotWithShape="1">
          <a:blip r:embed="rId3">
            <a:alphaModFix/>
          </a:blip>
          <a:srcRect b="15311" l="46686" r="7190" t="34239"/>
          <a:stretch/>
        </p:blipFill>
        <p:spPr>
          <a:xfrm>
            <a:off x="5722796" y="1683925"/>
            <a:ext cx="1542706" cy="948676"/>
          </a:xfrm>
          <a:prstGeom prst="rect">
            <a:avLst/>
          </a:prstGeom>
          <a:noFill/>
          <a:ln>
            <a:noFill/>
          </a:ln>
        </p:spPr>
      </p:pic>
      <p:pic>
        <p:nvPicPr>
          <p:cNvPr id="3140" name="Google Shape;3140;p165"/>
          <p:cNvPicPr preferRelativeResize="0"/>
          <p:nvPr/>
        </p:nvPicPr>
        <p:blipFill>
          <a:blip r:embed="rId4">
            <a:alphaModFix/>
          </a:blip>
          <a:stretch>
            <a:fillRect/>
          </a:stretch>
        </p:blipFill>
        <p:spPr>
          <a:xfrm>
            <a:off x="5635198" y="3434373"/>
            <a:ext cx="1706500" cy="948688"/>
          </a:xfrm>
          <a:prstGeom prst="rect">
            <a:avLst/>
          </a:prstGeom>
          <a:noFill/>
          <a:ln>
            <a:noFill/>
          </a:ln>
        </p:spPr>
      </p:pic>
      <p:pic>
        <p:nvPicPr>
          <p:cNvPr id="3141" name="Google Shape;3141;p165"/>
          <p:cNvPicPr preferRelativeResize="0"/>
          <p:nvPr/>
        </p:nvPicPr>
        <p:blipFill>
          <a:blip r:embed="rId5">
            <a:alphaModFix/>
          </a:blip>
          <a:stretch>
            <a:fillRect/>
          </a:stretch>
        </p:blipFill>
        <p:spPr>
          <a:xfrm>
            <a:off x="6071372" y="4513800"/>
            <a:ext cx="847350" cy="770578"/>
          </a:xfrm>
          <a:prstGeom prst="rect">
            <a:avLst/>
          </a:prstGeom>
          <a:noFill/>
          <a:ln>
            <a:noFill/>
          </a:ln>
        </p:spPr>
      </p:pic>
      <p:pic>
        <p:nvPicPr>
          <p:cNvPr id="3142" name="Google Shape;3142;p165"/>
          <p:cNvPicPr preferRelativeResize="0"/>
          <p:nvPr/>
        </p:nvPicPr>
        <p:blipFill>
          <a:blip r:embed="rId6">
            <a:alphaModFix/>
          </a:blip>
          <a:stretch>
            <a:fillRect/>
          </a:stretch>
        </p:blipFill>
        <p:spPr>
          <a:xfrm>
            <a:off x="6064775" y="5609087"/>
            <a:ext cx="847350" cy="1245825"/>
          </a:xfrm>
          <a:prstGeom prst="rect">
            <a:avLst/>
          </a:prstGeom>
          <a:noFill/>
          <a:ln>
            <a:noFill/>
          </a:ln>
        </p:spPr>
      </p:pic>
      <p:pic>
        <p:nvPicPr>
          <p:cNvPr id="3143" name="Google Shape;3143;p165"/>
          <p:cNvPicPr preferRelativeResize="0"/>
          <p:nvPr/>
        </p:nvPicPr>
        <p:blipFill>
          <a:blip r:embed="rId7">
            <a:alphaModFix/>
          </a:blip>
          <a:stretch>
            <a:fillRect/>
          </a:stretch>
        </p:blipFill>
        <p:spPr>
          <a:xfrm>
            <a:off x="5799106" y="8415949"/>
            <a:ext cx="1296650" cy="1623051"/>
          </a:xfrm>
          <a:prstGeom prst="rect">
            <a:avLst/>
          </a:prstGeom>
          <a:noFill/>
          <a:ln>
            <a:noFill/>
          </a:ln>
        </p:spPr>
      </p:pic>
      <p:sp>
        <p:nvSpPr>
          <p:cNvPr id="3144" name="Google Shape;3144;p165"/>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8" name="Shape 3148"/>
        <p:cNvGrpSpPr/>
        <p:nvPr/>
      </p:nvGrpSpPr>
      <p:grpSpPr>
        <a:xfrm>
          <a:off x="0" y="0"/>
          <a:ext cx="0" cy="0"/>
          <a:chOff x="0" y="0"/>
          <a:chExt cx="0" cy="0"/>
        </a:xfrm>
      </p:grpSpPr>
      <p:sp>
        <p:nvSpPr>
          <p:cNvPr id="3149" name="Google Shape;3149;p166"/>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50" name="Google Shape;3150;p166"/>
          <p:cNvGrpSpPr/>
          <p:nvPr/>
        </p:nvGrpSpPr>
        <p:grpSpPr>
          <a:xfrm>
            <a:off x="73200" y="911363"/>
            <a:ext cx="2224800" cy="477963"/>
            <a:chOff x="73200" y="911363"/>
            <a:chExt cx="2224800" cy="477963"/>
          </a:xfrm>
        </p:grpSpPr>
        <p:sp>
          <p:nvSpPr>
            <p:cNvPr id="3151" name="Google Shape;3151;p166"/>
            <p:cNvSpPr txBox="1"/>
            <p:nvPr/>
          </p:nvSpPr>
          <p:spPr>
            <a:xfrm>
              <a:off x="160550" y="911363"/>
              <a:ext cx="1838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DDX </a:t>
              </a:r>
              <a:endParaRPr sz="1800">
                <a:solidFill>
                  <a:srgbClr val="9FCFCF"/>
                </a:solidFill>
                <a:latin typeface="Comfortaa Regular"/>
                <a:ea typeface="Comfortaa Regular"/>
                <a:cs typeface="Comfortaa Regular"/>
                <a:sym typeface="Comfortaa Regular"/>
              </a:endParaRPr>
            </a:p>
          </p:txBody>
        </p:sp>
        <p:sp>
          <p:nvSpPr>
            <p:cNvPr id="3152" name="Google Shape;3152;p166"/>
            <p:cNvSpPr/>
            <p:nvPr/>
          </p:nvSpPr>
          <p:spPr>
            <a:xfrm>
              <a:off x="73200" y="1331725"/>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153" name="Google Shape;3153;p166"/>
          <p:cNvSpPr txBox="1"/>
          <p:nvPr/>
        </p:nvSpPr>
        <p:spPr>
          <a:xfrm>
            <a:off x="137850" y="299300"/>
            <a:ext cx="7058400" cy="10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latin typeface="Lora"/>
                <a:ea typeface="Lora"/>
                <a:cs typeface="Lora"/>
                <a:sym typeface="Lora"/>
              </a:rPr>
              <a:t>Session 23 : </a:t>
            </a:r>
            <a:r>
              <a:rPr b="1" lang="en-GB" sz="2000">
                <a:solidFill>
                  <a:srgbClr val="83C5BE"/>
                </a:solidFill>
                <a:highlight>
                  <a:srgbClr val="FFFFFF"/>
                </a:highlight>
                <a:latin typeface="Lora"/>
                <a:ea typeface="Lora"/>
                <a:cs typeface="Lora"/>
                <a:sym typeface="Lora"/>
              </a:rPr>
              <a:t>Hand Infections history, Physical Examination, &amp; Differential diagnosis</a:t>
            </a:r>
            <a:endParaRPr b="1" sz="2000">
              <a:solidFill>
                <a:srgbClr val="83C5BE"/>
              </a:solidFill>
              <a:latin typeface="Lora"/>
              <a:ea typeface="Lora"/>
              <a:cs typeface="Lora"/>
              <a:sym typeface="Lora"/>
            </a:endParaRPr>
          </a:p>
        </p:txBody>
      </p:sp>
      <p:graphicFrame>
        <p:nvGraphicFramePr>
          <p:cNvPr id="3154" name="Google Shape;3154;p166"/>
          <p:cNvGraphicFramePr/>
          <p:nvPr/>
        </p:nvGraphicFramePr>
        <p:xfrm>
          <a:off x="73188" y="1432138"/>
          <a:ext cx="3000000" cy="3000000"/>
        </p:xfrm>
        <a:graphic>
          <a:graphicData uri="http://schemas.openxmlformats.org/drawingml/2006/table">
            <a:tbl>
              <a:tblPr>
                <a:noFill/>
                <a:tableStyleId>{19993E90-D4CF-4236-97D6-A35B643A8516}</a:tableStyleId>
              </a:tblPr>
              <a:tblGrid>
                <a:gridCol w="1690225"/>
                <a:gridCol w="4355575"/>
                <a:gridCol w="1470475"/>
              </a:tblGrid>
              <a:tr h="2571825">
                <a:tc>
                  <a:txBody>
                    <a:bodyPr/>
                    <a:lstStyle/>
                    <a:p>
                      <a:pPr indent="0" lvl="0" marL="0" rtl="0" algn="ctr">
                        <a:lnSpc>
                          <a:spcPct val="115000"/>
                        </a:lnSpc>
                        <a:spcBef>
                          <a:spcPts val="0"/>
                        </a:spcBef>
                        <a:spcAft>
                          <a:spcPts val="0"/>
                        </a:spcAft>
                        <a:buClr>
                          <a:schemeClr val="dk1"/>
                        </a:buClr>
                        <a:buSzPts val="1100"/>
                        <a:buFont typeface="Arial"/>
                        <a:buNone/>
                      </a:pPr>
                      <a:r>
                        <a:rPr b="1" lang="en-GB" sz="1100">
                          <a:solidFill>
                            <a:schemeClr val="dk1"/>
                          </a:solidFill>
                          <a:highlight>
                            <a:srgbClr val="F9DEC9"/>
                          </a:highlight>
                          <a:latin typeface="Mada"/>
                          <a:ea typeface="Mada"/>
                          <a:cs typeface="Mada"/>
                          <a:sym typeface="Mada"/>
                        </a:rPr>
                        <a:t>Hand abscess</a:t>
                      </a:r>
                      <a:endParaRPr b="1" sz="1100">
                        <a:solidFill>
                          <a:schemeClr val="dk1"/>
                        </a:solidFill>
                        <a:highlight>
                          <a:srgbClr val="F9DEC9"/>
                        </a:highlight>
                        <a:latin typeface="Mada"/>
                        <a:ea typeface="Mada"/>
                        <a:cs typeface="Mada"/>
                        <a:sym typeface="Mada"/>
                      </a:endParaRPr>
                    </a:p>
                    <a:p>
                      <a:pPr indent="0" lvl="0" marL="0" rtl="0" algn="ctr">
                        <a:lnSpc>
                          <a:spcPct val="115000"/>
                        </a:lnSpc>
                        <a:spcBef>
                          <a:spcPts val="0"/>
                        </a:spcBef>
                        <a:spcAft>
                          <a:spcPts val="0"/>
                        </a:spcAft>
                        <a:buNone/>
                      </a:pPr>
                      <a:r>
                        <a:rPr lang="en-GB" sz="1100">
                          <a:solidFill>
                            <a:schemeClr val="dk1"/>
                          </a:solidFill>
                          <a:latin typeface="Mada"/>
                          <a:ea typeface="Mada"/>
                          <a:cs typeface="Mada"/>
                          <a:sym typeface="Mada"/>
                        </a:rPr>
                        <a:t>Abscesses in the hands are fairly common and usually result from injury.</a:t>
                      </a:r>
                      <a:endParaRPr sz="1100">
                        <a:solidFill>
                          <a:schemeClr val="dk1"/>
                        </a:solidFill>
                        <a:latin typeface="Mada"/>
                        <a:ea typeface="Mada"/>
                        <a:cs typeface="Mada"/>
                        <a:sym typeface="Mada"/>
                      </a:endParaRPr>
                    </a:p>
                    <a:p>
                      <a:pPr indent="0" lvl="0" marL="0" rtl="0" algn="ctr">
                        <a:lnSpc>
                          <a:spcPct val="115000"/>
                        </a:lnSpc>
                        <a:spcBef>
                          <a:spcPts val="0"/>
                        </a:spcBef>
                        <a:spcAft>
                          <a:spcPts val="0"/>
                        </a:spcAft>
                        <a:buNone/>
                      </a:pPr>
                      <a:r>
                        <a:rPr lang="en-GB" sz="1100">
                          <a:solidFill>
                            <a:schemeClr val="dk1"/>
                          </a:solidFill>
                          <a:latin typeface="Mada"/>
                          <a:ea typeface="Mada"/>
                          <a:cs typeface="Mada"/>
                          <a:sym typeface="Mada"/>
                        </a:rPr>
                        <a:t>Can be a superficial  abscess or deeper abscess</a:t>
                      </a:r>
                      <a:r>
                        <a:rPr lang="en-GB" sz="1100">
                          <a:solidFill>
                            <a:schemeClr val="dk1"/>
                          </a:solidFill>
                          <a:highlight>
                            <a:schemeClr val="lt1"/>
                          </a:highlight>
                          <a:latin typeface="Mada"/>
                          <a:ea typeface="Mada"/>
                          <a:cs typeface="Mada"/>
                          <a:sym typeface="Mada"/>
                        </a:rPr>
                        <a:t> </a:t>
                      </a:r>
                      <a:endParaRPr sz="1100">
                        <a:solidFill>
                          <a:schemeClr val="dk1"/>
                        </a:solidFill>
                        <a:latin typeface="Mada"/>
                        <a:ea typeface="Mada"/>
                        <a:cs typeface="Mada"/>
                        <a:sym typeface="Mada"/>
                      </a:endParaRPr>
                    </a:p>
                    <a:p>
                      <a:pPr indent="-165100" lvl="0" marL="89999"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Thenar space: </a:t>
                      </a:r>
                      <a:r>
                        <a:rPr lang="en-GB" sz="1100">
                          <a:solidFill>
                            <a:schemeClr val="dk1"/>
                          </a:solidFill>
                          <a:latin typeface="Mada"/>
                          <a:ea typeface="Mada"/>
                          <a:cs typeface="Mada"/>
                          <a:sym typeface="Mada"/>
                        </a:rPr>
                        <a:t> common </a:t>
                      </a:r>
                      <a:endParaRPr sz="1100">
                        <a:solidFill>
                          <a:schemeClr val="dk1"/>
                        </a:solidFill>
                        <a:latin typeface="Mada"/>
                        <a:ea typeface="Mada"/>
                        <a:cs typeface="Mada"/>
                        <a:sym typeface="Mada"/>
                      </a:endParaRPr>
                    </a:p>
                    <a:p>
                      <a:pPr indent="-165100" lvl="0" marL="89999"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Hypothenar space</a:t>
                      </a:r>
                      <a:endParaRPr b="1" sz="1100">
                        <a:solidFill>
                          <a:schemeClr val="dk1"/>
                        </a:solidFill>
                        <a:latin typeface="Mada"/>
                        <a:ea typeface="Mada"/>
                        <a:cs typeface="Mada"/>
                        <a:sym typeface="Mada"/>
                      </a:endParaRPr>
                    </a:p>
                    <a:p>
                      <a:pPr indent="-165100" lvl="0" marL="89999"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Midpalmar space: </a:t>
                      </a:r>
                      <a:r>
                        <a:rPr lang="en-GB" sz="1100">
                          <a:solidFill>
                            <a:schemeClr val="dk1"/>
                          </a:solidFill>
                          <a:latin typeface="Mada"/>
                          <a:ea typeface="Mada"/>
                          <a:cs typeface="Mada"/>
                          <a:sym typeface="Mada"/>
                        </a:rPr>
                        <a:t>rare</a:t>
                      </a:r>
                      <a:endParaRPr b="1" sz="1100">
                        <a:solidFill>
                          <a:schemeClr val="dk1"/>
                        </a:solidFill>
                        <a:highlight>
                          <a:srgbClr val="F9DEC9"/>
                        </a:highlight>
                        <a:latin typeface="Mada"/>
                        <a:ea typeface="Mada"/>
                        <a:cs typeface="Mada"/>
                        <a:sym typeface="Mada"/>
                      </a:endParaRPr>
                    </a:p>
                  </a:txBody>
                  <a:tcPr marT="91425" marB="91425" marR="91425" marL="91425" anchor="ctr"/>
                </a:tc>
                <a:tc>
                  <a:txBody>
                    <a:bodyPr/>
                    <a:lstStyle/>
                    <a:p>
                      <a:pPr indent="-165100" lvl="0" marL="179999"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Organism:</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 S aureus and Streptococcus species</a:t>
                      </a:r>
                      <a:endParaRPr sz="1100">
                        <a:solidFill>
                          <a:schemeClr val="dk1"/>
                        </a:solidFill>
                        <a:latin typeface="Mada"/>
                        <a:ea typeface="Mada"/>
                        <a:cs typeface="Mada"/>
                        <a:sym typeface="Mada"/>
                      </a:endParaRPr>
                    </a:p>
                    <a:p>
                      <a:pPr indent="-165100" lvl="0" marL="179999" rtl="0" algn="l">
                        <a:lnSpc>
                          <a:spcPct val="115000"/>
                        </a:lnSpc>
                        <a:spcBef>
                          <a:spcPts val="50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Hx</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may or may not have penetrating trauma, Pain &amp; swelling</a:t>
                      </a:r>
                      <a:endParaRPr sz="1100">
                        <a:solidFill>
                          <a:schemeClr val="dk1"/>
                        </a:solidFill>
                        <a:latin typeface="Mada"/>
                        <a:ea typeface="Mada"/>
                        <a:cs typeface="Mada"/>
                        <a:sym typeface="Mada"/>
                      </a:endParaRPr>
                    </a:p>
                    <a:p>
                      <a:pPr indent="-165100" lvl="0" marL="179999" rtl="0" algn="l">
                        <a:lnSpc>
                          <a:spcPct val="115000"/>
                        </a:lnSpc>
                        <a:spcBef>
                          <a:spcPts val="50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Px:  </a:t>
                      </a:r>
                      <a:endParaRPr b="1" sz="1100">
                        <a:solidFill>
                          <a:schemeClr val="dk1"/>
                        </a:solidFill>
                        <a:highlight>
                          <a:srgbClr val="F9DEC9"/>
                        </a:highlight>
                        <a:latin typeface="Mada"/>
                        <a:ea typeface="Mada"/>
                        <a:cs typeface="Mada"/>
                        <a:sym typeface="Mada"/>
                      </a:endParaRPr>
                    </a:p>
                    <a:p>
                      <a:pPr indent="-174625" lvl="1" marL="269999" rtl="0" algn="l">
                        <a:lnSpc>
                          <a:spcPct val="115000"/>
                        </a:lnSpc>
                        <a:spcBef>
                          <a:spcPts val="500"/>
                        </a:spcBef>
                        <a:spcAft>
                          <a:spcPts val="0"/>
                        </a:spcAft>
                        <a:buClr>
                          <a:schemeClr val="dk1"/>
                        </a:buClr>
                        <a:buSzPts val="1100"/>
                        <a:buFont typeface="Mada"/>
                        <a:buChar char="○"/>
                      </a:pPr>
                      <a:r>
                        <a:rPr b="1" lang="en-GB" sz="1100">
                          <a:solidFill>
                            <a:schemeClr val="dk1"/>
                          </a:solidFill>
                          <a:latin typeface="Mada"/>
                          <a:ea typeface="Mada"/>
                          <a:cs typeface="Mada"/>
                          <a:sym typeface="Mada"/>
                        </a:rPr>
                        <a:t>Thenar: </a:t>
                      </a:r>
                      <a:r>
                        <a:rPr lang="en-GB" sz="1100">
                          <a:solidFill>
                            <a:schemeClr val="dk1"/>
                          </a:solidFill>
                          <a:latin typeface="Mada"/>
                          <a:ea typeface="Mada"/>
                          <a:cs typeface="Mada"/>
                          <a:sym typeface="Mada"/>
                        </a:rPr>
                        <a:t>pain with thumb flexion</a:t>
                      </a:r>
                      <a:endParaRPr sz="1100">
                        <a:solidFill>
                          <a:schemeClr val="dk1"/>
                        </a:solidFill>
                        <a:latin typeface="Mada"/>
                        <a:ea typeface="Mada"/>
                        <a:cs typeface="Mada"/>
                        <a:sym typeface="Mada"/>
                      </a:endParaRPr>
                    </a:p>
                    <a:p>
                      <a:pPr indent="-174625" lvl="1" marL="269999"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Hypothenar:</a:t>
                      </a:r>
                      <a:r>
                        <a:rPr lang="en-GB" sz="1100">
                          <a:solidFill>
                            <a:schemeClr val="dk1"/>
                          </a:solidFill>
                          <a:latin typeface="Mada"/>
                          <a:ea typeface="Mada"/>
                          <a:cs typeface="Mada"/>
                          <a:sym typeface="Mada"/>
                        </a:rPr>
                        <a:t> pain with small finger flexion</a:t>
                      </a:r>
                      <a:endParaRPr sz="1100">
                        <a:solidFill>
                          <a:schemeClr val="dk1"/>
                        </a:solidFill>
                        <a:latin typeface="Mada"/>
                        <a:ea typeface="Mada"/>
                        <a:cs typeface="Mada"/>
                        <a:sym typeface="Mada"/>
                      </a:endParaRPr>
                    </a:p>
                    <a:p>
                      <a:pPr indent="-174625" lvl="1" marL="269999"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Midpalmar:</a:t>
                      </a:r>
                      <a:r>
                        <a:rPr lang="en-GB" sz="1100">
                          <a:solidFill>
                            <a:schemeClr val="dk1"/>
                          </a:solidFill>
                          <a:latin typeface="Mada"/>
                          <a:ea typeface="Mada"/>
                          <a:cs typeface="Mada"/>
                          <a:sym typeface="Mada"/>
                        </a:rPr>
                        <a:t> pain with middle, ring, and small finger flexion</a:t>
                      </a:r>
                      <a:endParaRPr sz="1100">
                        <a:solidFill>
                          <a:schemeClr val="dk1"/>
                        </a:solidFill>
                        <a:latin typeface="Mada"/>
                        <a:ea typeface="Mada"/>
                        <a:cs typeface="Mada"/>
                        <a:sym typeface="Mada"/>
                      </a:endParaRPr>
                    </a:p>
                    <a:p>
                      <a:pPr indent="-174625" lvl="1" marL="269999"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Thenar and midpalmar spaces: </a:t>
                      </a:r>
                      <a:r>
                        <a:rPr lang="en-GB" sz="1100">
                          <a:solidFill>
                            <a:schemeClr val="dk1"/>
                          </a:solidFill>
                          <a:latin typeface="Mada"/>
                          <a:ea typeface="Mada"/>
                          <a:cs typeface="Mada"/>
                          <a:sym typeface="Mada"/>
                        </a:rPr>
                        <a:t>often have loss of palmar concavity secondary to swelling</a:t>
                      </a:r>
                      <a:endParaRPr sz="1100">
                        <a:solidFill>
                          <a:schemeClr val="dk1"/>
                        </a:solidFill>
                        <a:latin typeface="Mada"/>
                        <a:ea typeface="Mada"/>
                        <a:cs typeface="Mada"/>
                        <a:sym typeface="Mada"/>
                      </a:endParaRPr>
                    </a:p>
                    <a:p>
                      <a:pPr indent="-165100" lvl="0" marL="179999" rtl="0" algn="l">
                        <a:lnSpc>
                          <a:spcPct val="115000"/>
                        </a:lnSpc>
                        <a:spcBef>
                          <a:spcPts val="50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INx</a:t>
                      </a:r>
                      <a:r>
                        <a:rPr lang="en-GB" sz="1100">
                          <a:solidFill>
                            <a:schemeClr val="dk1"/>
                          </a:solidFill>
                          <a:latin typeface="Mada"/>
                          <a:ea typeface="Mada"/>
                          <a:cs typeface="Mada"/>
                          <a:sym typeface="Mada"/>
                        </a:rPr>
                        <a:t>: Culture, x-rays to identify any foreign objects , MRI to help define extent of infection</a:t>
                      </a:r>
                      <a:endParaRPr sz="1100">
                        <a:solidFill>
                          <a:schemeClr val="dk1"/>
                        </a:solidFill>
                        <a:latin typeface="Mada"/>
                        <a:ea typeface="Mada"/>
                        <a:cs typeface="Mada"/>
                        <a:sym typeface="Mada"/>
                      </a:endParaRPr>
                    </a:p>
                    <a:p>
                      <a:pPr indent="-165100" lvl="0" marL="179999" rtl="0" algn="l">
                        <a:lnSpc>
                          <a:spcPct val="115000"/>
                        </a:lnSpc>
                        <a:spcBef>
                          <a:spcPts val="500"/>
                        </a:spcBef>
                        <a:spcAft>
                          <a:spcPts val="50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Tx:  </a:t>
                      </a:r>
                      <a:r>
                        <a:rPr lang="en-GB" sz="1100">
                          <a:solidFill>
                            <a:schemeClr val="dk1"/>
                          </a:solidFill>
                          <a:latin typeface="Mada"/>
                          <a:ea typeface="Mada"/>
                          <a:cs typeface="Mada"/>
                          <a:sym typeface="Mada"/>
                        </a:rPr>
                        <a:t> incision and drainage in conjunction with IV antibiotics </a:t>
                      </a:r>
                      <a:endParaRPr sz="1100">
                        <a:solidFill>
                          <a:schemeClr val="dk1"/>
                        </a:solidFill>
                        <a:highlight>
                          <a:srgbClr val="FFFFFF"/>
                        </a:highlight>
                        <a:latin typeface="Mada"/>
                        <a:ea typeface="Mada"/>
                        <a:cs typeface="Mada"/>
                        <a:sym typeface="Mada"/>
                      </a:endParaRPr>
                    </a:p>
                  </a:txBody>
                  <a:tcPr marT="91425" marB="91425" marR="91425" marL="91425"/>
                </a:tc>
                <a:tc>
                  <a:txBody>
                    <a:bodyPr/>
                    <a:lstStyle/>
                    <a:p>
                      <a:pPr indent="0" lvl="0" marL="0" rtl="0" algn="l">
                        <a:lnSpc>
                          <a:spcPct val="115000"/>
                        </a:lnSpc>
                        <a:spcBef>
                          <a:spcPts val="0"/>
                        </a:spcBef>
                        <a:spcAft>
                          <a:spcPts val="0"/>
                        </a:spcAft>
                        <a:buNone/>
                      </a:pPr>
                      <a:r>
                        <a:t/>
                      </a:r>
                      <a:endParaRPr sz="1100">
                        <a:latin typeface="Mada"/>
                        <a:ea typeface="Mada"/>
                        <a:cs typeface="Mada"/>
                        <a:sym typeface="Mada"/>
                      </a:endParaRPr>
                    </a:p>
                    <a:p>
                      <a:pPr indent="0" lvl="0" marL="0" rtl="0" algn="l">
                        <a:lnSpc>
                          <a:spcPct val="115000"/>
                        </a:lnSpc>
                        <a:spcBef>
                          <a:spcPts val="0"/>
                        </a:spcBef>
                        <a:spcAft>
                          <a:spcPts val="0"/>
                        </a:spcAft>
                        <a:buNone/>
                      </a:pPr>
                      <a:r>
                        <a:t/>
                      </a:r>
                      <a:endParaRPr sz="1100">
                        <a:latin typeface="Mada"/>
                        <a:ea typeface="Mada"/>
                        <a:cs typeface="Mada"/>
                        <a:sym typeface="Mada"/>
                      </a:endParaRPr>
                    </a:p>
                    <a:p>
                      <a:pPr indent="0" lvl="0" marL="0" rtl="0" algn="l">
                        <a:lnSpc>
                          <a:spcPct val="115000"/>
                        </a:lnSpc>
                        <a:spcBef>
                          <a:spcPts val="0"/>
                        </a:spcBef>
                        <a:spcAft>
                          <a:spcPts val="0"/>
                        </a:spcAft>
                        <a:buNone/>
                      </a:pPr>
                      <a:r>
                        <a:t/>
                      </a:r>
                      <a:endParaRPr sz="1100">
                        <a:latin typeface="Mada"/>
                        <a:ea typeface="Mada"/>
                        <a:cs typeface="Mada"/>
                        <a:sym typeface="Mada"/>
                      </a:endParaRPr>
                    </a:p>
                    <a:p>
                      <a:pPr indent="0" lvl="0" marL="0" rtl="0" algn="l">
                        <a:lnSpc>
                          <a:spcPct val="115000"/>
                        </a:lnSpc>
                        <a:spcBef>
                          <a:spcPts val="0"/>
                        </a:spcBef>
                        <a:spcAft>
                          <a:spcPts val="0"/>
                        </a:spcAft>
                        <a:buNone/>
                      </a:pPr>
                      <a:r>
                        <a:t/>
                      </a:r>
                      <a:endParaRPr sz="1100">
                        <a:latin typeface="Mada"/>
                        <a:ea typeface="Mada"/>
                        <a:cs typeface="Mada"/>
                        <a:sym typeface="Mada"/>
                      </a:endParaRPr>
                    </a:p>
                    <a:p>
                      <a:pPr indent="0" lvl="0" marL="0" rtl="0" algn="l">
                        <a:lnSpc>
                          <a:spcPct val="115000"/>
                        </a:lnSpc>
                        <a:spcBef>
                          <a:spcPts val="0"/>
                        </a:spcBef>
                        <a:spcAft>
                          <a:spcPts val="0"/>
                        </a:spcAft>
                        <a:buNone/>
                      </a:pPr>
                      <a:r>
                        <a:t/>
                      </a:r>
                      <a:endParaRPr sz="1100">
                        <a:latin typeface="Mada"/>
                        <a:ea typeface="Mada"/>
                        <a:cs typeface="Mada"/>
                        <a:sym typeface="Mada"/>
                      </a:endParaRPr>
                    </a:p>
                    <a:p>
                      <a:pPr indent="0" lvl="0" marL="0" rtl="0" algn="l">
                        <a:lnSpc>
                          <a:spcPct val="115000"/>
                        </a:lnSpc>
                        <a:spcBef>
                          <a:spcPts val="0"/>
                        </a:spcBef>
                        <a:spcAft>
                          <a:spcPts val="0"/>
                        </a:spcAft>
                        <a:buNone/>
                      </a:pPr>
                      <a:r>
                        <a:t/>
                      </a:r>
                      <a:endParaRPr sz="1100">
                        <a:latin typeface="Mada"/>
                        <a:ea typeface="Mada"/>
                        <a:cs typeface="Mada"/>
                        <a:sym typeface="Mada"/>
                      </a:endParaRPr>
                    </a:p>
                    <a:p>
                      <a:pPr indent="0" lvl="0" marL="0" rtl="0" algn="l">
                        <a:lnSpc>
                          <a:spcPct val="115000"/>
                        </a:lnSpc>
                        <a:spcBef>
                          <a:spcPts val="0"/>
                        </a:spcBef>
                        <a:spcAft>
                          <a:spcPts val="0"/>
                        </a:spcAft>
                        <a:buNone/>
                      </a:pPr>
                      <a:r>
                        <a:t/>
                      </a:r>
                      <a:endParaRPr sz="1100">
                        <a:latin typeface="Mada"/>
                        <a:ea typeface="Mada"/>
                        <a:cs typeface="Mada"/>
                        <a:sym typeface="Mada"/>
                      </a:endParaRPr>
                    </a:p>
                    <a:p>
                      <a:pPr indent="0" lvl="0" marL="0" rtl="0" algn="l">
                        <a:lnSpc>
                          <a:spcPct val="115000"/>
                        </a:lnSpc>
                        <a:spcBef>
                          <a:spcPts val="0"/>
                        </a:spcBef>
                        <a:spcAft>
                          <a:spcPts val="0"/>
                        </a:spcAft>
                        <a:buNone/>
                      </a:pPr>
                      <a:r>
                        <a:t/>
                      </a:r>
                      <a:endParaRPr sz="1100">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t/>
                      </a:r>
                      <a:endParaRPr sz="1100">
                        <a:latin typeface="Mada"/>
                        <a:ea typeface="Mada"/>
                        <a:cs typeface="Mada"/>
                        <a:sym typeface="Mada"/>
                      </a:endParaRPr>
                    </a:p>
                    <a:p>
                      <a:pPr indent="0" lvl="0" marL="0" rtl="0" algn="ctr">
                        <a:lnSpc>
                          <a:spcPct val="115000"/>
                        </a:lnSpc>
                        <a:spcBef>
                          <a:spcPts val="0"/>
                        </a:spcBef>
                        <a:spcAft>
                          <a:spcPts val="0"/>
                        </a:spcAft>
                        <a:buClr>
                          <a:schemeClr val="dk1"/>
                        </a:buClr>
                        <a:buSzPts val="1100"/>
                        <a:buFont typeface="Arial"/>
                        <a:buNone/>
                      </a:pPr>
                      <a:r>
                        <a:rPr lang="en-GB" sz="1100">
                          <a:latin typeface="Mada"/>
                          <a:ea typeface="Mada"/>
                          <a:cs typeface="Mada"/>
                          <a:sym typeface="Mada"/>
                        </a:rPr>
                        <a:t>Thenar space abscess</a:t>
                      </a:r>
                      <a:endParaRPr sz="1100">
                        <a:latin typeface="Mada"/>
                        <a:ea typeface="Mada"/>
                        <a:cs typeface="Mada"/>
                        <a:sym typeface="Mada"/>
                      </a:endParaRPr>
                    </a:p>
                    <a:p>
                      <a:pPr indent="0" lvl="0" marL="0" rtl="0" algn="l">
                        <a:lnSpc>
                          <a:spcPct val="115000"/>
                        </a:lnSpc>
                        <a:spcBef>
                          <a:spcPts val="0"/>
                        </a:spcBef>
                        <a:spcAft>
                          <a:spcPts val="0"/>
                        </a:spcAft>
                        <a:buNone/>
                      </a:pPr>
                      <a:r>
                        <a:t/>
                      </a:r>
                      <a:endParaRPr sz="1100">
                        <a:latin typeface="Mada"/>
                        <a:ea typeface="Mada"/>
                        <a:cs typeface="Mada"/>
                        <a:sym typeface="Mada"/>
                      </a:endParaRPr>
                    </a:p>
                  </a:txBody>
                  <a:tcPr marT="91425" marB="91425" marR="91425" marL="91425"/>
                </a:tc>
              </a:tr>
              <a:tr h="3144850">
                <a:tc>
                  <a:txBody>
                    <a:bodyPr/>
                    <a:lstStyle/>
                    <a:p>
                      <a:pPr indent="0" lvl="0" marL="0" rtl="0" algn="ctr">
                        <a:lnSpc>
                          <a:spcPct val="115000"/>
                        </a:lnSpc>
                        <a:spcBef>
                          <a:spcPts val="0"/>
                        </a:spcBef>
                        <a:spcAft>
                          <a:spcPts val="0"/>
                        </a:spcAft>
                        <a:buNone/>
                      </a:pPr>
                      <a:r>
                        <a:rPr b="1" lang="en-GB" sz="1100">
                          <a:solidFill>
                            <a:schemeClr val="dk1"/>
                          </a:solidFill>
                          <a:highlight>
                            <a:srgbClr val="F9DEC9"/>
                          </a:highlight>
                          <a:latin typeface="Mada"/>
                          <a:ea typeface="Mada"/>
                          <a:cs typeface="Mada"/>
                          <a:sym typeface="Mada"/>
                        </a:rPr>
                        <a:t>Flexor tenosynovitis</a:t>
                      </a:r>
                      <a:endParaRPr sz="1100">
                        <a:solidFill>
                          <a:schemeClr val="dk1"/>
                        </a:solidFill>
                        <a:latin typeface="Mada"/>
                        <a:ea typeface="Mada"/>
                        <a:cs typeface="Mada"/>
                        <a:sym typeface="Mada"/>
                      </a:endParaRPr>
                    </a:p>
                    <a:p>
                      <a:pPr indent="0" lvl="0" marL="0" rtl="0" algn="ctr">
                        <a:lnSpc>
                          <a:spcPct val="115000"/>
                        </a:lnSpc>
                        <a:spcBef>
                          <a:spcPts val="0"/>
                        </a:spcBef>
                        <a:spcAft>
                          <a:spcPts val="0"/>
                        </a:spcAft>
                        <a:buNone/>
                      </a:pPr>
                      <a:r>
                        <a:rPr lang="en-GB" sz="1100">
                          <a:latin typeface="Mada"/>
                          <a:ea typeface="Mada"/>
                          <a:cs typeface="Mada"/>
                          <a:sym typeface="Mada"/>
                        </a:rPr>
                        <a:t>Infection of the flexor tendon and the synovial sheath.</a:t>
                      </a:r>
                      <a:endParaRPr sz="1100">
                        <a:latin typeface="Mada"/>
                        <a:ea typeface="Mada"/>
                        <a:cs typeface="Mada"/>
                        <a:sym typeface="Mada"/>
                      </a:endParaRPr>
                    </a:p>
                    <a:p>
                      <a:pPr indent="0" lvl="0" marL="0" rtl="0" algn="ctr">
                        <a:lnSpc>
                          <a:spcPct val="115000"/>
                        </a:lnSpc>
                        <a:spcBef>
                          <a:spcPts val="0"/>
                        </a:spcBef>
                        <a:spcAft>
                          <a:spcPts val="0"/>
                        </a:spcAft>
                        <a:buClr>
                          <a:schemeClr val="dk1"/>
                        </a:buClr>
                        <a:buSzPts val="1100"/>
                        <a:buFont typeface="Arial"/>
                        <a:buNone/>
                      </a:pPr>
                      <a:r>
                        <a:rPr lang="en-GB" sz="1100">
                          <a:solidFill>
                            <a:schemeClr val="dk1"/>
                          </a:solidFill>
                          <a:latin typeface="Mada"/>
                          <a:ea typeface="Mada"/>
                          <a:cs typeface="Mada"/>
                          <a:sym typeface="Mada"/>
                        </a:rPr>
                        <a:t>The flexor tendon sheath communicates</a:t>
                      </a:r>
                      <a:endParaRPr sz="1100">
                        <a:solidFill>
                          <a:schemeClr val="dk1"/>
                        </a:solidFill>
                        <a:latin typeface="Mada"/>
                        <a:ea typeface="Mada"/>
                        <a:cs typeface="Mada"/>
                        <a:sym typeface="Mada"/>
                      </a:endParaRPr>
                    </a:p>
                    <a:p>
                      <a:pPr indent="0" lvl="0" marL="0" rtl="0" algn="ctr">
                        <a:lnSpc>
                          <a:spcPct val="115000"/>
                        </a:lnSpc>
                        <a:spcBef>
                          <a:spcPts val="0"/>
                        </a:spcBef>
                        <a:spcAft>
                          <a:spcPts val="0"/>
                        </a:spcAft>
                        <a:buNone/>
                      </a:pPr>
                      <a:r>
                        <a:rPr lang="en-GB" sz="1100">
                          <a:solidFill>
                            <a:schemeClr val="dk1"/>
                          </a:solidFill>
                          <a:latin typeface="Mada"/>
                          <a:ea typeface="Mada"/>
                          <a:cs typeface="Mada"/>
                          <a:sym typeface="Mada"/>
                        </a:rPr>
                        <a:t>directly with the radial and ulnar and can be spread it</a:t>
                      </a:r>
                      <a:endParaRPr sz="1100">
                        <a:latin typeface="Mada"/>
                        <a:ea typeface="Mada"/>
                        <a:cs typeface="Mada"/>
                        <a:sym typeface="Mada"/>
                      </a:endParaRPr>
                    </a:p>
                  </a:txBody>
                  <a:tcPr marT="91425" marB="91425" marR="91425" marL="91425" anchor="ctr"/>
                </a:tc>
                <a:tc>
                  <a:txBody>
                    <a:bodyPr/>
                    <a:lstStyle/>
                    <a:p>
                      <a:pPr indent="-165100" lvl="0" marL="179999"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Organism:</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 S aureus and Strept and Gonococcal </a:t>
                      </a:r>
                      <a:endParaRPr sz="1100">
                        <a:solidFill>
                          <a:schemeClr val="dk1"/>
                        </a:solidFill>
                        <a:latin typeface="Mada"/>
                        <a:ea typeface="Mada"/>
                        <a:cs typeface="Mada"/>
                        <a:sym typeface="Mada"/>
                      </a:endParaRPr>
                    </a:p>
                    <a:p>
                      <a:pPr indent="-165100" lvl="0" marL="179999" rtl="0" algn="l">
                        <a:lnSpc>
                          <a:spcPct val="115000"/>
                        </a:lnSpc>
                        <a:spcBef>
                          <a:spcPts val="50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Hx</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Recent penetrating trauma to the hand, Gonococcal infection,Pain, especially with passive extension of the finger</a:t>
                      </a:r>
                      <a:endParaRPr sz="1100">
                        <a:solidFill>
                          <a:schemeClr val="dk1"/>
                        </a:solidFill>
                        <a:latin typeface="Mada"/>
                        <a:ea typeface="Mada"/>
                        <a:cs typeface="Mada"/>
                        <a:sym typeface="Mada"/>
                      </a:endParaRPr>
                    </a:p>
                    <a:p>
                      <a:pPr indent="-165100" lvl="0" marL="179999" rtl="0" algn="l">
                        <a:lnSpc>
                          <a:spcPct val="115000"/>
                        </a:lnSpc>
                        <a:spcBef>
                          <a:spcPts val="50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Px: </a:t>
                      </a:r>
                      <a:r>
                        <a:rPr b="1" lang="en-GB" sz="1100">
                          <a:solidFill>
                            <a:schemeClr val="dk1"/>
                          </a:solidFill>
                          <a:latin typeface="Mada"/>
                          <a:ea typeface="Mada"/>
                          <a:cs typeface="Mada"/>
                          <a:sym typeface="Mada"/>
                        </a:rPr>
                        <a:t>  4 signs</a:t>
                      </a:r>
                      <a:endParaRPr b="1" sz="1100">
                        <a:solidFill>
                          <a:schemeClr val="dk1"/>
                        </a:solidFill>
                        <a:latin typeface="Mada"/>
                        <a:ea typeface="Mada"/>
                        <a:cs typeface="Mada"/>
                        <a:sym typeface="Mada"/>
                      </a:endParaRPr>
                    </a:p>
                    <a:p>
                      <a:pPr indent="-174625" lvl="1" marL="269999" rtl="0" algn="l">
                        <a:lnSpc>
                          <a:spcPct val="115000"/>
                        </a:lnSpc>
                        <a:spcBef>
                          <a:spcPts val="500"/>
                        </a:spcBef>
                        <a:spcAft>
                          <a:spcPts val="0"/>
                        </a:spcAft>
                        <a:buClr>
                          <a:schemeClr val="dk1"/>
                        </a:buClr>
                        <a:buSzPts val="1100"/>
                        <a:buFont typeface="Mada"/>
                        <a:buChar char="○"/>
                      </a:pPr>
                      <a:r>
                        <a:rPr b="1" lang="en-GB" sz="1100">
                          <a:solidFill>
                            <a:schemeClr val="dk1"/>
                          </a:solidFill>
                          <a:latin typeface="Mada"/>
                          <a:ea typeface="Mada"/>
                          <a:cs typeface="Mada"/>
                          <a:sym typeface="Mada"/>
                        </a:rPr>
                        <a:t>Sausage-shaped fingers due to the swelling </a:t>
                      </a:r>
                      <a:endParaRPr b="1" sz="1100">
                        <a:solidFill>
                          <a:schemeClr val="dk1"/>
                        </a:solidFill>
                        <a:latin typeface="Mada"/>
                        <a:ea typeface="Mada"/>
                        <a:cs typeface="Mada"/>
                        <a:sym typeface="Mada"/>
                      </a:endParaRPr>
                    </a:p>
                    <a:p>
                      <a:pPr indent="-174625" lvl="1" marL="269999"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Flexed position </a:t>
                      </a:r>
                      <a:endParaRPr b="1" sz="1100">
                        <a:solidFill>
                          <a:schemeClr val="dk1"/>
                        </a:solidFill>
                        <a:latin typeface="Mada"/>
                        <a:ea typeface="Mada"/>
                        <a:cs typeface="Mada"/>
                        <a:sym typeface="Mada"/>
                      </a:endParaRPr>
                    </a:p>
                    <a:p>
                      <a:pPr indent="-174625" lvl="1" marL="269999"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Pain with passive extension</a:t>
                      </a:r>
                      <a:endParaRPr b="1" sz="1100">
                        <a:solidFill>
                          <a:schemeClr val="dk1"/>
                        </a:solidFill>
                        <a:latin typeface="Mada"/>
                        <a:ea typeface="Mada"/>
                        <a:cs typeface="Mada"/>
                        <a:sym typeface="Mada"/>
                      </a:endParaRPr>
                    </a:p>
                    <a:p>
                      <a:pPr indent="-174625" lvl="1" marL="269999"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Tenderness along the tendon. </a:t>
                      </a:r>
                      <a:endParaRPr b="1" sz="1100">
                        <a:solidFill>
                          <a:schemeClr val="dk1"/>
                        </a:solidFill>
                        <a:latin typeface="Mada"/>
                        <a:ea typeface="Mada"/>
                        <a:cs typeface="Mada"/>
                        <a:sym typeface="Mada"/>
                      </a:endParaRPr>
                    </a:p>
                    <a:p>
                      <a:pPr indent="-165100" lvl="0" marL="179999" rtl="0" algn="l">
                        <a:lnSpc>
                          <a:spcPct val="115000"/>
                        </a:lnSpc>
                        <a:spcBef>
                          <a:spcPts val="50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INx</a:t>
                      </a:r>
                      <a:r>
                        <a:rPr lang="en-GB" sz="1100">
                          <a:solidFill>
                            <a:schemeClr val="dk1"/>
                          </a:solidFill>
                          <a:latin typeface="Mada"/>
                          <a:ea typeface="Mada"/>
                          <a:cs typeface="Mada"/>
                          <a:sym typeface="Mada"/>
                        </a:rPr>
                        <a:t>: diagnosis clinically, CBC with diff, electrolytes; ECG, Culture, x-rays to identify any foreign objects</a:t>
                      </a:r>
                      <a:endParaRPr sz="1100">
                        <a:solidFill>
                          <a:schemeClr val="dk1"/>
                        </a:solidFill>
                        <a:latin typeface="Mada"/>
                        <a:ea typeface="Mada"/>
                        <a:cs typeface="Mada"/>
                        <a:sym typeface="Mada"/>
                      </a:endParaRPr>
                    </a:p>
                    <a:p>
                      <a:pPr indent="-165100" lvl="0" marL="179999" rtl="0" algn="l">
                        <a:lnSpc>
                          <a:spcPct val="115000"/>
                        </a:lnSpc>
                        <a:spcBef>
                          <a:spcPts val="500"/>
                        </a:spcBef>
                        <a:spcAft>
                          <a:spcPts val="50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Tx:  </a:t>
                      </a:r>
                      <a:r>
                        <a:rPr lang="en-GB" sz="1100">
                          <a:solidFill>
                            <a:schemeClr val="dk1"/>
                          </a:solidFill>
                          <a:latin typeface="Mada"/>
                          <a:ea typeface="Mada"/>
                          <a:cs typeface="Mada"/>
                          <a:sym typeface="Mada"/>
                        </a:rPr>
                        <a:t> treatment should be commenced immediately to prevent flexor-tendon adhesions or necrosis. Early treatment should include IV antibiotics administration, if symptoms do not improve within 24 hours, surgical drainage is recommended</a:t>
                      </a:r>
                      <a:endParaRPr sz="1100">
                        <a:latin typeface="Mada"/>
                        <a:ea typeface="Mada"/>
                        <a:cs typeface="Mada"/>
                        <a:sym typeface="Mada"/>
                      </a:endParaRPr>
                    </a:p>
                  </a:txBody>
                  <a:tcPr marT="91425" marB="91425" marR="91425" marL="91425"/>
                </a:tc>
                <a:tc>
                  <a:txBody>
                    <a:bodyPr/>
                    <a:lstStyle/>
                    <a:p>
                      <a:pPr indent="0" lvl="0" marL="0" rtl="0" algn="l">
                        <a:lnSpc>
                          <a:spcPct val="115000"/>
                        </a:lnSpc>
                        <a:spcBef>
                          <a:spcPts val="0"/>
                        </a:spcBef>
                        <a:spcAft>
                          <a:spcPts val="0"/>
                        </a:spcAft>
                        <a:buNone/>
                      </a:pPr>
                      <a:r>
                        <a:t/>
                      </a:r>
                      <a:endParaRPr sz="1100">
                        <a:latin typeface="Mada"/>
                        <a:ea typeface="Mada"/>
                        <a:cs typeface="Mada"/>
                        <a:sym typeface="Mada"/>
                      </a:endParaRPr>
                    </a:p>
                  </a:txBody>
                  <a:tcPr marT="91425" marB="91425" marR="91425" marL="91425"/>
                </a:tc>
              </a:tr>
              <a:tr h="3463925">
                <a:tc>
                  <a:txBody>
                    <a:bodyPr/>
                    <a:lstStyle/>
                    <a:p>
                      <a:pPr indent="0" lvl="0" marL="0" rtl="0" algn="ctr">
                        <a:lnSpc>
                          <a:spcPct val="115000"/>
                        </a:lnSpc>
                        <a:spcBef>
                          <a:spcPts val="0"/>
                        </a:spcBef>
                        <a:spcAft>
                          <a:spcPts val="0"/>
                        </a:spcAft>
                        <a:buNone/>
                      </a:pPr>
                      <a:r>
                        <a:rPr b="1" lang="en-GB" sz="1100">
                          <a:solidFill>
                            <a:schemeClr val="dk1"/>
                          </a:solidFill>
                          <a:highlight>
                            <a:srgbClr val="F9DEC9"/>
                          </a:highlight>
                          <a:latin typeface="Mada"/>
                          <a:ea typeface="Mada"/>
                          <a:cs typeface="Mada"/>
                          <a:sym typeface="Mada"/>
                        </a:rPr>
                        <a:t>Necrotizing fasciitis</a:t>
                      </a:r>
                      <a:endParaRPr b="1" sz="1100">
                        <a:solidFill>
                          <a:schemeClr val="dk1"/>
                        </a:solidFill>
                        <a:highlight>
                          <a:srgbClr val="F9DEC9"/>
                        </a:highlight>
                        <a:latin typeface="Mada"/>
                        <a:ea typeface="Mada"/>
                        <a:cs typeface="Mada"/>
                        <a:sym typeface="Mada"/>
                      </a:endParaRPr>
                    </a:p>
                    <a:p>
                      <a:pPr indent="0" lvl="0" marL="0" rtl="0" algn="ctr">
                        <a:lnSpc>
                          <a:spcPct val="115000"/>
                        </a:lnSpc>
                        <a:spcBef>
                          <a:spcPts val="0"/>
                        </a:spcBef>
                        <a:spcAft>
                          <a:spcPts val="0"/>
                        </a:spcAft>
                        <a:buNone/>
                      </a:pPr>
                      <a:r>
                        <a:rPr lang="en-GB" sz="1100">
                          <a:latin typeface="Mada"/>
                          <a:ea typeface="Mada"/>
                          <a:cs typeface="Mada"/>
                          <a:sym typeface="Mada"/>
                        </a:rPr>
                        <a:t>Flesh eating disease of the soft tissue</a:t>
                      </a:r>
                      <a:endParaRPr b="1" sz="1100">
                        <a:solidFill>
                          <a:schemeClr val="dk1"/>
                        </a:solidFill>
                        <a:highlight>
                          <a:srgbClr val="F9DEC9"/>
                        </a:highlight>
                        <a:latin typeface="Mada"/>
                        <a:ea typeface="Mada"/>
                        <a:cs typeface="Mada"/>
                        <a:sym typeface="Mada"/>
                      </a:endParaRPr>
                    </a:p>
                    <a:p>
                      <a:pPr indent="0" lvl="0" marL="0" rtl="0" algn="ctr">
                        <a:lnSpc>
                          <a:spcPct val="115000"/>
                        </a:lnSpc>
                        <a:spcBef>
                          <a:spcPts val="0"/>
                        </a:spcBef>
                        <a:spcAft>
                          <a:spcPts val="0"/>
                        </a:spcAft>
                        <a:buNone/>
                      </a:pPr>
                      <a:r>
                        <a:rPr lang="en-GB" sz="1100">
                          <a:latin typeface="Mada"/>
                          <a:ea typeface="Mada"/>
                          <a:cs typeface="Mada"/>
                          <a:sym typeface="Mada"/>
                        </a:rPr>
                        <a:t>rapidly progressive inflammatory infection of the fascia, with secondary necrosis of the subcutaneous tissues. </a:t>
                      </a:r>
                      <a:endParaRPr sz="1100">
                        <a:latin typeface="Mada"/>
                        <a:ea typeface="Mada"/>
                        <a:cs typeface="Mada"/>
                        <a:sym typeface="Mada"/>
                      </a:endParaRPr>
                    </a:p>
                    <a:p>
                      <a:pPr indent="0" lvl="0" marL="0" rtl="0" algn="ctr">
                        <a:lnSpc>
                          <a:spcPct val="115000"/>
                        </a:lnSpc>
                        <a:spcBef>
                          <a:spcPts val="0"/>
                        </a:spcBef>
                        <a:spcAft>
                          <a:spcPts val="0"/>
                        </a:spcAft>
                        <a:buNone/>
                      </a:pPr>
                      <a:r>
                        <a:rPr lang="en-GB" sz="1100">
                          <a:solidFill>
                            <a:srgbClr val="CC0000"/>
                          </a:solidFill>
                          <a:latin typeface="Mada"/>
                          <a:ea typeface="Mada"/>
                          <a:cs typeface="Mada"/>
                          <a:sym typeface="Mada"/>
                        </a:rPr>
                        <a:t>is a medical emergency that may lead to loss of limb or even death.</a:t>
                      </a:r>
                      <a:endParaRPr sz="1100">
                        <a:latin typeface="Mada"/>
                        <a:ea typeface="Mada"/>
                        <a:cs typeface="Mada"/>
                        <a:sym typeface="Mada"/>
                      </a:endParaRPr>
                    </a:p>
                  </a:txBody>
                  <a:tcPr marT="91425" marB="91425" marR="91425" marL="91425" anchor="ctr"/>
                </a:tc>
                <a:tc>
                  <a:txBody>
                    <a:bodyPr/>
                    <a:lstStyle/>
                    <a:p>
                      <a:pPr indent="-165100" lvl="0" marL="179999"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Organism:</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 </a:t>
                      </a:r>
                      <a:r>
                        <a:rPr lang="en-GB" sz="1100">
                          <a:solidFill>
                            <a:srgbClr val="CC0000"/>
                          </a:solidFill>
                          <a:latin typeface="Mada"/>
                          <a:ea typeface="Mada"/>
                          <a:cs typeface="Mada"/>
                          <a:sym typeface="Mada"/>
                        </a:rPr>
                        <a:t>Streptococcus pyogenes (group A),</a:t>
                      </a:r>
                      <a:r>
                        <a:rPr lang="en-GB" sz="1100">
                          <a:solidFill>
                            <a:schemeClr val="dk1"/>
                          </a:solidFill>
                          <a:latin typeface="Mada"/>
                          <a:ea typeface="Mada"/>
                          <a:cs typeface="Mada"/>
                          <a:sym typeface="Mada"/>
                        </a:rPr>
                        <a:t> anaerobes, Clostridium species and Staphylococcus species</a:t>
                      </a:r>
                      <a:endParaRPr sz="1100">
                        <a:solidFill>
                          <a:schemeClr val="dk1"/>
                        </a:solidFill>
                        <a:latin typeface="Mada"/>
                        <a:ea typeface="Mada"/>
                        <a:cs typeface="Mada"/>
                        <a:sym typeface="Mada"/>
                      </a:endParaRPr>
                    </a:p>
                    <a:p>
                      <a:pPr indent="-165100" lvl="0" marL="179999" rtl="0" algn="l">
                        <a:lnSpc>
                          <a:spcPct val="115000"/>
                        </a:lnSpc>
                        <a:spcBef>
                          <a:spcPts val="50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Hx</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diabetics with low socioeconomic status, Very sick people hemodynamically unstable, fever, low pressure , high pulse</a:t>
                      </a:r>
                      <a:endParaRPr sz="1100">
                        <a:solidFill>
                          <a:schemeClr val="dk1"/>
                        </a:solidFill>
                        <a:latin typeface="Mada"/>
                        <a:ea typeface="Mada"/>
                        <a:cs typeface="Mada"/>
                        <a:sym typeface="Mada"/>
                      </a:endParaRPr>
                    </a:p>
                    <a:p>
                      <a:pPr indent="-165100" lvl="0" marL="179999" rtl="0" algn="l">
                        <a:lnSpc>
                          <a:spcPct val="115000"/>
                        </a:lnSpc>
                        <a:spcBef>
                          <a:spcPts val="50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Px</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severe pain, non-pitting oedema, violaceous bullae, cutaneous, haemorrhage, skin sloughing, skin anaesthesia (late finding), rapid progression, and crepitus due to gas formation  in the infected tissue, skin necrosis</a:t>
                      </a:r>
                      <a:endParaRPr b="1" sz="1100">
                        <a:solidFill>
                          <a:schemeClr val="dk1"/>
                        </a:solidFill>
                        <a:highlight>
                          <a:srgbClr val="F9DEC9"/>
                        </a:highlight>
                        <a:latin typeface="Mada"/>
                        <a:ea typeface="Mada"/>
                        <a:cs typeface="Mada"/>
                        <a:sym typeface="Mada"/>
                      </a:endParaRPr>
                    </a:p>
                    <a:p>
                      <a:pPr indent="-165100" lvl="0" marL="179999" rtl="0" algn="l">
                        <a:lnSpc>
                          <a:spcPct val="115000"/>
                        </a:lnSpc>
                        <a:spcBef>
                          <a:spcPts val="50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INx</a:t>
                      </a:r>
                      <a:r>
                        <a:rPr lang="en-GB" sz="1100">
                          <a:solidFill>
                            <a:schemeClr val="dk1"/>
                          </a:solidFill>
                          <a:latin typeface="Mada"/>
                          <a:ea typeface="Mada"/>
                          <a:cs typeface="Mada"/>
                          <a:sym typeface="Mada"/>
                        </a:rPr>
                        <a:t>: CBC with diff, electrolytes; ABG Urinalysis Blood and tissue cultures, </a:t>
                      </a:r>
                      <a:r>
                        <a:rPr b="1" lang="en-GB" sz="1100">
                          <a:solidFill>
                            <a:schemeClr val="dk1"/>
                          </a:solidFill>
                          <a:latin typeface="Mada"/>
                          <a:ea typeface="Mada"/>
                          <a:cs typeface="Mada"/>
                          <a:sym typeface="Mada"/>
                        </a:rPr>
                        <a:t>X RAY  </a:t>
                      </a:r>
                      <a:r>
                        <a:rPr lang="en-GB" sz="1100">
                          <a:solidFill>
                            <a:schemeClr val="dk1"/>
                          </a:solidFill>
                          <a:latin typeface="Mada"/>
                          <a:ea typeface="Mada"/>
                          <a:cs typeface="Mada"/>
                          <a:sym typeface="Mada"/>
                        </a:rPr>
                        <a:t>often obtained to detect soft-tissue gas that is sometimes present in polymicrobial or clostridial necrotizing fasciitis, </a:t>
                      </a:r>
                      <a:r>
                        <a:rPr b="1" lang="en-GB" sz="1100">
                          <a:solidFill>
                            <a:schemeClr val="dk1"/>
                          </a:solidFill>
                          <a:latin typeface="Mada"/>
                          <a:ea typeface="Mada"/>
                          <a:cs typeface="Mada"/>
                          <a:sym typeface="Mada"/>
                        </a:rPr>
                        <a:t>US</a:t>
                      </a:r>
                      <a:r>
                        <a:rPr lang="en-GB" sz="1100">
                          <a:solidFill>
                            <a:schemeClr val="dk1"/>
                          </a:solidFill>
                          <a:latin typeface="Mada"/>
                          <a:ea typeface="Mada"/>
                          <a:cs typeface="Mada"/>
                          <a:sym typeface="Mada"/>
                        </a:rPr>
                        <a:t> may reveal subcutaneous emphysema, </a:t>
                      </a:r>
                      <a:r>
                        <a:rPr b="1" lang="en-GB" sz="1100">
                          <a:solidFill>
                            <a:schemeClr val="dk1"/>
                          </a:solidFill>
                          <a:latin typeface="Mada"/>
                          <a:ea typeface="Mada"/>
                          <a:cs typeface="Mada"/>
                          <a:sym typeface="Mada"/>
                        </a:rPr>
                        <a:t>MRI or CT</a:t>
                      </a:r>
                      <a:r>
                        <a:rPr lang="en-GB" sz="1100">
                          <a:solidFill>
                            <a:schemeClr val="dk1"/>
                          </a:solidFill>
                          <a:latin typeface="Mada"/>
                          <a:ea typeface="Mada"/>
                          <a:cs typeface="Mada"/>
                          <a:sym typeface="Mada"/>
                        </a:rPr>
                        <a:t> to help define extent of infection</a:t>
                      </a:r>
                      <a:endParaRPr sz="1100">
                        <a:solidFill>
                          <a:schemeClr val="dk1"/>
                        </a:solidFill>
                        <a:latin typeface="Mada"/>
                        <a:ea typeface="Mada"/>
                        <a:cs typeface="Mada"/>
                        <a:sym typeface="Mada"/>
                      </a:endParaRPr>
                    </a:p>
                    <a:p>
                      <a:pPr indent="-165100" lvl="0" marL="179999" rtl="0" algn="l">
                        <a:lnSpc>
                          <a:spcPct val="115000"/>
                        </a:lnSpc>
                        <a:spcBef>
                          <a:spcPts val="500"/>
                        </a:spcBef>
                        <a:spcAft>
                          <a:spcPts val="50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Tx:</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ABCD, needs extensive debridement and IV Antibiotics. Some patients don’t respond to the 1st or 2nd debridement &gt;amputation</a:t>
                      </a:r>
                      <a:endParaRPr sz="1100">
                        <a:latin typeface="Mada"/>
                        <a:ea typeface="Mada"/>
                        <a:cs typeface="Mada"/>
                        <a:sym typeface="Mada"/>
                      </a:endParaRPr>
                    </a:p>
                  </a:txBody>
                  <a:tcPr marT="91425" marB="91425" marR="91425" marL="91425"/>
                </a:tc>
                <a:tc>
                  <a:txBody>
                    <a:bodyPr/>
                    <a:lstStyle/>
                    <a:p>
                      <a:pPr indent="0" lvl="0" marL="0" rtl="0" algn="l">
                        <a:lnSpc>
                          <a:spcPct val="115000"/>
                        </a:lnSpc>
                        <a:spcBef>
                          <a:spcPts val="0"/>
                        </a:spcBef>
                        <a:spcAft>
                          <a:spcPts val="0"/>
                        </a:spcAft>
                        <a:buNone/>
                      </a:pPr>
                      <a:r>
                        <a:t/>
                      </a:r>
                      <a:endParaRPr sz="1100">
                        <a:latin typeface="Mada"/>
                        <a:ea typeface="Mada"/>
                        <a:cs typeface="Mada"/>
                        <a:sym typeface="Mada"/>
                      </a:endParaRPr>
                    </a:p>
                  </a:txBody>
                  <a:tcPr marT="91425" marB="91425" marR="91425" marL="91425"/>
                </a:tc>
              </a:tr>
            </a:tbl>
          </a:graphicData>
        </a:graphic>
      </p:graphicFrame>
      <p:pic>
        <p:nvPicPr>
          <p:cNvPr id="3155" name="Google Shape;3155;p166"/>
          <p:cNvPicPr preferRelativeResize="0"/>
          <p:nvPr/>
        </p:nvPicPr>
        <p:blipFill>
          <a:blip r:embed="rId3">
            <a:alphaModFix/>
          </a:blip>
          <a:stretch>
            <a:fillRect/>
          </a:stretch>
        </p:blipFill>
        <p:spPr>
          <a:xfrm>
            <a:off x="6196150" y="1909113"/>
            <a:ext cx="1138900" cy="741925"/>
          </a:xfrm>
          <a:prstGeom prst="rect">
            <a:avLst/>
          </a:prstGeom>
          <a:noFill/>
          <a:ln>
            <a:noFill/>
          </a:ln>
        </p:spPr>
      </p:pic>
      <p:pic>
        <p:nvPicPr>
          <p:cNvPr id="3156" name="Google Shape;3156;p166"/>
          <p:cNvPicPr preferRelativeResize="0"/>
          <p:nvPr/>
        </p:nvPicPr>
        <p:blipFill>
          <a:blip r:embed="rId4">
            <a:alphaModFix/>
          </a:blip>
          <a:stretch>
            <a:fillRect/>
          </a:stretch>
        </p:blipFill>
        <p:spPr>
          <a:xfrm>
            <a:off x="6196150" y="4636350"/>
            <a:ext cx="1205525" cy="1733550"/>
          </a:xfrm>
          <a:prstGeom prst="rect">
            <a:avLst/>
          </a:prstGeom>
          <a:noFill/>
          <a:ln>
            <a:noFill/>
          </a:ln>
        </p:spPr>
      </p:pic>
      <p:pic>
        <p:nvPicPr>
          <p:cNvPr id="3157" name="Google Shape;3157;p166"/>
          <p:cNvPicPr preferRelativeResize="0"/>
          <p:nvPr/>
        </p:nvPicPr>
        <p:blipFill>
          <a:blip r:embed="rId5">
            <a:alphaModFix/>
          </a:blip>
          <a:stretch>
            <a:fillRect/>
          </a:stretch>
        </p:blipFill>
        <p:spPr>
          <a:xfrm>
            <a:off x="6138831" y="8109168"/>
            <a:ext cx="1320150" cy="976900"/>
          </a:xfrm>
          <a:prstGeom prst="rect">
            <a:avLst/>
          </a:prstGeom>
          <a:noFill/>
          <a:ln>
            <a:noFill/>
          </a:ln>
        </p:spPr>
      </p:pic>
      <p:sp>
        <p:nvSpPr>
          <p:cNvPr id="3158" name="Google Shape;3158;p166"/>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2" name="Shape 3162"/>
        <p:cNvGrpSpPr/>
        <p:nvPr/>
      </p:nvGrpSpPr>
      <p:grpSpPr>
        <a:xfrm>
          <a:off x="0" y="0"/>
          <a:ext cx="0" cy="0"/>
          <a:chOff x="0" y="0"/>
          <a:chExt cx="0" cy="0"/>
        </a:xfrm>
      </p:grpSpPr>
      <p:sp>
        <p:nvSpPr>
          <p:cNvPr id="3163" name="Google Shape;3163;p167"/>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64" name="Google Shape;3164;p167"/>
          <p:cNvGrpSpPr/>
          <p:nvPr/>
        </p:nvGrpSpPr>
        <p:grpSpPr>
          <a:xfrm>
            <a:off x="73200" y="911363"/>
            <a:ext cx="2224800" cy="477963"/>
            <a:chOff x="73200" y="911363"/>
            <a:chExt cx="2224800" cy="477963"/>
          </a:xfrm>
        </p:grpSpPr>
        <p:sp>
          <p:nvSpPr>
            <p:cNvPr id="3165" name="Google Shape;3165;p167"/>
            <p:cNvSpPr txBox="1"/>
            <p:nvPr/>
          </p:nvSpPr>
          <p:spPr>
            <a:xfrm>
              <a:off x="160550" y="911363"/>
              <a:ext cx="1838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DDX </a:t>
              </a:r>
              <a:endParaRPr sz="1800">
                <a:solidFill>
                  <a:srgbClr val="9FCFCF"/>
                </a:solidFill>
                <a:latin typeface="Comfortaa Regular"/>
                <a:ea typeface="Comfortaa Regular"/>
                <a:cs typeface="Comfortaa Regular"/>
                <a:sym typeface="Comfortaa Regular"/>
              </a:endParaRPr>
            </a:p>
          </p:txBody>
        </p:sp>
        <p:sp>
          <p:nvSpPr>
            <p:cNvPr id="3166" name="Google Shape;3166;p167"/>
            <p:cNvSpPr/>
            <p:nvPr/>
          </p:nvSpPr>
          <p:spPr>
            <a:xfrm>
              <a:off x="73200" y="1331725"/>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167" name="Google Shape;3167;p167"/>
          <p:cNvSpPr txBox="1"/>
          <p:nvPr/>
        </p:nvSpPr>
        <p:spPr>
          <a:xfrm>
            <a:off x="137850" y="299300"/>
            <a:ext cx="7058400" cy="10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latin typeface="Lora"/>
                <a:ea typeface="Lora"/>
                <a:cs typeface="Lora"/>
                <a:sym typeface="Lora"/>
              </a:rPr>
              <a:t>Session 23 : </a:t>
            </a:r>
            <a:r>
              <a:rPr b="1" lang="en-GB" sz="2000">
                <a:solidFill>
                  <a:srgbClr val="83C5BE"/>
                </a:solidFill>
                <a:highlight>
                  <a:srgbClr val="FFFFFF"/>
                </a:highlight>
                <a:latin typeface="Lora"/>
                <a:ea typeface="Lora"/>
                <a:cs typeface="Lora"/>
                <a:sym typeface="Lora"/>
              </a:rPr>
              <a:t>Hand Infections history, Physical Examination, &amp; Differential diagnosis</a:t>
            </a:r>
            <a:endParaRPr b="1" sz="2000">
              <a:solidFill>
                <a:srgbClr val="83C5BE"/>
              </a:solidFill>
              <a:latin typeface="Lora"/>
              <a:ea typeface="Lora"/>
              <a:cs typeface="Lora"/>
              <a:sym typeface="Lora"/>
            </a:endParaRPr>
          </a:p>
        </p:txBody>
      </p:sp>
      <p:graphicFrame>
        <p:nvGraphicFramePr>
          <p:cNvPr id="3168" name="Google Shape;3168;p167"/>
          <p:cNvGraphicFramePr/>
          <p:nvPr/>
        </p:nvGraphicFramePr>
        <p:xfrm>
          <a:off x="137838" y="1577338"/>
          <a:ext cx="3000000" cy="3000000"/>
        </p:xfrm>
        <a:graphic>
          <a:graphicData uri="http://schemas.openxmlformats.org/drawingml/2006/table">
            <a:tbl>
              <a:tblPr>
                <a:noFill/>
                <a:tableStyleId>{19993E90-D4CF-4236-97D6-A35B643A8516}</a:tableStyleId>
              </a:tblPr>
              <a:tblGrid>
                <a:gridCol w="1537750"/>
                <a:gridCol w="4283600"/>
                <a:gridCol w="1449375"/>
              </a:tblGrid>
              <a:tr h="1352725">
                <a:tc>
                  <a:txBody>
                    <a:bodyPr/>
                    <a:lstStyle/>
                    <a:p>
                      <a:pPr indent="0" lvl="0" marL="0" rtl="0" algn="ctr">
                        <a:lnSpc>
                          <a:spcPct val="115000"/>
                        </a:lnSpc>
                        <a:spcBef>
                          <a:spcPts val="0"/>
                        </a:spcBef>
                        <a:spcAft>
                          <a:spcPts val="0"/>
                        </a:spcAft>
                        <a:buNone/>
                      </a:pPr>
                      <a:r>
                        <a:rPr b="1" lang="en-GB" sz="1100">
                          <a:solidFill>
                            <a:schemeClr val="dk1"/>
                          </a:solidFill>
                          <a:highlight>
                            <a:srgbClr val="F9DEC9"/>
                          </a:highlight>
                          <a:latin typeface="Mada"/>
                          <a:ea typeface="Mada"/>
                          <a:cs typeface="Mada"/>
                          <a:sym typeface="Mada"/>
                        </a:rPr>
                        <a:t>Human and animal bites</a:t>
                      </a:r>
                      <a:endParaRPr sz="1100">
                        <a:solidFill>
                          <a:schemeClr val="dk1"/>
                        </a:solidFill>
                        <a:latin typeface="Mada"/>
                        <a:ea typeface="Mada"/>
                        <a:cs typeface="Mada"/>
                        <a:sym typeface="Mada"/>
                      </a:endParaRPr>
                    </a:p>
                    <a:p>
                      <a:pPr indent="0" lvl="0" marL="0" rtl="0" algn="ctr">
                        <a:lnSpc>
                          <a:spcPct val="115000"/>
                        </a:lnSpc>
                        <a:spcBef>
                          <a:spcPts val="0"/>
                        </a:spcBef>
                        <a:spcAft>
                          <a:spcPts val="0"/>
                        </a:spcAft>
                        <a:buClr>
                          <a:schemeClr val="dk1"/>
                        </a:buClr>
                        <a:buSzPts val="1100"/>
                        <a:buFont typeface="Arial"/>
                        <a:buNone/>
                      </a:pPr>
                      <a:r>
                        <a:rPr lang="en-GB" sz="1100">
                          <a:latin typeface="Mada"/>
                          <a:ea typeface="Mada"/>
                          <a:cs typeface="Mada"/>
                          <a:sym typeface="Mada"/>
                        </a:rPr>
                        <a:t>Dog bite wounds become infected in fewer cases</a:t>
                      </a:r>
                      <a:endParaRPr sz="1100">
                        <a:latin typeface="Mada"/>
                        <a:ea typeface="Mada"/>
                        <a:cs typeface="Mada"/>
                        <a:sym typeface="Mada"/>
                      </a:endParaRPr>
                    </a:p>
                    <a:p>
                      <a:pPr indent="0" lvl="0" marL="0" rtl="0" algn="ctr">
                        <a:lnSpc>
                          <a:spcPct val="115000"/>
                        </a:lnSpc>
                        <a:spcBef>
                          <a:spcPts val="0"/>
                        </a:spcBef>
                        <a:spcAft>
                          <a:spcPts val="0"/>
                        </a:spcAft>
                        <a:buClr>
                          <a:schemeClr val="dk1"/>
                        </a:buClr>
                        <a:buSzPts val="1100"/>
                        <a:buFont typeface="Arial"/>
                        <a:buNone/>
                      </a:pPr>
                      <a:r>
                        <a:rPr lang="en-GB" sz="1100">
                          <a:latin typeface="Mada"/>
                          <a:ea typeface="Mada"/>
                          <a:cs typeface="Mada"/>
                          <a:sym typeface="Mada"/>
                        </a:rPr>
                        <a:t>compared to cat bite wounds</a:t>
                      </a:r>
                      <a:endParaRPr sz="1100">
                        <a:latin typeface="Mada"/>
                        <a:ea typeface="Mada"/>
                        <a:cs typeface="Mada"/>
                        <a:sym typeface="Mada"/>
                      </a:endParaRPr>
                    </a:p>
                    <a:p>
                      <a:pPr indent="0" lvl="0" marL="0" rtl="0" algn="l">
                        <a:lnSpc>
                          <a:spcPct val="115000"/>
                        </a:lnSpc>
                        <a:spcBef>
                          <a:spcPts val="0"/>
                        </a:spcBef>
                        <a:spcAft>
                          <a:spcPts val="0"/>
                        </a:spcAft>
                        <a:buNone/>
                      </a:pPr>
                      <a:r>
                        <a:t/>
                      </a:r>
                      <a:endParaRPr sz="1100">
                        <a:latin typeface="Mada"/>
                        <a:ea typeface="Mada"/>
                        <a:cs typeface="Mada"/>
                        <a:sym typeface="Mada"/>
                      </a:endParaRPr>
                    </a:p>
                  </a:txBody>
                  <a:tcPr marT="91425" marB="91425" marR="91425" marL="91425" anchor="ctr"/>
                </a:tc>
                <a:tc>
                  <a:txBody>
                    <a:bodyPr/>
                    <a:lstStyle/>
                    <a:p>
                      <a:pPr indent="-165100" lvl="0" marL="179999"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Organism:</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 </a:t>
                      </a:r>
                      <a:endParaRPr b="1" sz="1100">
                        <a:solidFill>
                          <a:schemeClr val="dk1"/>
                        </a:solidFill>
                        <a:highlight>
                          <a:srgbClr val="F9DEC9"/>
                        </a:highlight>
                        <a:latin typeface="Mada"/>
                        <a:ea typeface="Mada"/>
                        <a:cs typeface="Mada"/>
                        <a:sym typeface="Mada"/>
                      </a:endParaRPr>
                    </a:p>
                    <a:p>
                      <a:pPr indent="-174625" lvl="1" marL="269999" rtl="0" algn="l">
                        <a:lnSpc>
                          <a:spcPct val="115000"/>
                        </a:lnSpc>
                        <a:spcBef>
                          <a:spcPts val="500"/>
                        </a:spcBef>
                        <a:spcAft>
                          <a:spcPts val="0"/>
                        </a:spcAft>
                        <a:buClr>
                          <a:schemeClr val="dk1"/>
                        </a:buClr>
                        <a:buSzPts val="1100"/>
                        <a:buFont typeface="Mada"/>
                        <a:buChar char="○"/>
                      </a:pPr>
                      <a:r>
                        <a:rPr b="1" lang="en-GB" sz="1100">
                          <a:solidFill>
                            <a:schemeClr val="dk1"/>
                          </a:solidFill>
                          <a:latin typeface="Mada"/>
                          <a:ea typeface="Mada"/>
                          <a:cs typeface="Mada"/>
                          <a:sym typeface="Mada"/>
                        </a:rPr>
                        <a:t>Human bite:</a:t>
                      </a:r>
                      <a:r>
                        <a:rPr lang="en-GB" sz="1100">
                          <a:solidFill>
                            <a:schemeClr val="dk1"/>
                          </a:solidFill>
                          <a:latin typeface="Mada"/>
                          <a:ea typeface="Mada"/>
                          <a:cs typeface="Mada"/>
                          <a:sym typeface="Mada"/>
                        </a:rPr>
                        <a:t> Staph, strep, eikenella </a:t>
                      </a:r>
                      <a:endParaRPr sz="1100">
                        <a:solidFill>
                          <a:schemeClr val="dk1"/>
                        </a:solidFill>
                        <a:latin typeface="Mada"/>
                        <a:ea typeface="Mada"/>
                        <a:cs typeface="Mada"/>
                        <a:sym typeface="Mada"/>
                      </a:endParaRPr>
                    </a:p>
                    <a:p>
                      <a:pPr indent="-174625" lvl="1" marL="269999" rtl="0" algn="l">
                        <a:lnSpc>
                          <a:spcPct val="115000"/>
                        </a:lnSpc>
                        <a:spcBef>
                          <a:spcPts val="500"/>
                        </a:spcBef>
                        <a:spcAft>
                          <a:spcPts val="0"/>
                        </a:spcAft>
                        <a:buClr>
                          <a:schemeClr val="dk1"/>
                        </a:buClr>
                        <a:buSzPts val="1100"/>
                        <a:buFont typeface="Mada"/>
                        <a:buChar char="○"/>
                      </a:pPr>
                      <a:r>
                        <a:rPr b="1" lang="en-GB" sz="1100">
                          <a:solidFill>
                            <a:schemeClr val="dk1"/>
                          </a:solidFill>
                          <a:latin typeface="Mada"/>
                          <a:ea typeface="Mada"/>
                          <a:cs typeface="Mada"/>
                          <a:sym typeface="Mada"/>
                        </a:rPr>
                        <a:t>Dog bite: </a:t>
                      </a:r>
                      <a:r>
                        <a:rPr lang="en-GB" sz="1100">
                          <a:solidFill>
                            <a:schemeClr val="dk1"/>
                          </a:solidFill>
                          <a:latin typeface="Mada"/>
                          <a:ea typeface="Mada"/>
                          <a:cs typeface="Mada"/>
                          <a:sym typeface="Mada"/>
                        </a:rPr>
                        <a:t>Pasteurella Multocida (dangerous), Staph, Strep</a:t>
                      </a:r>
                      <a:endParaRPr sz="1100">
                        <a:solidFill>
                          <a:schemeClr val="dk1"/>
                        </a:solidFill>
                        <a:latin typeface="Mada"/>
                        <a:ea typeface="Mada"/>
                        <a:cs typeface="Mada"/>
                        <a:sym typeface="Mada"/>
                      </a:endParaRPr>
                    </a:p>
                    <a:p>
                      <a:pPr indent="-174625" lvl="1" marL="269999" rtl="0" algn="l">
                        <a:lnSpc>
                          <a:spcPct val="115000"/>
                        </a:lnSpc>
                        <a:spcBef>
                          <a:spcPts val="500"/>
                        </a:spcBef>
                        <a:spcAft>
                          <a:spcPts val="0"/>
                        </a:spcAft>
                        <a:buClr>
                          <a:schemeClr val="dk1"/>
                        </a:buClr>
                        <a:buSzPts val="1100"/>
                        <a:buFont typeface="Mada"/>
                        <a:buChar char="○"/>
                      </a:pPr>
                      <a:r>
                        <a:rPr b="1" lang="en-GB" sz="1100">
                          <a:solidFill>
                            <a:schemeClr val="dk1"/>
                          </a:solidFill>
                          <a:latin typeface="Mada"/>
                          <a:ea typeface="Mada"/>
                          <a:cs typeface="Mada"/>
                          <a:sym typeface="Mada"/>
                        </a:rPr>
                        <a:t>Cat bite: </a:t>
                      </a:r>
                      <a:r>
                        <a:rPr lang="en-GB" sz="1100">
                          <a:solidFill>
                            <a:schemeClr val="dk1"/>
                          </a:solidFill>
                          <a:latin typeface="Mada"/>
                          <a:ea typeface="Mada"/>
                          <a:cs typeface="Mada"/>
                          <a:sym typeface="Mada"/>
                        </a:rPr>
                        <a:t>Pasteurella Multocida, (</a:t>
                      </a:r>
                      <a:r>
                        <a:rPr lang="en-GB" sz="1100">
                          <a:solidFill>
                            <a:srgbClr val="CC0000"/>
                          </a:solidFill>
                          <a:latin typeface="Mada"/>
                          <a:ea typeface="Mada"/>
                          <a:cs typeface="Mada"/>
                          <a:sym typeface="Mada"/>
                        </a:rPr>
                        <a:t>More dangerous) </a:t>
                      </a:r>
                      <a:r>
                        <a:rPr lang="en-GB" sz="1100">
                          <a:solidFill>
                            <a:schemeClr val="dk1"/>
                          </a:solidFill>
                          <a:latin typeface="Mada"/>
                          <a:ea typeface="Mada"/>
                          <a:cs typeface="Mada"/>
                          <a:sym typeface="Mada"/>
                        </a:rPr>
                        <a:t>(sharper+longer teeth) and they usually bite the wrist which may injure the median nerve. </a:t>
                      </a:r>
                      <a:endParaRPr sz="1100">
                        <a:solidFill>
                          <a:schemeClr val="dk1"/>
                        </a:solidFill>
                        <a:latin typeface="Mada"/>
                        <a:ea typeface="Mada"/>
                        <a:cs typeface="Mada"/>
                        <a:sym typeface="Mada"/>
                      </a:endParaRPr>
                    </a:p>
                    <a:p>
                      <a:pPr indent="-165100" lvl="0" marL="179999" rtl="0" algn="l">
                        <a:lnSpc>
                          <a:spcPct val="115000"/>
                        </a:lnSpc>
                        <a:spcBef>
                          <a:spcPts val="50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Hx</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fight or animal attack,</a:t>
                      </a:r>
                      <a:endParaRPr sz="1100">
                        <a:solidFill>
                          <a:schemeClr val="dk1"/>
                        </a:solidFill>
                        <a:latin typeface="Mada"/>
                        <a:ea typeface="Mada"/>
                        <a:cs typeface="Mada"/>
                        <a:sym typeface="Mada"/>
                      </a:endParaRPr>
                    </a:p>
                    <a:p>
                      <a:pPr indent="-165100" lvl="0" marL="179999" rtl="0" algn="l">
                        <a:lnSpc>
                          <a:spcPct val="115000"/>
                        </a:lnSpc>
                        <a:spcBef>
                          <a:spcPts val="50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Px: </a:t>
                      </a:r>
                      <a:r>
                        <a:rPr lang="en-GB" sz="1100">
                          <a:solidFill>
                            <a:schemeClr val="dk1"/>
                          </a:solidFill>
                          <a:latin typeface="Mada"/>
                          <a:ea typeface="Mada"/>
                          <a:cs typeface="Mada"/>
                          <a:sym typeface="Mada"/>
                        </a:rPr>
                        <a:t>  redness, swelling, purulent secretion, pain,</a:t>
                      </a:r>
                      <a:r>
                        <a:rPr lang="en-GB" sz="1100">
                          <a:solidFill>
                            <a:schemeClr val="dk1"/>
                          </a:solidFill>
                          <a:highlight>
                            <a:srgbClr val="FFFFFF"/>
                          </a:highlight>
                          <a:latin typeface="Mada"/>
                          <a:ea typeface="Mada"/>
                          <a:cs typeface="Mada"/>
                          <a:sym typeface="Mada"/>
                        </a:rPr>
                        <a:t> </a:t>
                      </a:r>
                      <a:r>
                        <a:rPr lang="en-GB" sz="1100">
                          <a:solidFill>
                            <a:schemeClr val="dk1"/>
                          </a:solidFill>
                          <a:latin typeface="Mada"/>
                          <a:ea typeface="Mada"/>
                          <a:cs typeface="Mada"/>
                          <a:sym typeface="Mada"/>
                        </a:rPr>
                        <a:t>usually in soft tissues thus present with cellulitis or a phlegmon with abscess formation and lymphadenopathy. Tenosynovitis and joint empyema are common </a:t>
                      </a:r>
                      <a:endParaRPr sz="1100">
                        <a:solidFill>
                          <a:schemeClr val="dk1"/>
                        </a:solidFill>
                        <a:latin typeface="Mada"/>
                        <a:ea typeface="Mada"/>
                        <a:cs typeface="Mada"/>
                        <a:sym typeface="Mada"/>
                      </a:endParaRPr>
                    </a:p>
                    <a:p>
                      <a:pPr indent="-165100" lvl="0" marL="179999" rtl="0" algn="l">
                        <a:lnSpc>
                          <a:spcPct val="115000"/>
                        </a:lnSpc>
                        <a:spcBef>
                          <a:spcPts val="50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INx</a:t>
                      </a:r>
                      <a:r>
                        <a:rPr lang="en-GB" sz="1100">
                          <a:solidFill>
                            <a:schemeClr val="dk1"/>
                          </a:solidFill>
                          <a:latin typeface="Mada"/>
                          <a:ea typeface="Mada"/>
                          <a:cs typeface="Mada"/>
                          <a:sym typeface="Mada"/>
                        </a:rPr>
                        <a:t>: x-rays to reveal fractures, foreign bodies, or air within a joint  , MRI to help define extent of infection</a:t>
                      </a:r>
                      <a:endParaRPr sz="1100">
                        <a:solidFill>
                          <a:schemeClr val="dk1"/>
                        </a:solidFill>
                        <a:latin typeface="Mada"/>
                        <a:ea typeface="Mada"/>
                        <a:cs typeface="Mada"/>
                        <a:sym typeface="Mada"/>
                      </a:endParaRPr>
                    </a:p>
                    <a:p>
                      <a:pPr indent="-165100" lvl="0" marL="179999" rtl="0" algn="l">
                        <a:lnSpc>
                          <a:spcPct val="115000"/>
                        </a:lnSpc>
                        <a:spcBef>
                          <a:spcPts val="50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Tx:  </a:t>
                      </a:r>
                      <a:r>
                        <a:rPr lang="en-GB" sz="1100">
                          <a:solidFill>
                            <a:schemeClr val="dk1"/>
                          </a:solidFill>
                          <a:latin typeface="Mada"/>
                          <a:ea typeface="Mada"/>
                          <a:cs typeface="Mada"/>
                          <a:sym typeface="Mada"/>
                        </a:rPr>
                        <a:t> All of them should be admitted for IV antibiotics, tetanus booster &amp; rabies shots,  incision and drainage</a:t>
                      </a:r>
                      <a:endParaRPr sz="1100">
                        <a:solidFill>
                          <a:schemeClr val="dk1"/>
                        </a:solidFill>
                        <a:highlight>
                          <a:schemeClr val="lt1"/>
                        </a:highlight>
                        <a:latin typeface="Mada"/>
                        <a:ea typeface="Mada"/>
                        <a:cs typeface="Mada"/>
                        <a:sym typeface="Mada"/>
                      </a:endParaRPr>
                    </a:p>
                    <a:p>
                      <a:pPr indent="0" lvl="0" marL="0" rtl="0" algn="l">
                        <a:lnSpc>
                          <a:spcPct val="115000"/>
                        </a:lnSpc>
                        <a:spcBef>
                          <a:spcPts val="500"/>
                        </a:spcBef>
                        <a:spcAft>
                          <a:spcPts val="0"/>
                        </a:spcAft>
                        <a:buNone/>
                      </a:pPr>
                      <a:r>
                        <a:t/>
                      </a:r>
                      <a:endParaRPr b="1" sz="1100">
                        <a:solidFill>
                          <a:schemeClr val="dk1"/>
                        </a:solidFill>
                        <a:highlight>
                          <a:srgbClr val="F9DEC9"/>
                        </a:highlight>
                        <a:latin typeface="Mada"/>
                        <a:ea typeface="Mada"/>
                        <a:cs typeface="Mada"/>
                        <a:sym typeface="Mada"/>
                      </a:endParaRPr>
                    </a:p>
                  </a:txBody>
                  <a:tcPr marT="91425" marB="91425" marR="91425" marL="91425"/>
                </a:tc>
                <a:tc>
                  <a:txBody>
                    <a:bodyPr/>
                    <a:lstStyle/>
                    <a:p>
                      <a:pPr indent="0" lvl="0" marL="0" rtl="0" algn="l">
                        <a:lnSpc>
                          <a:spcPct val="115000"/>
                        </a:lnSpc>
                        <a:spcBef>
                          <a:spcPts val="0"/>
                        </a:spcBef>
                        <a:spcAft>
                          <a:spcPts val="0"/>
                        </a:spcAft>
                        <a:buNone/>
                      </a:pPr>
                      <a:r>
                        <a:t/>
                      </a:r>
                      <a:endParaRPr sz="1100">
                        <a:latin typeface="Mada"/>
                        <a:ea typeface="Mada"/>
                        <a:cs typeface="Mada"/>
                        <a:sym typeface="Mada"/>
                      </a:endParaRPr>
                    </a:p>
                  </a:txBody>
                  <a:tcPr marT="91425" marB="91425" marR="91425" marL="91425"/>
                </a:tc>
              </a:tr>
            </a:tbl>
          </a:graphicData>
        </a:graphic>
      </p:graphicFrame>
      <p:pic>
        <p:nvPicPr>
          <p:cNvPr id="3169" name="Google Shape;3169;p167"/>
          <p:cNvPicPr preferRelativeResize="0"/>
          <p:nvPr/>
        </p:nvPicPr>
        <p:blipFill>
          <a:blip r:embed="rId3">
            <a:alphaModFix/>
          </a:blip>
          <a:stretch>
            <a:fillRect/>
          </a:stretch>
        </p:blipFill>
        <p:spPr>
          <a:xfrm>
            <a:off x="6079250" y="1945425"/>
            <a:ext cx="1214925" cy="997800"/>
          </a:xfrm>
          <a:prstGeom prst="rect">
            <a:avLst/>
          </a:prstGeom>
          <a:noFill/>
          <a:ln>
            <a:noFill/>
          </a:ln>
        </p:spPr>
      </p:pic>
      <p:pic>
        <p:nvPicPr>
          <p:cNvPr id="3170" name="Google Shape;3170;p167"/>
          <p:cNvPicPr preferRelativeResize="0"/>
          <p:nvPr/>
        </p:nvPicPr>
        <p:blipFill>
          <a:blip r:embed="rId4">
            <a:alphaModFix/>
          </a:blip>
          <a:stretch>
            <a:fillRect/>
          </a:stretch>
        </p:blipFill>
        <p:spPr>
          <a:xfrm>
            <a:off x="6079249" y="3224775"/>
            <a:ext cx="1214925" cy="826883"/>
          </a:xfrm>
          <a:prstGeom prst="rect">
            <a:avLst/>
          </a:prstGeom>
          <a:noFill/>
          <a:ln>
            <a:noFill/>
          </a:ln>
        </p:spPr>
      </p:pic>
      <p:sp>
        <p:nvSpPr>
          <p:cNvPr id="3171" name="Google Shape;3171;p167"/>
          <p:cNvSpPr txBox="1"/>
          <p:nvPr/>
        </p:nvSpPr>
        <p:spPr>
          <a:xfrm>
            <a:off x="237888" y="5429925"/>
            <a:ext cx="6858000" cy="144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dk1"/>
                </a:solidFill>
                <a:highlight>
                  <a:srgbClr val="F9DEC9"/>
                </a:highlight>
                <a:latin typeface="Mada"/>
                <a:ea typeface="Mada"/>
                <a:cs typeface="Mada"/>
                <a:sym typeface="Mada"/>
              </a:rPr>
              <a:t>Note: </a:t>
            </a:r>
            <a:r>
              <a:rPr lang="en-GB" sz="1600"/>
              <a:t> </a:t>
            </a:r>
            <a:endParaRPr sz="1600"/>
          </a:p>
          <a:p>
            <a:pPr indent="-298450" lvl="0" marL="457200" rtl="0" algn="l">
              <a:lnSpc>
                <a:spcPct val="115000"/>
              </a:lnSpc>
              <a:spcBef>
                <a:spcPts val="0"/>
              </a:spcBef>
              <a:spcAft>
                <a:spcPts val="0"/>
              </a:spcAft>
              <a:buSzPts val="1100"/>
              <a:buChar char="●"/>
            </a:pPr>
            <a:r>
              <a:rPr lang="en-GB" sz="1100">
                <a:solidFill>
                  <a:schemeClr val="dk1"/>
                </a:solidFill>
                <a:latin typeface="Mada"/>
                <a:ea typeface="Mada"/>
                <a:cs typeface="Mada"/>
                <a:sym typeface="Mada"/>
              </a:rPr>
              <a:t>Ask the patient if he took </a:t>
            </a:r>
            <a:r>
              <a:rPr lang="en-GB" sz="1100">
                <a:solidFill>
                  <a:schemeClr val="dk1"/>
                </a:solidFill>
                <a:latin typeface="Mada"/>
                <a:ea typeface="Mada"/>
                <a:cs typeface="Mada"/>
                <a:sym typeface="Mada"/>
              </a:rPr>
              <a:t> tetanus </a:t>
            </a:r>
            <a:r>
              <a:rPr lang="en-GB" sz="1100">
                <a:solidFill>
                  <a:schemeClr val="dk1"/>
                </a:solidFill>
                <a:latin typeface="Mada"/>
                <a:ea typeface="Mada"/>
                <a:cs typeface="Mada"/>
                <a:sym typeface="Mada"/>
              </a:rPr>
              <a:t>vaccine (It’s valid for 5-10 years), if not give him the vaccine to prevent them from tetanus infection</a:t>
            </a:r>
            <a:r>
              <a:rPr lang="en-GB" sz="1100">
                <a:latin typeface="Mada"/>
                <a:ea typeface="Mada"/>
                <a:cs typeface="Mada"/>
                <a:sym typeface="Mada"/>
              </a:rPr>
              <a:t>.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All infection give AB &amp;( </a:t>
            </a:r>
            <a:r>
              <a:rPr lang="en-GB" sz="1100">
                <a:solidFill>
                  <a:schemeClr val="dk1"/>
                </a:solidFill>
                <a:latin typeface="Mada"/>
                <a:ea typeface="Mada"/>
                <a:cs typeface="Mada"/>
                <a:sym typeface="Mada"/>
              </a:rPr>
              <a:t>incision and drainage) expect herpes no incision and drainage</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If you forget the organism S. aureus always work :)</a:t>
            </a:r>
            <a:endParaRPr sz="1100">
              <a:solidFill>
                <a:schemeClr val="dk1"/>
              </a:solidFill>
              <a:latin typeface="Mada"/>
              <a:ea typeface="Mada"/>
              <a:cs typeface="Mada"/>
              <a:sym typeface="Mada"/>
            </a:endParaRPr>
          </a:p>
          <a:p>
            <a:pPr indent="-298450" lvl="0" marL="457200" rtl="0" algn="l">
              <a:lnSpc>
                <a:spcPct val="115000"/>
              </a:lnSpc>
              <a:spcBef>
                <a:spcPts val="500"/>
              </a:spcBef>
              <a:spcAft>
                <a:spcPts val="500"/>
              </a:spcAft>
              <a:buClr>
                <a:schemeClr val="dk1"/>
              </a:buClr>
              <a:buSzPts val="1100"/>
              <a:buFont typeface="Mada"/>
              <a:buChar char="●"/>
            </a:pPr>
            <a:r>
              <a:rPr lang="en-GB" sz="1100">
                <a:solidFill>
                  <a:schemeClr val="dk1"/>
                </a:solidFill>
                <a:latin typeface="Mada"/>
                <a:ea typeface="Mada"/>
                <a:cs typeface="Mada"/>
                <a:sym typeface="Mada"/>
              </a:rPr>
              <a:t>For the physical examination of the hands refer to page 148 </a:t>
            </a:r>
            <a:endParaRPr sz="1100">
              <a:solidFill>
                <a:schemeClr val="dk1"/>
              </a:solidFill>
              <a:latin typeface="Mada"/>
              <a:ea typeface="Mada"/>
              <a:cs typeface="Mada"/>
              <a:sym typeface="Mada"/>
            </a:endParaRPr>
          </a:p>
        </p:txBody>
      </p:sp>
      <p:sp>
        <p:nvSpPr>
          <p:cNvPr id="3172" name="Google Shape;3172;p167"/>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pSp>
        <p:nvGrpSpPr>
          <p:cNvPr id="3173" name="Google Shape;3173;p167"/>
          <p:cNvGrpSpPr/>
          <p:nvPr/>
        </p:nvGrpSpPr>
        <p:grpSpPr>
          <a:xfrm>
            <a:off x="237900" y="6952750"/>
            <a:ext cx="4858457" cy="414944"/>
            <a:chOff x="6" y="5486406"/>
            <a:chExt cx="3832800" cy="414944"/>
          </a:xfrm>
        </p:grpSpPr>
        <p:sp>
          <p:nvSpPr>
            <p:cNvPr id="3174" name="Google Shape;3174;p167"/>
            <p:cNvSpPr txBox="1"/>
            <p:nvPr/>
          </p:nvSpPr>
          <p:spPr>
            <a:xfrm>
              <a:off x="6" y="5486406"/>
              <a:ext cx="3832800" cy="30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Investigations</a:t>
              </a:r>
              <a:endParaRPr sz="1800">
                <a:solidFill>
                  <a:srgbClr val="9FCFCF"/>
                </a:solidFill>
                <a:latin typeface="Comfortaa Regular"/>
                <a:ea typeface="Comfortaa Regular"/>
                <a:cs typeface="Comfortaa Regular"/>
                <a:sym typeface="Comfortaa Regular"/>
              </a:endParaRPr>
            </a:p>
          </p:txBody>
        </p:sp>
        <p:sp>
          <p:nvSpPr>
            <p:cNvPr id="3175" name="Google Shape;3175;p167"/>
            <p:cNvSpPr/>
            <p:nvPr/>
          </p:nvSpPr>
          <p:spPr>
            <a:xfrm>
              <a:off x="775" y="5843750"/>
              <a:ext cx="1659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176" name="Google Shape;3176;p167"/>
          <p:cNvSpPr txBox="1"/>
          <p:nvPr/>
        </p:nvSpPr>
        <p:spPr>
          <a:xfrm>
            <a:off x="513625" y="7513550"/>
            <a:ext cx="50376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93C47D"/>
              </a:buClr>
              <a:buSzPts val="1400"/>
              <a:buFont typeface="Mada"/>
              <a:buChar char="●"/>
            </a:pPr>
            <a:r>
              <a:rPr lang="en-GB">
                <a:solidFill>
                  <a:srgbClr val="93C47D"/>
                </a:solidFill>
                <a:latin typeface="Mada"/>
                <a:ea typeface="Mada"/>
                <a:cs typeface="Mada"/>
                <a:sym typeface="Mada"/>
              </a:rPr>
              <a:t>Abscess sample for culture (Incision and Drainage) </a:t>
            </a:r>
            <a:endParaRPr>
              <a:solidFill>
                <a:srgbClr val="93C47D"/>
              </a:solidFill>
              <a:latin typeface="Mada"/>
              <a:ea typeface="Mada"/>
              <a:cs typeface="Mada"/>
              <a:sym typeface="Mada"/>
            </a:endParaRPr>
          </a:p>
          <a:p>
            <a:pPr indent="-317500" lvl="0" marL="457200" rtl="0" algn="l">
              <a:spcBef>
                <a:spcPts val="0"/>
              </a:spcBef>
              <a:spcAft>
                <a:spcPts val="0"/>
              </a:spcAft>
              <a:buClr>
                <a:srgbClr val="93C47D"/>
              </a:buClr>
              <a:buSzPts val="1400"/>
              <a:buFont typeface="Mada"/>
              <a:buChar char="●"/>
            </a:pPr>
            <a:r>
              <a:rPr lang="en-GB">
                <a:solidFill>
                  <a:srgbClr val="93C47D"/>
                </a:solidFill>
                <a:latin typeface="Mada"/>
                <a:ea typeface="Mada"/>
                <a:cs typeface="Mada"/>
                <a:sym typeface="Mada"/>
              </a:rPr>
              <a:t>X-ray</a:t>
            </a:r>
            <a:endParaRPr>
              <a:solidFill>
                <a:srgbClr val="93C47D"/>
              </a:solidFill>
              <a:latin typeface="Mada"/>
              <a:ea typeface="Mada"/>
              <a:cs typeface="Mada"/>
              <a:sym typeface="Mada"/>
            </a:endParaRPr>
          </a:p>
        </p:txBody>
      </p:sp>
      <p:grpSp>
        <p:nvGrpSpPr>
          <p:cNvPr id="3177" name="Google Shape;3177;p167"/>
          <p:cNvGrpSpPr/>
          <p:nvPr/>
        </p:nvGrpSpPr>
        <p:grpSpPr>
          <a:xfrm>
            <a:off x="237900" y="8275000"/>
            <a:ext cx="4858457" cy="414944"/>
            <a:chOff x="6" y="5486406"/>
            <a:chExt cx="3832800" cy="414944"/>
          </a:xfrm>
        </p:grpSpPr>
        <p:sp>
          <p:nvSpPr>
            <p:cNvPr id="3178" name="Google Shape;3178;p167"/>
            <p:cNvSpPr txBox="1"/>
            <p:nvPr/>
          </p:nvSpPr>
          <p:spPr>
            <a:xfrm>
              <a:off x="6" y="5486406"/>
              <a:ext cx="3832800" cy="30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Mangments</a:t>
              </a:r>
              <a:endParaRPr sz="1800">
                <a:solidFill>
                  <a:srgbClr val="9FCFCF"/>
                </a:solidFill>
                <a:latin typeface="Comfortaa Regular"/>
                <a:ea typeface="Comfortaa Regular"/>
                <a:cs typeface="Comfortaa Regular"/>
                <a:sym typeface="Comfortaa Regular"/>
              </a:endParaRPr>
            </a:p>
          </p:txBody>
        </p:sp>
        <p:sp>
          <p:nvSpPr>
            <p:cNvPr id="3179" name="Google Shape;3179;p167"/>
            <p:cNvSpPr/>
            <p:nvPr/>
          </p:nvSpPr>
          <p:spPr>
            <a:xfrm>
              <a:off x="775" y="5843750"/>
              <a:ext cx="1659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180" name="Google Shape;3180;p167"/>
          <p:cNvSpPr txBox="1"/>
          <p:nvPr/>
        </p:nvSpPr>
        <p:spPr>
          <a:xfrm>
            <a:off x="513625" y="8840425"/>
            <a:ext cx="30000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93C47D"/>
              </a:buClr>
              <a:buSzPts val="1400"/>
              <a:buFont typeface="Mada"/>
              <a:buChar char="●"/>
            </a:pPr>
            <a:r>
              <a:rPr lang="en-GB">
                <a:solidFill>
                  <a:srgbClr val="93C47D"/>
                </a:solidFill>
                <a:latin typeface="Mada"/>
                <a:ea typeface="Mada"/>
                <a:cs typeface="Mada"/>
                <a:sym typeface="Mada"/>
              </a:rPr>
              <a:t>Non-surgical </a:t>
            </a:r>
            <a:endParaRPr>
              <a:solidFill>
                <a:srgbClr val="93C47D"/>
              </a:solidFill>
              <a:latin typeface="Mada"/>
              <a:ea typeface="Mada"/>
              <a:cs typeface="Mada"/>
              <a:sym typeface="Mada"/>
            </a:endParaRPr>
          </a:p>
          <a:p>
            <a:pPr indent="-317500" lvl="1" marL="914400" rtl="0" algn="l">
              <a:spcBef>
                <a:spcPts val="0"/>
              </a:spcBef>
              <a:spcAft>
                <a:spcPts val="0"/>
              </a:spcAft>
              <a:buClr>
                <a:srgbClr val="93C47D"/>
              </a:buClr>
              <a:buSzPts val="1400"/>
              <a:buFont typeface="Mada"/>
              <a:buChar char="○"/>
            </a:pPr>
            <a:r>
              <a:rPr lang="en-GB">
                <a:solidFill>
                  <a:srgbClr val="93C47D"/>
                </a:solidFill>
                <a:latin typeface="Mada"/>
                <a:ea typeface="Mada"/>
                <a:cs typeface="Mada"/>
                <a:sym typeface="Mada"/>
              </a:rPr>
              <a:t>Antibiotics</a:t>
            </a:r>
            <a:endParaRPr>
              <a:solidFill>
                <a:srgbClr val="93C47D"/>
              </a:solidFill>
              <a:latin typeface="Mada"/>
              <a:ea typeface="Mada"/>
              <a:cs typeface="Mada"/>
              <a:sym typeface="Mada"/>
            </a:endParaRPr>
          </a:p>
          <a:p>
            <a:pPr indent="-317500" lvl="1" marL="914400" rtl="0" algn="l">
              <a:spcBef>
                <a:spcPts val="0"/>
              </a:spcBef>
              <a:spcAft>
                <a:spcPts val="0"/>
              </a:spcAft>
              <a:buClr>
                <a:srgbClr val="93C47D"/>
              </a:buClr>
              <a:buSzPts val="1400"/>
              <a:buFont typeface="Mada"/>
              <a:buChar char="○"/>
            </a:pPr>
            <a:r>
              <a:rPr lang="en-GB">
                <a:solidFill>
                  <a:srgbClr val="93C47D"/>
                </a:solidFill>
                <a:latin typeface="Mada"/>
                <a:ea typeface="Mada"/>
                <a:cs typeface="Mada"/>
                <a:sym typeface="Mada"/>
              </a:rPr>
              <a:t>Hand elevation - </a:t>
            </a:r>
            <a:endParaRPr>
              <a:solidFill>
                <a:srgbClr val="93C47D"/>
              </a:solidFill>
              <a:latin typeface="Mada"/>
              <a:ea typeface="Mada"/>
              <a:cs typeface="Mada"/>
              <a:sym typeface="Mada"/>
            </a:endParaRPr>
          </a:p>
          <a:p>
            <a:pPr indent="-317500" lvl="1" marL="914400" rtl="0" algn="l">
              <a:spcBef>
                <a:spcPts val="0"/>
              </a:spcBef>
              <a:spcAft>
                <a:spcPts val="0"/>
              </a:spcAft>
              <a:buClr>
                <a:srgbClr val="93C47D"/>
              </a:buClr>
              <a:buSzPts val="1400"/>
              <a:buFont typeface="Mada"/>
              <a:buChar char="○"/>
            </a:pPr>
            <a:r>
              <a:rPr lang="en-GB">
                <a:solidFill>
                  <a:srgbClr val="93C47D"/>
                </a:solidFill>
                <a:latin typeface="Mada"/>
                <a:ea typeface="Mada"/>
                <a:cs typeface="Mada"/>
                <a:sym typeface="Mada"/>
              </a:rPr>
              <a:t>Splint</a:t>
            </a:r>
            <a:endParaRPr>
              <a:solidFill>
                <a:srgbClr val="93C47D"/>
              </a:solidFill>
              <a:latin typeface="Mada"/>
              <a:ea typeface="Mada"/>
              <a:cs typeface="Mada"/>
              <a:sym typeface="Mada"/>
            </a:endParaRPr>
          </a:p>
          <a:p>
            <a:pPr indent="-317500" lvl="1" marL="914400" rtl="0" algn="l">
              <a:spcBef>
                <a:spcPts val="0"/>
              </a:spcBef>
              <a:spcAft>
                <a:spcPts val="0"/>
              </a:spcAft>
              <a:buClr>
                <a:srgbClr val="93C47D"/>
              </a:buClr>
              <a:buSzPts val="1400"/>
              <a:buFont typeface="Mada"/>
              <a:buChar char="○"/>
            </a:pPr>
            <a:r>
              <a:rPr lang="en-GB">
                <a:solidFill>
                  <a:srgbClr val="93C47D"/>
                </a:solidFill>
                <a:latin typeface="Mada"/>
                <a:ea typeface="Mada"/>
                <a:cs typeface="Mada"/>
                <a:sym typeface="Mada"/>
              </a:rPr>
              <a:t>Analgesics</a:t>
            </a:r>
            <a:endParaRPr>
              <a:solidFill>
                <a:srgbClr val="93C47D"/>
              </a:solidFill>
              <a:latin typeface="Mada"/>
              <a:ea typeface="Mada"/>
              <a:cs typeface="Mada"/>
              <a:sym typeface="Mada"/>
            </a:endParaRPr>
          </a:p>
          <a:p>
            <a:pPr indent="-317500" lvl="0" marL="457200" rtl="0" algn="l">
              <a:spcBef>
                <a:spcPts val="0"/>
              </a:spcBef>
              <a:spcAft>
                <a:spcPts val="0"/>
              </a:spcAft>
              <a:buClr>
                <a:srgbClr val="93C47D"/>
              </a:buClr>
              <a:buSzPts val="1400"/>
              <a:buFont typeface="Mada"/>
              <a:buChar char="●"/>
            </a:pPr>
            <a:r>
              <a:rPr lang="en-GB">
                <a:solidFill>
                  <a:srgbClr val="93C47D"/>
                </a:solidFill>
                <a:latin typeface="Mada"/>
                <a:ea typeface="Mada"/>
                <a:cs typeface="Mada"/>
                <a:sym typeface="Mada"/>
              </a:rPr>
              <a:t>Surgical</a:t>
            </a:r>
            <a:endParaRPr>
              <a:solidFill>
                <a:srgbClr val="93C47D"/>
              </a:solidFill>
              <a:latin typeface="Mada"/>
              <a:ea typeface="Mada"/>
              <a:cs typeface="Mada"/>
              <a:sym typeface="Mada"/>
            </a:endParaRPr>
          </a:p>
        </p:txBody>
      </p:sp>
      <p:pic>
        <p:nvPicPr>
          <p:cNvPr id="3181" name="Google Shape;3181;p167"/>
          <p:cNvPicPr preferRelativeResize="0"/>
          <p:nvPr/>
        </p:nvPicPr>
        <p:blipFill>
          <a:blip r:embed="rId5">
            <a:alphaModFix/>
          </a:blip>
          <a:stretch>
            <a:fillRect/>
          </a:stretch>
        </p:blipFill>
        <p:spPr>
          <a:xfrm>
            <a:off x="4274000" y="8274990"/>
            <a:ext cx="3134574" cy="2240161"/>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5" name="Shape 3185"/>
        <p:cNvGrpSpPr/>
        <p:nvPr/>
      </p:nvGrpSpPr>
      <p:grpSpPr>
        <a:xfrm>
          <a:off x="0" y="0"/>
          <a:ext cx="0" cy="0"/>
          <a:chOff x="0" y="0"/>
          <a:chExt cx="0" cy="0"/>
        </a:xfrm>
      </p:grpSpPr>
      <p:sp>
        <p:nvSpPr>
          <p:cNvPr id="3186" name="Google Shape;3186;p168"/>
          <p:cNvSpPr txBox="1"/>
          <p:nvPr/>
        </p:nvSpPr>
        <p:spPr>
          <a:xfrm>
            <a:off x="167650" y="1545000"/>
            <a:ext cx="7058400" cy="13173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Personal data:</a:t>
            </a:r>
            <a:r>
              <a:rPr lang="en-GB" sz="1100">
                <a:latin typeface="Mada"/>
                <a:ea typeface="Mada"/>
                <a:cs typeface="Mada"/>
                <a:sym typeface="Mada"/>
              </a:rPr>
              <a:t> Name, age, occupation, nationality </a:t>
            </a:r>
            <a:endParaRPr sz="1100">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Lora"/>
              <a:buChar char="○"/>
            </a:pPr>
            <a:r>
              <a:rPr lang="en-GB" sz="1100">
                <a:solidFill>
                  <a:srgbClr val="CC0000"/>
                </a:solidFill>
                <a:latin typeface="Mada"/>
                <a:ea typeface="Mada"/>
                <a:cs typeface="Mada"/>
                <a:sym typeface="Mada"/>
              </a:rPr>
              <a:t> Very imp to ask about</a:t>
            </a:r>
            <a:r>
              <a:rPr b="1" lang="en-GB" sz="1100">
                <a:solidFill>
                  <a:srgbClr val="CC0000"/>
                </a:solidFill>
                <a:latin typeface="Mada"/>
                <a:ea typeface="Mada"/>
                <a:cs typeface="Mada"/>
                <a:sym typeface="Mada"/>
              </a:rPr>
              <a:t> :</a:t>
            </a:r>
            <a:endParaRPr b="1" sz="1100">
              <a:solidFill>
                <a:srgbClr val="CC0000"/>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Lora"/>
              <a:buChar char="■"/>
            </a:pPr>
            <a:r>
              <a:rPr b="1" lang="en-GB" sz="1100">
                <a:solidFill>
                  <a:srgbClr val="CC0000"/>
                </a:solidFill>
                <a:latin typeface="Mada"/>
                <a:ea typeface="Mada"/>
                <a:cs typeface="Mada"/>
                <a:sym typeface="Mada"/>
              </a:rPr>
              <a:t>Occupation</a:t>
            </a:r>
            <a:r>
              <a:rPr lang="en-GB" sz="1100">
                <a:solidFill>
                  <a:srgbClr val="CC0000"/>
                </a:solidFill>
                <a:latin typeface="Mada"/>
                <a:ea typeface="Mada"/>
                <a:cs typeface="Mada"/>
                <a:sym typeface="Mada"/>
              </a:rPr>
              <a:t> could be related to the injury. </a:t>
            </a:r>
            <a:endParaRPr sz="1100">
              <a:solidFill>
                <a:srgbClr val="CC0000"/>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Lora"/>
              <a:buChar char="■"/>
            </a:pPr>
            <a:r>
              <a:rPr b="1" lang="en-GB" sz="1100">
                <a:solidFill>
                  <a:srgbClr val="CC0000"/>
                </a:solidFill>
                <a:latin typeface="Mada"/>
                <a:ea typeface="Mada"/>
                <a:cs typeface="Mada"/>
                <a:sym typeface="Mada"/>
              </a:rPr>
              <a:t>Dominant hand</a:t>
            </a:r>
            <a:r>
              <a:rPr lang="en-GB" sz="1100">
                <a:solidFill>
                  <a:srgbClr val="CC0000"/>
                </a:solidFill>
                <a:latin typeface="Mada"/>
                <a:ea typeface="Mada"/>
                <a:cs typeface="Mada"/>
                <a:sym typeface="Mada"/>
              </a:rPr>
              <a:t>, Why is it important? To know the effect of this injury on their lifestyle and function.</a:t>
            </a:r>
            <a:endParaRPr sz="1100">
              <a:solidFill>
                <a:srgbClr val="CC0000"/>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CC: </a:t>
            </a:r>
            <a:r>
              <a:rPr lang="en-GB" sz="1100">
                <a:solidFill>
                  <a:schemeClr val="dk1"/>
                </a:solidFill>
                <a:latin typeface="Mada"/>
                <a:ea typeface="Mada"/>
                <a:cs typeface="Mada"/>
                <a:sym typeface="Mada"/>
              </a:rPr>
              <a:t> Usually complaining of pain and swelling,</a:t>
            </a:r>
            <a:r>
              <a:rPr lang="en-GB" sz="1100">
                <a:solidFill>
                  <a:srgbClr val="CC0000"/>
                </a:solidFill>
                <a:latin typeface="Mada"/>
                <a:ea typeface="Mada"/>
                <a:cs typeface="Mada"/>
                <a:sym typeface="Mada"/>
              </a:rPr>
              <a:t> ask what happened , how the injury happened?</a:t>
            </a:r>
            <a:endParaRPr sz="1100">
              <a:solidFill>
                <a:srgbClr val="CC0000"/>
              </a:solidFill>
              <a:latin typeface="Mada"/>
              <a:ea typeface="Mada"/>
              <a:cs typeface="Mada"/>
              <a:sym typeface="Mada"/>
            </a:endParaRPr>
          </a:p>
          <a:p>
            <a:pPr indent="0" lvl="0" marL="457200" rtl="0" algn="l">
              <a:spcBef>
                <a:spcPts val="0"/>
              </a:spcBef>
              <a:spcAft>
                <a:spcPts val="0"/>
              </a:spcAft>
              <a:buNone/>
            </a:pPr>
            <a:r>
              <a:rPr lang="en-GB" sz="1100">
                <a:solidFill>
                  <a:schemeClr val="dk1"/>
                </a:solidFill>
                <a:latin typeface="Mada"/>
                <a:ea typeface="Mada"/>
                <a:cs typeface="Mada"/>
                <a:sym typeface="Mada"/>
              </a:rPr>
              <a:t> </a:t>
            </a:r>
            <a:endParaRPr b="1" sz="1500">
              <a:solidFill>
                <a:schemeClr val="dk1"/>
              </a:solidFill>
              <a:highlight>
                <a:srgbClr val="F9DEC9"/>
              </a:highlight>
              <a:latin typeface="Lora"/>
              <a:ea typeface="Lora"/>
              <a:cs typeface="Lora"/>
              <a:sym typeface="Lor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a:t>
            </a:r>
            <a:endParaRPr b="1" sz="1500">
              <a:solidFill>
                <a:schemeClr val="dk1"/>
              </a:solidFill>
              <a:highlight>
                <a:srgbClr val="F9DEC9"/>
              </a:highlight>
              <a:latin typeface="Lora"/>
              <a:ea typeface="Lora"/>
              <a:cs typeface="Lora"/>
              <a:sym typeface="Lora"/>
            </a:endParaRPr>
          </a:p>
          <a:p>
            <a:pPr indent="0" lvl="0" marL="0" rtl="0" algn="l">
              <a:spcBef>
                <a:spcPts val="0"/>
              </a:spcBef>
              <a:spcAft>
                <a:spcPts val="0"/>
              </a:spcAft>
              <a:buNone/>
            </a:pPr>
            <a:r>
              <a:t/>
            </a:r>
            <a:endParaRPr b="1" sz="1500">
              <a:solidFill>
                <a:schemeClr val="dk1"/>
              </a:solidFill>
              <a:highlight>
                <a:srgbClr val="F9DEC9"/>
              </a:highlight>
              <a:latin typeface="Lora"/>
              <a:ea typeface="Lora"/>
              <a:cs typeface="Lora"/>
              <a:sym typeface="Lora"/>
            </a:endParaRPr>
          </a:p>
        </p:txBody>
      </p:sp>
      <p:sp>
        <p:nvSpPr>
          <p:cNvPr id="3187" name="Google Shape;3187;p168"/>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88" name="Google Shape;3188;p168"/>
          <p:cNvGrpSpPr/>
          <p:nvPr/>
        </p:nvGrpSpPr>
        <p:grpSpPr>
          <a:xfrm>
            <a:off x="0" y="1041813"/>
            <a:ext cx="4067400" cy="476025"/>
            <a:chOff x="0" y="2108613"/>
            <a:chExt cx="4067400" cy="476025"/>
          </a:xfrm>
        </p:grpSpPr>
        <p:sp>
          <p:nvSpPr>
            <p:cNvPr id="3189" name="Google Shape;3189;p168"/>
            <p:cNvSpPr txBox="1"/>
            <p:nvPr/>
          </p:nvSpPr>
          <p:spPr>
            <a:xfrm>
              <a:off x="0" y="210861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a:t>
              </a:r>
              <a:endParaRPr sz="1800">
                <a:solidFill>
                  <a:srgbClr val="9FCFCF"/>
                </a:solidFill>
                <a:latin typeface="Comfortaa Regular"/>
                <a:ea typeface="Comfortaa Regular"/>
                <a:cs typeface="Comfortaa Regular"/>
                <a:sym typeface="Comfortaa Regular"/>
              </a:endParaRPr>
            </a:p>
          </p:txBody>
        </p:sp>
        <p:sp>
          <p:nvSpPr>
            <p:cNvPr id="3190" name="Google Shape;3190;p168"/>
            <p:cNvSpPr/>
            <p:nvPr/>
          </p:nvSpPr>
          <p:spPr>
            <a:xfrm>
              <a:off x="850" y="25270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191" name="Google Shape;3191;p168"/>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168"/>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168"/>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3194" name="Google Shape;3194;p168"/>
          <p:cNvSpPr txBox="1"/>
          <p:nvPr/>
        </p:nvSpPr>
        <p:spPr>
          <a:xfrm>
            <a:off x="137850" y="299300"/>
            <a:ext cx="7058400" cy="71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latin typeface="Lora"/>
                <a:ea typeface="Lora"/>
                <a:cs typeface="Lora"/>
                <a:sym typeface="Lora"/>
              </a:rPr>
              <a:t>Session 23 : </a:t>
            </a:r>
            <a:r>
              <a:rPr b="1" lang="en-GB" sz="2000">
                <a:solidFill>
                  <a:srgbClr val="83C5BE"/>
                </a:solidFill>
                <a:highlight>
                  <a:srgbClr val="FFFFFF"/>
                </a:highlight>
                <a:latin typeface="Lora"/>
                <a:ea typeface="Lora"/>
                <a:cs typeface="Lora"/>
                <a:sym typeface="Lora"/>
              </a:rPr>
              <a:t>Hand Infections history, Physical Examination, &amp; Differential diagnosis</a:t>
            </a:r>
            <a:endParaRPr b="1" sz="2000">
              <a:solidFill>
                <a:srgbClr val="83C5BE"/>
              </a:solidFill>
              <a:latin typeface="Lora"/>
              <a:ea typeface="Lora"/>
              <a:cs typeface="Lora"/>
              <a:sym typeface="Lora"/>
            </a:endParaRPr>
          </a:p>
        </p:txBody>
      </p:sp>
      <p:graphicFrame>
        <p:nvGraphicFramePr>
          <p:cNvPr id="3195" name="Google Shape;3195;p168"/>
          <p:cNvGraphicFramePr/>
          <p:nvPr/>
        </p:nvGraphicFramePr>
        <p:xfrm>
          <a:off x="141250" y="3446650"/>
          <a:ext cx="3000000" cy="3000000"/>
        </p:xfrm>
        <a:graphic>
          <a:graphicData uri="http://schemas.openxmlformats.org/drawingml/2006/table">
            <a:tbl>
              <a:tblPr>
                <a:noFill/>
                <a:tableStyleId>{19993E90-D4CF-4236-97D6-A35B643A8516}</a:tableStyleId>
              </a:tblPr>
              <a:tblGrid>
                <a:gridCol w="1744575"/>
                <a:gridCol w="5562450"/>
              </a:tblGrid>
              <a:tr h="14415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SOCRATES</a:t>
                      </a:r>
                      <a:endParaRPr b="1" sz="1100">
                        <a:latin typeface="Mada"/>
                        <a:ea typeface="Mada"/>
                        <a:cs typeface="Mada"/>
                        <a:sym typeface="Mada"/>
                      </a:endParaRPr>
                    </a:p>
                  </a:txBody>
                  <a:tcPr marT="91425" marB="91425" marR="91425" marL="91425">
                    <a:solidFill>
                      <a:srgbClr val="DBA17B"/>
                    </a:solidFill>
                  </a:tcPr>
                </a:tc>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Hint </a:t>
                      </a:r>
                      <a:endParaRPr b="1" sz="1100">
                        <a:latin typeface="Mada"/>
                        <a:ea typeface="Mada"/>
                        <a:cs typeface="Mada"/>
                        <a:sym typeface="Mada"/>
                      </a:endParaRPr>
                    </a:p>
                  </a:txBody>
                  <a:tcPr marT="91425" marB="91425" marR="91425" marL="91425">
                    <a:solidFill>
                      <a:srgbClr val="DBA17B"/>
                    </a:solidFill>
                  </a:tcPr>
                </a:tc>
              </a:tr>
              <a:tr h="350975">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Site</a:t>
                      </a:r>
                      <a:endParaRPr b="1" sz="11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Is it generalized or localized?</a:t>
                      </a:r>
                      <a:endParaRPr sz="1100">
                        <a:latin typeface="Mada"/>
                        <a:ea typeface="Mada"/>
                        <a:cs typeface="Mada"/>
                        <a:sym typeface="Mada"/>
                      </a:endParaRPr>
                    </a:p>
                    <a:p>
                      <a:pPr indent="-298450" lvl="0" marL="457200" rtl="0" algn="l">
                        <a:lnSpc>
                          <a:spcPct val="115000"/>
                        </a:lnSpc>
                        <a:spcBef>
                          <a:spcPts val="0"/>
                        </a:spcBef>
                        <a:spcAft>
                          <a:spcPts val="0"/>
                        </a:spcAft>
                        <a:buSzPts val="1100"/>
                        <a:buChar char="●"/>
                      </a:pPr>
                      <a:r>
                        <a:rPr lang="en-GB" sz="1100">
                          <a:latin typeface="Mada"/>
                          <a:ea typeface="Mada"/>
                          <a:cs typeface="Mada"/>
                          <a:sym typeface="Mada"/>
                        </a:rPr>
                        <a:t>Is one side or both?Can you tell me which hand? Is it the </a:t>
                      </a:r>
                      <a:r>
                        <a:rPr b="1" lang="en-GB" sz="1100">
                          <a:latin typeface="Mada"/>
                          <a:ea typeface="Mada"/>
                          <a:cs typeface="Mada"/>
                          <a:sym typeface="Mada"/>
                        </a:rPr>
                        <a:t>dominant</a:t>
                      </a:r>
                      <a:r>
                        <a:rPr lang="en-GB" sz="1100">
                          <a:latin typeface="Mada"/>
                          <a:ea typeface="Mada"/>
                          <a:cs typeface="Mada"/>
                          <a:sym typeface="Mada"/>
                        </a:rPr>
                        <a:t> one? (IF it bilateral ask about if they on same level or not?).</a:t>
                      </a:r>
                      <a:endParaRPr sz="1100">
                        <a:latin typeface="Mada"/>
                        <a:ea typeface="Mada"/>
                        <a:cs typeface="Mada"/>
                        <a:sym typeface="Mada"/>
                      </a:endParaRPr>
                    </a:p>
                    <a:p>
                      <a:pPr indent="-298450" lvl="0" marL="457200" rtl="0" algn="l">
                        <a:lnSpc>
                          <a:spcPct val="115000"/>
                        </a:lnSpc>
                        <a:spcBef>
                          <a:spcPts val="0"/>
                        </a:spcBef>
                        <a:spcAft>
                          <a:spcPts val="0"/>
                        </a:spcAft>
                        <a:buSzPts val="1100"/>
                        <a:buChar char="●"/>
                      </a:pPr>
                      <a:r>
                        <a:rPr lang="en-GB" sz="1100">
                          <a:latin typeface="Mada"/>
                          <a:ea typeface="Mada"/>
                          <a:cs typeface="Mada"/>
                          <a:sym typeface="Mada"/>
                        </a:rPr>
                        <a:t>How was the </a:t>
                      </a:r>
                      <a:r>
                        <a:rPr lang="en-GB" sz="1100">
                          <a:latin typeface="Mada"/>
                          <a:ea typeface="Mada"/>
                          <a:cs typeface="Mada"/>
                          <a:sym typeface="Mada"/>
                        </a:rPr>
                        <a:t>posture</a:t>
                      </a:r>
                      <a:r>
                        <a:rPr lang="en-GB" sz="1100">
                          <a:latin typeface="Mada"/>
                          <a:ea typeface="Mada"/>
                          <a:cs typeface="Mada"/>
                          <a:sym typeface="Mada"/>
                        </a:rPr>
                        <a:t> of the hand when the injury </a:t>
                      </a:r>
                      <a:r>
                        <a:rPr lang="en-GB" sz="1100">
                          <a:latin typeface="Mada"/>
                          <a:ea typeface="Mada"/>
                          <a:cs typeface="Mada"/>
                          <a:sym typeface="Mada"/>
                        </a:rPr>
                        <a:t>occur.</a:t>
                      </a:r>
                      <a:r>
                        <a:rPr lang="en-GB" sz="1100">
                          <a:latin typeface="Mada"/>
                          <a:ea typeface="Mada"/>
                          <a:cs typeface="Mada"/>
                          <a:sym typeface="Mada"/>
                        </a:rPr>
                        <a:t>  </a:t>
                      </a:r>
                      <a:endParaRPr sz="1100">
                        <a:latin typeface="Mada"/>
                        <a:ea typeface="Mada"/>
                        <a:cs typeface="Mada"/>
                        <a:sym typeface="Mada"/>
                      </a:endParaRPr>
                    </a:p>
                  </a:txBody>
                  <a:tcPr marT="91425" marB="91425" marR="91425" marL="91425"/>
                </a:tc>
              </a:tr>
              <a:tr h="2131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Onset</a:t>
                      </a:r>
                      <a:endParaRPr b="1" sz="11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When did it start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Did </a:t>
                      </a:r>
                      <a:r>
                        <a:rPr lang="en-GB" sz="1100">
                          <a:latin typeface="Mada"/>
                          <a:ea typeface="Mada"/>
                          <a:cs typeface="Mada"/>
                          <a:sym typeface="Mada"/>
                        </a:rPr>
                        <a:t>it start suddenly or gradually? Proggrisive ? I</a:t>
                      </a:r>
                      <a:r>
                        <a:rPr lang="en-GB" sz="1100">
                          <a:latin typeface="Mada"/>
                          <a:ea typeface="Mada"/>
                          <a:cs typeface="Mada"/>
                          <a:sym typeface="Mada"/>
                        </a:rPr>
                        <a:t>ntermittent</a:t>
                      </a:r>
                      <a:r>
                        <a:rPr lang="en-GB" sz="1100">
                          <a:latin typeface="Mada"/>
                          <a:ea typeface="Mada"/>
                          <a:cs typeface="Mada"/>
                          <a:sym typeface="Mada"/>
                        </a:rPr>
                        <a:t> ?</a:t>
                      </a:r>
                      <a:endParaRPr sz="1100">
                        <a:latin typeface="Mada"/>
                        <a:ea typeface="Mada"/>
                        <a:cs typeface="Mada"/>
                        <a:sym typeface="Mada"/>
                      </a:endParaRPr>
                    </a:p>
                  </a:txBody>
                  <a:tcPr marT="91425" marB="91425" marR="91425" marL="91425"/>
                </a:tc>
              </a:tr>
              <a:tr h="14415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Character</a:t>
                      </a:r>
                      <a:endParaRPr b="1" sz="11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Can you </a:t>
                      </a:r>
                      <a:r>
                        <a:rPr lang="en-GB" sz="1100">
                          <a:solidFill>
                            <a:schemeClr val="dk1"/>
                          </a:solidFill>
                          <a:latin typeface="Mada"/>
                          <a:ea typeface="Mada"/>
                          <a:cs typeface="Mada"/>
                          <a:sym typeface="Mada"/>
                        </a:rPr>
                        <a:t>describe</a:t>
                      </a:r>
                      <a:r>
                        <a:rPr lang="en-GB" sz="1100">
                          <a:solidFill>
                            <a:schemeClr val="dk1"/>
                          </a:solidFill>
                          <a:latin typeface="Mada"/>
                          <a:ea typeface="Mada"/>
                          <a:cs typeface="Mada"/>
                          <a:sym typeface="Mada"/>
                        </a:rPr>
                        <a:t> the pain,</a:t>
                      </a:r>
                      <a:r>
                        <a:rPr b="1" lang="en-GB" sz="1100">
                          <a:solidFill>
                            <a:schemeClr val="dk1"/>
                          </a:solidFill>
                          <a:latin typeface="Mada"/>
                          <a:ea typeface="Mada"/>
                          <a:cs typeface="Mada"/>
                          <a:sym typeface="Mada"/>
                        </a:rPr>
                        <a:t> did you notice any change in the color.</a:t>
                      </a:r>
                      <a:endParaRPr b="1" sz="1100">
                        <a:latin typeface="Mada"/>
                        <a:ea typeface="Mada"/>
                        <a:cs typeface="Mada"/>
                        <a:sym typeface="Mada"/>
                      </a:endParaRPr>
                    </a:p>
                  </a:txBody>
                  <a:tcPr marT="91425" marB="91425" marR="91425" marL="91425"/>
                </a:tc>
              </a:tr>
              <a:tr h="14415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Radiation</a:t>
                      </a:r>
                      <a:endParaRPr b="1" sz="11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Does</a:t>
                      </a:r>
                      <a:r>
                        <a:rPr lang="en-GB" sz="1100">
                          <a:solidFill>
                            <a:schemeClr val="dk1"/>
                          </a:solidFill>
                          <a:latin typeface="Mada"/>
                          <a:ea typeface="Mada"/>
                          <a:cs typeface="Mada"/>
                          <a:sym typeface="Mada"/>
                        </a:rPr>
                        <a:t> the pain </a:t>
                      </a:r>
                      <a:r>
                        <a:rPr lang="en-GB" sz="1100">
                          <a:solidFill>
                            <a:schemeClr val="dk1"/>
                          </a:solidFill>
                          <a:latin typeface="Mada"/>
                          <a:ea typeface="Mada"/>
                          <a:cs typeface="Mada"/>
                          <a:sym typeface="Mada"/>
                        </a:rPr>
                        <a:t>radiate</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anywhere</a:t>
                      </a:r>
                      <a:r>
                        <a:rPr lang="en-GB" sz="1100">
                          <a:solidFill>
                            <a:schemeClr val="dk1"/>
                          </a:solidFill>
                          <a:latin typeface="Mada"/>
                          <a:ea typeface="Mada"/>
                          <a:cs typeface="Mada"/>
                          <a:sym typeface="Mada"/>
                        </a:rPr>
                        <a:t>, to the wrist? Fingers?  </a:t>
                      </a:r>
                      <a:endParaRPr sz="1100">
                        <a:solidFill>
                          <a:schemeClr val="dk1"/>
                        </a:solidFill>
                        <a:latin typeface="Mada"/>
                        <a:ea typeface="Mada"/>
                        <a:cs typeface="Mada"/>
                        <a:sym typeface="Mada"/>
                      </a:endParaRPr>
                    </a:p>
                  </a:txBody>
                  <a:tcPr marT="91425" marB="91425" marR="91425" marL="91425"/>
                </a:tc>
              </a:tr>
              <a:tr h="350975">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Associated symptoms </a:t>
                      </a:r>
                      <a:endParaRPr b="1" sz="11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I</a:t>
                      </a:r>
                      <a:r>
                        <a:rPr lang="en-GB" sz="1100">
                          <a:solidFill>
                            <a:schemeClr val="dk1"/>
                          </a:solidFill>
                          <a:latin typeface="Mada"/>
                          <a:ea typeface="Mada"/>
                          <a:cs typeface="Mada"/>
                          <a:sym typeface="Mada"/>
                        </a:rPr>
                        <a:t>tching, ulcer and </a:t>
                      </a:r>
                      <a:r>
                        <a:rPr b="1" lang="en-GB" sz="1100">
                          <a:solidFill>
                            <a:schemeClr val="dk1"/>
                          </a:solidFill>
                          <a:latin typeface="Mada"/>
                          <a:ea typeface="Mada"/>
                          <a:cs typeface="Mada"/>
                          <a:sym typeface="Mada"/>
                        </a:rPr>
                        <a:t>discharge</a:t>
                      </a:r>
                      <a:r>
                        <a:rPr lang="en-GB" sz="1100">
                          <a:solidFill>
                            <a:schemeClr val="dk1"/>
                          </a:solidFill>
                          <a:latin typeface="Mada"/>
                          <a:ea typeface="Mada"/>
                          <a:cs typeface="Mada"/>
                          <a:sym typeface="Mada"/>
                        </a:rPr>
                        <a:t>?(</a:t>
                      </a:r>
                      <a:r>
                        <a:rPr lang="en-GB" sz="1100">
                          <a:solidFill>
                            <a:schemeClr val="dk1"/>
                          </a:solidFill>
                          <a:latin typeface="Mada"/>
                          <a:ea typeface="Mada"/>
                          <a:cs typeface="Mada"/>
                          <a:sym typeface="Mada"/>
                        </a:rPr>
                        <a:t> quantity, consistency, color and smell)</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Is there any fever ( if yes ask more by what was the last reading? How do you measure it ?) and Rigor?.</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Constitutional</a:t>
                      </a:r>
                      <a:r>
                        <a:rPr lang="en-GB" sz="1100">
                          <a:solidFill>
                            <a:schemeClr val="dk1"/>
                          </a:solidFill>
                          <a:latin typeface="Mada"/>
                          <a:ea typeface="Mada"/>
                          <a:cs typeface="Mada"/>
                          <a:sym typeface="Mada"/>
                        </a:rPr>
                        <a:t> symptoms. </a:t>
                      </a:r>
                      <a:endParaRPr sz="1100">
                        <a:solidFill>
                          <a:schemeClr val="dk1"/>
                        </a:solidFill>
                        <a:latin typeface="Mada"/>
                        <a:ea typeface="Mada"/>
                        <a:cs typeface="Mada"/>
                        <a:sym typeface="Mada"/>
                      </a:endParaRPr>
                    </a:p>
                  </a:txBody>
                  <a:tcPr marT="91425" marB="91425" marR="91425" marL="91425"/>
                </a:tc>
              </a:tr>
              <a:tr h="21310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Time course</a:t>
                      </a:r>
                      <a:endParaRPr b="1" sz="1100">
                        <a:latin typeface="Mada"/>
                        <a:ea typeface="Mada"/>
                        <a:cs typeface="Mada"/>
                        <a:sym typeface="Mada"/>
                      </a:endParaRPr>
                    </a:p>
                  </a:txBody>
                  <a:tcPr marT="91425" marB="91425" marR="91425" marL="91425" anchor="ctr">
                    <a:solidFill>
                      <a:srgbClr val="F9DEC9"/>
                    </a:solidFill>
                  </a:tcPr>
                </a:tc>
                <a:tc>
                  <a:txBody>
                    <a:bodyPr/>
                    <a:lstStyle/>
                    <a:p>
                      <a:pPr indent="0" lvl="0" marL="457200" rtl="0" algn="l">
                        <a:lnSpc>
                          <a:spcPct val="115000"/>
                        </a:lnSpc>
                        <a:spcBef>
                          <a:spcPts val="0"/>
                        </a:spcBef>
                        <a:spcAft>
                          <a:spcPts val="0"/>
                        </a:spcAft>
                        <a:buNone/>
                      </a:pPr>
                      <a:r>
                        <a:rPr lang="en-GB" sz="1100">
                          <a:latin typeface="Mada"/>
                          <a:ea typeface="Mada"/>
                          <a:cs typeface="Mada"/>
                          <a:sym typeface="Mada"/>
                        </a:rPr>
                        <a:t>Pattern: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How has the swelling and pain changed over time? </a:t>
                      </a:r>
                      <a:endParaRPr sz="1100">
                        <a:latin typeface="Mada"/>
                        <a:ea typeface="Mada"/>
                        <a:cs typeface="Mada"/>
                        <a:sym typeface="Mada"/>
                      </a:endParaRPr>
                    </a:p>
                  </a:txBody>
                  <a:tcPr marT="91425" marB="91425" marR="91425" marL="91425"/>
                </a:tc>
              </a:tr>
              <a:tr h="282025">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 Exacerbating factors</a:t>
                      </a:r>
                      <a:endParaRPr b="1" sz="1100">
                        <a:solidFill>
                          <a:schemeClr val="dk1"/>
                        </a:solidFill>
                        <a:latin typeface="Mada"/>
                        <a:ea typeface="Mada"/>
                        <a:cs typeface="Mada"/>
                        <a:sym typeface="Mada"/>
                      </a:endParaRPr>
                    </a:p>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&amp;</a:t>
                      </a:r>
                      <a:endParaRPr b="1" sz="1100">
                        <a:solidFill>
                          <a:schemeClr val="dk1"/>
                        </a:solidFill>
                        <a:latin typeface="Mada"/>
                        <a:ea typeface="Mada"/>
                        <a:cs typeface="Mada"/>
                        <a:sym typeface="Mada"/>
                      </a:endParaRPr>
                    </a:p>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Relieving factors</a:t>
                      </a:r>
                      <a:endParaRPr b="1" sz="1100">
                        <a:solidFill>
                          <a:schemeClr val="dk1"/>
                        </a:solidFill>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Is </a:t>
                      </a:r>
                      <a:r>
                        <a:rPr lang="en-GB" sz="1100">
                          <a:latin typeface="Mada"/>
                          <a:ea typeface="Mada"/>
                          <a:cs typeface="Mada"/>
                          <a:sym typeface="Mada"/>
                        </a:rPr>
                        <a:t> there anything that makes it better or </a:t>
                      </a:r>
                      <a:r>
                        <a:rPr lang="en-GB" sz="1100">
                          <a:solidFill>
                            <a:schemeClr val="dk1"/>
                          </a:solidFill>
                          <a:latin typeface="Mada"/>
                          <a:ea typeface="Mada"/>
                          <a:cs typeface="Mada"/>
                          <a:sym typeface="Mada"/>
                        </a:rPr>
                        <a:t>worse </a:t>
                      </a:r>
                      <a:r>
                        <a:rPr lang="en-GB" sz="1100">
                          <a:latin typeface="Mada"/>
                          <a:ea typeface="Mada"/>
                          <a:cs typeface="Mada"/>
                          <a:sym typeface="Mada"/>
                        </a:rPr>
                        <a:t>? </a:t>
                      </a:r>
                      <a:r>
                        <a:rPr lang="en-GB" sz="1100">
                          <a:latin typeface="Mada"/>
                          <a:ea typeface="Mada"/>
                          <a:cs typeface="Mada"/>
                          <a:sym typeface="Mada"/>
                        </a:rPr>
                        <a:t>specific</a:t>
                      </a:r>
                      <a:r>
                        <a:rPr lang="en-GB" sz="1100">
                          <a:latin typeface="Mada"/>
                          <a:ea typeface="Mada"/>
                          <a:cs typeface="Mada"/>
                          <a:sym typeface="Mada"/>
                        </a:rPr>
                        <a:t> hand posture ? With </a:t>
                      </a:r>
                      <a:r>
                        <a:rPr lang="en-GB" sz="1100">
                          <a:latin typeface="Mada"/>
                          <a:ea typeface="Mada"/>
                          <a:cs typeface="Mada"/>
                          <a:sym typeface="Mada"/>
                        </a:rPr>
                        <a:t>movement</a:t>
                      </a:r>
                      <a:r>
                        <a:rPr lang="en-GB" sz="1100">
                          <a:latin typeface="Mada"/>
                          <a:ea typeface="Mada"/>
                          <a:cs typeface="Mada"/>
                          <a:sym typeface="Mada"/>
                        </a:rPr>
                        <a:t> ? With rest ? Any medication? </a:t>
                      </a:r>
                      <a:endParaRPr sz="1100">
                        <a:solidFill>
                          <a:schemeClr val="dk1"/>
                        </a:solidFill>
                        <a:latin typeface="Mada"/>
                        <a:ea typeface="Mada"/>
                        <a:cs typeface="Mada"/>
                        <a:sym typeface="Mada"/>
                      </a:endParaRPr>
                    </a:p>
                  </a:txBody>
                  <a:tcPr marT="91425" marB="91425" marR="91425" marL="91425"/>
                </a:tc>
              </a:tr>
              <a:tr h="282025">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Severity</a:t>
                      </a:r>
                      <a:endParaRPr b="1" sz="11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Does</a:t>
                      </a:r>
                      <a:r>
                        <a:rPr lang="en-GB" sz="1100">
                          <a:solidFill>
                            <a:schemeClr val="dk1"/>
                          </a:solidFill>
                          <a:latin typeface="Mada"/>
                          <a:ea typeface="Mada"/>
                          <a:cs typeface="Mada"/>
                          <a:sym typeface="Mada"/>
                        </a:rPr>
                        <a:t> it affect your daily activities which lead to movement limitation? If pt doesn’t understand the question then </a:t>
                      </a:r>
                      <a:r>
                        <a:rPr lang="en-GB" sz="1100">
                          <a:solidFill>
                            <a:schemeClr val="dk1"/>
                          </a:solidFill>
                          <a:latin typeface="Mada"/>
                          <a:ea typeface="Mada"/>
                          <a:cs typeface="Mada"/>
                          <a:sym typeface="Mada"/>
                        </a:rPr>
                        <a:t>you</a:t>
                      </a:r>
                      <a:r>
                        <a:rPr lang="en-GB" sz="1100">
                          <a:solidFill>
                            <a:schemeClr val="dk1"/>
                          </a:solidFill>
                          <a:latin typeface="Mada"/>
                          <a:ea typeface="Mada"/>
                          <a:cs typeface="Mada"/>
                          <a:sym typeface="Mada"/>
                        </a:rPr>
                        <a:t> can ask if it affects them when they’re wearing their watch or driving. </a:t>
                      </a:r>
                      <a:endParaRPr sz="1100">
                        <a:latin typeface="Mada"/>
                        <a:ea typeface="Mada"/>
                        <a:cs typeface="Mada"/>
                        <a:sym typeface="Mada"/>
                      </a:endParaRPr>
                    </a:p>
                  </a:txBody>
                  <a:tcPr marT="91425" marB="91425" marR="91425" marL="91425"/>
                </a:tc>
              </a:tr>
            </a:tbl>
          </a:graphicData>
        </a:graphic>
      </p:graphicFrame>
      <p:sp>
        <p:nvSpPr>
          <p:cNvPr id="3196" name="Google Shape;3196;p168"/>
          <p:cNvSpPr txBox="1"/>
          <p:nvPr/>
        </p:nvSpPr>
        <p:spPr>
          <a:xfrm>
            <a:off x="137850" y="8941350"/>
            <a:ext cx="7058400" cy="17172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PMH: </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rgbClr val="CC0000"/>
              </a:buClr>
              <a:buSzPts val="1100"/>
              <a:buFont typeface="Mada"/>
              <a:buChar char="○"/>
            </a:pPr>
            <a:r>
              <a:rPr b="1" lang="en-GB" sz="1100">
                <a:solidFill>
                  <a:srgbClr val="CC0000"/>
                </a:solidFill>
                <a:latin typeface="Mada"/>
                <a:ea typeface="Mada"/>
                <a:cs typeface="Mada"/>
                <a:sym typeface="Mada"/>
              </a:rPr>
              <a:t>Previous trauma or injury, hand surgery. </a:t>
            </a:r>
            <a:endParaRPr b="1" sz="1100">
              <a:solidFill>
                <a:srgbClr val="CC0000"/>
              </a:solidFill>
              <a:latin typeface="Mada"/>
              <a:ea typeface="Mada"/>
              <a:cs typeface="Mada"/>
              <a:sym typeface="Mada"/>
            </a:endParaRPr>
          </a:p>
          <a:p>
            <a:pPr indent="-298450" lvl="1" marL="914400" rtl="0" algn="l">
              <a:lnSpc>
                <a:spcPct val="115000"/>
              </a:lnSpc>
              <a:spcBef>
                <a:spcPts val="0"/>
              </a:spcBef>
              <a:spcAft>
                <a:spcPts val="0"/>
              </a:spcAft>
              <a:buClr>
                <a:srgbClr val="CC0000"/>
              </a:buClr>
              <a:buSzPts val="1100"/>
              <a:buFont typeface="Mada"/>
              <a:buChar char="○"/>
            </a:pPr>
            <a:r>
              <a:rPr b="1" lang="en-GB" sz="1100">
                <a:solidFill>
                  <a:srgbClr val="CC0000"/>
                </a:solidFill>
                <a:latin typeface="Mada"/>
                <a:ea typeface="Mada"/>
                <a:cs typeface="Mada"/>
                <a:sym typeface="Mada"/>
              </a:rPr>
              <a:t>Tetanus vaccine. </a:t>
            </a:r>
            <a:endParaRPr b="1" sz="1100">
              <a:solidFill>
                <a:srgbClr val="CC0000"/>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100">
                <a:solidFill>
                  <a:schemeClr val="dk1"/>
                </a:solidFill>
                <a:latin typeface="Mada"/>
                <a:ea typeface="Mada"/>
                <a:cs typeface="Mada"/>
                <a:sym typeface="Mada"/>
              </a:rPr>
              <a:t>DM, HTN, Vascular or neurological disease.</a:t>
            </a:r>
            <a:endParaRPr sz="1100">
              <a:solidFill>
                <a:schemeClr val="dk1"/>
              </a:solidFill>
              <a:latin typeface="Mada"/>
              <a:ea typeface="Mada"/>
              <a:cs typeface="Mada"/>
              <a:sym typeface="Mada"/>
            </a:endParaRPr>
          </a:p>
          <a:p>
            <a:pPr indent="0" lvl="0" marL="914400" rtl="0" algn="l">
              <a:spcBef>
                <a:spcPts val="0"/>
              </a:spcBef>
              <a:spcAft>
                <a:spcPts val="0"/>
              </a:spcAft>
              <a:buNone/>
            </a:pPr>
            <a:r>
              <a:t/>
            </a:r>
            <a:endParaRPr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Social : </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rgbClr val="CC0000"/>
                </a:solidFill>
                <a:latin typeface="Mada"/>
                <a:ea typeface="Mada"/>
                <a:cs typeface="Mada"/>
                <a:sym typeface="Mada"/>
              </a:rPr>
              <a:t>Smoking (decrease healing)</a:t>
            </a:r>
            <a:r>
              <a:rPr lang="en-GB" sz="1100">
                <a:solidFill>
                  <a:schemeClr val="dk1"/>
                </a:solidFill>
                <a:latin typeface="Mada"/>
                <a:ea typeface="Mada"/>
                <a:cs typeface="Mada"/>
                <a:sym typeface="Mada"/>
              </a:rPr>
              <a:t>, alcohol, Traveling history, contact with sick patient.</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Genital herpes in self or partner (herpes) , gonococcal infection ( tenosynovitis).</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b="1" sz="1500">
              <a:solidFill>
                <a:schemeClr val="dk1"/>
              </a:solidFill>
              <a:highlight>
                <a:srgbClr val="F9DEC9"/>
              </a:highlight>
              <a:latin typeface="Lora"/>
              <a:ea typeface="Lora"/>
              <a:cs typeface="Lora"/>
              <a:sym typeface="Lora"/>
            </a:endParaRPr>
          </a:p>
          <a:p>
            <a:pPr indent="0" lvl="0" marL="0" rtl="0" algn="l">
              <a:spcBef>
                <a:spcPts val="0"/>
              </a:spcBef>
              <a:spcAft>
                <a:spcPts val="0"/>
              </a:spcAft>
              <a:buNone/>
            </a:pPr>
            <a:r>
              <a:t/>
            </a:r>
            <a:endParaRPr b="1" sz="1500">
              <a:solidFill>
                <a:schemeClr val="dk1"/>
              </a:solidFill>
              <a:highlight>
                <a:srgbClr val="F9DEC9"/>
              </a:highlight>
              <a:latin typeface="Lora"/>
              <a:ea typeface="Lora"/>
              <a:cs typeface="Lora"/>
              <a:sym typeface="Lora"/>
            </a:endParaRPr>
          </a:p>
        </p:txBody>
      </p:sp>
      <p:sp>
        <p:nvSpPr>
          <p:cNvPr id="3197" name="Google Shape;3197;p168"/>
          <p:cNvSpPr txBox="1"/>
          <p:nvPr/>
        </p:nvSpPr>
        <p:spPr>
          <a:xfrm>
            <a:off x="4274350" y="8941350"/>
            <a:ext cx="3104100" cy="7797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Family history: </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Same symptoms.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Chronic disease, history of cancer.</a:t>
            </a:r>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1" name="Shape 3201"/>
        <p:cNvGrpSpPr/>
        <p:nvPr/>
      </p:nvGrpSpPr>
      <p:grpSpPr>
        <a:xfrm>
          <a:off x="0" y="0"/>
          <a:ext cx="0" cy="0"/>
          <a:chOff x="0" y="0"/>
          <a:chExt cx="0" cy="0"/>
        </a:xfrm>
      </p:grpSpPr>
      <p:sp>
        <p:nvSpPr>
          <p:cNvPr id="3202" name="Google Shape;3202;p169"/>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03" name="Google Shape;3203;p169"/>
          <p:cNvGrpSpPr/>
          <p:nvPr/>
        </p:nvGrpSpPr>
        <p:grpSpPr>
          <a:xfrm>
            <a:off x="132759" y="2884571"/>
            <a:ext cx="4067400" cy="558405"/>
            <a:chOff x="-163450" y="-34550"/>
            <a:chExt cx="4067400" cy="1359642"/>
          </a:xfrm>
        </p:grpSpPr>
        <p:sp>
          <p:nvSpPr>
            <p:cNvPr id="3204" name="Google Shape;3204;p169"/>
            <p:cNvSpPr txBox="1"/>
            <p:nvPr/>
          </p:nvSpPr>
          <p:spPr>
            <a:xfrm>
              <a:off x="-163450" y="-34550"/>
              <a:ext cx="4067400" cy="299100"/>
            </a:xfrm>
            <a:prstGeom prst="rect">
              <a:avLst/>
            </a:prstGeom>
            <a:noFill/>
            <a:ln>
              <a:noFill/>
            </a:ln>
          </p:spPr>
          <p:txBody>
            <a:bodyPr anchorCtr="0" anchor="t" bIns="91425" lIns="91425" spcFirstLastPara="1" rIns="91425" wrap="square" tIns="91425">
              <a:noAutofit/>
            </a:bodyPr>
            <a:lstStyle/>
            <a:p>
              <a:pPr indent="0" lvl="0" marL="89999" rtl="0" algn="l">
                <a:spcBef>
                  <a:spcPts val="0"/>
                </a:spcBef>
                <a:spcAft>
                  <a:spcPts val="0"/>
                </a:spcAft>
                <a:buNone/>
              </a:pPr>
              <a:r>
                <a:rPr lang="en-GB" sz="1800">
                  <a:solidFill>
                    <a:srgbClr val="9FCFCF"/>
                  </a:solidFill>
                  <a:latin typeface="Comfortaa Regular"/>
                  <a:ea typeface="Comfortaa Regular"/>
                  <a:cs typeface="Comfortaa Regular"/>
                  <a:sym typeface="Comfortaa Regular"/>
                </a:rPr>
                <a:t>Objectives</a:t>
              </a:r>
              <a:endParaRPr sz="1800">
                <a:solidFill>
                  <a:srgbClr val="9FCFCF"/>
                </a:solidFill>
                <a:latin typeface="Comfortaa Regular"/>
                <a:ea typeface="Comfortaa Regular"/>
                <a:cs typeface="Comfortaa Regular"/>
                <a:sym typeface="Comfortaa Regular"/>
              </a:endParaRPr>
            </a:p>
          </p:txBody>
        </p:sp>
        <p:sp>
          <p:nvSpPr>
            <p:cNvPr id="3205" name="Google Shape;3205;p169"/>
            <p:cNvSpPr/>
            <p:nvPr/>
          </p:nvSpPr>
          <p:spPr>
            <a:xfrm>
              <a:off x="-6675" y="1208992"/>
              <a:ext cx="2224800" cy="1161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3206" name="Google Shape;3206;p169"/>
          <p:cNvGrpSpPr/>
          <p:nvPr/>
        </p:nvGrpSpPr>
        <p:grpSpPr>
          <a:xfrm>
            <a:off x="80450" y="7006747"/>
            <a:ext cx="4067400" cy="489881"/>
            <a:chOff x="80450" y="3286270"/>
            <a:chExt cx="4067400" cy="489881"/>
          </a:xfrm>
        </p:grpSpPr>
        <p:sp>
          <p:nvSpPr>
            <p:cNvPr id="3207" name="Google Shape;3207;p169"/>
            <p:cNvSpPr txBox="1"/>
            <p:nvPr/>
          </p:nvSpPr>
          <p:spPr>
            <a:xfrm>
              <a:off x="80450" y="3286270"/>
              <a:ext cx="4067400" cy="16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done by : </a:t>
              </a:r>
              <a:endParaRPr sz="1800">
                <a:solidFill>
                  <a:srgbClr val="9FCFCF"/>
                </a:solidFill>
                <a:latin typeface="Comfortaa Regular"/>
                <a:ea typeface="Comfortaa Regular"/>
                <a:cs typeface="Comfortaa Regular"/>
                <a:sym typeface="Comfortaa Regular"/>
              </a:endParaRPr>
            </a:p>
          </p:txBody>
        </p:sp>
        <p:sp>
          <p:nvSpPr>
            <p:cNvPr id="3208" name="Google Shape;3208;p169"/>
            <p:cNvSpPr/>
            <p:nvPr/>
          </p:nvSpPr>
          <p:spPr>
            <a:xfrm>
              <a:off x="80450" y="3736850"/>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3209" name="Google Shape;3209;p169"/>
          <p:cNvGrpSpPr/>
          <p:nvPr/>
        </p:nvGrpSpPr>
        <p:grpSpPr>
          <a:xfrm>
            <a:off x="132663" y="8581713"/>
            <a:ext cx="4067400" cy="508147"/>
            <a:chOff x="80450" y="6212478"/>
            <a:chExt cx="4067400" cy="508147"/>
          </a:xfrm>
        </p:grpSpPr>
        <p:sp>
          <p:nvSpPr>
            <p:cNvPr id="3210" name="Google Shape;3210;p169"/>
            <p:cNvSpPr txBox="1"/>
            <p:nvPr/>
          </p:nvSpPr>
          <p:spPr>
            <a:xfrm>
              <a:off x="80450" y="6212478"/>
              <a:ext cx="4067400" cy="2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Resources </a:t>
              </a:r>
              <a:endParaRPr sz="1800">
                <a:solidFill>
                  <a:srgbClr val="9FCFCF"/>
                </a:solidFill>
                <a:latin typeface="Comfortaa Regular"/>
                <a:ea typeface="Comfortaa Regular"/>
                <a:cs typeface="Comfortaa Regular"/>
                <a:sym typeface="Comfortaa Regular"/>
              </a:endParaRPr>
            </a:p>
          </p:txBody>
        </p:sp>
        <p:sp>
          <p:nvSpPr>
            <p:cNvPr id="3211" name="Google Shape;3211;p169"/>
            <p:cNvSpPr/>
            <p:nvPr/>
          </p:nvSpPr>
          <p:spPr>
            <a:xfrm>
              <a:off x="80450" y="6681325"/>
              <a:ext cx="18699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212" name="Google Shape;3212;p169"/>
          <p:cNvSpPr txBox="1"/>
          <p:nvPr/>
        </p:nvSpPr>
        <p:spPr>
          <a:xfrm>
            <a:off x="63" y="392725"/>
            <a:ext cx="7589400" cy="195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4050">
                <a:solidFill>
                  <a:srgbClr val="FF0000"/>
                </a:solidFill>
                <a:latin typeface="Lora"/>
                <a:ea typeface="Lora"/>
                <a:cs typeface="Lora"/>
                <a:sym typeface="Lora"/>
              </a:rPr>
              <a:t>Session 24 : </a:t>
            </a:r>
            <a:r>
              <a:rPr b="1" lang="en-GB" sz="4050">
                <a:solidFill>
                  <a:srgbClr val="FF0000"/>
                </a:solidFill>
                <a:highlight>
                  <a:schemeClr val="lt1"/>
                </a:highlight>
                <a:latin typeface="Lora"/>
                <a:ea typeface="Lora"/>
                <a:cs typeface="Lora"/>
                <a:sym typeface="Lora"/>
              </a:rPr>
              <a:t>Upper and lower limb vascular examination skills</a:t>
            </a:r>
            <a:endParaRPr b="1" sz="4050">
              <a:solidFill>
                <a:srgbClr val="FF0000"/>
              </a:solidFill>
              <a:latin typeface="Lora"/>
              <a:ea typeface="Lora"/>
              <a:cs typeface="Lora"/>
              <a:sym typeface="Lora"/>
            </a:endParaRPr>
          </a:p>
          <a:p>
            <a:pPr indent="0" lvl="0" marL="0" rtl="0" algn="ctr">
              <a:spcBef>
                <a:spcPts val="0"/>
              </a:spcBef>
              <a:spcAft>
                <a:spcPts val="0"/>
              </a:spcAft>
              <a:buClr>
                <a:schemeClr val="dk1"/>
              </a:buClr>
              <a:buSzPts val="1100"/>
              <a:buFont typeface="Arial"/>
              <a:buNone/>
            </a:pPr>
            <a:r>
              <a:t/>
            </a:r>
            <a:endParaRPr b="1" sz="4050">
              <a:solidFill>
                <a:srgbClr val="9FCFCF"/>
              </a:solidFill>
              <a:highlight>
                <a:schemeClr val="lt1"/>
              </a:highlight>
              <a:latin typeface="Lora"/>
              <a:ea typeface="Lora"/>
              <a:cs typeface="Lora"/>
              <a:sym typeface="Lora"/>
            </a:endParaRPr>
          </a:p>
        </p:txBody>
      </p:sp>
      <p:sp>
        <p:nvSpPr>
          <p:cNvPr id="3213" name="Google Shape;3213;p169"/>
          <p:cNvSpPr txBox="1"/>
          <p:nvPr/>
        </p:nvSpPr>
        <p:spPr>
          <a:xfrm>
            <a:off x="156075" y="3638800"/>
            <a:ext cx="7063800" cy="3152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a:latin typeface="Mada"/>
                <a:ea typeface="Mada"/>
                <a:cs typeface="Mada"/>
                <a:sym typeface="Mada"/>
              </a:rPr>
              <a:t>24.1 </a:t>
            </a:r>
            <a:r>
              <a:rPr b="1" lang="en-GB">
                <a:latin typeface="Mada"/>
                <a:ea typeface="Mada"/>
                <a:cs typeface="Mada"/>
                <a:sym typeface="Mada"/>
              </a:rPr>
              <a:t>Clinical Assessment of the Venous Circulation of the Upper</a:t>
            </a:r>
            <a:r>
              <a:rPr b="1" lang="en-GB">
                <a:latin typeface="Mada"/>
                <a:ea typeface="Mada"/>
                <a:cs typeface="Mada"/>
                <a:sym typeface="Mada"/>
              </a:rPr>
              <a:t> and Lower Limbs</a:t>
            </a:r>
            <a:endParaRPr b="1">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the student should be able to take a detailed history including the presenting complaint and predisposing causes</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perform local and general examination of the venous system in the upper and lower limbs</a:t>
            </a:r>
            <a:endParaRPr>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t/>
            </a:r>
            <a:endParaRPr>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a:latin typeface="Mada"/>
                <a:ea typeface="Mada"/>
                <a:cs typeface="Mada"/>
                <a:sym typeface="Mada"/>
              </a:rPr>
              <a:t>24.2 Clinical Assessment of the Arterial Circulation of the Upper and Lower Limb</a:t>
            </a:r>
            <a:endParaRPr b="1">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The student should be able to take a detailed history including the presenting</a:t>
            </a:r>
            <a:endParaRPr>
              <a:latin typeface="Mada"/>
              <a:ea typeface="Mada"/>
              <a:cs typeface="Mada"/>
              <a:sym typeface="Mada"/>
            </a:endParaRPr>
          </a:p>
          <a:p>
            <a:pPr indent="0" lvl="0" marL="457200" rtl="0" algn="l">
              <a:lnSpc>
                <a:spcPct val="115000"/>
              </a:lnSpc>
              <a:spcBef>
                <a:spcPts val="0"/>
              </a:spcBef>
              <a:spcAft>
                <a:spcPts val="0"/>
              </a:spcAft>
              <a:buNone/>
            </a:pPr>
            <a:r>
              <a:rPr lang="en-GB">
                <a:latin typeface="Mada"/>
                <a:ea typeface="Mada"/>
                <a:cs typeface="Mada"/>
                <a:sym typeface="Mada"/>
              </a:rPr>
              <a:t>Symptoms</a:t>
            </a:r>
            <a:r>
              <a:rPr lang="en-GB">
                <a:latin typeface="Mada"/>
                <a:ea typeface="Mada"/>
                <a:cs typeface="Mada"/>
                <a:sym typeface="Mada"/>
              </a:rPr>
              <a:t>, Risk Factors of arterial diseases, systemic review, past history, family history</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Perform local and general examination of the arterial system in the upper and lower limbs</a:t>
            </a:r>
            <a:endParaRPr>
              <a:latin typeface="Mada"/>
              <a:ea typeface="Mada"/>
              <a:cs typeface="Mada"/>
              <a:sym typeface="Mada"/>
            </a:endParaRPr>
          </a:p>
          <a:p>
            <a:pPr indent="0" lvl="0" marL="0" rtl="0" algn="l">
              <a:lnSpc>
                <a:spcPct val="115000"/>
              </a:lnSpc>
              <a:spcBef>
                <a:spcPts val="0"/>
              </a:spcBef>
              <a:spcAft>
                <a:spcPts val="0"/>
              </a:spcAft>
              <a:buNone/>
            </a:pPr>
            <a:r>
              <a:t/>
            </a:r>
            <a:endParaRPr>
              <a:latin typeface="Mada"/>
              <a:ea typeface="Mada"/>
              <a:cs typeface="Mada"/>
              <a:sym typeface="Mada"/>
            </a:endParaRPr>
          </a:p>
        </p:txBody>
      </p:sp>
      <p:sp>
        <p:nvSpPr>
          <p:cNvPr id="3214" name="Google Shape;3214;p169"/>
          <p:cNvSpPr txBox="1"/>
          <p:nvPr/>
        </p:nvSpPr>
        <p:spPr>
          <a:xfrm>
            <a:off x="40263" y="8968288"/>
            <a:ext cx="7509000" cy="167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Browse’s Introduction to The Symptoms and Signs of Surgical Disease.</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Clinical Surgical Skills, Dr. Hamad Al Qahtani.</a:t>
            </a:r>
            <a:endParaRPr>
              <a:latin typeface="Mada"/>
              <a:ea typeface="Mada"/>
              <a:cs typeface="Mada"/>
              <a:sym typeface="Mada"/>
            </a:endParaRPr>
          </a:p>
        </p:txBody>
      </p:sp>
      <p:sp>
        <p:nvSpPr>
          <p:cNvPr id="3215" name="Google Shape;3215;p169"/>
          <p:cNvSpPr txBox="1"/>
          <p:nvPr/>
        </p:nvSpPr>
        <p:spPr>
          <a:xfrm>
            <a:off x="276275" y="7496625"/>
            <a:ext cx="4067400" cy="10851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SzPts val="2000"/>
              <a:buFont typeface="Mada"/>
              <a:buChar char="●"/>
            </a:pPr>
            <a:r>
              <a:rPr lang="en-GB" sz="2000">
                <a:latin typeface="Mada"/>
                <a:ea typeface="Mada"/>
                <a:cs typeface="Mada"/>
                <a:sym typeface="Mada"/>
              </a:rPr>
              <a:t>Khalid Alharbi </a:t>
            </a:r>
            <a:endParaRPr sz="2000">
              <a:latin typeface="Mada"/>
              <a:ea typeface="Mada"/>
              <a:cs typeface="Mada"/>
              <a:sym typeface="Mada"/>
            </a:endParaRPr>
          </a:p>
          <a:p>
            <a:pPr indent="-355600" lvl="0" marL="457200" rtl="0" algn="l">
              <a:lnSpc>
                <a:spcPct val="115000"/>
              </a:lnSpc>
              <a:spcBef>
                <a:spcPts val="0"/>
              </a:spcBef>
              <a:spcAft>
                <a:spcPts val="0"/>
              </a:spcAft>
              <a:buSzPts val="2000"/>
              <a:buFont typeface="Mada"/>
              <a:buChar char="●"/>
            </a:pPr>
            <a:r>
              <a:rPr lang="en-GB" sz="2000">
                <a:latin typeface="Mada"/>
                <a:ea typeface="Mada"/>
                <a:cs typeface="Mada"/>
                <a:sym typeface="Mada"/>
              </a:rPr>
              <a:t>Jehad Alorainy</a:t>
            </a:r>
            <a:endParaRPr sz="2000">
              <a:latin typeface="Mada"/>
              <a:ea typeface="Mada"/>
              <a:cs typeface="Mada"/>
              <a:sym typeface="Mada"/>
            </a:endParaRPr>
          </a:p>
        </p:txBody>
      </p:sp>
      <p:sp>
        <p:nvSpPr>
          <p:cNvPr id="3216" name="Google Shape;3216;p169"/>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pSp>
        <p:nvGrpSpPr>
          <p:cNvPr id="3217" name="Google Shape;3217;p169"/>
          <p:cNvGrpSpPr/>
          <p:nvPr/>
        </p:nvGrpSpPr>
        <p:grpSpPr>
          <a:xfrm>
            <a:off x="3695250" y="7020610"/>
            <a:ext cx="4067400" cy="476018"/>
            <a:chOff x="80450" y="3045481"/>
            <a:chExt cx="4067400" cy="489881"/>
          </a:xfrm>
        </p:grpSpPr>
        <p:sp>
          <p:nvSpPr>
            <p:cNvPr id="3218" name="Google Shape;3218;p169"/>
            <p:cNvSpPr txBox="1"/>
            <p:nvPr/>
          </p:nvSpPr>
          <p:spPr>
            <a:xfrm>
              <a:off x="80450" y="3045481"/>
              <a:ext cx="4067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Reviewed by : </a:t>
              </a:r>
              <a:endParaRPr sz="1800">
                <a:solidFill>
                  <a:srgbClr val="9FCFCF"/>
                </a:solidFill>
                <a:latin typeface="Comfortaa Regular"/>
                <a:ea typeface="Comfortaa Regular"/>
                <a:cs typeface="Comfortaa Regular"/>
                <a:sym typeface="Comfortaa Regular"/>
              </a:endParaRPr>
            </a:p>
          </p:txBody>
        </p:sp>
        <p:sp>
          <p:nvSpPr>
            <p:cNvPr id="3219" name="Google Shape;3219;p169"/>
            <p:cNvSpPr/>
            <p:nvPr/>
          </p:nvSpPr>
          <p:spPr>
            <a:xfrm>
              <a:off x="80450" y="3496062"/>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220" name="Google Shape;3220;p169"/>
          <p:cNvSpPr txBox="1"/>
          <p:nvPr/>
        </p:nvSpPr>
        <p:spPr>
          <a:xfrm>
            <a:off x="4191450" y="7454405"/>
            <a:ext cx="3571200" cy="13545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Font typeface="Mada"/>
              <a:buChar char="●"/>
            </a:pPr>
            <a:r>
              <a:rPr lang="en-GB" sz="2000">
                <a:solidFill>
                  <a:schemeClr val="dk1"/>
                </a:solidFill>
                <a:latin typeface="Mada"/>
                <a:ea typeface="Mada"/>
                <a:cs typeface="Mada"/>
                <a:sym typeface="Mada"/>
              </a:rPr>
              <a:t>Khalid Alharbi</a:t>
            </a:r>
            <a:endParaRPr sz="2000">
              <a:solidFill>
                <a:schemeClr val="dk1"/>
              </a:solidFill>
              <a:latin typeface="Mada"/>
              <a:ea typeface="Mada"/>
              <a:cs typeface="Mada"/>
              <a:sym typeface="Mada"/>
            </a:endParaRPr>
          </a:p>
          <a:p>
            <a:pPr indent="-355600" lvl="0" marL="457200" rtl="0" algn="l">
              <a:spcBef>
                <a:spcPts val="0"/>
              </a:spcBef>
              <a:spcAft>
                <a:spcPts val="0"/>
              </a:spcAft>
              <a:buClr>
                <a:schemeClr val="dk1"/>
              </a:buClr>
              <a:buSzPts val="2000"/>
              <a:buFont typeface="Mada"/>
              <a:buChar char="●"/>
            </a:pPr>
            <a:r>
              <a:rPr lang="en-GB" sz="2000">
                <a:solidFill>
                  <a:schemeClr val="dk1"/>
                </a:solidFill>
                <a:latin typeface="Mada"/>
                <a:ea typeface="Mada"/>
                <a:cs typeface="Mada"/>
                <a:sym typeface="Mada"/>
              </a:rPr>
              <a:t>Abdulrahman Shadid</a:t>
            </a:r>
            <a:endParaRPr sz="2000">
              <a:solidFill>
                <a:schemeClr val="dk1"/>
              </a:solidFill>
              <a:latin typeface="Mada"/>
              <a:ea typeface="Mada"/>
              <a:cs typeface="Mada"/>
              <a:sym typeface="Mada"/>
            </a:endParaRPr>
          </a:p>
          <a:p>
            <a:pPr indent="-355600" lvl="0" marL="457200" rtl="0" algn="l">
              <a:spcBef>
                <a:spcPts val="0"/>
              </a:spcBef>
              <a:spcAft>
                <a:spcPts val="0"/>
              </a:spcAft>
              <a:buClr>
                <a:schemeClr val="dk1"/>
              </a:buClr>
              <a:buSzPts val="2000"/>
              <a:buFont typeface="Mada"/>
              <a:buChar char="●"/>
            </a:pPr>
            <a:r>
              <a:rPr lang="en-GB" sz="2000">
                <a:solidFill>
                  <a:schemeClr val="dk1"/>
                </a:solidFill>
                <a:latin typeface="Mada"/>
                <a:ea typeface="Mada"/>
                <a:cs typeface="Mada"/>
                <a:sym typeface="Mada"/>
              </a:rPr>
              <a:t>Joud AlKhalifah</a:t>
            </a:r>
            <a:endParaRPr sz="2000">
              <a:solidFill>
                <a:schemeClr val="dk1"/>
              </a:solidFill>
              <a:latin typeface="Mada"/>
              <a:ea typeface="Mada"/>
              <a:cs typeface="Mada"/>
              <a:sym typeface="Mada"/>
            </a:endParaRPr>
          </a:p>
          <a:p>
            <a:pPr indent="0" lvl="0" marL="457200" rtl="0" algn="l">
              <a:spcBef>
                <a:spcPts val="0"/>
              </a:spcBef>
              <a:spcAft>
                <a:spcPts val="0"/>
              </a:spcAft>
              <a:buNone/>
            </a:pPr>
            <a:r>
              <a:t/>
            </a:r>
            <a:endParaRPr sz="1600">
              <a:latin typeface="Mada"/>
              <a:ea typeface="Mada"/>
              <a:cs typeface="Mada"/>
              <a:sym typeface="Mada"/>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4" name="Shape 3224"/>
        <p:cNvGrpSpPr/>
        <p:nvPr/>
      </p:nvGrpSpPr>
      <p:grpSpPr>
        <a:xfrm>
          <a:off x="0" y="0"/>
          <a:ext cx="0" cy="0"/>
          <a:chOff x="0" y="0"/>
          <a:chExt cx="0" cy="0"/>
        </a:xfrm>
      </p:grpSpPr>
      <p:sp>
        <p:nvSpPr>
          <p:cNvPr id="3225" name="Google Shape;3225;p170"/>
          <p:cNvSpPr txBox="1"/>
          <p:nvPr/>
        </p:nvSpPr>
        <p:spPr>
          <a:xfrm>
            <a:off x="219075" y="1646475"/>
            <a:ext cx="28365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100">
              <a:solidFill>
                <a:srgbClr val="000000"/>
              </a:solidFill>
              <a:latin typeface="Mada"/>
              <a:ea typeface="Mada"/>
              <a:cs typeface="Mada"/>
              <a:sym typeface="Mada"/>
            </a:endParaRPr>
          </a:p>
        </p:txBody>
      </p:sp>
      <p:sp>
        <p:nvSpPr>
          <p:cNvPr id="3226" name="Google Shape;3226;p170"/>
          <p:cNvSpPr txBox="1"/>
          <p:nvPr/>
        </p:nvSpPr>
        <p:spPr>
          <a:xfrm>
            <a:off x="194513" y="12786552"/>
            <a:ext cx="6128700" cy="12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a:t>
            </a:r>
            <a:endParaRPr b="1" sz="1500">
              <a:solidFill>
                <a:schemeClr val="dk1"/>
              </a:solidFill>
              <a:highlight>
                <a:srgbClr val="F9DEC9"/>
              </a:highlight>
              <a:latin typeface="Lora"/>
              <a:ea typeface="Lora"/>
              <a:cs typeface="Lora"/>
              <a:sym typeface="Lora"/>
            </a:endParaRPr>
          </a:p>
          <a:p>
            <a:pPr indent="-298450" lvl="1" marL="914400" marR="1458836" rtl="0" algn="l">
              <a:lnSpc>
                <a:spcPct val="115484"/>
              </a:lnSpc>
              <a:spcBef>
                <a:spcPts val="0"/>
              </a:spcBef>
              <a:spcAft>
                <a:spcPts val="0"/>
              </a:spcAft>
              <a:buClr>
                <a:schemeClr val="dk1"/>
              </a:buClr>
              <a:buSzPts val="1100"/>
              <a:buFont typeface="Mada"/>
              <a:buChar char="○"/>
            </a:pPr>
            <a:r>
              <a:rPr lang="en-GB" sz="1100">
                <a:solidFill>
                  <a:schemeClr val="dk1"/>
                </a:solidFill>
                <a:latin typeface="Calibri"/>
                <a:ea typeface="Calibri"/>
                <a:cs typeface="Calibri"/>
                <a:sym typeface="Calibri"/>
              </a:rPr>
              <a:t>pain on walking in the muscles of one or both calves</a:t>
            </a:r>
            <a:endParaRPr sz="1100">
              <a:solidFill>
                <a:schemeClr val="dk1"/>
              </a:solidFill>
              <a:latin typeface="Mada"/>
              <a:ea typeface="Mada"/>
              <a:cs typeface="Mada"/>
              <a:sym typeface="Mada"/>
            </a:endParaRPr>
          </a:p>
          <a:p>
            <a:pPr indent="0" lvl="0" marL="91440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sp>
        <p:nvSpPr>
          <p:cNvPr id="3227" name="Google Shape;3227;p170"/>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170"/>
          <p:cNvSpPr/>
          <p:nvPr/>
        </p:nvSpPr>
        <p:spPr>
          <a:xfrm>
            <a:off x="138162" y="12847539"/>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aphicFrame>
        <p:nvGraphicFramePr>
          <p:cNvPr id="3229" name="Google Shape;3229;p170"/>
          <p:cNvGraphicFramePr/>
          <p:nvPr/>
        </p:nvGraphicFramePr>
        <p:xfrm>
          <a:off x="378850" y="15835227"/>
          <a:ext cx="3000000" cy="3000000"/>
        </p:xfrm>
        <a:graphic>
          <a:graphicData uri="http://schemas.openxmlformats.org/drawingml/2006/table">
            <a:tbl>
              <a:tblPr>
                <a:noFill/>
                <a:tableStyleId>{19993E90-D4CF-4236-97D6-A35B643A8516}</a:tableStyleId>
              </a:tblPr>
              <a:tblGrid>
                <a:gridCol w="1280550"/>
                <a:gridCol w="4082950"/>
              </a:tblGrid>
              <a:tr h="350500">
                <a:tc>
                  <a:txBody>
                    <a:bodyPr/>
                    <a:lstStyle/>
                    <a:p>
                      <a:pPr indent="0" lvl="0" marL="0" rtl="0" algn="ctr">
                        <a:spcBef>
                          <a:spcPts val="0"/>
                        </a:spcBef>
                        <a:spcAft>
                          <a:spcPts val="0"/>
                        </a:spcAft>
                        <a:buNone/>
                      </a:pPr>
                      <a:r>
                        <a:rPr b="1" lang="en-GB" sz="1100">
                          <a:latin typeface="Mada"/>
                          <a:ea typeface="Mada"/>
                          <a:cs typeface="Mada"/>
                          <a:sym typeface="Mada"/>
                        </a:rPr>
                        <a:t>SOCRATES</a:t>
                      </a:r>
                      <a:endParaRPr b="1" sz="11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None/>
                      </a:pPr>
                      <a:r>
                        <a:rPr b="1" lang="en-GB" sz="1100">
                          <a:latin typeface="Mada"/>
                          <a:ea typeface="Mada"/>
                          <a:cs typeface="Mada"/>
                          <a:sym typeface="Mada"/>
                        </a:rPr>
                        <a:t>Hint </a:t>
                      </a:r>
                      <a:endParaRPr b="1" sz="1100">
                        <a:latin typeface="Mada"/>
                        <a:ea typeface="Mada"/>
                        <a:cs typeface="Mada"/>
                        <a:sym typeface="Mada"/>
                      </a:endParaRPr>
                    </a:p>
                  </a:txBody>
                  <a:tcPr marT="91425" marB="91425" marR="91425" marL="91425">
                    <a:solidFill>
                      <a:srgbClr val="F9DEC9"/>
                    </a:solidFill>
                  </a:tcPr>
                </a:tc>
              </a:tr>
              <a:tr h="547400">
                <a:tc>
                  <a:txBody>
                    <a:bodyPr/>
                    <a:lstStyle/>
                    <a:p>
                      <a:pPr indent="0" lvl="0" marL="0" rtl="0" algn="ctr">
                        <a:spcBef>
                          <a:spcPts val="0"/>
                        </a:spcBef>
                        <a:spcAft>
                          <a:spcPts val="0"/>
                        </a:spcAft>
                        <a:buNone/>
                      </a:pPr>
                      <a:r>
                        <a:rPr b="1" lang="en-GB" sz="1100">
                          <a:latin typeface="Mada"/>
                          <a:ea typeface="Mada"/>
                          <a:cs typeface="Mada"/>
                          <a:sym typeface="Mada"/>
                        </a:rPr>
                        <a:t>Site</a:t>
                      </a:r>
                      <a:endParaRPr b="1" sz="1100">
                        <a:latin typeface="Mada"/>
                        <a:ea typeface="Mada"/>
                        <a:cs typeface="Mada"/>
                        <a:sym typeface="Mada"/>
                      </a:endParaRPr>
                    </a:p>
                  </a:txBody>
                  <a:tcPr marT="91425" marB="91425" marR="91425" marL="91425" anchor="ctr"/>
                </a:tc>
                <a:tc>
                  <a:txBody>
                    <a:bodyPr/>
                    <a:lstStyle/>
                    <a:p>
                      <a:pPr indent="-298450" lvl="0" marL="457200" marR="782002" rtl="0" algn="l">
                        <a:lnSpc>
                          <a:spcPct val="117453"/>
                        </a:lnSpc>
                        <a:spcBef>
                          <a:spcPts val="266"/>
                        </a:spcBef>
                        <a:spcAft>
                          <a:spcPts val="0"/>
                        </a:spcAft>
                        <a:buSzPts val="1100"/>
                        <a:buChar char="●"/>
                      </a:pPr>
                      <a:r>
                        <a:rPr lang="en-GB" sz="1100">
                          <a:solidFill>
                            <a:schemeClr val="dk1"/>
                          </a:solidFill>
                          <a:latin typeface="Calibri"/>
                          <a:ea typeface="Calibri"/>
                          <a:cs typeface="Calibri"/>
                          <a:sym typeface="Calibri"/>
                        </a:rPr>
                        <a:t>Where is the pain? (the site of claudication gives a clue to site of arterial disease)</a:t>
                      </a:r>
                      <a:endParaRPr sz="1100"/>
                    </a:p>
                  </a:txBody>
                  <a:tcPr marT="91425" marB="91425" marR="91425" marL="91425"/>
                </a:tc>
              </a:tr>
              <a:tr h="523800">
                <a:tc>
                  <a:txBody>
                    <a:bodyPr/>
                    <a:lstStyle/>
                    <a:p>
                      <a:pPr indent="0" lvl="0" marL="0" rtl="0" algn="ctr">
                        <a:spcBef>
                          <a:spcPts val="0"/>
                        </a:spcBef>
                        <a:spcAft>
                          <a:spcPts val="0"/>
                        </a:spcAft>
                        <a:buNone/>
                      </a:pPr>
                      <a:r>
                        <a:rPr b="1" lang="en-GB" sz="1100">
                          <a:latin typeface="Mada"/>
                          <a:ea typeface="Mada"/>
                          <a:cs typeface="Mada"/>
                          <a:sym typeface="Mada"/>
                        </a:rPr>
                        <a:t>Onset</a:t>
                      </a:r>
                      <a:endParaRPr b="1" sz="1100">
                        <a:latin typeface="Mada"/>
                        <a:ea typeface="Mada"/>
                        <a:cs typeface="Mada"/>
                        <a:sym typeface="Mada"/>
                      </a:endParaRPr>
                    </a:p>
                  </a:txBody>
                  <a:tcPr marT="91425" marB="91425" marR="91425" marL="91425" anchor="ctr"/>
                </a:tc>
                <a:tc>
                  <a:txBody>
                    <a:bodyPr/>
                    <a:lstStyle/>
                    <a:p>
                      <a:pPr indent="-298450" lvl="0" marL="457200" marR="782002" rtl="0" algn="l">
                        <a:lnSpc>
                          <a:spcPct val="117453"/>
                        </a:lnSpc>
                        <a:spcBef>
                          <a:spcPts val="266"/>
                        </a:spcBef>
                        <a:spcAft>
                          <a:spcPts val="0"/>
                        </a:spcAft>
                        <a:buClr>
                          <a:schemeClr val="dk1"/>
                        </a:buClr>
                        <a:buSzPts val="1100"/>
                        <a:buFont typeface="Calibri"/>
                        <a:buChar char="●"/>
                      </a:pPr>
                      <a:r>
                        <a:rPr lang="en-GB" sz="1100">
                          <a:solidFill>
                            <a:schemeClr val="dk1"/>
                          </a:solidFill>
                          <a:latin typeface="Calibri"/>
                          <a:ea typeface="Calibri"/>
                          <a:cs typeface="Calibri"/>
                          <a:sym typeface="Calibri"/>
                        </a:rPr>
                        <a:t>how does the pain start? gradually or sudden  </a:t>
                      </a:r>
                      <a:endParaRPr sz="1100"/>
                    </a:p>
                  </a:txBody>
                  <a:tcPr marT="91425" marB="91425" marR="91425" marL="91425"/>
                </a:tc>
              </a:tr>
              <a:tr h="381000">
                <a:tc>
                  <a:txBody>
                    <a:bodyPr/>
                    <a:lstStyle/>
                    <a:p>
                      <a:pPr indent="0" lvl="0" marL="0" rtl="0" algn="ctr">
                        <a:spcBef>
                          <a:spcPts val="0"/>
                        </a:spcBef>
                        <a:spcAft>
                          <a:spcPts val="0"/>
                        </a:spcAft>
                        <a:buNone/>
                      </a:pPr>
                      <a:r>
                        <a:rPr b="1" lang="en-GB" sz="1100">
                          <a:latin typeface="Mada"/>
                          <a:ea typeface="Mada"/>
                          <a:cs typeface="Mada"/>
                          <a:sym typeface="Mada"/>
                        </a:rPr>
                        <a:t>Character</a:t>
                      </a:r>
                      <a:endParaRPr b="1" sz="1100">
                        <a:latin typeface="Mada"/>
                        <a:ea typeface="Mada"/>
                        <a:cs typeface="Mada"/>
                        <a:sym typeface="Mada"/>
                      </a:endParaRPr>
                    </a:p>
                  </a:txBody>
                  <a:tcPr marT="91425" marB="91425" marR="91425" marL="91425" anchor="ctr"/>
                </a:tc>
                <a:tc>
                  <a:txBody>
                    <a:bodyPr/>
                    <a:lstStyle/>
                    <a:p>
                      <a:pPr indent="-298450" lvl="0" marL="457200" rtl="0" algn="l">
                        <a:spcBef>
                          <a:spcPts val="48"/>
                        </a:spcBef>
                        <a:spcAft>
                          <a:spcPts val="0"/>
                        </a:spcAft>
                        <a:buClr>
                          <a:schemeClr val="dk1"/>
                        </a:buClr>
                        <a:buSzPts val="1100"/>
                        <a:buFont typeface="Calibri"/>
                        <a:buChar char="●"/>
                      </a:pPr>
                      <a:r>
                        <a:rPr lang="en-GB" sz="1100">
                          <a:solidFill>
                            <a:schemeClr val="dk1"/>
                          </a:solidFill>
                          <a:latin typeface="Calibri"/>
                          <a:ea typeface="Calibri"/>
                          <a:cs typeface="Calibri"/>
                          <a:sym typeface="Calibri"/>
                        </a:rPr>
                        <a:t>What is the character of pain? (cramp like pain)</a:t>
                      </a:r>
                      <a:endParaRPr i="1" sz="1100"/>
                    </a:p>
                  </a:txBody>
                  <a:tcPr marT="91425" marB="91425" marR="91425" marL="91425"/>
                </a:tc>
              </a:tr>
              <a:tr h="381000">
                <a:tc>
                  <a:txBody>
                    <a:bodyPr/>
                    <a:lstStyle/>
                    <a:p>
                      <a:pPr indent="0" lvl="0" marL="0" rtl="0" algn="ctr">
                        <a:spcBef>
                          <a:spcPts val="0"/>
                        </a:spcBef>
                        <a:spcAft>
                          <a:spcPts val="0"/>
                        </a:spcAft>
                        <a:buNone/>
                      </a:pPr>
                      <a:r>
                        <a:rPr b="1" lang="en-GB" sz="1100">
                          <a:latin typeface="Mada"/>
                          <a:ea typeface="Mada"/>
                          <a:cs typeface="Mada"/>
                          <a:sym typeface="Mada"/>
                        </a:rPr>
                        <a:t>Radiation</a:t>
                      </a:r>
                      <a:endParaRPr b="1" sz="1100">
                        <a:latin typeface="Mada"/>
                        <a:ea typeface="Mada"/>
                        <a:cs typeface="Mada"/>
                        <a:sym typeface="Mada"/>
                      </a:endParaRPr>
                    </a:p>
                  </a:txBody>
                  <a:tcPr marT="91425" marB="91425" marR="91425" marL="91425" anchor="ctr"/>
                </a:tc>
                <a:tc>
                  <a:txBody>
                    <a:bodyPr/>
                    <a:lstStyle/>
                    <a:p>
                      <a:pPr indent="-298450" lvl="0" marL="457200" rtl="0" algn="l">
                        <a:spcBef>
                          <a:spcPts val="53"/>
                        </a:spcBef>
                        <a:spcAft>
                          <a:spcPts val="0"/>
                        </a:spcAft>
                        <a:buClr>
                          <a:schemeClr val="dk1"/>
                        </a:buClr>
                        <a:buSzPts val="1100"/>
                        <a:buFont typeface="Calibri"/>
                        <a:buChar char="●"/>
                      </a:pPr>
                      <a:r>
                        <a:rPr lang="en-GB" sz="1100">
                          <a:solidFill>
                            <a:schemeClr val="dk1"/>
                          </a:solidFill>
                          <a:latin typeface="Calibri"/>
                          <a:ea typeface="Calibri"/>
                          <a:cs typeface="Calibri"/>
                          <a:sym typeface="Calibri"/>
                        </a:rPr>
                        <a:t>Is it radiate anywhere else? </a:t>
                      </a:r>
                      <a:endParaRPr sz="1100">
                        <a:solidFill>
                          <a:schemeClr val="dk1"/>
                        </a:solidFill>
                        <a:latin typeface="Mada"/>
                        <a:ea typeface="Mada"/>
                        <a:cs typeface="Mada"/>
                        <a:sym typeface="Mada"/>
                      </a:endParaRPr>
                    </a:p>
                  </a:txBody>
                  <a:tcPr marT="91425" marB="91425" marR="91425" marL="91425"/>
                </a:tc>
              </a:tr>
            </a:tbl>
          </a:graphicData>
        </a:graphic>
      </p:graphicFrame>
      <p:sp>
        <p:nvSpPr>
          <p:cNvPr id="3230" name="Google Shape;3230;p170"/>
          <p:cNvSpPr txBox="1"/>
          <p:nvPr>
            <p:ph idx="12" type="sldNum"/>
          </p:nvPr>
        </p:nvSpPr>
        <p:spPr>
          <a:xfrm>
            <a:off x="7104495" y="10232886"/>
            <a:ext cx="455400" cy="818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3231" name="Google Shape;3231;p170"/>
          <p:cNvSpPr txBox="1"/>
          <p:nvPr/>
        </p:nvSpPr>
        <p:spPr>
          <a:xfrm>
            <a:off x="137850" y="299300"/>
            <a:ext cx="7058400" cy="84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latin typeface="Lora"/>
                <a:ea typeface="Lora"/>
                <a:cs typeface="Lora"/>
                <a:sym typeface="Lora"/>
              </a:rPr>
              <a:t>Session 24 : </a:t>
            </a:r>
            <a:r>
              <a:rPr b="1" lang="en-GB" sz="2000">
                <a:solidFill>
                  <a:srgbClr val="83C5BE"/>
                </a:solidFill>
                <a:highlight>
                  <a:srgbClr val="FFFFFF"/>
                </a:highlight>
                <a:latin typeface="Lora"/>
                <a:ea typeface="Lora"/>
                <a:cs typeface="Lora"/>
                <a:sym typeface="Lora"/>
              </a:rPr>
              <a:t>Upper and lower limb vascular History </a:t>
            </a:r>
            <a:endParaRPr b="1" sz="2000">
              <a:solidFill>
                <a:srgbClr val="83C5BE"/>
              </a:solidFill>
              <a:latin typeface="Lora"/>
              <a:ea typeface="Lora"/>
              <a:cs typeface="Lora"/>
              <a:sym typeface="Lora"/>
            </a:endParaRPr>
          </a:p>
        </p:txBody>
      </p:sp>
      <p:graphicFrame>
        <p:nvGraphicFramePr>
          <p:cNvPr id="3232" name="Google Shape;3232;p170"/>
          <p:cNvGraphicFramePr/>
          <p:nvPr/>
        </p:nvGraphicFramePr>
        <p:xfrm>
          <a:off x="378850" y="18118886"/>
          <a:ext cx="3000000" cy="3000000"/>
        </p:xfrm>
        <a:graphic>
          <a:graphicData uri="http://schemas.openxmlformats.org/drawingml/2006/table">
            <a:tbl>
              <a:tblPr>
                <a:noFill/>
                <a:tableStyleId>{19993E90-D4CF-4236-97D6-A35B643A8516}</a:tableStyleId>
              </a:tblPr>
              <a:tblGrid>
                <a:gridCol w="1482325"/>
                <a:gridCol w="4726300"/>
              </a:tblGrid>
              <a:tr h="2082550">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Associated symptoms </a:t>
                      </a:r>
                      <a:endParaRPr b="1" sz="1100">
                        <a:latin typeface="Mada"/>
                        <a:ea typeface="Mada"/>
                        <a:cs typeface="Mada"/>
                        <a:sym typeface="Mada"/>
                      </a:endParaRPr>
                    </a:p>
                  </a:txBody>
                  <a:tcPr marT="91425" marB="91425" marR="91425" marL="91425" anchor="ctr"/>
                </a:tc>
                <a:tc>
                  <a:txBody>
                    <a:bodyPr/>
                    <a:lstStyle/>
                    <a:p>
                      <a:pPr indent="-298450" lvl="0" marL="457200" rtl="0" algn="l">
                        <a:spcBef>
                          <a:spcPts val="266"/>
                        </a:spcBef>
                        <a:spcAft>
                          <a:spcPts val="0"/>
                        </a:spcAft>
                        <a:buSzPts val="1100"/>
                        <a:buFont typeface="Calibri"/>
                        <a:buChar char="●"/>
                      </a:pPr>
                      <a:r>
                        <a:rPr lang="en-GB" sz="1100">
                          <a:solidFill>
                            <a:schemeClr val="dk1"/>
                          </a:solidFill>
                          <a:latin typeface="Calibri"/>
                          <a:ea typeface="Calibri"/>
                          <a:cs typeface="Calibri"/>
                          <a:sym typeface="Calibri"/>
                        </a:rPr>
                        <a:t>Ask about erectile function in male patients </a:t>
                      </a:r>
                      <a:r>
                        <a:rPr lang="en-GB" sz="1100">
                          <a:solidFill>
                            <a:srgbClr val="999999"/>
                          </a:solidFill>
                          <a:latin typeface="Calibri"/>
                          <a:ea typeface="Calibri"/>
                          <a:cs typeface="Calibri"/>
                          <a:sym typeface="Calibri"/>
                        </a:rPr>
                        <a:t>(Leriche's syndrome). </a:t>
                      </a:r>
                      <a:endParaRPr sz="1100">
                        <a:solidFill>
                          <a:srgbClr val="999999"/>
                        </a:solidFill>
                        <a:latin typeface="Calibri"/>
                        <a:ea typeface="Calibri"/>
                        <a:cs typeface="Calibri"/>
                        <a:sym typeface="Calibri"/>
                      </a:endParaRPr>
                    </a:p>
                    <a:p>
                      <a:pPr indent="-298450" lvl="0" marL="457200" marR="802181" rtl="0" algn="l">
                        <a:lnSpc>
                          <a:spcPct val="116650"/>
                        </a:lnSpc>
                        <a:spcBef>
                          <a:spcPts val="0"/>
                        </a:spcBef>
                        <a:spcAft>
                          <a:spcPts val="0"/>
                        </a:spcAft>
                        <a:buSzPts val="1100"/>
                        <a:buFont typeface="Calibri"/>
                        <a:buChar char="●"/>
                      </a:pPr>
                      <a:r>
                        <a:rPr lang="en-GB" sz="1100">
                          <a:solidFill>
                            <a:schemeClr val="dk1"/>
                          </a:solidFill>
                          <a:latin typeface="Calibri"/>
                          <a:ea typeface="Calibri"/>
                          <a:cs typeface="Calibri"/>
                          <a:sym typeface="Calibri"/>
                        </a:rPr>
                        <a:t>Weakness / decreased mobility, Skin changes </a:t>
                      </a:r>
                      <a:r>
                        <a:rPr lang="en-GB" sz="1100">
                          <a:solidFill>
                            <a:srgbClr val="111111"/>
                          </a:solidFill>
                          <a:latin typeface="Calibri"/>
                          <a:ea typeface="Calibri"/>
                          <a:cs typeface="Calibri"/>
                          <a:sym typeface="Calibri"/>
                        </a:rPr>
                        <a:t>or ulcerations</a:t>
                      </a:r>
                      <a:r>
                        <a:rPr lang="en-GB" sz="1100">
                          <a:solidFill>
                            <a:schemeClr val="dk1"/>
                          </a:solidFill>
                          <a:latin typeface="Calibri"/>
                          <a:ea typeface="Calibri"/>
                          <a:cs typeface="Calibri"/>
                          <a:sym typeface="Calibri"/>
                        </a:rPr>
                        <a:t>, Toenail changes, Muscle wasting  - Symptoms of vasculitis: myalgia joint pain rash abnormal discoloration or pigmentation  - Symptoms of hypercoagulable state :</a:t>
                      </a:r>
                      <a:r>
                        <a:rPr lang="en-GB" sz="1100">
                          <a:solidFill>
                            <a:srgbClr val="222222"/>
                          </a:solidFill>
                          <a:latin typeface="Calibri"/>
                          <a:ea typeface="Calibri"/>
                          <a:cs typeface="Calibri"/>
                          <a:sym typeface="Calibri"/>
                        </a:rPr>
                        <a:t>calf swelling, pain or tenderness along deep venous system. </a:t>
                      </a:r>
                      <a:r>
                        <a:rPr lang="en-GB" sz="1100">
                          <a:solidFill>
                            <a:schemeClr val="dk1"/>
                          </a:solidFill>
                          <a:latin typeface="Calibri"/>
                          <a:ea typeface="Calibri"/>
                          <a:cs typeface="Calibri"/>
                          <a:sym typeface="Calibri"/>
                        </a:rPr>
                        <a:t>- Weakness / decreased mobility, Skin changes </a:t>
                      </a:r>
                      <a:r>
                        <a:rPr lang="en-GB" sz="1100">
                          <a:solidFill>
                            <a:srgbClr val="111111"/>
                          </a:solidFill>
                          <a:latin typeface="Calibri"/>
                          <a:ea typeface="Calibri"/>
                          <a:cs typeface="Calibri"/>
                          <a:sym typeface="Calibri"/>
                        </a:rPr>
                        <a:t>or ulcerations</a:t>
                      </a:r>
                      <a:r>
                        <a:rPr lang="en-GB" sz="1100">
                          <a:solidFill>
                            <a:schemeClr val="dk1"/>
                          </a:solidFill>
                          <a:latin typeface="Calibri"/>
                          <a:ea typeface="Calibri"/>
                          <a:cs typeface="Calibri"/>
                          <a:sym typeface="Calibri"/>
                        </a:rPr>
                        <a:t>, Toenail changes, Muscle wasting  - Cardiovascular symptoms: Chest pain - Chest pressure / Dyspnea - Paroxysmal nocturnal dyspnea - Orthopnea / Syncope / palpitation - paresthesia  </a:t>
                      </a:r>
                      <a:endParaRPr sz="1100">
                        <a:latin typeface="Mada"/>
                        <a:ea typeface="Mada"/>
                        <a:cs typeface="Mada"/>
                        <a:sym typeface="Mada"/>
                      </a:endParaRPr>
                    </a:p>
                  </a:txBody>
                  <a:tcPr marT="91425" marB="91425" marR="91425" marL="91425"/>
                </a:tc>
              </a:tr>
            </a:tbl>
          </a:graphicData>
        </a:graphic>
      </p:graphicFrame>
      <p:sp>
        <p:nvSpPr>
          <p:cNvPr id="3233" name="Google Shape;3233;p170"/>
          <p:cNvSpPr txBox="1"/>
          <p:nvPr/>
        </p:nvSpPr>
        <p:spPr>
          <a:xfrm>
            <a:off x="-51375" y="1026350"/>
            <a:ext cx="5363400" cy="3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Anatomy of the vascular system</a:t>
            </a:r>
            <a:r>
              <a:rPr lang="en-GB" sz="1800">
                <a:solidFill>
                  <a:srgbClr val="9FCFCF"/>
                </a:solidFill>
                <a:latin typeface="Comfortaa Regular"/>
                <a:ea typeface="Comfortaa Regular"/>
                <a:cs typeface="Comfortaa Regular"/>
                <a:sym typeface="Comfortaa Regular"/>
              </a:rPr>
              <a:t>: ( EXTRA ) </a:t>
            </a:r>
            <a:endParaRPr sz="1800">
              <a:solidFill>
                <a:srgbClr val="9FCFCF"/>
              </a:solidFill>
              <a:latin typeface="Comfortaa Regular"/>
              <a:ea typeface="Comfortaa Regular"/>
              <a:cs typeface="Comfortaa Regular"/>
              <a:sym typeface="Comfortaa Regular"/>
            </a:endParaRPr>
          </a:p>
        </p:txBody>
      </p:sp>
      <p:sp>
        <p:nvSpPr>
          <p:cNvPr id="3234" name="Google Shape;3234;p170"/>
          <p:cNvSpPr/>
          <p:nvPr/>
        </p:nvSpPr>
        <p:spPr>
          <a:xfrm>
            <a:off x="13275" y="1386050"/>
            <a:ext cx="43545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pic>
        <p:nvPicPr>
          <p:cNvPr id="3235" name="Google Shape;3235;p170"/>
          <p:cNvPicPr preferRelativeResize="0"/>
          <p:nvPr/>
        </p:nvPicPr>
        <p:blipFill>
          <a:blip r:embed="rId3">
            <a:alphaModFix/>
          </a:blip>
          <a:stretch>
            <a:fillRect/>
          </a:stretch>
        </p:blipFill>
        <p:spPr>
          <a:xfrm>
            <a:off x="3104675" y="1709599"/>
            <a:ext cx="4354500" cy="4529703"/>
          </a:xfrm>
          <a:prstGeom prst="rect">
            <a:avLst/>
          </a:prstGeom>
          <a:noFill/>
          <a:ln>
            <a:noFill/>
          </a:ln>
        </p:spPr>
      </p:pic>
      <p:sp>
        <p:nvSpPr>
          <p:cNvPr id="3236" name="Google Shape;3236;p170"/>
          <p:cNvSpPr/>
          <p:nvPr/>
        </p:nvSpPr>
        <p:spPr>
          <a:xfrm>
            <a:off x="268180" y="1621450"/>
            <a:ext cx="2836500" cy="406500"/>
          </a:xfrm>
          <a:prstGeom prst="snip1Rect">
            <a:avLst>
              <a:gd fmla="val 16667" name="adj"/>
            </a:avLst>
          </a:prstGeom>
          <a:solidFill>
            <a:schemeClr val="accent5"/>
          </a:solidFill>
          <a:ln cap="flat" cmpd="sng" w="9525">
            <a:solidFill>
              <a:srgbClr val="E1D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170"/>
          <p:cNvSpPr/>
          <p:nvPr/>
        </p:nvSpPr>
        <p:spPr>
          <a:xfrm>
            <a:off x="219107" y="1666218"/>
            <a:ext cx="2836500" cy="1097100"/>
          </a:xfrm>
          <a:prstGeom prst="snip1Rect">
            <a:avLst>
              <a:gd fmla="val 16667" name="adj"/>
            </a:avLst>
          </a:prstGeom>
          <a:solidFill>
            <a:schemeClr val="lt2"/>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highlight>
                  <a:srgbClr val="EA9999"/>
                </a:highlight>
                <a:latin typeface="Mada"/>
                <a:ea typeface="Mada"/>
                <a:cs typeface="Mada"/>
                <a:sym typeface="Mada"/>
              </a:rPr>
              <a:t>Major Arteries of Upper Limb:</a:t>
            </a:r>
            <a:endParaRPr b="1" sz="1100">
              <a:highlight>
                <a:srgbClr val="EA9999"/>
              </a:highlight>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Axillary Artery</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Brachial Artery</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Radial Artery and its branches</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Ulnar</a:t>
            </a:r>
            <a:r>
              <a:rPr lang="en-GB" sz="1100">
                <a:latin typeface="Mada"/>
                <a:ea typeface="Mada"/>
                <a:cs typeface="Mada"/>
                <a:sym typeface="Mada"/>
              </a:rPr>
              <a:t> Artery and its branches</a:t>
            </a:r>
            <a:endParaRPr sz="1100">
              <a:latin typeface="Mada"/>
              <a:ea typeface="Mada"/>
              <a:cs typeface="Mada"/>
              <a:sym typeface="Mada"/>
            </a:endParaRPr>
          </a:p>
          <a:p>
            <a:pPr indent="0" lvl="0" marL="0" rtl="0" algn="ctr">
              <a:spcBef>
                <a:spcPts val="0"/>
              </a:spcBef>
              <a:spcAft>
                <a:spcPts val="0"/>
              </a:spcAft>
              <a:buNone/>
            </a:pPr>
            <a:r>
              <a:t/>
            </a:r>
            <a:endParaRPr sz="1100">
              <a:latin typeface="Mada"/>
              <a:ea typeface="Mada"/>
              <a:cs typeface="Mada"/>
              <a:sym typeface="Mada"/>
            </a:endParaRPr>
          </a:p>
        </p:txBody>
      </p:sp>
      <p:sp>
        <p:nvSpPr>
          <p:cNvPr id="3238" name="Google Shape;3238;p170"/>
          <p:cNvSpPr txBox="1"/>
          <p:nvPr/>
        </p:nvSpPr>
        <p:spPr>
          <a:xfrm>
            <a:off x="194525" y="2911350"/>
            <a:ext cx="28365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100">
              <a:solidFill>
                <a:srgbClr val="000000"/>
              </a:solidFill>
              <a:latin typeface="Mada"/>
              <a:ea typeface="Mada"/>
              <a:cs typeface="Mada"/>
              <a:sym typeface="Mada"/>
            </a:endParaRPr>
          </a:p>
        </p:txBody>
      </p:sp>
      <p:sp>
        <p:nvSpPr>
          <p:cNvPr id="3239" name="Google Shape;3239;p170"/>
          <p:cNvSpPr/>
          <p:nvPr/>
        </p:nvSpPr>
        <p:spPr>
          <a:xfrm>
            <a:off x="243630" y="2886325"/>
            <a:ext cx="2836500" cy="406500"/>
          </a:xfrm>
          <a:prstGeom prst="snip1Rect">
            <a:avLst>
              <a:gd fmla="val 16667" name="adj"/>
            </a:avLst>
          </a:prstGeom>
          <a:solidFill>
            <a:schemeClr val="accent5"/>
          </a:solidFill>
          <a:ln cap="flat" cmpd="sng" w="9525">
            <a:solidFill>
              <a:srgbClr val="E1D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170"/>
          <p:cNvSpPr/>
          <p:nvPr/>
        </p:nvSpPr>
        <p:spPr>
          <a:xfrm>
            <a:off x="194557" y="2931093"/>
            <a:ext cx="2836500" cy="1097100"/>
          </a:xfrm>
          <a:prstGeom prst="snip1Rect">
            <a:avLst>
              <a:gd fmla="val 16667" name="adj"/>
            </a:avLst>
          </a:prstGeom>
          <a:solidFill>
            <a:schemeClr val="lt2"/>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highlight>
                  <a:srgbClr val="A4C2F4"/>
                </a:highlight>
                <a:latin typeface="Mada"/>
                <a:ea typeface="Mada"/>
                <a:cs typeface="Mada"/>
                <a:sym typeface="Mada"/>
              </a:rPr>
              <a:t>Major Veins of Upper Limb:</a:t>
            </a:r>
            <a:endParaRPr b="1" sz="1100">
              <a:highlight>
                <a:srgbClr val="A4C2F4"/>
              </a:highlight>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Basilic vein </a:t>
            </a:r>
            <a:r>
              <a:rPr lang="en-GB" sz="1100">
                <a:solidFill>
                  <a:srgbClr val="999999"/>
                </a:solidFill>
                <a:latin typeface="Mada"/>
                <a:ea typeface="Mada"/>
                <a:cs typeface="Mada"/>
                <a:sym typeface="Mada"/>
              </a:rPr>
              <a:t>(combines with brachial veins to form the axillary vein) </a:t>
            </a:r>
            <a:endParaRPr sz="1100">
              <a:solidFill>
                <a:srgbClr val="999999"/>
              </a:solidFill>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Cephalic vein (empties into axillary vein)</a:t>
            </a:r>
            <a:endParaRPr sz="1100">
              <a:latin typeface="Mada"/>
              <a:ea typeface="Mada"/>
              <a:cs typeface="Mada"/>
              <a:sym typeface="Mada"/>
            </a:endParaRPr>
          </a:p>
          <a:p>
            <a:pPr indent="0" lvl="0" marL="0" rtl="0" algn="ctr">
              <a:spcBef>
                <a:spcPts val="0"/>
              </a:spcBef>
              <a:spcAft>
                <a:spcPts val="0"/>
              </a:spcAft>
              <a:buNone/>
            </a:pPr>
            <a:r>
              <a:t/>
            </a:r>
            <a:endParaRPr sz="1100">
              <a:latin typeface="Mada"/>
              <a:ea typeface="Mada"/>
              <a:cs typeface="Mada"/>
              <a:sym typeface="Mada"/>
            </a:endParaRPr>
          </a:p>
        </p:txBody>
      </p:sp>
      <p:sp>
        <p:nvSpPr>
          <p:cNvPr id="3241" name="Google Shape;3241;p170"/>
          <p:cNvSpPr txBox="1"/>
          <p:nvPr/>
        </p:nvSpPr>
        <p:spPr>
          <a:xfrm>
            <a:off x="194525" y="4186575"/>
            <a:ext cx="28365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100">
              <a:solidFill>
                <a:srgbClr val="000000"/>
              </a:solidFill>
              <a:latin typeface="Mada"/>
              <a:ea typeface="Mada"/>
              <a:cs typeface="Mada"/>
              <a:sym typeface="Mada"/>
            </a:endParaRPr>
          </a:p>
        </p:txBody>
      </p:sp>
      <p:sp>
        <p:nvSpPr>
          <p:cNvPr id="3242" name="Google Shape;3242;p170"/>
          <p:cNvSpPr/>
          <p:nvPr/>
        </p:nvSpPr>
        <p:spPr>
          <a:xfrm>
            <a:off x="243630" y="4161550"/>
            <a:ext cx="2836500" cy="406500"/>
          </a:xfrm>
          <a:prstGeom prst="snip1Rect">
            <a:avLst>
              <a:gd fmla="val 16667" name="adj"/>
            </a:avLst>
          </a:prstGeom>
          <a:solidFill>
            <a:schemeClr val="accent5"/>
          </a:solidFill>
          <a:ln cap="flat" cmpd="sng" w="9525">
            <a:solidFill>
              <a:srgbClr val="E1D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170"/>
          <p:cNvSpPr/>
          <p:nvPr/>
        </p:nvSpPr>
        <p:spPr>
          <a:xfrm>
            <a:off x="194557" y="4206318"/>
            <a:ext cx="2836500" cy="1097100"/>
          </a:xfrm>
          <a:prstGeom prst="snip1Rect">
            <a:avLst>
              <a:gd fmla="val 16667" name="adj"/>
            </a:avLst>
          </a:prstGeom>
          <a:solidFill>
            <a:schemeClr val="lt2"/>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1100">
                <a:highlight>
                  <a:srgbClr val="EA9999"/>
                </a:highlight>
                <a:latin typeface="Mada"/>
                <a:ea typeface="Mada"/>
                <a:cs typeface="Mada"/>
                <a:sym typeface="Mada"/>
              </a:rPr>
              <a:t>Major Arteries of Lower Limb:</a:t>
            </a:r>
            <a:endParaRPr b="1" sz="1100">
              <a:highlight>
                <a:srgbClr val="EA9999"/>
              </a:highlight>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solidFill>
                  <a:srgbClr val="32323C"/>
                </a:solidFill>
                <a:highlight>
                  <a:srgbClr val="F2F2F2"/>
                </a:highlight>
                <a:latin typeface="Mada"/>
                <a:ea typeface="Mada"/>
                <a:cs typeface="Mada"/>
                <a:sym typeface="Mada"/>
              </a:rPr>
              <a:t>Femoral Artery and popliteal artery</a:t>
            </a:r>
            <a:endParaRPr sz="1100">
              <a:solidFill>
                <a:srgbClr val="32323C"/>
              </a:solidFill>
              <a:highlight>
                <a:srgbClr val="F2F2F2"/>
              </a:highlight>
              <a:latin typeface="Mada"/>
              <a:ea typeface="Mada"/>
              <a:cs typeface="Mada"/>
              <a:sym typeface="Mada"/>
            </a:endParaRPr>
          </a:p>
          <a:p>
            <a:pPr indent="-298450" lvl="0" marL="457200" rtl="0" algn="l">
              <a:lnSpc>
                <a:spcPct val="115000"/>
              </a:lnSpc>
              <a:spcBef>
                <a:spcPts val="0"/>
              </a:spcBef>
              <a:spcAft>
                <a:spcPts val="0"/>
              </a:spcAft>
              <a:buClr>
                <a:srgbClr val="32323C"/>
              </a:buClr>
              <a:buSzPts val="1100"/>
              <a:buFont typeface="Mada"/>
              <a:buChar char="●"/>
            </a:pPr>
            <a:r>
              <a:rPr lang="en-GB" sz="1100">
                <a:solidFill>
                  <a:srgbClr val="32323C"/>
                </a:solidFill>
                <a:highlight>
                  <a:srgbClr val="EFEFEF"/>
                </a:highlight>
                <a:latin typeface="Mada"/>
                <a:ea typeface="Mada"/>
                <a:cs typeface="Mada"/>
                <a:sym typeface="Mada"/>
              </a:rPr>
              <a:t>Anterior and posterior tibial artery</a:t>
            </a:r>
            <a:endParaRPr sz="1100">
              <a:solidFill>
                <a:srgbClr val="32323C"/>
              </a:solidFill>
              <a:highlight>
                <a:srgbClr val="EFEFEF"/>
              </a:highlight>
              <a:latin typeface="Mada"/>
              <a:ea typeface="Mada"/>
              <a:cs typeface="Mada"/>
              <a:sym typeface="Mada"/>
            </a:endParaRPr>
          </a:p>
          <a:p>
            <a:pPr indent="-298450" lvl="0" marL="457200" rtl="0" algn="l">
              <a:lnSpc>
                <a:spcPct val="115000"/>
              </a:lnSpc>
              <a:spcBef>
                <a:spcPts val="0"/>
              </a:spcBef>
              <a:spcAft>
                <a:spcPts val="0"/>
              </a:spcAft>
              <a:buClr>
                <a:srgbClr val="32323C"/>
              </a:buClr>
              <a:buSzPts val="1100"/>
              <a:buFont typeface="Mada"/>
              <a:buChar char="●"/>
            </a:pPr>
            <a:r>
              <a:rPr lang="en-GB" sz="1100">
                <a:solidFill>
                  <a:srgbClr val="32323C"/>
                </a:solidFill>
                <a:highlight>
                  <a:srgbClr val="EFEFEF"/>
                </a:highlight>
                <a:latin typeface="Mada"/>
                <a:ea typeface="Mada"/>
                <a:cs typeface="Mada"/>
                <a:sym typeface="Mada"/>
              </a:rPr>
              <a:t>Fibular (peroneal) artery </a:t>
            </a:r>
            <a:endParaRPr sz="1100">
              <a:solidFill>
                <a:srgbClr val="32323C"/>
              </a:solidFill>
              <a:highlight>
                <a:srgbClr val="EFEFEF"/>
              </a:highlight>
              <a:latin typeface="Mada"/>
              <a:ea typeface="Mada"/>
              <a:cs typeface="Mada"/>
              <a:sym typeface="Mada"/>
            </a:endParaRPr>
          </a:p>
          <a:p>
            <a:pPr indent="-298450" lvl="0" marL="457200" rtl="0" algn="l">
              <a:lnSpc>
                <a:spcPct val="115000"/>
              </a:lnSpc>
              <a:spcBef>
                <a:spcPts val="0"/>
              </a:spcBef>
              <a:spcAft>
                <a:spcPts val="0"/>
              </a:spcAft>
              <a:buClr>
                <a:srgbClr val="32323C"/>
              </a:buClr>
              <a:buSzPts val="1100"/>
              <a:buFont typeface="Mada"/>
              <a:buChar char="●"/>
            </a:pPr>
            <a:r>
              <a:rPr lang="en-GB" sz="1100">
                <a:solidFill>
                  <a:srgbClr val="32323C"/>
                </a:solidFill>
                <a:highlight>
                  <a:srgbClr val="EFEFEF"/>
                </a:highlight>
                <a:latin typeface="Mada"/>
                <a:ea typeface="Mada"/>
                <a:cs typeface="Mada"/>
                <a:sym typeface="Mada"/>
              </a:rPr>
              <a:t>Dorsalis pedis</a:t>
            </a:r>
            <a:endParaRPr sz="1100">
              <a:solidFill>
                <a:srgbClr val="32323C"/>
              </a:solidFill>
              <a:highlight>
                <a:srgbClr val="EFEFEF"/>
              </a:highlight>
              <a:latin typeface="Mada"/>
              <a:ea typeface="Mada"/>
              <a:cs typeface="Mada"/>
              <a:sym typeface="Mada"/>
            </a:endParaRPr>
          </a:p>
          <a:p>
            <a:pPr indent="0" lvl="0" marL="0" rtl="0" algn="ctr">
              <a:spcBef>
                <a:spcPts val="0"/>
              </a:spcBef>
              <a:spcAft>
                <a:spcPts val="0"/>
              </a:spcAft>
              <a:buNone/>
            </a:pPr>
            <a:r>
              <a:t/>
            </a:r>
            <a:endParaRPr sz="1100">
              <a:latin typeface="Mada"/>
              <a:ea typeface="Mada"/>
              <a:cs typeface="Mada"/>
              <a:sym typeface="Mada"/>
            </a:endParaRPr>
          </a:p>
        </p:txBody>
      </p:sp>
      <p:sp>
        <p:nvSpPr>
          <p:cNvPr id="3244" name="Google Shape;3244;p170"/>
          <p:cNvSpPr txBox="1"/>
          <p:nvPr/>
        </p:nvSpPr>
        <p:spPr>
          <a:xfrm>
            <a:off x="194550" y="5426375"/>
            <a:ext cx="2836500" cy="8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100">
              <a:solidFill>
                <a:srgbClr val="000000"/>
              </a:solidFill>
              <a:latin typeface="Mada"/>
              <a:ea typeface="Mada"/>
              <a:cs typeface="Mada"/>
              <a:sym typeface="Mada"/>
            </a:endParaRPr>
          </a:p>
        </p:txBody>
      </p:sp>
      <p:sp>
        <p:nvSpPr>
          <p:cNvPr id="3245" name="Google Shape;3245;p170"/>
          <p:cNvSpPr/>
          <p:nvPr/>
        </p:nvSpPr>
        <p:spPr>
          <a:xfrm>
            <a:off x="243655" y="5401350"/>
            <a:ext cx="2836500" cy="406500"/>
          </a:xfrm>
          <a:prstGeom prst="snip1Rect">
            <a:avLst>
              <a:gd fmla="val 16667" name="adj"/>
            </a:avLst>
          </a:prstGeom>
          <a:solidFill>
            <a:schemeClr val="accent5"/>
          </a:solidFill>
          <a:ln cap="flat" cmpd="sng" w="9525">
            <a:solidFill>
              <a:srgbClr val="E1D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170"/>
          <p:cNvSpPr/>
          <p:nvPr/>
        </p:nvSpPr>
        <p:spPr>
          <a:xfrm>
            <a:off x="194582" y="5446118"/>
            <a:ext cx="2836500" cy="1097100"/>
          </a:xfrm>
          <a:prstGeom prst="snip1Rect">
            <a:avLst>
              <a:gd fmla="val 16667" name="adj"/>
            </a:avLst>
          </a:prstGeom>
          <a:solidFill>
            <a:schemeClr val="lt2"/>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1100">
                <a:highlight>
                  <a:srgbClr val="A4C2F4"/>
                </a:highlight>
                <a:latin typeface="Mada"/>
                <a:ea typeface="Mada"/>
                <a:cs typeface="Mada"/>
                <a:sym typeface="Mada"/>
              </a:rPr>
              <a:t>Major Veins of </a:t>
            </a:r>
            <a:r>
              <a:rPr b="1" lang="en-GB" sz="1100">
                <a:highlight>
                  <a:srgbClr val="A4C2F4"/>
                </a:highlight>
                <a:latin typeface="Mada"/>
                <a:ea typeface="Mada"/>
                <a:cs typeface="Mada"/>
                <a:sym typeface="Mada"/>
              </a:rPr>
              <a:t>Lower Limb</a:t>
            </a:r>
            <a:r>
              <a:rPr b="1" lang="en-GB" sz="1100">
                <a:highlight>
                  <a:srgbClr val="A4C2F4"/>
                </a:highlight>
                <a:latin typeface="Mada"/>
                <a:ea typeface="Mada"/>
                <a:cs typeface="Mada"/>
                <a:sym typeface="Mada"/>
              </a:rPr>
              <a:t>:</a:t>
            </a:r>
            <a:endParaRPr b="1" sz="1100">
              <a:highlight>
                <a:srgbClr val="A4C2F4"/>
              </a:highlight>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solidFill>
                  <a:srgbClr val="32323C"/>
                </a:solidFill>
                <a:highlight>
                  <a:srgbClr val="EFEFEF"/>
                </a:highlight>
                <a:latin typeface="Mada"/>
                <a:ea typeface="Mada"/>
                <a:cs typeface="Mada"/>
                <a:sym typeface="Mada"/>
              </a:rPr>
              <a:t>The Great Saphenous Vein</a:t>
            </a:r>
            <a:endParaRPr sz="1100">
              <a:solidFill>
                <a:srgbClr val="32323C"/>
              </a:solidFill>
              <a:highlight>
                <a:srgbClr val="EFEFEF"/>
              </a:highlight>
              <a:latin typeface="Mada"/>
              <a:ea typeface="Mada"/>
              <a:cs typeface="Mada"/>
              <a:sym typeface="Mada"/>
            </a:endParaRPr>
          </a:p>
          <a:p>
            <a:pPr indent="-298450" lvl="0" marL="457200" rtl="0" algn="l">
              <a:lnSpc>
                <a:spcPct val="115000"/>
              </a:lnSpc>
              <a:spcBef>
                <a:spcPts val="0"/>
              </a:spcBef>
              <a:spcAft>
                <a:spcPts val="0"/>
              </a:spcAft>
              <a:buClr>
                <a:srgbClr val="32323C"/>
              </a:buClr>
              <a:buSzPts val="1100"/>
              <a:buFont typeface="Mada"/>
              <a:buChar char="●"/>
            </a:pPr>
            <a:r>
              <a:rPr lang="en-GB" sz="1100">
                <a:solidFill>
                  <a:srgbClr val="32323C"/>
                </a:solidFill>
                <a:highlight>
                  <a:srgbClr val="EFEFEF"/>
                </a:highlight>
                <a:latin typeface="Mada"/>
                <a:ea typeface="Mada"/>
                <a:cs typeface="Mada"/>
                <a:sym typeface="Mada"/>
              </a:rPr>
              <a:t>Posterior tibial and fibular veins</a:t>
            </a:r>
            <a:endParaRPr sz="1100">
              <a:solidFill>
                <a:srgbClr val="32323C"/>
              </a:solidFill>
              <a:highlight>
                <a:srgbClr val="EFEFEF"/>
              </a:highlight>
              <a:latin typeface="Mada"/>
              <a:ea typeface="Mada"/>
              <a:cs typeface="Mada"/>
              <a:sym typeface="Mada"/>
            </a:endParaRPr>
          </a:p>
          <a:p>
            <a:pPr indent="-298450" lvl="0" marL="457200" rtl="0" algn="l">
              <a:lnSpc>
                <a:spcPct val="115000"/>
              </a:lnSpc>
              <a:spcBef>
                <a:spcPts val="0"/>
              </a:spcBef>
              <a:spcAft>
                <a:spcPts val="0"/>
              </a:spcAft>
              <a:buClr>
                <a:srgbClr val="32323C"/>
              </a:buClr>
              <a:buSzPts val="1100"/>
              <a:buFont typeface="Mada"/>
              <a:buChar char="●"/>
            </a:pPr>
            <a:r>
              <a:rPr lang="en-GB" sz="1100">
                <a:solidFill>
                  <a:srgbClr val="32323C"/>
                </a:solidFill>
                <a:highlight>
                  <a:srgbClr val="EFEFEF"/>
                </a:highlight>
                <a:latin typeface="Mada"/>
                <a:ea typeface="Mada"/>
                <a:cs typeface="Mada"/>
                <a:sym typeface="Mada"/>
              </a:rPr>
              <a:t>Popliteal vein</a:t>
            </a:r>
            <a:endParaRPr sz="1100">
              <a:solidFill>
                <a:srgbClr val="32323C"/>
              </a:solidFill>
              <a:highlight>
                <a:srgbClr val="EFEFEF"/>
              </a:highlight>
              <a:latin typeface="Mada"/>
              <a:ea typeface="Mada"/>
              <a:cs typeface="Mada"/>
              <a:sym typeface="Mada"/>
            </a:endParaRPr>
          </a:p>
          <a:p>
            <a:pPr indent="-298450" lvl="0" marL="457200" rtl="0" algn="l">
              <a:lnSpc>
                <a:spcPct val="115000"/>
              </a:lnSpc>
              <a:spcBef>
                <a:spcPts val="0"/>
              </a:spcBef>
              <a:spcAft>
                <a:spcPts val="0"/>
              </a:spcAft>
              <a:buClr>
                <a:srgbClr val="32323C"/>
              </a:buClr>
              <a:buSzPts val="1100"/>
              <a:buFont typeface="Mada"/>
              <a:buChar char="●"/>
            </a:pPr>
            <a:r>
              <a:rPr lang="en-GB" sz="1100">
                <a:solidFill>
                  <a:srgbClr val="32323C"/>
                </a:solidFill>
                <a:highlight>
                  <a:srgbClr val="EFEFEF"/>
                </a:highlight>
                <a:latin typeface="Mada"/>
                <a:ea typeface="Mada"/>
                <a:cs typeface="Mada"/>
                <a:sym typeface="Mada"/>
              </a:rPr>
              <a:t>Femoral vein</a:t>
            </a:r>
            <a:endParaRPr sz="1100">
              <a:solidFill>
                <a:srgbClr val="32323C"/>
              </a:solidFill>
              <a:highlight>
                <a:srgbClr val="EFEFEF"/>
              </a:highlight>
              <a:latin typeface="Mada"/>
              <a:ea typeface="Mada"/>
              <a:cs typeface="Mada"/>
              <a:sym typeface="Mada"/>
            </a:endParaRPr>
          </a:p>
          <a:p>
            <a:pPr indent="0" lvl="0" marL="0" rtl="0" algn="ctr">
              <a:spcBef>
                <a:spcPts val="0"/>
              </a:spcBef>
              <a:spcAft>
                <a:spcPts val="0"/>
              </a:spcAft>
              <a:buNone/>
            </a:pPr>
            <a:r>
              <a:t/>
            </a:r>
            <a:endParaRPr sz="1100">
              <a:latin typeface="Mada"/>
              <a:ea typeface="Mada"/>
              <a:cs typeface="Mada"/>
              <a:sym typeface="Mada"/>
            </a:endParaRPr>
          </a:p>
        </p:txBody>
      </p:sp>
      <p:sp>
        <p:nvSpPr>
          <p:cNvPr id="3247" name="Google Shape;3247;p170"/>
          <p:cNvSpPr/>
          <p:nvPr/>
        </p:nvSpPr>
        <p:spPr>
          <a:xfrm>
            <a:off x="43413" y="6640688"/>
            <a:ext cx="7502700" cy="39975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highlight>
                  <a:srgbClr val="FCE5CD"/>
                </a:highlight>
                <a:latin typeface="Pacifico"/>
                <a:ea typeface="Pacifico"/>
                <a:cs typeface="Pacifico"/>
                <a:sym typeface="Pacifico"/>
              </a:rPr>
              <a:t>Terms to be </a:t>
            </a:r>
            <a:r>
              <a:rPr lang="en-GB" sz="2000">
                <a:highlight>
                  <a:srgbClr val="FCE5CD"/>
                </a:highlight>
                <a:latin typeface="Pacifico"/>
                <a:ea typeface="Pacifico"/>
                <a:cs typeface="Pacifico"/>
                <a:sym typeface="Pacifico"/>
              </a:rPr>
              <a:t>familiar</a:t>
            </a:r>
            <a:r>
              <a:rPr lang="en-GB" sz="2000">
                <a:highlight>
                  <a:srgbClr val="FCE5CD"/>
                </a:highlight>
                <a:latin typeface="Pacifico"/>
                <a:ea typeface="Pacifico"/>
                <a:cs typeface="Pacifico"/>
                <a:sym typeface="Pacifico"/>
              </a:rPr>
              <a:t> with :</a:t>
            </a:r>
            <a:endParaRPr sz="2000">
              <a:highlight>
                <a:srgbClr val="FCE5CD"/>
              </a:highlight>
              <a:latin typeface="Pacifico"/>
              <a:ea typeface="Pacifico"/>
              <a:cs typeface="Pacifico"/>
              <a:sym typeface="Pacifico"/>
            </a:endParaRPr>
          </a:p>
          <a:p>
            <a:pPr indent="0" lvl="0" marL="0" rtl="0" algn="ctr">
              <a:spcBef>
                <a:spcPts val="0"/>
              </a:spcBef>
              <a:spcAft>
                <a:spcPts val="0"/>
              </a:spcAft>
              <a:buNone/>
            </a:pPr>
            <a:r>
              <a:t/>
            </a:r>
            <a:endParaRPr sz="600">
              <a:highlight>
                <a:srgbClr val="FCE5CD"/>
              </a:highlight>
              <a:latin typeface="Oswald"/>
              <a:ea typeface="Oswald"/>
              <a:cs typeface="Oswald"/>
              <a:sym typeface="Oswald"/>
            </a:endParaRPr>
          </a:p>
          <a:p>
            <a:pPr indent="0" lvl="0" marL="0" rtl="0" algn="l">
              <a:lnSpc>
                <a:spcPct val="115000"/>
              </a:lnSpc>
              <a:spcBef>
                <a:spcPts val="0"/>
              </a:spcBef>
              <a:spcAft>
                <a:spcPts val="0"/>
              </a:spcAft>
              <a:buNone/>
            </a:pPr>
            <a:r>
              <a:rPr b="1" lang="en-GB" sz="1100">
                <a:highlight>
                  <a:srgbClr val="D9EAD3"/>
                </a:highlight>
                <a:latin typeface="Mada"/>
                <a:ea typeface="Mada"/>
                <a:cs typeface="Mada"/>
                <a:sym typeface="Mada"/>
              </a:rPr>
              <a:t>Intermittent claudication:</a:t>
            </a:r>
            <a:r>
              <a:rPr lang="en-GB" sz="1100">
                <a:latin typeface="Mada"/>
                <a:ea typeface="Mada"/>
                <a:cs typeface="Mada"/>
                <a:sym typeface="Mada"/>
              </a:rPr>
              <a:t> is a cramp like pain occurring on exercise. Although it occurs in any active </a:t>
            </a:r>
            <a:r>
              <a:rPr lang="en-GB" sz="1100">
                <a:latin typeface="Mada"/>
                <a:ea typeface="Mada"/>
                <a:cs typeface="Mada"/>
                <a:sym typeface="Mada"/>
              </a:rPr>
              <a:t>ischaemic</a:t>
            </a:r>
            <a:r>
              <a:rPr lang="en-GB" sz="1100">
                <a:latin typeface="Mada"/>
                <a:ea typeface="Mada"/>
                <a:cs typeface="Mada"/>
                <a:sym typeface="Mada"/>
              </a:rPr>
              <a:t> muscle. it is classically seen in the calf. The pain is severe and forces the patient to stop their activity. This relieves the pain. the activity is </a:t>
            </a:r>
            <a:r>
              <a:rPr lang="en-GB" sz="1100">
                <a:latin typeface="Mada"/>
                <a:ea typeface="Mada"/>
                <a:cs typeface="Mada"/>
                <a:sym typeface="Mada"/>
              </a:rPr>
              <a:t>recommended</a:t>
            </a:r>
            <a:r>
              <a:rPr lang="en-GB" sz="1100">
                <a:latin typeface="Mada"/>
                <a:ea typeface="Mada"/>
                <a:cs typeface="Mada"/>
                <a:sym typeface="Mada"/>
              </a:rPr>
              <a:t> and the cycle repeated. The cause of the pain can be explained as a response to an accumulation of acidic anaerobic metabolites due to inadequate blood and oxygen supplies to meet the requirements </a:t>
            </a:r>
            <a:r>
              <a:rPr lang="en-GB" sz="1100">
                <a:latin typeface="Mada"/>
                <a:ea typeface="Mada"/>
                <a:cs typeface="Mada"/>
                <a:sym typeface="Mada"/>
              </a:rPr>
              <a:t>of the</a:t>
            </a:r>
            <a:r>
              <a:rPr lang="en-GB" sz="1100">
                <a:latin typeface="Mada"/>
                <a:ea typeface="Mada"/>
                <a:cs typeface="Mada"/>
                <a:sym typeface="Mada"/>
              </a:rPr>
              <a:t> increased activity. On stopping the activity the blood supply is replenished, anoxia abolished</a:t>
            </a:r>
            <a:endParaRPr sz="1100">
              <a:latin typeface="Mada"/>
              <a:ea typeface="Mada"/>
              <a:cs typeface="Mada"/>
              <a:sym typeface="Mada"/>
            </a:endParaRPr>
          </a:p>
          <a:p>
            <a:pPr indent="0" lvl="0" marL="0" rtl="0" algn="l">
              <a:lnSpc>
                <a:spcPct val="115000"/>
              </a:lnSpc>
              <a:spcBef>
                <a:spcPts val="0"/>
              </a:spcBef>
              <a:spcAft>
                <a:spcPts val="0"/>
              </a:spcAft>
              <a:buNone/>
            </a:pPr>
            <a:r>
              <a:rPr lang="en-GB" sz="1100">
                <a:latin typeface="Mada"/>
                <a:ea typeface="Mada"/>
                <a:cs typeface="Mada"/>
                <a:sym typeface="Mada"/>
              </a:rPr>
              <a:t>and painful metabolites washed away.</a:t>
            </a:r>
            <a:endParaRPr sz="1100">
              <a:latin typeface="Mada"/>
              <a:ea typeface="Mada"/>
              <a:cs typeface="Mada"/>
              <a:sym typeface="Mada"/>
            </a:endParaRPr>
          </a:p>
          <a:p>
            <a:pPr indent="0" lvl="0" marL="0" rtl="0" algn="l">
              <a:spcBef>
                <a:spcPts val="0"/>
              </a:spcBef>
              <a:spcAft>
                <a:spcPts val="0"/>
              </a:spcAft>
              <a:buNone/>
            </a:pPr>
            <a:r>
              <a:t/>
            </a:r>
            <a:endParaRPr b="1" sz="1100">
              <a:highlight>
                <a:srgbClr val="D9EAD3"/>
              </a:highlight>
              <a:latin typeface="Mada"/>
              <a:ea typeface="Mada"/>
              <a:cs typeface="Mada"/>
              <a:sym typeface="Mada"/>
            </a:endParaRPr>
          </a:p>
          <a:p>
            <a:pPr indent="0" lvl="0" marL="0" rtl="0" algn="l">
              <a:lnSpc>
                <a:spcPct val="115000"/>
              </a:lnSpc>
              <a:spcBef>
                <a:spcPts val="0"/>
              </a:spcBef>
              <a:spcAft>
                <a:spcPts val="0"/>
              </a:spcAft>
              <a:buNone/>
            </a:pPr>
            <a:r>
              <a:rPr b="1" lang="en-GB" sz="1100">
                <a:highlight>
                  <a:srgbClr val="D9EAD3"/>
                </a:highlight>
                <a:latin typeface="Mada"/>
                <a:ea typeface="Mada"/>
                <a:cs typeface="Mada"/>
                <a:sym typeface="Mada"/>
              </a:rPr>
              <a:t>Rest pain:</a:t>
            </a:r>
            <a:r>
              <a:rPr lang="en-GB" sz="1100">
                <a:latin typeface="Mada"/>
                <a:ea typeface="Mada"/>
                <a:cs typeface="Mada"/>
                <a:sym typeface="Mada"/>
              </a:rPr>
              <a:t> used to describe the continuous, </a:t>
            </a:r>
            <a:r>
              <a:rPr lang="en-GB" sz="1100">
                <a:latin typeface="Mada"/>
                <a:ea typeface="Mada"/>
                <a:cs typeface="Mada"/>
                <a:sym typeface="Mada"/>
              </a:rPr>
              <a:t>unremitting </a:t>
            </a:r>
            <a:r>
              <a:rPr lang="en-GB" sz="1100">
                <a:latin typeface="Mada"/>
                <a:ea typeface="Mada"/>
                <a:cs typeface="Mada"/>
                <a:sym typeface="Mada"/>
              </a:rPr>
              <a:t> pain caused by severe ischemia in contrast to the pain of intermittent claudication. which only appears during exercise. This pain is present at rest throughout the day and nig</a:t>
            </a:r>
            <a:r>
              <a:rPr lang="en-GB" sz="1100">
                <a:latin typeface="Mada"/>
                <a:ea typeface="Mada"/>
                <a:cs typeface="Mada"/>
                <a:sym typeface="Mada"/>
              </a:rPr>
              <a:t>ht.</a:t>
            </a:r>
            <a:endParaRPr b="1" sz="1100">
              <a:highlight>
                <a:srgbClr val="D9EAD3"/>
              </a:highlight>
              <a:latin typeface="Mada"/>
              <a:ea typeface="Mada"/>
              <a:cs typeface="Mada"/>
              <a:sym typeface="Mada"/>
            </a:endParaRPr>
          </a:p>
          <a:p>
            <a:pPr indent="0" lvl="0" marL="0" rtl="0" algn="l">
              <a:lnSpc>
                <a:spcPct val="115000"/>
              </a:lnSpc>
              <a:spcBef>
                <a:spcPts val="0"/>
              </a:spcBef>
              <a:spcAft>
                <a:spcPts val="0"/>
              </a:spcAft>
              <a:buNone/>
            </a:pPr>
            <a:r>
              <a:rPr b="1" lang="en-GB" sz="1100">
                <a:highlight>
                  <a:srgbClr val="D9EAD3"/>
                </a:highlight>
                <a:latin typeface="Mada"/>
                <a:ea typeface="Mada"/>
                <a:cs typeface="Mada"/>
                <a:sym typeface="Mada"/>
              </a:rPr>
              <a:t>Critical ischemia:</a:t>
            </a:r>
            <a:r>
              <a:rPr lang="en-GB" sz="1100">
                <a:latin typeface="Mada"/>
                <a:ea typeface="Mada"/>
                <a:cs typeface="Mada"/>
                <a:sym typeface="Mada"/>
              </a:rPr>
              <a:t> is arterial disease that endangers the whole or part of a limb. </a:t>
            </a:r>
            <a:endParaRPr sz="1100">
              <a:latin typeface="Mada"/>
              <a:ea typeface="Mada"/>
              <a:cs typeface="Mada"/>
              <a:sym typeface="Mada"/>
            </a:endParaRPr>
          </a:p>
          <a:p>
            <a:pPr indent="0" lvl="0" marL="0" rtl="0" algn="l">
              <a:spcBef>
                <a:spcPts val="0"/>
              </a:spcBef>
              <a:spcAft>
                <a:spcPts val="0"/>
              </a:spcAft>
              <a:buNone/>
            </a:pPr>
            <a:r>
              <a:t/>
            </a:r>
            <a:endParaRPr b="1" sz="1100">
              <a:highlight>
                <a:srgbClr val="D9EAD3"/>
              </a:highlight>
              <a:latin typeface="Mada"/>
              <a:ea typeface="Mada"/>
              <a:cs typeface="Mada"/>
              <a:sym typeface="Mada"/>
            </a:endParaRPr>
          </a:p>
          <a:p>
            <a:pPr indent="0" lvl="0" marL="0" rtl="0" algn="l">
              <a:lnSpc>
                <a:spcPct val="115000"/>
              </a:lnSpc>
              <a:spcBef>
                <a:spcPts val="0"/>
              </a:spcBef>
              <a:spcAft>
                <a:spcPts val="0"/>
              </a:spcAft>
              <a:buNone/>
            </a:pPr>
            <a:r>
              <a:rPr b="1" lang="en-GB" sz="1100">
                <a:highlight>
                  <a:srgbClr val="D9EAD3"/>
                </a:highlight>
                <a:latin typeface="Mada"/>
                <a:ea typeface="Mada"/>
                <a:cs typeface="Mada"/>
                <a:sym typeface="Mada"/>
              </a:rPr>
              <a:t>Pre-gangrene:</a:t>
            </a:r>
            <a:r>
              <a:rPr lang="en-GB" sz="1100">
                <a:latin typeface="Mada"/>
                <a:ea typeface="Mada"/>
                <a:cs typeface="Mada"/>
                <a:sym typeface="Mada"/>
              </a:rPr>
              <a:t> is applied when the line of demarcation between the gangrene and normal skin is not very distinct.</a:t>
            </a:r>
            <a:endParaRPr sz="1100">
              <a:latin typeface="Mada"/>
              <a:ea typeface="Mada"/>
              <a:cs typeface="Mada"/>
              <a:sym typeface="Mada"/>
            </a:endParaRPr>
          </a:p>
          <a:p>
            <a:pPr indent="0" lvl="0" marL="0" rtl="0" algn="l">
              <a:lnSpc>
                <a:spcPct val="115000"/>
              </a:lnSpc>
              <a:spcBef>
                <a:spcPts val="0"/>
              </a:spcBef>
              <a:spcAft>
                <a:spcPts val="0"/>
              </a:spcAft>
              <a:buNone/>
            </a:pPr>
            <a:r>
              <a:t/>
            </a:r>
            <a:endParaRPr b="1" sz="1100">
              <a:highlight>
                <a:srgbClr val="D9EAD3"/>
              </a:highlight>
              <a:latin typeface="Mada"/>
              <a:ea typeface="Mada"/>
              <a:cs typeface="Mada"/>
              <a:sym typeface="Mada"/>
            </a:endParaRPr>
          </a:p>
          <a:p>
            <a:pPr indent="0" lvl="0" marL="0" rtl="0" algn="l">
              <a:lnSpc>
                <a:spcPct val="115000"/>
              </a:lnSpc>
              <a:spcBef>
                <a:spcPts val="0"/>
              </a:spcBef>
              <a:spcAft>
                <a:spcPts val="0"/>
              </a:spcAft>
              <a:buNone/>
            </a:pPr>
            <a:r>
              <a:rPr b="1" lang="en-GB" sz="1100">
                <a:highlight>
                  <a:srgbClr val="D9EAD3"/>
                </a:highlight>
                <a:latin typeface="Mada"/>
                <a:ea typeface="Mada"/>
                <a:cs typeface="Mada"/>
                <a:sym typeface="Mada"/>
              </a:rPr>
              <a:t>Gangrene:</a:t>
            </a:r>
            <a:r>
              <a:rPr lang="en-GB" sz="1100">
                <a:latin typeface="Mada"/>
                <a:ea typeface="Mada"/>
                <a:cs typeface="Mada"/>
                <a:sym typeface="Mada"/>
              </a:rPr>
              <a:t> is the term used to describe dead tissue.</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Dry gangrene: a hard, non-infected patch of gangrene.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Wet gangrene: a soft infected patch of gangrene.</a:t>
            </a:r>
            <a:endParaRPr sz="1100">
              <a:latin typeface="Mada"/>
              <a:ea typeface="Mada"/>
              <a:cs typeface="Mada"/>
              <a:sym typeface="Mada"/>
            </a:endParaRPr>
          </a:p>
          <a:p>
            <a:pPr indent="0" lvl="0" marL="0" rtl="0" algn="ctr">
              <a:lnSpc>
                <a:spcPct val="115000"/>
              </a:lnSpc>
              <a:spcBef>
                <a:spcPts val="0"/>
              </a:spcBef>
              <a:spcAft>
                <a:spcPts val="0"/>
              </a:spcAft>
              <a:buNone/>
            </a:pPr>
            <a:r>
              <a:t/>
            </a:r>
            <a:endParaRPr sz="1100">
              <a:highlight>
                <a:srgbClr val="D9EAD3"/>
              </a:highlight>
              <a:latin typeface="Mada"/>
              <a:ea typeface="Mada"/>
              <a:cs typeface="Mada"/>
              <a:sym typeface="Mada"/>
            </a:endParaRPr>
          </a:p>
        </p:txBody>
      </p:sp>
      <p:pic>
        <p:nvPicPr>
          <p:cNvPr id="3248" name="Google Shape;3248;p170"/>
          <p:cNvPicPr preferRelativeResize="0"/>
          <p:nvPr/>
        </p:nvPicPr>
        <p:blipFill>
          <a:blip r:embed="rId4">
            <a:alphaModFix/>
          </a:blip>
          <a:stretch>
            <a:fillRect/>
          </a:stretch>
        </p:blipFill>
        <p:spPr>
          <a:xfrm>
            <a:off x="5312022" y="785447"/>
            <a:ext cx="1493783" cy="841500"/>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2" name="Shape 3252"/>
        <p:cNvGrpSpPr/>
        <p:nvPr/>
      </p:nvGrpSpPr>
      <p:grpSpPr>
        <a:xfrm>
          <a:off x="0" y="0"/>
          <a:ext cx="0" cy="0"/>
          <a:chOff x="0" y="0"/>
          <a:chExt cx="0" cy="0"/>
        </a:xfrm>
      </p:grpSpPr>
      <p:sp>
        <p:nvSpPr>
          <p:cNvPr id="3253" name="Google Shape;3253;p171"/>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4" name="Google Shape;3254;p171"/>
          <p:cNvSpPr txBox="1"/>
          <p:nvPr>
            <p:ph idx="12" type="sldNum"/>
          </p:nvPr>
        </p:nvSpPr>
        <p:spPr>
          <a:xfrm>
            <a:off x="7196245" y="-130914"/>
            <a:ext cx="455400" cy="818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3255" name="Google Shape;3255;p171"/>
          <p:cNvSpPr txBox="1"/>
          <p:nvPr/>
        </p:nvSpPr>
        <p:spPr>
          <a:xfrm>
            <a:off x="137850" y="299300"/>
            <a:ext cx="7058400" cy="84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latin typeface="Lora"/>
                <a:ea typeface="Lora"/>
                <a:cs typeface="Lora"/>
                <a:sym typeface="Lora"/>
              </a:rPr>
              <a:t>Session 24 : </a:t>
            </a:r>
            <a:r>
              <a:rPr b="1" lang="en-GB" sz="2000">
                <a:solidFill>
                  <a:srgbClr val="83C5BE"/>
                </a:solidFill>
                <a:highlight>
                  <a:srgbClr val="FFFFFF"/>
                </a:highlight>
                <a:latin typeface="Lora"/>
                <a:ea typeface="Lora"/>
                <a:cs typeface="Lora"/>
                <a:sym typeface="Lora"/>
              </a:rPr>
              <a:t>Upper and lower limb vascular History </a:t>
            </a:r>
            <a:endParaRPr b="1" sz="2000">
              <a:solidFill>
                <a:srgbClr val="83C5BE"/>
              </a:solidFill>
              <a:latin typeface="Lora"/>
              <a:ea typeface="Lora"/>
              <a:cs typeface="Lora"/>
              <a:sym typeface="Lora"/>
            </a:endParaRPr>
          </a:p>
        </p:txBody>
      </p:sp>
      <p:sp>
        <p:nvSpPr>
          <p:cNvPr id="3256" name="Google Shape;3256;p171"/>
          <p:cNvSpPr txBox="1"/>
          <p:nvPr/>
        </p:nvSpPr>
        <p:spPr>
          <a:xfrm>
            <a:off x="2700" y="1273838"/>
            <a:ext cx="4512300" cy="3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DDx:</a:t>
            </a:r>
            <a:endParaRPr sz="1800">
              <a:solidFill>
                <a:srgbClr val="9FCFCF"/>
              </a:solidFill>
              <a:latin typeface="Comfortaa Regular"/>
              <a:ea typeface="Comfortaa Regular"/>
              <a:cs typeface="Comfortaa Regular"/>
              <a:sym typeface="Comfortaa Regular"/>
            </a:endParaRPr>
          </a:p>
        </p:txBody>
      </p:sp>
      <p:sp>
        <p:nvSpPr>
          <p:cNvPr id="3257" name="Google Shape;3257;p171"/>
          <p:cNvSpPr/>
          <p:nvPr/>
        </p:nvSpPr>
        <p:spPr>
          <a:xfrm>
            <a:off x="2700" y="1633550"/>
            <a:ext cx="1650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3258" name="Google Shape;3258;p171"/>
          <p:cNvSpPr txBox="1"/>
          <p:nvPr/>
        </p:nvSpPr>
        <p:spPr>
          <a:xfrm>
            <a:off x="2037363" y="877075"/>
            <a:ext cx="3514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100">
                <a:solidFill>
                  <a:srgbClr val="E9AC87"/>
                </a:solidFill>
                <a:latin typeface="Lora"/>
                <a:ea typeface="Lora"/>
                <a:cs typeface="Lora"/>
                <a:sym typeface="Lora"/>
              </a:rPr>
              <a:t>Intermittent </a:t>
            </a:r>
            <a:r>
              <a:rPr b="1" lang="en-GB" sz="2100">
                <a:solidFill>
                  <a:srgbClr val="E9AC87"/>
                </a:solidFill>
                <a:latin typeface="Lora"/>
                <a:ea typeface="Lora"/>
                <a:cs typeface="Lora"/>
                <a:sym typeface="Lora"/>
              </a:rPr>
              <a:t>claudication</a:t>
            </a:r>
            <a:endParaRPr b="1" sz="2100">
              <a:solidFill>
                <a:srgbClr val="E9AC87"/>
              </a:solidFill>
              <a:latin typeface="Lora"/>
              <a:ea typeface="Lora"/>
              <a:cs typeface="Lora"/>
              <a:sym typeface="Lora"/>
            </a:endParaRPr>
          </a:p>
          <a:p>
            <a:pPr indent="0" lvl="0" marL="0" rtl="0" algn="ctr">
              <a:spcBef>
                <a:spcPts val="0"/>
              </a:spcBef>
              <a:spcAft>
                <a:spcPts val="0"/>
              </a:spcAft>
              <a:buNone/>
            </a:pPr>
            <a:r>
              <a:rPr lang="en-GB" sz="1500">
                <a:solidFill>
                  <a:srgbClr val="E9AC87"/>
                </a:solidFill>
                <a:latin typeface="Lora"/>
                <a:ea typeface="Lora"/>
                <a:cs typeface="Lora"/>
                <a:sym typeface="Lora"/>
              </a:rPr>
              <a:t>(Lower limb </a:t>
            </a:r>
            <a:r>
              <a:rPr lang="en-GB" sz="1500">
                <a:solidFill>
                  <a:srgbClr val="CC0000"/>
                </a:solidFill>
                <a:latin typeface="Lora"/>
                <a:ea typeface="Lora"/>
                <a:cs typeface="Lora"/>
                <a:sym typeface="Lora"/>
              </a:rPr>
              <a:t>arterial</a:t>
            </a:r>
            <a:r>
              <a:rPr lang="en-GB" sz="1500">
                <a:solidFill>
                  <a:srgbClr val="E9AC87"/>
                </a:solidFill>
                <a:latin typeface="Lora"/>
                <a:ea typeface="Lora"/>
                <a:cs typeface="Lora"/>
                <a:sym typeface="Lora"/>
              </a:rPr>
              <a:t> system)</a:t>
            </a:r>
            <a:endParaRPr sz="1500">
              <a:solidFill>
                <a:srgbClr val="E9AC87"/>
              </a:solidFill>
              <a:latin typeface="Lora"/>
              <a:ea typeface="Lora"/>
              <a:cs typeface="Lora"/>
              <a:sym typeface="Lora"/>
            </a:endParaRPr>
          </a:p>
        </p:txBody>
      </p:sp>
      <p:sp>
        <p:nvSpPr>
          <p:cNvPr id="3259" name="Google Shape;3259;p171"/>
          <p:cNvSpPr txBox="1"/>
          <p:nvPr/>
        </p:nvSpPr>
        <p:spPr>
          <a:xfrm>
            <a:off x="0" y="2741150"/>
            <a:ext cx="6391200" cy="72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Chief complaint usually characterized by pain on walking in the muscles of one or both calves.</a:t>
            </a:r>
            <a:endParaRPr sz="1100">
              <a:solidFill>
                <a:schemeClr val="dk1"/>
              </a:solidFill>
              <a:latin typeface="Mada"/>
              <a:ea typeface="Mada"/>
              <a:cs typeface="Mada"/>
              <a:sym typeface="Mada"/>
            </a:endParaRPr>
          </a:p>
          <a:p>
            <a:pPr indent="0" lvl="0" marL="914400" rtl="0" algn="l">
              <a:spcBef>
                <a:spcPts val="0"/>
              </a:spcBef>
              <a:spcAft>
                <a:spcPts val="0"/>
              </a:spcAft>
              <a:buNone/>
            </a:pPr>
            <a:r>
              <a:t/>
            </a:r>
            <a:endParaRPr sz="1100">
              <a:solidFill>
                <a:schemeClr val="dk1"/>
              </a:solidFill>
              <a:latin typeface="Mada"/>
              <a:ea typeface="Mada"/>
              <a:cs typeface="Mada"/>
              <a:sym typeface="Mada"/>
            </a:endParaRPr>
          </a:p>
          <a:p>
            <a:pPr indent="0" lvl="0" marL="91440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graphicFrame>
        <p:nvGraphicFramePr>
          <p:cNvPr id="3260" name="Google Shape;3260;p171"/>
          <p:cNvGraphicFramePr/>
          <p:nvPr/>
        </p:nvGraphicFramePr>
        <p:xfrm>
          <a:off x="200938" y="3678438"/>
          <a:ext cx="3000000" cy="3000000"/>
        </p:xfrm>
        <a:graphic>
          <a:graphicData uri="http://schemas.openxmlformats.org/drawingml/2006/table">
            <a:tbl>
              <a:tblPr>
                <a:noFill/>
                <a:tableStyleId>{19993E90-D4CF-4236-97D6-A35B643A8516}</a:tableStyleId>
              </a:tblPr>
              <a:tblGrid>
                <a:gridCol w="1716075"/>
                <a:gridCol w="5672450"/>
              </a:tblGrid>
              <a:tr h="3505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SOCRATES</a:t>
                      </a:r>
                      <a:endParaRPr b="1" sz="1100">
                        <a:latin typeface="Mada"/>
                        <a:ea typeface="Mada"/>
                        <a:cs typeface="Mada"/>
                        <a:sym typeface="Mada"/>
                      </a:endParaRPr>
                    </a:p>
                  </a:txBody>
                  <a:tcPr marT="91425" marB="91425" marR="91425" marL="91425">
                    <a:solidFill>
                      <a:srgbClr val="DBA17B"/>
                    </a:solidFill>
                  </a:tcPr>
                </a:tc>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Hint </a:t>
                      </a:r>
                      <a:endParaRPr b="1" sz="1100">
                        <a:latin typeface="Mada"/>
                        <a:ea typeface="Mada"/>
                        <a:cs typeface="Mada"/>
                        <a:sym typeface="Mada"/>
                      </a:endParaRPr>
                    </a:p>
                  </a:txBody>
                  <a:tcPr marT="91425" marB="91425" marR="91425" marL="91425">
                    <a:solidFill>
                      <a:srgbClr val="DBA17B"/>
                    </a:solidFill>
                  </a:tcPr>
                </a:tc>
              </a:tr>
              <a:tr h="16865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Site</a:t>
                      </a:r>
                      <a:endParaRPr b="1" sz="1100">
                        <a:latin typeface="Mada"/>
                        <a:ea typeface="Mada"/>
                        <a:cs typeface="Mada"/>
                        <a:sym typeface="Mada"/>
                      </a:endParaRPr>
                    </a:p>
                  </a:txBody>
                  <a:tcPr marT="91425" marB="91425" marR="91425" marL="91425" anchor="ctr">
                    <a:solidFill>
                      <a:srgbClr val="F9DEC9"/>
                    </a:solidFill>
                  </a:tcPr>
                </a:tc>
                <a:tc>
                  <a:txBody>
                    <a:bodyPr/>
                    <a:lstStyle/>
                    <a:p>
                      <a:pPr indent="-298450" lvl="0" marL="457200" marR="782002" rtl="0" algn="l">
                        <a:lnSpc>
                          <a:spcPct val="115000"/>
                        </a:lnSpc>
                        <a:spcBef>
                          <a:spcPts val="266"/>
                        </a:spcBef>
                        <a:spcAft>
                          <a:spcPts val="0"/>
                        </a:spcAft>
                        <a:buClr>
                          <a:schemeClr val="dk1"/>
                        </a:buClr>
                        <a:buSzPts val="1100"/>
                        <a:buFont typeface="Mada"/>
                        <a:buChar char="●"/>
                      </a:pPr>
                      <a:r>
                        <a:rPr lang="en-GB" sz="1100">
                          <a:solidFill>
                            <a:schemeClr val="dk1"/>
                          </a:solidFill>
                          <a:latin typeface="Mada"/>
                          <a:ea typeface="Mada"/>
                          <a:cs typeface="Mada"/>
                          <a:sym typeface="Mada"/>
                        </a:rPr>
                        <a:t>Where is the pain? (the site of claudication gives a clue to site of arterial disease)</a:t>
                      </a:r>
                      <a:endParaRPr sz="1100">
                        <a:latin typeface="Mada"/>
                        <a:ea typeface="Mada"/>
                        <a:cs typeface="Mada"/>
                        <a:sym typeface="Mada"/>
                      </a:endParaRPr>
                    </a:p>
                  </a:txBody>
                  <a:tcPr marT="91425" marB="91425" marR="91425" marL="91425"/>
                </a:tc>
              </a:tr>
              <a:tr h="3505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Onset</a:t>
                      </a:r>
                      <a:endParaRPr b="1" sz="1100">
                        <a:latin typeface="Mada"/>
                        <a:ea typeface="Mada"/>
                        <a:cs typeface="Mada"/>
                        <a:sym typeface="Mada"/>
                      </a:endParaRPr>
                    </a:p>
                  </a:txBody>
                  <a:tcPr marT="91425" marB="91425" marR="91425" marL="91425" anchor="ctr">
                    <a:solidFill>
                      <a:srgbClr val="F9DEC9"/>
                    </a:solidFill>
                  </a:tcPr>
                </a:tc>
                <a:tc>
                  <a:txBody>
                    <a:bodyPr/>
                    <a:lstStyle/>
                    <a:p>
                      <a:pPr indent="-298450" lvl="0" marL="457200" marR="782002" rtl="0" algn="l">
                        <a:lnSpc>
                          <a:spcPct val="115000"/>
                        </a:lnSpc>
                        <a:spcBef>
                          <a:spcPts val="266"/>
                        </a:spcBef>
                        <a:spcAft>
                          <a:spcPts val="0"/>
                        </a:spcAft>
                        <a:buClr>
                          <a:schemeClr val="dk1"/>
                        </a:buClr>
                        <a:buSzPts val="1100"/>
                        <a:buFont typeface="Mada"/>
                        <a:buChar char="●"/>
                      </a:pPr>
                      <a:r>
                        <a:rPr lang="en-GB" sz="1100">
                          <a:solidFill>
                            <a:schemeClr val="dk1"/>
                          </a:solidFill>
                          <a:latin typeface="Mada"/>
                          <a:ea typeface="Mada"/>
                          <a:cs typeface="Mada"/>
                          <a:sym typeface="Mada"/>
                        </a:rPr>
                        <a:t>how does the pain start? gradually or sudden ?</a:t>
                      </a:r>
                      <a:endParaRPr sz="1100">
                        <a:latin typeface="Mada"/>
                        <a:ea typeface="Mada"/>
                        <a:cs typeface="Mada"/>
                        <a:sym typeface="Mada"/>
                      </a:endParaRPr>
                    </a:p>
                  </a:txBody>
                  <a:tcPr marT="91425" marB="91425" marR="91425" marL="91425"/>
                </a:tc>
              </a:tr>
              <a:tr h="101685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Character</a:t>
                      </a:r>
                      <a:endParaRPr b="1" sz="11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lnSpc>
                          <a:spcPct val="115000"/>
                        </a:lnSpc>
                        <a:spcBef>
                          <a:spcPts val="48"/>
                        </a:spcBef>
                        <a:spcAft>
                          <a:spcPts val="0"/>
                        </a:spcAft>
                        <a:buClr>
                          <a:schemeClr val="dk1"/>
                        </a:buClr>
                        <a:buSzPts val="1100"/>
                        <a:buFont typeface="Mada"/>
                        <a:buChar char="●"/>
                      </a:pPr>
                      <a:r>
                        <a:rPr lang="en-GB" sz="1100">
                          <a:solidFill>
                            <a:schemeClr val="dk1"/>
                          </a:solidFill>
                          <a:latin typeface="Mada"/>
                          <a:ea typeface="Mada"/>
                          <a:cs typeface="Mada"/>
                          <a:sym typeface="Mada"/>
                        </a:rPr>
                        <a:t>What is the character of pain? (cramp like pain)</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pain of intermittent claudication is quite specific and must fulfill three criteria.</a:t>
                      </a:r>
                      <a:endParaRPr sz="1100">
                        <a:solidFill>
                          <a:schemeClr val="dk1"/>
                        </a:solidFill>
                        <a:latin typeface="Mada"/>
                        <a:ea typeface="Mada"/>
                        <a:cs typeface="Mada"/>
                        <a:sym typeface="Mada"/>
                      </a:endParaRPr>
                    </a:p>
                    <a:p>
                      <a:pPr indent="-298450" lvl="0" marL="9144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The patient must experience the pain in a muscle, usually the calf.</a:t>
                      </a:r>
                      <a:endParaRPr sz="1100">
                        <a:solidFill>
                          <a:schemeClr val="dk1"/>
                        </a:solidFill>
                        <a:latin typeface="Mada"/>
                        <a:ea typeface="Mada"/>
                        <a:cs typeface="Mada"/>
                        <a:sym typeface="Mada"/>
                      </a:endParaRPr>
                    </a:p>
                    <a:p>
                      <a:pPr indent="-298450" lvl="0" marL="9144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The pain should only develop when the muscle is exercised.</a:t>
                      </a:r>
                      <a:endParaRPr sz="1100">
                        <a:solidFill>
                          <a:schemeClr val="dk1"/>
                        </a:solidFill>
                        <a:latin typeface="Mada"/>
                        <a:ea typeface="Mada"/>
                        <a:cs typeface="Mada"/>
                        <a:sym typeface="Mada"/>
                      </a:endParaRPr>
                    </a:p>
                    <a:p>
                      <a:pPr indent="-298450" lvl="0" marL="9144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The pain must disappear when the exercise stops.</a:t>
                      </a:r>
                      <a:endParaRPr sz="1100">
                        <a:solidFill>
                          <a:schemeClr val="dk1"/>
                        </a:solidFill>
                        <a:latin typeface="Mada"/>
                        <a:ea typeface="Mada"/>
                        <a:cs typeface="Mada"/>
                        <a:sym typeface="Mada"/>
                      </a:endParaRPr>
                    </a:p>
                  </a:txBody>
                  <a:tcPr marT="91425" marB="91425" marR="91425" marL="91425"/>
                </a:tc>
              </a:tr>
              <a:tr h="381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Radiation</a:t>
                      </a:r>
                      <a:endParaRPr b="1" sz="11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lnSpc>
                          <a:spcPct val="115000"/>
                        </a:lnSpc>
                        <a:spcBef>
                          <a:spcPts val="53"/>
                        </a:spcBef>
                        <a:spcAft>
                          <a:spcPts val="0"/>
                        </a:spcAft>
                        <a:buClr>
                          <a:schemeClr val="dk1"/>
                        </a:buClr>
                        <a:buSzPts val="1100"/>
                        <a:buFont typeface="Mada"/>
                        <a:buChar char="●"/>
                      </a:pPr>
                      <a:r>
                        <a:rPr lang="en-GB" sz="1100">
                          <a:solidFill>
                            <a:schemeClr val="dk1"/>
                          </a:solidFill>
                          <a:latin typeface="Mada"/>
                          <a:ea typeface="Mada"/>
                          <a:cs typeface="Mada"/>
                          <a:sym typeface="Mada"/>
                        </a:rPr>
                        <a:t>Does</a:t>
                      </a:r>
                      <a:r>
                        <a:rPr lang="en-GB" sz="1100">
                          <a:solidFill>
                            <a:schemeClr val="dk1"/>
                          </a:solidFill>
                          <a:latin typeface="Mada"/>
                          <a:ea typeface="Mada"/>
                          <a:cs typeface="Mada"/>
                          <a:sym typeface="Mada"/>
                        </a:rPr>
                        <a:t> it radiate anywhere else? </a:t>
                      </a:r>
                      <a:endParaRPr sz="1100">
                        <a:solidFill>
                          <a:schemeClr val="dk1"/>
                        </a:solidFill>
                        <a:latin typeface="Mada"/>
                        <a:ea typeface="Mada"/>
                        <a:cs typeface="Mada"/>
                        <a:sym typeface="Mada"/>
                      </a:endParaRPr>
                    </a:p>
                  </a:txBody>
                  <a:tcPr marT="91425" marB="91425" marR="91425" marL="91425"/>
                </a:tc>
              </a:tr>
              <a:tr h="208555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Associated symptoms </a:t>
                      </a:r>
                      <a:endParaRPr b="1" sz="11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lnSpc>
                          <a:spcPct val="115000"/>
                        </a:lnSpc>
                        <a:spcBef>
                          <a:spcPts val="266"/>
                        </a:spcBef>
                        <a:spcAft>
                          <a:spcPts val="0"/>
                        </a:spcAft>
                        <a:buClr>
                          <a:schemeClr val="dk1"/>
                        </a:buClr>
                        <a:buSzPts val="1100"/>
                        <a:buFont typeface="Mada"/>
                        <a:buChar char="●"/>
                      </a:pPr>
                      <a:r>
                        <a:rPr lang="en-GB" sz="1100">
                          <a:solidFill>
                            <a:srgbClr val="CC0000"/>
                          </a:solidFill>
                          <a:latin typeface="Mada"/>
                          <a:ea typeface="Mada"/>
                          <a:cs typeface="Mada"/>
                          <a:sym typeface="Mada"/>
                        </a:rPr>
                        <a:t>Ask about erectile function in male patients</a:t>
                      </a:r>
                      <a:r>
                        <a:rPr lang="en-GB" sz="1100">
                          <a:solidFill>
                            <a:schemeClr val="dk1"/>
                          </a:solidFill>
                          <a:latin typeface="Mada"/>
                          <a:ea typeface="Mada"/>
                          <a:cs typeface="Mada"/>
                          <a:sym typeface="Mada"/>
                        </a:rPr>
                        <a:t> </a:t>
                      </a:r>
                      <a:r>
                        <a:rPr lang="en-GB" sz="1100">
                          <a:solidFill>
                            <a:srgbClr val="999999"/>
                          </a:solidFill>
                          <a:latin typeface="Mada"/>
                          <a:ea typeface="Mada"/>
                          <a:cs typeface="Mada"/>
                          <a:sym typeface="Mada"/>
                        </a:rPr>
                        <a:t>(Leriche's syndrome). </a:t>
                      </a:r>
                      <a:endParaRPr sz="1100">
                        <a:solidFill>
                          <a:srgbClr val="999999"/>
                        </a:solidFill>
                        <a:latin typeface="Mada"/>
                        <a:ea typeface="Mada"/>
                        <a:cs typeface="Mada"/>
                        <a:sym typeface="Mada"/>
                      </a:endParaRPr>
                    </a:p>
                    <a:p>
                      <a:pPr indent="-298450" lvl="0" marL="457200" marR="802181"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Weakness / decreased mobility, Skin changes </a:t>
                      </a:r>
                      <a:r>
                        <a:rPr lang="en-GB" sz="1100">
                          <a:solidFill>
                            <a:srgbClr val="111111"/>
                          </a:solidFill>
                          <a:latin typeface="Mada"/>
                          <a:ea typeface="Mada"/>
                          <a:cs typeface="Mada"/>
                          <a:sym typeface="Mada"/>
                        </a:rPr>
                        <a:t>or ulcerations</a:t>
                      </a:r>
                      <a:r>
                        <a:rPr lang="en-GB" sz="1100">
                          <a:solidFill>
                            <a:schemeClr val="dk1"/>
                          </a:solidFill>
                          <a:latin typeface="Mada"/>
                          <a:ea typeface="Mada"/>
                          <a:cs typeface="Mada"/>
                          <a:sym typeface="Mada"/>
                        </a:rPr>
                        <a:t>, Toenail changes, Muscle wasting </a:t>
                      </a:r>
                      <a:endParaRPr sz="1100">
                        <a:solidFill>
                          <a:schemeClr val="dk1"/>
                        </a:solidFill>
                        <a:latin typeface="Mada"/>
                        <a:ea typeface="Mada"/>
                        <a:cs typeface="Mada"/>
                        <a:sym typeface="Mada"/>
                      </a:endParaRPr>
                    </a:p>
                    <a:p>
                      <a:pPr indent="-298450" lvl="0" marL="457200" marR="802181"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Symptoms of vasculitis: myalgia joint pain rash abnormal discoloration or pigmentation </a:t>
                      </a:r>
                      <a:endParaRPr sz="1100">
                        <a:solidFill>
                          <a:schemeClr val="dk1"/>
                        </a:solidFill>
                        <a:latin typeface="Mada"/>
                        <a:ea typeface="Mada"/>
                        <a:cs typeface="Mada"/>
                        <a:sym typeface="Mada"/>
                      </a:endParaRPr>
                    </a:p>
                    <a:p>
                      <a:pPr indent="-298450" lvl="0" marL="457200" marR="802181"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Symptoms of hypercoagulable state :</a:t>
                      </a:r>
                      <a:r>
                        <a:rPr lang="en-GB" sz="1100">
                          <a:solidFill>
                            <a:srgbClr val="222222"/>
                          </a:solidFill>
                          <a:latin typeface="Mada"/>
                          <a:ea typeface="Mada"/>
                          <a:cs typeface="Mada"/>
                          <a:sym typeface="Mada"/>
                        </a:rPr>
                        <a:t>calf swelling, pain or tenderness along deep venous system. </a:t>
                      </a:r>
                      <a:endParaRPr sz="1100">
                        <a:solidFill>
                          <a:schemeClr val="dk1"/>
                        </a:solidFill>
                        <a:latin typeface="Mada"/>
                        <a:ea typeface="Mada"/>
                        <a:cs typeface="Mada"/>
                        <a:sym typeface="Mada"/>
                      </a:endParaRPr>
                    </a:p>
                    <a:p>
                      <a:pPr indent="-298450" lvl="0" marL="457200" marR="802181"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Weakness / decreased mobility, Skin changes </a:t>
                      </a:r>
                      <a:r>
                        <a:rPr lang="en-GB" sz="1100">
                          <a:solidFill>
                            <a:srgbClr val="111111"/>
                          </a:solidFill>
                          <a:latin typeface="Mada"/>
                          <a:ea typeface="Mada"/>
                          <a:cs typeface="Mada"/>
                          <a:sym typeface="Mada"/>
                        </a:rPr>
                        <a:t>or ulcerations</a:t>
                      </a:r>
                      <a:r>
                        <a:rPr lang="en-GB" sz="1100">
                          <a:solidFill>
                            <a:schemeClr val="dk1"/>
                          </a:solidFill>
                          <a:latin typeface="Mada"/>
                          <a:ea typeface="Mada"/>
                          <a:cs typeface="Mada"/>
                          <a:sym typeface="Mada"/>
                        </a:rPr>
                        <a:t>, Toenail changes, Muscle wasting.  </a:t>
                      </a:r>
                      <a:endParaRPr sz="1100">
                        <a:solidFill>
                          <a:schemeClr val="dk1"/>
                        </a:solidFill>
                        <a:latin typeface="Mada"/>
                        <a:ea typeface="Mada"/>
                        <a:cs typeface="Mada"/>
                        <a:sym typeface="Mada"/>
                      </a:endParaRPr>
                    </a:p>
                    <a:p>
                      <a:pPr indent="-298450" lvl="0" marL="457200" marR="802181"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Cardiovascular symptoms: Chest pain - Chest pressure / Dyspnea - Paroxysmal nocturnal dyspnea - Orthopnea / Syncope / palpitation and paresthesia  </a:t>
                      </a:r>
                      <a:endParaRPr sz="1100">
                        <a:latin typeface="Mada"/>
                        <a:ea typeface="Mada"/>
                        <a:cs typeface="Mada"/>
                        <a:sym typeface="Mada"/>
                      </a:endParaRPr>
                    </a:p>
                  </a:txBody>
                  <a:tcPr marT="91425" marB="91425" marR="91425" marL="91425"/>
                </a:tc>
              </a:tr>
              <a:tr h="73605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Time course</a:t>
                      </a:r>
                      <a:endParaRPr b="1" sz="1100">
                        <a:latin typeface="Mada"/>
                        <a:ea typeface="Mada"/>
                        <a:cs typeface="Mada"/>
                        <a:sym typeface="Mada"/>
                      </a:endParaRPr>
                    </a:p>
                  </a:txBody>
                  <a:tcPr marT="91425" marB="91425" marR="91425" marL="91425" anchor="ctr">
                    <a:solidFill>
                      <a:srgbClr val="F9DEC9"/>
                    </a:solidFill>
                  </a:tcPr>
                </a:tc>
                <a:tc>
                  <a:txBody>
                    <a:bodyPr/>
                    <a:lstStyle/>
                    <a:p>
                      <a:pPr indent="-228600" lvl="0" marL="457200" rtl="0" algn="l">
                        <a:lnSpc>
                          <a:spcPct val="115000"/>
                        </a:lnSpc>
                        <a:spcBef>
                          <a:spcPts val="0"/>
                        </a:spcBef>
                        <a:spcAft>
                          <a:spcPts val="0"/>
                        </a:spcAft>
                        <a:buClr>
                          <a:schemeClr val="dk1"/>
                        </a:buClr>
                        <a:buSzPts val="1100"/>
                        <a:buFont typeface="Arial"/>
                        <a:buNone/>
                      </a:pPr>
                      <a:r>
                        <a:rPr lang="en-GB" sz="1100">
                          <a:latin typeface="Mada"/>
                          <a:ea typeface="Mada"/>
                          <a:cs typeface="Mada"/>
                          <a:sym typeface="Mada"/>
                        </a:rPr>
                        <a:t>How long have you had the problem? Has it got any better or worse over this time?</a:t>
                      </a:r>
                      <a:endParaRPr sz="1100">
                        <a:latin typeface="Mada"/>
                        <a:ea typeface="Mada"/>
                        <a:cs typeface="Mada"/>
                        <a:sym typeface="Mada"/>
                      </a:endParaRPr>
                    </a:p>
                    <a:p>
                      <a:pPr indent="0" lvl="0" marL="228600" rtl="0" algn="l">
                        <a:lnSpc>
                          <a:spcPct val="115000"/>
                        </a:lnSpc>
                        <a:spcBef>
                          <a:spcPts val="0"/>
                        </a:spcBef>
                        <a:spcAft>
                          <a:spcPts val="0"/>
                        </a:spcAft>
                        <a:buNone/>
                      </a:pPr>
                      <a:r>
                        <a:rPr lang="en-GB" sz="1100">
                          <a:latin typeface="Mada"/>
                          <a:ea typeface="Mada"/>
                          <a:cs typeface="Mada"/>
                          <a:sym typeface="Mada"/>
                        </a:rPr>
                        <a:t>When you stop walking how long does it take for the pain to go away? Does</a:t>
                      </a:r>
                      <a:r>
                        <a:rPr lang="en-GB" sz="1100">
                          <a:latin typeface="Mada"/>
                          <a:ea typeface="Mada"/>
                          <a:cs typeface="Mada"/>
                          <a:sym typeface="Mada"/>
                        </a:rPr>
                        <a:t> it </a:t>
                      </a:r>
                      <a:r>
                        <a:rPr lang="en-GB" sz="1100">
                          <a:latin typeface="Mada"/>
                          <a:ea typeface="Mada"/>
                          <a:cs typeface="Mada"/>
                          <a:sym typeface="Mada"/>
                        </a:rPr>
                        <a:t>reappear upon walking the same distance?</a:t>
                      </a:r>
                      <a:endParaRPr sz="1100">
                        <a:latin typeface="Mada"/>
                        <a:ea typeface="Mada"/>
                        <a:cs typeface="Mada"/>
                        <a:sym typeface="Mada"/>
                      </a:endParaRPr>
                    </a:p>
                  </a:txBody>
                  <a:tcPr marT="91425" marB="91425" marR="91425" marL="91425"/>
                </a:tc>
              </a:tr>
              <a:tr h="87315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 Exacerbating &amp;</a:t>
                      </a:r>
                      <a:endParaRPr b="1" sz="1100">
                        <a:solidFill>
                          <a:schemeClr val="dk1"/>
                        </a:solidFill>
                        <a:latin typeface="Mada"/>
                        <a:ea typeface="Mada"/>
                        <a:cs typeface="Mada"/>
                        <a:sym typeface="Mada"/>
                      </a:endParaRPr>
                    </a:p>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Relieving factors</a:t>
                      </a:r>
                      <a:endParaRPr b="1" sz="1100">
                        <a:solidFill>
                          <a:schemeClr val="dk1"/>
                        </a:solidFill>
                        <a:latin typeface="Mada"/>
                        <a:ea typeface="Mada"/>
                        <a:cs typeface="Mada"/>
                        <a:sym typeface="Mada"/>
                      </a:endParaRPr>
                    </a:p>
                  </a:txBody>
                  <a:tcPr marT="91425" marB="91425" marR="91425" marL="91425" anchor="ctr">
                    <a:solidFill>
                      <a:srgbClr val="F9DEC9"/>
                    </a:solidFill>
                  </a:tcPr>
                </a:tc>
                <a:tc>
                  <a:txBody>
                    <a:bodyPr/>
                    <a:lstStyle/>
                    <a:p>
                      <a:pPr indent="0" lvl="0" marL="228600" rtl="0" algn="l">
                        <a:lnSpc>
                          <a:spcPct val="115000"/>
                        </a:lnSpc>
                        <a:spcBef>
                          <a:spcPts val="0"/>
                        </a:spcBef>
                        <a:spcAft>
                          <a:spcPts val="0"/>
                        </a:spcAft>
                        <a:buNone/>
                      </a:pPr>
                      <a:r>
                        <a:rPr lang="en-GB" sz="1100">
                          <a:latin typeface="Mada"/>
                          <a:ea typeface="Mada"/>
                          <a:cs typeface="Mada"/>
                          <a:sym typeface="Mada"/>
                        </a:rPr>
                        <a:t>What relieves your pain? </a:t>
                      </a:r>
                      <a:r>
                        <a:rPr lang="en-GB" sz="1100">
                          <a:solidFill>
                            <a:srgbClr val="999999"/>
                          </a:solidFill>
                          <a:latin typeface="Mada"/>
                          <a:ea typeface="Mada"/>
                          <a:cs typeface="Mada"/>
                          <a:sym typeface="Mada"/>
                        </a:rPr>
                        <a:t>(Rest pain may be relieved by walking about and hanging the leg over the side of the bed)</a:t>
                      </a:r>
                      <a:r>
                        <a:rPr lang="en-GB" sz="1100">
                          <a:latin typeface="Mada"/>
                          <a:ea typeface="Mada"/>
                          <a:cs typeface="Mada"/>
                          <a:sym typeface="Mada"/>
                        </a:rPr>
                        <a:t>. Does the pain come on when you </a:t>
                      </a:r>
                      <a:r>
                        <a:rPr lang="en-GB" sz="1100">
                          <a:latin typeface="Mada"/>
                          <a:ea typeface="Mada"/>
                          <a:cs typeface="Mada"/>
                          <a:sym typeface="Mada"/>
                        </a:rPr>
                        <a:t>walk exercise</a:t>
                      </a:r>
                      <a:r>
                        <a:rPr lang="en-GB" sz="1100">
                          <a:latin typeface="Mada"/>
                          <a:ea typeface="Mada"/>
                          <a:cs typeface="Mada"/>
                          <a:sym typeface="Mada"/>
                        </a:rPr>
                        <a:t>?</a:t>
                      </a:r>
                      <a:endParaRPr sz="1100">
                        <a:latin typeface="Mada"/>
                        <a:ea typeface="Mada"/>
                        <a:cs typeface="Mada"/>
                        <a:sym typeface="Mada"/>
                      </a:endParaRPr>
                    </a:p>
                    <a:p>
                      <a:pPr indent="-228600" lvl="0" marL="457200" rtl="0" algn="l">
                        <a:lnSpc>
                          <a:spcPct val="115000"/>
                        </a:lnSpc>
                        <a:spcBef>
                          <a:spcPts val="0"/>
                        </a:spcBef>
                        <a:spcAft>
                          <a:spcPts val="0"/>
                        </a:spcAft>
                        <a:buNone/>
                      </a:pPr>
                      <a:r>
                        <a:rPr lang="en-GB" sz="1100">
                          <a:latin typeface="Mada"/>
                          <a:ea typeface="Mada"/>
                          <a:cs typeface="Mada"/>
                          <a:sym typeface="Mada"/>
                        </a:rPr>
                        <a:t>Distance that patient can walk before feeling the pain claudicating distance</a:t>
                      </a:r>
                      <a:endParaRPr sz="1100">
                        <a:latin typeface="Mada"/>
                        <a:ea typeface="Mada"/>
                        <a:cs typeface="Mada"/>
                        <a:sym typeface="Mada"/>
                      </a:endParaRPr>
                    </a:p>
                  </a:txBody>
                  <a:tcPr marT="91425" marB="91425" marR="91425" marL="91425"/>
                </a:tc>
              </a:tr>
            </a:tbl>
          </a:graphicData>
        </a:graphic>
      </p:graphicFrame>
      <p:cxnSp>
        <p:nvCxnSpPr>
          <p:cNvPr id="3261" name="Google Shape;3261;p171"/>
          <p:cNvCxnSpPr>
            <a:stCxn id="3262" idx="2"/>
          </p:cNvCxnSpPr>
          <p:nvPr/>
        </p:nvCxnSpPr>
        <p:spPr>
          <a:xfrm flipH="1" rot="-5400000">
            <a:off x="6354626" y="3753503"/>
            <a:ext cx="932400" cy="1500"/>
          </a:xfrm>
          <a:prstGeom prst="curvedConnector3">
            <a:avLst>
              <a:gd fmla="val 50000" name="adj1"/>
            </a:avLst>
          </a:prstGeom>
          <a:noFill/>
          <a:ln cap="flat" cmpd="sng" w="9525">
            <a:solidFill>
              <a:schemeClr val="dk2"/>
            </a:solidFill>
            <a:prstDash val="solid"/>
            <a:round/>
            <a:headEnd len="med" w="med" type="triangle"/>
            <a:tailEnd len="med" w="med" type="none"/>
          </a:ln>
        </p:spPr>
      </p:cxnSp>
      <p:grpSp>
        <p:nvGrpSpPr>
          <p:cNvPr id="3263" name="Google Shape;3263;p171"/>
          <p:cNvGrpSpPr/>
          <p:nvPr/>
        </p:nvGrpSpPr>
        <p:grpSpPr>
          <a:xfrm>
            <a:off x="6251551" y="1785316"/>
            <a:ext cx="1137050" cy="1502745"/>
            <a:chOff x="5996725" y="1867576"/>
            <a:chExt cx="1137050" cy="1136807"/>
          </a:xfrm>
        </p:grpSpPr>
        <p:pic>
          <p:nvPicPr>
            <p:cNvPr id="3262" name="Google Shape;3262;p171"/>
            <p:cNvPicPr preferRelativeResize="0"/>
            <p:nvPr/>
          </p:nvPicPr>
          <p:blipFill rotWithShape="1">
            <a:blip r:embed="rId3">
              <a:alphaModFix/>
            </a:blip>
            <a:srcRect b="0" l="0" r="0" t="9755"/>
            <a:stretch/>
          </p:blipFill>
          <p:spPr>
            <a:xfrm>
              <a:off x="5996725" y="1867576"/>
              <a:ext cx="1137050" cy="1136800"/>
            </a:xfrm>
            <a:prstGeom prst="rect">
              <a:avLst/>
            </a:prstGeom>
            <a:noFill/>
            <a:ln cap="flat" cmpd="sng" w="9525">
              <a:solidFill>
                <a:schemeClr val="accent5"/>
              </a:solidFill>
              <a:prstDash val="solid"/>
              <a:round/>
              <a:headEnd len="sm" w="sm" type="none"/>
              <a:tailEnd len="sm" w="sm" type="none"/>
            </a:ln>
          </p:spPr>
        </p:pic>
        <p:sp>
          <p:nvSpPr>
            <p:cNvPr id="3264" name="Google Shape;3264;p171"/>
            <p:cNvSpPr/>
            <p:nvPr/>
          </p:nvSpPr>
          <p:spPr>
            <a:xfrm>
              <a:off x="6710000" y="2860383"/>
              <a:ext cx="394500" cy="14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aphicFrame>
        <p:nvGraphicFramePr>
          <p:cNvPr id="3265" name="Google Shape;3265;p171"/>
          <p:cNvGraphicFramePr/>
          <p:nvPr/>
        </p:nvGraphicFramePr>
        <p:xfrm>
          <a:off x="40838" y="1861525"/>
          <a:ext cx="3000000" cy="3000000"/>
        </p:xfrm>
        <a:graphic>
          <a:graphicData uri="http://schemas.openxmlformats.org/drawingml/2006/table">
            <a:tbl>
              <a:tblPr>
                <a:noFill/>
                <a:tableStyleId>{19993E90-D4CF-4236-97D6-A35B643A8516}</a:tableStyleId>
              </a:tblPr>
              <a:tblGrid>
                <a:gridCol w="2301650"/>
                <a:gridCol w="3696950"/>
              </a:tblGrid>
              <a:tr h="357175">
                <a:tc>
                  <a:txBody>
                    <a:bodyPr/>
                    <a:lstStyle/>
                    <a:p>
                      <a:pPr indent="0" lvl="0" marL="0" rtl="0" algn="ctr">
                        <a:spcBef>
                          <a:spcPts val="0"/>
                        </a:spcBef>
                        <a:spcAft>
                          <a:spcPts val="0"/>
                        </a:spcAft>
                        <a:buNone/>
                      </a:pPr>
                      <a:r>
                        <a:rPr lang="en-GB" sz="1100">
                          <a:solidFill>
                            <a:schemeClr val="dk1"/>
                          </a:solidFill>
                          <a:latin typeface="Mada"/>
                          <a:ea typeface="Mada"/>
                          <a:cs typeface="Mada"/>
                          <a:sym typeface="Mada"/>
                        </a:rPr>
                        <a:t>Atherosclerosis (old patients)</a:t>
                      </a:r>
                      <a:endParaRPr sz="1100">
                        <a:latin typeface="Mada"/>
                        <a:ea typeface="Mada"/>
                        <a:cs typeface="Mada"/>
                        <a:sym typeface="Mada"/>
                      </a:endParaRPr>
                    </a:p>
                  </a:txBody>
                  <a:tcPr marT="91425" marB="91425" marR="91425" marL="91425">
                    <a:solidFill>
                      <a:srgbClr val="FFFFFF"/>
                    </a:solidFill>
                  </a:tcPr>
                </a:tc>
                <a:tc>
                  <a:txBody>
                    <a:bodyPr/>
                    <a:lstStyle/>
                    <a:p>
                      <a:pPr indent="0" lvl="0" marL="0" rtl="0" algn="ctr">
                        <a:spcBef>
                          <a:spcPts val="0"/>
                        </a:spcBef>
                        <a:spcAft>
                          <a:spcPts val="0"/>
                        </a:spcAft>
                        <a:buNone/>
                      </a:pPr>
                      <a:r>
                        <a:rPr lang="en-GB" sz="1100">
                          <a:solidFill>
                            <a:schemeClr val="dk1"/>
                          </a:solidFill>
                          <a:latin typeface="Mada"/>
                          <a:ea typeface="Mada"/>
                          <a:cs typeface="Mada"/>
                          <a:sym typeface="Mada"/>
                        </a:rPr>
                        <a:t>Entrapment , buerger's disease, vasculitis (young patients)</a:t>
                      </a:r>
                      <a:endParaRPr sz="1100">
                        <a:latin typeface="Mada"/>
                        <a:ea typeface="Mada"/>
                        <a:cs typeface="Mada"/>
                        <a:sym typeface="Mada"/>
                      </a:endParaRPr>
                    </a:p>
                  </a:txBody>
                  <a:tcPr marT="91425" marB="91425" marR="91425" marL="91425">
                    <a:solidFill>
                      <a:srgbClr val="FFFFFF"/>
                    </a:solidFill>
                  </a:tcPr>
                </a:tc>
              </a:tr>
              <a:tr h="381000">
                <a:tc>
                  <a:txBody>
                    <a:bodyPr/>
                    <a:lstStyle/>
                    <a:p>
                      <a:pPr indent="0" lvl="0" marL="0" rtl="0" algn="ctr">
                        <a:spcBef>
                          <a:spcPts val="0"/>
                        </a:spcBef>
                        <a:spcAft>
                          <a:spcPts val="0"/>
                        </a:spcAft>
                        <a:buNone/>
                      </a:pPr>
                      <a:r>
                        <a:rPr lang="en-GB" sz="1100">
                          <a:latin typeface="Mada"/>
                          <a:ea typeface="Mada"/>
                          <a:cs typeface="Mada"/>
                          <a:sym typeface="Mada"/>
                        </a:rPr>
                        <a:t>osteoarthritis of the hip and knee.</a:t>
                      </a:r>
                      <a:endParaRPr sz="1100">
                        <a:latin typeface="Mada"/>
                        <a:ea typeface="Mada"/>
                        <a:cs typeface="Mada"/>
                        <a:sym typeface="Mada"/>
                      </a:endParaRPr>
                    </a:p>
                  </a:txBody>
                  <a:tcPr marT="91425" marB="91425" marR="91425" marL="91425">
                    <a:solidFill>
                      <a:srgbClr val="FFFFFF"/>
                    </a:solidFill>
                  </a:tcPr>
                </a:tc>
                <a:tc>
                  <a:txBody>
                    <a:bodyPr/>
                    <a:lstStyle/>
                    <a:p>
                      <a:pPr indent="0" lvl="0" marL="0" rtl="0" algn="ctr">
                        <a:spcBef>
                          <a:spcPts val="0"/>
                        </a:spcBef>
                        <a:spcAft>
                          <a:spcPts val="0"/>
                        </a:spcAft>
                        <a:buNone/>
                      </a:pPr>
                      <a:r>
                        <a:rPr lang="en-GB" sz="1100">
                          <a:latin typeface="Mada"/>
                          <a:ea typeface="Mada"/>
                          <a:cs typeface="Mada"/>
                          <a:sym typeface="Mada"/>
                        </a:rPr>
                        <a:t>spinal stenosis,prolapsed intervertebral disc.</a:t>
                      </a:r>
                      <a:endParaRPr sz="1100">
                        <a:latin typeface="Mada"/>
                        <a:ea typeface="Mada"/>
                        <a:cs typeface="Mada"/>
                        <a:sym typeface="Mada"/>
                      </a:endParaRPr>
                    </a:p>
                  </a:txBody>
                  <a:tcPr marT="91425" marB="91425" marR="91425" marL="91425">
                    <a:solidFill>
                      <a:srgbClr val="FFFFFF"/>
                    </a:solidFill>
                  </a:tcPr>
                </a:tc>
              </a:tr>
              <a:tr h="328775">
                <a:tc gridSpan="2">
                  <a:txBody>
                    <a:bodyPr/>
                    <a:lstStyle/>
                    <a:p>
                      <a:pPr indent="0" lvl="0" marL="0" rtl="0" algn="ctr">
                        <a:spcBef>
                          <a:spcPts val="0"/>
                        </a:spcBef>
                        <a:spcAft>
                          <a:spcPts val="0"/>
                        </a:spcAft>
                        <a:buNone/>
                      </a:pPr>
                      <a:r>
                        <a:rPr lang="en-GB" sz="1100">
                          <a:latin typeface="Mada"/>
                          <a:ea typeface="Mada"/>
                          <a:cs typeface="Mada"/>
                          <a:sym typeface="Mada"/>
                        </a:rPr>
                        <a:t>venous claudication (considered there is lipodermatosclerosis of the gaiter skin).</a:t>
                      </a:r>
                      <a:endParaRPr sz="1100">
                        <a:latin typeface="Mada"/>
                        <a:ea typeface="Mada"/>
                        <a:cs typeface="Mada"/>
                        <a:sym typeface="Mada"/>
                      </a:endParaRPr>
                    </a:p>
                  </a:txBody>
                  <a:tcPr marT="91425" marB="91425" marR="91425" marL="91425">
                    <a:solidFill>
                      <a:srgbClr val="FFFFFF"/>
                    </a:solidFill>
                  </a:tcPr>
                </a:tc>
                <a:tc hMerge="1"/>
              </a:tr>
            </a:tbl>
          </a:graphicData>
        </a:graphic>
      </p:graphicFrame>
      <p:sp>
        <p:nvSpPr>
          <p:cNvPr id="3266" name="Google Shape;3266;p171"/>
          <p:cNvSpPr/>
          <p:nvPr/>
        </p:nvSpPr>
        <p:spPr>
          <a:xfrm>
            <a:off x="2037377" y="6480007"/>
            <a:ext cx="249300" cy="240300"/>
          </a:xfrm>
          <a:prstGeom prst="star5">
            <a:avLst>
              <a:gd fmla="val 19098" name="adj"/>
              <a:gd fmla="val 105146" name="hf"/>
              <a:gd fmla="val 110557" name="vf"/>
            </a:avLst>
          </a:prstGeom>
          <a:solidFill>
            <a:srgbClr val="FF0000"/>
          </a:solid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28"/>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8"/>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8"/>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8"/>
          <p:cNvSpPr txBox="1"/>
          <p:nvPr/>
        </p:nvSpPr>
        <p:spPr>
          <a:xfrm>
            <a:off x="1765150" y="223100"/>
            <a:ext cx="39294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9FCFCF"/>
                </a:solidFill>
                <a:latin typeface="Lora"/>
                <a:ea typeface="Lora"/>
                <a:cs typeface="Lora"/>
                <a:sym typeface="Lora"/>
              </a:rPr>
              <a:t>Taking h</a:t>
            </a:r>
            <a:r>
              <a:rPr b="1" lang="en-GB" sz="2000">
                <a:solidFill>
                  <a:srgbClr val="9FCFCF"/>
                </a:solidFill>
                <a:latin typeface="Lora"/>
                <a:ea typeface="Lora"/>
                <a:cs typeface="Lora"/>
                <a:sym typeface="Lora"/>
              </a:rPr>
              <a:t>istory of Pain</a:t>
            </a:r>
            <a:r>
              <a:rPr b="1" lang="en-GB" sz="2000">
                <a:solidFill>
                  <a:srgbClr val="9FCFCF"/>
                </a:solidFill>
                <a:latin typeface="Lora"/>
                <a:ea typeface="Lora"/>
                <a:cs typeface="Lora"/>
                <a:sym typeface="Lora"/>
              </a:rPr>
              <a:t> </a:t>
            </a:r>
            <a:endParaRPr b="1">
              <a:solidFill>
                <a:srgbClr val="9FCFCF"/>
              </a:solidFill>
              <a:latin typeface="Lora"/>
              <a:ea typeface="Lora"/>
              <a:cs typeface="Lora"/>
              <a:sym typeface="Lora"/>
            </a:endParaRPr>
          </a:p>
        </p:txBody>
      </p:sp>
      <p:sp>
        <p:nvSpPr>
          <p:cNvPr id="504" name="Google Shape;504;p28"/>
          <p:cNvSpPr txBox="1"/>
          <p:nvPr/>
        </p:nvSpPr>
        <p:spPr>
          <a:xfrm>
            <a:off x="75" y="848425"/>
            <a:ext cx="4067400" cy="34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a:t>
            </a:r>
            <a:endParaRPr sz="1800">
              <a:solidFill>
                <a:srgbClr val="9FCFCF"/>
              </a:solidFill>
              <a:latin typeface="Comfortaa Regular"/>
              <a:ea typeface="Comfortaa Regular"/>
              <a:cs typeface="Comfortaa Regular"/>
              <a:sym typeface="Comfortaa Regular"/>
            </a:endParaRPr>
          </a:p>
        </p:txBody>
      </p:sp>
      <p:sp>
        <p:nvSpPr>
          <p:cNvPr id="505" name="Google Shape;505;p28"/>
          <p:cNvSpPr/>
          <p:nvPr/>
        </p:nvSpPr>
        <p:spPr>
          <a:xfrm>
            <a:off x="850" y="1254800"/>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aphicFrame>
        <p:nvGraphicFramePr>
          <p:cNvPr id="506" name="Google Shape;506;p28"/>
          <p:cNvGraphicFramePr/>
          <p:nvPr/>
        </p:nvGraphicFramePr>
        <p:xfrm>
          <a:off x="174925" y="1530855"/>
          <a:ext cx="3000000" cy="3000000"/>
        </p:xfrm>
        <a:graphic>
          <a:graphicData uri="http://schemas.openxmlformats.org/drawingml/2006/table">
            <a:tbl>
              <a:tblPr>
                <a:noFill/>
                <a:tableStyleId>{19993E90-D4CF-4236-97D6-A35B643A8516}</a:tableStyleId>
              </a:tblPr>
              <a:tblGrid>
                <a:gridCol w="1826550"/>
                <a:gridCol w="5283300"/>
              </a:tblGrid>
              <a:tr h="392750">
                <a:tc>
                  <a:txBody>
                    <a:bodyPr/>
                    <a:lstStyle/>
                    <a:p>
                      <a:pPr indent="0" lvl="0" marL="0" rtl="0" algn="ctr">
                        <a:spcBef>
                          <a:spcPts val="0"/>
                        </a:spcBef>
                        <a:spcAft>
                          <a:spcPts val="0"/>
                        </a:spcAft>
                        <a:buNone/>
                      </a:pPr>
                      <a:r>
                        <a:rPr b="1" lang="en-GB" sz="1200">
                          <a:latin typeface="Mada"/>
                          <a:ea typeface="Mada"/>
                          <a:cs typeface="Mada"/>
                          <a:sym typeface="Mada"/>
                        </a:rPr>
                        <a:t>Features </a:t>
                      </a:r>
                      <a:endParaRPr b="1" sz="1200">
                        <a:latin typeface="Mada"/>
                        <a:ea typeface="Mada"/>
                        <a:cs typeface="Mada"/>
                        <a:sym typeface="Mada"/>
                      </a:endParaRPr>
                    </a:p>
                  </a:txBody>
                  <a:tcPr marT="91425" marB="91425" marR="91425" marL="91425" anchor="ctr">
                    <a:solidFill>
                      <a:srgbClr val="F9DEC9"/>
                    </a:solidFill>
                  </a:tcPr>
                </a:tc>
                <a:tc>
                  <a:txBody>
                    <a:bodyPr/>
                    <a:lstStyle/>
                    <a:p>
                      <a:pPr indent="0" lvl="0" marL="0" rtl="0" algn="ctr">
                        <a:spcBef>
                          <a:spcPts val="0"/>
                        </a:spcBef>
                        <a:spcAft>
                          <a:spcPts val="0"/>
                        </a:spcAft>
                        <a:buNone/>
                      </a:pPr>
                      <a:r>
                        <a:rPr b="1" lang="en-GB" sz="1200">
                          <a:latin typeface="Mada"/>
                          <a:ea typeface="Mada"/>
                          <a:cs typeface="Mada"/>
                          <a:sym typeface="Mada"/>
                        </a:rPr>
                        <a:t>Hint </a:t>
                      </a:r>
                      <a:endParaRPr b="1" sz="1200">
                        <a:latin typeface="Mada"/>
                        <a:ea typeface="Mada"/>
                        <a:cs typeface="Mada"/>
                        <a:sym typeface="Mada"/>
                      </a:endParaRPr>
                    </a:p>
                  </a:txBody>
                  <a:tcPr marT="91425" marB="91425" marR="91425" marL="91425" anchor="ctr">
                    <a:solidFill>
                      <a:srgbClr val="F9DEC9"/>
                    </a:solidFill>
                  </a:tcPr>
                </a:tc>
              </a:tr>
              <a:tr h="752625">
                <a:tc>
                  <a:txBody>
                    <a:bodyPr/>
                    <a:lstStyle/>
                    <a:p>
                      <a:pPr indent="0" lvl="0" marL="0" rtl="0" algn="ctr">
                        <a:spcBef>
                          <a:spcPts val="0"/>
                        </a:spcBef>
                        <a:spcAft>
                          <a:spcPts val="0"/>
                        </a:spcAft>
                        <a:buNone/>
                      </a:pPr>
                      <a:r>
                        <a:rPr b="1" lang="en-GB" sz="1200">
                          <a:latin typeface="Mada"/>
                          <a:ea typeface="Mada"/>
                          <a:cs typeface="Mada"/>
                          <a:sym typeface="Mada"/>
                        </a:rPr>
                        <a:t>Site</a:t>
                      </a:r>
                      <a:endParaRPr b="1" sz="12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Ask the patient where the pain is and to point to the area of maximum intensity.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Ask if the pain is localized or diffuse.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Ask about the depth of the pain (</a:t>
                      </a:r>
                      <a:r>
                        <a:rPr lang="en-GB" sz="1100">
                          <a:solidFill>
                            <a:schemeClr val="dk1"/>
                          </a:solidFill>
                          <a:latin typeface="Mada"/>
                          <a:ea typeface="Mada"/>
                          <a:cs typeface="Mada"/>
                          <a:sym typeface="Mada"/>
                        </a:rPr>
                        <a:t>near to the skin or deep inside ).</a:t>
                      </a:r>
                      <a:endParaRPr sz="1100">
                        <a:latin typeface="Mada"/>
                        <a:ea typeface="Mada"/>
                        <a:cs typeface="Mada"/>
                        <a:sym typeface="Mada"/>
                      </a:endParaRPr>
                    </a:p>
                  </a:txBody>
                  <a:tcPr marT="91425" marB="91425" marR="91425" marL="91425" anchor="ctr"/>
                </a:tc>
              </a:tr>
              <a:tr h="1307850">
                <a:tc>
                  <a:txBody>
                    <a:bodyPr/>
                    <a:lstStyle/>
                    <a:p>
                      <a:pPr indent="0" lvl="0" marL="0" rtl="0" algn="ctr">
                        <a:spcBef>
                          <a:spcPts val="0"/>
                        </a:spcBef>
                        <a:spcAft>
                          <a:spcPts val="0"/>
                        </a:spcAft>
                        <a:buNone/>
                      </a:pPr>
                      <a:r>
                        <a:rPr b="1" lang="en-GB" sz="1200">
                          <a:latin typeface="Mada"/>
                          <a:ea typeface="Mada"/>
                          <a:cs typeface="Mada"/>
                          <a:sym typeface="Mada"/>
                        </a:rPr>
                        <a:t>Onset </a:t>
                      </a:r>
                      <a:endParaRPr b="1" sz="12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b="1" lang="en-GB" sz="1100">
                          <a:latin typeface="Mada"/>
                          <a:ea typeface="Mada"/>
                          <a:cs typeface="Mada"/>
                          <a:sym typeface="Mada"/>
                        </a:rPr>
                        <a:t>Time of onset </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b="1" lang="en-GB" sz="1100">
                          <a:latin typeface="Mada"/>
                          <a:ea typeface="Mada"/>
                          <a:cs typeface="Mada"/>
                          <a:sym typeface="Mada"/>
                        </a:rPr>
                        <a:t>Mode of onset:</a:t>
                      </a:r>
                      <a:endParaRPr b="1" sz="1100">
                        <a:latin typeface="Mada"/>
                        <a:ea typeface="Mada"/>
                        <a:cs typeface="Mada"/>
                        <a:sym typeface="Mada"/>
                      </a:endParaRPr>
                    </a:p>
                    <a:p>
                      <a:pPr indent="-298450" lvl="0" marL="914400" rtl="0" algn="l">
                        <a:spcBef>
                          <a:spcPts val="0"/>
                        </a:spcBef>
                        <a:spcAft>
                          <a:spcPts val="0"/>
                        </a:spcAft>
                        <a:buSzPts val="1100"/>
                        <a:buFont typeface="Mada"/>
                        <a:buChar char="-"/>
                      </a:pPr>
                      <a:r>
                        <a:rPr lang="en-GB" sz="1100">
                          <a:latin typeface="Mada"/>
                          <a:ea typeface="Mada"/>
                          <a:cs typeface="Mada"/>
                          <a:sym typeface="Mada"/>
                        </a:rPr>
                        <a:t>Sudden: typically associated with injury, blocking or ruptures of an artery (e.g. abdominal aortic aneurysm) and rupture of a viscus (e.g. perforated peptic ulcer).</a:t>
                      </a:r>
                      <a:endParaRPr sz="1100">
                        <a:latin typeface="Mada"/>
                        <a:ea typeface="Mada"/>
                        <a:cs typeface="Mada"/>
                        <a:sym typeface="Mada"/>
                      </a:endParaRPr>
                    </a:p>
                    <a:p>
                      <a:pPr indent="-298450" lvl="0" marL="914400" rtl="0" algn="l">
                        <a:spcBef>
                          <a:spcPts val="0"/>
                        </a:spcBef>
                        <a:spcAft>
                          <a:spcPts val="0"/>
                        </a:spcAft>
                        <a:buSzPts val="1100"/>
                        <a:buFont typeface="Mada"/>
                        <a:buChar char="-"/>
                      </a:pPr>
                      <a:r>
                        <a:rPr lang="en-GB" sz="1100">
                          <a:latin typeface="Mada"/>
                          <a:ea typeface="Mada"/>
                          <a:cs typeface="Mada"/>
                          <a:sym typeface="Mada"/>
                        </a:rPr>
                        <a:t>Gradual </a:t>
                      </a:r>
                      <a:endParaRPr sz="1100">
                        <a:latin typeface="Mada"/>
                        <a:ea typeface="Mada"/>
                        <a:cs typeface="Mada"/>
                        <a:sym typeface="Mada"/>
                      </a:endParaRPr>
                    </a:p>
                  </a:txBody>
                  <a:tcPr marT="91425" marB="91425" marR="91425" marL="91425" anchor="ctr"/>
                </a:tc>
              </a:tr>
              <a:tr h="392750">
                <a:tc>
                  <a:txBody>
                    <a:bodyPr/>
                    <a:lstStyle/>
                    <a:p>
                      <a:pPr indent="0" lvl="0" marL="0" rtl="0" algn="ctr">
                        <a:spcBef>
                          <a:spcPts val="0"/>
                        </a:spcBef>
                        <a:spcAft>
                          <a:spcPts val="0"/>
                        </a:spcAft>
                        <a:buNone/>
                      </a:pPr>
                      <a:r>
                        <a:rPr b="1" lang="en-GB" sz="1200">
                          <a:solidFill>
                            <a:schemeClr val="dk1"/>
                          </a:solidFill>
                          <a:latin typeface="Mada"/>
                          <a:ea typeface="Mada"/>
                          <a:cs typeface="Mada"/>
                          <a:sym typeface="Mada"/>
                        </a:rPr>
                        <a:t>Severity </a:t>
                      </a:r>
                      <a:endParaRPr b="1" sz="1200">
                        <a:solidFill>
                          <a:schemeClr val="dk1"/>
                        </a:solidFill>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Assess severity by its effect on the patient lifestyle, sleep and use of analgesia.</a:t>
                      </a:r>
                      <a:endParaRPr sz="1100">
                        <a:latin typeface="Mada"/>
                        <a:ea typeface="Mada"/>
                        <a:cs typeface="Mada"/>
                        <a:sym typeface="Mada"/>
                      </a:endParaRPr>
                    </a:p>
                  </a:txBody>
                  <a:tcPr marT="91425" marB="91425" marR="91425" marL="91425" anchor="ctr"/>
                </a:tc>
              </a:tr>
              <a:tr h="392750">
                <a:tc>
                  <a:txBody>
                    <a:bodyPr/>
                    <a:lstStyle/>
                    <a:p>
                      <a:pPr indent="0" lvl="0" marL="0" rtl="0" algn="ctr">
                        <a:spcBef>
                          <a:spcPts val="0"/>
                        </a:spcBef>
                        <a:spcAft>
                          <a:spcPts val="0"/>
                        </a:spcAft>
                        <a:buNone/>
                      </a:pPr>
                      <a:r>
                        <a:rPr b="1" lang="en-GB" sz="1200">
                          <a:latin typeface="Mada"/>
                          <a:ea typeface="Mada"/>
                          <a:cs typeface="Mada"/>
                          <a:sym typeface="Mada"/>
                        </a:rPr>
                        <a:t>Nature </a:t>
                      </a:r>
                      <a:endParaRPr b="1" sz="12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Aching, buming, throbbing , </a:t>
                      </a:r>
                      <a:r>
                        <a:rPr lang="en-GB" sz="1100">
                          <a:latin typeface="Mada"/>
                          <a:ea typeface="Mada"/>
                          <a:cs typeface="Mada"/>
                          <a:sym typeface="Mada"/>
                        </a:rPr>
                        <a:t>stabbing</a:t>
                      </a:r>
                      <a:r>
                        <a:rPr baseline="30000" lang="en-GB" sz="1100">
                          <a:latin typeface="Mada"/>
                          <a:ea typeface="Mada"/>
                          <a:cs typeface="Mada"/>
                          <a:sym typeface="Mada"/>
                        </a:rPr>
                        <a:t>1</a:t>
                      </a:r>
                      <a:r>
                        <a:rPr lang="en-GB" sz="1100">
                          <a:latin typeface="Mada"/>
                          <a:ea typeface="Mada"/>
                          <a:cs typeface="Mada"/>
                          <a:sym typeface="Mada"/>
                        </a:rPr>
                        <a:t>, constricting</a:t>
                      </a:r>
                      <a:r>
                        <a:rPr baseline="30000" lang="en-GB" sz="1100">
                          <a:latin typeface="Mada"/>
                          <a:ea typeface="Mada"/>
                          <a:cs typeface="Mada"/>
                          <a:sym typeface="Mada"/>
                        </a:rPr>
                        <a:t>2</a:t>
                      </a:r>
                      <a:r>
                        <a:rPr lang="en-GB" sz="1100">
                          <a:latin typeface="Mada"/>
                          <a:ea typeface="Mada"/>
                          <a:cs typeface="Mada"/>
                          <a:sym typeface="Mada"/>
                        </a:rPr>
                        <a:t>, distending and colic</a:t>
                      </a:r>
                      <a:r>
                        <a:rPr baseline="30000" lang="en-GB" sz="1100">
                          <a:latin typeface="Mada"/>
                          <a:ea typeface="Mada"/>
                          <a:cs typeface="Mada"/>
                          <a:sym typeface="Mada"/>
                        </a:rPr>
                        <a:t>3</a:t>
                      </a:r>
                      <a:r>
                        <a:rPr lang="en-GB" sz="1100">
                          <a:latin typeface="Mada"/>
                          <a:ea typeface="Mada"/>
                          <a:cs typeface="Mada"/>
                          <a:sym typeface="Mada"/>
                        </a:rPr>
                        <a:t>.</a:t>
                      </a:r>
                      <a:endParaRPr sz="1100">
                        <a:latin typeface="Mada"/>
                        <a:ea typeface="Mada"/>
                        <a:cs typeface="Mada"/>
                        <a:sym typeface="Mada"/>
                      </a:endParaRPr>
                    </a:p>
                  </a:txBody>
                  <a:tcPr marT="91425" marB="91425" marR="91425" marL="91425" anchor="ctr"/>
                </a:tc>
              </a:tr>
              <a:tr h="392750">
                <a:tc>
                  <a:txBody>
                    <a:bodyPr/>
                    <a:lstStyle/>
                    <a:p>
                      <a:pPr indent="0" lvl="0" marL="0" rtl="0" algn="ctr">
                        <a:spcBef>
                          <a:spcPts val="0"/>
                        </a:spcBef>
                        <a:spcAft>
                          <a:spcPts val="0"/>
                        </a:spcAft>
                        <a:buNone/>
                      </a:pPr>
                      <a:r>
                        <a:rPr b="1" lang="en-GB" sz="1200">
                          <a:latin typeface="Mada"/>
                          <a:ea typeface="Mada"/>
                          <a:cs typeface="Mada"/>
                          <a:sym typeface="Mada"/>
                        </a:rPr>
                        <a:t>Progression of the pain</a:t>
                      </a:r>
                      <a:endParaRPr b="1" sz="12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Steady, gradual decline, gradual worsening or ﬂuctuating</a:t>
                      </a:r>
                      <a:r>
                        <a:rPr baseline="30000" lang="en-GB" sz="1100">
                          <a:latin typeface="Mada"/>
                          <a:ea typeface="Mada"/>
                          <a:cs typeface="Mada"/>
                          <a:sym typeface="Mada"/>
                        </a:rPr>
                        <a:t>4</a:t>
                      </a:r>
                      <a:r>
                        <a:rPr lang="en-GB" sz="1100">
                          <a:latin typeface="Mada"/>
                          <a:ea typeface="Mada"/>
                          <a:cs typeface="Mada"/>
                          <a:sym typeface="Mada"/>
                        </a:rPr>
                        <a:t>. </a:t>
                      </a:r>
                      <a:endParaRPr sz="1100">
                        <a:latin typeface="Mada"/>
                        <a:ea typeface="Mada"/>
                        <a:cs typeface="Mada"/>
                        <a:sym typeface="Mada"/>
                      </a:endParaRPr>
                    </a:p>
                  </a:txBody>
                  <a:tcPr marT="91425" marB="91425" marR="91425" marL="91425" anchor="ctr"/>
                </a:tc>
              </a:tr>
              <a:tr h="567550">
                <a:tc>
                  <a:txBody>
                    <a:bodyPr/>
                    <a:lstStyle/>
                    <a:p>
                      <a:pPr indent="0" lvl="0" marL="0" rtl="0" algn="ctr">
                        <a:spcBef>
                          <a:spcPts val="0"/>
                        </a:spcBef>
                        <a:spcAft>
                          <a:spcPts val="0"/>
                        </a:spcAft>
                        <a:buNone/>
                      </a:pPr>
                      <a:r>
                        <a:rPr b="1" lang="en-GB" sz="1200">
                          <a:latin typeface="Mada"/>
                          <a:ea typeface="Mada"/>
                          <a:cs typeface="Mada"/>
                          <a:sym typeface="Mada"/>
                        </a:rPr>
                        <a:t>The end of the pain</a:t>
                      </a:r>
                      <a:endParaRPr b="1" sz="12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Gradual or sudden.</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Spontaneous or brought about by some action by some action by the patient or doctor.</a:t>
                      </a:r>
                      <a:endParaRPr sz="1100">
                        <a:latin typeface="Mada"/>
                        <a:ea typeface="Mada"/>
                        <a:cs typeface="Mada"/>
                        <a:sym typeface="Mada"/>
                      </a:endParaRPr>
                    </a:p>
                  </a:txBody>
                  <a:tcPr marT="91425" marB="91425" marR="91425" marL="91425" anchor="ctr"/>
                </a:tc>
              </a:tr>
              <a:tr h="392750">
                <a:tc>
                  <a:txBody>
                    <a:bodyPr/>
                    <a:lstStyle/>
                    <a:p>
                      <a:pPr indent="0" lvl="0" marL="0" rtl="0" algn="ctr">
                        <a:spcBef>
                          <a:spcPts val="0"/>
                        </a:spcBef>
                        <a:spcAft>
                          <a:spcPts val="0"/>
                        </a:spcAft>
                        <a:buNone/>
                      </a:pPr>
                      <a:r>
                        <a:rPr b="1" lang="en-GB" sz="1200">
                          <a:latin typeface="Mada"/>
                          <a:ea typeface="Mada"/>
                          <a:cs typeface="Mada"/>
                          <a:sym typeface="Mada"/>
                        </a:rPr>
                        <a:t>Duration</a:t>
                      </a:r>
                      <a:endParaRPr b="1" sz="12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From the time of its onset and end.</a:t>
                      </a:r>
                      <a:endParaRPr sz="1100">
                        <a:latin typeface="Mada"/>
                        <a:ea typeface="Mada"/>
                        <a:cs typeface="Mada"/>
                        <a:sym typeface="Mada"/>
                      </a:endParaRPr>
                    </a:p>
                  </a:txBody>
                  <a:tcPr marT="91425" marB="91425" marR="91425" marL="91425" anchor="ctr"/>
                </a:tc>
              </a:tr>
              <a:tr h="567550">
                <a:tc>
                  <a:txBody>
                    <a:bodyPr/>
                    <a:lstStyle/>
                    <a:p>
                      <a:pPr indent="0" lvl="0" marL="0" rtl="0" algn="ctr">
                        <a:spcBef>
                          <a:spcPts val="0"/>
                        </a:spcBef>
                        <a:spcAft>
                          <a:spcPts val="0"/>
                        </a:spcAft>
                        <a:buNone/>
                      </a:pPr>
                      <a:r>
                        <a:rPr b="1" lang="en-GB" sz="1200">
                          <a:latin typeface="Mada"/>
                          <a:ea typeface="Mada"/>
                          <a:cs typeface="Mada"/>
                          <a:sym typeface="Mada"/>
                        </a:rPr>
                        <a:t>Relieving factors </a:t>
                      </a:r>
                      <a:endParaRPr b="1" sz="1200">
                        <a:latin typeface="Mada"/>
                        <a:ea typeface="Mada"/>
                        <a:cs typeface="Mada"/>
                        <a:sym typeface="Mada"/>
                      </a:endParaRPr>
                    </a:p>
                  </a:txBody>
                  <a:tcPr marT="91425" marB="91425" marR="91425" marL="91425" anchor="ctr"/>
                </a:tc>
                <a:tc>
                  <a:txBody>
                    <a:bodyPr/>
                    <a:lstStyle/>
                    <a:p>
                      <a:pPr indent="-292100" lvl="0" marL="457200" rtl="0" algn="l">
                        <a:spcBef>
                          <a:spcPts val="0"/>
                        </a:spcBef>
                        <a:spcAft>
                          <a:spcPts val="0"/>
                        </a:spcAft>
                        <a:buClr>
                          <a:schemeClr val="dk1"/>
                        </a:buClr>
                        <a:buSzPts val="1000"/>
                        <a:buFont typeface="Mada"/>
                        <a:buChar char="●"/>
                      </a:pPr>
                      <a:r>
                        <a:rPr lang="en-GB" sz="1100">
                          <a:solidFill>
                            <a:schemeClr val="dk1"/>
                          </a:solidFill>
                          <a:latin typeface="Mada"/>
                          <a:ea typeface="Mada"/>
                          <a:cs typeface="Mada"/>
                          <a:sym typeface="Mada"/>
                        </a:rPr>
                        <a:t>Anything such as analgesics, speciﬁc medications, speciﬁc postures, movement, a hot-water bottle, food,  etc… which relieves the pain.</a:t>
                      </a:r>
                      <a:endParaRPr sz="1100">
                        <a:solidFill>
                          <a:schemeClr val="dk1"/>
                        </a:solidFill>
                        <a:latin typeface="Mada"/>
                        <a:ea typeface="Mada"/>
                        <a:cs typeface="Mada"/>
                        <a:sym typeface="Mada"/>
                      </a:endParaRPr>
                    </a:p>
                  </a:txBody>
                  <a:tcPr marT="91425" marB="91425" marR="91425" marL="91425" anchor="ctr"/>
                </a:tc>
              </a:tr>
              <a:tr h="937700">
                <a:tc>
                  <a:txBody>
                    <a:bodyPr/>
                    <a:lstStyle/>
                    <a:p>
                      <a:pPr indent="0" lvl="0" marL="0" rtl="0" algn="ctr">
                        <a:spcBef>
                          <a:spcPts val="0"/>
                        </a:spcBef>
                        <a:spcAft>
                          <a:spcPts val="0"/>
                        </a:spcAft>
                        <a:buNone/>
                      </a:pPr>
                      <a:r>
                        <a:rPr b="1" lang="en-GB" sz="1200">
                          <a:latin typeface="Mada"/>
                          <a:ea typeface="Mada"/>
                          <a:cs typeface="Mada"/>
                          <a:sym typeface="Mada"/>
                        </a:rPr>
                        <a:t>Exacerbating factors</a:t>
                      </a:r>
                      <a:endParaRPr b="1" sz="12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Anything that makes the pain worse.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Examples. GI  tract pains may be made worse by eating particular types of food; musculoskeletal pains are affected by joint movements, muscle exercise, and posture.</a:t>
                      </a:r>
                      <a:endParaRPr sz="1100">
                        <a:latin typeface="Mada"/>
                        <a:ea typeface="Mada"/>
                        <a:cs typeface="Mada"/>
                        <a:sym typeface="Mada"/>
                      </a:endParaRPr>
                    </a:p>
                  </a:txBody>
                  <a:tcPr marT="91425" marB="91425" marR="91425" marL="91425" anchor="ctr"/>
                </a:tc>
              </a:tr>
              <a:tr h="567550">
                <a:tc>
                  <a:txBody>
                    <a:bodyPr/>
                    <a:lstStyle/>
                    <a:p>
                      <a:pPr indent="0" lvl="0" marL="0" rtl="0" algn="ctr">
                        <a:spcBef>
                          <a:spcPts val="0"/>
                        </a:spcBef>
                        <a:spcAft>
                          <a:spcPts val="0"/>
                        </a:spcAft>
                        <a:buNone/>
                      </a:pPr>
                      <a:r>
                        <a:rPr b="1" lang="en-GB" sz="1200">
                          <a:latin typeface="Mada"/>
                          <a:ea typeface="Mada"/>
                          <a:cs typeface="Mada"/>
                          <a:sym typeface="Mada"/>
                        </a:rPr>
                        <a:t>Radiation</a:t>
                      </a:r>
                      <a:endParaRPr b="1" sz="12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Time and direction of the radiating pain.</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Ask if the nature of the pain changes at the time it moved.</a:t>
                      </a:r>
                      <a:endParaRPr sz="1100">
                        <a:latin typeface="Mada"/>
                        <a:ea typeface="Mada"/>
                        <a:cs typeface="Mada"/>
                        <a:sym typeface="Mada"/>
                      </a:endParaRPr>
                    </a:p>
                  </a:txBody>
                  <a:tcPr marT="91425" marB="91425" marR="91425" marL="91425" anchor="ctr"/>
                </a:tc>
              </a:tr>
              <a:tr h="392750">
                <a:tc>
                  <a:txBody>
                    <a:bodyPr/>
                    <a:lstStyle/>
                    <a:p>
                      <a:pPr indent="0" lvl="0" marL="0" rtl="0" algn="ctr">
                        <a:spcBef>
                          <a:spcPts val="0"/>
                        </a:spcBef>
                        <a:spcAft>
                          <a:spcPts val="0"/>
                        </a:spcAft>
                        <a:buNone/>
                      </a:pPr>
                      <a:r>
                        <a:rPr b="1" lang="en-GB" sz="1200">
                          <a:latin typeface="Mada"/>
                          <a:ea typeface="Mada"/>
                          <a:cs typeface="Mada"/>
                          <a:sym typeface="Mada"/>
                        </a:rPr>
                        <a:t>The cause of the pain</a:t>
                      </a:r>
                      <a:endParaRPr b="1" sz="12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Make note of the patient’s opinion of the cause of the pain. </a:t>
                      </a:r>
                      <a:endParaRPr sz="1100">
                        <a:latin typeface="Mada"/>
                        <a:ea typeface="Mada"/>
                        <a:cs typeface="Mada"/>
                        <a:sym typeface="Mada"/>
                      </a:endParaRPr>
                    </a:p>
                  </a:txBody>
                  <a:tcPr marT="91425" marB="91425" marR="91425" marL="91425" anchor="ctr"/>
                </a:tc>
              </a:tr>
            </a:tbl>
          </a:graphicData>
        </a:graphic>
      </p:graphicFrame>
      <p:sp>
        <p:nvSpPr>
          <p:cNvPr id="507" name="Google Shape;507;p28"/>
          <p:cNvSpPr/>
          <p:nvPr/>
        </p:nvSpPr>
        <p:spPr>
          <a:xfrm>
            <a:off x="128636" y="8936284"/>
            <a:ext cx="7332300" cy="1675800"/>
          </a:xfrm>
          <a:prstGeom prst="round2SameRect">
            <a:avLst>
              <a:gd fmla="val 16667" name="adj1"/>
              <a:gd fmla="val 0" name="adj2"/>
            </a:avLst>
          </a:prstGeom>
          <a:noFill/>
          <a:ln cap="flat" cmpd="sng" w="9525">
            <a:solidFill>
              <a:srgbClr val="E6B8AF"/>
            </a:solidFill>
            <a:prstDash val="dash"/>
            <a:round/>
            <a:headEnd len="sm" w="sm" type="none"/>
            <a:tailEnd len="sm" w="sm" type="none"/>
          </a:ln>
        </p:spPr>
        <p:txBody>
          <a:bodyPr anchorCtr="0" anchor="ctr" bIns="91425" lIns="91425" spcFirstLastPara="1" rIns="91425" wrap="square" tIns="91425">
            <a:noAutofit/>
          </a:bodyPr>
          <a:lstStyle/>
          <a:p>
            <a:pPr indent="-292100" lvl="0" marL="457200" rtl="0" algn="l">
              <a:lnSpc>
                <a:spcPct val="115000"/>
              </a:lnSpc>
              <a:spcBef>
                <a:spcPts val="0"/>
              </a:spcBef>
              <a:spcAft>
                <a:spcPts val="0"/>
              </a:spcAft>
              <a:buClr>
                <a:schemeClr val="dk1"/>
              </a:buClr>
              <a:buSzPts val="1000"/>
              <a:buFont typeface="Mada"/>
              <a:buAutoNum type="arabicPeriod"/>
            </a:pPr>
            <a:r>
              <a:rPr lang="en-GB" sz="1000">
                <a:solidFill>
                  <a:schemeClr val="dk1"/>
                </a:solidFill>
                <a:latin typeface="Mada"/>
                <a:ea typeface="Mada"/>
                <a:cs typeface="Mada"/>
                <a:sym typeface="Mada"/>
              </a:rPr>
              <a:t>Sudden, severe, sharp, and short-lived.</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AutoNum type="arabicPeriod"/>
            </a:pPr>
            <a:r>
              <a:rPr lang="en-GB" sz="1000">
                <a:solidFill>
                  <a:schemeClr val="dk1"/>
                </a:solidFill>
                <a:latin typeface="Mada"/>
                <a:ea typeface="Mada"/>
                <a:cs typeface="Mada"/>
                <a:sym typeface="Mada"/>
              </a:rPr>
              <a:t>Suggests a pain that encircles the relevant part (chest, abdomen, head or limb) and compresses it from all directions (e.g. angina pectoris).</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AutoNum type="arabicPeriod"/>
            </a:pPr>
            <a:r>
              <a:rPr lang="en-GB" sz="1000">
                <a:solidFill>
                  <a:schemeClr val="dk1"/>
                </a:solidFill>
                <a:latin typeface="Mada"/>
                <a:ea typeface="Mada"/>
                <a:cs typeface="Mada"/>
                <a:sym typeface="Mada"/>
              </a:rPr>
              <a:t>Has two features:</a:t>
            </a:r>
            <a:endParaRPr sz="1000">
              <a:solidFill>
                <a:schemeClr val="dk1"/>
              </a:solidFill>
              <a:latin typeface="Mada"/>
              <a:ea typeface="Mada"/>
              <a:cs typeface="Mada"/>
              <a:sym typeface="Mada"/>
            </a:endParaRPr>
          </a:p>
          <a:p>
            <a:pPr indent="-292100" lvl="0"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It comes and goes in a sinusoidal way. </a:t>
            </a:r>
            <a:endParaRPr b="1" sz="1000">
              <a:solidFill>
                <a:schemeClr val="dk1"/>
              </a:solidFill>
              <a:latin typeface="Mada"/>
              <a:ea typeface="Mada"/>
              <a:cs typeface="Mada"/>
              <a:sym typeface="Mada"/>
            </a:endParaRPr>
          </a:p>
          <a:p>
            <a:pPr indent="-292100" lvl="0"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It  feels like a migrating constriction in the wall of a hollow tube which is attempting to force the contents of the tube forwards.</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AutoNum type="arabicPeriod"/>
            </a:pPr>
            <a:r>
              <a:rPr lang="en-GB" sz="1000">
                <a:solidFill>
                  <a:schemeClr val="dk1"/>
                </a:solidFill>
                <a:latin typeface="Mada"/>
                <a:ea typeface="Mada"/>
                <a:cs typeface="Mada"/>
                <a:sym typeface="Mada"/>
              </a:rPr>
              <a:t>Example: in upper small bowel obstruction, the frequency of the colic is every 1–2 mins, in the ileum every 20 mins..</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sz="1000"/>
          </a:p>
        </p:txBody>
      </p:sp>
      <p:sp>
        <p:nvSpPr>
          <p:cNvPr id="508" name="Google Shape;508;p28"/>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0" name="Shape 3270"/>
        <p:cNvGrpSpPr/>
        <p:nvPr/>
      </p:nvGrpSpPr>
      <p:grpSpPr>
        <a:xfrm>
          <a:off x="0" y="0"/>
          <a:ext cx="0" cy="0"/>
          <a:chOff x="0" y="0"/>
          <a:chExt cx="0" cy="0"/>
        </a:xfrm>
      </p:grpSpPr>
      <p:sp>
        <p:nvSpPr>
          <p:cNvPr id="3271" name="Google Shape;3271;p172"/>
          <p:cNvSpPr txBox="1"/>
          <p:nvPr/>
        </p:nvSpPr>
        <p:spPr>
          <a:xfrm>
            <a:off x="194513" y="12786552"/>
            <a:ext cx="6128700" cy="12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a:t>
            </a:r>
            <a:endParaRPr b="1" sz="1500">
              <a:solidFill>
                <a:schemeClr val="dk1"/>
              </a:solidFill>
              <a:highlight>
                <a:srgbClr val="F9DEC9"/>
              </a:highlight>
              <a:latin typeface="Lora"/>
              <a:ea typeface="Lora"/>
              <a:cs typeface="Lora"/>
              <a:sym typeface="Lora"/>
            </a:endParaRPr>
          </a:p>
          <a:p>
            <a:pPr indent="-298450" lvl="1" marL="914400" marR="1458836" rtl="0" algn="l">
              <a:lnSpc>
                <a:spcPct val="115484"/>
              </a:lnSpc>
              <a:spcBef>
                <a:spcPts val="0"/>
              </a:spcBef>
              <a:spcAft>
                <a:spcPts val="0"/>
              </a:spcAft>
              <a:buClr>
                <a:schemeClr val="dk1"/>
              </a:buClr>
              <a:buSzPts val="1100"/>
              <a:buFont typeface="Mada"/>
              <a:buChar char="○"/>
            </a:pPr>
            <a:r>
              <a:rPr lang="en-GB" sz="1100">
                <a:solidFill>
                  <a:schemeClr val="dk1"/>
                </a:solidFill>
                <a:latin typeface="Calibri"/>
                <a:ea typeface="Calibri"/>
                <a:cs typeface="Calibri"/>
                <a:sym typeface="Calibri"/>
              </a:rPr>
              <a:t>pain on walking in the muscles of one or both calves</a:t>
            </a:r>
            <a:endParaRPr sz="1100">
              <a:solidFill>
                <a:schemeClr val="dk1"/>
              </a:solidFill>
              <a:latin typeface="Mada"/>
              <a:ea typeface="Mada"/>
              <a:cs typeface="Mada"/>
              <a:sym typeface="Mada"/>
            </a:endParaRPr>
          </a:p>
          <a:p>
            <a:pPr indent="0" lvl="0" marL="91440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sp>
        <p:nvSpPr>
          <p:cNvPr id="3272" name="Google Shape;3272;p172"/>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172"/>
          <p:cNvSpPr/>
          <p:nvPr/>
        </p:nvSpPr>
        <p:spPr>
          <a:xfrm>
            <a:off x="138162" y="12847539"/>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aphicFrame>
        <p:nvGraphicFramePr>
          <p:cNvPr id="3274" name="Google Shape;3274;p172"/>
          <p:cNvGraphicFramePr/>
          <p:nvPr/>
        </p:nvGraphicFramePr>
        <p:xfrm>
          <a:off x="378850" y="15835227"/>
          <a:ext cx="3000000" cy="3000000"/>
        </p:xfrm>
        <a:graphic>
          <a:graphicData uri="http://schemas.openxmlformats.org/drawingml/2006/table">
            <a:tbl>
              <a:tblPr>
                <a:noFill/>
                <a:tableStyleId>{19993E90-D4CF-4236-97D6-A35B643A8516}</a:tableStyleId>
              </a:tblPr>
              <a:tblGrid>
                <a:gridCol w="1280550"/>
                <a:gridCol w="4082950"/>
              </a:tblGrid>
              <a:tr h="350500">
                <a:tc>
                  <a:txBody>
                    <a:bodyPr/>
                    <a:lstStyle/>
                    <a:p>
                      <a:pPr indent="0" lvl="0" marL="0" rtl="0" algn="ctr">
                        <a:spcBef>
                          <a:spcPts val="0"/>
                        </a:spcBef>
                        <a:spcAft>
                          <a:spcPts val="0"/>
                        </a:spcAft>
                        <a:buNone/>
                      </a:pPr>
                      <a:r>
                        <a:rPr b="1" lang="en-GB" sz="1100">
                          <a:latin typeface="Mada"/>
                          <a:ea typeface="Mada"/>
                          <a:cs typeface="Mada"/>
                          <a:sym typeface="Mada"/>
                        </a:rPr>
                        <a:t>SOCRATES</a:t>
                      </a:r>
                      <a:endParaRPr b="1" sz="11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None/>
                      </a:pPr>
                      <a:r>
                        <a:rPr b="1" lang="en-GB" sz="1100">
                          <a:latin typeface="Mada"/>
                          <a:ea typeface="Mada"/>
                          <a:cs typeface="Mada"/>
                          <a:sym typeface="Mada"/>
                        </a:rPr>
                        <a:t>Hint </a:t>
                      </a:r>
                      <a:endParaRPr b="1" sz="1100">
                        <a:latin typeface="Mada"/>
                        <a:ea typeface="Mada"/>
                        <a:cs typeface="Mada"/>
                        <a:sym typeface="Mada"/>
                      </a:endParaRPr>
                    </a:p>
                  </a:txBody>
                  <a:tcPr marT="91425" marB="91425" marR="91425" marL="91425">
                    <a:solidFill>
                      <a:srgbClr val="F9DEC9"/>
                    </a:solidFill>
                  </a:tcPr>
                </a:tc>
              </a:tr>
              <a:tr h="547400">
                <a:tc>
                  <a:txBody>
                    <a:bodyPr/>
                    <a:lstStyle/>
                    <a:p>
                      <a:pPr indent="0" lvl="0" marL="0" rtl="0" algn="ctr">
                        <a:spcBef>
                          <a:spcPts val="0"/>
                        </a:spcBef>
                        <a:spcAft>
                          <a:spcPts val="0"/>
                        </a:spcAft>
                        <a:buNone/>
                      </a:pPr>
                      <a:r>
                        <a:rPr b="1" lang="en-GB" sz="1100">
                          <a:latin typeface="Mada"/>
                          <a:ea typeface="Mada"/>
                          <a:cs typeface="Mada"/>
                          <a:sym typeface="Mada"/>
                        </a:rPr>
                        <a:t>Site</a:t>
                      </a:r>
                      <a:endParaRPr b="1" sz="1100">
                        <a:latin typeface="Mada"/>
                        <a:ea typeface="Mada"/>
                        <a:cs typeface="Mada"/>
                        <a:sym typeface="Mada"/>
                      </a:endParaRPr>
                    </a:p>
                  </a:txBody>
                  <a:tcPr marT="91425" marB="91425" marR="91425" marL="91425" anchor="ctr"/>
                </a:tc>
                <a:tc>
                  <a:txBody>
                    <a:bodyPr/>
                    <a:lstStyle/>
                    <a:p>
                      <a:pPr indent="-298450" lvl="0" marL="457200" marR="782002" rtl="0" algn="l">
                        <a:lnSpc>
                          <a:spcPct val="117453"/>
                        </a:lnSpc>
                        <a:spcBef>
                          <a:spcPts val="266"/>
                        </a:spcBef>
                        <a:spcAft>
                          <a:spcPts val="0"/>
                        </a:spcAft>
                        <a:buSzPts val="1100"/>
                        <a:buChar char="●"/>
                      </a:pPr>
                      <a:r>
                        <a:rPr lang="en-GB" sz="1100">
                          <a:solidFill>
                            <a:schemeClr val="dk1"/>
                          </a:solidFill>
                          <a:latin typeface="Calibri"/>
                          <a:ea typeface="Calibri"/>
                          <a:cs typeface="Calibri"/>
                          <a:sym typeface="Calibri"/>
                        </a:rPr>
                        <a:t>Where is the pain? (the site of claudication gives a clue to site of arterial disease)</a:t>
                      </a:r>
                      <a:endParaRPr sz="1100"/>
                    </a:p>
                  </a:txBody>
                  <a:tcPr marT="91425" marB="91425" marR="91425" marL="91425"/>
                </a:tc>
              </a:tr>
              <a:tr h="523800">
                <a:tc>
                  <a:txBody>
                    <a:bodyPr/>
                    <a:lstStyle/>
                    <a:p>
                      <a:pPr indent="0" lvl="0" marL="0" rtl="0" algn="ctr">
                        <a:spcBef>
                          <a:spcPts val="0"/>
                        </a:spcBef>
                        <a:spcAft>
                          <a:spcPts val="0"/>
                        </a:spcAft>
                        <a:buNone/>
                      </a:pPr>
                      <a:r>
                        <a:rPr b="1" lang="en-GB" sz="1100">
                          <a:latin typeface="Mada"/>
                          <a:ea typeface="Mada"/>
                          <a:cs typeface="Mada"/>
                          <a:sym typeface="Mada"/>
                        </a:rPr>
                        <a:t>Onset</a:t>
                      </a:r>
                      <a:endParaRPr b="1" sz="1100">
                        <a:latin typeface="Mada"/>
                        <a:ea typeface="Mada"/>
                        <a:cs typeface="Mada"/>
                        <a:sym typeface="Mada"/>
                      </a:endParaRPr>
                    </a:p>
                  </a:txBody>
                  <a:tcPr marT="91425" marB="91425" marR="91425" marL="91425" anchor="ctr"/>
                </a:tc>
                <a:tc>
                  <a:txBody>
                    <a:bodyPr/>
                    <a:lstStyle/>
                    <a:p>
                      <a:pPr indent="-298450" lvl="0" marL="457200" marR="782002" rtl="0" algn="l">
                        <a:lnSpc>
                          <a:spcPct val="117453"/>
                        </a:lnSpc>
                        <a:spcBef>
                          <a:spcPts val="266"/>
                        </a:spcBef>
                        <a:spcAft>
                          <a:spcPts val="0"/>
                        </a:spcAft>
                        <a:buClr>
                          <a:schemeClr val="dk1"/>
                        </a:buClr>
                        <a:buSzPts val="1100"/>
                        <a:buFont typeface="Calibri"/>
                        <a:buChar char="●"/>
                      </a:pPr>
                      <a:r>
                        <a:rPr lang="en-GB" sz="1100">
                          <a:solidFill>
                            <a:schemeClr val="dk1"/>
                          </a:solidFill>
                          <a:latin typeface="Calibri"/>
                          <a:ea typeface="Calibri"/>
                          <a:cs typeface="Calibri"/>
                          <a:sym typeface="Calibri"/>
                        </a:rPr>
                        <a:t>how does the pain start? gradually or sudden  </a:t>
                      </a:r>
                      <a:endParaRPr sz="1100"/>
                    </a:p>
                  </a:txBody>
                  <a:tcPr marT="91425" marB="91425" marR="91425" marL="91425"/>
                </a:tc>
              </a:tr>
              <a:tr h="381000">
                <a:tc>
                  <a:txBody>
                    <a:bodyPr/>
                    <a:lstStyle/>
                    <a:p>
                      <a:pPr indent="0" lvl="0" marL="0" rtl="0" algn="ctr">
                        <a:spcBef>
                          <a:spcPts val="0"/>
                        </a:spcBef>
                        <a:spcAft>
                          <a:spcPts val="0"/>
                        </a:spcAft>
                        <a:buNone/>
                      </a:pPr>
                      <a:r>
                        <a:rPr b="1" lang="en-GB" sz="1100">
                          <a:latin typeface="Mada"/>
                          <a:ea typeface="Mada"/>
                          <a:cs typeface="Mada"/>
                          <a:sym typeface="Mada"/>
                        </a:rPr>
                        <a:t>Character</a:t>
                      </a:r>
                      <a:endParaRPr b="1" sz="1100">
                        <a:latin typeface="Mada"/>
                        <a:ea typeface="Mada"/>
                        <a:cs typeface="Mada"/>
                        <a:sym typeface="Mada"/>
                      </a:endParaRPr>
                    </a:p>
                  </a:txBody>
                  <a:tcPr marT="91425" marB="91425" marR="91425" marL="91425" anchor="ctr"/>
                </a:tc>
                <a:tc>
                  <a:txBody>
                    <a:bodyPr/>
                    <a:lstStyle/>
                    <a:p>
                      <a:pPr indent="-298450" lvl="0" marL="457200" rtl="0" algn="l">
                        <a:spcBef>
                          <a:spcPts val="48"/>
                        </a:spcBef>
                        <a:spcAft>
                          <a:spcPts val="0"/>
                        </a:spcAft>
                        <a:buClr>
                          <a:schemeClr val="dk1"/>
                        </a:buClr>
                        <a:buSzPts val="1100"/>
                        <a:buFont typeface="Calibri"/>
                        <a:buChar char="●"/>
                      </a:pPr>
                      <a:r>
                        <a:rPr lang="en-GB" sz="1100">
                          <a:solidFill>
                            <a:schemeClr val="dk1"/>
                          </a:solidFill>
                          <a:latin typeface="Calibri"/>
                          <a:ea typeface="Calibri"/>
                          <a:cs typeface="Calibri"/>
                          <a:sym typeface="Calibri"/>
                        </a:rPr>
                        <a:t>What is the character of pain? (cramp like pain)</a:t>
                      </a:r>
                      <a:endParaRPr i="1" sz="1100"/>
                    </a:p>
                  </a:txBody>
                  <a:tcPr marT="91425" marB="91425" marR="91425" marL="91425"/>
                </a:tc>
              </a:tr>
              <a:tr h="381000">
                <a:tc>
                  <a:txBody>
                    <a:bodyPr/>
                    <a:lstStyle/>
                    <a:p>
                      <a:pPr indent="0" lvl="0" marL="0" rtl="0" algn="ctr">
                        <a:spcBef>
                          <a:spcPts val="0"/>
                        </a:spcBef>
                        <a:spcAft>
                          <a:spcPts val="0"/>
                        </a:spcAft>
                        <a:buNone/>
                      </a:pPr>
                      <a:r>
                        <a:rPr b="1" lang="en-GB" sz="1100">
                          <a:latin typeface="Mada"/>
                          <a:ea typeface="Mada"/>
                          <a:cs typeface="Mada"/>
                          <a:sym typeface="Mada"/>
                        </a:rPr>
                        <a:t>Radiation</a:t>
                      </a:r>
                      <a:endParaRPr b="1" sz="1100">
                        <a:latin typeface="Mada"/>
                        <a:ea typeface="Mada"/>
                        <a:cs typeface="Mada"/>
                        <a:sym typeface="Mada"/>
                      </a:endParaRPr>
                    </a:p>
                  </a:txBody>
                  <a:tcPr marT="91425" marB="91425" marR="91425" marL="91425" anchor="ctr"/>
                </a:tc>
                <a:tc>
                  <a:txBody>
                    <a:bodyPr/>
                    <a:lstStyle/>
                    <a:p>
                      <a:pPr indent="-298450" lvl="0" marL="457200" rtl="0" algn="l">
                        <a:spcBef>
                          <a:spcPts val="53"/>
                        </a:spcBef>
                        <a:spcAft>
                          <a:spcPts val="0"/>
                        </a:spcAft>
                        <a:buClr>
                          <a:schemeClr val="dk1"/>
                        </a:buClr>
                        <a:buSzPts val="1100"/>
                        <a:buFont typeface="Calibri"/>
                        <a:buChar char="●"/>
                      </a:pPr>
                      <a:r>
                        <a:rPr lang="en-GB" sz="1100">
                          <a:solidFill>
                            <a:schemeClr val="dk1"/>
                          </a:solidFill>
                          <a:latin typeface="Calibri"/>
                          <a:ea typeface="Calibri"/>
                          <a:cs typeface="Calibri"/>
                          <a:sym typeface="Calibri"/>
                        </a:rPr>
                        <a:t>Is it radiate anywhere else? </a:t>
                      </a:r>
                      <a:endParaRPr sz="1100">
                        <a:solidFill>
                          <a:schemeClr val="dk1"/>
                        </a:solidFill>
                        <a:latin typeface="Mada"/>
                        <a:ea typeface="Mada"/>
                        <a:cs typeface="Mada"/>
                        <a:sym typeface="Mada"/>
                      </a:endParaRPr>
                    </a:p>
                  </a:txBody>
                  <a:tcPr marT="91425" marB="91425" marR="91425" marL="91425"/>
                </a:tc>
              </a:tr>
            </a:tbl>
          </a:graphicData>
        </a:graphic>
      </p:graphicFrame>
      <p:sp>
        <p:nvSpPr>
          <p:cNvPr id="3275" name="Google Shape;3275;p172"/>
          <p:cNvSpPr txBox="1"/>
          <p:nvPr>
            <p:ph idx="12" type="sldNum"/>
          </p:nvPr>
        </p:nvSpPr>
        <p:spPr>
          <a:xfrm>
            <a:off x="7050245" y="10708449"/>
            <a:ext cx="455400" cy="818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3276" name="Google Shape;3276;p172"/>
          <p:cNvSpPr txBox="1"/>
          <p:nvPr/>
        </p:nvSpPr>
        <p:spPr>
          <a:xfrm>
            <a:off x="137850" y="299300"/>
            <a:ext cx="7058400" cy="84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Upper and lower limb vascular History </a:t>
            </a:r>
            <a:endParaRPr b="1" sz="2000">
              <a:solidFill>
                <a:srgbClr val="83C5BE"/>
              </a:solidFill>
              <a:latin typeface="Lora"/>
              <a:ea typeface="Lora"/>
              <a:cs typeface="Lora"/>
              <a:sym typeface="Lora"/>
            </a:endParaRPr>
          </a:p>
        </p:txBody>
      </p:sp>
      <p:graphicFrame>
        <p:nvGraphicFramePr>
          <p:cNvPr id="3277" name="Google Shape;3277;p172"/>
          <p:cNvGraphicFramePr/>
          <p:nvPr/>
        </p:nvGraphicFramePr>
        <p:xfrm>
          <a:off x="378850" y="18118886"/>
          <a:ext cx="3000000" cy="3000000"/>
        </p:xfrm>
        <a:graphic>
          <a:graphicData uri="http://schemas.openxmlformats.org/drawingml/2006/table">
            <a:tbl>
              <a:tblPr>
                <a:noFill/>
                <a:tableStyleId>{19993E90-D4CF-4236-97D6-A35B643A8516}</a:tableStyleId>
              </a:tblPr>
              <a:tblGrid>
                <a:gridCol w="1482325"/>
                <a:gridCol w="4726300"/>
              </a:tblGrid>
              <a:tr h="2082550">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Associated symptoms </a:t>
                      </a:r>
                      <a:endParaRPr b="1" sz="1100">
                        <a:latin typeface="Mada"/>
                        <a:ea typeface="Mada"/>
                        <a:cs typeface="Mada"/>
                        <a:sym typeface="Mada"/>
                      </a:endParaRPr>
                    </a:p>
                  </a:txBody>
                  <a:tcPr marT="91425" marB="91425" marR="91425" marL="91425" anchor="ctr"/>
                </a:tc>
                <a:tc>
                  <a:txBody>
                    <a:bodyPr/>
                    <a:lstStyle/>
                    <a:p>
                      <a:pPr indent="-298450" lvl="0" marL="457200" rtl="0" algn="l">
                        <a:spcBef>
                          <a:spcPts val="266"/>
                        </a:spcBef>
                        <a:spcAft>
                          <a:spcPts val="0"/>
                        </a:spcAft>
                        <a:buSzPts val="1100"/>
                        <a:buFont typeface="Calibri"/>
                        <a:buChar char="●"/>
                      </a:pPr>
                      <a:r>
                        <a:rPr lang="en-GB" sz="1100">
                          <a:solidFill>
                            <a:schemeClr val="dk1"/>
                          </a:solidFill>
                          <a:latin typeface="Calibri"/>
                          <a:ea typeface="Calibri"/>
                          <a:cs typeface="Calibri"/>
                          <a:sym typeface="Calibri"/>
                        </a:rPr>
                        <a:t>Ask about erectile function in male patients </a:t>
                      </a:r>
                      <a:r>
                        <a:rPr lang="en-GB" sz="1100">
                          <a:solidFill>
                            <a:srgbClr val="999999"/>
                          </a:solidFill>
                          <a:latin typeface="Calibri"/>
                          <a:ea typeface="Calibri"/>
                          <a:cs typeface="Calibri"/>
                          <a:sym typeface="Calibri"/>
                        </a:rPr>
                        <a:t>(Leriche's syndrome). </a:t>
                      </a:r>
                      <a:endParaRPr sz="1100">
                        <a:solidFill>
                          <a:srgbClr val="999999"/>
                        </a:solidFill>
                        <a:latin typeface="Calibri"/>
                        <a:ea typeface="Calibri"/>
                        <a:cs typeface="Calibri"/>
                        <a:sym typeface="Calibri"/>
                      </a:endParaRPr>
                    </a:p>
                    <a:p>
                      <a:pPr indent="-298450" lvl="0" marL="457200" marR="802181" rtl="0" algn="l">
                        <a:lnSpc>
                          <a:spcPct val="116650"/>
                        </a:lnSpc>
                        <a:spcBef>
                          <a:spcPts val="0"/>
                        </a:spcBef>
                        <a:spcAft>
                          <a:spcPts val="0"/>
                        </a:spcAft>
                        <a:buSzPts val="1100"/>
                        <a:buFont typeface="Calibri"/>
                        <a:buChar char="●"/>
                      </a:pPr>
                      <a:r>
                        <a:rPr lang="en-GB" sz="1100">
                          <a:solidFill>
                            <a:schemeClr val="dk1"/>
                          </a:solidFill>
                          <a:latin typeface="Calibri"/>
                          <a:ea typeface="Calibri"/>
                          <a:cs typeface="Calibri"/>
                          <a:sym typeface="Calibri"/>
                        </a:rPr>
                        <a:t>Weakness / decreased mobility, Skin changes </a:t>
                      </a:r>
                      <a:r>
                        <a:rPr lang="en-GB" sz="1100">
                          <a:solidFill>
                            <a:srgbClr val="111111"/>
                          </a:solidFill>
                          <a:latin typeface="Calibri"/>
                          <a:ea typeface="Calibri"/>
                          <a:cs typeface="Calibri"/>
                          <a:sym typeface="Calibri"/>
                        </a:rPr>
                        <a:t>or ulcerations</a:t>
                      </a:r>
                      <a:r>
                        <a:rPr lang="en-GB" sz="1100">
                          <a:solidFill>
                            <a:schemeClr val="dk1"/>
                          </a:solidFill>
                          <a:latin typeface="Calibri"/>
                          <a:ea typeface="Calibri"/>
                          <a:cs typeface="Calibri"/>
                          <a:sym typeface="Calibri"/>
                        </a:rPr>
                        <a:t>, Toenail changes, Muscle wasting  - Symptoms of vasculitis: myalgia joint pain rash abnormal discoloration or pigmentation  - Symptoms of hypercoagulable state :</a:t>
                      </a:r>
                      <a:r>
                        <a:rPr lang="en-GB" sz="1100">
                          <a:solidFill>
                            <a:srgbClr val="222222"/>
                          </a:solidFill>
                          <a:latin typeface="Calibri"/>
                          <a:ea typeface="Calibri"/>
                          <a:cs typeface="Calibri"/>
                          <a:sym typeface="Calibri"/>
                        </a:rPr>
                        <a:t>calf swelling, pain or tenderness along deep venous system. </a:t>
                      </a:r>
                      <a:r>
                        <a:rPr lang="en-GB" sz="1100">
                          <a:solidFill>
                            <a:schemeClr val="dk1"/>
                          </a:solidFill>
                          <a:latin typeface="Calibri"/>
                          <a:ea typeface="Calibri"/>
                          <a:cs typeface="Calibri"/>
                          <a:sym typeface="Calibri"/>
                        </a:rPr>
                        <a:t>- Weakness / decreased mobility, Skin changes </a:t>
                      </a:r>
                      <a:r>
                        <a:rPr lang="en-GB" sz="1100">
                          <a:solidFill>
                            <a:srgbClr val="111111"/>
                          </a:solidFill>
                          <a:latin typeface="Calibri"/>
                          <a:ea typeface="Calibri"/>
                          <a:cs typeface="Calibri"/>
                          <a:sym typeface="Calibri"/>
                        </a:rPr>
                        <a:t>or ulcerations</a:t>
                      </a:r>
                      <a:r>
                        <a:rPr lang="en-GB" sz="1100">
                          <a:solidFill>
                            <a:schemeClr val="dk1"/>
                          </a:solidFill>
                          <a:latin typeface="Calibri"/>
                          <a:ea typeface="Calibri"/>
                          <a:cs typeface="Calibri"/>
                          <a:sym typeface="Calibri"/>
                        </a:rPr>
                        <a:t>, Toenail changes, Muscle wasting  - Cardiovascular symptoms: Chest pain - Chest pressure / Dyspnea - Paroxysmal nocturnal dyspnea - Orthopnea / Syncope / palpitation - paresthesia  </a:t>
                      </a:r>
                      <a:endParaRPr sz="1100">
                        <a:latin typeface="Mada"/>
                        <a:ea typeface="Mada"/>
                        <a:cs typeface="Mada"/>
                        <a:sym typeface="Mada"/>
                      </a:endParaRPr>
                    </a:p>
                  </a:txBody>
                  <a:tcPr marT="91425" marB="91425" marR="91425" marL="91425"/>
                </a:tc>
              </a:tr>
            </a:tbl>
          </a:graphicData>
        </a:graphic>
      </p:graphicFrame>
      <p:sp>
        <p:nvSpPr>
          <p:cNvPr id="3278" name="Google Shape;3278;p172"/>
          <p:cNvSpPr txBox="1"/>
          <p:nvPr/>
        </p:nvSpPr>
        <p:spPr>
          <a:xfrm>
            <a:off x="23150" y="3290400"/>
            <a:ext cx="4894200" cy="158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Past surgical, social &amp; family:</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Past operations and investigations for cardiac and vascular diseases? chronologically and concisely</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smoking? alcoholic? Occupation?</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Family history of Cardiovascular, central nervous system , peripheral vascular diseases, hypercholesterolemia, hypercoagulable state</a:t>
            </a:r>
            <a:endParaRPr sz="11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sp>
        <p:nvSpPr>
          <p:cNvPr id="3279" name="Google Shape;3279;p172"/>
          <p:cNvSpPr txBox="1"/>
          <p:nvPr/>
        </p:nvSpPr>
        <p:spPr>
          <a:xfrm>
            <a:off x="4708292" y="3290388"/>
            <a:ext cx="2722500" cy="158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Investigation :</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Ankle Brachial Index (ABI)</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Duplex Ultrasound</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CT Angiogram</a:t>
            </a:r>
            <a:endParaRPr sz="1100">
              <a:solidFill>
                <a:schemeClr val="dk1"/>
              </a:solidFill>
              <a:latin typeface="Mada"/>
              <a:ea typeface="Mada"/>
              <a:cs typeface="Mada"/>
              <a:sym typeface="Mada"/>
            </a:endParaRPr>
          </a:p>
        </p:txBody>
      </p:sp>
      <p:graphicFrame>
        <p:nvGraphicFramePr>
          <p:cNvPr id="3280" name="Google Shape;3280;p172"/>
          <p:cNvGraphicFramePr/>
          <p:nvPr/>
        </p:nvGraphicFramePr>
        <p:xfrm>
          <a:off x="137838" y="2290299"/>
          <a:ext cx="3000000" cy="3000000"/>
        </p:xfrm>
        <a:graphic>
          <a:graphicData uri="http://schemas.openxmlformats.org/drawingml/2006/table">
            <a:tbl>
              <a:tblPr>
                <a:noFill/>
                <a:tableStyleId>{19993E90-D4CF-4236-97D6-A35B643A8516}</a:tableStyleId>
              </a:tblPr>
              <a:tblGrid>
                <a:gridCol w="1716075"/>
                <a:gridCol w="5471575"/>
              </a:tblGrid>
              <a:tr h="100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Severity</a:t>
                      </a:r>
                      <a:endParaRPr b="1" sz="1100">
                        <a:latin typeface="Mada"/>
                        <a:ea typeface="Mada"/>
                        <a:cs typeface="Mada"/>
                        <a:sym typeface="Mada"/>
                      </a:endParaRPr>
                    </a:p>
                  </a:txBody>
                  <a:tcPr marT="91425" marB="91425" marR="91425" marL="91425" anchor="ctr"/>
                </a:tc>
                <a:tc>
                  <a:txBody>
                    <a:bodyPr/>
                    <a:lstStyle/>
                    <a:p>
                      <a:pPr indent="0" lvl="0" marL="228600" rtl="0" algn="l">
                        <a:lnSpc>
                          <a:spcPct val="115000"/>
                        </a:lnSpc>
                        <a:spcBef>
                          <a:spcPts val="0"/>
                        </a:spcBef>
                        <a:spcAft>
                          <a:spcPts val="0"/>
                        </a:spcAft>
                        <a:buClr>
                          <a:schemeClr val="dk1"/>
                        </a:buClr>
                        <a:buSzPts val="1100"/>
                        <a:buFont typeface="Arial"/>
                        <a:buNone/>
                      </a:pPr>
                      <a:r>
                        <a:rPr lang="en-GB" sz="1100">
                          <a:latin typeface="Mada"/>
                          <a:ea typeface="Mada"/>
                          <a:cs typeface="Mada"/>
                          <a:sym typeface="Mada"/>
                        </a:rPr>
                        <a:t>Can you walk through the pain? IC causes severe pain and forces the patient to stop their activity?,  Does the pain affecting the lifestyle?</a:t>
                      </a:r>
                      <a:endParaRPr sz="1100">
                        <a:latin typeface="Mada"/>
                        <a:ea typeface="Mada"/>
                        <a:cs typeface="Mada"/>
                        <a:sym typeface="Mada"/>
                      </a:endParaRPr>
                    </a:p>
                    <a:p>
                      <a:pPr indent="-228600" lvl="0" marL="457200" rtl="0" algn="l">
                        <a:lnSpc>
                          <a:spcPct val="115000"/>
                        </a:lnSpc>
                        <a:spcBef>
                          <a:spcPts val="0"/>
                        </a:spcBef>
                        <a:spcAft>
                          <a:spcPts val="0"/>
                        </a:spcAft>
                        <a:buNone/>
                      </a:pPr>
                      <a:r>
                        <a:rPr lang="en-GB" sz="1100">
                          <a:latin typeface="Mada"/>
                          <a:ea typeface="Mada"/>
                          <a:cs typeface="Mada"/>
                          <a:sym typeface="Mada"/>
                        </a:rPr>
                        <a:t>Have you any pain in your leg or foot at rest?</a:t>
                      </a:r>
                      <a:endParaRPr sz="1100">
                        <a:latin typeface="Mada"/>
                        <a:ea typeface="Mada"/>
                        <a:cs typeface="Mada"/>
                        <a:sym typeface="Mada"/>
                      </a:endParaRPr>
                    </a:p>
                  </a:txBody>
                  <a:tcPr marT="91425" marB="91425" marR="91425" marL="91425"/>
                </a:tc>
              </a:tr>
              <a:tr h="3505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Risk Factors</a:t>
                      </a:r>
                      <a:endParaRPr b="1" sz="1100">
                        <a:latin typeface="Mada"/>
                        <a:ea typeface="Mada"/>
                        <a:cs typeface="Mada"/>
                        <a:sym typeface="Mada"/>
                      </a:endParaRPr>
                    </a:p>
                  </a:txBody>
                  <a:tcPr marT="91425" marB="91425" marR="91425" marL="91425" anchor="ctr"/>
                </a:tc>
                <a:tc>
                  <a:txBody>
                    <a:bodyPr/>
                    <a:lstStyle/>
                    <a:p>
                      <a:pPr indent="0" lvl="0" marL="228600" rtl="0" algn="l">
                        <a:lnSpc>
                          <a:spcPct val="115000"/>
                        </a:lnSpc>
                        <a:spcBef>
                          <a:spcPts val="0"/>
                        </a:spcBef>
                        <a:spcAft>
                          <a:spcPts val="0"/>
                        </a:spcAft>
                        <a:buNone/>
                      </a:pPr>
                      <a:r>
                        <a:rPr lang="en-GB" sz="1100">
                          <a:latin typeface="Mada"/>
                          <a:ea typeface="Mada"/>
                          <a:cs typeface="Mada"/>
                          <a:sym typeface="Mada"/>
                        </a:rPr>
                        <a:t>Diabetes mellitus, hypertension, hypercholesterolemia, smoking.</a:t>
                      </a:r>
                      <a:endParaRPr sz="1100">
                        <a:latin typeface="Mada"/>
                        <a:ea typeface="Mada"/>
                        <a:cs typeface="Mada"/>
                        <a:sym typeface="Mada"/>
                      </a:endParaRPr>
                    </a:p>
                  </a:txBody>
                  <a:tcPr marT="91425" marB="91425" marR="91425" marL="91425"/>
                </a:tc>
              </a:tr>
            </a:tbl>
          </a:graphicData>
        </a:graphic>
      </p:graphicFrame>
      <p:sp>
        <p:nvSpPr>
          <p:cNvPr id="3281" name="Google Shape;3281;p172"/>
          <p:cNvSpPr txBox="1"/>
          <p:nvPr/>
        </p:nvSpPr>
        <p:spPr>
          <a:xfrm>
            <a:off x="23150" y="1384963"/>
            <a:ext cx="4512300" cy="3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cont..</a:t>
            </a:r>
            <a:endParaRPr sz="1800">
              <a:solidFill>
                <a:srgbClr val="9FCFCF"/>
              </a:solidFill>
              <a:latin typeface="Comfortaa Regular"/>
              <a:ea typeface="Comfortaa Regular"/>
              <a:cs typeface="Comfortaa Regular"/>
              <a:sym typeface="Comfortaa Regular"/>
            </a:endParaRPr>
          </a:p>
        </p:txBody>
      </p:sp>
      <p:sp>
        <p:nvSpPr>
          <p:cNvPr id="3282" name="Google Shape;3282;p172"/>
          <p:cNvSpPr/>
          <p:nvPr/>
        </p:nvSpPr>
        <p:spPr>
          <a:xfrm>
            <a:off x="23150" y="1744675"/>
            <a:ext cx="17484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aphicFrame>
        <p:nvGraphicFramePr>
          <p:cNvPr id="3283" name="Google Shape;3283;p172"/>
          <p:cNvGraphicFramePr/>
          <p:nvPr/>
        </p:nvGraphicFramePr>
        <p:xfrm>
          <a:off x="137838" y="1939788"/>
          <a:ext cx="3000000" cy="3000000"/>
        </p:xfrm>
        <a:graphic>
          <a:graphicData uri="http://schemas.openxmlformats.org/drawingml/2006/table">
            <a:tbl>
              <a:tblPr>
                <a:noFill/>
                <a:tableStyleId>{19993E90-D4CF-4236-97D6-A35B643A8516}</a:tableStyleId>
              </a:tblPr>
              <a:tblGrid>
                <a:gridCol w="1716075"/>
                <a:gridCol w="5471575"/>
              </a:tblGrid>
              <a:tr h="3505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SOCRATES</a:t>
                      </a:r>
                      <a:endParaRPr b="1" sz="1100">
                        <a:latin typeface="Mada"/>
                        <a:ea typeface="Mada"/>
                        <a:cs typeface="Mada"/>
                        <a:sym typeface="Mada"/>
                      </a:endParaRPr>
                    </a:p>
                  </a:txBody>
                  <a:tcPr marT="91425" marB="91425" marR="91425" marL="91425">
                    <a:solidFill>
                      <a:srgbClr val="F9DEC9"/>
                    </a:solidFill>
                  </a:tcPr>
                </a:tc>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Hint </a:t>
                      </a:r>
                      <a:endParaRPr b="1" sz="1100">
                        <a:latin typeface="Mada"/>
                        <a:ea typeface="Mada"/>
                        <a:cs typeface="Mada"/>
                        <a:sym typeface="Mada"/>
                      </a:endParaRPr>
                    </a:p>
                  </a:txBody>
                  <a:tcPr marT="91425" marB="91425" marR="91425" marL="91425">
                    <a:solidFill>
                      <a:srgbClr val="F9DEC9"/>
                    </a:solidFill>
                  </a:tcPr>
                </a:tc>
              </a:tr>
            </a:tbl>
          </a:graphicData>
        </a:graphic>
      </p:graphicFrame>
      <p:sp>
        <p:nvSpPr>
          <p:cNvPr id="3284" name="Google Shape;3284;p172"/>
          <p:cNvSpPr txBox="1"/>
          <p:nvPr/>
        </p:nvSpPr>
        <p:spPr>
          <a:xfrm>
            <a:off x="20825" y="4817550"/>
            <a:ext cx="3514800" cy="87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Management</a:t>
            </a:r>
            <a:r>
              <a:rPr b="1" lang="en-GB" sz="1500">
                <a:solidFill>
                  <a:schemeClr val="dk1"/>
                </a:solidFill>
                <a:highlight>
                  <a:srgbClr val="F9DEC9"/>
                </a:highlight>
                <a:latin typeface="Lora"/>
                <a:ea typeface="Lora"/>
                <a:cs typeface="Lora"/>
                <a:sym typeface="Lora"/>
              </a:rPr>
              <a:t>:</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Patients with intermittent claudication should receive </a:t>
            </a:r>
            <a:r>
              <a:rPr b="1" lang="en-GB" sz="1100">
                <a:solidFill>
                  <a:schemeClr val="dk1"/>
                </a:solidFill>
                <a:latin typeface="Mada"/>
                <a:ea typeface="Mada"/>
                <a:cs typeface="Mada"/>
                <a:sym typeface="Mada"/>
              </a:rPr>
              <a:t>conservative treatment</a:t>
            </a:r>
            <a:r>
              <a:rPr lang="en-GB" sz="1100">
                <a:solidFill>
                  <a:schemeClr val="dk1"/>
                </a:solidFill>
                <a:latin typeface="Mada"/>
                <a:ea typeface="Mada"/>
                <a:cs typeface="Mada"/>
                <a:sym typeface="Mada"/>
              </a:rPr>
              <a:t>. Aggressive risk factor modification, smoking cessation, antiplatelet therapy and a walking program are essential.</a:t>
            </a:r>
            <a:endParaRPr sz="1100">
              <a:solidFill>
                <a:schemeClr val="dk1"/>
              </a:solidFill>
              <a:latin typeface="Mada"/>
              <a:ea typeface="Mada"/>
              <a:cs typeface="Mada"/>
              <a:sym typeface="Mada"/>
            </a:endParaRPr>
          </a:p>
        </p:txBody>
      </p:sp>
      <p:sp>
        <p:nvSpPr>
          <p:cNvPr id="3285" name="Google Shape;3285;p172"/>
          <p:cNvSpPr txBox="1"/>
          <p:nvPr/>
        </p:nvSpPr>
        <p:spPr>
          <a:xfrm>
            <a:off x="2037363" y="877075"/>
            <a:ext cx="3514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100">
                <a:solidFill>
                  <a:srgbClr val="E9AC87"/>
                </a:solidFill>
                <a:latin typeface="Lora"/>
                <a:ea typeface="Lora"/>
                <a:cs typeface="Lora"/>
                <a:sym typeface="Lora"/>
              </a:rPr>
              <a:t>Intermittent claudication</a:t>
            </a:r>
            <a:endParaRPr b="1" sz="2100">
              <a:solidFill>
                <a:srgbClr val="E9AC87"/>
              </a:solidFill>
              <a:latin typeface="Lora"/>
              <a:ea typeface="Lora"/>
              <a:cs typeface="Lora"/>
              <a:sym typeface="Lora"/>
            </a:endParaRPr>
          </a:p>
          <a:p>
            <a:pPr indent="0" lvl="0" marL="0" rtl="0" algn="ctr">
              <a:spcBef>
                <a:spcPts val="0"/>
              </a:spcBef>
              <a:spcAft>
                <a:spcPts val="0"/>
              </a:spcAft>
              <a:buNone/>
            </a:pPr>
            <a:r>
              <a:rPr lang="en-GB" sz="1500">
                <a:solidFill>
                  <a:srgbClr val="E9AC87"/>
                </a:solidFill>
                <a:latin typeface="Lora"/>
                <a:ea typeface="Lora"/>
                <a:cs typeface="Lora"/>
                <a:sym typeface="Lora"/>
              </a:rPr>
              <a:t>(Lower limb </a:t>
            </a:r>
            <a:r>
              <a:rPr lang="en-GB" sz="1500">
                <a:solidFill>
                  <a:srgbClr val="CC0000"/>
                </a:solidFill>
                <a:latin typeface="Lora"/>
                <a:ea typeface="Lora"/>
                <a:cs typeface="Lora"/>
                <a:sym typeface="Lora"/>
              </a:rPr>
              <a:t>arterial</a:t>
            </a:r>
            <a:r>
              <a:rPr lang="en-GB" sz="1500">
                <a:solidFill>
                  <a:srgbClr val="E9AC87"/>
                </a:solidFill>
                <a:latin typeface="Lora"/>
                <a:ea typeface="Lora"/>
                <a:cs typeface="Lora"/>
                <a:sym typeface="Lora"/>
              </a:rPr>
              <a:t> system)</a:t>
            </a:r>
            <a:endParaRPr sz="1500">
              <a:solidFill>
                <a:srgbClr val="E9AC87"/>
              </a:solidFill>
              <a:latin typeface="Lora"/>
              <a:ea typeface="Lora"/>
              <a:cs typeface="Lora"/>
              <a:sym typeface="Lora"/>
            </a:endParaRPr>
          </a:p>
        </p:txBody>
      </p:sp>
      <p:sp>
        <p:nvSpPr>
          <p:cNvPr id="3286" name="Google Shape;3286;p172"/>
          <p:cNvSpPr txBox="1"/>
          <p:nvPr/>
        </p:nvSpPr>
        <p:spPr>
          <a:xfrm>
            <a:off x="1634225" y="6420725"/>
            <a:ext cx="4194900" cy="74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100">
                <a:solidFill>
                  <a:srgbClr val="E9AC87"/>
                </a:solidFill>
                <a:latin typeface="Lora"/>
                <a:ea typeface="Lora"/>
                <a:cs typeface="Lora"/>
                <a:sym typeface="Lora"/>
              </a:rPr>
              <a:t>Varicose veins + Venous </a:t>
            </a:r>
            <a:r>
              <a:rPr b="1" lang="en-GB" sz="2100">
                <a:solidFill>
                  <a:srgbClr val="E9AC87"/>
                </a:solidFill>
                <a:latin typeface="Lora"/>
                <a:ea typeface="Lora"/>
                <a:cs typeface="Lora"/>
                <a:sym typeface="Lora"/>
              </a:rPr>
              <a:t>ulcers</a:t>
            </a:r>
            <a:endParaRPr b="1" sz="2100">
              <a:solidFill>
                <a:srgbClr val="E9AC87"/>
              </a:solidFill>
              <a:latin typeface="Lora"/>
              <a:ea typeface="Lora"/>
              <a:cs typeface="Lora"/>
              <a:sym typeface="Lora"/>
            </a:endParaRPr>
          </a:p>
          <a:p>
            <a:pPr indent="0" lvl="0" marL="0" rtl="0" algn="ctr">
              <a:spcBef>
                <a:spcPts val="0"/>
              </a:spcBef>
              <a:spcAft>
                <a:spcPts val="0"/>
              </a:spcAft>
              <a:buNone/>
            </a:pPr>
            <a:r>
              <a:rPr lang="en-GB" sz="1500">
                <a:solidFill>
                  <a:srgbClr val="E9AC87"/>
                </a:solidFill>
                <a:latin typeface="Lora"/>
                <a:ea typeface="Lora"/>
                <a:cs typeface="Lora"/>
                <a:sym typeface="Lora"/>
              </a:rPr>
              <a:t>(Lower limb </a:t>
            </a:r>
            <a:r>
              <a:rPr lang="en-GB" sz="1500">
                <a:solidFill>
                  <a:srgbClr val="0B5394"/>
                </a:solidFill>
                <a:latin typeface="Lora"/>
                <a:ea typeface="Lora"/>
                <a:cs typeface="Lora"/>
                <a:sym typeface="Lora"/>
              </a:rPr>
              <a:t>venous </a:t>
            </a:r>
            <a:r>
              <a:rPr lang="en-GB" sz="1500">
                <a:solidFill>
                  <a:srgbClr val="E9AC87"/>
                </a:solidFill>
                <a:latin typeface="Lora"/>
                <a:ea typeface="Lora"/>
                <a:cs typeface="Lora"/>
                <a:sym typeface="Lora"/>
              </a:rPr>
              <a:t>system)</a:t>
            </a:r>
            <a:endParaRPr sz="1500">
              <a:solidFill>
                <a:srgbClr val="E9AC87"/>
              </a:solidFill>
              <a:latin typeface="Lora"/>
              <a:ea typeface="Lora"/>
              <a:cs typeface="Lora"/>
              <a:sym typeface="Lora"/>
            </a:endParaRPr>
          </a:p>
        </p:txBody>
      </p:sp>
      <p:graphicFrame>
        <p:nvGraphicFramePr>
          <p:cNvPr id="3287" name="Google Shape;3287;p172"/>
          <p:cNvGraphicFramePr/>
          <p:nvPr/>
        </p:nvGraphicFramePr>
        <p:xfrm>
          <a:off x="320063" y="7445415"/>
          <a:ext cx="3000000" cy="3000000"/>
        </p:xfrm>
        <a:graphic>
          <a:graphicData uri="http://schemas.openxmlformats.org/drawingml/2006/table">
            <a:tbl>
              <a:tblPr>
                <a:noFill/>
                <a:tableStyleId>{19993E90-D4CF-4236-97D6-A35B643A8516}</a:tableStyleId>
              </a:tblPr>
              <a:tblGrid>
                <a:gridCol w="1659200"/>
                <a:gridCol w="5290225"/>
              </a:tblGrid>
              <a:tr h="1055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SOCRATES</a:t>
                      </a:r>
                      <a:endParaRPr b="1" sz="1100">
                        <a:latin typeface="Mada"/>
                        <a:ea typeface="Mada"/>
                        <a:cs typeface="Mada"/>
                        <a:sym typeface="Mada"/>
                      </a:endParaRPr>
                    </a:p>
                  </a:txBody>
                  <a:tcPr marT="91425" marB="91425" marR="91425" marL="91425">
                    <a:solidFill>
                      <a:srgbClr val="F9DEC9"/>
                    </a:solidFill>
                  </a:tcPr>
                </a:tc>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Hint </a:t>
                      </a:r>
                      <a:endParaRPr b="1" sz="1100">
                        <a:latin typeface="Mada"/>
                        <a:ea typeface="Mada"/>
                        <a:cs typeface="Mada"/>
                        <a:sym typeface="Mada"/>
                      </a:endParaRPr>
                    </a:p>
                  </a:txBody>
                  <a:tcPr marT="91425" marB="91425" marR="91425" marL="91425">
                    <a:solidFill>
                      <a:srgbClr val="F9DEC9"/>
                    </a:solidFill>
                  </a:tcPr>
                </a:tc>
              </a:tr>
              <a:tr h="481175">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Site</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Dull ache pain or disfiguring effect of the veins in the calf and lower leg that gets worse throughout the day</a:t>
                      </a:r>
                      <a:r>
                        <a:rPr lang="en-GB" sz="1100">
                          <a:latin typeface="Mada"/>
                          <a:ea typeface="Mada"/>
                          <a:cs typeface="Mada"/>
                          <a:sym typeface="Mada"/>
                        </a:rPr>
                        <a:t>.</a:t>
                      </a:r>
                      <a:endParaRPr sz="1100">
                        <a:latin typeface="Mada"/>
                        <a:ea typeface="Mada"/>
                        <a:cs typeface="Mada"/>
                        <a:sym typeface="Mada"/>
                      </a:endParaRPr>
                    </a:p>
                  </a:txBody>
                  <a:tcPr marT="91425" marB="91425" marR="91425" marL="91425"/>
                </a:tc>
              </a:tr>
              <a:tr h="5238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Onset</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When and how did it start? Was it sudden or progressive? Is it worsening? Is it intermittent or continuous ?</a:t>
                      </a:r>
                      <a:endParaRPr sz="1100">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Associated</a:t>
                      </a:r>
                      <a:r>
                        <a:rPr b="1" lang="en-GB" sz="1100">
                          <a:solidFill>
                            <a:schemeClr val="dk1"/>
                          </a:solidFill>
                          <a:latin typeface="Mada"/>
                          <a:ea typeface="Mada"/>
                          <a:cs typeface="Mada"/>
                          <a:sym typeface="Mada"/>
                        </a:rPr>
                        <a:t> symptoms</a:t>
                      </a:r>
                      <a:endParaRPr b="1" sz="1100">
                        <a:solidFill>
                          <a:schemeClr val="dk1"/>
                        </a:solidFill>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Night cramps and itching, Mild swelling of the ankle </a:t>
                      </a:r>
                      <a:r>
                        <a:rPr b="1" lang="en-GB" sz="1100" u="sng">
                          <a:latin typeface="Mada"/>
                          <a:ea typeface="Mada"/>
                          <a:cs typeface="Mada"/>
                          <a:sym typeface="Mada"/>
                        </a:rPr>
                        <a:t>(Varicose veins)</a:t>
                      </a:r>
                      <a:endParaRPr b="1" sz="1100" u="sng">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Lipodermatosclerosis, eczema and ulceration “</a:t>
                      </a:r>
                      <a:r>
                        <a:rPr b="1" lang="en-GB" sz="1100">
                          <a:solidFill>
                            <a:srgbClr val="CC0000"/>
                          </a:solidFill>
                          <a:latin typeface="Mada"/>
                          <a:ea typeface="Mada"/>
                          <a:cs typeface="Mada"/>
                          <a:sym typeface="Mada"/>
                        </a:rPr>
                        <a:t>gaiter area</a:t>
                      </a:r>
                      <a:r>
                        <a:rPr lang="en-GB" sz="1100">
                          <a:latin typeface="Mada"/>
                          <a:ea typeface="Mada"/>
                          <a:cs typeface="Mada"/>
                          <a:sym typeface="Mada"/>
                        </a:rPr>
                        <a:t>” </a:t>
                      </a:r>
                      <a:r>
                        <a:rPr b="1" lang="en-GB" sz="1100" u="sng">
                          <a:latin typeface="Mada"/>
                          <a:ea typeface="Mada"/>
                          <a:cs typeface="Mada"/>
                          <a:sym typeface="Mada"/>
                        </a:rPr>
                        <a:t>(Venous ulcers)</a:t>
                      </a:r>
                      <a:endParaRPr b="1" sz="1100" u="sng">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Severity</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Ask the patient whether it interfere with his life or not ?</a:t>
                      </a:r>
                      <a:endParaRPr sz="1100">
                        <a:latin typeface="Mada"/>
                        <a:ea typeface="Mada"/>
                        <a:cs typeface="Mada"/>
                        <a:sym typeface="Mada"/>
                      </a:endParaRPr>
                    </a:p>
                  </a:txBody>
                  <a:tcPr marT="91425" marB="91425" marR="91425" marL="91425"/>
                </a:tc>
              </a:tr>
            </a:tbl>
          </a:graphicData>
        </a:graphic>
      </p:graphicFrame>
      <p:sp>
        <p:nvSpPr>
          <p:cNvPr id="3288" name="Google Shape;3288;p172"/>
          <p:cNvSpPr txBox="1"/>
          <p:nvPr/>
        </p:nvSpPr>
        <p:spPr>
          <a:xfrm>
            <a:off x="320063" y="7119223"/>
            <a:ext cx="7421700" cy="35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chemeClr val="dk1"/>
                </a:solidFill>
                <a:highlight>
                  <a:srgbClr val="F9DEC9"/>
                </a:highlight>
                <a:latin typeface="Mada"/>
                <a:ea typeface="Mada"/>
                <a:cs typeface="Mada"/>
                <a:sym typeface="Mada"/>
              </a:rPr>
              <a:t>Chief</a:t>
            </a:r>
            <a:r>
              <a:rPr b="1" lang="en-GB" sz="1100">
                <a:solidFill>
                  <a:schemeClr val="dk1"/>
                </a:solidFill>
                <a:highlight>
                  <a:srgbClr val="F9DEC9"/>
                </a:highlight>
                <a:latin typeface="Mada"/>
                <a:ea typeface="Mada"/>
                <a:cs typeface="Mada"/>
                <a:sym typeface="Mada"/>
              </a:rPr>
              <a:t> </a:t>
            </a:r>
            <a:r>
              <a:rPr b="1" lang="en-GB" sz="1100">
                <a:solidFill>
                  <a:schemeClr val="dk1"/>
                </a:solidFill>
                <a:highlight>
                  <a:srgbClr val="F9DEC9"/>
                </a:highlight>
                <a:latin typeface="Mada"/>
                <a:ea typeface="Mada"/>
                <a:cs typeface="Mada"/>
                <a:sym typeface="Mada"/>
              </a:rPr>
              <a:t>Complaint</a:t>
            </a:r>
            <a:r>
              <a:rPr b="1" lang="en-GB" sz="1100">
                <a:solidFill>
                  <a:schemeClr val="dk1"/>
                </a:solidFill>
                <a:highlight>
                  <a:srgbClr val="F9DEC9"/>
                </a:highlight>
                <a:latin typeface="Mada"/>
                <a:ea typeface="Mada"/>
                <a:cs typeface="Mada"/>
                <a:sym typeface="Mada"/>
              </a:rPr>
              <a:t>:</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the patient may be bothered by the appearance, aches and pain or something else.</a:t>
            </a:r>
            <a:endParaRPr sz="1100">
              <a:solidFill>
                <a:schemeClr val="dk1"/>
              </a:solidFill>
              <a:latin typeface="Mada"/>
              <a:ea typeface="Mada"/>
              <a:cs typeface="Mada"/>
              <a:sym typeface="Mada"/>
            </a:endParaRPr>
          </a:p>
        </p:txBody>
      </p:sp>
      <p:graphicFrame>
        <p:nvGraphicFramePr>
          <p:cNvPr id="3289" name="Google Shape;3289;p172"/>
          <p:cNvGraphicFramePr/>
          <p:nvPr/>
        </p:nvGraphicFramePr>
        <p:xfrm>
          <a:off x="320038" y="9776228"/>
          <a:ext cx="3000000" cy="3000000"/>
        </p:xfrm>
        <a:graphic>
          <a:graphicData uri="http://schemas.openxmlformats.org/drawingml/2006/table">
            <a:tbl>
              <a:tblPr>
                <a:noFill/>
                <a:tableStyleId>{19993E90-D4CF-4236-97D6-A35B643A8516}</a:tableStyleId>
              </a:tblPr>
              <a:tblGrid>
                <a:gridCol w="1659200"/>
                <a:gridCol w="5290225"/>
              </a:tblGrid>
              <a:tr h="74080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Risk factors</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Obesity, pregnancy, DVT, trauma to the hip/knee, jobs the require </a:t>
                      </a:r>
                      <a:r>
                        <a:rPr lang="en-GB" sz="1100">
                          <a:latin typeface="Mada"/>
                          <a:ea typeface="Mada"/>
                          <a:cs typeface="Mada"/>
                          <a:sym typeface="Mada"/>
                        </a:rPr>
                        <a:t>standing</a:t>
                      </a:r>
                      <a:r>
                        <a:rPr lang="en-GB" sz="1100">
                          <a:latin typeface="Mada"/>
                          <a:ea typeface="Mada"/>
                          <a:cs typeface="Mada"/>
                          <a:sym typeface="Mada"/>
                        </a:rPr>
                        <a:t> </a:t>
                      </a:r>
                      <a:r>
                        <a:rPr lang="en-GB" sz="1100">
                          <a:latin typeface="Mada"/>
                          <a:ea typeface="Mada"/>
                          <a:cs typeface="Mada"/>
                          <a:sym typeface="Mada"/>
                        </a:rPr>
                        <a:t>a lot, atherosclerosis, smoking (for varicose veins)</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Long standing untreated </a:t>
                      </a:r>
                      <a:r>
                        <a:rPr lang="en-GB" sz="1100">
                          <a:latin typeface="Mada"/>
                          <a:ea typeface="Mada"/>
                          <a:cs typeface="Mada"/>
                          <a:sym typeface="Mada"/>
                        </a:rPr>
                        <a:t>varicose</a:t>
                      </a:r>
                      <a:r>
                        <a:rPr lang="en-GB" sz="1100">
                          <a:latin typeface="Mada"/>
                          <a:ea typeface="Mada"/>
                          <a:cs typeface="Mada"/>
                          <a:sym typeface="Mada"/>
                        </a:rPr>
                        <a:t> veins (for venous ulcers).</a:t>
                      </a:r>
                      <a:endParaRPr sz="1100">
                        <a:latin typeface="Mada"/>
                        <a:ea typeface="Mada"/>
                        <a:cs typeface="Mada"/>
                        <a:sym typeface="Mada"/>
                      </a:endParaRPr>
                    </a:p>
                  </a:txBody>
                  <a:tcPr marT="91425" marB="91425" marR="91425" marL="91425"/>
                </a:tc>
              </a:tr>
            </a:tbl>
          </a:graphicData>
        </a:graphic>
      </p:graphicFrame>
      <p:sp>
        <p:nvSpPr>
          <p:cNvPr id="3290" name="Google Shape;3290;p172"/>
          <p:cNvSpPr txBox="1"/>
          <p:nvPr/>
        </p:nvSpPr>
        <p:spPr>
          <a:xfrm>
            <a:off x="3535625" y="4978263"/>
            <a:ext cx="3821400" cy="1339200"/>
          </a:xfrm>
          <a:prstGeom prst="rect">
            <a:avLst/>
          </a:prstGeom>
          <a:noFill/>
          <a:ln cap="flat" cmpd="sng" w="19050">
            <a:solidFill>
              <a:srgbClr val="83C5BE"/>
            </a:solidFill>
            <a:prstDash val="lgDashDot"/>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GB" sz="1100">
                <a:solidFill>
                  <a:schemeClr val="dk1"/>
                </a:solidFill>
                <a:highlight>
                  <a:srgbClr val="C5F4E0"/>
                </a:highlight>
                <a:latin typeface="Mada"/>
                <a:ea typeface="Mada"/>
                <a:cs typeface="Mada"/>
                <a:sym typeface="Mada"/>
              </a:rPr>
              <a:t>Doctor </a:t>
            </a:r>
            <a:r>
              <a:rPr b="1" lang="en-GB" sz="1100">
                <a:solidFill>
                  <a:schemeClr val="dk1"/>
                </a:solidFill>
                <a:highlight>
                  <a:srgbClr val="C5F4E0"/>
                </a:highlight>
                <a:latin typeface="Mada"/>
                <a:ea typeface="Mada"/>
                <a:cs typeface="Mada"/>
                <a:sym typeface="Mada"/>
              </a:rPr>
              <a:t>Note:</a:t>
            </a:r>
            <a:endParaRPr b="1" sz="1100">
              <a:solidFill>
                <a:schemeClr val="dk1"/>
              </a:solidFill>
              <a:highlight>
                <a:srgbClr val="C5F4E0"/>
              </a:highlight>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Vascular claudication</a:t>
            </a:r>
            <a:r>
              <a:rPr lang="en-GB" sz="1100">
                <a:solidFill>
                  <a:schemeClr val="dk1"/>
                </a:solidFill>
                <a:latin typeface="Mada"/>
                <a:ea typeface="Mada"/>
                <a:cs typeface="Mada"/>
                <a:sym typeface="Mada"/>
              </a:rPr>
              <a:t> has a </a:t>
            </a:r>
            <a:r>
              <a:rPr b="1" lang="en-GB" sz="1100">
                <a:solidFill>
                  <a:srgbClr val="CC0000"/>
                </a:solidFill>
                <a:latin typeface="Mada"/>
                <a:ea typeface="Mada"/>
                <a:cs typeface="Mada"/>
                <a:sym typeface="Mada"/>
              </a:rPr>
              <a:t>fixed claudication distance</a:t>
            </a:r>
            <a:r>
              <a:rPr lang="en-GB" sz="1100">
                <a:solidFill>
                  <a:schemeClr val="dk1"/>
                </a:solidFill>
                <a:latin typeface="Mada"/>
                <a:ea typeface="Mada"/>
                <a:cs typeface="Mada"/>
                <a:sym typeface="Mada"/>
              </a:rPr>
              <a:t>, patients may present saying that they have to stop at a specific house everyday before they continue walking. On the other hand, </a:t>
            </a:r>
            <a:r>
              <a:rPr b="1" lang="en-GB" sz="1100">
                <a:solidFill>
                  <a:schemeClr val="dk1"/>
                </a:solidFill>
                <a:latin typeface="Mada"/>
                <a:ea typeface="Mada"/>
                <a:cs typeface="Mada"/>
                <a:sym typeface="Mada"/>
              </a:rPr>
              <a:t>Neurological claudication</a:t>
            </a:r>
            <a:r>
              <a:rPr lang="en-GB" sz="1100">
                <a:solidFill>
                  <a:schemeClr val="dk1"/>
                </a:solidFill>
                <a:latin typeface="Mada"/>
                <a:ea typeface="Mada"/>
                <a:cs typeface="Mada"/>
                <a:sym typeface="Mada"/>
              </a:rPr>
              <a:t> </a:t>
            </a:r>
            <a:r>
              <a:rPr b="1" lang="en-GB" sz="1100">
                <a:solidFill>
                  <a:srgbClr val="CC0000"/>
                </a:solidFill>
                <a:latin typeface="Mada"/>
                <a:ea typeface="Mada"/>
                <a:cs typeface="Mada"/>
                <a:sym typeface="Mada"/>
              </a:rPr>
              <a:t>vary in distance</a:t>
            </a:r>
            <a:r>
              <a:rPr lang="en-GB" sz="1100">
                <a:solidFill>
                  <a:schemeClr val="dk1"/>
                </a:solidFill>
                <a:latin typeface="Mada"/>
                <a:ea typeface="Mada"/>
                <a:cs typeface="Mada"/>
                <a:sym typeface="Mada"/>
              </a:rPr>
              <a:t>. It is a key difference in OSCE stations that you will be asked about.</a:t>
            </a:r>
            <a:endParaRPr sz="1100">
              <a:solidFill>
                <a:schemeClr val="dk1"/>
              </a:solidFill>
              <a:latin typeface="Mada"/>
              <a:ea typeface="Mada"/>
              <a:cs typeface="Mada"/>
              <a:sym typeface="Mada"/>
            </a:endParaRPr>
          </a:p>
        </p:txBody>
      </p:sp>
      <p:sp>
        <p:nvSpPr>
          <p:cNvPr id="3291" name="Google Shape;3291;p172"/>
          <p:cNvSpPr/>
          <p:nvPr/>
        </p:nvSpPr>
        <p:spPr>
          <a:xfrm>
            <a:off x="4708309" y="5018410"/>
            <a:ext cx="249300" cy="240300"/>
          </a:xfrm>
          <a:prstGeom prst="star5">
            <a:avLst>
              <a:gd fmla="val 19098" name="adj"/>
              <a:gd fmla="val 105146" name="hf"/>
              <a:gd fmla="val 110557" name="vf"/>
            </a:avLst>
          </a:prstGeom>
          <a:solidFill>
            <a:srgbClr val="FF0000"/>
          </a:solid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5" name="Shape 3295"/>
        <p:cNvGrpSpPr/>
        <p:nvPr/>
      </p:nvGrpSpPr>
      <p:grpSpPr>
        <a:xfrm>
          <a:off x="0" y="0"/>
          <a:ext cx="0" cy="0"/>
          <a:chOff x="0" y="0"/>
          <a:chExt cx="0" cy="0"/>
        </a:xfrm>
      </p:grpSpPr>
      <p:sp>
        <p:nvSpPr>
          <p:cNvPr id="3296" name="Google Shape;3296;p173"/>
          <p:cNvSpPr/>
          <p:nvPr/>
        </p:nvSpPr>
        <p:spPr>
          <a:xfrm>
            <a:off x="2625025" y="8645075"/>
            <a:ext cx="2341500" cy="1926000"/>
          </a:xfrm>
          <a:prstGeom prst="round1Rect">
            <a:avLst>
              <a:gd fmla="val 16667" name="adj"/>
            </a:avLst>
          </a:prstGeom>
          <a:noFill/>
          <a:ln cap="flat" cmpd="sng" w="19050">
            <a:solidFill>
              <a:srgbClr val="B3CFD1"/>
            </a:solidFill>
            <a:prstDash val="lgDashDot"/>
            <a:round/>
            <a:headEnd len="sm" w="sm" type="none"/>
            <a:tailEnd len="sm" w="sm" type="none"/>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a:p>
        </p:txBody>
      </p:sp>
      <p:sp>
        <p:nvSpPr>
          <p:cNvPr id="3297" name="Google Shape;3297;p173"/>
          <p:cNvSpPr txBox="1"/>
          <p:nvPr/>
        </p:nvSpPr>
        <p:spPr>
          <a:xfrm>
            <a:off x="5139576" y="8683450"/>
            <a:ext cx="2341500" cy="1887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GB" sz="2000">
                <a:solidFill>
                  <a:srgbClr val="E9AC87"/>
                </a:solidFill>
                <a:latin typeface="Lora"/>
                <a:ea typeface="Lora"/>
                <a:cs typeface="Lora"/>
                <a:sym typeface="Lora"/>
              </a:rPr>
              <a:t>Erythromelalgia</a:t>
            </a:r>
            <a:endParaRPr b="1" sz="2000">
              <a:solidFill>
                <a:srgbClr val="073763"/>
              </a:solidFill>
              <a:latin typeface="Mada"/>
              <a:ea typeface="Mada"/>
              <a:cs typeface="Mada"/>
              <a:sym typeface="Mada"/>
            </a:endParaRPr>
          </a:p>
          <a:p>
            <a:pPr indent="0" lvl="0" marL="0" rtl="0" algn="l">
              <a:lnSpc>
                <a:spcPct val="115000"/>
              </a:lnSpc>
              <a:spcBef>
                <a:spcPts val="0"/>
              </a:spcBef>
              <a:spcAft>
                <a:spcPts val="0"/>
              </a:spcAft>
              <a:buNone/>
            </a:pPr>
            <a:r>
              <a:rPr lang="en-GB" sz="1100">
                <a:latin typeface="Mada"/>
                <a:ea typeface="Mada"/>
                <a:cs typeface="Mada"/>
                <a:sym typeface="Mada"/>
              </a:rPr>
              <a:t>This is a condition in which the patient complains of </a:t>
            </a:r>
            <a:r>
              <a:rPr b="1" lang="en-GB" sz="1100">
                <a:solidFill>
                  <a:srgbClr val="CC0000"/>
                </a:solidFill>
                <a:latin typeface="Mada"/>
                <a:ea typeface="Mada"/>
                <a:cs typeface="Mada"/>
                <a:sym typeface="Mada"/>
              </a:rPr>
              <a:t>burning red extremities</a:t>
            </a:r>
            <a:r>
              <a:rPr lang="en-GB" sz="1100">
                <a:latin typeface="Mada"/>
                <a:ea typeface="Mada"/>
                <a:cs typeface="Mada"/>
                <a:sym typeface="Mada"/>
              </a:rPr>
              <a:t>. It must be differentiated from </a:t>
            </a:r>
            <a:r>
              <a:rPr b="1" lang="en-GB" sz="1100">
                <a:latin typeface="Mada"/>
                <a:ea typeface="Mada"/>
                <a:cs typeface="Mada"/>
                <a:sym typeface="Mada"/>
              </a:rPr>
              <a:t>gout, Buerger’s disease, systemic lupus erythematosus, rheumatoid arthritis and peripheral neuritis</a:t>
            </a:r>
            <a:r>
              <a:rPr lang="en-GB" sz="1100">
                <a:latin typeface="Mada"/>
                <a:ea typeface="Mada"/>
                <a:cs typeface="Mada"/>
                <a:sym typeface="Mada"/>
              </a:rPr>
              <a:t>.</a:t>
            </a:r>
            <a:endParaRPr sz="1100">
              <a:latin typeface="Mada"/>
              <a:ea typeface="Mada"/>
              <a:cs typeface="Mada"/>
              <a:sym typeface="Mada"/>
            </a:endParaRPr>
          </a:p>
        </p:txBody>
      </p:sp>
      <p:sp>
        <p:nvSpPr>
          <p:cNvPr id="3298" name="Google Shape;3298;p173"/>
          <p:cNvSpPr txBox="1"/>
          <p:nvPr/>
        </p:nvSpPr>
        <p:spPr>
          <a:xfrm>
            <a:off x="2625013" y="8628788"/>
            <a:ext cx="2218500" cy="2118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sz="2000">
                <a:solidFill>
                  <a:srgbClr val="E9AC87"/>
                </a:solidFill>
                <a:latin typeface="Lora"/>
                <a:ea typeface="Lora"/>
                <a:cs typeface="Lora"/>
                <a:sym typeface="Lora"/>
              </a:rPr>
              <a:t>Acrocyanosis</a:t>
            </a:r>
            <a:endParaRPr b="1" sz="2000">
              <a:solidFill>
                <a:srgbClr val="E9AC87"/>
              </a:solidFill>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lang="en-GB" sz="1100">
                <a:latin typeface="Mada"/>
                <a:ea typeface="Mada"/>
                <a:cs typeface="Mada"/>
                <a:sym typeface="Mada"/>
              </a:rPr>
              <a:t>This is a condition, usually affecting women, in which the hands are persistently blue and cold. </a:t>
            </a:r>
            <a:r>
              <a:rPr b="1" lang="en-GB" sz="1100">
                <a:latin typeface="Mada"/>
                <a:ea typeface="Mada"/>
                <a:cs typeface="Mada"/>
                <a:sym typeface="Mada"/>
              </a:rPr>
              <a:t>The colour of the skin </a:t>
            </a:r>
            <a:r>
              <a:rPr b="1" lang="en-GB" sz="1100">
                <a:solidFill>
                  <a:srgbClr val="CC0000"/>
                </a:solidFill>
                <a:latin typeface="Mada"/>
                <a:ea typeface="Mada"/>
                <a:cs typeface="Mada"/>
                <a:sym typeface="Mada"/>
              </a:rPr>
              <a:t>does not vary with the environmental temperature</a:t>
            </a:r>
            <a:r>
              <a:rPr b="1" lang="en-GB" sz="1100">
                <a:latin typeface="Mada"/>
                <a:ea typeface="Mada"/>
                <a:cs typeface="Mada"/>
                <a:sym typeface="Mada"/>
              </a:rPr>
              <a:t> as it does in Raynaud’s phenomenon</a:t>
            </a:r>
            <a:endParaRPr b="1" sz="1100">
              <a:latin typeface="Mada"/>
              <a:ea typeface="Mada"/>
              <a:cs typeface="Mada"/>
              <a:sym typeface="Mada"/>
            </a:endParaRPr>
          </a:p>
          <a:p>
            <a:pPr indent="0" lvl="0" marL="457200" rtl="0" algn="ctr">
              <a:lnSpc>
                <a:spcPct val="115000"/>
              </a:lnSpc>
              <a:spcBef>
                <a:spcPts val="0"/>
              </a:spcBef>
              <a:spcAft>
                <a:spcPts val="0"/>
              </a:spcAft>
              <a:buNone/>
            </a:pPr>
            <a:r>
              <a:t/>
            </a:r>
            <a:endParaRPr sz="1300">
              <a:solidFill>
                <a:srgbClr val="666666"/>
              </a:solidFill>
              <a:latin typeface="Lemonada"/>
              <a:ea typeface="Lemonada"/>
              <a:cs typeface="Lemonada"/>
              <a:sym typeface="Lemonada"/>
            </a:endParaRPr>
          </a:p>
        </p:txBody>
      </p:sp>
      <p:sp>
        <p:nvSpPr>
          <p:cNvPr id="3299" name="Google Shape;3299;p173"/>
          <p:cNvSpPr txBox="1"/>
          <p:nvPr/>
        </p:nvSpPr>
        <p:spPr>
          <a:xfrm>
            <a:off x="194513" y="12786552"/>
            <a:ext cx="6128700" cy="12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a:t>
            </a:r>
            <a:endParaRPr b="1" sz="1500">
              <a:solidFill>
                <a:schemeClr val="dk1"/>
              </a:solidFill>
              <a:highlight>
                <a:srgbClr val="F9DEC9"/>
              </a:highlight>
              <a:latin typeface="Lora"/>
              <a:ea typeface="Lora"/>
              <a:cs typeface="Lora"/>
              <a:sym typeface="Lora"/>
            </a:endParaRPr>
          </a:p>
          <a:p>
            <a:pPr indent="-298450" lvl="1" marL="914400" marR="1458836" rtl="0" algn="l">
              <a:lnSpc>
                <a:spcPct val="115484"/>
              </a:lnSpc>
              <a:spcBef>
                <a:spcPts val="0"/>
              </a:spcBef>
              <a:spcAft>
                <a:spcPts val="0"/>
              </a:spcAft>
              <a:buClr>
                <a:schemeClr val="dk1"/>
              </a:buClr>
              <a:buSzPts val="1100"/>
              <a:buFont typeface="Mada"/>
              <a:buChar char="○"/>
            </a:pPr>
            <a:r>
              <a:rPr lang="en-GB" sz="1100">
                <a:solidFill>
                  <a:schemeClr val="dk1"/>
                </a:solidFill>
                <a:latin typeface="Calibri"/>
                <a:ea typeface="Calibri"/>
                <a:cs typeface="Calibri"/>
                <a:sym typeface="Calibri"/>
              </a:rPr>
              <a:t>pain on walking in the muscles of one or both calves</a:t>
            </a:r>
            <a:endParaRPr sz="1100">
              <a:solidFill>
                <a:schemeClr val="dk1"/>
              </a:solidFill>
              <a:latin typeface="Mada"/>
              <a:ea typeface="Mada"/>
              <a:cs typeface="Mada"/>
              <a:sym typeface="Mada"/>
            </a:endParaRPr>
          </a:p>
          <a:p>
            <a:pPr indent="0" lvl="0" marL="91440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sp>
        <p:nvSpPr>
          <p:cNvPr id="3300" name="Google Shape;3300;p173"/>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173"/>
          <p:cNvSpPr/>
          <p:nvPr/>
        </p:nvSpPr>
        <p:spPr>
          <a:xfrm>
            <a:off x="138162" y="12847539"/>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aphicFrame>
        <p:nvGraphicFramePr>
          <p:cNvPr id="3302" name="Google Shape;3302;p173"/>
          <p:cNvGraphicFramePr/>
          <p:nvPr/>
        </p:nvGraphicFramePr>
        <p:xfrm>
          <a:off x="378850" y="15835227"/>
          <a:ext cx="3000000" cy="3000000"/>
        </p:xfrm>
        <a:graphic>
          <a:graphicData uri="http://schemas.openxmlformats.org/drawingml/2006/table">
            <a:tbl>
              <a:tblPr>
                <a:noFill/>
                <a:tableStyleId>{19993E90-D4CF-4236-97D6-A35B643A8516}</a:tableStyleId>
              </a:tblPr>
              <a:tblGrid>
                <a:gridCol w="1280550"/>
                <a:gridCol w="4082950"/>
              </a:tblGrid>
              <a:tr h="350500">
                <a:tc>
                  <a:txBody>
                    <a:bodyPr/>
                    <a:lstStyle/>
                    <a:p>
                      <a:pPr indent="0" lvl="0" marL="0" rtl="0" algn="ctr">
                        <a:spcBef>
                          <a:spcPts val="0"/>
                        </a:spcBef>
                        <a:spcAft>
                          <a:spcPts val="0"/>
                        </a:spcAft>
                        <a:buNone/>
                      </a:pPr>
                      <a:r>
                        <a:rPr b="1" lang="en-GB" sz="1100">
                          <a:latin typeface="Mada"/>
                          <a:ea typeface="Mada"/>
                          <a:cs typeface="Mada"/>
                          <a:sym typeface="Mada"/>
                        </a:rPr>
                        <a:t>SOCRATES</a:t>
                      </a:r>
                      <a:endParaRPr b="1" sz="11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None/>
                      </a:pPr>
                      <a:r>
                        <a:rPr b="1" lang="en-GB" sz="1100">
                          <a:latin typeface="Mada"/>
                          <a:ea typeface="Mada"/>
                          <a:cs typeface="Mada"/>
                          <a:sym typeface="Mada"/>
                        </a:rPr>
                        <a:t>Hint </a:t>
                      </a:r>
                      <a:endParaRPr b="1" sz="1100">
                        <a:latin typeface="Mada"/>
                        <a:ea typeface="Mada"/>
                        <a:cs typeface="Mada"/>
                        <a:sym typeface="Mada"/>
                      </a:endParaRPr>
                    </a:p>
                  </a:txBody>
                  <a:tcPr marT="91425" marB="91425" marR="91425" marL="91425">
                    <a:solidFill>
                      <a:srgbClr val="F9DEC9"/>
                    </a:solidFill>
                  </a:tcPr>
                </a:tc>
              </a:tr>
              <a:tr h="547400">
                <a:tc>
                  <a:txBody>
                    <a:bodyPr/>
                    <a:lstStyle/>
                    <a:p>
                      <a:pPr indent="0" lvl="0" marL="0" rtl="0" algn="ctr">
                        <a:spcBef>
                          <a:spcPts val="0"/>
                        </a:spcBef>
                        <a:spcAft>
                          <a:spcPts val="0"/>
                        </a:spcAft>
                        <a:buNone/>
                      </a:pPr>
                      <a:r>
                        <a:rPr b="1" lang="en-GB" sz="1100">
                          <a:latin typeface="Mada"/>
                          <a:ea typeface="Mada"/>
                          <a:cs typeface="Mada"/>
                          <a:sym typeface="Mada"/>
                        </a:rPr>
                        <a:t>Site</a:t>
                      </a:r>
                      <a:endParaRPr b="1" sz="1100">
                        <a:latin typeface="Mada"/>
                        <a:ea typeface="Mada"/>
                        <a:cs typeface="Mada"/>
                        <a:sym typeface="Mada"/>
                      </a:endParaRPr>
                    </a:p>
                  </a:txBody>
                  <a:tcPr marT="91425" marB="91425" marR="91425" marL="91425" anchor="ctr"/>
                </a:tc>
                <a:tc>
                  <a:txBody>
                    <a:bodyPr/>
                    <a:lstStyle/>
                    <a:p>
                      <a:pPr indent="-298450" lvl="0" marL="457200" marR="782002" rtl="0" algn="l">
                        <a:lnSpc>
                          <a:spcPct val="117453"/>
                        </a:lnSpc>
                        <a:spcBef>
                          <a:spcPts val="266"/>
                        </a:spcBef>
                        <a:spcAft>
                          <a:spcPts val="0"/>
                        </a:spcAft>
                        <a:buSzPts val="1100"/>
                        <a:buChar char="●"/>
                      </a:pPr>
                      <a:r>
                        <a:rPr lang="en-GB" sz="1100">
                          <a:solidFill>
                            <a:schemeClr val="dk1"/>
                          </a:solidFill>
                          <a:latin typeface="Calibri"/>
                          <a:ea typeface="Calibri"/>
                          <a:cs typeface="Calibri"/>
                          <a:sym typeface="Calibri"/>
                        </a:rPr>
                        <a:t>Where is the pain? (the site of claudication gives a clue to site of arterial disease)</a:t>
                      </a:r>
                      <a:endParaRPr sz="1100"/>
                    </a:p>
                  </a:txBody>
                  <a:tcPr marT="91425" marB="91425" marR="91425" marL="91425"/>
                </a:tc>
              </a:tr>
              <a:tr h="523800">
                <a:tc>
                  <a:txBody>
                    <a:bodyPr/>
                    <a:lstStyle/>
                    <a:p>
                      <a:pPr indent="0" lvl="0" marL="0" rtl="0" algn="ctr">
                        <a:spcBef>
                          <a:spcPts val="0"/>
                        </a:spcBef>
                        <a:spcAft>
                          <a:spcPts val="0"/>
                        </a:spcAft>
                        <a:buNone/>
                      </a:pPr>
                      <a:r>
                        <a:rPr b="1" lang="en-GB" sz="1100">
                          <a:latin typeface="Mada"/>
                          <a:ea typeface="Mada"/>
                          <a:cs typeface="Mada"/>
                          <a:sym typeface="Mada"/>
                        </a:rPr>
                        <a:t>Onset</a:t>
                      </a:r>
                      <a:endParaRPr b="1" sz="1100">
                        <a:latin typeface="Mada"/>
                        <a:ea typeface="Mada"/>
                        <a:cs typeface="Mada"/>
                        <a:sym typeface="Mada"/>
                      </a:endParaRPr>
                    </a:p>
                  </a:txBody>
                  <a:tcPr marT="91425" marB="91425" marR="91425" marL="91425" anchor="ctr"/>
                </a:tc>
                <a:tc>
                  <a:txBody>
                    <a:bodyPr/>
                    <a:lstStyle/>
                    <a:p>
                      <a:pPr indent="-298450" lvl="0" marL="457200" marR="782002" rtl="0" algn="l">
                        <a:lnSpc>
                          <a:spcPct val="117453"/>
                        </a:lnSpc>
                        <a:spcBef>
                          <a:spcPts val="266"/>
                        </a:spcBef>
                        <a:spcAft>
                          <a:spcPts val="0"/>
                        </a:spcAft>
                        <a:buClr>
                          <a:schemeClr val="dk1"/>
                        </a:buClr>
                        <a:buSzPts val="1100"/>
                        <a:buFont typeface="Calibri"/>
                        <a:buChar char="●"/>
                      </a:pPr>
                      <a:r>
                        <a:rPr lang="en-GB" sz="1100">
                          <a:solidFill>
                            <a:schemeClr val="dk1"/>
                          </a:solidFill>
                          <a:latin typeface="Calibri"/>
                          <a:ea typeface="Calibri"/>
                          <a:cs typeface="Calibri"/>
                          <a:sym typeface="Calibri"/>
                        </a:rPr>
                        <a:t>how does the pain start? gradually or sudden  </a:t>
                      </a:r>
                      <a:endParaRPr sz="1100"/>
                    </a:p>
                  </a:txBody>
                  <a:tcPr marT="91425" marB="91425" marR="91425" marL="91425"/>
                </a:tc>
              </a:tr>
              <a:tr h="381000">
                <a:tc>
                  <a:txBody>
                    <a:bodyPr/>
                    <a:lstStyle/>
                    <a:p>
                      <a:pPr indent="0" lvl="0" marL="0" rtl="0" algn="ctr">
                        <a:spcBef>
                          <a:spcPts val="0"/>
                        </a:spcBef>
                        <a:spcAft>
                          <a:spcPts val="0"/>
                        </a:spcAft>
                        <a:buNone/>
                      </a:pPr>
                      <a:r>
                        <a:rPr b="1" lang="en-GB" sz="1100">
                          <a:latin typeface="Mada"/>
                          <a:ea typeface="Mada"/>
                          <a:cs typeface="Mada"/>
                          <a:sym typeface="Mada"/>
                        </a:rPr>
                        <a:t>Character</a:t>
                      </a:r>
                      <a:endParaRPr b="1" sz="1100">
                        <a:latin typeface="Mada"/>
                        <a:ea typeface="Mada"/>
                        <a:cs typeface="Mada"/>
                        <a:sym typeface="Mada"/>
                      </a:endParaRPr>
                    </a:p>
                  </a:txBody>
                  <a:tcPr marT="91425" marB="91425" marR="91425" marL="91425" anchor="ctr"/>
                </a:tc>
                <a:tc>
                  <a:txBody>
                    <a:bodyPr/>
                    <a:lstStyle/>
                    <a:p>
                      <a:pPr indent="-298450" lvl="0" marL="457200" rtl="0" algn="l">
                        <a:spcBef>
                          <a:spcPts val="48"/>
                        </a:spcBef>
                        <a:spcAft>
                          <a:spcPts val="0"/>
                        </a:spcAft>
                        <a:buClr>
                          <a:schemeClr val="dk1"/>
                        </a:buClr>
                        <a:buSzPts val="1100"/>
                        <a:buFont typeface="Calibri"/>
                        <a:buChar char="●"/>
                      </a:pPr>
                      <a:r>
                        <a:rPr lang="en-GB" sz="1100">
                          <a:solidFill>
                            <a:schemeClr val="dk1"/>
                          </a:solidFill>
                          <a:latin typeface="Calibri"/>
                          <a:ea typeface="Calibri"/>
                          <a:cs typeface="Calibri"/>
                          <a:sym typeface="Calibri"/>
                        </a:rPr>
                        <a:t>What is the character of pain? (cramp like pain)</a:t>
                      </a:r>
                      <a:endParaRPr i="1" sz="1100"/>
                    </a:p>
                  </a:txBody>
                  <a:tcPr marT="91425" marB="91425" marR="91425" marL="91425"/>
                </a:tc>
              </a:tr>
              <a:tr h="381000">
                <a:tc>
                  <a:txBody>
                    <a:bodyPr/>
                    <a:lstStyle/>
                    <a:p>
                      <a:pPr indent="0" lvl="0" marL="0" rtl="0" algn="ctr">
                        <a:spcBef>
                          <a:spcPts val="0"/>
                        </a:spcBef>
                        <a:spcAft>
                          <a:spcPts val="0"/>
                        </a:spcAft>
                        <a:buNone/>
                      </a:pPr>
                      <a:r>
                        <a:rPr b="1" lang="en-GB" sz="1100">
                          <a:latin typeface="Mada"/>
                          <a:ea typeface="Mada"/>
                          <a:cs typeface="Mada"/>
                          <a:sym typeface="Mada"/>
                        </a:rPr>
                        <a:t>Radiation</a:t>
                      </a:r>
                      <a:endParaRPr b="1" sz="1100">
                        <a:latin typeface="Mada"/>
                        <a:ea typeface="Mada"/>
                        <a:cs typeface="Mada"/>
                        <a:sym typeface="Mada"/>
                      </a:endParaRPr>
                    </a:p>
                  </a:txBody>
                  <a:tcPr marT="91425" marB="91425" marR="91425" marL="91425" anchor="ctr"/>
                </a:tc>
                <a:tc>
                  <a:txBody>
                    <a:bodyPr/>
                    <a:lstStyle/>
                    <a:p>
                      <a:pPr indent="-298450" lvl="0" marL="457200" rtl="0" algn="l">
                        <a:spcBef>
                          <a:spcPts val="53"/>
                        </a:spcBef>
                        <a:spcAft>
                          <a:spcPts val="0"/>
                        </a:spcAft>
                        <a:buClr>
                          <a:schemeClr val="dk1"/>
                        </a:buClr>
                        <a:buSzPts val="1100"/>
                        <a:buFont typeface="Calibri"/>
                        <a:buChar char="●"/>
                      </a:pPr>
                      <a:r>
                        <a:rPr lang="en-GB" sz="1100">
                          <a:solidFill>
                            <a:schemeClr val="dk1"/>
                          </a:solidFill>
                          <a:latin typeface="Calibri"/>
                          <a:ea typeface="Calibri"/>
                          <a:cs typeface="Calibri"/>
                          <a:sym typeface="Calibri"/>
                        </a:rPr>
                        <a:t>Is it radiate anywhere else? </a:t>
                      </a:r>
                      <a:endParaRPr sz="1100">
                        <a:solidFill>
                          <a:schemeClr val="dk1"/>
                        </a:solidFill>
                        <a:latin typeface="Mada"/>
                        <a:ea typeface="Mada"/>
                        <a:cs typeface="Mada"/>
                        <a:sym typeface="Mada"/>
                      </a:endParaRPr>
                    </a:p>
                  </a:txBody>
                  <a:tcPr marT="91425" marB="91425" marR="91425" marL="91425"/>
                </a:tc>
              </a:tr>
            </a:tbl>
          </a:graphicData>
        </a:graphic>
      </p:graphicFrame>
      <p:sp>
        <p:nvSpPr>
          <p:cNvPr id="3303" name="Google Shape;3303;p173"/>
          <p:cNvSpPr txBox="1"/>
          <p:nvPr>
            <p:ph idx="12" type="sldNum"/>
          </p:nvPr>
        </p:nvSpPr>
        <p:spPr>
          <a:xfrm>
            <a:off x="7196245" y="-194039"/>
            <a:ext cx="455400" cy="818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3304" name="Google Shape;3304;p173"/>
          <p:cNvSpPr txBox="1"/>
          <p:nvPr/>
        </p:nvSpPr>
        <p:spPr>
          <a:xfrm>
            <a:off x="137850" y="299300"/>
            <a:ext cx="7058400" cy="84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Upper and lower limb vascular History </a:t>
            </a:r>
            <a:endParaRPr b="1" sz="2000">
              <a:solidFill>
                <a:srgbClr val="83C5BE"/>
              </a:solidFill>
              <a:latin typeface="Lora"/>
              <a:ea typeface="Lora"/>
              <a:cs typeface="Lora"/>
              <a:sym typeface="Lora"/>
            </a:endParaRPr>
          </a:p>
        </p:txBody>
      </p:sp>
      <p:graphicFrame>
        <p:nvGraphicFramePr>
          <p:cNvPr id="3305" name="Google Shape;3305;p173"/>
          <p:cNvGraphicFramePr/>
          <p:nvPr/>
        </p:nvGraphicFramePr>
        <p:xfrm>
          <a:off x="378850" y="18118886"/>
          <a:ext cx="3000000" cy="3000000"/>
        </p:xfrm>
        <a:graphic>
          <a:graphicData uri="http://schemas.openxmlformats.org/drawingml/2006/table">
            <a:tbl>
              <a:tblPr>
                <a:noFill/>
                <a:tableStyleId>{19993E90-D4CF-4236-97D6-A35B643A8516}</a:tableStyleId>
              </a:tblPr>
              <a:tblGrid>
                <a:gridCol w="1482325"/>
                <a:gridCol w="4726300"/>
              </a:tblGrid>
              <a:tr h="2082550">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Associated symptoms </a:t>
                      </a:r>
                      <a:endParaRPr b="1" sz="1100">
                        <a:latin typeface="Mada"/>
                        <a:ea typeface="Mada"/>
                        <a:cs typeface="Mada"/>
                        <a:sym typeface="Mada"/>
                      </a:endParaRPr>
                    </a:p>
                  </a:txBody>
                  <a:tcPr marT="91425" marB="91425" marR="91425" marL="91425" anchor="ctr"/>
                </a:tc>
                <a:tc>
                  <a:txBody>
                    <a:bodyPr/>
                    <a:lstStyle/>
                    <a:p>
                      <a:pPr indent="-298450" lvl="0" marL="457200" rtl="0" algn="l">
                        <a:spcBef>
                          <a:spcPts val="266"/>
                        </a:spcBef>
                        <a:spcAft>
                          <a:spcPts val="0"/>
                        </a:spcAft>
                        <a:buSzPts val="1100"/>
                        <a:buFont typeface="Calibri"/>
                        <a:buChar char="●"/>
                      </a:pPr>
                      <a:r>
                        <a:rPr lang="en-GB" sz="1100">
                          <a:solidFill>
                            <a:schemeClr val="dk1"/>
                          </a:solidFill>
                          <a:latin typeface="Calibri"/>
                          <a:ea typeface="Calibri"/>
                          <a:cs typeface="Calibri"/>
                          <a:sym typeface="Calibri"/>
                        </a:rPr>
                        <a:t>Ask about erectile function in male patients </a:t>
                      </a:r>
                      <a:r>
                        <a:rPr lang="en-GB" sz="1100">
                          <a:solidFill>
                            <a:srgbClr val="999999"/>
                          </a:solidFill>
                          <a:latin typeface="Calibri"/>
                          <a:ea typeface="Calibri"/>
                          <a:cs typeface="Calibri"/>
                          <a:sym typeface="Calibri"/>
                        </a:rPr>
                        <a:t>(Leriche's syndrome). </a:t>
                      </a:r>
                      <a:endParaRPr sz="1100">
                        <a:solidFill>
                          <a:srgbClr val="999999"/>
                        </a:solidFill>
                        <a:latin typeface="Calibri"/>
                        <a:ea typeface="Calibri"/>
                        <a:cs typeface="Calibri"/>
                        <a:sym typeface="Calibri"/>
                      </a:endParaRPr>
                    </a:p>
                    <a:p>
                      <a:pPr indent="-298450" lvl="0" marL="457200" marR="802181" rtl="0" algn="l">
                        <a:lnSpc>
                          <a:spcPct val="116650"/>
                        </a:lnSpc>
                        <a:spcBef>
                          <a:spcPts val="0"/>
                        </a:spcBef>
                        <a:spcAft>
                          <a:spcPts val="0"/>
                        </a:spcAft>
                        <a:buSzPts val="1100"/>
                        <a:buFont typeface="Calibri"/>
                        <a:buChar char="●"/>
                      </a:pPr>
                      <a:r>
                        <a:rPr lang="en-GB" sz="1100">
                          <a:solidFill>
                            <a:schemeClr val="dk1"/>
                          </a:solidFill>
                          <a:latin typeface="Calibri"/>
                          <a:ea typeface="Calibri"/>
                          <a:cs typeface="Calibri"/>
                          <a:sym typeface="Calibri"/>
                        </a:rPr>
                        <a:t>Weakness / decreased mobility, Skin changes </a:t>
                      </a:r>
                      <a:r>
                        <a:rPr lang="en-GB" sz="1100">
                          <a:solidFill>
                            <a:srgbClr val="111111"/>
                          </a:solidFill>
                          <a:latin typeface="Calibri"/>
                          <a:ea typeface="Calibri"/>
                          <a:cs typeface="Calibri"/>
                          <a:sym typeface="Calibri"/>
                        </a:rPr>
                        <a:t>or ulcerations</a:t>
                      </a:r>
                      <a:r>
                        <a:rPr lang="en-GB" sz="1100">
                          <a:solidFill>
                            <a:schemeClr val="dk1"/>
                          </a:solidFill>
                          <a:latin typeface="Calibri"/>
                          <a:ea typeface="Calibri"/>
                          <a:cs typeface="Calibri"/>
                          <a:sym typeface="Calibri"/>
                        </a:rPr>
                        <a:t>, Toenail changes, Muscle wasting  - Symptoms of vasculitis: myalgia joint pain rash abnormal discoloration or pigmentation  - Symptoms of hypercoagulable state :</a:t>
                      </a:r>
                      <a:r>
                        <a:rPr lang="en-GB" sz="1100">
                          <a:solidFill>
                            <a:srgbClr val="222222"/>
                          </a:solidFill>
                          <a:latin typeface="Calibri"/>
                          <a:ea typeface="Calibri"/>
                          <a:cs typeface="Calibri"/>
                          <a:sym typeface="Calibri"/>
                        </a:rPr>
                        <a:t>calf swelling, pain or tenderness along deep venous system. </a:t>
                      </a:r>
                      <a:r>
                        <a:rPr lang="en-GB" sz="1100">
                          <a:solidFill>
                            <a:schemeClr val="dk1"/>
                          </a:solidFill>
                          <a:latin typeface="Calibri"/>
                          <a:ea typeface="Calibri"/>
                          <a:cs typeface="Calibri"/>
                          <a:sym typeface="Calibri"/>
                        </a:rPr>
                        <a:t>- Weakness / decreased mobility, Skin changes </a:t>
                      </a:r>
                      <a:r>
                        <a:rPr lang="en-GB" sz="1100">
                          <a:solidFill>
                            <a:srgbClr val="111111"/>
                          </a:solidFill>
                          <a:latin typeface="Calibri"/>
                          <a:ea typeface="Calibri"/>
                          <a:cs typeface="Calibri"/>
                          <a:sym typeface="Calibri"/>
                        </a:rPr>
                        <a:t>or ulcerations</a:t>
                      </a:r>
                      <a:r>
                        <a:rPr lang="en-GB" sz="1100">
                          <a:solidFill>
                            <a:schemeClr val="dk1"/>
                          </a:solidFill>
                          <a:latin typeface="Calibri"/>
                          <a:ea typeface="Calibri"/>
                          <a:cs typeface="Calibri"/>
                          <a:sym typeface="Calibri"/>
                        </a:rPr>
                        <a:t>, Toenail changes, Muscle wasting  - Cardiovascular symptoms: Chest pain - Chest pressure / Dyspnea - Paroxysmal nocturnal dyspnea - Orthopnea / Syncope / palpitation - paresthesia  </a:t>
                      </a:r>
                      <a:endParaRPr sz="1100">
                        <a:latin typeface="Mada"/>
                        <a:ea typeface="Mada"/>
                        <a:cs typeface="Mada"/>
                        <a:sym typeface="Mada"/>
                      </a:endParaRPr>
                    </a:p>
                  </a:txBody>
                  <a:tcPr marT="91425" marB="91425" marR="91425" marL="91425"/>
                </a:tc>
              </a:tr>
            </a:tbl>
          </a:graphicData>
        </a:graphic>
      </p:graphicFrame>
      <p:sp>
        <p:nvSpPr>
          <p:cNvPr id="3306" name="Google Shape;3306;p173"/>
          <p:cNvSpPr txBox="1"/>
          <p:nvPr/>
        </p:nvSpPr>
        <p:spPr>
          <a:xfrm>
            <a:off x="1697325" y="838700"/>
            <a:ext cx="4194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100">
                <a:solidFill>
                  <a:srgbClr val="E9AC87"/>
                </a:solidFill>
                <a:latin typeface="Lora"/>
                <a:ea typeface="Lora"/>
                <a:cs typeface="Lora"/>
                <a:sym typeface="Lora"/>
              </a:rPr>
              <a:t>Varicose veins + Venous ulcers</a:t>
            </a:r>
            <a:endParaRPr b="1" sz="2100">
              <a:solidFill>
                <a:srgbClr val="E9AC87"/>
              </a:solidFill>
              <a:latin typeface="Lora"/>
              <a:ea typeface="Lora"/>
              <a:cs typeface="Lora"/>
              <a:sym typeface="Lora"/>
            </a:endParaRPr>
          </a:p>
          <a:p>
            <a:pPr indent="0" lvl="0" marL="0" rtl="0" algn="ctr">
              <a:spcBef>
                <a:spcPts val="0"/>
              </a:spcBef>
              <a:spcAft>
                <a:spcPts val="0"/>
              </a:spcAft>
              <a:buNone/>
            </a:pPr>
            <a:r>
              <a:rPr lang="en-GB" sz="1500">
                <a:solidFill>
                  <a:srgbClr val="E9AC87"/>
                </a:solidFill>
                <a:latin typeface="Lora"/>
                <a:ea typeface="Lora"/>
                <a:cs typeface="Lora"/>
                <a:sym typeface="Lora"/>
              </a:rPr>
              <a:t>(Lower limb </a:t>
            </a:r>
            <a:r>
              <a:rPr lang="en-GB" sz="1500">
                <a:solidFill>
                  <a:srgbClr val="0B5394"/>
                </a:solidFill>
                <a:latin typeface="Lora"/>
                <a:ea typeface="Lora"/>
                <a:cs typeface="Lora"/>
                <a:sym typeface="Lora"/>
              </a:rPr>
              <a:t>venous </a:t>
            </a:r>
            <a:r>
              <a:rPr lang="en-GB" sz="1500">
                <a:solidFill>
                  <a:srgbClr val="E9AC87"/>
                </a:solidFill>
                <a:latin typeface="Lora"/>
                <a:ea typeface="Lora"/>
                <a:cs typeface="Lora"/>
                <a:sym typeface="Lora"/>
              </a:rPr>
              <a:t>system)</a:t>
            </a:r>
            <a:endParaRPr sz="1500">
              <a:solidFill>
                <a:srgbClr val="E9AC87"/>
              </a:solidFill>
              <a:latin typeface="Lora"/>
              <a:ea typeface="Lora"/>
              <a:cs typeface="Lora"/>
              <a:sym typeface="Lora"/>
            </a:endParaRPr>
          </a:p>
        </p:txBody>
      </p:sp>
      <p:sp>
        <p:nvSpPr>
          <p:cNvPr id="3307" name="Google Shape;3307;p173"/>
          <p:cNvSpPr txBox="1"/>
          <p:nvPr/>
        </p:nvSpPr>
        <p:spPr>
          <a:xfrm>
            <a:off x="75" y="1428075"/>
            <a:ext cx="4894200" cy="158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Past medical, social &amp; family:</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It is important to exclude a previous deep vein thrombosis that may have accompanied previous illnesses, operations, accidents or pregnancies.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All women should be asked if they had swelling of their legs or a deep vein thrombosis during pregnancy.</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It is common to find the patient’s mother and sisters also have varicose veins.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sp>
        <p:nvSpPr>
          <p:cNvPr id="3308" name="Google Shape;3308;p173"/>
          <p:cNvSpPr txBox="1"/>
          <p:nvPr/>
        </p:nvSpPr>
        <p:spPr>
          <a:xfrm>
            <a:off x="4843517" y="1428063"/>
            <a:ext cx="2722500" cy="158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Investigation :</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Ankle Brachial Index (ABI)</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Duplex Ultrasound</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CT Angiogram</a:t>
            </a:r>
            <a:endParaRPr sz="1100">
              <a:solidFill>
                <a:schemeClr val="dk1"/>
              </a:solidFill>
              <a:latin typeface="Mada"/>
              <a:ea typeface="Mada"/>
              <a:cs typeface="Mada"/>
              <a:sym typeface="Mada"/>
            </a:endParaRPr>
          </a:p>
        </p:txBody>
      </p:sp>
      <p:sp>
        <p:nvSpPr>
          <p:cNvPr id="3309" name="Google Shape;3309;p173"/>
          <p:cNvSpPr txBox="1"/>
          <p:nvPr/>
        </p:nvSpPr>
        <p:spPr>
          <a:xfrm>
            <a:off x="-18300" y="3160200"/>
            <a:ext cx="7370700" cy="118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Management:</a:t>
            </a:r>
            <a:endParaRPr b="1" sz="1500">
              <a:solidFill>
                <a:schemeClr val="dk1"/>
              </a:solidFill>
              <a:highlight>
                <a:srgbClr val="F9DEC9"/>
              </a:highlight>
              <a:latin typeface="Lora"/>
              <a:ea typeface="Lora"/>
              <a:cs typeface="Lora"/>
              <a:sym typeface="Lora"/>
            </a:endParaRPr>
          </a:p>
          <a:p>
            <a:pPr indent="-292100" lvl="1" marL="914400" rtl="0" algn="l">
              <a:lnSpc>
                <a:spcPct val="115000"/>
              </a:lnSpc>
              <a:spcBef>
                <a:spcPts val="0"/>
              </a:spcBef>
              <a:spcAft>
                <a:spcPts val="0"/>
              </a:spcAft>
              <a:buClr>
                <a:schemeClr val="dk1"/>
              </a:buClr>
              <a:buSzPts val="1000"/>
              <a:buFont typeface="Mada"/>
              <a:buChar char="○"/>
            </a:pPr>
            <a:r>
              <a:rPr lang="en-GB" sz="1100">
                <a:solidFill>
                  <a:srgbClr val="09142A"/>
                </a:solidFill>
                <a:highlight>
                  <a:srgbClr val="FFFFFF"/>
                </a:highlight>
                <a:latin typeface="Mada"/>
                <a:ea typeface="Mada"/>
                <a:cs typeface="Mada"/>
                <a:sym typeface="Mada"/>
              </a:rPr>
              <a:t>Conservative management (compression socks), external laser treatment, injection sclerotherapy, endovenous interventions, surgery for both varicose veins and venous ulcers.</a:t>
            </a:r>
            <a:endParaRPr sz="1100">
              <a:solidFill>
                <a:srgbClr val="09142A"/>
              </a:solidFill>
              <a:highlight>
                <a:srgbClr val="FFFFFF"/>
              </a:highlight>
              <a:latin typeface="Mada"/>
              <a:ea typeface="Mada"/>
              <a:cs typeface="Mada"/>
              <a:sym typeface="Mada"/>
            </a:endParaRPr>
          </a:p>
        </p:txBody>
      </p:sp>
      <p:sp>
        <p:nvSpPr>
          <p:cNvPr id="3310" name="Google Shape;3310;p173"/>
          <p:cNvSpPr txBox="1"/>
          <p:nvPr/>
        </p:nvSpPr>
        <p:spPr>
          <a:xfrm>
            <a:off x="1697313" y="4207313"/>
            <a:ext cx="4194900" cy="74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100">
                <a:solidFill>
                  <a:srgbClr val="E9AC87"/>
                </a:solidFill>
                <a:latin typeface="Lora"/>
                <a:ea typeface="Lora"/>
                <a:cs typeface="Lora"/>
                <a:sym typeface="Lora"/>
              </a:rPr>
              <a:t>Axillary vein thrombosis</a:t>
            </a:r>
            <a:endParaRPr b="1" sz="2100">
              <a:solidFill>
                <a:srgbClr val="E9AC87"/>
              </a:solidFill>
              <a:latin typeface="Lora"/>
              <a:ea typeface="Lora"/>
              <a:cs typeface="Lora"/>
              <a:sym typeface="Lora"/>
            </a:endParaRPr>
          </a:p>
          <a:p>
            <a:pPr indent="0" lvl="0" marL="0" rtl="0" algn="ctr">
              <a:spcBef>
                <a:spcPts val="0"/>
              </a:spcBef>
              <a:spcAft>
                <a:spcPts val="0"/>
              </a:spcAft>
              <a:buNone/>
            </a:pPr>
            <a:r>
              <a:rPr lang="en-GB" sz="1500">
                <a:solidFill>
                  <a:srgbClr val="E9AC87"/>
                </a:solidFill>
                <a:latin typeface="Lora"/>
                <a:ea typeface="Lora"/>
                <a:cs typeface="Lora"/>
                <a:sym typeface="Lora"/>
              </a:rPr>
              <a:t>(Upper limb </a:t>
            </a:r>
            <a:r>
              <a:rPr lang="en-GB" sz="1500">
                <a:solidFill>
                  <a:srgbClr val="0B5394"/>
                </a:solidFill>
                <a:latin typeface="Lora"/>
                <a:ea typeface="Lora"/>
                <a:cs typeface="Lora"/>
                <a:sym typeface="Lora"/>
              </a:rPr>
              <a:t>venous </a:t>
            </a:r>
            <a:r>
              <a:rPr lang="en-GB" sz="1500">
                <a:solidFill>
                  <a:srgbClr val="E9AC87"/>
                </a:solidFill>
                <a:latin typeface="Lora"/>
                <a:ea typeface="Lora"/>
                <a:cs typeface="Lora"/>
                <a:sym typeface="Lora"/>
              </a:rPr>
              <a:t>system)</a:t>
            </a:r>
            <a:endParaRPr sz="1500">
              <a:solidFill>
                <a:srgbClr val="E9AC87"/>
              </a:solidFill>
              <a:latin typeface="Lora"/>
              <a:ea typeface="Lora"/>
              <a:cs typeface="Lora"/>
              <a:sym typeface="Lora"/>
            </a:endParaRPr>
          </a:p>
        </p:txBody>
      </p:sp>
      <p:graphicFrame>
        <p:nvGraphicFramePr>
          <p:cNvPr id="3311" name="Google Shape;3311;p173"/>
          <p:cNvGraphicFramePr/>
          <p:nvPr/>
        </p:nvGraphicFramePr>
        <p:xfrm>
          <a:off x="320050" y="5233967"/>
          <a:ext cx="3000000" cy="3000000"/>
        </p:xfrm>
        <a:graphic>
          <a:graphicData uri="http://schemas.openxmlformats.org/drawingml/2006/table">
            <a:tbl>
              <a:tblPr>
                <a:noFill/>
                <a:tableStyleId>{19993E90-D4CF-4236-97D6-A35B643A8516}</a:tableStyleId>
              </a:tblPr>
              <a:tblGrid>
                <a:gridCol w="1659200"/>
                <a:gridCol w="5290225"/>
              </a:tblGrid>
              <a:tr h="1055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SOCRATES</a:t>
                      </a:r>
                      <a:endParaRPr b="1" sz="1100">
                        <a:latin typeface="Mada"/>
                        <a:ea typeface="Mada"/>
                        <a:cs typeface="Mada"/>
                        <a:sym typeface="Mada"/>
                      </a:endParaRPr>
                    </a:p>
                  </a:txBody>
                  <a:tcPr marT="91425" marB="91425" marR="91425" marL="91425">
                    <a:solidFill>
                      <a:srgbClr val="F9DEC9"/>
                    </a:solidFill>
                  </a:tcPr>
                </a:tc>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Hint </a:t>
                      </a:r>
                      <a:endParaRPr b="1" sz="1100">
                        <a:latin typeface="Mada"/>
                        <a:ea typeface="Mada"/>
                        <a:cs typeface="Mada"/>
                        <a:sym typeface="Mada"/>
                      </a:endParaRPr>
                    </a:p>
                  </a:txBody>
                  <a:tcPr marT="91425" marB="91425" marR="91425" marL="91425">
                    <a:solidFill>
                      <a:srgbClr val="F9DEC9"/>
                    </a:solidFill>
                  </a:tcPr>
                </a:tc>
              </a:tr>
              <a:tr h="347825">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Site</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Usually located at the arm, forearm and hand</a:t>
                      </a:r>
                      <a:r>
                        <a:rPr lang="en-GB" sz="1100">
                          <a:latin typeface="Mada"/>
                          <a:ea typeface="Mada"/>
                          <a:cs typeface="Mada"/>
                          <a:sym typeface="Mada"/>
                        </a:rPr>
                        <a:t>.</a:t>
                      </a:r>
                      <a:endParaRPr sz="1100">
                        <a:latin typeface="Mada"/>
                        <a:ea typeface="Mada"/>
                        <a:cs typeface="Mada"/>
                        <a:sym typeface="Mada"/>
                      </a:endParaRPr>
                    </a:p>
                  </a:txBody>
                  <a:tcPr marT="91425" marB="91425" marR="91425" marL="91425"/>
                </a:tc>
              </a:tr>
              <a:tr h="219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Onset</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Sudden, </a:t>
                      </a:r>
                      <a:r>
                        <a:rPr lang="en-GB" sz="1100">
                          <a:latin typeface="Mada"/>
                          <a:ea typeface="Mada"/>
                          <a:cs typeface="Mada"/>
                          <a:sym typeface="Mada"/>
                        </a:rPr>
                        <a:t>severe</a:t>
                      </a:r>
                      <a:r>
                        <a:rPr lang="en-GB" sz="1100">
                          <a:latin typeface="Mada"/>
                          <a:ea typeface="Mada"/>
                          <a:cs typeface="Mada"/>
                          <a:sym typeface="Mada"/>
                        </a:rPr>
                        <a:t> pain.</a:t>
                      </a:r>
                      <a:endParaRPr sz="1100">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Associated symptoms</a:t>
                      </a:r>
                      <a:endParaRPr b="1" sz="1100">
                        <a:solidFill>
                          <a:schemeClr val="dk1"/>
                        </a:solidFill>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The arm may </a:t>
                      </a:r>
                      <a:r>
                        <a:rPr lang="en-GB" sz="1100">
                          <a:latin typeface="Mada"/>
                          <a:ea typeface="Mada"/>
                          <a:cs typeface="Mada"/>
                          <a:sym typeface="Mada"/>
                        </a:rPr>
                        <a:t>feel hot</a:t>
                      </a:r>
                      <a:r>
                        <a:rPr lang="en-GB" sz="1100">
                          <a:latin typeface="Mada"/>
                          <a:ea typeface="Mada"/>
                          <a:cs typeface="Mada"/>
                          <a:sym typeface="Mada"/>
                        </a:rPr>
                        <a:t> and if it becomes very swollen.</a:t>
                      </a:r>
                      <a:endParaRPr sz="1100">
                        <a:solidFill>
                          <a:schemeClr val="dk2"/>
                        </a:solidFill>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Severity</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Ask the patient whether </a:t>
                      </a:r>
                      <a:r>
                        <a:rPr lang="en-GB" sz="1100">
                          <a:latin typeface="Mada"/>
                          <a:ea typeface="Mada"/>
                          <a:cs typeface="Mada"/>
                          <a:sym typeface="Mada"/>
                        </a:rPr>
                        <a:t>movements are becoming restricted.</a:t>
                      </a:r>
                      <a:endParaRPr sz="1100">
                        <a:latin typeface="Mada"/>
                        <a:ea typeface="Mada"/>
                        <a:cs typeface="Mada"/>
                        <a:sym typeface="Mada"/>
                      </a:endParaRPr>
                    </a:p>
                  </a:txBody>
                  <a:tcPr marT="91425" marB="91425" marR="91425" marL="91425"/>
                </a:tc>
              </a:tr>
            </a:tbl>
          </a:graphicData>
        </a:graphic>
      </p:graphicFrame>
      <p:sp>
        <p:nvSpPr>
          <p:cNvPr id="3312" name="Google Shape;3312;p173"/>
          <p:cNvSpPr txBox="1"/>
          <p:nvPr/>
        </p:nvSpPr>
        <p:spPr>
          <a:xfrm>
            <a:off x="194525" y="4855650"/>
            <a:ext cx="7421700" cy="35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chemeClr val="dk1"/>
                </a:solidFill>
                <a:highlight>
                  <a:srgbClr val="F9DEC9"/>
                </a:highlight>
                <a:latin typeface="Mada"/>
                <a:ea typeface="Mada"/>
                <a:cs typeface="Mada"/>
                <a:sym typeface="Mada"/>
              </a:rPr>
              <a:t>Chief Complaint:</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the patient may </a:t>
            </a:r>
            <a:r>
              <a:rPr lang="en-GB" sz="1100">
                <a:solidFill>
                  <a:schemeClr val="dk1"/>
                </a:solidFill>
                <a:latin typeface="Mada"/>
                <a:ea typeface="Mada"/>
                <a:cs typeface="Mada"/>
                <a:sym typeface="Mada"/>
              </a:rPr>
              <a:t>complains of a sudden discomfort and swelling of the arm.</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graphicFrame>
        <p:nvGraphicFramePr>
          <p:cNvPr id="3313" name="Google Shape;3313;p173"/>
          <p:cNvGraphicFramePr/>
          <p:nvPr/>
        </p:nvGraphicFramePr>
        <p:xfrm>
          <a:off x="320050" y="6986429"/>
          <a:ext cx="3000000" cy="3000000"/>
        </p:xfrm>
        <a:graphic>
          <a:graphicData uri="http://schemas.openxmlformats.org/drawingml/2006/table">
            <a:tbl>
              <a:tblPr>
                <a:noFill/>
                <a:tableStyleId>{19993E90-D4CF-4236-97D6-A35B643A8516}</a:tableStyleId>
              </a:tblPr>
              <a:tblGrid>
                <a:gridCol w="1659200"/>
                <a:gridCol w="5290225"/>
              </a:tblGrid>
              <a:tr h="10000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Risk factors</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U</a:t>
                      </a:r>
                      <a:r>
                        <a:rPr lang="en-GB" sz="1100">
                          <a:latin typeface="Mada"/>
                          <a:ea typeface="Mada"/>
                          <a:cs typeface="Mada"/>
                          <a:sym typeface="Mada"/>
                        </a:rPr>
                        <a:t>nusual</a:t>
                      </a:r>
                      <a:r>
                        <a:rPr lang="en-GB" sz="1100">
                          <a:latin typeface="Mada"/>
                          <a:ea typeface="Mada"/>
                          <a:cs typeface="Mada"/>
                          <a:sym typeface="Mada"/>
                        </a:rPr>
                        <a:t> activity in the preceding 24 hours, such </a:t>
                      </a:r>
                      <a:r>
                        <a:rPr lang="en-GB" sz="1100">
                          <a:latin typeface="Mada"/>
                          <a:ea typeface="Mada"/>
                          <a:cs typeface="Mada"/>
                          <a:sym typeface="Mada"/>
                        </a:rPr>
                        <a:t>as painting</a:t>
                      </a:r>
                      <a:r>
                        <a:rPr lang="en-GB" sz="1100">
                          <a:latin typeface="Mada"/>
                          <a:ea typeface="Mada"/>
                          <a:cs typeface="Mada"/>
                          <a:sym typeface="Mada"/>
                        </a:rPr>
                        <a:t> a ceiling.</a:t>
                      </a:r>
                      <a:endParaRPr sz="1100">
                        <a:latin typeface="Mada"/>
                        <a:ea typeface="Mada"/>
                        <a:cs typeface="Mada"/>
                        <a:sym typeface="Mada"/>
                      </a:endParaRPr>
                    </a:p>
                  </a:txBody>
                  <a:tcPr marT="91425" marB="91425" marR="91425" marL="91425"/>
                </a:tc>
              </a:tr>
            </a:tbl>
          </a:graphicData>
        </a:graphic>
      </p:graphicFrame>
      <p:sp>
        <p:nvSpPr>
          <p:cNvPr id="3314" name="Google Shape;3314;p173"/>
          <p:cNvSpPr txBox="1"/>
          <p:nvPr/>
        </p:nvSpPr>
        <p:spPr>
          <a:xfrm>
            <a:off x="690513" y="7629338"/>
            <a:ext cx="6208500" cy="74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100">
                <a:solidFill>
                  <a:srgbClr val="E9AC87"/>
                </a:solidFill>
                <a:latin typeface="Lora"/>
                <a:ea typeface="Lora"/>
                <a:cs typeface="Lora"/>
                <a:sym typeface="Lora"/>
              </a:rPr>
              <a:t>Raynaud’s, Acrocyanosis and Erythromelalgia</a:t>
            </a:r>
            <a:endParaRPr b="1" sz="2100">
              <a:solidFill>
                <a:srgbClr val="E9AC87"/>
              </a:solidFill>
              <a:latin typeface="Lora"/>
              <a:ea typeface="Lora"/>
              <a:cs typeface="Lora"/>
              <a:sym typeface="Lora"/>
            </a:endParaRPr>
          </a:p>
          <a:p>
            <a:pPr indent="0" lvl="0" marL="0" rtl="0" algn="ctr">
              <a:spcBef>
                <a:spcPts val="0"/>
              </a:spcBef>
              <a:spcAft>
                <a:spcPts val="0"/>
              </a:spcAft>
              <a:buNone/>
            </a:pPr>
            <a:r>
              <a:rPr lang="en-GB" sz="1500">
                <a:solidFill>
                  <a:srgbClr val="E9AC87"/>
                </a:solidFill>
                <a:latin typeface="Lora"/>
                <a:ea typeface="Lora"/>
                <a:cs typeface="Lora"/>
                <a:sym typeface="Lora"/>
              </a:rPr>
              <a:t>(Upper limb </a:t>
            </a:r>
            <a:r>
              <a:rPr lang="en-GB" sz="1500">
                <a:solidFill>
                  <a:srgbClr val="CC0000"/>
                </a:solidFill>
                <a:latin typeface="Lora"/>
                <a:ea typeface="Lora"/>
                <a:cs typeface="Lora"/>
                <a:sym typeface="Lora"/>
              </a:rPr>
              <a:t>Arterial</a:t>
            </a:r>
            <a:r>
              <a:rPr lang="en-GB" sz="1500">
                <a:solidFill>
                  <a:srgbClr val="0B5394"/>
                </a:solidFill>
                <a:latin typeface="Lora"/>
                <a:ea typeface="Lora"/>
                <a:cs typeface="Lora"/>
                <a:sym typeface="Lora"/>
              </a:rPr>
              <a:t> </a:t>
            </a:r>
            <a:r>
              <a:rPr lang="en-GB" sz="1500">
                <a:solidFill>
                  <a:srgbClr val="E9AC87"/>
                </a:solidFill>
                <a:latin typeface="Lora"/>
                <a:ea typeface="Lora"/>
                <a:cs typeface="Lora"/>
                <a:sym typeface="Lora"/>
              </a:rPr>
              <a:t>system)</a:t>
            </a:r>
            <a:endParaRPr sz="1500">
              <a:solidFill>
                <a:srgbClr val="E9AC87"/>
              </a:solidFill>
              <a:latin typeface="Lora"/>
              <a:ea typeface="Lora"/>
              <a:cs typeface="Lora"/>
              <a:sym typeface="Lora"/>
            </a:endParaRPr>
          </a:p>
        </p:txBody>
      </p:sp>
      <p:sp>
        <p:nvSpPr>
          <p:cNvPr id="3315" name="Google Shape;3315;p173"/>
          <p:cNvSpPr/>
          <p:nvPr/>
        </p:nvSpPr>
        <p:spPr>
          <a:xfrm>
            <a:off x="110475" y="8645049"/>
            <a:ext cx="2341500" cy="1926000"/>
          </a:xfrm>
          <a:prstGeom prst="round1Rect">
            <a:avLst>
              <a:gd fmla="val 16667" name="adj"/>
            </a:avLst>
          </a:prstGeom>
          <a:noFill/>
          <a:ln cap="flat" cmpd="sng" w="19050">
            <a:solidFill>
              <a:srgbClr val="B3CFD1"/>
            </a:solidFill>
            <a:prstDash val="lgDash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3316" name="Google Shape;3316;p173"/>
          <p:cNvSpPr txBox="1"/>
          <p:nvPr/>
        </p:nvSpPr>
        <p:spPr>
          <a:xfrm>
            <a:off x="110475" y="8589880"/>
            <a:ext cx="2341500" cy="2079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sz="2000">
                <a:solidFill>
                  <a:srgbClr val="E9AC87"/>
                </a:solidFill>
                <a:latin typeface="Lora"/>
                <a:ea typeface="Lora"/>
                <a:cs typeface="Lora"/>
                <a:sym typeface="Lora"/>
              </a:rPr>
              <a:t>Raynaud’s</a:t>
            </a:r>
            <a:endParaRPr b="1" sz="2000">
              <a:solidFill>
                <a:srgbClr val="E9AC87"/>
              </a:solidFill>
              <a:latin typeface="Lora"/>
              <a:ea typeface="Lora"/>
              <a:cs typeface="Lora"/>
              <a:sym typeface="Lora"/>
            </a:endParaRPr>
          </a:p>
          <a:p>
            <a:pPr indent="0" lvl="0" marL="0" rtl="0" algn="l">
              <a:lnSpc>
                <a:spcPct val="115000"/>
              </a:lnSpc>
              <a:spcBef>
                <a:spcPts val="0"/>
              </a:spcBef>
              <a:spcAft>
                <a:spcPts val="0"/>
              </a:spcAft>
              <a:buNone/>
            </a:pPr>
            <a:r>
              <a:rPr b="1" lang="en-GB" sz="1100">
                <a:latin typeface="Mada"/>
                <a:ea typeface="Mada"/>
                <a:cs typeface="Mada"/>
                <a:sym typeface="Mada"/>
              </a:rPr>
              <a:t>Vasospastic disorder of hands following exposure to cold</a:t>
            </a:r>
            <a:r>
              <a:rPr lang="en-GB" sz="1100">
                <a:latin typeface="Mada"/>
                <a:ea typeface="Mada"/>
                <a:cs typeface="Mada"/>
                <a:sym typeface="Mada"/>
              </a:rPr>
              <a:t>. It is worthwhile asking patients if they have a history of </a:t>
            </a:r>
            <a:r>
              <a:rPr b="1" lang="en-GB" sz="1100">
                <a:solidFill>
                  <a:srgbClr val="CC0000"/>
                </a:solidFill>
                <a:latin typeface="Mada"/>
                <a:ea typeface="Mada"/>
                <a:cs typeface="Mada"/>
                <a:sym typeface="Mada"/>
              </a:rPr>
              <a:t>frostbit</a:t>
            </a:r>
            <a:r>
              <a:rPr lang="en-GB" sz="1100">
                <a:latin typeface="Mada"/>
                <a:ea typeface="Mada"/>
                <a:cs typeface="Mada"/>
                <a:sym typeface="Mada"/>
              </a:rPr>
              <a:t>.</a:t>
            </a:r>
            <a:endParaRPr sz="1100">
              <a:latin typeface="Mada"/>
              <a:ea typeface="Mada"/>
              <a:cs typeface="Mada"/>
              <a:sym typeface="Mada"/>
            </a:endParaRPr>
          </a:p>
          <a:p>
            <a:pPr indent="0" lvl="0" marL="0" rtl="0" algn="l">
              <a:lnSpc>
                <a:spcPct val="115000"/>
              </a:lnSpc>
              <a:spcBef>
                <a:spcPts val="0"/>
              </a:spcBef>
              <a:spcAft>
                <a:spcPts val="0"/>
              </a:spcAft>
              <a:buNone/>
            </a:pPr>
            <a:r>
              <a:rPr b="1" lang="en-GB" sz="1100">
                <a:latin typeface="Mada"/>
                <a:ea typeface="Mada"/>
                <a:cs typeface="Mada"/>
                <a:sym typeface="Mada"/>
              </a:rPr>
              <a:t>Joint problems, rashes and swallowing difficulty</a:t>
            </a:r>
            <a:r>
              <a:rPr lang="en-GB" sz="1100">
                <a:latin typeface="Mada"/>
                <a:ea typeface="Mada"/>
                <a:cs typeface="Mada"/>
                <a:sym typeface="Mada"/>
              </a:rPr>
              <a:t> indicate </a:t>
            </a:r>
            <a:r>
              <a:rPr b="1" lang="en-GB" sz="1100" u="sng">
                <a:latin typeface="Mada"/>
                <a:ea typeface="Mada"/>
                <a:cs typeface="Mada"/>
                <a:sym typeface="Mada"/>
              </a:rPr>
              <a:t>scleroderma</a:t>
            </a:r>
            <a:r>
              <a:rPr lang="en-GB" sz="1100">
                <a:latin typeface="Mada"/>
                <a:ea typeface="Mada"/>
                <a:cs typeface="Mada"/>
                <a:sym typeface="Mada"/>
              </a:rPr>
              <a:t> or another </a:t>
            </a:r>
            <a:r>
              <a:rPr b="1" lang="en-GB" sz="1100" u="sng">
                <a:latin typeface="Mada"/>
                <a:ea typeface="Mada"/>
                <a:cs typeface="Mada"/>
                <a:sym typeface="Mada"/>
              </a:rPr>
              <a:t>collagen vascular disease.</a:t>
            </a:r>
            <a:endParaRPr b="1" sz="1300" u="sng">
              <a:solidFill>
                <a:srgbClr val="666666"/>
              </a:solidFill>
              <a:latin typeface="Lemonada"/>
              <a:ea typeface="Lemonada"/>
              <a:cs typeface="Lemonada"/>
              <a:sym typeface="Lemonada"/>
            </a:endParaRPr>
          </a:p>
        </p:txBody>
      </p:sp>
      <p:grpSp>
        <p:nvGrpSpPr>
          <p:cNvPr id="3317" name="Google Shape;3317;p173"/>
          <p:cNvGrpSpPr/>
          <p:nvPr/>
        </p:nvGrpSpPr>
        <p:grpSpPr>
          <a:xfrm>
            <a:off x="30248" y="8372159"/>
            <a:ext cx="513587" cy="463150"/>
            <a:chOff x="113092" y="803288"/>
            <a:chExt cx="615000" cy="647400"/>
          </a:xfrm>
        </p:grpSpPr>
        <p:sp>
          <p:nvSpPr>
            <p:cNvPr id="3318" name="Google Shape;3318;p173"/>
            <p:cNvSpPr/>
            <p:nvPr/>
          </p:nvSpPr>
          <p:spPr>
            <a:xfrm>
              <a:off x="113092" y="803288"/>
              <a:ext cx="615000" cy="647400"/>
            </a:xfrm>
            <a:prstGeom prst="ellipse">
              <a:avLst/>
            </a:prstGeom>
            <a:solidFill>
              <a:srgbClr val="B3CF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3319" name="Google Shape;3319;p173"/>
            <p:cNvSpPr/>
            <p:nvPr/>
          </p:nvSpPr>
          <p:spPr>
            <a:xfrm>
              <a:off x="233919" y="930483"/>
              <a:ext cx="373200" cy="393000"/>
            </a:xfrm>
            <a:prstGeom prst="ellipse">
              <a:avLst/>
            </a:prstGeom>
            <a:solidFill>
              <a:srgbClr val="77A9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3320" name="Google Shape;3320;p173"/>
            <p:cNvSpPr/>
            <p:nvPr/>
          </p:nvSpPr>
          <p:spPr>
            <a:xfrm flipH="1">
              <a:off x="199269" y="1049545"/>
              <a:ext cx="442800" cy="149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600">
                  <a:solidFill>
                    <a:srgbClr val="FFFFFF"/>
                  </a:solidFill>
                  <a:latin typeface="Alegreya"/>
                  <a:ea typeface="Alegreya"/>
                  <a:cs typeface="Alegreya"/>
                  <a:sym typeface="Alegreya"/>
                </a:rPr>
                <a:t>0</a:t>
              </a:r>
              <a:r>
                <a:rPr b="1" lang="en-GB" sz="1600">
                  <a:solidFill>
                    <a:srgbClr val="FFFFFF"/>
                  </a:solidFill>
                  <a:latin typeface="Alegreya"/>
                  <a:ea typeface="Alegreya"/>
                  <a:cs typeface="Alegreya"/>
                  <a:sym typeface="Alegreya"/>
                </a:rPr>
                <a:t>1</a:t>
              </a:r>
              <a:endParaRPr i="0" sz="1600" u="none" cap="none" strike="noStrike">
                <a:solidFill>
                  <a:srgbClr val="FFFFFF"/>
                </a:solidFill>
                <a:latin typeface="Alegreya"/>
                <a:ea typeface="Alegreya"/>
                <a:cs typeface="Alegreya"/>
                <a:sym typeface="Alegreya"/>
              </a:endParaRPr>
            </a:p>
          </p:txBody>
        </p:sp>
      </p:grpSp>
      <p:sp>
        <p:nvSpPr>
          <p:cNvPr id="3321" name="Google Shape;3321;p173"/>
          <p:cNvSpPr/>
          <p:nvPr/>
        </p:nvSpPr>
        <p:spPr>
          <a:xfrm>
            <a:off x="5139575" y="8645049"/>
            <a:ext cx="2341500" cy="1926000"/>
          </a:xfrm>
          <a:prstGeom prst="round1Rect">
            <a:avLst>
              <a:gd fmla="val 16667" name="adj"/>
            </a:avLst>
          </a:prstGeom>
          <a:noFill/>
          <a:ln cap="flat" cmpd="sng" w="19050">
            <a:solidFill>
              <a:srgbClr val="B3CFD1"/>
            </a:solidFill>
            <a:prstDash val="lgDashDot"/>
            <a:round/>
            <a:headEnd len="sm" w="sm" type="none"/>
            <a:tailEnd len="sm" w="sm" type="none"/>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a:p>
        </p:txBody>
      </p:sp>
      <p:grpSp>
        <p:nvGrpSpPr>
          <p:cNvPr id="3322" name="Google Shape;3322;p173"/>
          <p:cNvGrpSpPr/>
          <p:nvPr/>
        </p:nvGrpSpPr>
        <p:grpSpPr>
          <a:xfrm>
            <a:off x="2516702" y="8372159"/>
            <a:ext cx="513587" cy="463150"/>
            <a:chOff x="113092" y="803288"/>
            <a:chExt cx="615000" cy="647400"/>
          </a:xfrm>
        </p:grpSpPr>
        <p:sp>
          <p:nvSpPr>
            <p:cNvPr id="3323" name="Google Shape;3323;p173"/>
            <p:cNvSpPr/>
            <p:nvPr/>
          </p:nvSpPr>
          <p:spPr>
            <a:xfrm>
              <a:off x="113092" y="803288"/>
              <a:ext cx="615000" cy="647400"/>
            </a:xfrm>
            <a:prstGeom prst="ellipse">
              <a:avLst/>
            </a:prstGeom>
            <a:solidFill>
              <a:srgbClr val="B3CF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3324" name="Google Shape;3324;p173"/>
            <p:cNvSpPr/>
            <p:nvPr/>
          </p:nvSpPr>
          <p:spPr>
            <a:xfrm>
              <a:off x="233919" y="930483"/>
              <a:ext cx="373200" cy="393000"/>
            </a:xfrm>
            <a:prstGeom prst="ellipse">
              <a:avLst/>
            </a:prstGeom>
            <a:solidFill>
              <a:srgbClr val="77A9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3325" name="Google Shape;3325;p173"/>
            <p:cNvSpPr/>
            <p:nvPr/>
          </p:nvSpPr>
          <p:spPr>
            <a:xfrm flipH="1">
              <a:off x="147892" y="1086787"/>
              <a:ext cx="545400" cy="80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600">
                  <a:solidFill>
                    <a:srgbClr val="FFFFFF"/>
                  </a:solidFill>
                  <a:latin typeface="Alegreya"/>
                  <a:ea typeface="Alegreya"/>
                  <a:cs typeface="Alegreya"/>
                  <a:sym typeface="Alegreya"/>
                </a:rPr>
                <a:t>02</a:t>
              </a:r>
              <a:endParaRPr i="0" sz="1600" u="none" cap="none" strike="noStrike">
                <a:solidFill>
                  <a:srgbClr val="FFFFFF"/>
                </a:solidFill>
                <a:latin typeface="Alegreya"/>
                <a:ea typeface="Alegreya"/>
                <a:cs typeface="Alegreya"/>
                <a:sym typeface="Alegreya"/>
              </a:endParaRPr>
            </a:p>
          </p:txBody>
        </p:sp>
      </p:grpSp>
      <p:grpSp>
        <p:nvGrpSpPr>
          <p:cNvPr id="3326" name="Google Shape;3326;p173"/>
          <p:cNvGrpSpPr/>
          <p:nvPr/>
        </p:nvGrpSpPr>
        <p:grpSpPr>
          <a:xfrm>
            <a:off x="5003177" y="8372146"/>
            <a:ext cx="513586" cy="463150"/>
            <a:chOff x="113092" y="803288"/>
            <a:chExt cx="615000" cy="647400"/>
          </a:xfrm>
        </p:grpSpPr>
        <p:sp>
          <p:nvSpPr>
            <p:cNvPr id="3327" name="Google Shape;3327;p173"/>
            <p:cNvSpPr/>
            <p:nvPr/>
          </p:nvSpPr>
          <p:spPr>
            <a:xfrm>
              <a:off x="113092" y="803288"/>
              <a:ext cx="615000" cy="647400"/>
            </a:xfrm>
            <a:prstGeom prst="ellipse">
              <a:avLst/>
            </a:prstGeom>
            <a:solidFill>
              <a:srgbClr val="B3CF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3328" name="Google Shape;3328;p173"/>
            <p:cNvSpPr/>
            <p:nvPr/>
          </p:nvSpPr>
          <p:spPr>
            <a:xfrm>
              <a:off x="233919" y="930483"/>
              <a:ext cx="373200" cy="393000"/>
            </a:xfrm>
            <a:prstGeom prst="ellipse">
              <a:avLst/>
            </a:prstGeom>
            <a:solidFill>
              <a:srgbClr val="77A9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Alegreya"/>
                <a:ea typeface="Alegreya"/>
                <a:cs typeface="Alegreya"/>
                <a:sym typeface="Alegreya"/>
              </a:endParaRPr>
            </a:p>
          </p:txBody>
        </p:sp>
        <p:sp>
          <p:nvSpPr>
            <p:cNvPr id="3329" name="Google Shape;3329;p173"/>
            <p:cNvSpPr/>
            <p:nvPr/>
          </p:nvSpPr>
          <p:spPr>
            <a:xfrm flipH="1">
              <a:off x="147892" y="1086787"/>
              <a:ext cx="545400" cy="80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600">
                  <a:solidFill>
                    <a:srgbClr val="FFFFFF"/>
                  </a:solidFill>
                  <a:latin typeface="Alegreya"/>
                  <a:ea typeface="Alegreya"/>
                  <a:cs typeface="Alegreya"/>
                  <a:sym typeface="Alegreya"/>
                </a:rPr>
                <a:t>03</a:t>
              </a:r>
              <a:endParaRPr i="0" sz="1600" u="none" cap="none" strike="noStrike">
                <a:solidFill>
                  <a:srgbClr val="FFFFFF"/>
                </a:solidFill>
                <a:latin typeface="Alegreya"/>
                <a:ea typeface="Alegreya"/>
                <a:cs typeface="Alegreya"/>
                <a:sym typeface="Alegreya"/>
              </a:endParaRPr>
            </a:p>
          </p:txBody>
        </p:sp>
      </p:gr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3" name="Shape 3333"/>
        <p:cNvGrpSpPr/>
        <p:nvPr/>
      </p:nvGrpSpPr>
      <p:grpSpPr>
        <a:xfrm>
          <a:off x="0" y="0"/>
          <a:ext cx="0" cy="0"/>
          <a:chOff x="0" y="0"/>
          <a:chExt cx="0" cy="0"/>
        </a:xfrm>
      </p:grpSpPr>
      <p:sp>
        <p:nvSpPr>
          <p:cNvPr id="3334" name="Google Shape;3334;p174"/>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174"/>
          <p:cNvSpPr txBox="1"/>
          <p:nvPr/>
        </p:nvSpPr>
        <p:spPr>
          <a:xfrm>
            <a:off x="136000" y="2417825"/>
            <a:ext cx="7228200" cy="4873500"/>
          </a:xfrm>
          <a:prstGeom prst="rect">
            <a:avLst/>
          </a:prstGeom>
          <a:noFill/>
          <a:ln>
            <a:noFill/>
          </a:ln>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ASK THE PATIENT IF HE HAS ANY PAIN </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Lora"/>
              <a:buChar char="➢"/>
            </a:pPr>
            <a:r>
              <a:rPr b="1" lang="en-GB" sz="1000">
                <a:solidFill>
                  <a:schemeClr val="dk1"/>
                </a:solidFill>
                <a:latin typeface="Mada"/>
                <a:ea typeface="Mada"/>
                <a:cs typeface="Mada"/>
                <a:sym typeface="Mada"/>
              </a:rPr>
              <a:t>General inspection: </a:t>
            </a:r>
            <a:r>
              <a:rPr lang="en-GB" sz="1000">
                <a:solidFill>
                  <a:schemeClr val="dk1"/>
                </a:solidFill>
                <a:latin typeface="Mada"/>
                <a:ea typeface="Mada"/>
                <a:cs typeface="Mada"/>
                <a:sym typeface="Mada"/>
              </a:rPr>
              <a:t>Observe The Patient's General Appearance (Age, State Of Health, Nutritional Status And Any Other Obvious Signs E.G. Cyanosis, Dyspnoea).</a:t>
            </a:r>
            <a:r>
              <a:rPr lang="en-GB" sz="1000">
                <a:solidFill>
                  <a:schemeClr val="dk1"/>
                </a:solidFill>
                <a:latin typeface="Lora"/>
                <a:ea typeface="Lora"/>
                <a:cs typeface="Lora"/>
                <a:sym typeface="Lora"/>
              </a:rPr>
              <a:t> </a:t>
            </a:r>
            <a:endParaRPr sz="1000">
              <a:solidFill>
                <a:schemeClr val="dk1"/>
              </a:solidFill>
              <a:latin typeface="Lora"/>
              <a:ea typeface="Lora"/>
              <a:cs typeface="Lora"/>
              <a:sym typeface="Lora"/>
            </a:endParaRPr>
          </a:p>
          <a:p>
            <a:pPr indent="0" lvl="0" marL="457200" rtl="0" algn="l">
              <a:lnSpc>
                <a:spcPct val="115000"/>
              </a:lnSpc>
              <a:spcBef>
                <a:spcPts val="0"/>
              </a:spcBef>
              <a:spcAft>
                <a:spcPts val="0"/>
              </a:spcAft>
              <a:buNone/>
            </a:pPr>
            <a:r>
              <a:t/>
            </a:r>
            <a:endParaRPr b="1" sz="1000">
              <a:solidFill>
                <a:schemeClr val="dk1"/>
              </a:solidFill>
              <a:highlight>
                <a:srgbClr val="F9DEC9"/>
              </a:highlight>
              <a:latin typeface="Lora"/>
              <a:ea typeface="Lora"/>
              <a:cs typeface="Lora"/>
              <a:sym typeface="Lora"/>
            </a:endParaRPr>
          </a:p>
          <a:p>
            <a:pPr indent="-153499" lvl="1" marL="540000" rtl="0" algn="l">
              <a:lnSpc>
                <a:spcPct val="115000"/>
              </a:lnSpc>
              <a:spcBef>
                <a:spcPts val="0"/>
              </a:spcBef>
              <a:spcAft>
                <a:spcPts val="0"/>
              </a:spcAft>
              <a:buClr>
                <a:schemeClr val="dk1"/>
              </a:buClr>
              <a:buSzPts val="1000"/>
              <a:buFont typeface="Mada"/>
              <a:buChar char="○"/>
            </a:pPr>
            <a:r>
              <a:rPr b="1" lang="en-GB" sz="1000">
                <a:solidFill>
                  <a:schemeClr val="dk1"/>
                </a:solidFill>
                <a:highlight>
                  <a:srgbClr val="C5F4E0"/>
                </a:highlight>
                <a:latin typeface="Mada"/>
                <a:ea typeface="Mada"/>
                <a:cs typeface="Mada"/>
                <a:sym typeface="Mada"/>
              </a:rPr>
              <a:t>Hands</a:t>
            </a:r>
            <a:r>
              <a:rPr b="1" lang="en-GB" sz="1000">
                <a:solidFill>
                  <a:schemeClr val="dk1"/>
                </a:solidFill>
                <a:highlight>
                  <a:srgbClr val="C5F4E0"/>
                </a:highlight>
                <a:latin typeface="Mada"/>
                <a:ea typeface="Mada"/>
                <a:cs typeface="Mada"/>
                <a:sym typeface="Mada"/>
              </a:rPr>
              <a:t>:</a:t>
            </a:r>
            <a:r>
              <a:rPr b="1"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Pick Up The Patient’s Hand; Inspect And Examine : Temperature, Color, Nail Clubbing, Cigarette tar staining, Scars, Tendon xanthomata</a:t>
            </a:r>
            <a:endParaRPr sz="10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t/>
            </a:r>
            <a:endParaRPr sz="1000">
              <a:solidFill>
                <a:schemeClr val="dk1"/>
              </a:solidFill>
              <a:latin typeface="Mada"/>
              <a:ea typeface="Mada"/>
              <a:cs typeface="Mada"/>
              <a:sym typeface="Mada"/>
            </a:endParaRPr>
          </a:p>
          <a:p>
            <a:pPr indent="-153499" lvl="1" marL="540000" rtl="0" algn="l">
              <a:lnSpc>
                <a:spcPct val="115000"/>
              </a:lnSpc>
              <a:spcBef>
                <a:spcPts val="0"/>
              </a:spcBef>
              <a:spcAft>
                <a:spcPts val="0"/>
              </a:spcAft>
              <a:buClr>
                <a:schemeClr val="dk1"/>
              </a:buClr>
              <a:buSzPts val="1000"/>
              <a:buFont typeface="Mada"/>
              <a:buChar char="○"/>
            </a:pPr>
            <a:r>
              <a:rPr b="1" lang="en-GB" sz="1000">
                <a:solidFill>
                  <a:schemeClr val="dk1"/>
                </a:solidFill>
                <a:highlight>
                  <a:srgbClr val="C5F4E0"/>
                </a:highlight>
                <a:latin typeface="Mada"/>
                <a:ea typeface="Mada"/>
                <a:cs typeface="Mada"/>
                <a:sym typeface="Mada"/>
              </a:rPr>
              <a:t>Take The Patient’s Pulse:</a:t>
            </a:r>
            <a:r>
              <a:rPr lang="en-GB" sz="1000">
                <a:solidFill>
                  <a:schemeClr val="dk1"/>
                </a:solidFill>
                <a:latin typeface="Mada"/>
                <a:ea typeface="Mada"/>
                <a:cs typeface="Mada"/>
                <a:sym typeface="Mada"/>
              </a:rPr>
              <a:t> Determine The Rate, Rhythm, Character Of The Pulse</a:t>
            </a:r>
            <a:endParaRPr sz="1000">
              <a:solidFill>
                <a:schemeClr val="dk1"/>
              </a:solidFill>
              <a:latin typeface="Mada"/>
              <a:ea typeface="Mada"/>
              <a:cs typeface="Mada"/>
              <a:sym typeface="Mada"/>
            </a:endParaRPr>
          </a:p>
          <a:p>
            <a:pPr indent="-243500" lvl="2" marL="1080000" rtl="0" algn="l">
              <a:lnSpc>
                <a:spcPct val="115000"/>
              </a:lnSpc>
              <a:spcBef>
                <a:spcPts val="0"/>
              </a:spcBef>
              <a:spcAft>
                <a:spcPts val="0"/>
              </a:spcAft>
              <a:buClr>
                <a:schemeClr val="dk1"/>
              </a:buClr>
              <a:buSzPts val="1000"/>
              <a:buFont typeface="Mada"/>
              <a:buChar char="■"/>
            </a:pPr>
            <a:r>
              <a:rPr b="1" lang="en-GB" sz="1000">
                <a:solidFill>
                  <a:schemeClr val="dk1"/>
                </a:solidFill>
                <a:highlight>
                  <a:srgbClr val="FCEFEB"/>
                </a:highlight>
                <a:latin typeface="Mada"/>
                <a:ea typeface="Mada"/>
                <a:cs typeface="Mada"/>
                <a:sym typeface="Mada"/>
              </a:rPr>
              <a:t>Radial pulse:</a:t>
            </a:r>
            <a:r>
              <a:rPr lang="en-GB" sz="1000">
                <a:solidFill>
                  <a:schemeClr val="dk1"/>
                </a:solidFill>
                <a:latin typeface="Mada"/>
                <a:ea typeface="Mada"/>
                <a:cs typeface="Mada"/>
                <a:sym typeface="Mada"/>
              </a:rPr>
              <a:t> </a:t>
            </a:r>
            <a:r>
              <a:rPr lang="en-GB" sz="1000">
                <a:solidFill>
                  <a:srgbClr val="999999"/>
                </a:solidFill>
                <a:latin typeface="Mada"/>
                <a:ea typeface="Mada"/>
                <a:cs typeface="Mada"/>
                <a:sym typeface="Mada"/>
              </a:rPr>
              <a:t>in </a:t>
            </a:r>
            <a:r>
              <a:rPr b="1" lang="en-GB" sz="1000">
                <a:solidFill>
                  <a:srgbClr val="999999"/>
                </a:solidFill>
                <a:latin typeface="Mada"/>
                <a:ea typeface="Mada"/>
                <a:cs typeface="Mada"/>
                <a:sym typeface="Mada"/>
              </a:rPr>
              <a:t>front of the distal end of the radius</a:t>
            </a:r>
            <a:r>
              <a:rPr lang="en-GB" sz="1000">
                <a:solidFill>
                  <a:srgbClr val="999999"/>
                </a:solidFill>
                <a:latin typeface="Mada"/>
                <a:ea typeface="Mada"/>
                <a:cs typeface="Mada"/>
                <a:sym typeface="Mada"/>
              </a:rPr>
              <a:t>, between the tendons of the brachioradialis and flexor carpi radialis</a:t>
            </a:r>
            <a:endParaRPr sz="1000">
              <a:solidFill>
                <a:srgbClr val="999999"/>
              </a:solidFill>
              <a:latin typeface="Mada"/>
              <a:ea typeface="Mada"/>
              <a:cs typeface="Mada"/>
              <a:sym typeface="Mada"/>
            </a:endParaRPr>
          </a:p>
          <a:p>
            <a:pPr indent="-153501" lvl="3" marL="16200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Radioradial delay</a:t>
            </a:r>
            <a:endParaRPr sz="1000">
              <a:solidFill>
                <a:schemeClr val="dk1"/>
              </a:solidFill>
              <a:latin typeface="Mada"/>
              <a:ea typeface="Mada"/>
              <a:cs typeface="Mada"/>
              <a:sym typeface="Mada"/>
            </a:endParaRPr>
          </a:p>
          <a:p>
            <a:pPr indent="-153501" lvl="3" marL="16200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Radiofemoral delay</a:t>
            </a:r>
            <a:endParaRPr sz="1000">
              <a:solidFill>
                <a:schemeClr val="dk1"/>
              </a:solidFill>
              <a:latin typeface="Mada"/>
              <a:ea typeface="Mada"/>
              <a:cs typeface="Mada"/>
              <a:sym typeface="Mada"/>
            </a:endParaRPr>
          </a:p>
          <a:p>
            <a:pPr indent="-243500" lvl="2" marL="1080000" rtl="0" algn="l">
              <a:lnSpc>
                <a:spcPct val="115000"/>
              </a:lnSpc>
              <a:spcBef>
                <a:spcPts val="0"/>
              </a:spcBef>
              <a:spcAft>
                <a:spcPts val="0"/>
              </a:spcAft>
              <a:buClr>
                <a:schemeClr val="dk1"/>
              </a:buClr>
              <a:buSzPts val="1000"/>
              <a:buFont typeface="Mada"/>
              <a:buChar char="■"/>
            </a:pPr>
            <a:r>
              <a:rPr b="1" lang="en-GB" sz="1000">
                <a:solidFill>
                  <a:schemeClr val="dk1"/>
                </a:solidFill>
                <a:highlight>
                  <a:srgbClr val="FCEFEB"/>
                </a:highlight>
                <a:latin typeface="Mada"/>
                <a:ea typeface="Mada"/>
                <a:cs typeface="Mada"/>
                <a:sym typeface="Mada"/>
              </a:rPr>
              <a:t>Brachial pulse:</a:t>
            </a:r>
            <a:r>
              <a:rPr b="1" lang="en-GB" sz="1000">
                <a:solidFill>
                  <a:schemeClr val="dk1"/>
                </a:solidFill>
                <a:latin typeface="Mada"/>
                <a:ea typeface="Mada"/>
                <a:cs typeface="Mada"/>
                <a:sym typeface="Mada"/>
              </a:rPr>
              <a:t> </a:t>
            </a:r>
            <a:r>
              <a:rPr lang="en-GB" sz="1000">
                <a:solidFill>
                  <a:srgbClr val="999999"/>
                </a:solidFill>
                <a:latin typeface="Mada"/>
                <a:ea typeface="Mada"/>
                <a:cs typeface="Mada"/>
                <a:sym typeface="Mada"/>
              </a:rPr>
              <a:t>Medial to the biceps brachii tendon and lateral to the medial epicondyle of the humerus. (Deeper palpation is required “compared to radial pulse palpation” due to the location of the brachial artery)</a:t>
            </a:r>
            <a:endParaRPr sz="1000">
              <a:solidFill>
                <a:srgbClr val="999999"/>
              </a:solidFill>
              <a:latin typeface="Mada"/>
              <a:ea typeface="Mada"/>
              <a:cs typeface="Mada"/>
              <a:sym typeface="Mada"/>
            </a:endParaRPr>
          </a:p>
          <a:p>
            <a:pPr indent="-243500" lvl="2" marL="1080000" rtl="0" algn="l">
              <a:lnSpc>
                <a:spcPct val="115000"/>
              </a:lnSpc>
              <a:spcBef>
                <a:spcPts val="0"/>
              </a:spcBef>
              <a:spcAft>
                <a:spcPts val="0"/>
              </a:spcAft>
              <a:buClr>
                <a:schemeClr val="dk1"/>
              </a:buClr>
              <a:buSzPts val="1000"/>
              <a:buFont typeface="Mada"/>
              <a:buChar char="■"/>
            </a:pPr>
            <a:r>
              <a:rPr b="1" lang="en-GB" sz="1000">
                <a:solidFill>
                  <a:schemeClr val="dk1"/>
                </a:solidFill>
                <a:highlight>
                  <a:srgbClr val="FCEFEB"/>
                </a:highlight>
                <a:latin typeface="Mada"/>
                <a:ea typeface="Mada"/>
                <a:cs typeface="Mada"/>
                <a:sym typeface="Mada"/>
              </a:rPr>
              <a:t>Ulnar pulse:</a:t>
            </a:r>
            <a:r>
              <a:rPr b="1" lang="en-GB" sz="1000">
                <a:solidFill>
                  <a:srgbClr val="666666"/>
                </a:solidFill>
                <a:latin typeface="Mada"/>
                <a:ea typeface="Mada"/>
                <a:cs typeface="Mada"/>
                <a:sym typeface="Mada"/>
              </a:rPr>
              <a:t> </a:t>
            </a:r>
            <a:r>
              <a:rPr lang="en-GB" sz="1000">
                <a:solidFill>
                  <a:srgbClr val="666666"/>
                </a:solidFill>
                <a:latin typeface="Mada"/>
                <a:ea typeface="Mada"/>
                <a:cs typeface="Mada"/>
                <a:sym typeface="Mada"/>
              </a:rPr>
              <a:t>just below the styloid process of ulna</a:t>
            </a:r>
            <a:endParaRPr sz="1000">
              <a:solidFill>
                <a:schemeClr val="dk1"/>
              </a:solidFill>
              <a:latin typeface="Mada"/>
              <a:ea typeface="Mada"/>
              <a:cs typeface="Mada"/>
              <a:sym typeface="Mada"/>
            </a:endParaRPr>
          </a:p>
          <a:p>
            <a:pPr indent="0" lvl="0" marL="1371600" rtl="0" algn="l">
              <a:lnSpc>
                <a:spcPct val="115000"/>
              </a:lnSpc>
              <a:spcBef>
                <a:spcPts val="0"/>
              </a:spcBef>
              <a:spcAft>
                <a:spcPts val="0"/>
              </a:spcAft>
              <a:buNone/>
            </a:pPr>
            <a:r>
              <a:t/>
            </a:r>
            <a:endParaRPr sz="1000">
              <a:solidFill>
                <a:schemeClr val="dk1"/>
              </a:solidFill>
              <a:latin typeface="Mada"/>
              <a:ea typeface="Mada"/>
              <a:cs typeface="Mada"/>
              <a:sym typeface="Mada"/>
            </a:endParaRPr>
          </a:p>
          <a:p>
            <a:pPr indent="-153499" lvl="1" marL="540000" rtl="0" algn="l">
              <a:lnSpc>
                <a:spcPct val="115000"/>
              </a:lnSpc>
              <a:spcBef>
                <a:spcPts val="0"/>
              </a:spcBef>
              <a:spcAft>
                <a:spcPts val="0"/>
              </a:spcAft>
              <a:buClr>
                <a:schemeClr val="dk1"/>
              </a:buClr>
              <a:buSzPts val="1000"/>
              <a:buFont typeface="Mada"/>
              <a:buChar char="○"/>
            </a:pPr>
            <a:r>
              <a:rPr b="1" lang="en-GB" sz="1000">
                <a:solidFill>
                  <a:schemeClr val="dk1"/>
                </a:solidFill>
                <a:highlight>
                  <a:srgbClr val="C5F4E0"/>
                </a:highlight>
                <a:latin typeface="Mada"/>
                <a:ea typeface="Mada"/>
                <a:cs typeface="Mada"/>
                <a:sym typeface="Mada"/>
              </a:rPr>
              <a:t>Check for temperature of the hands</a:t>
            </a:r>
            <a:endParaRPr sz="1000">
              <a:solidFill>
                <a:schemeClr val="dk1"/>
              </a:solidFill>
              <a:latin typeface="Mada"/>
              <a:ea typeface="Mada"/>
              <a:cs typeface="Mada"/>
              <a:sym typeface="Mada"/>
            </a:endParaRPr>
          </a:p>
          <a:p>
            <a:pPr indent="0" lvl="0" marL="1371600" rtl="0" algn="l">
              <a:lnSpc>
                <a:spcPct val="115000"/>
              </a:lnSpc>
              <a:spcBef>
                <a:spcPts val="0"/>
              </a:spcBef>
              <a:spcAft>
                <a:spcPts val="0"/>
              </a:spcAft>
              <a:buNone/>
            </a:pP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153499" lvl="1" marL="540000" rtl="0" algn="l">
              <a:lnSpc>
                <a:spcPct val="115000"/>
              </a:lnSpc>
              <a:spcBef>
                <a:spcPts val="0"/>
              </a:spcBef>
              <a:spcAft>
                <a:spcPts val="0"/>
              </a:spcAft>
              <a:buClr>
                <a:schemeClr val="dk1"/>
              </a:buClr>
              <a:buSzPts val="1000"/>
              <a:buFont typeface="Mada"/>
              <a:buChar char="○"/>
            </a:pPr>
            <a:r>
              <a:rPr b="1" lang="en-GB" sz="1000">
                <a:solidFill>
                  <a:schemeClr val="dk1"/>
                </a:solidFill>
                <a:highlight>
                  <a:srgbClr val="C5F4E0"/>
                </a:highlight>
                <a:latin typeface="Mada"/>
                <a:ea typeface="Mada"/>
                <a:cs typeface="Mada"/>
                <a:sym typeface="Mada"/>
              </a:rPr>
              <a:t>Blood Pressure</a:t>
            </a:r>
            <a:r>
              <a:rPr b="1" lang="en-GB" sz="1000">
                <a:solidFill>
                  <a:schemeClr val="dk1"/>
                </a:solidFill>
                <a:highlight>
                  <a:srgbClr val="C5F4E0"/>
                </a:highlight>
                <a:latin typeface="Mada"/>
                <a:ea typeface="Mada"/>
                <a:cs typeface="Mada"/>
                <a:sym typeface="Mada"/>
              </a:rPr>
              <a:t>:</a:t>
            </a:r>
            <a:r>
              <a:rPr lang="en-GB" sz="1000">
                <a:solidFill>
                  <a:schemeClr val="dk1"/>
                </a:solidFill>
                <a:latin typeface="Mada"/>
                <a:ea typeface="Mada"/>
                <a:cs typeface="Mada"/>
                <a:sym typeface="Mada"/>
              </a:rPr>
              <a:t> </a:t>
            </a:r>
            <a:r>
              <a:rPr b="1" lang="en-GB" sz="1000" u="sng">
                <a:solidFill>
                  <a:schemeClr val="hlink"/>
                </a:solidFill>
                <a:latin typeface="Mada"/>
                <a:ea typeface="Mada"/>
                <a:cs typeface="Mada"/>
                <a:sym typeface="Mada"/>
                <a:hlinkClick r:id="rId3"/>
              </a:rPr>
              <a:t>CLICK HERE</a:t>
            </a:r>
            <a:endParaRPr b="1" sz="1000">
              <a:solidFill>
                <a:schemeClr val="dk1"/>
              </a:solidFill>
              <a:latin typeface="Mada"/>
              <a:ea typeface="Mada"/>
              <a:cs typeface="Mada"/>
              <a:sym typeface="Mada"/>
            </a:endParaRPr>
          </a:p>
          <a:p>
            <a:pPr indent="-243500" lvl="2" marL="10800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Take His/Her Blood Pressure (Lying And Standing Or Sitting-postural Hypotension</a:t>
            </a:r>
            <a:endParaRPr sz="1000">
              <a:solidFill>
                <a:schemeClr val="dk1"/>
              </a:solidFill>
              <a:latin typeface="Mada"/>
              <a:ea typeface="Mada"/>
              <a:cs typeface="Mada"/>
              <a:sym typeface="Mada"/>
            </a:endParaRPr>
          </a:p>
          <a:p>
            <a:pPr indent="0" lvl="0" marL="1371600" rtl="0" algn="l">
              <a:lnSpc>
                <a:spcPct val="115000"/>
              </a:lnSpc>
              <a:spcBef>
                <a:spcPts val="0"/>
              </a:spcBef>
              <a:spcAft>
                <a:spcPts val="0"/>
              </a:spcAft>
              <a:buNone/>
            </a:pPr>
            <a:r>
              <a:t/>
            </a:r>
            <a:endParaRPr sz="1000">
              <a:solidFill>
                <a:schemeClr val="dk1"/>
              </a:solidFill>
              <a:latin typeface="Mada"/>
              <a:ea typeface="Mada"/>
              <a:cs typeface="Mada"/>
              <a:sym typeface="Mada"/>
            </a:endParaRPr>
          </a:p>
          <a:p>
            <a:pPr indent="-153499" lvl="1" marL="540000" rtl="0" algn="l">
              <a:lnSpc>
                <a:spcPct val="115000"/>
              </a:lnSpc>
              <a:spcBef>
                <a:spcPts val="0"/>
              </a:spcBef>
              <a:spcAft>
                <a:spcPts val="0"/>
              </a:spcAft>
              <a:buClr>
                <a:schemeClr val="dk1"/>
              </a:buClr>
              <a:buSzPts val="1000"/>
              <a:buFont typeface="Mada"/>
              <a:buChar char="○"/>
            </a:pPr>
            <a:r>
              <a:rPr b="1" lang="en-GB" sz="1000">
                <a:solidFill>
                  <a:schemeClr val="dk1"/>
                </a:solidFill>
                <a:highlight>
                  <a:srgbClr val="C5F4E0"/>
                </a:highlight>
                <a:latin typeface="Mada"/>
                <a:ea typeface="Mada"/>
                <a:cs typeface="Mada"/>
                <a:sym typeface="Mada"/>
              </a:rPr>
              <a:t>head and neck</a:t>
            </a:r>
            <a:r>
              <a:rPr b="1" lang="en-GB" sz="1000">
                <a:solidFill>
                  <a:schemeClr val="dk1"/>
                </a:solidFill>
                <a:highlight>
                  <a:srgbClr val="C5F4E0"/>
                </a:highlight>
                <a:latin typeface="Mada"/>
                <a:ea typeface="Mada"/>
                <a:cs typeface="Mada"/>
                <a:sym typeface="Mada"/>
              </a:rPr>
              <a:t>:</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43500" lvl="2" marL="10800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Inspect The Patient’s Face:</a:t>
            </a:r>
            <a:endParaRPr sz="1000">
              <a:solidFill>
                <a:schemeClr val="dk1"/>
              </a:solidFill>
              <a:latin typeface="Mada"/>
              <a:ea typeface="Mada"/>
              <a:cs typeface="Mada"/>
              <a:sym typeface="Mada"/>
            </a:endParaRPr>
          </a:p>
          <a:p>
            <a:pPr indent="-153501" lvl="3" marL="16200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X</a:t>
            </a:r>
            <a:r>
              <a:rPr lang="en-GB" sz="1000">
                <a:solidFill>
                  <a:schemeClr val="dk1"/>
                </a:solidFill>
                <a:latin typeface="Mada"/>
                <a:ea typeface="Mada"/>
                <a:cs typeface="Mada"/>
                <a:sym typeface="Mada"/>
              </a:rPr>
              <a:t>anthelasma</a:t>
            </a:r>
            <a:endParaRPr sz="1000">
              <a:solidFill>
                <a:schemeClr val="dk1"/>
              </a:solidFill>
              <a:latin typeface="Mada"/>
              <a:ea typeface="Mada"/>
              <a:cs typeface="Mada"/>
              <a:sym typeface="Mada"/>
            </a:endParaRPr>
          </a:p>
          <a:p>
            <a:pPr indent="-153501" lvl="3" marL="16200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Corneal arcus</a:t>
            </a:r>
            <a:endParaRPr sz="1000">
              <a:solidFill>
                <a:schemeClr val="dk1"/>
              </a:solidFill>
              <a:latin typeface="Mada"/>
              <a:ea typeface="Mada"/>
              <a:cs typeface="Mada"/>
              <a:sym typeface="Mada"/>
            </a:endParaRPr>
          </a:p>
          <a:p>
            <a:pPr indent="-153501" lvl="3" marL="16200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Central cyanosis</a:t>
            </a:r>
            <a:endParaRPr sz="1000">
              <a:solidFill>
                <a:schemeClr val="dk1"/>
              </a:solidFill>
              <a:latin typeface="Mada"/>
              <a:ea typeface="Mada"/>
              <a:cs typeface="Mada"/>
              <a:sym typeface="Mada"/>
            </a:endParaRPr>
          </a:p>
          <a:p>
            <a:pPr indent="-243500" lvl="2" marL="1080000" rtl="0" algn="l">
              <a:lnSpc>
                <a:spcPct val="115000"/>
              </a:lnSpc>
              <a:spcBef>
                <a:spcPts val="0"/>
              </a:spcBef>
              <a:spcAft>
                <a:spcPts val="0"/>
              </a:spcAft>
              <a:buClr>
                <a:srgbClr val="CC0000"/>
              </a:buClr>
              <a:buSzPts val="1000"/>
              <a:buFont typeface="Mada"/>
              <a:buChar char="■"/>
            </a:pPr>
            <a:r>
              <a:rPr b="1" lang="en-GB" sz="1000">
                <a:solidFill>
                  <a:srgbClr val="CC0000"/>
                </a:solidFill>
                <a:latin typeface="Mada"/>
                <a:ea typeface="Mada"/>
                <a:cs typeface="Mada"/>
                <a:sym typeface="Mada"/>
              </a:rPr>
              <a:t>Check for carotid pulse (NEVER PALPATE SIMULTANEOUSLY)</a:t>
            </a:r>
            <a:endParaRPr b="1" sz="1000">
              <a:solidFill>
                <a:srgbClr val="CC0000"/>
              </a:solidFill>
              <a:latin typeface="Mada"/>
              <a:ea typeface="Mada"/>
              <a:cs typeface="Mada"/>
              <a:sym typeface="Mada"/>
            </a:endParaRPr>
          </a:p>
          <a:p>
            <a:pPr indent="-153501" lvl="3" marL="1620000" rtl="0" algn="l">
              <a:lnSpc>
                <a:spcPct val="115000"/>
              </a:lnSpc>
              <a:spcBef>
                <a:spcPts val="0"/>
              </a:spcBef>
              <a:spcAft>
                <a:spcPts val="0"/>
              </a:spcAft>
              <a:buClr>
                <a:srgbClr val="CC0000"/>
              </a:buClr>
              <a:buSzPts val="1000"/>
              <a:buFont typeface="Mada"/>
              <a:buChar char="●"/>
            </a:pPr>
            <a:r>
              <a:rPr b="1" lang="en-GB" sz="1000">
                <a:solidFill>
                  <a:srgbClr val="CC0000"/>
                </a:solidFill>
                <a:latin typeface="Mada"/>
                <a:ea typeface="Mada"/>
                <a:cs typeface="Mada"/>
                <a:sym typeface="Mada"/>
              </a:rPr>
              <a:t>Also auscultate for any bruit</a:t>
            </a:r>
            <a:endParaRPr b="1" sz="1000">
              <a:solidFill>
                <a:srgbClr val="CC0000"/>
              </a:solidFill>
              <a:latin typeface="Mada"/>
              <a:ea typeface="Mada"/>
              <a:cs typeface="Mada"/>
              <a:sym typeface="Mada"/>
            </a:endParaRPr>
          </a:p>
        </p:txBody>
      </p:sp>
      <p:grpSp>
        <p:nvGrpSpPr>
          <p:cNvPr id="3336" name="Google Shape;3336;p174"/>
          <p:cNvGrpSpPr/>
          <p:nvPr/>
        </p:nvGrpSpPr>
        <p:grpSpPr>
          <a:xfrm>
            <a:off x="85625" y="2002858"/>
            <a:ext cx="2875800" cy="414954"/>
            <a:chOff x="0" y="1142996"/>
            <a:chExt cx="2875800" cy="414954"/>
          </a:xfrm>
        </p:grpSpPr>
        <p:sp>
          <p:nvSpPr>
            <p:cNvPr id="3337" name="Google Shape;3337;p174"/>
            <p:cNvSpPr txBox="1"/>
            <p:nvPr/>
          </p:nvSpPr>
          <p:spPr>
            <a:xfrm>
              <a:off x="0" y="1142996"/>
              <a:ext cx="2875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Examination</a:t>
              </a:r>
              <a:endParaRPr sz="1800">
                <a:solidFill>
                  <a:srgbClr val="9FCFCF"/>
                </a:solidFill>
                <a:latin typeface="Comfortaa Regular"/>
                <a:ea typeface="Comfortaa Regular"/>
                <a:cs typeface="Comfortaa Regular"/>
                <a:sym typeface="Comfortaa Regular"/>
              </a:endParaRPr>
            </a:p>
          </p:txBody>
        </p:sp>
        <p:sp>
          <p:nvSpPr>
            <p:cNvPr id="3338" name="Google Shape;3338;p174"/>
            <p:cNvSpPr/>
            <p:nvPr/>
          </p:nvSpPr>
          <p:spPr>
            <a:xfrm>
              <a:off x="775" y="1500350"/>
              <a:ext cx="1659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339" name="Google Shape;3339;p174"/>
          <p:cNvSpPr txBox="1"/>
          <p:nvPr/>
        </p:nvSpPr>
        <p:spPr>
          <a:xfrm>
            <a:off x="725613" y="667288"/>
            <a:ext cx="5968200" cy="426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GB" sz="2000">
                <a:solidFill>
                  <a:srgbClr val="CC0000"/>
                </a:solidFill>
                <a:highlight>
                  <a:srgbClr val="F9DEC9"/>
                </a:highlight>
                <a:latin typeface="Lora"/>
                <a:ea typeface="Lora"/>
                <a:cs typeface="Lora"/>
                <a:sym typeface="Lora"/>
              </a:rPr>
              <a:t> A</a:t>
            </a:r>
            <a:r>
              <a:rPr b="1" lang="en-GB" sz="2000">
                <a:solidFill>
                  <a:srgbClr val="CC0000"/>
                </a:solidFill>
                <a:highlight>
                  <a:srgbClr val="F9DEC9"/>
                </a:highlight>
                <a:latin typeface="Lora"/>
                <a:ea typeface="Lora"/>
                <a:cs typeface="Lora"/>
                <a:sym typeface="Lora"/>
              </a:rPr>
              <a:t>.</a:t>
            </a:r>
            <a:r>
              <a:rPr b="1" lang="en-GB" sz="2000">
                <a:solidFill>
                  <a:srgbClr val="CC0000"/>
                </a:solidFill>
                <a:latin typeface="Lora"/>
                <a:ea typeface="Lora"/>
                <a:cs typeface="Lora"/>
                <a:sym typeface="Lora"/>
              </a:rPr>
              <a:t> </a:t>
            </a:r>
            <a:r>
              <a:rPr b="1" lang="en-GB" sz="2000">
                <a:solidFill>
                  <a:srgbClr val="83C5BE"/>
                </a:solidFill>
                <a:latin typeface="Lora"/>
                <a:ea typeface="Lora"/>
                <a:cs typeface="Lora"/>
                <a:sym typeface="Lora"/>
              </a:rPr>
              <a:t>VASCULAR </a:t>
            </a:r>
            <a:r>
              <a:rPr b="1" lang="en-GB" sz="2000">
                <a:solidFill>
                  <a:srgbClr val="83C5BE"/>
                </a:solidFill>
                <a:latin typeface="Lora"/>
                <a:ea typeface="Lora"/>
                <a:cs typeface="Lora"/>
                <a:sym typeface="Lora"/>
              </a:rPr>
              <a:t>CIRCULATION OF UPPER LIMB </a:t>
            </a:r>
            <a:endParaRPr b="1" sz="2000">
              <a:solidFill>
                <a:srgbClr val="83C5BE"/>
              </a:solidFill>
              <a:latin typeface="Lora"/>
              <a:ea typeface="Lora"/>
              <a:cs typeface="Lora"/>
              <a:sym typeface="Lora"/>
            </a:endParaRPr>
          </a:p>
          <a:p>
            <a:pPr indent="0" lvl="0" marL="0" rtl="0" algn="l">
              <a:spcBef>
                <a:spcPts val="0"/>
              </a:spcBef>
              <a:spcAft>
                <a:spcPts val="0"/>
              </a:spcAft>
              <a:buNone/>
            </a:pPr>
            <a:r>
              <a:t/>
            </a:r>
            <a:endParaRPr b="1" sz="2000">
              <a:solidFill>
                <a:srgbClr val="9FCFCF"/>
              </a:solidFill>
            </a:endParaRPr>
          </a:p>
        </p:txBody>
      </p:sp>
      <p:grpSp>
        <p:nvGrpSpPr>
          <p:cNvPr id="3340" name="Google Shape;3340;p174"/>
          <p:cNvGrpSpPr/>
          <p:nvPr/>
        </p:nvGrpSpPr>
        <p:grpSpPr>
          <a:xfrm>
            <a:off x="1410" y="1323363"/>
            <a:ext cx="7601740" cy="802425"/>
            <a:chOff x="128010" y="1136550"/>
            <a:chExt cx="7601740" cy="802425"/>
          </a:xfrm>
        </p:grpSpPr>
        <p:sp>
          <p:nvSpPr>
            <p:cNvPr id="3341" name="Google Shape;3341;p174"/>
            <p:cNvSpPr txBox="1"/>
            <p:nvPr/>
          </p:nvSpPr>
          <p:spPr>
            <a:xfrm>
              <a:off x="2061628" y="1260075"/>
              <a:ext cx="11955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A B C C D E</a:t>
              </a:r>
              <a:endParaRPr b="1">
                <a:solidFill>
                  <a:srgbClr val="23455A"/>
                </a:solidFill>
                <a:highlight>
                  <a:srgbClr val="C7E3E6"/>
                </a:highlight>
                <a:latin typeface="Lora"/>
                <a:ea typeface="Lora"/>
                <a:cs typeface="Lora"/>
                <a:sym typeface="Lora"/>
              </a:endParaRPr>
            </a:p>
          </p:txBody>
        </p:sp>
        <p:sp>
          <p:nvSpPr>
            <p:cNvPr id="3342" name="Google Shape;3342;p174"/>
            <p:cNvSpPr txBox="1"/>
            <p:nvPr/>
          </p:nvSpPr>
          <p:spPr>
            <a:xfrm>
              <a:off x="3554954" y="1260063"/>
              <a:ext cx="15630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Vital Signs</a:t>
              </a:r>
              <a:endParaRPr b="1">
                <a:solidFill>
                  <a:srgbClr val="23455A"/>
                </a:solidFill>
                <a:highlight>
                  <a:srgbClr val="C7E3E6"/>
                </a:highlight>
                <a:latin typeface="Lora"/>
                <a:ea typeface="Lora"/>
                <a:cs typeface="Lora"/>
                <a:sym typeface="Lora"/>
              </a:endParaRPr>
            </a:p>
          </p:txBody>
        </p:sp>
        <p:sp>
          <p:nvSpPr>
            <p:cNvPr id="3343" name="Google Shape;3343;p174"/>
            <p:cNvSpPr txBox="1"/>
            <p:nvPr/>
          </p:nvSpPr>
          <p:spPr>
            <a:xfrm>
              <a:off x="1806802" y="1194125"/>
              <a:ext cx="5247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2</a:t>
              </a:r>
              <a:endParaRPr b="1" sz="2000">
                <a:solidFill>
                  <a:srgbClr val="F9DEC9"/>
                </a:solidFill>
                <a:latin typeface="Pacifico"/>
                <a:ea typeface="Pacifico"/>
                <a:cs typeface="Pacifico"/>
                <a:sym typeface="Pacifico"/>
              </a:endParaRPr>
            </a:p>
          </p:txBody>
        </p:sp>
        <p:sp>
          <p:nvSpPr>
            <p:cNvPr id="3344" name="Google Shape;3344;p174"/>
            <p:cNvSpPr txBox="1"/>
            <p:nvPr/>
          </p:nvSpPr>
          <p:spPr>
            <a:xfrm>
              <a:off x="3286530" y="1182375"/>
              <a:ext cx="419400" cy="7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3</a:t>
              </a:r>
              <a:endParaRPr b="1" sz="2000">
                <a:solidFill>
                  <a:srgbClr val="F9DEC9"/>
                </a:solidFill>
                <a:latin typeface="Pacifico"/>
                <a:ea typeface="Pacifico"/>
                <a:cs typeface="Pacifico"/>
                <a:sym typeface="Pacifico"/>
              </a:endParaRPr>
            </a:p>
          </p:txBody>
        </p:sp>
        <p:sp>
          <p:nvSpPr>
            <p:cNvPr id="3345" name="Google Shape;3345;p174"/>
            <p:cNvSpPr txBox="1"/>
            <p:nvPr/>
          </p:nvSpPr>
          <p:spPr>
            <a:xfrm>
              <a:off x="303703" y="1249220"/>
              <a:ext cx="14601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W I P P P E R</a:t>
              </a:r>
              <a:endParaRPr b="1">
                <a:solidFill>
                  <a:srgbClr val="23455A"/>
                </a:solidFill>
                <a:highlight>
                  <a:srgbClr val="C7E3E6"/>
                </a:highlight>
                <a:latin typeface="Lora"/>
                <a:ea typeface="Lora"/>
                <a:cs typeface="Lora"/>
                <a:sym typeface="Lora"/>
              </a:endParaRPr>
            </a:p>
          </p:txBody>
        </p:sp>
        <p:sp>
          <p:nvSpPr>
            <p:cNvPr id="3346" name="Google Shape;3346;p174"/>
            <p:cNvSpPr txBox="1"/>
            <p:nvPr/>
          </p:nvSpPr>
          <p:spPr>
            <a:xfrm>
              <a:off x="128010" y="1170225"/>
              <a:ext cx="5247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1</a:t>
              </a:r>
              <a:endParaRPr b="1" sz="2000">
                <a:solidFill>
                  <a:srgbClr val="F9DEC9"/>
                </a:solidFill>
                <a:latin typeface="Pacifico"/>
                <a:ea typeface="Pacifico"/>
                <a:cs typeface="Pacifico"/>
                <a:sym typeface="Pacifico"/>
              </a:endParaRPr>
            </a:p>
          </p:txBody>
        </p:sp>
        <p:sp>
          <p:nvSpPr>
            <p:cNvPr id="3347" name="Google Shape;3347;p174"/>
            <p:cNvSpPr txBox="1"/>
            <p:nvPr/>
          </p:nvSpPr>
          <p:spPr>
            <a:xfrm>
              <a:off x="5117950" y="1136550"/>
              <a:ext cx="2611800" cy="46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Position: </a:t>
              </a:r>
              <a:r>
                <a:rPr b="1" lang="en-GB" sz="1100">
                  <a:solidFill>
                    <a:srgbClr val="FF0000"/>
                  </a:solidFill>
                  <a:latin typeface="Mada"/>
                  <a:ea typeface="Mada"/>
                  <a:cs typeface="Mada"/>
                  <a:sym typeface="Mada"/>
                </a:rPr>
                <a:t>A 45 Degree Sitting Position</a:t>
              </a:r>
              <a:endParaRPr b="1" sz="1100">
                <a:solidFill>
                  <a:srgbClr val="999999"/>
                </a:solidFill>
                <a:latin typeface="Mada"/>
                <a:ea typeface="Mada"/>
                <a:cs typeface="Mada"/>
                <a:sym typeface="Mada"/>
              </a:endParaRPr>
            </a:p>
          </p:txBody>
        </p:sp>
        <p:sp>
          <p:nvSpPr>
            <p:cNvPr id="3348" name="Google Shape;3348;p174"/>
            <p:cNvSpPr txBox="1"/>
            <p:nvPr/>
          </p:nvSpPr>
          <p:spPr>
            <a:xfrm>
              <a:off x="5117946" y="1397394"/>
              <a:ext cx="2316000" cy="46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Exposure: </a:t>
              </a:r>
              <a:r>
                <a:rPr b="1" lang="en-GB" sz="1100">
                  <a:solidFill>
                    <a:srgbClr val="FF0000"/>
                  </a:solidFill>
                  <a:latin typeface="Mada"/>
                  <a:ea typeface="Mada"/>
                  <a:cs typeface="Mada"/>
                  <a:sym typeface="Mada"/>
                </a:rPr>
                <a:t>both legs completely.</a:t>
              </a:r>
              <a:endParaRPr b="1" sz="1100">
                <a:solidFill>
                  <a:srgbClr val="FF0000"/>
                </a:solidFill>
                <a:latin typeface="Mada"/>
                <a:ea typeface="Mada"/>
                <a:cs typeface="Mada"/>
                <a:sym typeface="Mada"/>
              </a:endParaRPr>
            </a:p>
          </p:txBody>
        </p:sp>
        <p:cxnSp>
          <p:nvCxnSpPr>
            <p:cNvPr id="3349" name="Google Shape;3349;p174"/>
            <p:cNvCxnSpPr/>
            <p:nvPr/>
          </p:nvCxnSpPr>
          <p:spPr>
            <a:xfrm flipH="1">
              <a:off x="5432608" y="1808535"/>
              <a:ext cx="1368600" cy="5100"/>
            </a:xfrm>
            <a:prstGeom prst="straightConnector1">
              <a:avLst/>
            </a:prstGeom>
            <a:noFill/>
            <a:ln cap="flat" cmpd="sng" w="28575">
              <a:solidFill>
                <a:srgbClr val="C7E3E6"/>
              </a:solidFill>
              <a:prstDash val="dash"/>
              <a:round/>
              <a:headEnd len="med" w="med" type="none"/>
              <a:tailEnd len="med" w="med" type="none"/>
            </a:ln>
          </p:spPr>
        </p:cxnSp>
      </p:grpSp>
      <p:sp>
        <p:nvSpPr>
          <p:cNvPr id="3350" name="Google Shape;3350;p174"/>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3351" name="Google Shape;3351;p174"/>
          <p:cNvSpPr txBox="1"/>
          <p:nvPr/>
        </p:nvSpPr>
        <p:spPr>
          <a:xfrm>
            <a:off x="180525" y="220113"/>
            <a:ext cx="7058400" cy="10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Upper and lower limb vascular examination skills</a:t>
            </a:r>
            <a:endParaRPr b="1" sz="2000">
              <a:solidFill>
                <a:srgbClr val="83C5BE"/>
              </a:solidFill>
              <a:latin typeface="Lora"/>
              <a:ea typeface="Lora"/>
              <a:cs typeface="Lora"/>
              <a:sym typeface="Lora"/>
            </a:endParaRPr>
          </a:p>
        </p:txBody>
      </p:sp>
      <p:pic>
        <p:nvPicPr>
          <p:cNvPr id="3352" name="Google Shape;3352;p174"/>
          <p:cNvPicPr preferRelativeResize="0"/>
          <p:nvPr/>
        </p:nvPicPr>
        <p:blipFill rotWithShape="1">
          <a:blip r:embed="rId4">
            <a:alphaModFix/>
          </a:blip>
          <a:srcRect b="13978" l="0" r="0" t="0"/>
          <a:stretch/>
        </p:blipFill>
        <p:spPr>
          <a:xfrm>
            <a:off x="6703025" y="5108175"/>
            <a:ext cx="695550" cy="478650"/>
          </a:xfrm>
          <a:prstGeom prst="rect">
            <a:avLst/>
          </a:prstGeom>
          <a:noFill/>
          <a:ln>
            <a:noFill/>
          </a:ln>
        </p:spPr>
      </p:pic>
      <p:sp>
        <p:nvSpPr>
          <p:cNvPr id="3353" name="Google Shape;3353;p174"/>
          <p:cNvSpPr txBox="1"/>
          <p:nvPr/>
        </p:nvSpPr>
        <p:spPr>
          <a:xfrm>
            <a:off x="6736800" y="5556413"/>
            <a:ext cx="782100" cy="27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600">
                <a:solidFill>
                  <a:schemeClr val="dk1"/>
                </a:solidFill>
                <a:highlight>
                  <a:srgbClr val="C5F4E0"/>
                </a:highlight>
                <a:latin typeface="Mada"/>
                <a:ea typeface="Mada"/>
                <a:cs typeface="Mada"/>
                <a:sym typeface="Mada"/>
              </a:rPr>
              <a:t>Carotid pulse</a:t>
            </a:r>
            <a:endParaRPr b="1" sz="600">
              <a:solidFill>
                <a:schemeClr val="dk1"/>
              </a:solidFill>
              <a:highlight>
                <a:srgbClr val="C5F4E0"/>
              </a:highlight>
              <a:latin typeface="Mada"/>
              <a:ea typeface="Mada"/>
              <a:cs typeface="Mada"/>
              <a:sym typeface="Mada"/>
            </a:endParaRPr>
          </a:p>
        </p:txBody>
      </p:sp>
      <p:pic>
        <p:nvPicPr>
          <p:cNvPr id="3354" name="Google Shape;3354;p174"/>
          <p:cNvPicPr preferRelativeResize="0"/>
          <p:nvPr/>
        </p:nvPicPr>
        <p:blipFill rotWithShape="1">
          <a:blip r:embed="rId5">
            <a:alphaModFix/>
          </a:blip>
          <a:srcRect b="6759" l="0" r="0" t="0"/>
          <a:stretch/>
        </p:blipFill>
        <p:spPr>
          <a:xfrm>
            <a:off x="4532225" y="5108175"/>
            <a:ext cx="606649" cy="628301"/>
          </a:xfrm>
          <a:prstGeom prst="rect">
            <a:avLst/>
          </a:prstGeom>
          <a:noFill/>
          <a:ln>
            <a:noFill/>
          </a:ln>
        </p:spPr>
      </p:pic>
      <p:sp>
        <p:nvSpPr>
          <p:cNvPr id="3355" name="Google Shape;3355;p174"/>
          <p:cNvSpPr txBox="1"/>
          <p:nvPr/>
        </p:nvSpPr>
        <p:spPr>
          <a:xfrm>
            <a:off x="4532225" y="5593675"/>
            <a:ext cx="782100" cy="27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600">
                <a:solidFill>
                  <a:schemeClr val="dk1"/>
                </a:solidFill>
                <a:highlight>
                  <a:srgbClr val="C5F4E0"/>
                </a:highlight>
                <a:latin typeface="Mada"/>
                <a:ea typeface="Mada"/>
                <a:cs typeface="Mada"/>
                <a:sym typeface="Mada"/>
              </a:rPr>
              <a:t>Radial pulse</a:t>
            </a:r>
            <a:endParaRPr b="1" sz="600">
              <a:solidFill>
                <a:schemeClr val="dk1"/>
              </a:solidFill>
              <a:highlight>
                <a:srgbClr val="C5F4E0"/>
              </a:highlight>
              <a:latin typeface="Mada"/>
              <a:ea typeface="Mada"/>
              <a:cs typeface="Mada"/>
              <a:sym typeface="Mada"/>
            </a:endParaRPr>
          </a:p>
        </p:txBody>
      </p:sp>
      <p:pic>
        <p:nvPicPr>
          <p:cNvPr id="3356" name="Google Shape;3356;p174"/>
          <p:cNvPicPr preferRelativeResize="0"/>
          <p:nvPr/>
        </p:nvPicPr>
        <p:blipFill rotWithShape="1">
          <a:blip r:embed="rId6">
            <a:alphaModFix/>
          </a:blip>
          <a:srcRect b="-9" l="0" r="0" t="9527"/>
          <a:stretch/>
        </p:blipFill>
        <p:spPr>
          <a:xfrm>
            <a:off x="5241504" y="5209187"/>
            <a:ext cx="419696" cy="426300"/>
          </a:xfrm>
          <a:prstGeom prst="rect">
            <a:avLst/>
          </a:prstGeom>
          <a:noFill/>
          <a:ln>
            <a:noFill/>
          </a:ln>
        </p:spPr>
      </p:pic>
      <p:sp>
        <p:nvSpPr>
          <p:cNvPr id="3357" name="Google Shape;3357;p174"/>
          <p:cNvSpPr txBox="1"/>
          <p:nvPr/>
        </p:nvSpPr>
        <p:spPr>
          <a:xfrm>
            <a:off x="5141825" y="5593675"/>
            <a:ext cx="782100" cy="27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600">
                <a:solidFill>
                  <a:schemeClr val="dk1"/>
                </a:solidFill>
                <a:highlight>
                  <a:srgbClr val="C5F4E0"/>
                </a:highlight>
                <a:latin typeface="Mada"/>
                <a:ea typeface="Mada"/>
                <a:cs typeface="Mada"/>
                <a:sym typeface="Mada"/>
              </a:rPr>
              <a:t>Brachial pulse</a:t>
            </a:r>
            <a:endParaRPr b="1" sz="600">
              <a:solidFill>
                <a:schemeClr val="dk1"/>
              </a:solidFill>
              <a:highlight>
                <a:srgbClr val="C5F4E0"/>
              </a:highlight>
              <a:latin typeface="Mada"/>
              <a:ea typeface="Mada"/>
              <a:cs typeface="Mada"/>
              <a:sym typeface="Mada"/>
            </a:endParaRPr>
          </a:p>
        </p:txBody>
      </p:sp>
      <p:pic>
        <p:nvPicPr>
          <p:cNvPr id="3358" name="Google Shape;3358;p174"/>
          <p:cNvPicPr preferRelativeResize="0"/>
          <p:nvPr/>
        </p:nvPicPr>
        <p:blipFill rotWithShape="1">
          <a:blip r:embed="rId7">
            <a:alphaModFix/>
          </a:blip>
          <a:srcRect b="8058" l="6777" r="6777" t="6302"/>
          <a:stretch/>
        </p:blipFill>
        <p:spPr>
          <a:xfrm>
            <a:off x="5926875" y="5171926"/>
            <a:ext cx="544252" cy="414900"/>
          </a:xfrm>
          <a:prstGeom prst="rect">
            <a:avLst/>
          </a:prstGeom>
          <a:noFill/>
          <a:ln>
            <a:noFill/>
          </a:ln>
        </p:spPr>
      </p:pic>
      <p:sp>
        <p:nvSpPr>
          <p:cNvPr id="3359" name="Google Shape;3359;p174"/>
          <p:cNvSpPr txBox="1"/>
          <p:nvPr/>
        </p:nvSpPr>
        <p:spPr>
          <a:xfrm>
            <a:off x="5923925" y="5556413"/>
            <a:ext cx="782100" cy="27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600">
                <a:solidFill>
                  <a:schemeClr val="dk1"/>
                </a:solidFill>
                <a:highlight>
                  <a:srgbClr val="C5F4E0"/>
                </a:highlight>
                <a:latin typeface="Mada"/>
                <a:ea typeface="Mada"/>
                <a:cs typeface="Mada"/>
                <a:sym typeface="Mada"/>
              </a:rPr>
              <a:t>Ulnar pulse</a:t>
            </a:r>
            <a:endParaRPr b="1" sz="600">
              <a:solidFill>
                <a:schemeClr val="dk1"/>
              </a:solidFill>
              <a:highlight>
                <a:srgbClr val="C5F4E0"/>
              </a:highlight>
              <a:latin typeface="Mada"/>
              <a:ea typeface="Mada"/>
              <a:cs typeface="Mada"/>
              <a:sym typeface="Mada"/>
            </a:endParaRPr>
          </a:p>
        </p:txBody>
      </p:sp>
      <p:sp>
        <p:nvSpPr>
          <p:cNvPr id="3360" name="Google Shape;3360;p174"/>
          <p:cNvSpPr txBox="1"/>
          <p:nvPr/>
        </p:nvSpPr>
        <p:spPr>
          <a:xfrm>
            <a:off x="136000" y="7199100"/>
            <a:ext cx="7228200" cy="316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Lora"/>
              <a:buChar char="➢"/>
            </a:pPr>
            <a:r>
              <a:rPr b="1" lang="en-GB" sz="1000">
                <a:solidFill>
                  <a:schemeClr val="dk1"/>
                </a:solidFill>
                <a:latin typeface="Mada"/>
                <a:ea typeface="Mada"/>
                <a:cs typeface="Mada"/>
                <a:sym typeface="Mada"/>
              </a:rPr>
              <a:t>Precordium: </a:t>
            </a:r>
            <a:r>
              <a:rPr lang="en-GB" sz="1000">
                <a:solidFill>
                  <a:schemeClr val="dk1"/>
                </a:solidFill>
                <a:latin typeface="Mada"/>
                <a:ea typeface="Mada"/>
                <a:cs typeface="Mada"/>
                <a:sym typeface="Mada"/>
              </a:rPr>
              <a:t>Inspect The Patient’s Chest (Scars like thoracotomy, Pacemaker). </a:t>
            </a:r>
            <a:endParaRPr sz="10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b="1" sz="1000">
              <a:solidFill>
                <a:schemeClr val="dk1"/>
              </a:solidFill>
              <a:highlight>
                <a:srgbClr val="F9DEC9"/>
              </a:highlight>
              <a:latin typeface="Lora"/>
              <a:ea typeface="Lora"/>
              <a:cs typeface="Lora"/>
              <a:sym typeface="Lora"/>
            </a:endParaRPr>
          </a:p>
          <a:p>
            <a:pPr indent="-292100" lvl="1" marL="914400" rtl="0" algn="l">
              <a:lnSpc>
                <a:spcPct val="115000"/>
              </a:lnSpc>
              <a:spcBef>
                <a:spcPts val="0"/>
              </a:spcBef>
              <a:spcAft>
                <a:spcPts val="0"/>
              </a:spcAft>
              <a:buClr>
                <a:schemeClr val="dk1"/>
              </a:buClr>
              <a:buSzPts val="1000"/>
              <a:buFont typeface="Mada"/>
              <a:buChar char="○"/>
            </a:pPr>
            <a:r>
              <a:rPr b="1" lang="en-GB" sz="1000">
                <a:solidFill>
                  <a:schemeClr val="dk1"/>
                </a:solidFill>
                <a:highlight>
                  <a:srgbClr val="C5F4E0"/>
                </a:highlight>
                <a:latin typeface="Mada"/>
                <a:ea typeface="Mada"/>
                <a:cs typeface="Mada"/>
                <a:sym typeface="Mada"/>
              </a:rPr>
              <a:t>Auscultation Of The Heart:</a:t>
            </a:r>
            <a:r>
              <a:rPr b="1"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Place Your Stethoscope Diaphragm On Auscultation Areas And Listen For: Heart Sounds, Additional Sounds, Murmurs, And Pericardial Rub. General Auscultation Areas:</a:t>
            </a:r>
            <a:endParaRPr sz="1000">
              <a:solidFill>
                <a:schemeClr val="dk1"/>
              </a:solidFill>
              <a:latin typeface="Mada"/>
              <a:ea typeface="Mada"/>
              <a:cs typeface="Mada"/>
              <a:sym typeface="Mada"/>
            </a:endParaRPr>
          </a:p>
          <a:p>
            <a:pPr indent="-292100" lvl="2" marL="13716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Aortic Area</a:t>
            </a:r>
            <a:r>
              <a:rPr lang="en-GB" sz="1000">
                <a:solidFill>
                  <a:schemeClr val="dk1"/>
                </a:solidFill>
                <a:latin typeface="Mada"/>
                <a:ea typeface="Mada"/>
                <a:cs typeface="Mada"/>
                <a:sym typeface="Mada"/>
              </a:rPr>
              <a:t> - Right Second Intercostal Space Near The Sternum.</a:t>
            </a:r>
            <a:endParaRPr sz="1000">
              <a:solidFill>
                <a:schemeClr val="dk1"/>
              </a:solidFill>
              <a:latin typeface="Mada"/>
              <a:ea typeface="Mada"/>
              <a:cs typeface="Mada"/>
              <a:sym typeface="Mada"/>
            </a:endParaRPr>
          </a:p>
          <a:p>
            <a:pPr indent="-292100" lvl="2" marL="13716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Pulmonary Area </a:t>
            </a:r>
            <a:r>
              <a:rPr lang="en-GB" sz="1000">
                <a:solidFill>
                  <a:schemeClr val="dk1"/>
                </a:solidFill>
                <a:latin typeface="Mada"/>
                <a:ea typeface="Mada"/>
                <a:cs typeface="Mada"/>
                <a:sym typeface="Mada"/>
              </a:rPr>
              <a:t>- Left Second Intercostal Space Near The Sternum.</a:t>
            </a:r>
            <a:endParaRPr sz="1000">
              <a:solidFill>
                <a:schemeClr val="dk1"/>
              </a:solidFill>
              <a:latin typeface="Mada"/>
              <a:ea typeface="Mada"/>
              <a:cs typeface="Mada"/>
              <a:sym typeface="Mada"/>
            </a:endParaRPr>
          </a:p>
          <a:p>
            <a:pPr indent="-292100" lvl="2" marL="13716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Tricuspid Area</a:t>
            </a:r>
            <a:r>
              <a:rPr lang="en-GB" sz="1000">
                <a:solidFill>
                  <a:schemeClr val="dk1"/>
                </a:solidFill>
                <a:latin typeface="Mada"/>
                <a:ea typeface="Mada"/>
                <a:cs typeface="Mada"/>
                <a:sym typeface="Mada"/>
              </a:rPr>
              <a:t> - Left Third, Fourth, And Fifth Intercostal Spaces Near The Sternum.</a:t>
            </a:r>
            <a:endParaRPr sz="1000">
              <a:solidFill>
                <a:schemeClr val="dk1"/>
              </a:solidFill>
              <a:latin typeface="Mada"/>
              <a:ea typeface="Mada"/>
              <a:cs typeface="Mada"/>
              <a:sym typeface="Mada"/>
            </a:endParaRPr>
          </a:p>
          <a:p>
            <a:pPr indent="-292100" lvl="2" marL="13716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Mitral Area</a:t>
            </a:r>
            <a:r>
              <a:rPr lang="en-GB" sz="1000">
                <a:solidFill>
                  <a:schemeClr val="dk1"/>
                </a:solidFill>
                <a:latin typeface="Mada"/>
                <a:ea typeface="Mada"/>
                <a:cs typeface="Mada"/>
                <a:sym typeface="Mada"/>
              </a:rPr>
              <a:t> - Left Fifth Intercostal Space, In The Midclavicular Line.</a:t>
            </a:r>
            <a:endParaRPr sz="10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Lora"/>
              <a:buChar char="➢"/>
            </a:pPr>
            <a:r>
              <a:rPr b="1" lang="en-GB" sz="1000">
                <a:solidFill>
                  <a:schemeClr val="dk1"/>
                </a:solidFill>
                <a:latin typeface="Lora"/>
                <a:ea typeface="Lora"/>
                <a:cs typeface="Lora"/>
                <a:sym typeface="Lora"/>
              </a:rPr>
              <a:t>Abdomen: </a:t>
            </a:r>
            <a:r>
              <a:rPr lang="en-GB" sz="1000">
                <a:solidFill>
                  <a:schemeClr val="dk1"/>
                </a:solidFill>
                <a:latin typeface="Mada"/>
                <a:ea typeface="Mada"/>
                <a:cs typeface="Mada"/>
                <a:sym typeface="Mada"/>
              </a:rPr>
              <a:t>(Patient Is Laying Down)</a:t>
            </a:r>
            <a:endParaRPr b="1" sz="1000">
              <a:solidFill>
                <a:schemeClr val="dk1"/>
              </a:solidFill>
              <a:highlight>
                <a:srgbClr val="F9DEC9"/>
              </a:highlight>
              <a:latin typeface="Lora"/>
              <a:ea typeface="Lora"/>
              <a:cs typeface="Lora"/>
              <a:sym typeface="Lora"/>
            </a:endParaRPr>
          </a:p>
          <a:p>
            <a:pPr indent="-292100" lvl="1" marL="914400" rtl="0" algn="l">
              <a:lnSpc>
                <a:spcPct val="115000"/>
              </a:lnSpc>
              <a:spcBef>
                <a:spcPts val="0"/>
              </a:spcBef>
              <a:spcAft>
                <a:spcPts val="0"/>
              </a:spcAft>
              <a:buClr>
                <a:schemeClr val="dk1"/>
              </a:buClr>
              <a:buSzPts val="1000"/>
              <a:buFont typeface="Mada"/>
              <a:buChar char="○"/>
            </a:pPr>
            <a:r>
              <a:rPr b="1" lang="en-GB" sz="1000">
                <a:solidFill>
                  <a:schemeClr val="dk1"/>
                </a:solidFill>
                <a:highlight>
                  <a:srgbClr val="C5F4E0"/>
                </a:highlight>
                <a:latin typeface="Mada"/>
                <a:ea typeface="Mada"/>
                <a:cs typeface="Mada"/>
                <a:sym typeface="Mada"/>
              </a:rPr>
              <a:t>Observe:</a:t>
            </a:r>
            <a:r>
              <a:rPr b="1"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Observe The Patient’s Abdomen for</a:t>
            </a:r>
            <a:r>
              <a:rPr b="1" lang="en-GB" sz="1000">
                <a:solidFill>
                  <a:schemeClr val="dk1"/>
                </a:solidFill>
                <a:latin typeface="Mada"/>
                <a:ea typeface="Mada"/>
                <a:cs typeface="Mada"/>
                <a:sym typeface="Mada"/>
              </a:rPr>
              <a:t> any pulsatility. </a:t>
            </a:r>
            <a:endParaRPr b="1"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b="1" lang="en-GB" sz="1000">
                <a:solidFill>
                  <a:schemeClr val="dk1"/>
                </a:solidFill>
                <a:highlight>
                  <a:srgbClr val="C5F4E0"/>
                </a:highlight>
                <a:latin typeface="Mada"/>
                <a:ea typeface="Mada"/>
                <a:cs typeface="Mada"/>
                <a:sym typeface="Mada"/>
              </a:rPr>
              <a:t>Palpate:</a:t>
            </a:r>
            <a:r>
              <a:rPr b="1" lang="en-GB" sz="1000">
                <a:solidFill>
                  <a:schemeClr val="dk1"/>
                </a:solidFill>
                <a:latin typeface="Mada"/>
                <a:ea typeface="Mada"/>
                <a:cs typeface="Mada"/>
                <a:sym typeface="Mada"/>
              </a:rPr>
              <a:t> </a:t>
            </a:r>
            <a:endParaRPr b="1" sz="1000">
              <a:solidFill>
                <a:schemeClr val="dk1"/>
              </a:solidFill>
              <a:latin typeface="Mada"/>
              <a:ea typeface="Mada"/>
              <a:cs typeface="Mada"/>
              <a:sym typeface="Mada"/>
            </a:endParaRPr>
          </a:p>
          <a:p>
            <a:pPr indent="-292100" lvl="2" marL="13716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Palpate His/Her Abdomen For abdominal aortic aneurysm,</a:t>
            </a:r>
            <a:endParaRPr sz="1000">
              <a:solidFill>
                <a:schemeClr val="dk1"/>
              </a:solidFill>
              <a:latin typeface="Mada"/>
              <a:ea typeface="Mada"/>
              <a:cs typeface="Mada"/>
              <a:sym typeface="Mada"/>
            </a:endParaRPr>
          </a:p>
          <a:p>
            <a:pPr indent="-292100" lvl="2" marL="13716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Palpate both femoral pulses at once</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b="1" lang="en-GB" sz="1000">
                <a:solidFill>
                  <a:schemeClr val="dk1"/>
                </a:solidFill>
                <a:highlight>
                  <a:srgbClr val="C5F4E0"/>
                </a:highlight>
                <a:latin typeface="Mada"/>
                <a:ea typeface="Mada"/>
                <a:cs typeface="Mada"/>
                <a:sym typeface="Mada"/>
              </a:rPr>
              <a:t>Auscultate:</a:t>
            </a:r>
            <a:r>
              <a:rPr b="1" lang="en-GB" sz="1000">
                <a:solidFill>
                  <a:schemeClr val="dk1"/>
                </a:solidFill>
                <a:latin typeface="Mada"/>
                <a:ea typeface="Mada"/>
                <a:cs typeface="Mada"/>
                <a:sym typeface="Mada"/>
              </a:rPr>
              <a:t> </a:t>
            </a:r>
            <a:endParaRPr b="1" sz="1000">
              <a:solidFill>
                <a:schemeClr val="dk1"/>
              </a:solidFill>
              <a:latin typeface="Mada"/>
              <a:ea typeface="Mada"/>
              <a:cs typeface="Mada"/>
              <a:sym typeface="Mada"/>
            </a:endParaRPr>
          </a:p>
          <a:p>
            <a:pPr indent="-292100" lvl="2" marL="13716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Auscultate For Any Renal Artery, abdominal aorta Bruits.</a:t>
            </a:r>
            <a:endParaRPr sz="1000">
              <a:solidFill>
                <a:schemeClr val="dk1"/>
              </a:solidFill>
              <a:latin typeface="Mada"/>
              <a:ea typeface="Mada"/>
              <a:cs typeface="Mada"/>
              <a:sym typeface="Mada"/>
            </a:endParaRPr>
          </a:p>
          <a:p>
            <a:pPr indent="-292100" lvl="2" marL="13716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Auscultate femoral arteries for bruits</a:t>
            </a:r>
            <a:endParaRPr sz="10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t/>
            </a:r>
            <a:endParaRPr b="1" sz="1000">
              <a:solidFill>
                <a:schemeClr val="dk1"/>
              </a:solidFill>
              <a:latin typeface="Mada"/>
              <a:ea typeface="Mada"/>
              <a:cs typeface="Mada"/>
              <a:sym typeface="Mada"/>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4" name="Shape 3364"/>
        <p:cNvGrpSpPr/>
        <p:nvPr/>
      </p:nvGrpSpPr>
      <p:grpSpPr>
        <a:xfrm>
          <a:off x="0" y="0"/>
          <a:ext cx="0" cy="0"/>
          <a:chOff x="0" y="0"/>
          <a:chExt cx="0" cy="0"/>
        </a:xfrm>
      </p:grpSpPr>
      <p:sp>
        <p:nvSpPr>
          <p:cNvPr id="3365" name="Google Shape;3365;p175"/>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175"/>
          <p:cNvSpPr txBox="1"/>
          <p:nvPr/>
        </p:nvSpPr>
        <p:spPr>
          <a:xfrm>
            <a:off x="82838" y="2642387"/>
            <a:ext cx="7228200" cy="140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Warm and comfortable environment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Supine position</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Expose both legs completely. Make sure that you can see the whole of the limb that you are supposed to be examining and the contralateral limb as well. You will usually be able to compare the limb you have been asked to examine with the contralateral limb.</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grpSp>
        <p:nvGrpSpPr>
          <p:cNvPr id="3367" name="Google Shape;3367;p175"/>
          <p:cNvGrpSpPr/>
          <p:nvPr/>
        </p:nvGrpSpPr>
        <p:grpSpPr>
          <a:xfrm>
            <a:off x="252638" y="2456033"/>
            <a:ext cx="2875800" cy="414954"/>
            <a:chOff x="0" y="1142996"/>
            <a:chExt cx="2875800" cy="414954"/>
          </a:xfrm>
        </p:grpSpPr>
        <p:sp>
          <p:nvSpPr>
            <p:cNvPr id="3368" name="Google Shape;3368;p175"/>
            <p:cNvSpPr txBox="1"/>
            <p:nvPr/>
          </p:nvSpPr>
          <p:spPr>
            <a:xfrm>
              <a:off x="0" y="1142996"/>
              <a:ext cx="2875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Preparation</a:t>
              </a:r>
              <a:endParaRPr sz="1800">
                <a:solidFill>
                  <a:srgbClr val="9FCFCF"/>
                </a:solidFill>
                <a:latin typeface="Comfortaa Regular"/>
                <a:ea typeface="Comfortaa Regular"/>
                <a:cs typeface="Comfortaa Regular"/>
                <a:sym typeface="Comfortaa Regular"/>
              </a:endParaRPr>
            </a:p>
          </p:txBody>
        </p:sp>
        <p:sp>
          <p:nvSpPr>
            <p:cNvPr id="3369" name="Google Shape;3369;p175"/>
            <p:cNvSpPr/>
            <p:nvPr/>
          </p:nvSpPr>
          <p:spPr>
            <a:xfrm>
              <a:off x="775" y="1500350"/>
              <a:ext cx="1659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370" name="Google Shape;3370;p175"/>
          <p:cNvSpPr txBox="1"/>
          <p:nvPr/>
        </p:nvSpPr>
        <p:spPr>
          <a:xfrm>
            <a:off x="167738" y="4356638"/>
            <a:ext cx="7228200" cy="465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Stand at the foot end of the bed and observe the following:</a:t>
            </a:r>
            <a:endParaRPr b="1" sz="1100">
              <a:solidFill>
                <a:schemeClr val="dk1"/>
              </a:solidFill>
              <a:highlight>
                <a:srgbClr val="F9DEC9"/>
              </a:highlight>
              <a:latin typeface="Lora"/>
              <a:ea typeface="Lora"/>
              <a:cs typeface="Lora"/>
              <a:sym typeface="Lora"/>
            </a:endParaRPr>
          </a:p>
          <a:p>
            <a:pPr indent="0" lvl="0" marL="457200" rtl="0" algn="l">
              <a:lnSpc>
                <a:spcPct val="115000"/>
              </a:lnSpc>
              <a:spcBef>
                <a:spcPts val="0"/>
              </a:spcBef>
              <a:spcAft>
                <a:spcPts val="0"/>
              </a:spcAft>
              <a:buNone/>
            </a:pPr>
            <a:r>
              <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C5F4E0"/>
                </a:highlight>
                <a:latin typeface="Mada"/>
                <a:ea typeface="Mada"/>
                <a:cs typeface="Mada"/>
                <a:sym typeface="Mada"/>
              </a:rPr>
              <a:t>Colour:</a:t>
            </a:r>
            <a:r>
              <a:rPr b="1"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White</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Blue</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Black </a:t>
            </a:r>
            <a:endParaRPr sz="11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C5F4E0"/>
                </a:highlight>
                <a:latin typeface="Mada"/>
                <a:ea typeface="Mada"/>
                <a:cs typeface="Mada"/>
                <a:sym typeface="Mada"/>
              </a:rPr>
              <a:t>Trophic changes</a:t>
            </a:r>
            <a:r>
              <a:rPr lang="en-GB" sz="1100">
                <a:solidFill>
                  <a:schemeClr val="dk1"/>
                </a:solidFill>
                <a:latin typeface="Mada"/>
                <a:ea typeface="Mada"/>
                <a:cs typeface="Mada"/>
                <a:sym typeface="Mada"/>
              </a:rPr>
              <a:t> (shiny skin, hair loss, loss of subcutaneous tissue, ulcers) </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Pressure areas (heel, malleoli, and skin over the head of first metatarsal, tips of the toes for blistering, ulceration or patches of black skin)</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Complete description of any ulcer. </a:t>
            </a:r>
            <a:endParaRPr sz="1100">
              <a:solidFill>
                <a:schemeClr val="dk1"/>
              </a:solidFill>
              <a:latin typeface="Mada"/>
              <a:ea typeface="Mada"/>
              <a:cs typeface="Mada"/>
              <a:sym typeface="Mada"/>
            </a:endParaRPr>
          </a:p>
          <a:p>
            <a:pPr indent="0" lvl="0" marL="13716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C5F4E0"/>
                </a:highlight>
                <a:latin typeface="Mada"/>
                <a:ea typeface="Mada"/>
                <a:cs typeface="Mada"/>
                <a:sym typeface="Mada"/>
              </a:rPr>
              <a:t>Vascular angle (Buerger’s angle):</a:t>
            </a:r>
            <a:r>
              <a:rPr lang="en-GB" sz="1100">
                <a:solidFill>
                  <a:schemeClr val="dk1"/>
                </a:solidFill>
                <a:latin typeface="Mada"/>
                <a:ea typeface="Mada"/>
                <a:cs typeface="Mada"/>
                <a:sym typeface="Mada"/>
              </a:rPr>
              <a:t> the angle to which the leg must be raised before it becomes white. </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 normal person elevation of the foot to more than 90° the toes will stay pink. </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Vascular angle of less than 20° indicates severe arterial insufficiency .</a:t>
            </a:r>
            <a:endParaRPr sz="1100">
              <a:solidFill>
                <a:schemeClr val="dk1"/>
              </a:solidFill>
              <a:latin typeface="Mada"/>
              <a:ea typeface="Mada"/>
              <a:cs typeface="Mada"/>
              <a:sym typeface="Mada"/>
            </a:endParaRPr>
          </a:p>
          <a:p>
            <a:pPr indent="0" lvl="0" marL="1371600" rtl="0" algn="l">
              <a:lnSpc>
                <a:spcPct val="115000"/>
              </a:lnSpc>
              <a:spcBef>
                <a:spcPts val="0"/>
              </a:spcBef>
              <a:spcAft>
                <a:spcPts val="0"/>
              </a:spcAft>
              <a:buNone/>
            </a:pP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C5F4E0"/>
                </a:highlight>
                <a:latin typeface="Mada"/>
                <a:ea typeface="Mada"/>
                <a:cs typeface="Mada"/>
                <a:sym typeface="Mada"/>
              </a:rPr>
              <a:t>Capillary filling time (Buerger’s test):</a:t>
            </a:r>
            <a:r>
              <a:rPr lang="en-GB" sz="1100">
                <a:solidFill>
                  <a:schemeClr val="dk1"/>
                </a:solidFill>
                <a:latin typeface="Mada"/>
                <a:ea typeface="Mada"/>
                <a:cs typeface="Mada"/>
                <a:sym typeface="Mada"/>
              </a:rPr>
              <a:t> after elevating the legs and estimating the vascular angle, ask the patient to sit up and hang his legs down over the side of the couch. </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 normal leg will remain a healthy pink colour. </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An ischemic leg will slowly turn from white to pink and then become a flushed purple red colour. </a:t>
            </a:r>
            <a:endParaRPr sz="1100">
              <a:solidFill>
                <a:schemeClr val="dk1"/>
              </a:solidFill>
              <a:latin typeface="Mada"/>
              <a:ea typeface="Mada"/>
              <a:cs typeface="Mada"/>
              <a:sym typeface="Mada"/>
            </a:endParaRPr>
          </a:p>
          <a:p>
            <a:pPr indent="-298450" lvl="3" marL="18288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This is caused by blood filling the dilated skin capillaries. </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This time taken for the foot to become pink is the capillary filling time and depends upon the degree of arterial narrowing. </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 severe ischemia it may be as long as 15- 3O Seconds. </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appearance of a red purple foot is just another indication of the severity of the ischemia. </a:t>
            </a:r>
            <a:endParaRPr sz="1100">
              <a:solidFill>
                <a:schemeClr val="dk1"/>
              </a:solidFill>
              <a:latin typeface="Mada"/>
              <a:ea typeface="Mada"/>
              <a:cs typeface="Mada"/>
              <a:sym typeface="Mada"/>
            </a:endParaRPr>
          </a:p>
          <a:p>
            <a:pPr indent="0" lvl="0" marL="13716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C5F4E0"/>
                </a:highlight>
                <a:latin typeface="Mada"/>
                <a:ea typeface="Mada"/>
                <a:cs typeface="Mada"/>
                <a:sym typeface="Mada"/>
              </a:rPr>
              <a:t>Venous filling (guttering of the veins):</a:t>
            </a:r>
            <a:r>
              <a:rPr lang="en-GB" sz="1100">
                <a:solidFill>
                  <a:schemeClr val="dk1"/>
                </a:solidFill>
                <a:latin typeface="Mada"/>
                <a:ea typeface="Mada"/>
                <a:cs typeface="Mada"/>
                <a:sym typeface="Mada"/>
              </a:rPr>
              <a:t> pale blue gutters in the subcutaneous tissues due to collapsed veins especially with elevation of the foot. </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This is due to insufficient arterial circulation.</a:t>
            </a:r>
            <a:endParaRPr sz="1100">
              <a:solidFill>
                <a:schemeClr val="dk1"/>
              </a:solidFill>
              <a:latin typeface="Mada"/>
              <a:ea typeface="Mada"/>
              <a:cs typeface="Mada"/>
              <a:sym typeface="Mada"/>
            </a:endParaRPr>
          </a:p>
        </p:txBody>
      </p:sp>
      <p:grpSp>
        <p:nvGrpSpPr>
          <p:cNvPr id="3371" name="Google Shape;3371;p175"/>
          <p:cNvGrpSpPr/>
          <p:nvPr/>
        </p:nvGrpSpPr>
        <p:grpSpPr>
          <a:xfrm>
            <a:off x="252638" y="4094083"/>
            <a:ext cx="2875800" cy="414954"/>
            <a:chOff x="0" y="1142996"/>
            <a:chExt cx="2875800" cy="414954"/>
          </a:xfrm>
        </p:grpSpPr>
        <p:sp>
          <p:nvSpPr>
            <p:cNvPr id="3372" name="Google Shape;3372;p175"/>
            <p:cNvSpPr txBox="1"/>
            <p:nvPr/>
          </p:nvSpPr>
          <p:spPr>
            <a:xfrm>
              <a:off x="0" y="1142996"/>
              <a:ext cx="2875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Inspection</a:t>
              </a:r>
              <a:endParaRPr sz="1800">
                <a:solidFill>
                  <a:srgbClr val="9FCFCF"/>
                </a:solidFill>
                <a:latin typeface="Comfortaa Regular"/>
                <a:ea typeface="Comfortaa Regular"/>
                <a:cs typeface="Comfortaa Regular"/>
                <a:sym typeface="Comfortaa Regular"/>
              </a:endParaRPr>
            </a:p>
          </p:txBody>
        </p:sp>
        <p:sp>
          <p:nvSpPr>
            <p:cNvPr id="3373" name="Google Shape;3373;p175"/>
            <p:cNvSpPr/>
            <p:nvPr/>
          </p:nvSpPr>
          <p:spPr>
            <a:xfrm>
              <a:off x="775" y="1500350"/>
              <a:ext cx="1659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374" name="Google Shape;3374;p175"/>
          <p:cNvSpPr txBox="1"/>
          <p:nvPr/>
        </p:nvSpPr>
        <p:spPr>
          <a:xfrm>
            <a:off x="810675" y="838688"/>
            <a:ext cx="5968200" cy="426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GB" sz="2000">
                <a:solidFill>
                  <a:srgbClr val="CC0000"/>
                </a:solidFill>
                <a:highlight>
                  <a:srgbClr val="F9DEC9"/>
                </a:highlight>
                <a:latin typeface="Lora"/>
                <a:ea typeface="Lora"/>
                <a:cs typeface="Lora"/>
                <a:sym typeface="Lora"/>
              </a:rPr>
              <a:t>B</a:t>
            </a:r>
            <a:r>
              <a:rPr b="1" lang="en-GB" sz="2000">
                <a:solidFill>
                  <a:srgbClr val="CC0000"/>
                </a:solidFill>
                <a:highlight>
                  <a:srgbClr val="F9DEC9"/>
                </a:highlight>
                <a:latin typeface="Lora"/>
                <a:ea typeface="Lora"/>
                <a:cs typeface="Lora"/>
                <a:sym typeface="Lora"/>
              </a:rPr>
              <a:t>.</a:t>
            </a:r>
            <a:r>
              <a:rPr b="1" lang="en-GB" sz="2000">
                <a:solidFill>
                  <a:srgbClr val="CC0000"/>
                </a:solidFill>
                <a:latin typeface="Lora"/>
                <a:ea typeface="Lora"/>
                <a:cs typeface="Lora"/>
                <a:sym typeface="Lora"/>
              </a:rPr>
              <a:t> </a:t>
            </a:r>
            <a:r>
              <a:rPr b="1" lang="en-GB" sz="2000">
                <a:solidFill>
                  <a:srgbClr val="83C5BE"/>
                </a:solidFill>
                <a:latin typeface="Lora"/>
                <a:ea typeface="Lora"/>
                <a:cs typeface="Lora"/>
                <a:sym typeface="Lora"/>
              </a:rPr>
              <a:t>ARTERIAL CIRCULATION OF LOWER LIMB </a:t>
            </a:r>
            <a:endParaRPr b="1" sz="2000">
              <a:solidFill>
                <a:srgbClr val="83C5BE"/>
              </a:solidFill>
              <a:latin typeface="Lora"/>
              <a:ea typeface="Lora"/>
              <a:cs typeface="Lora"/>
              <a:sym typeface="Lora"/>
            </a:endParaRPr>
          </a:p>
          <a:p>
            <a:pPr indent="0" lvl="0" marL="0" rtl="0" algn="l">
              <a:spcBef>
                <a:spcPts val="0"/>
              </a:spcBef>
              <a:spcAft>
                <a:spcPts val="0"/>
              </a:spcAft>
              <a:buNone/>
            </a:pPr>
            <a:r>
              <a:t/>
            </a:r>
            <a:endParaRPr b="1" sz="2000">
              <a:solidFill>
                <a:srgbClr val="9FCFCF"/>
              </a:solidFill>
            </a:endParaRPr>
          </a:p>
        </p:txBody>
      </p:sp>
      <p:grpSp>
        <p:nvGrpSpPr>
          <p:cNvPr id="3375" name="Google Shape;3375;p175"/>
          <p:cNvGrpSpPr/>
          <p:nvPr/>
        </p:nvGrpSpPr>
        <p:grpSpPr>
          <a:xfrm>
            <a:off x="139722" y="1264988"/>
            <a:ext cx="7387289" cy="802150"/>
            <a:chOff x="142685" y="1136825"/>
            <a:chExt cx="7387289" cy="802150"/>
          </a:xfrm>
        </p:grpSpPr>
        <p:sp>
          <p:nvSpPr>
            <p:cNvPr id="3376" name="Google Shape;3376;p175"/>
            <p:cNvSpPr txBox="1"/>
            <p:nvPr/>
          </p:nvSpPr>
          <p:spPr>
            <a:xfrm>
              <a:off x="2061628" y="1260075"/>
              <a:ext cx="11955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A B C C D E</a:t>
              </a:r>
              <a:endParaRPr b="1">
                <a:solidFill>
                  <a:srgbClr val="23455A"/>
                </a:solidFill>
                <a:highlight>
                  <a:srgbClr val="C7E3E6"/>
                </a:highlight>
                <a:latin typeface="Lora"/>
                <a:ea typeface="Lora"/>
                <a:cs typeface="Lora"/>
                <a:sym typeface="Lora"/>
              </a:endParaRPr>
            </a:p>
          </p:txBody>
        </p:sp>
        <p:sp>
          <p:nvSpPr>
            <p:cNvPr id="3377" name="Google Shape;3377;p175"/>
            <p:cNvSpPr txBox="1"/>
            <p:nvPr/>
          </p:nvSpPr>
          <p:spPr>
            <a:xfrm>
              <a:off x="3554954" y="1260063"/>
              <a:ext cx="15630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Vital Signs</a:t>
              </a:r>
              <a:endParaRPr b="1">
                <a:solidFill>
                  <a:srgbClr val="23455A"/>
                </a:solidFill>
                <a:highlight>
                  <a:srgbClr val="C7E3E6"/>
                </a:highlight>
                <a:latin typeface="Lora"/>
                <a:ea typeface="Lora"/>
                <a:cs typeface="Lora"/>
                <a:sym typeface="Lora"/>
              </a:endParaRPr>
            </a:p>
          </p:txBody>
        </p:sp>
        <p:sp>
          <p:nvSpPr>
            <p:cNvPr id="3378" name="Google Shape;3378;p175"/>
            <p:cNvSpPr txBox="1"/>
            <p:nvPr/>
          </p:nvSpPr>
          <p:spPr>
            <a:xfrm>
              <a:off x="1806802" y="1194125"/>
              <a:ext cx="5247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2</a:t>
              </a:r>
              <a:endParaRPr b="1" sz="2000">
                <a:solidFill>
                  <a:srgbClr val="F9DEC9"/>
                </a:solidFill>
                <a:latin typeface="Pacifico"/>
                <a:ea typeface="Pacifico"/>
                <a:cs typeface="Pacifico"/>
                <a:sym typeface="Pacifico"/>
              </a:endParaRPr>
            </a:p>
          </p:txBody>
        </p:sp>
        <p:sp>
          <p:nvSpPr>
            <p:cNvPr id="3379" name="Google Shape;3379;p175"/>
            <p:cNvSpPr txBox="1"/>
            <p:nvPr/>
          </p:nvSpPr>
          <p:spPr>
            <a:xfrm>
              <a:off x="3286530" y="1182375"/>
              <a:ext cx="419400" cy="7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3</a:t>
              </a:r>
              <a:endParaRPr b="1" sz="2000">
                <a:solidFill>
                  <a:srgbClr val="F9DEC9"/>
                </a:solidFill>
                <a:latin typeface="Pacifico"/>
                <a:ea typeface="Pacifico"/>
                <a:cs typeface="Pacifico"/>
                <a:sym typeface="Pacifico"/>
              </a:endParaRPr>
            </a:p>
          </p:txBody>
        </p:sp>
        <p:sp>
          <p:nvSpPr>
            <p:cNvPr id="3380" name="Google Shape;3380;p175"/>
            <p:cNvSpPr txBox="1"/>
            <p:nvPr/>
          </p:nvSpPr>
          <p:spPr>
            <a:xfrm>
              <a:off x="318378" y="1288120"/>
              <a:ext cx="14601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W I P P P E R</a:t>
              </a:r>
              <a:endParaRPr b="1">
                <a:solidFill>
                  <a:srgbClr val="23455A"/>
                </a:solidFill>
                <a:highlight>
                  <a:srgbClr val="C7E3E6"/>
                </a:highlight>
                <a:latin typeface="Lora"/>
                <a:ea typeface="Lora"/>
                <a:cs typeface="Lora"/>
                <a:sym typeface="Lora"/>
              </a:endParaRPr>
            </a:p>
          </p:txBody>
        </p:sp>
        <p:sp>
          <p:nvSpPr>
            <p:cNvPr id="3381" name="Google Shape;3381;p175"/>
            <p:cNvSpPr txBox="1"/>
            <p:nvPr/>
          </p:nvSpPr>
          <p:spPr>
            <a:xfrm>
              <a:off x="142685" y="1209125"/>
              <a:ext cx="5247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1</a:t>
              </a:r>
              <a:endParaRPr b="1" sz="2000">
                <a:solidFill>
                  <a:srgbClr val="F9DEC9"/>
                </a:solidFill>
                <a:latin typeface="Pacifico"/>
                <a:ea typeface="Pacifico"/>
                <a:cs typeface="Pacifico"/>
                <a:sym typeface="Pacifico"/>
              </a:endParaRPr>
            </a:p>
          </p:txBody>
        </p:sp>
        <p:sp>
          <p:nvSpPr>
            <p:cNvPr id="3382" name="Google Shape;3382;p175"/>
            <p:cNvSpPr txBox="1"/>
            <p:nvPr/>
          </p:nvSpPr>
          <p:spPr>
            <a:xfrm>
              <a:off x="5213974" y="1136825"/>
              <a:ext cx="2316000" cy="46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Position: </a:t>
              </a:r>
              <a:r>
                <a:rPr b="1" lang="en-GB" sz="1100">
                  <a:solidFill>
                    <a:srgbClr val="FF0000"/>
                  </a:solidFill>
                  <a:latin typeface="Mada"/>
                  <a:ea typeface="Mada"/>
                  <a:cs typeface="Mada"/>
                  <a:sym typeface="Mada"/>
                </a:rPr>
                <a:t>Supine </a:t>
              </a:r>
              <a:r>
                <a:rPr b="1" lang="en-GB" sz="1100">
                  <a:solidFill>
                    <a:srgbClr val="FF0000"/>
                  </a:solidFill>
                  <a:latin typeface="Mada"/>
                  <a:ea typeface="Mada"/>
                  <a:cs typeface="Mada"/>
                  <a:sym typeface="Mada"/>
                </a:rPr>
                <a:t> position</a:t>
              </a:r>
              <a:endParaRPr b="1" sz="1100">
                <a:solidFill>
                  <a:srgbClr val="999999"/>
                </a:solidFill>
                <a:latin typeface="Mada"/>
                <a:ea typeface="Mada"/>
                <a:cs typeface="Mada"/>
                <a:sym typeface="Mada"/>
              </a:endParaRPr>
            </a:p>
          </p:txBody>
        </p:sp>
        <p:sp>
          <p:nvSpPr>
            <p:cNvPr id="3383" name="Google Shape;3383;p175"/>
            <p:cNvSpPr txBox="1"/>
            <p:nvPr/>
          </p:nvSpPr>
          <p:spPr>
            <a:xfrm>
              <a:off x="5213971" y="1397669"/>
              <a:ext cx="2316000" cy="46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Exposure: </a:t>
              </a:r>
              <a:r>
                <a:rPr b="1" lang="en-GB" sz="1100">
                  <a:solidFill>
                    <a:srgbClr val="FF0000"/>
                  </a:solidFill>
                  <a:latin typeface="Mada"/>
                  <a:ea typeface="Mada"/>
                  <a:cs typeface="Mada"/>
                  <a:sym typeface="Mada"/>
                </a:rPr>
                <a:t>both legs completely.</a:t>
              </a:r>
              <a:endParaRPr b="1" sz="1100">
                <a:solidFill>
                  <a:srgbClr val="FF0000"/>
                </a:solidFill>
                <a:latin typeface="Mada"/>
                <a:ea typeface="Mada"/>
                <a:cs typeface="Mada"/>
                <a:sym typeface="Mada"/>
              </a:endParaRPr>
            </a:p>
          </p:txBody>
        </p:sp>
        <p:cxnSp>
          <p:nvCxnSpPr>
            <p:cNvPr id="3384" name="Google Shape;3384;p175"/>
            <p:cNvCxnSpPr/>
            <p:nvPr/>
          </p:nvCxnSpPr>
          <p:spPr>
            <a:xfrm flipH="1">
              <a:off x="5432608" y="1808535"/>
              <a:ext cx="1368600" cy="5100"/>
            </a:xfrm>
            <a:prstGeom prst="straightConnector1">
              <a:avLst/>
            </a:prstGeom>
            <a:noFill/>
            <a:ln cap="flat" cmpd="sng" w="28575">
              <a:solidFill>
                <a:srgbClr val="C7E3E6"/>
              </a:solidFill>
              <a:prstDash val="dash"/>
              <a:round/>
              <a:headEnd len="med" w="med" type="none"/>
              <a:tailEnd len="med" w="med" type="none"/>
            </a:ln>
          </p:spPr>
        </p:cxnSp>
      </p:grpSp>
      <p:sp>
        <p:nvSpPr>
          <p:cNvPr id="3385" name="Google Shape;3385;p175"/>
          <p:cNvSpPr txBox="1"/>
          <p:nvPr/>
        </p:nvSpPr>
        <p:spPr>
          <a:xfrm>
            <a:off x="62538" y="1973963"/>
            <a:ext cx="49479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FFC35F"/>
              </a:buClr>
              <a:buSzPts val="1400"/>
              <a:buFont typeface="Mada"/>
              <a:buAutoNum type="alphaUcPeriod"/>
            </a:pPr>
            <a:r>
              <a:rPr b="1" lang="en-GB">
                <a:solidFill>
                  <a:srgbClr val="FFC35F"/>
                </a:solidFill>
                <a:highlight>
                  <a:srgbClr val="FCEFEB"/>
                </a:highlight>
                <a:latin typeface="Mada"/>
                <a:ea typeface="Mada"/>
                <a:cs typeface="Mada"/>
                <a:sym typeface="Mada"/>
              </a:rPr>
              <a:t>Local examination</a:t>
            </a:r>
            <a:endParaRPr b="1">
              <a:solidFill>
                <a:srgbClr val="FFC35F"/>
              </a:solidFill>
              <a:highlight>
                <a:srgbClr val="FCEFEB"/>
              </a:highlight>
              <a:latin typeface="Mada"/>
              <a:ea typeface="Mada"/>
              <a:cs typeface="Mada"/>
              <a:sym typeface="Mada"/>
            </a:endParaRPr>
          </a:p>
        </p:txBody>
      </p:sp>
      <p:sp>
        <p:nvSpPr>
          <p:cNvPr id="3386" name="Google Shape;3386;p175"/>
          <p:cNvSpPr txBox="1"/>
          <p:nvPr/>
        </p:nvSpPr>
        <p:spPr>
          <a:xfrm>
            <a:off x="723913" y="2116313"/>
            <a:ext cx="548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387" name="Google Shape;3387;p175"/>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3388" name="Google Shape;3388;p175"/>
          <p:cNvSpPr txBox="1"/>
          <p:nvPr/>
        </p:nvSpPr>
        <p:spPr>
          <a:xfrm>
            <a:off x="137850" y="299300"/>
            <a:ext cx="7058400" cy="10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Upper and lower limb vascular examination skills</a:t>
            </a:r>
            <a:endParaRPr b="1" sz="2000">
              <a:solidFill>
                <a:srgbClr val="83C5BE"/>
              </a:solidFill>
              <a:latin typeface="Lora"/>
              <a:ea typeface="Lora"/>
              <a:cs typeface="Lora"/>
              <a:sym typeface="Lora"/>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2" name="Shape 3392"/>
        <p:cNvGrpSpPr/>
        <p:nvPr/>
      </p:nvGrpSpPr>
      <p:grpSpPr>
        <a:xfrm>
          <a:off x="0" y="0"/>
          <a:ext cx="0" cy="0"/>
          <a:chOff x="0" y="0"/>
          <a:chExt cx="0" cy="0"/>
        </a:xfrm>
      </p:grpSpPr>
      <p:sp>
        <p:nvSpPr>
          <p:cNvPr id="3393" name="Google Shape;3393;p176"/>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176"/>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5" name="Google Shape;3395;p176"/>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6" name="Google Shape;3396;p176"/>
          <p:cNvSpPr txBox="1"/>
          <p:nvPr/>
        </p:nvSpPr>
        <p:spPr>
          <a:xfrm>
            <a:off x="-23250" y="2024600"/>
            <a:ext cx="6560100" cy="828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Mada"/>
              <a:buAutoNum type="arabicPeriod"/>
            </a:pPr>
            <a:r>
              <a:rPr b="1" lang="en-GB" sz="1100">
                <a:solidFill>
                  <a:schemeClr val="dk1"/>
                </a:solidFill>
                <a:latin typeface="Mada"/>
                <a:ea typeface="Mada"/>
                <a:cs typeface="Mada"/>
                <a:sym typeface="Mada"/>
              </a:rPr>
              <a:t>Ask if the limb is painful before you touch the patient, </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b="1" lang="en-GB" sz="1100">
                <a:solidFill>
                  <a:schemeClr val="dk1"/>
                </a:solidFill>
                <a:latin typeface="Mada"/>
                <a:ea typeface="Mada"/>
                <a:cs typeface="Mada"/>
                <a:sym typeface="Mada"/>
              </a:rPr>
              <a:t>Watch his or her face during the examination to ensure that you are not causing distress</a:t>
            </a:r>
            <a:r>
              <a:rPr b="1"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0" marL="457200" rtl="0" algn="l">
              <a:lnSpc>
                <a:spcPct val="115000"/>
              </a:lnSpc>
              <a:spcBef>
                <a:spcPts val="100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Temperature:</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Uncover both limbs for at least 5 minutes to the same ambient temperature so that the skin temperature will be adjusted to the surrounding.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Run the back of your hand along both limbs.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Compare both sides and assess which parts are warm or cold and the point of temperature change.</a:t>
            </a:r>
            <a:endParaRPr sz="11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t/>
            </a:r>
            <a:endParaRPr sz="5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Capillary refilling:</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Press the tip of a nail or the pulp of a toe for 2 seconds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Observe the time taken by the blanched area to turn pink after you have stopped pressing.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This gives crude indication of the rate of blood flow in the capillary and the pressure within them.</a:t>
            </a:r>
            <a:endParaRPr sz="11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t/>
            </a:r>
            <a:endParaRPr sz="5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Feel all pulses:</a:t>
            </a:r>
            <a:r>
              <a:rPr b="1" lang="en-GB" sz="1100">
                <a:solidFill>
                  <a:schemeClr val="dk1"/>
                </a:solidFill>
                <a:latin typeface="Lora"/>
                <a:ea typeface="Lora"/>
                <a:cs typeface="Lora"/>
                <a:sym typeface="Lora"/>
              </a:rPr>
              <a:t> compare on each side:</a:t>
            </a:r>
            <a:endParaRPr b="1" sz="1100">
              <a:solidFill>
                <a:schemeClr val="dk1"/>
              </a:solidFill>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C5F4E0"/>
                </a:highlight>
                <a:latin typeface="Mada"/>
                <a:ea typeface="Mada"/>
                <a:cs typeface="Mada"/>
                <a:sym typeface="Mada"/>
              </a:rPr>
              <a:t>Femoral pulse:</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Feel </a:t>
            </a:r>
            <a:r>
              <a:rPr b="1" lang="en-GB" sz="1100">
                <a:solidFill>
                  <a:schemeClr val="dk1"/>
                </a:solidFill>
                <a:latin typeface="Mada"/>
                <a:ea typeface="Mada"/>
                <a:cs typeface="Mada"/>
                <a:sym typeface="Mada"/>
              </a:rPr>
              <a:t>midway </a:t>
            </a:r>
            <a:r>
              <a:rPr lang="en-GB" sz="1100">
                <a:solidFill>
                  <a:schemeClr val="dk1"/>
                </a:solidFill>
                <a:latin typeface="Mada"/>
                <a:ea typeface="Mada"/>
                <a:cs typeface="Mada"/>
                <a:sym typeface="Mada"/>
              </a:rPr>
              <a:t>between </a:t>
            </a:r>
            <a:r>
              <a:rPr b="1" lang="en-GB" sz="1100">
                <a:solidFill>
                  <a:schemeClr val="dk1"/>
                </a:solidFill>
                <a:latin typeface="Mada"/>
                <a:ea typeface="Mada"/>
                <a:cs typeface="Mada"/>
                <a:sym typeface="Mada"/>
              </a:rPr>
              <a:t>symphysis pubis</a:t>
            </a:r>
            <a:r>
              <a:rPr lang="en-GB" sz="1100">
                <a:solidFill>
                  <a:schemeClr val="dk1"/>
                </a:solidFill>
                <a:latin typeface="Mada"/>
                <a:ea typeface="Mada"/>
                <a:cs typeface="Mada"/>
                <a:sym typeface="Mada"/>
              </a:rPr>
              <a:t> and </a:t>
            </a:r>
            <a:r>
              <a:rPr b="1" lang="en-GB" sz="1100">
                <a:solidFill>
                  <a:schemeClr val="dk1"/>
                </a:solidFill>
                <a:latin typeface="Mada"/>
                <a:ea typeface="Mada"/>
                <a:cs typeface="Mada"/>
                <a:sym typeface="Mada"/>
              </a:rPr>
              <a:t>anterior superior iliac spine</a:t>
            </a:r>
            <a:r>
              <a:rPr lang="en-GB" sz="1100">
                <a:solidFill>
                  <a:schemeClr val="dk1"/>
                </a:solidFill>
                <a:latin typeface="Mada"/>
                <a:ea typeface="Mada"/>
                <a:cs typeface="Mada"/>
                <a:sym typeface="Mada"/>
              </a:rPr>
              <a:t> (mid-inguinal point).</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C5F4E0"/>
                </a:highlight>
                <a:latin typeface="Mada"/>
                <a:ea typeface="Mada"/>
                <a:cs typeface="Mada"/>
                <a:sym typeface="Mada"/>
              </a:rPr>
              <a:t>Popliteal pulse:</a:t>
            </a:r>
            <a:r>
              <a:rPr lang="en-GB" sz="1100">
                <a:solidFill>
                  <a:schemeClr val="dk1"/>
                </a:solidFill>
                <a:latin typeface="Mada"/>
                <a:ea typeface="Mada"/>
                <a:cs typeface="Mada"/>
                <a:sym typeface="Mada"/>
              </a:rPr>
              <a:t> Three ways to feel the popliteal pulse and you may have to try all three before deciding if the pulse is present.</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AutoNum type="arabicParenR"/>
            </a:pPr>
            <a:r>
              <a:rPr b="1" lang="en-GB" sz="1100">
                <a:solidFill>
                  <a:schemeClr val="dk1"/>
                </a:solidFill>
                <a:highlight>
                  <a:srgbClr val="EEFFFD"/>
                </a:highlight>
                <a:latin typeface="Mada"/>
                <a:ea typeface="Mada"/>
                <a:cs typeface="Mada"/>
                <a:sym typeface="Mada"/>
              </a:rPr>
              <a:t>FIRST WAY</a:t>
            </a:r>
            <a:endParaRPr b="1" sz="1100">
              <a:solidFill>
                <a:schemeClr val="dk1"/>
              </a:solidFill>
              <a:highlight>
                <a:srgbClr val="EEFFFD"/>
              </a:highlight>
              <a:latin typeface="Mada"/>
              <a:ea typeface="Mada"/>
              <a:cs typeface="Mada"/>
              <a:sym typeface="Mada"/>
            </a:endParaRPr>
          </a:p>
          <a:p>
            <a:pPr indent="-298450" lvl="3" marL="18288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Flex the knee</a:t>
            </a:r>
            <a:r>
              <a:rPr lang="en-GB" sz="1100">
                <a:solidFill>
                  <a:schemeClr val="dk1"/>
                </a:solidFill>
                <a:latin typeface="Mada"/>
                <a:ea typeface="Mada"/>
                <a:cs typeface="Mada"/>
                <a:sym typeface="Mada"/>
              </a:rPr>
              <a:t> to 135° with the heel resting on the couch. </a:t>
            </a:r>
            <a:endParaRPr sz="1100">
              <a:solidFill>
                <a:schemeClr val="dk1"/>
              </a:solidFill>
              <a:latin typeface="Mada"/>
              <a:ea typeface="Mada"/>
              <a:cs typeface="Mada"/>
              <a:sym typeface="Mada"/>
            </a:endParaRPr>
          </a:p>
          <a:p>
            <a:pPr indent="-298450" lvl="3" marL="18288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Place your thumbs on each side</a:t>
            </a:r>
            <a:r>
              <a:rPr lang="en-GB" sz="1100">
                <a:solidFill>
                  <a:schemeClr val="dk1"/>
                </a:solidFill>
                <a:latin typeface="Mada"/>
                <a:ea typeface="Mada"/>
                <a:cs typeface="Mada"/>
                <a:sym typeface="Mada"/>
              </a:rPr>
              <a:t> of the tibial tuberosity and your fingers over the lower part of the popliteal fossa against the posterior surface of tibial plateau. </a:t>
            </a:r>
            <a:endParaRPr sz="1100">
              <a:solidFill>
                <a:schemeClr val="dk1"/>
              </a:solidFill>
              <a:latin typeface="Mada"/>
              <a:ea typeface="Mada"/>
              <a:cs typeface="Mada"/>
              <a:sym typeface="Mada"/>
            </a:endParaRPr>
          </a:p>
          <a:p>
            <a:pPr indent="-298450" lvl="3" marL="18288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Move </a:t>
            </a:r>
            <a:r>
              <a:rPr lang="en-GB" sz="1100">
                <a:solidFill>
                  <a:schemeClr val="dk1"/>
                </a:solidFill>
                <a:latin typeface="Mada"/>
                <a:ea typeface="Mada"/>
                <a:cs typeface="Mada"/>
                <a:sym typeface="Mada"/>
              </a:rPr>
              <a:t>your fingers from </a:t>
            </a:r>
            <a:r>
              <a:rPr b="1" lang="en-GB" sz="1100">
                <a:solidFill>
                  <a:schemeClr val="dk1"/>
                </a:solidFill>
                <a:latin typeface="Mada"/>
                <a:ea typeface="Mada"/>
                <a:cs typeface="Mada"/>
                <a:sym typeface="Mada"/>
              </a:rPr>
              <a:t>side to side</a:t>
            </a:r>
            <a:r>
              <a:rPr lang="en-GB" sz="1100">
                <a:solidFill>
                  <a:schemeClr val="dk1"/>
                </a:solidFill>
                <a:latin typeface="Mada"/>
                <a:ea typeface="Mada"/>
                <a:cs typeface="Mada"/>
                <a:sym typeface="Mada"/>
              </a:rPr>
              <a:t> until you catch the neurovascular bundle between them. It feels like tout rubbery cord. </a:t>
            </a:r>
            <a:endParaRPr sz="1100">
              <a:solidFill>
                <a:schemeClr val="dk1"/>
              </a:solidFill>
              <a:latin typeface="Mada"/>
              <a:ea typeface="Mada"/>
              <a:cs typeface="Mada"/>
              <a:sym typeface="Mada"/>
            </a:endParaRPr>
          </a:p>
          <a:p>
            <a:pPr indent="-298450" lvl="3" marL="18288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Then press the bundle against the </a:t>
            </a:r>
            <a:r>
              <a:rPr b="1" lang="en-GB" sz="1100">
                <a:solidFill>
                  <a:schemeClr val="dk1"/>
                </a:solidFill>
                <a:latin typeface="Mada"/>
                <a:ea typeface="Mada"/>
                <a:cs typeface="Mada"/>
                <a:sym typeface="Mada"/>
              </a:rPr>
              <a:t>upper surface of the tibia</a:t>
            </a:r>
            <a:r>
              <a:rPr lang="en-GB" sz="1100">
                <a:solidFill>
                  <a:schemeClr val="dk1"/>
                </a:solidFill>
                <a:latin typeface="Mada"/>
                <a:ea typeface="Mada"/>
                <a:cs typeface="Mada"/>
                <a:sym typeface="Mada"/>
              </a:rPr>
              <a:t> to feel the pulse. </a:t>
            </a:r>
            <a:endParaRPr sz="1100">
              <a:solidFill>
                <a:schemeClr val="dk1"/>
              </a:solidFill>
              <a:latin typeface="Mada"/>
              <a:ea typeface="Mada"/>
              <a:cs typeface="Mada"/>
              <a:sym typeface="Mada"/>
            </a:endParaRPr>
          </a:p>
          <a:p>
            <a:pPr indent="-298450" lvl="3" marL="18288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You </a:t>
            </a:r>
            <a:r>
              <a:rPr b="1" lang="en-GB" sz="1100">
                <a:solidFill>
                  <a:schemeClr val="dk1"/>
                </a:solidFill>
                <a:latin typeface="Mada"/>
                <a:ea typeface="Mada"/>
                <a:cs typeface="Mada"/>
                <a:sym typeface="Mada"/>
              </a:rPr>
              <a:t>cannot </a:t>
            </a:r>
            <a:r>
              <a:rPr lang="en-GB" sz="1100">
                <a:solidFill>
                  <a:schemeClr val="dk1"/>
                </a:solidFill>
                <a:latin typeface="Mada"/>
                <a:ea typeface="Mada"/>
                <a:cs typeface="Mada"/>
                <a:sym typeface="Mada"/>
              </a:rPr>
              <a:t>feel the popliteal pulse above the knee joint in this way because it is a deep between the condyles of the femur in a large pad of fat.</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AutoNum type="arabicParenR"/>
            </a:pPr>
            <a:r>
              <a:rPr b="1" lang="en-GB" sz="1100">
                <a:solidFill>
                  <a:schemeClr val="dk1"/>
                </a:solidFill>
                <a:highlight>
                  <a:srgbClr val="EEFFFD"/>
                </a:highlight>
                <a:latin typeface="Mada"/>
                <a:ea typeface="Mada"/>
                <a:cs typeface="Mada"/>
                <a:sym typeface="Mada"/>
              </a:rPr>
              <a:t>SECOND WAY</a:t>
            </a:r>
            <a:endParaRPr b="1" sz="1100">
              <a:solidFill>
                <a:schemeClr val="dk1"/>
              </a:solidFill>
              <a:highlight>
                <a:srgbClr val="EEFFFD"/>
              </a:highlight>
              <a:latin typeface="Mada"/>
              <a:ea typeface="Mada"/>
              <a:cs typeface="Mada"/>
              <a:sym typeface="Mada"/>
            </a:endParaRPr>
          </a:p>
          <a:p>
            <a:pPr indent="-298450" lvl="3" marL="18288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With the leg </a:t>
            </a:r>
            <a:r>
              <a:rPr b="1" lang="en-GB" sz="1100">
                <a:solidFill>
                  <a:schemeClr val="dk1"/>
                </a:solidFill>
                <a:latin typeface="Mada"/>
                <a:ea typeface="Mada"/>
                <a:cs typeface="Mada"/>
                <a:sym typeface="Mada"/>
              </a:rPr>
              <a:t>straight</a:t>
            </a:r>
            <a:r>
              <a:rPr lang="en-GB" sz="1100">
                <a:solidFill>
                  <a:schemeClr val="dk1"/>
                </a:solidFill>
                <a:latin typeface="Mada"/>
                <a:ea typeface="Mada"/>
                <a:cs typeface="Mada"/>
                <a:sym typeface="Mada"/>
              </a:rPr>
              <a:t>, place one hand behind the knee with the</a:t>
            </a:r>
            <a:r>
              <a:rPr b="1" lang="en-GB" sz="1100">
                <a:solidFill>
                  <a:schemeClr val="dk1"/>
                </a:solidFill>
                <a:latin typeface="Mada"/>
                <a:ea typeface="Mada"/>
                <a:cs typeface="Mada"/>
                <a:sym typeface="Mada"/>
              </a:rPr>
              <a:t> fingertips along the midline </a:t>
            </a:r>
            <a:r>
              <a:rPr lang="en-GB" sz="1100">
                <a:solidFill>
                  <a:schemeClr val="dk1"/>
                </a:solidFill>
                <a:latin typeface="Mada"/>
                <a:ea typeface="Mada"/>
                <a:cs typeface="Mada"/>
                <a:sym typeface="Mada"/>
              </a:rPr>
              <a:t>of the popliteal fossa, and hyperextend the knee against this hand and the couch with your other hand.</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AutoNum type="arabicParenR"/>
            </a:pPr>
            <a:r>
              <a:rPr b="1" lang="en-GB" sz="1100">
                <a:solidFill>
                  <a:schemeClr val="dk1"/>
                </a:solidFill>
                <a:highlight>
                  <a:srgbClr val="EEFFFD"/>
                </a:highlight>
                <a:latin typeface="Mada"/>
                <a:ea typeface="Mada"/>
                <a:cs typeface="Mada"/>
                <a:sym typeface="Mada"/>
              </a:rPr>
              <a:t>THIRD WAY</a:t>
            </a:r>
            <a:endParaRPr b="1" sz="1100">
              <a:solidFill>
                <a:schemeClr val="dk1"/>
              </a:solidFill>
              <a:highlight>
                <a:srgbClr val="EEFFFD"/>
              </a:highlight>
              <a:latin typeface="Mada"/>
              <a:ea typeface="Mada"/>
              <a:cs typeface="Mada"/>
              <a:sym typeface="Mada"/>
            </a:endParaRPr>
          </a:p>
          <a:p>
            <a:pPr indent="-298450" lvl="3" marL="18288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Turn the patient into the </a:t>
            </a:r>
            <a:r>
              <a:rPr b="1" lang="en-GB" sz="1100">
                <a:solidFill>
                  <a:schemeClr val="dk1"/>
                </a:solidFill>
                <a:latin typeface="Mada"/>
                <a:ea typeface="Mada"/>
                <a:cs typeface="Mada"/>
                <a:sym typeface="Mada"/>
              </a:rPr>
              <a:t>prone </a:t>
            </a:r>
            <a:r>
              <a:rPr lang="en-GB" sz="1100">
                <a:solidFill>
                  <a:schemeClr val="dk1"/>
                </a:solidFill>
                <a:latin typeface="Mada"/>
                <a:ea typeface="Mada"/>
                <a:cs typeface="Mada"/>
                <a:sym typeface="Mada"/>
              </a:rPr>
              <a:t>position and feel along the line of the artery with the fingertips of both hands while the knee joint is extended. This is the most reliable method.</a:t>
            </a:r>
            <a:endParaRPr sz="1100">
              <a:solidFill>
                <a:schemeClr val="dk1"/>
              </a:solidFill>
              <a:latin typeface="Mada"/>
              <a:ea typeface="Mada"/>
              <a:cs typeface="Mada"/>
              <a:sym typeface="Mada"/>
            </a:endParaRPr>
          </a:p>
          <a:p>
            <a:pPr indent="-298450" lvl="1" marL="914400" rtl="0" algn="l">
              <a:lnSpc>
                <a:spcPct val="115000"/>
              </a:lnSpc>
              <a:spcBef>
                <a:spcPts val="1000"/>
              </a:spcBef>
              <a:spcAft>
                <a:spcPts val="0"/>
              </a:spcAft>
              <a:buClr>
                <a:schemeClr val="dk1"/>
              </a:buClr>
              <a:buSzPts val="1100"/>
              <a:buFont typeface="Mada"/>
              <a:buChar char="○"/>
            </a:pPr>
            <a:r>
              <a:rPr b="1" lang="en-GB" sz="1100">
                <a:solidFill>
                  <a:schemeClr val="dk1"/>
                </a:solidFill>
                <a:highlight>
                  <a:srgbClr val="C5F4E0"/>
                </a:highlight>
                <a:latin typeface="Mada"/>
                <a:ea typeface="Mada"/>
                <a:cs typeface="Mada"/>
                <a:sym typeface="Mada"/>
              </a:rPr>
              <a:t>Dorsalis pedis:</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Feel along cleft </a:t>
            </a:r>
            <a:r>
              <a:rPr b="1" lang="en-GB" sz="1100">
                <a:solidFill>
                  <a:schemeClr val="dk1"/>
                </a:solidFill>
                <a:latin typeface="Mada"/>
                <a:ea typeface="Mada"/>
                <a:cs typeface="Mada"/>
                <a:sym typeface="Mada"/>
              </a:rPr>
              <a:t>between first two metatarsals</a:t>
            </a:r>
            <a:r>
              <a:rPr lang="en-GB" sz="1100">
                <a:solidFill>
                  <a:schemeClr val="dk1"/>
                </a:solidFill>
                <a:latin typeface="Mada"/>
                <a:ea typeface="Mada"/>
                <a:cs typeface="Mada"/>
                <a:sym typeface="Mada"/>
              </a:rPr>
              <a:t> near upper end of the first intermetatarsal space. Use </a:t>
            </a:r>
            <a:r>
              <a:rPr b="1" lang="en-GB" sz="1100">
                <a:solidFill>
                  <a:schemeClr val="dk1"/>
                </a:solidFill>
                <a:latin typeface="Mada"/>
                <a:ea typeface="Mada"/>
                <a:cs typeface="Mada"/>
                <a:sym typeface="Mada"/>
              </a:rPr>
              <a:t>three </a:t>
            </a:r>
            <a:r>
              <a:rPr lang="en-GB" sz="1100">
                <a:solidFill>
                  <a:schemeClr val="dk1"/>
                </a:solidFill>
                <a:latin typeface="Mada"/>
                <a:ea typeface="Mada"/>
                <a:cs typeface="Mada"/>
                <a:sym typeface="Mada"/>
              </a:rPr>
              <a:t>fingers.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C5F4E0"/>
                </a:highlight>
                <a:latin typeface="Mada"/>
                <a:ea typeface="Mada"/>
                <a:cs typeface="Mada"/>
                <a:sym typeface="Mada"/>
              </a:rPr>
              <a:t>Posterior tibial:</a:t>
            </a:r>
            <a:r>
              <a:rPr lang="en-GB" sz="1100">
                <a:solidFill>
                  <a:schemeClr val="dk1"/>
                </a:solidFill>
                <a:latin typeface="Mada"/>
                <a:ea typeface="Mada"/>
                <a:cs typeface="Mada"/>
                <a:sym typeface="Mada"/>
              </a:rPr>
              <a:t> feel halfway along line between </a:t>
            </a:r>
            <a:r>
              <a:rPr b="1" lang="en-GB" sz="1100">
                <a:solidFill>
                  <a:schemeClr val="dk1"/>
                </a:solidFill>
                <a:latin typeface="Mada"/>
                <a:ea typeface="Mada"/>
                <a:cs typeface="Mada"/>
                <a:sym typeface="Mada"/>
              </a:rPr>
              <a:t>medial malleolus</a:t>
            </a:r>
            <a:r>
              <a:rPr lang="en-GB" sz="1100">
                <a:solidFill>
                  <a:schemeClr val="dk1"/>
                </a:solidFill>
                <a:latin typeface="Mada"/>
                <a:ea typeface="Mada"/>
                <a:cs typeface="Mada"/>
                <a:sym typeface="Mada"/>
              </a:rPr>
              <a:t> and the </a:t>
            </a:r>
            <a:r>
              <a:rPr b="1" lang="en-GB" sz="1100">
                <a:solidFill>
                  <a:schemeClr val="dk1"/>
                </a:solidFill>
                <a:latin typeface="Mada"/>
                <a:ea typeface="Mada"/>
                <a:cs typeface="Mada"/>
                <a:sym typeface="Mada"/>
              </a:rPr>
              <a:t>prominence of the heel.</a:t>
            </a:r>
            <a:endParaRPr b="1" sz="1100">
              <a:solidFill>
                <a:schemeClr val="dk1"/>
              </a:solidFill>
              <a:latin typeface="Mada"/>
              <a:ea typeface="Mada"/>
              <a:cs typeface="Mada"/>
              <a:sym typeface="Mada"/>
            </a:endParaRPr>
          </a:p>
          <a:p>
            <a:pPr indent="0" lvl="0" marL="0" rtl="0" algn="ctr">
              <a:lnSpc>
                <a:spcPct val="115000"/>
              </a:lnSpc>
              <a:spcBef>
                <a:spcPts val="1000"/>
              </a:spcBef>
              <a:spcAft>
                <a:spcPts val="0"/>
              </a:spcAft>
              <a:buNone/>
            </a:pPr>
            <a:r>
              <a:rPr b="1" lang="en-GB" sz="1100">
                <a:solidFill>
                  <a:schemeClr val="dk1"/>
                </a:solidFill>
                <a:latin typeface="Mada"/>
                <a:ea typeface="Mada"/>
                <a:cs typeface="Mada"/>
                <a:sym typeface="Mada"/>
              </a:rPr>
              <a:t>Test the muscles and nerves: </a:t>
            </a:r>
            <a:r>
              <a:rPr lang="en-GB" sz="1100">
                <a:solidFill>
                  <a:schemeClr val="dk1"/>
                </a:solidFill>
                <a:latin typeface="Mada"/>
                <a:ea typeface="Mada"/>
                <a:cs typeface="Mada"/>
                <a:sym typeface="Mada"/>
              </a:rPr>
              <a:t>for immobility, weakness, tenderness and numbness.</a:t>
            </a:r>
            <a:endParaRPr sz="1100">
              <a:solidFill>
                <a:schemeClr val="dk1"/>
              </a:solidFill>
              <a:latin typeface="Mada"/>
              <a:ea typeface="Mada"/>
              <a:cs typeface="Mada"/>
              <a:sym typeface="Mada"/>
            </a:endParaRPr>
          </a:p>
        </p:txBody>
      </p:sp>
      <p:grpSp>
        <p:nvGrpSpPr>
          <p:cNvPr id="3397" name="Google Shape;3397;p176"/>
          <p:cNvGrpSpPr/>
          <p:nvPr/>
        </p:nvGrpSpPr>
        <p:grpSpPr>
          <a:xfrm>
            <a:off x="54250" y="1533446"/>
            <a:ext cx="2875800" cy="414954"/>
            <a:chOff x="0" y="1142996"/>
            <a:chExt cx="2875800" cy="414954"/>
          </a:xfrm>
        </p:grpSpPr>
        <p:sp>
          <p:nvSpPr>
            <p:cNvPr id="3398" name="Google Shape;3398;p176"/>
            <p:cNvSpPr txBox="1"/>
            <p:nvPr/>
          </p:nvSpPr>
          <p:spPr>
            <a:xfrm>
              <a:off x="0" y="1142996"/>
              <a:ext cx="2875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Palpation</a:t>
              </a:r>
              <a:endParaRPr sz="1800">
                <a:solidFill>
                  <a:srgbClr val="9FCFCF"/>
                </a:solidFill>
                <a:latin typeface="Comfortaa Regular"/>
                <a:ea typeface="Comfortaa Regular"/>
                <a:cs typeface="Comfortaa Regular"/>
                <a:sym typeface="Comfortaa Regular"/>
              </a:endParaRPr>
            </a:p>
          </p:txBody>
        </p:sp>
        <p:sp>
          <p:nvSpPr>
            <p:cNvPr id="3399" name="Google Shape;3399;p176"/>
            <p:cNvSpPr/>
            <p:nvPr/>
          </p:nvSpPr>
          <p:spPr>
            <a:xfrm>
              <a:off x="775" y="1500350"/>
              <a:ext cx="1659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400" name="Google Shape;3400;p176"/>
          <p:cNvSpPr txBox="1"/>
          <p:nvPr/>
        </p:nvSpPr>
        <p:spPr>
          <a:xfrm>
            <a:off x="660513" y="882275"/>
            <a:ext cx="5968200" cy="426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GB" sz="2000">
                <a:solidFill>
                  <a:srgbClr val="CC0000"/>
                </a:solidFill>
                <a:highlight>
                  <a:srgbClr val="F9DEC9"/>
                </a:highlight>
                <a:latin typeface="Lora"/>
                <a:ea typeface="Lora"/>
                <a:cs typeface="Lora"/>
                <a:sym typeface="Lora"/>
              </a:rPr>
              <a:t>B</a:t>
            </a:r>
            <a:r>
              <a:rPr b="1" lang="en-GB" sz="2000">
                <a:solidFill>
                  <a:srgbClr val="CC0000"/>
                </a:solidFill>
                <a:highlight>
                  <a:srgbClr val="F9DEC9"/>
                </a:highlight>
                <a:latin typeface="Lora"/>
                <a:ea typeface="Lora"/>
                <a:cs typeface="Lora"/>
                <a:sym typeface="Lora"/>
              </a:rPr>
              <a:t>.</a:t>
            </a:r>
            <a:r>
              <a:rPr b="1" lang="en-GB" sz="2000">
                <a:solidFill>
                  <a:srgbClr val="CC0000"/>
                </a:solidFill>
                <a:latin typeface="Lora"/>
                <a:ea typeface="Lora"/>
                <a:cs typeface="Lora"/>
                <a:sym typeface="Lora"/>
              </a:rPr>
              <a:t> </a:t>
            </a:r>
            <a:r>
              <a:rPr b="1" lang="en-GB" sz="2000">
                <a:solidFill>
                  <a:srgbClr val="83C5BE"/>
                </a:solidFill>
                <a:latin typeface="Lora"/>
                <a:ea typeface="Lora"/>
                <a:cs typeface="Lora"/>
                <a:sym typeface="Lora"/>
              </a:rPr>
              <a:t>ARTERIAL CIRCULATION OF LOWER LIMB </a:t>
            </a:r>
            <a:endParaRPr b="1" sz="2000">
              <a:solidFill>
                <a:srgbClr val="83C5BE"/>
              </a:solidFill>
              <a:latin typeface="Lora"/>
              <a:ea typeface="Lora"/>
              <a:cs typeface="Lora"/>
              <a:sym typeface="Lora"/>
            </a:endParaRPr>
          </a:p>
          <a:p>
            <a:pPr indent="0" lvl="0" marL="0" rtl="0" algn="l">
              <a:spcBef>
                <a:spcPts val="0"/>
              </a:spcBef>
              <a:spcAft>
                <a:spcPts val="0"/>
              </a:spcAft>
              <a:buNone/>
            </a:pPr>
            <a:r>
              <a:t/>
            </a:r>
            <a:endParaRPr b="1" sz="2000">
              <a:solidFill>
                <a:srgbClr val="9FCFCF"/>
              </a:solidFill>
            </a:endParaRPr>
          </a:p>
        </p:txBody>
      </p:sp>
      <p:pic>
        <p:nvPicPr>
          <p:cNvPr id="3401" name="Google Shape;3401;p176"/>
          <p:cNvPicPr preferRelativeResize="0"/>
          <p:nvPr/>
        </p:nvPicPr>
        <p:blipFill>
          <a:blip r:embed="rId3">
            <a:alphaModFix/>
          </a:blip>
          <a:stretch>
            <a:fillRect/>
          </a:stretch>
        </p:blipFill>
        <p:spPr>
          <a:xfrm>
            <a:off x="6536846" y="9121175"/>
            <a:ext cx="859500" cy="605567"/>
          </a:xfrm>
          <a:prstGeom prst="rect">
            <a:avLst/>
          </a:prstGeom>
          <a:noFill/>
          <a:ln>
            <a:noFill/>
          </a:ln>
        </p:spPr>
      </p:pic>
      <p:pic>
        <p:nvPicPr>
          <p:cNvPr id="3402" name="Google Shape;3402;p176"/>
          <p:cNvPicPr preferRelativeResize="0"/>
          <p:nvPr/>
        </p:nvPicPr>
        <p:blipFill>
          <a:blip r:embed="rId4">
            <a:alphaModFix/>
          </a:blip>
          <a:stretch>
            <a:fillRect/>
          </a:stretch>
        </p:blipFill>
        <p:spPr>
          <a:xfrm>
            <a:off x="6536851" y="9947151"/>
            <a:ext cx="873963" cy="605574"/>
          </a:xfrm>
          <a:prstGeom prst="rect">
            <a:avLst/>
          </a:prstGeom>
          <a:noFill/>
          <a:ln>
            <a:noFill/>
          </a:ln>
        </p:spPr>
      </p:pic>
      <p:sp>
        <p:nvSpPr>
          <p:cNvPr id="3403" name="Google Shape;3403;p176"/>
          <p:cNvSpPr txBox="1"/>
          <p:nvPr/>
        </p:nvSpPr>
        <p:spPr>
          <a:xfrm>
            <a:off x="6628725" y="10391600"/>
            <a:ext cx="782100" cy="276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600">
                <a:solidFill>
                  <a:schemeClr val="dk1"/>
                </a:solidFill>
                <a:highlight>
                  <a:srgbClr val="C5F4E0"/>
                </a:highlight>
                <a:latin typeface="Mada"/>
                <a:ea typeface="Mada"/>
                <a:cs typeface="Mada"/>
                <a:sym typeface="Mada"/>
              </a:rPr>
              <a:t>Posterior tibial</a:t>
            </a:r>
            <a:endParaRPr sz="900"/>
          </a:p>
        </p:txBody>
      </p:sp>
      <p:sp>
        <p:nvSpPr>
          <p:cNvPr id="3404" name="Google Shape;3404;p176"/>
          <p:cNvSpPr txBox="1"/>
          <p:nvPr/>
        </p:nvSpPr>
        <p:spPr>
          <a:xfrm>
            <a:off x="6628725" y="9553400"/>
            <a:ext cx="782100" cy="276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600">
                <a:solidFill>
                  <a:schemeClr val="dk1"/>
                </a:solidFill>
                <a:highlight>
                  <a:srgbClr val="C5F4E0"/>
                </a:highlight>
                <a:latin typeface="Mada"/>
                <a:ea typeface="Mada"/>
                <a:cs typeface="Mada"/>
                <a:sym typeface="Mada"/>
              </a:rPr>
              <a:t>Dorsalis pedis</a:t>
            </a:r>
            <a:endParaRPr sz="900"/>
          </a:p>
        </p:txBody>
      </p:sp>
      <p:pic>
        <p:nvPicPr>
          <p:cNvPr id="3405" name="Google Shape;3405;p176"/>
          <p:cNvPicPr preferRelativeResize="0"/>
          <p:nvPr/>
        </p:nvPicPr>
        <p:blipFill>
          <a:blip r:embed="rId5">
            <a:alphaModFix/>
          </a:blip>
          <a:stretch>
            <a:fillRect/>
          </a:stretch>
        </p:blipFill>
        <p:spPr>
          <a:xfrm>
            <a:off x="6536851" y="6549476"/>
            <a:ext cx="859500" cy="635669"/>
          </a:xfrm>
          <a:prstGeom prst="rect">
            <a:avLst/>
          </a:prstGeom>
          <a:noFill/>
          <a:ln>
            <a:noFill/>
          </a:ln>
        </p:spPr>
      </p:pic>
      <p:sp>
        <p:nvSpPr>
          <p:cNvPr id="3406" name="Google Shape;3406;p176"/>
          <p:cNvSpPr txBox="1"/>
          <p:nvPr/>
        </p:nvSpPr>
        <p:spPr>
          <a:xfrm>
            <a:off x="6628725" y="6962600"/>
            <a:ext cx="782100" cy="276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600">
                <a:solidFill>
                  <a:schemeClr val="dk1"/>
                </a:solidFill>
                <a:highlight>
                  <a:srgbClr val="C5F4E0"/>
                </a:highlight>
                <a:latin typeface="Mada"/>
                <a:ea typeface="Mada"/>
                <a:cs typeface="Mada"/>
                <a:sym typeface="Mada"/>
              </a:rPr>
              <a:t>Popliteal - 1</a:t>
            </a:r>
            <a:endParaRPr sz="900"/>
          </a:p>
        </p:txBody>
      </p:sp>
      <p:pic>
        <p:nvPicPr>
          <p:cNvPr id="3407" name="Google Shape;3407;p176"/>
          <p:cNvPicPr preferRelativeResize="0"/>
          <p:nvPr/>
        </p:nvPicPr>
        <p:blipFill>
          <a:blip r:embed="rId6">
            <a:alphaModFix/>
          </a:blip>
          <a:stretch>
            <a:fillRect/>
          </a:stretch>
        </p:blipFill>
        <p:spPr>
          <a:xfrm>
            <a:off x="6536850" y="8287925"/>
            <a:ext cx="859500" cy="602700"/>
          </a:xfrm>
          <a:prstGeom prst="rect">
            <a:avLst/>
          </a:prstGeom>
          <a:noFill/>
          <a:ln>
            <a:noFill/>
          </a:ln>
        </p:spPr>
      </p:pic>
      <p:sp>
        <p:nvSpPr>
          <p:cNvPr id="3408" name="Google Shape;3408;p176"/>
          <p:cNvSpPr txBox="1"/>
          <p:nvPr/>
        </p:nvSpPr>
        <p:spPr>
          <a:xfrm>
            <a:off x="6628725" y="8715200"/>
            <a:ext cx="782100" cy="276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600">
                <a:solidFill>
                  <a:schemeClr val="dk1"/>
                </a:solidFill>
                <a:highlight>
                  <a:srgbClr val="C5F4E0"/>
                </a:highlight>
                <a:latin typeface="Mada"/>
                <a:ea typeface="Mada"/>
                <a:cs typeface="Mada"/>
                <a:sym typeface="Mada"/>
              </a:rPr>
              <a:t>Popliteal - 3</a:t>
            </a:r>
            <a:endParaRPr b="1" sz="600">
              <a:solidFill>
                <a:schemeClr val="dk1"/>
              </a:solidFill>
              <a:highlight>
                <a:srgbClr val="C5F4E0"/>
              </a:highlight>
              <a:latin typeface="Mada"/>
              <a:ea typeface="Mada"/>
              <a:cs typeface="Mada"/>
              <a:sym typeface="Mada"/>
            </a:endParaRPr>
          </a:p>
        </p:txBody>
      </p:sp>
      <p:pic>
        <p:nvPicPr>
          <p:cNvPr id="3409" name="Google Shape;3409;p176"/>
          <p:cNvPicPr preferRelativeResize="0"/>
          <p:nvPr/>
        </p:nvPicPr>
        <p:blipFill>
          <a:blip r:embed="rId7">
            <a:alphaModFix/>
          </a:blip>
          <a:stretch>
            <a:fillRect/>
          </a:stretch>
        </p:blipFill>
        <p:spPr>
          <a:xfrm>
            <a:off x="6536850" y="7418499"/>
            <a:ext cx="859500" cy="640696"/>
          </a:xfrm>
          <a:prstGeom prst="rect">
            <a:avLst/>
          </a:prstGeom>
          <a:noFill/>
          <a:ln>
            <a:noFill/>
          </a:ln>
        </p:spPr>
      </p:pic>
      <p:sp>
        <p:nvSpPr>
          <p:cNvPr id="3410" name="Google Shape;3410;p176"/>
          <p:cNvSpPr txBox="1"/>
          <p:nvPr/>
        </p:nvSpPr>
        <p:spPr>
          <a:xfrm>
            <a:off x="6628725" y="7877000"/>
            <a:ext cx="782100" cy="276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600">
                <a:solidFill>
                  <a:schemeClr val="dk1"/>
                </a:solidFill>
                <a:highlight>
                  <a:srgbClr val="C5F4E0"/>
                </a:highlight>
                <a:latin typeface="Mada"/>
                <a:ea typeface="Mada"/>
                <a:cs typeface="Mada"/>
                <a:sym typeface="Mada"/>
              </a:rPr>
              <a:t>Popliteal - 2</a:t>
            </a:r>
            <a:endParaRPr b="1" sz="600">
              <a:solidFill>
                <a:schemeClr val="dk1"/>
              </a:solidFill>
              <a:highlight>
                <a:srgbClr val="C5F4E0"/>
              </a:highlight>
              <a:latin typeface="Mada"/>
              <a:ea typeface="Mada"/>
              <a:cs typeface="Mada"/>
              <a:sym typeface="Mada"/>
            </a:endParaRPr>
          </a:p>
        </p:txBody>
      </p:sp>
      <p:sp>
        <p:nvSpPr>
          <p:cNvPr id="3411" name="Google Shape;3411;p176"/>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3412" name="Google Shape;3412;p176"/>
          <p:cNvSpPr txBox="1"/>
          <p:nvPr/>
        </p:nvSpPr>
        <p:spPr>
          <a:xfrm>
            <a:off x="115425" y="325150"/>
            <a:ext cx="7058400" cy="60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Upper and lower limb vascular examination skills</a:t>
            </a:r>
            <a:endParaRPr b="1" sz="2000">
              <a:solidFill>
                <a:srgbClr val="83C5BE"/>
              </a:solidFill>
              <a:latin typeface="Lora"/>
              <a:ea typeface="Lora"/>
              <a:cs typeface="Lora"/>
              <a:sym typeface="Lora"/>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6" name="Shape 3416"/>
        <p:cNvGrpSpPr/>
        <p:nvPr/>
      </p:nvGrpSpPr>
      <p:grpSpPr>
        <a:xfrm>
          <a:off x="0" y="0"/>
          <a:ext cx="0" cy="0"/>
          <a:chOff x="0" y="0"/>
          <a:chExt cx="0" cy="0"/>
        </a:xfrm>
      </p:grpSpPr>
      <p:sp>
        <p:nvSpPr>
          <p:cNvPr id="3417" name="Google Shape;3417;p177"/>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8" name="Google Shape;3418;p177"/>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9" name="Google Shape;3419;p177"/>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0" name="Google Shape;3420;p177"/>
          <p:cNvSpPr txBox="1"/>
          <p:nvPr/>
        </p:nvSpPr>
        <p:spPr>
          <a:xfrm>
            <a:off x="137850" y="299300"/>
            <a:ext cx="7058400" cy="10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Upper and lower limb vascular examination skills</a:t>
            </a:r>
            <a:endParaRPr b="1" sz="2000">
              <a:solidFill>
                <a:srgbClr val="83C5BE"/>
              </a:solidFill>
              <a:latin typeface="Lora"/>
              <a:ea typeface="Lora"/>
              <a:cs typeface="Lora"/>
              <a:sym typeface="Lora"/>
            </a:endParaRPr>
          </a:p>
        </p:txBody>
      </p:sp>
      <p:sp>
        <p:nvSpPr>
          <p:cNvPr id="3421" name="Google Shape;3421;p177"/>
          <p:cNvSpPr txBox="1"/>
          <p:nvPr/>
        </p:nvSpPr>
        <p:spPr>
          <a:xfrm>
            <a:off x="52950" y="2253200"/>
            <a:ext cx="7536600" cy="46800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Use</a:t>
            </a:r>
            <a:r>
              <a:rPr b="1" lang="en-GB" sz="1100">
                <a:solidFill>
                  <a:schemeClr val="dk1"/>
                </a:solidFill>
                <a:latin typeface="Mada"/>
                <a:ea typeface="Mada"/>
                <a:cs typeface="Mada"/>
                <a:sym typeface="Mada"/>
              </a:rPr>
              <a:t> small bell</a:t>
            </a:r>
            <a:r>
              <a:rPr lang="en-GB" sz="1100">
                <a:solidFill>
                  <a:schemeClr val="dk1"/>
                </a:solidFill>
                <a:latin typeface="Mada"/>
                <a:ea typeface="Mada"/>
                <a:cs typeface="Mada"/>
                <a:sym typeface="Mada"/>
              </a:rPr>
              <a:t> of stethoscope. </a:t>
            </a:r>
            <a:r>
              <a:rPr lang="en-GB" sz="1100">
                <a:solidFill>
                  <a:schemeClr val="dk1"/>
                </a:solidFill>
                <a:latin typeface="Mada"/>
                <a:ea typeface="Mada"/>
                <a:cs typeface="Mada"/>
                <a:sym typeface="Mada"/>
              </a:rPr>
              <a:t>Bruits are</a:t>
            </a:r>
            <a:r>
              <a:rPr b="1" lang="en-GB" sz="1100">
                <a:solidFill>
                  <a:schemeClr val="dk1"/>
                </a:solidFill>
                <a:latin typeface="Mada"/>
                <a:ea typeface="Mada"/>
                <a:cs typeface="Mada"/>
                <a:sym typeface="Mada"/>
              </a:rPr>
              <a:t> best heard with bell</a:t>
            </a:r>
            <a:r>
              <a:rPr lang="en-GB" sz="1100">
                <a:solidFill>
                  <a:schemeClr val="dk1"/>
                </a:solidFill>
                <a:latin typeface="Mada"/>
                <a:ea typeface="Mada"/>
                <a:cs typeface="Mada"/>
                <a:sym typeface="Mada"/>
              </a:rPr>
              <a:t> of stethoscope.</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Listen for </a:t>
            </a:r>
            <a:r>
              <a:rPr b="1" lang="en-GB" sz="1100">
                <a:solidFill>
                  <a:schemeClr val="dk1"/>
                </a:solidFill>
                <a:latin typeface="Mada"/>
                <a:ea typeface="Mada"/>
                <a:cs typeface="Mada"/>
                <a:sym typeface="Mada"/>
              </a:rPr>
              <a:t>bruits </a:t>
            </a:r>
            <a:r>
              <a:rPr lang="en-GB" sz="1100">
                <a:solidFill>
                  <a:schemeClr val="dk1"/>
                </a:solidFill>
                <a:latin typeface="Mada"/>
                <a:ea typeface="Mada"/>
                <a:cs typeface="Mada"/>
                <a:sym typeface="Mada"/>
              </a:rPr>
              <a:t>over the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Iliac </a:t>
            </a:r>
            <a:r>
              <a:rPr lang="en-GB" sz="1100">
                <a:solidFill>
                  <a:schemeClr val="dk1"/>
                </a:solidFill>
                <a:latin typeface="Mada"/>
                <a:ea typeface="Mada"/>
                <a:cs typeface="Mada"/>
                <a:sym typeface="Mada"/>
              </a:rPr>
              <a:t>artery</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femoral </a:t>
            </a:r>
            <a:r>
              <a:rPr lang="en-GB" sz="1100">
                <a:solidFill>
                  <a:schemeClr val="dk1"/>
                </a:solidFill>
                <a:latin typeface="Mada"/>
                <a:ea typeface="Mada"/>
                <a:cs typeface="Mada"/>
                <a:sym typeface="Mada"/>
              </a:rPr>
              <a:t>artery</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popliteal artery</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b="1" lang="en-GB" sz="1100">
                <a:solidFill>
                  <a:schemeClr val="dk1"/>
                </a:solidFill>
                <a:latin typeface="Mada"/>
                <a:ea typeface="Mada"/>
                <a:cs typeface="Mada"/>
                <a:sym typeface="Mada"/>
              </a:rPr>
              <a:t>Do not press</a:t>
            </a:r>
            <a:r>
              <a:rPr lang="en-GB" sz="1100">
                <a:solidFill>
                  <a:schemeClr val="dk1"/>
                </a:solidFill>
                <a:latin typeface="Mada"/>
                <a:ea typeface="Mada"/>
                <a:cs typeface="Mada"/>
                <a:sym typeface="Mada"/>
              </a:rPr>
              <a:t> the stethoscope too hard over the superficial arteries because it may distort the artery and cause a bruit.</a:t>
            </a:r>
            <a:endParaRPr sz="1100">
              <a:solidFill>
                <a:schemeClr val="dk1"/>
              </a:solidFill>
              <a:latin typeface="Mada"/>
              <a:ea typeface="Mada"/>
              <a:cs typeface="Mada"/>
              <a:sym typeface="Mada"/>
            </a:endParaRPr>
          </a:p>
          <a:p>
            <a:pPr indent="-298450" lvl="0" marL="457200" rtl="0" algn="l">
              <a:lnSpc>
                <a:spcPct val="115000"/>
              </a:lnSpc>
              <a:spcBef>
                <a:spcPts val="100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Non-invasive investigations:</a:t>
            </a:r>
            <a:r>
              <a:rPr b="1" lang="en-GB" sz="1100">
                <a:solidFill>
                  <a:schemeClr val="dk1"/>
                </a:solidFill>
                <a:highlight>
                  <a:srgbClr val="F9DEC9"/>
                </a:highlight>
                <a:latin typeface="Lora"/>
                <a:ea typeface="Lora"/>
                <a:cs typeface="Lora"/>
                <a:sym typeface="Lora"/>
              </a:rPr>
              <a:t>:</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1000"/>
              </a:spcBef>
              <a:spcAft>
                <a:spcPts val="0"/>
              </a:spcAft>
              <a:buClr>
                <a:schemeClr val="dk1"/>
              </a:buClr>
              <a:buSzPts val="1100"/>
              <a:buFont typeface="Mada"/>
              <a:buChar char="○"/>
            </a:pPr>
            <a:r>
              <a:rPr lang="en-GB" sz="1100">
                <a:solidFill>
                  <a:schemeClr val="dk1"/>
                </a:solidFill>
                <a:latin typeface="Mada"/>
                <a:ea typeface="Mada"/>
                <a:cs typeface="Mada"/>
                <a:sym typeface="Mada"/>
              </a:rPr>
              <a:t>Include </a:t>
            </a:r>
            <a:r>
              <a:rPr b="1" lang="en-GB" sz="1100">
                <a:solidFill>
                  <a:schemeClr val="dk1"/>
                </a:solidFill>
                <a:latin typeface="Mada"/>
                <a:ea typeface="Mada"/>
                <a:cs typeface="Mada"/>
                <a:sym typeface="Mada"/>
              </a:rPr>
              <a:t>doppler scanning</a:t>
            </a:r>
            <a:r>
              <a:rPr lang="en-GB" sz="1100">
                <a:solidFill>
                  <a:schemeClr val="dk1"/>
                </a:solidFill>
                <a:latin typeface="Mada"/>
                <a:ea typeface="Mada"/>
                <a:cs typeface="Mada"/>
                <a:sym typeface="Mada"/>
              </a:rPr>
              <a:t>, to detect blood flow and measure the pulse pressures, enabling a comparison between the upper limb and lower limb pressures.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If doppler scanning is used to measure the ankle and brachial pressures,</a:t>
            </a:r>
            <a:r>
              <a:rPr b="1" lang="en-GB" sz="1100">
                <a:solidFill>
                  <a:schemeClr val="dk1"/>
                </a:solidFill>
                <a:latin typeface="Mada"/>
                <a:ea typeface="Mada"/>
                <a:cs typeface="Mada"/>
                <a:sym typeface="Mada"/>
              </a:rPr>
              <a:t> the ABI (Ankle/ Brachial Pressure Index) </a:t>
            </a:r>
            <a:r>
              <a:rPr lang="en-GB" sz="1100">
                <a:solidFill>
                  <a:schemeClr val="dk1"/>
                </a:solidFill>
                <a:latin typeface="Mada"/>
                <a:ea typeface="Mada"/>
                <a:cs typeface="Mada"/>
                <a:sym typeface="Mada"/>
              </a:rPr>
              <a:t>can be derived, with the following implications: </a:t>
            </a:r>
            <a:endParaRPr sz="1100">
              <a:solidFill>
                <a:schemeClr val="dk1"/>
              </a:solidFill>
              <a:latin typeface="Mada"/>
              <a:ea typeface="Mada"/>
              <a:cs typeface="Mada"/>
              <a:sym typeface="Mada"/>
            </a:endParaRPr>
          </a:p>
        </p:txBody>
      </p:sp>
      <p:grpSp>
        <p:nvGrpSpPr>
          <p:cNvPr id="3422" name="Google Shape;3422;p177"/>
          <p:cNvGrpSpPr/>
          <p:nvPr/>
        </p:nvGrpSpPr>
        <p:grpSpPr>
          <a:xfrm>
            <a:off x="54250" y="1685846"/>
            <a:ext cx="2875800" cy="414954"/>
            <a:chOff x="0" y="1142996"/>
            <a:chExt cx="2875800" cy="414954"/>
          </a:xfrm>
        </p:grpSpPr>
        <p:sp>
          <p:nvSpPr>
            <p:cNvPr id="3423" name="Google Shape;3423;p177"/>
            <p:cNvSpPr txBox="1"/>
            <p:nvPr/>
          </p:nvSpPr>
          <p:spPr>
            <a:xfrm>
              <a:off x="0" y="1142996"/>
              <a:ext cx="2875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Auscultation</a:t>
              </a:r>
              <a:endParaRPr sz="1800">
                <a:solidFill>
                  <a:srgbClr val="9FCFCF"/>
                </a:solidFill>
                <a:latin typeface="Comfortaa Regular"/>
                <a:ea typeface="Comfortaa Regular"/>
                <a:cs typeface="Comfortaa Regular"/>
                <a:sym typeface="Comfortaa Regular"/>
              </a:endParaRPr>
            </a:p>
          </p:txBody>
        </p:sp>
        <p:sp>
          <p:nvSpPr>
            <p:cNvPr id="3424" name="Google Shape;3424;p177"/>
            <p:cNvSpPr/>
            <p:nvPr/>
          </p:nvSpPr>
          <p:spPr>
            <a:xfrm>
              <a:off x="775" y="1500350"/>
              <a:ext cx="1659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425" name="Google Shape;3425;p177"/>
          <p:cNvSpPr txBox="1"/>
          <p:nvPr/>
        </p:nvSpPr>
        <p:spPr>
          <a:xfrm>
            <a:off x="810663" y="1096000"/>
            <a:ext cx="5968200" cy="426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GB" sz="2000">
                <a:solidFill>
                  <a:srgbClr val="CC0000"/>
                </a:solidFill>
                <a:highlight>
                  <a:srgbClr val="F9DEC9"/>
                </a:highlight>
                <a:latin typeface="Lora"/>
                <a:ea typeface="Lora"/>
                <a:cs typeface="Lora"/>
                <a:sym typeface="Lora"/>
              </a:rPr>
              <a:t>B</a:t>
            </a:r>
            <a:r>
              <a:rPr b="1" lang="en-GB" sz="2000">
                <a:solidFill>
                  <a:srgbClr val="CC0000"/>
                </a:solidFill>
                <a:highlight>
                  <a:srgbClr val="F9DEC9"/>
                </a:highlight>
                <a:latin typeface="Lora"/>
                <a:ea typeface="Lora"/>
                <a:cs typeface="Lora"/>
                <a:sym typeface="Lora"/>
              </a:rPr>
              <a:t>.</a:t>
            </a:r>
            <a:r>
              <a:rPr b="1" lang="en-GB" sz="2000">
                <a:solidFill>
                  <a:srgbClr val="CC0000"/>
                </a:solidFill>
                <a:latin typeface="Lora"/>
                <a:ea typeface="Lora"/>
                <a:cs typeface="Lora"/>
                <a:sym typeface="Lora"/>
              </a:rPr>
              <a:t> </a:t>
            </a:r>
            <a:r>
              <a:rPr b="1" lang="en-GB" sz="2000">
                <a:solidFill>
                  <a:srgbClr val="83C5BE"/>
                </a:solidFill>
                <a:latin typeface="Lora"/>
                <a:ea typeface="Lora"/>
                <a:cs typeface="Lora"/>
                <a:sym typeface="Lora"/>
              </a:rPr>
              <a:t>ARTERIAL CIRCULATION OF LOWER LIMB </a:t>
            </a:r>
            <a:endParaRPr b="1" sz="2000">
              <a:solidFill>
                <a:srgbClr val="83C5BE"/>
              </a:solidFill>
              <a:latin typeface="Lora"/>
              <a:ea typeface="Lora"/>
              <a:cs typeface="Lora"/>
              <a:sym typeface="Lora"/>
            </a:endParaRPr>
          </a:p>
          <a:p>
            <a:pPr indent="0" lvl="0" marL="0" rtl="0" algn="l">
              <a:spcBef>
                <a:spcPts val="0"/>
              </a:spcBef>
              <a:spcAft>
                <a:spcPts val="0"/>
              </a:spcAft>
              <a:buNone/>
            </a:pPr>
            <a:r>
              <a:t/>
            </a:r>
            <a:endParaRPr b="1" sz="2000">
              <a:solidFill>
                <a:srgbClr val="9FCFCF"/>
              </a:solidFill>
            </a:endParaRPr>
          </a:p>
        </p:txBody>
      </p:sp>
      <p:graphicFrame>
        <p:nvGraphicFramePr>
          <p:cNvPr id="3426" name="Google Shape;3426;p177"/>
          <p:cNvGraphicFramePr/>
          <p:nvPr/>
        </p:nvGraphicFramePr>
        <p:xfrm>
          <a:off x="2033613" y="4853938"/>
          <a:ext cx="3000000" cy="3000000"/>
        </p:xfrm>
        <a:graphic>
          <a:graphicData uri="http://schemas.openxmlformats.org/drawingml/2006/table">
            <a:tbl>
              <a:tblPr>
                <a:noFill/>
                <a:tableStyleId>{19993E90-D4CF-4236-97D6-A35B643A8516}</a:tableStyleId>
              </a:tblPr>
              <a:tblGrid>
                <a:gridCol w="1761150"/>
                <a:gridCol w="1761150"/>
              </a:tblGrid>
              <a:tr h="240050">
                <a:tc>
                  <a:txBody>
                    <a:bodyPr/>
                    <a:lstStyle/>
                    <a:p>
                      <a:pPr indent="0" lvl="0" marL="0" rtl="0" algn="ctr">
                        <a:spcBef>
                          <a:spcPts val="0"/>
                        </a:spcBef>
                        <a:spcAft>
                          <a:spcPts val="0"/>
                        </a:spcAft>
                        <a:buNone/>
                      </a:pPr>
                      <a:r>
                        <a:rPr b="1" lang="en-GB" sz="1200">
                          <a:solidFill>
                            <a:srgbClr val="83C5BE"/>
                          </a:solidFill>
                          <a:latin typeface="Mada"/>
                          <a:ea typeface="Mada"/>
                          <a:cs typeface="Mada"/>
                          <a:sym typeface="Mada"/>
                        </a:rPr>
                        <a:t>ABI measurement</a:t>
                      </a:r>
                      <a:endParaRPr b="1" sz="1200">
                        <a:solidFill>
                          <a:srgbClr val="83C5BE"/>
                        </a:solidFill>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28575">
                      <a:solidFill>
                        <a:srgbClr val="B45E3B"/>
                      </a:solidFill>
                      <a:prstDash val="solid"/>
                      <a:round/>
                      <a:headEnd len="sm" w="sm" type="none"/>
                      <a:tailEnd len="sm" w="sm" type="none"/>
                    </a:lnB>
                  </a:tcPr>
                </a:tc>
                <a:tc>
                  <a:txBody>
                    <a:bodyPr/>
                    <a:lstStyle/>
                    <a:p>
                      <a:pPr indent="0" lvl="0" marL="0" rtl="0" algn="ctr">
                        <a:spcBef>
                          <a:spcPts val="0"/>
                        </a:spcBef>
                        <a:spcAft>
                          <a:spcPts val="0"/>
                        </a:spcAft>
                        <a:buNone/>
                      </a:pPr>
                      <a:r>
                        <a:rPr b="1" lang="en-GB" sz="1200">
                          <a:solidFill>
                            <a:srgbClr val="83C5BE"/>
                          </a:solidFill>
                          <a:latin typeface="Mada"/>
                          <a:ea typeface="Mada"/>
                          <a:cs typeface="Mada"/>
                          <a:sym typeface="Mada"/>
                        </a:rPr>
                        <a:t>Interpretation</a:t>
                      </a:r>
                      <a:endParaRPr b="1" sz="1200">
                        <a:solidFill>
                          <a:srgbClr val="83C5BE"/>
                        </a:solidFill>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28575">
                      <a:solidFill>
                        <a:srgbClr val="B45E3B"/>
                      </a:solidFill>
                      <a:prstDash val="solid"/>
                      <a:round/>
                      <a:headEnd len="sm" w="sm" type="none"/>
                      <a:tailEnd len="sm" w="sm" type="none"/>
                    </a:lnB>
                  </a:tcPr>
                </a:tc>
              </a:tr>
              <a:tr h="240050">
                <a:tc>
                  <a:txBody>
                    <a:bodyPr/>
                    <a:lstStyle/>
                    <a:p>
                      <a:pPr indent="0" lvl="0" marL="0" rtl="0" algn="ctr">
                        <a:spcBef>
                          <a:spcPts val="0"/>
                        </a:spcBef>
                        <a:spcAft>
                          <a:spcPts val="0"/>
                        </a:spcAft>
                        <a:buNone/>
                      </a:pPr>
                      <a:r>
                        <a:rPr lang="en-GB" sz="1200">
                          <a:solidFill>
                            <a:srgbClr val="E9AC87"/>
                          </a:solidFill>
                          <a:latin typeface="Chelsea Market"/>
                          <a:ea typeface="Chelsea Market"/>
                          <a:cs typeface="Chelsea Market"/>
                          <a:sym typeface="Chelsea Market"/>
                        </a:rPr>
                        <a:t>&gt;1</a:t>
                      </a:r>
                      <a:endParaRPr sz="1200">
                        <a:solidFill>
                          <a:srgbClr val="E9AC87"/>
                        </a:solidFill>
                        <a:latin typeface="Chelsea Market"/>
                        <a:ea typeface="Chelsea Market"/>
                        <a:cs typeface="Chelsea Market"/>
                        <a:sym typeface="Chelsea Marke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B45E3B"/>
                      </a:solidFill>
                      <a:prstDash val="solid"/>
                      <a:round/>
                      <a:headEnd len="sm" w="sm" type="none"/>
                      <a:tailEnd len="sm" w="sm" type="none"/>
                    </a:lnT>
                    <a:lnB cap="flat" cmpd="sng" w="28575">
                      <a:solidFill>
                        <a:srgbClr val="B45E3B"/>
                      </a:solidFill>
                      <a:prstDash val="solid"/>
                      <a:round/>
                      <a:headEnd len="sm" w="sm" type="none"/>
                      <a:tailEnd len="sm" w="sm" type="none"/>
                    </a:lnB>
                  </a:tcPr>
                </a:tc>
                <a:tc>
                  <a:txBody>
                    <a:bodyPr/>
                    <a:lstStyle/>
                    <a:p>
                      <a:pPr indent="0" lvl="0" marL="0" rtl="0" algn="ctr">
                        <a:spcBef>
                          <a:spcPts val="0"/>
                        </a:spcBef>
                        <a:spcAft>
                          <a:spcPts val="0"/>
                        </a:spcAft>
                        <a:buNone/>
                      </a:pPr>
                      <a:r>
                        <a:rPr lang="en-GB" sz="1200">
                          <a:solidFill>
                            <a:srgbClr val="E9AC87"/>
                          </a:solidFill>
                          <a:latin typeface="Chelsea Market"/>
                          <a:ea typeface="Chelsea Market"/>
                          <a:cs typeface="Chelsea Market"/>
                          <a:sym typeface="Chelsea Market"/>
                        </a:rPr>
                        <a:t>Normal</a:t>
                      </a:r>
                      <a:endParaRPr sz="1200">
                        <a:solidFill>
                          <a:srgbClr val="E9AC87"/>
                        </a:solidFill>
                        <a:latin typeface="Chelsea Market"/>
                        <a:ea typeface="Chelsea Market"/>
                        <a:cs typeface="Chelsea Market"/>
                        <a:sym typeface="Chelsea Marke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B45E3B"/>
                      </a:solidFill>
                      <a:prstDash val="solid"/>
                      <a:round/>
                      <a:headEnd len="sm" w="sm" type="none"/>
                      <a:tailEnd len="sm" w="sm" type="none"/>
                    </a:lnT>
                    <a:lnB cap="flat" cmpd="sng" w="28575">
                      <a:solidFill>
                        <a:srgbClr val="B45E3B"/>
                      </a:solidFill>
                      <a:prstDash val="solid"/>
                      <a:round/>
                      <a:headEnd len="sm" w="sm" type="none"/>
                      <a:tailEnd len="sm" w="sm" type="none"/>
                    </a:lnB>
                  </a:tcPr>
                </a:tc>
              </a:tr>
              <a:tr h="240050">
                <a:tc>
                  <a:txBody>
                    <a:bodyPr/>
                    <a:lstStyle/>
                    <a:p>
                      <a:pPr indent="0" lvl="0" marL="0" rtl="0" algn="ctr">
                        <a:spcBef>
                          <a:spcPts val="0"/>
                        </a:spcBef>
                        <a:spcAft>
                          <a:spcPts val="0"/>
                        </a:spcAft>
                        <a:buNone/>
                      </a:pPr>
                      <a:r>
                        <a:rPr lang="en-GB" sz="1200">
                          <a:solidFill>
                            <a:srgbClr val="E9AC87"/>
                          </a:solidFill>
                          <a:latin typeface="Chelsea Market"/>
                          <a:ea typeface="Chelsea Market"/>
                          <a:cs typeface="Chelsea Market"/>
                          <a:sym typeface="Chelsea Market"/>
                        </a:rPr>
                        <a:t>0.7 - 1.0</a:t>
                      </a:r>
                      <a:endParaRPr sz="1200">
                        <a:solidFill>
                          <a:srgbClr val="E9AC87"/>
                        </a:solidFill>
                        <a:latin typeface="Chelsea Market"/>
                        <a:ea typeface="Chelsea Market"/>
                        <a:cs typeface="Chelsea Market"/>
                        <a:sym typeface="Chelsea Marke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B45E3B"/>
                      </a:solidFill>
                      <a:prstDash val="solid"/>
                      <a:round/>
                      <a:headEnd len="sm" w="sm" type="none"/>
                      <a:tailEnd len="sm" w="sm" type="none"/>
                    </a:lnT>
                    <a:lnB cap="flat" cmpd="sng" w="28575">
                      <a:solidFill>
                        <a:srgbClr val="B45E3B"/>
                      </a:solidFill>
                      <a:prstDash val="solid"/>
                      <a:round/>
                      <a:headEnd len="sm" w="sm" type="none"/>
                      <a:tailEnd len="sm" w="sm" type="none"/>
                    </a:lnB>
                  </a:tcPr>
                </a:tc>
                <a:tc>
                  <a:txBody>
                    <a:bodyPr/>
                    <a:lstStyle/>
                    <a:p>
                      <a:pPr indent="0" lvl="0" marL="0" rtl="0" algn="ctr">
                        <a:spcBef>
                          <a:spcPts val="0"/>
                        </a:spcBef>
                        <a:spcAft>
                          <a:spcPts val="0"/>
                        </a:spcAft>
                        <a:buNone/>
                      </a:pPr>
                      <a:r>
                        <a:rPr lang="en-GB" sz="1200">
                          <a:solidFill>
                            <a:srgbClr val="E9AC87"/>
                          </a:solidFill>
                          <a:latin typeface="Chelsea Market"/>
                          <a:ea typeface="Chelsea Market"/>
                          <a:cs typeface="Chelsea Market"/>
                          <a:sym typeface="Chelsea Market"/>
                        </a:rPr>
                        <a:t>Claudication</a:t>
                      </a:r>
                      <a:endParaRPr sz="1200">
                        <a:solidFill>
                          <a:srgbClr val="E9AC87"/>
                        </a:solidFill>
                        <a:latin typeface="Chelsea Market"/>
                        <a:ea typeface="Chelsea Market"/>
                        <a:cs typeface="Chelsea Market"/>
                        <a:sym typeface="Chelsea Marke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B45E3B"/>
                      </a:solidFill>
                      <a:prstDash val="solid"/>
                      <a:round/>
                      <a:headEnd len="sm" w="sm" type="none"/>
                      <a:tailEnd len="sm" w="sm" type="none"/>
                    </a:lnT>
                    <a:lnB cap="flat" cmpd="sng" w="28575">
                      <a:solidFill>
                        <a:srgbClr val="B45E3B"/>
                      </a:solidFill>
                      <a:prstDash val="solid"/>
                      <a:round/>
                      <a:headEnd len="sm" w="sm" type="none"/>
                      <a:tailEnd len="sm" w="sm" type="none"/>
                    </a:lnB>
                  </a:tcPr>
                </a:tc>
              </a:tr>
              <a:tr h="295675">
                <a:tc>
                  <a:txBody>
                    <a:bodyPr/>
                    <a:lstStyle/>
                    <a:p>
                      <a:pPr indent="0" lvl="0" marL="0" rtl="0" algn="ctr">
                        <a:spcBef>
                          <a:spcPts val="0"/>
                        </a:spcBef>
                        <a:spcAft>
                          <a:spcPts val="0"/>
                        </a:spcAft>
                        <a:buNone/>
                      </a:pPr>
                      <a:r>
                        <a:rPr lang="en-GB" sz="1200">
                          <a:solidFill>
                            <a:srgbClr val="E9AC87"/>
                          </a:solidFill>
                          <a:latin typeface="Chelsea Market"/>
                          <a:ea typeface="Chelsea Market"/>
                          <a:cs typeface="Chelsea Market"/>
                          <a:sym typeface="Chelsea Market"/>
                        </a:rPr>
                        <a:t>0.4 - 0.7</a:t>
                      </a:r>
                      <a:endParaRPr sz="1200">
                        <a:solidFill>
                          <a:srgbClr val="E9AC87"/>
                        </a:solidFill>
                        <a:latin typeface="Chelsea Market"/>
                        <a:ea typeface="Chelsea Market"/>
                        <a:cs typeface="Chelsea Market"/>
                        <a:sym typeface="Chelsea Marke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B45E3B"/>
                      </a:solidFill>
                      <a:prstDash val="solid"/>
                      <a:round/>
                      <a:headEnd len="sm" w="sm" type="none"/>
                      <a:tailEnd len="sm" w="sm" type="none"/>
                    </a:lnT>
                    <a:lnB cap="flat" cmpd="sng" w="28575">
                      <a:solidFill>
                        <a:srgbClr val="B45E3B"/>
                      </a:solidFill>
                      <a:prstDash val="solid"/>
                      <a:round/>
                      <a:headEnd len="sm" w="sm" type="none"/>
                      <a:tailEnd len="sm" w="sm" type="none"/>
                    </a:lnB>
                  </a:tcPr>
                </a:tc>
                <a:tc>
                  <a:txBody>
                    <a:bodyPr/>
                    <a:lstStyle/>
                    <a:p>
                      <a:pPr indent="0" lvl="0" marL="0" rtl="0" algn="ctr">
                        <a:spcBef>
                          <a:spcPts val="0"/>
                        </a:spcBef>
                        <a:spcAft>
                          <a:spcPts val="0"/>
                        </a:spcAft>
                        <a:buNone/>
                      </a:pPr>
                      <a:r>
                        <a:rPr lang="en-GB" sz="1200">
                          <a:solidFill>
                            <a:srgbClr val="E9AC87"/>
                          </a:solidFill>
                          <a:latin typeface="Chelsea Market"/>
                          <a:ea typeface="Chelsea Market"/>
                          <a:cs typeface="Chelsea Market"/>
                          <a:sym typeface="Chelsea Market"/>
                        </a:rPr>
                        <a:t>Moderate ischemia</a:t>
                      </a:r>
                      <a:endParaRPr sz="1200">
                        <a:solidFill>
                          <a:srgbClr val="E9AC87"/>
                        </a:solidFill>
                        <a:latin typeface="Chelsea Market"/>
                        <a:ea typeface="Chelsea Market"/>
                        <a:cs typeface="Chelsea Market"/>
                        <a:sym typeface="Chelsea Marke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B45E3B"/>
                      </a:solidFill>
                      <a:prstDash val="solid"/>
                      <a:round/>
                      <a:headEnd len="sm" w="sm" type="none"/>
                      <a:tailEnd len="sm" w="sm" type="none"/>
                    </a:lnT>
                    <a:lnB cap="flat" cmpd="sng" w="28575">
                      <a:solidFill>
                        <a:srgbClr val="B45E3B"/>
                      </a:solidFill>
                      <a:prstDash val="solid"/>
                      <a:round/>
                      <a:headEnd len="sm" w="sm" type="none"/>
                      <a:tailEnd len="sm" w="sm" type="none"/>
                    </a:lnB>
                  </a:tcPr>
                </a:tc>
              </a:tr>
              <a:tr h="240050">
                <a:tc>
                  <a:txBody>
                    <a:bodyPr/>
                    <a:lstStyle/>
                    <a:p>
                      <a:pPr indent="0" lvl="0" marL="0" rtl="0" algn="ctr">
                        <a:spcBef>
                          <a:spcPts val="0"/>
                        </a:spcBef>
                        <a:spcAft>
                          <a:spcPts val="0"/>
                        </a:spcAft>
                        <a:buNone/>
                      </a:pPr>
                      <a:r>
                        <a:rPr lang="en-GB" sz="1200">
                          <a:solidFill>
                            <a:srgbClr val="E9AC87"/>
                          </a:solidFill>
                          <a:latin typeface="Chelsea Market"/>
                          <a:ea typeface="Chelsea Market"/>
                          <a:cs typeface="Chelsea Market"/>
                          <a:sym typeface="Chelsea Market"/>
                        </a:rPr>
                        <a:t>&lt; 0.4</a:t>
                      </a:r>
                      <a:endParaRPr sz="1200">
                        <a:solidFill>
                          <a:srgbClr val="E9AC87"/>
                        </a:solidFill>
                        <a:latin typeface="Chelsea Market"/>
                        <a:ea typeface="Chelsea Market"/>
                        <a:cs typeface="Chelsea Market"/>
                        <a:sym typeface="Chelsea Marke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B45E3B"/>
                      </a:solidFill>
                      <a:prstDash val="solid"/>
                      <a:round/>
                      <a:headEnd len="sm" w="sm" type="none"/>
                      <a:tailEnd len="sm" w="sm" type="none"/>
                    </a:lnT>
                    <a:lnB cap="flat" cmpd="sng" w="28575">
                      <a:solidFill>
                        <a:srgbClr val="B45E3B"/>
                      </a:solidFill>
                      <a:prstDash val="solid"/>
                      <a:round/>
                      <a:headEnd len="sm" w="sm" type="none"/>
                      <a:tailEnd len="sm" w="sm" type="none"/>
                    </a:lnB>
                  </a:tcPr>
                </a:tc>
                <a:tc>
                  <a:txBody>
                    <a:bodyPr/>
                    <a:lstStyle/>
                    <a:p>
                      <a:pPr indent="0" lvl="0" marL="0" rtl="0" algn="ctr">
                        <a:spcBef>
                          <a:spcPts val="0"/>
                        </a:spcBef>
                        <a:spcAft>
                          <a:spcPts val="0"/>
                        </a:spcAft>
                        <a:buNone/>
                      </a:pPr>
                      <a:r>
                        <a:rPr lang="en-GB" sz="1200">
                          <a:solidFill>
                            <a:srgbClr val="E9AC87"/>
                          </a:solidFill>
                          <a:latin typeface="Chelsea Market"/>
                          <a:ea typeface="Chelsea Market"/>
                          <a:cs typeface="Chelsea Market"/>
                          <a:sym typeface="Chelsea Market"/>
                        </a:rPr>
                        <a:t>Severe </a:t>
                      </a:r>
                      <a:r>
                        <a:rPr lang="en-GB" sz="1200">
                          <a:solidFill>
                            <a:srgbClr val="E9AC87"/>
                          </a:solidFill>
                          <a:latin typeface="Chelsea Market"/>
                          <a:ea typeface="Chelsea Market"/>
                          <a:cs typeface="Chelsea Market"/>
                          <a:sym typeface="Chelsea Market"/>
                        </a:rPr>
                        <a:t>ischemia</a:t>
                      </a:r>
                      <a:endParaRPr sz="1200">
                        <a:solidFill>
                          <a:srgbClr val="E9AC87"/>
                        </a:solidFill>
                        <a:latin typeface="Chelsea Market"/>
                        <a:ea typeface="Chelsea Market"/>
                        <a:cs typeface="Chelsea Market"/>
                        <a:sym typeface="Chelsea Marke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B45E3B"/>
                      </a:solidFill>
                      <a:prstDash val="solid"/>
                      <a:round/>
                      <a:headEnd len="sm" w="sm" type="none"/>
                      <a:tailEnd len="sm" w="sm" type="none"/>
                    </a:lnT>
                    <a:lnB cap="flat" cmpd="sng" w="28575">
                      <a:solidFill>
                        <a:srgbClr val="B45E3B"/>
                      </a:solidFill>
                      <a:prstDash val="solid"/>
                      <a:round/>
                      <a:headEnd len="sm" w="sm" type="none"/>
                      <a:tailEnd len="sm" w="sm" type="none"/>
                    </a:lnB>
                  </a:tcPr>
                </a:tc>
              </a:tr>
            </a:tbl>
          </a:graphicData>
        </a:graphic>
      </p:graphicFrame>
      <p:sp>
        <p:nvSpPr>
          <p:cNvPr id="3427" name="Google Shape;3427;p177"/>
          <p:cNvSpPr txBox="1"/>
          <p:nvPr/>
        </p:nvSpPr>
        <p:spPr>
          <a:xfrm>
            <a:off x="23950" y="7185725"/>
            <a:ext cx="49479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FFC35F"/>
              </a:buClr>
              <a:buSzPts val="1400"/>
              <a:buFont typeface="Mada"/>
              <a:buAutoNum type="alphaUcPeriod" startAt="2"/>
            </a:pPr>
            <a:r>
              <a:rPr b="1" lang="en-GB">
                <a:solidFill>
                  <a:srgbClr val="FFC35F"/>
                </a:solidFill>
                <a:highlight>
                  <a:srgbClr val="FCEFEB"/>
                </a:highlight>
                <a:latin typeface="Mada"/>
                <a:ea typeface="Mada"/>
                <a:cs typeface="Mada"/>
                <a:sym typeface="Mada"/>
              </a:rPr>
              <a:t>General </a:t>
            </a:r>
            <a:r>
              <a:rPr b="1" lang="en-GB">
                <a:solidFill>
                  <a:srgbClr val="FFC35F"/>
                </a:solidFill>
                <a:highlight>
                  <a:srgbClr val="FCEFEB"/>
                </a:highlight>
                <a:latin typeface="Mada"/>
                <a:ea typeface="Mada"/>
                <a:cs typeface="Mada"/>
                <a:sym typeface="Mada"/>
              </a:rPr>
              <a:t>examination</a:t>
            </a:r>
            <a:endParaRPr b="1">
              <a:solidFill>
                <a:srgbClr val="FFC35F"/>
              </a:solidFill>
              <a:highlight>
                <a:srgbClr val="FCEFEB"/>
              </a:highlight>
              <a:latin typeface="Mada"/>
              <a:ea typeface="Mada"/>
              <a:cs typeface="Mada"/>
              <a:sym typeface="Mada"/>
            </a:endParaRPr>
          </a:p>
        </p:txBody>
      </p:sp>
      <p:sp>
        <p:nvSpPr>
          <p:cNvPr id="3428" name="Google Shape;3428;p177"/>
          <p:cNvSpPr txBox="1"/>
          <p:nvPr/>
        </p:nvSpPr>
        <p:spPr>
          <a:xfrm>
            <a:off x="23950" y="7543800"/>
            <a:ext cx="4804200" cy="1716900"/>
          </a:xfrm>
          <a:prstGeom prst="rect">
            <a:avLst/>
          </a:prstGeom>
          <a:noFill/>
          <a:ln>
            <a:noFill/>
          </a:ln>
        </p:spPr>
        <p:txBody>
          <a:bodyPr anchorCtr="0" anchor="t" bIns="91425" lIns="91425" spcFirstLastPara="1" rIns="91425" wrap="square" tIns="91425">
            <a:spAutoFit/>
          </a:bodyPr>
          <a:lstStyle/>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rest of peripheral vascular system</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heart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abdomen for an aortic aneurysm and bruits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Listen for:</a:t>
            </a:r>
            <a:endParaRPr b="1"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AutoNum type="arabicParenR"/>
            </a:pPr>
            <a:r>
              <a:rPr lang="en-GB" sz="1100">
                <a:solidFill>
                  <a:schemeClr val="dk1"/>
                </a:solidFill>
                <a:latin typeface="Mada"/>
                <a:ea typeface="Mada"/>
                <a:cs typeface="Mada"/>
                <a:sym typeface="Mada"/>
              </a:rPr>
              <a:t>Carotid bruit (just behind the angle of mandible)</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AutoNum type="arabicParenR"/>
            </a:pPr>
            <a:r>
              <a:rPr lang="en-GB" sz="1100">
                <a:solidFill>
                  <a:schemeClr val="dk1"/>
                </a:solidFill>
                <a:latin typeface="Mada"/>
                <a:ea typeface="Mada"/>
                <a:cs typeface="Mada"/>
                <a:sym typeface="Mada"/>
              </a:rPr>
              <a:t>Subclavian bruit </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AutoNum type="arabicParenR"/>
            </a:pPr>
            <a:r>
              <a:rPr lang="en-GB" sz="1100">
                <a:solidFill>
                  <a:schemeClr val="dk1"/>
                </a:solidFill>
                <a:latin typeface="Mada"/>
                <a:ea typeface="Mada"/>
                <a:cs typeface="Mada"/>
                <a:sym typeface="Mada"/>
              </a:rPr>
              <a:t>Test for radio-femoral delay (palpate femoral and radial pulse at the same time to test for coarctation of aorta).</a:t>
            </a:r>
            <a:endParaRPr/>
          </a:p>
        </p:txBody>
      </p:sp>
      <p:pic>
        <p:nvPicPr>
          <p:cNvPr id="3429" name="Google Shape;3429;p177"/>
          <p:cNvPicPr preferRelativeResize="0"/>
          <p:nvPr/>
        </p:nvPicPr>
        <p:blipFill>
          <a:blip r:embed="rId3">
            <a:alphaModFix/>
          </a:blip>
          <a:stretch>
            <a:fillRect/>
          </a:stretch>
        </p:blipFill>
        <p:spPr>
          <a:xfrm>
            <a:off x="5555925" y="7334350"/>
            <a:ext cx="1110323" cy="2622650"/>
          </a:xfrm>
          <a:prstGeom prst="rect">
            <a:avLst/>
          </a:prstGeom>
          <a:noFill/>
          <a:ln>
            <a:noFill/>
          </a:ln>
        </p:spPr>
      </p:pic>
      <p:sp>
        <p:nvSpPr>
          <p:cNvPr id="3430" name="Google Shape;3430;p177"/>
          <p:cNvSpPr txBox="1"/>
          <p:nvPr/>
        </p:nvSpPr>
        <p:spPr>
          <a:xfrm>
            <a:off x="4595175" y="9943700"/>
            <a:ext cx="3000000" cy="52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83C5BE"/>
                </a:solidFill>
                <a:latin typeface="Mada"/>
                <a:ea typeface="Mada"/>
                <a:cs typeface="Mada"/>
                <a:sym typeface="Mada"/>
              </a:rPr>
              <a:t>The common sites to hear bruits over the arteries of the lower limbs.</a:t>
            </a:r>
            <a:endParaRPr sz="1100">
              <a:solidFill>
                <a:srgbClr val="83C5BE"/>
              </a:solidFill>
              <a:latin typeface="Mada"/>
              <a:ea typeface="Mada"/>
              <a:cs typeface="Mada"/>
              <a:sym typeface="Mada"/>
            </a:endParaRPr>
          </a:p>
        </p:txBody>
      </p:sp>
      <p:sp>
        <p:nvSpPr>
          <p:cNvPr id="3431" name="Google Shape;3431;p177"/>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5" name="Shape 3435"/>
        <p:cNvGrpSpPr/>
        <p:nvPr/>
      </p:nvGrpSpPr>
      <p:grpSpPr>
        <a:xfrm>
          <a:off x="0" y="0"/>
          <a:ext cx="0" cy="0"/>
          <a:chOff x="0" y="0"/>
          <a:chExt cx="0" cy="0"/>
        </a:xfrm>
      </p:grpSpPr>
      <p:sp>
        <p:nvSpPr>
          <p:cNvPr id="3436" name="Google Shape;3436;p178"/>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7" name="Google Shape;3437;p178"/>
          <p:cNvSpPr txBox="1"/>
          <p:nvPr/>
        </p:nvSpPr>
        <p:spPr>
          <a:xfrm>
            <a:off x="137850" y="299300"/>
            <a:ext cx="7058400" cy="10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latin typeface="Lora"/>
                <a:ea typeface="Lora"/>
                <a:cs typeface="Lora"/>
                <a:sym typeface="Lora"/>
              </a:rPr>
              <a:t> </a:t>
            </a:r>
            <a:r>
              <a:rPr b="1" lang="en-GB" sz="2000">
                <a:solidFill>
                  <a:srgbClr val="83C5BE"/>
                </a:solidFill>
                <a:highlight>
                  <a:srgbClr val="FFFFFF"/>
                </a:highlight>
                <a:latin typeface="Lora"/>
                <a:ea typeface="Lora"/>
                <a:cs typeface="Lora"/>
                <a:sym typeface="Lora"/>
              </a:rPr>
              <a:t>Upper and lower limb vascular examination skills</a:t>
            </a:r>
            <a:endParaRPr b="1" sz="2000">
              <a:solidFill>
                <a:srgbClr val="83C5BE"/>
              </a:solidFill>
              <a:latin typeface="Lora"/>
              <a:ea typeface="Lora"/>
              <a:cs typeface="Lora"/>
              <a:sym typeface="Lora"/>
            </a:endParaRPr>
          </a:p>
        </p:txBody>
      </p:sp>
      <p:grpSp>
        <p:nvGrpSpPr>
          <p:cNvPr id="3438" name="Google Shape;3438;p178"/>
          <p:cNvGrpSpPr/>
          <p:nvPr/>
        </p:nvGrpSpPr>
        <p:grpSpPr>
          <a:xfrm>
            <a:off x="54250" y="2143046"/>
            <a:ext cx="2875800" cy="414954"/>
            <a:chOff x="0" y="1142996"/>
            <a:chExt cx="2875800" cy="414954"/>
          </a:xfrm>
        </p:grpSpPr>
        <p:sp>
          <p:nvSpPr>
            <p:cNvPr id="3439" name="Google Shape;3439;p178"/>
            <p:cNvSpPr txBox="1"/>
            <p:nvPr/>
          </p:nvSpPr>
          <p:spPr>
            <a:xfrm>
              <a:off x="0" y="1142996"/>
              <a:ext cx="2875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Inspection </a:t>
              </a:r>
              <a:endParaRPr sz="1800">
                <a:solidFill>
                  <a:srgbClr val="9FCFCF"/>
                </a:solidFill>
                <a:latin typeface="Comfortaa Regular"/>
                <a:ea typeface="Comfortaa Regular"/>
                <a:cs typeface="Comfortaa Regular"/>
                <a:sym typeface="Comfortaa Regular"/>
              </a:endParaRPr>
            </a:p>
          </p:txBody>
        </p:sp>
        <p:sp>
          <p:nvSpPr>
            <p:cNvPr id="3440" name="Google Shape;3440;p178"/>
            <p:cNvSpPr/>
            <p:nvPr/>
          </p:nvSpPr>
          <p:spPr>
            <a:xfrm>
              <a:off x="775" y="1500350"/>
              <a:ext cx="1659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441" name="Google Shape;3441;p178"/>
          <p:cNvSpPr txBox="1"/>
          <p:nvPr/>
        </p:nvSpPr>
        <p:spPr>
          <a:xfrm>
            <a:off x="810663" y="1096000"/>
            <a:ext cx="5968200" cy="426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GB" sz="2000">
                <a:solidFill>
                  <a:srgbClr val="CC0000"/>
                </a:solidFill>
                <a:highlight>
                  <a:srgbClr val="F9DEC9"/>
                </a:highlight>
                <a:latin typeface="Lora"/>
                <a:ea typeface="Lora"/>
                <a:cs typeface="Lora"/>
                <a:sym typeface="Lora"/>
              </a:rPr>
              <a:t>C</a:t>
            </a:r>
            <a:r>
              <a:rPr b="1" lang="en-GB" sz="2000">
                <a:solidFill>
                  <a:srgbClr val="CC0000"/>
                </a:solidFill>
                <a:highlight>
                  <a:srgbClr val="F9DEC9"/>
                </a:highlight>
                <a:latin typeface="Lora"/>
                <a:ea typeface="Lora"/>
                <a:cs typeface="Lora"/>
                <a:sym typeface="Lora"/>
              </a:rPr>
              <a:t>.</a:t>
            </a:r>
            <a:r>
              <a:rPr b="1" lang="en-GB" sz="2000">
                <a:solidFill>
                  <a:srgbClr val="CC0000"/>
                </a:solidFill>
                <a:latin typeface="Lora"/>
                <a:ea typeface="Lora"/>
                <a:cs typeface="Lora"/>
                <a:sym typeface="Lora"/>
              </a:rPr>
              <a:t> </a:t>
            </a:r>
            <a:r>
              <a:rPr b="1" lang="en-GB" sz="2000">
                <a:solidFill>
                  <a:srgbClr val="83C5BE"/>
                </a:solidFill>
                <a:latin typeface="Lora"/>
                <a:ea typeface="Lora"/>
                <a:cs typeface="Lora"/>
                <a:sym typeface="Lora"/>
              </a:rPr>
              <a:t>VENOUS CIRCULATION OF LOWER LIMB</a:t>
            </a:r>
            <a:endParaRPr b="1" sz="2000">
              <a:solidFill>
                <a:srgbClr val="83C5BE"/>
              </a:solidFill>
              <a:latin typeface="Lora"/>
              <a:ea typeface="Lora"/>
              <a:cs typeface="Lora"/>
              <a:sym typeface="Lora"/>
            </a:endParaRPr>
          </a:p>
          <a:p>
            <a:pPr indent="0" lvl="0" marL="0" rtl="0" algn="l">
              <a:spcBef>
                <a:spcPts val="0"/>
              </a:spcBef>
              <a:spcAft>
                <a:spcPts val="0"/>
              </a:spcAft>
              <a:buNone/>
            </a:pPr>
            <a:r>
              <a:t/>
            </a:r>
            <a:endParaRPr b="1" sz="2000">
              <a:solidFill>
                <a:srgbClr val="9FCFCF"/>
              </a:solidFill>
            </a:endParaRPr>
          </a:p>
        </p:txBody>
      </p:sp>
      <p:sp>
        <p:nvSpPr>
          <p:cNvPr id="3442" name="Google Shape;3442;p178"/>
          <p:cNvSpPr txBox="1"/>
          <p:nvPr/>
        </p:nvSpPr>
        <p:spPr>
          <a:xfrm>
            <a:off x="23950" y="1775525"/>
            <a:ext cx="49479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FFC35F"/>
              </a:buClr>
              <a:buSzPts val="1400"/>
              <a:buFont typeface="Mada"/>
              <a:buAutoNum type="alphaUcPeriod"/>
            </a:pPr>
            <a:r>
              <a:rPr b="1" lang="en-GB">
                <a:solidFill>
                  <a:srgbClr val="FFC35F"/>
                </a:solidFill>
                <a:highlight>
                  <a:srgbClr val="FCEFEB"/>
                </a:highlight>
                <a:latin typeface="Mada"/>
                <a:ea typeface="Mada"/>
                <a:cs typeface="Mada"/>
                <a:sym typeface="Mada"/>
              </a:rPr>
              <a:t>Local examination</a:t>
            </a:r>
            <a:endParaRPr b="1">
              <a:solidFill>
                <a:srgbClr val="FFC35F"/>
              </a:solidFill>
              <a:highlight>
                <a:srgbClr val="FCEFEB"/>
              </a:highlight>
              <a:latin typeface="Mada"/>
              <a:ea typeface="Mada"/>
              <a:cs typeface="Mada"/>
              <a:sym typeface="Mada"/>
            </a:endParaRPr>
          </a:p>
        </p:txBody>
      </p:sp>
      <p:sp>
        <p:nvSpPr>
          <p:cNvPr id="3443" name="Google Shape;3443;p178"/>
          <p:cNvSpPr txBox="1"/>
          <p:nvPr/>
        </p:nvSpPr>
        <p:spPr>
          <a:xfrm>
            <a:off x="-228600" y="2378550"/>
            <a:ext cx="7589400" cy="3341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t/>
            </a:r>
            <a:endParaRPr b="1" sz="1100">
              <a:highlight>
                <a:srgbClr val="F9DEC9"/>
              </a:highlight>
              <a:latin typeface="Lora"/>
              <a:ea typeface="Lora"/>
              <a:cs typeface="Lora"/>
              <a:sym typeface="Lora"/>
            </a:endParaRPr>
          </a:p>
          <a:p>
            <a:pPr indent="-298450" lvl="1" marL="9144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Ask the patient to stand up.</a:t>
            </a:r>
            <a:endParaRPr sz="1100">
              <a:solidFill>
                <a:schemeClr val="dk1"/>
              </a:solidFill>
              <a:latin typeface="Mada"/>
              <a:ea typeface="Mada"/>
              <a:cs typeface="Mada"/>
              <a:sym typeface="Mada"/>
            </a:endParaRPr>
          </a:p>
          <a:p>
            <a:pPr indent="-298450" lvl="1" marL="9144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Expose both legs. </a:t>
            </a:r>
            <a:endParaRPr sz="1100">
              <a:solidFill>
                <a:schemeClr val="dk1"/>
              </a:solidFill>
              <a:latin typeface="Mada"/>
              <a:ea typeface="Mada"/>
              <a:cs typeface="Mada"/>
              <a:sym typeface="Mada"/>
            </a:endParaRPr>
          </a:p>
          <a:p>
            <a:pPr indent="-298450" lvl="1" marL="9144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Observe the shape of the legs and compare the circumference of the legs especially at the ankle level for evidence of oedema.</a:t>
            </a:r>
            <a:endParaRPr sz="1100">
              <a:solidFill>
                <a:schemeClr val="dk1"/>
              </a:solidFill>
              <a:latin typeface="Mada"/>
              <a:ea typeface="Mada"/>
              <a:cs typeface="Mada"/>
              <a:sym typeface="Mada"/>
            </a:endParaRPr>
          </a:p>
          <a:p>
            <a:pPr indent="-298450" lvl="1" marL="9144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Observe anteriorly and posteriorly for the presence and distribution of varicose veins.</a:t>
            </a:r>
            <a:endParaRPr sz="1100">
              <a:solidFill>
                <a:schemeClr val="dk1"/>
              </a:solidFill>
              <a:latin typeface="Mada"/>
              <a:ea typeface="Mada"/>
              <a:cs typeface="Mada"/>
              <a:sym typeface="Mada"/>
            </a:endParaRPr>
          </a:p>
          <a:p>
            <a:pPr indent="-298450" lvl="1" marL="9144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Venous stars (blue skin patches caused by minute veins radiation from single feeding vein).</a:t>
            </a:r>
            <a:endParaRPr sz="1100">
              <a:solidFill>
                <a:schemeClr val="dk1"/>
              </a:solidFill>
              <a:latin typeface="Mada"/>
              <a:ea typeface="Mada"/>
              <a:cs typeface="Mada"/>
              <a:sym typeface="Mada"/>
            </a:endParaRPr>
          </a:p>
          <a:p>
            <a:pPr indent="-298450" lvl="1" marL="9144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Observe skin changes in the “gaiter area above medial malleolus) for:</a:t>
            </a:r>
            <a:endParaRPr sz="1100">
              <a:solidFill>
                <a:schemeClr val="dk1"/>
              </a:solidFill>
              <a:latin typeface="Mada"/>
              <a:ea typeface="Mada"/>
              <a:cs typeface="Mada"/>
              <a:sym typeface="Mada"/>
            </a:endParaRPr>
          </a:p>
          <a:p>
            <a:pPr indent="-298450" lvl="2" marL="13716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Eczema </a:t>
            </a:r>
            <a:endParaRPr sz="1100">
              <a:solidFill>
                <a:schemeClr val="dk1"/>
              </a:solidFill>
              <a:latin typeface="Mada"/>
              <a:ea typeface="Mada"/>
              <a:cs typeface="Mada"/>
              <a:sym typeface="Mada"/>
            </a:endParaRPr>
          </a:p>
          <a:p>
            <a:pPr indent="-298450" lvl="2" marL="13716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Pigmentation</a:t>
            </a:r>
            <a:endParaRPr sz="1100">
              <a:solidFill>
                <a:schemeClr val="dk1"/>
              </a:solidFill>
              <a:latin typeface="Mada"/>
              <a:ea typeface="Mada"/>
              <a:cs typeface="Mada"/>
              <a:sym typeface="Mada"/>
            </a:endParaRPr>
          </a:p>
          <a:p>
            <a:pPr indent="-298450" lvl="2" marL="13716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Ulcers (typically proximal to the medial malleolus adjacent to the long saphenous vein - full description of the ulcer) </a:t>
            </a:r>
            <a:endParaRPr sz="1100">
              <a:solidFill>
                <a:schemeClr val="dk1"/>
              </a:solidFill>
              <a:latin typeface="Mada"/>
              <a:ea typeface="Mada"/>
              <a:cs typeface="Mada"/>
              <a:sym typeface="Mada"/>
            </a:endParaRPr>
          </a:p>
          <a:p>
            <a:pPr indent="-298450" lvl="2" marL="13716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Skin thickening</a:t>
            </a:r>
            <a:endParaRPr sz="1100">
              <a:solidFill>
                <a:schemeClr val="dk1"/>
              </a:solidFill>
              <a:latin typeface="Mada"/>
              <a:ea typeface="Mada"/>
              <a:cs typeface="Mada"/>
              <a:sym typeface="Mada"/>
            </a:endParaRPr>
          </a:p>
          <a:p>
            <a:pPr indent="-298450" lvl="1" marL="914400" rtl="0" algn="just">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Ascertain which system is affected in case of varicose veins : </a:t>
            </a:r>
            <a:endParaRPr b="1" sz="1100">
              <a:solidFill>
                <a:schemeClr val="dk1"/>
              </a:solidFill>
              <a:latin typeface="Mada"/>
              <a:ea typeface="Mada"/>
              <a:cs typeface="Mada"/>
              <a:sym typeface="Mada"/>
            </a:endParaRPr>
          </a:p>
          <a:p>
            <a:pPr indent="-298450" lvl="2" marL="1371600" rtl="0" algn="just">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Short saphenous:</a:t>
            </a:r>
            <a:r>
              <a:rPr lang="en-GB" sz="1100">
                <a:solidFill>
                  <a:schemeClr val="dk1"/>
                </a:solidFill>
                <a:latin typeface="Mada"/>
                <a:ea typeface="Mada"/>
                <a:cs typeface="Mada"/>
                <a:sym typeface="Mada"/>
              </a:rPr>
              <a:t> from popliteal fossa, the vein passes inferiorly to the lateral border of the foot </a:t>
            </a:r>
            <a:endParaRPr sz="1100">
              <a:solidFill>
                <a:schemeClr val="dk1"/>
              </a:solidFill>
              <a:latin typeface="Mada"/>
              <a:ea typeface="Mada"/>
              <a:cs typeface="Mada"/>
              <a:sym typeface="Mada"/>
            </a:endParaRPr>
          </a:p>
          <a:p>
            <a:pPr indent="-298450" lvl="2" marL="1371600" rtl="0" algn="just">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Long saphenous: </a:t>
            </a:r>
            <a:r>
              <a:rPr lang="en-GB" sz="1100">
                <a:solidFill>
                  <a:schemeClr val="dk1"/>
                </a:solidFill>
                <a:latin typeface="Mada"/>
                <a:ea typeface="Mada"/>
                <a:cs typeface="Mada"/>
                <a:sym typeface="Mada"/>
              </a:rPr>
              <a:t>from the groin the vein passes posteromedial to the knee joint, then anterior to the medial malleolus .</a:t>
            </a:r>
            <a:endParaRPr sz="1100">
              <a:solidFill>
                <a:schemeClr val="dk1"/>
              </a:solidFill>
              <a:latin typeface="Mada"/>
              <a:ea typeface="Mada"/>
              <a:cs typeface="Mada"/>
              <a:sym typeface="Mada"/>
            </a:endParaRPr>
          </a:p>
        </p:txBody>
      </p:sp>
      <p:pic>
        <p:nvPicPr>
          <p:cNvPr id="3444" name="Google Shape;3444;p178"/>
          <p:cNvPicPr preferRelativeResize="0"/>
          <p:nvPr/>
        </p:nvPicPr>
        <p:blipFill>
          <a:blip r:embed="rId3">
            <a:alphaModFix/>
          </a:blip>
          <a:stretch>
            <a:fillRect/>
          </a:stretch>
        </p:blipFill>
        <p:spPr>
          <a:xfrm>
            <a:off x="1225238" y="8358450"/>
            <a:ext cx="1209038" cy="1648700"/>
          </a:xfrm>
          <a:prstGeom prst="rect">
            <a:avLst/>
          </a:prstGeom>
          <a:noFill/>
          <a:ln cap="flat" cmpd="sng" w="19050">
            <a:solidFill>
              <a:srgbClr val="ABE5D9"/>
            </a:solidFill>
            <a:prstDash val="solid"/>
            <a:round/>
            <a:headEnd len="sm" w="sm" type="none"/>
            <a:tailEnd len="sm" w="sm" type="none"/>
          </a:ln>
        </p:spPr>
      </p:pic>
      <p:grpSp>
        <p:nvGrpSpPr>
          <p:cNvPr id="3445" name="Google Shape;3445;p178"/>
          <p:cNvGrpSpPr/>
          <p:nvPr/>
        </p:nvGrpSpPr>
        <p:grpSpPr>
          <a:xfrm>
            <a:off x="54250" y="5800646"/>
            <a:ext cx="2875800" cy="414954"/>
            <a:chOff x="0" y="1142996"/>
            <a:chExt cx="2875800" cy="414954"/>
          </a:xfrm>
        </p:grpSpPr>
        <p:sp>
          <p:nvSpPr>
            <p:cNvPr id="3446" name="Google Shape;3446;p178"/>
            <p:cNvSpPr txBox="1"/>
            <p:nvPr/>
          </p:nvSpPr>
          <p:spPr>
            <a:xfrm>
              <a:off x="0" y="1142996"/>
              <a:ext cx="2875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Palpation</a:t>
              </a:r>
              <a:endParaRPr sz="1800">
                <a:solidFill>
                  <a:srgbClr val="9FCFCF"/>
                </a:solidFill>
                <a:latin typeface="Comfortaa Regular"/>
                <a:ea typeface="Comfortaa Regular"/>
                <a:cs typeface="Comfortaa Regular"/>
                <a:sym typeface="Comfortaa Regular"/>
              </a:endParaRPr>
            </a:p>
          </p:txBody>
        </p:sp>
        <p:sp>
          <p:nvSpPr>
            <p:cNvPr id="3447" name="Google Shape;3447;p178"/>
            <p:cNvSpPr/>
            <p:nvPr/>
          </p:nvSpPr>
          <p:spPr>
            <a:xfrm>
              <a:off x="775" y="1500350"/>
              <a:ext cx="1659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448" name="Google Shape;3448;p178"/>
          <p:cNvSpPr txBox="1"/>
          <p:nvPr/>
        </p:nvSpPr>
        <p:spPr>
          <a:xfrm>
            <a:off x="-228600" y="6036150"/>
            <a:ext cx="7589400" cy="1777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t/>
            </a:r>
            <a:endParaRPr b="1" sz="1100">
              <a:highlight>
                <a:srgbClr val="F9DEC9"/>
              </a:highlight>
              <a:latin typeface="Lora"/>
              <a:ea typeface="Lora"/>
              <a:cs typeface="Lora"/>
              <a:sym typeface="Lora"/>
            </a:endParaRPr>
          </a:p>
          <a:p>
            <a:pPr indent="-298450" lvl="1" marL="9144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Feel along the course of the veins and feel the tension in the veins.</a:t>
            </a:r>
            <a:endParaRPr sz="1100">
              <a:solidFill>
                <a:schemeClr val="dk1"/>
              </a:solidFill>
              <a:latin typeface="Mada"/>
              <a:ea typeface="Mada"/>
              <a:cs typeface="Mada"/>
              <a:sym typeface="Mada"/>
            </a:endParaRPr>
          </a:p>
          <a:p>
            <a:pPr indent="-298450" lvl="1" marL="9144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Run the back of your hand down both legs for warm areas over varicose veins.</a:t>
            </a:r>
            <a:endParaRPr sz="1100">
              <a:solidFill>
                <a:schemeClr val="dk1"/>
              </a:solidFill>
              <a:latin typeface="Mada"/>
              <a:ea typeface="Mada"/>
              <a:cs typeface="Mada"/>
              <a:sym typeface="Mada"/>
            </a:endParaRPr>
          </a:p>
          <a:p>
            <a:pPr indent="-298450" lvl="1" marL="9144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Feel along the medial side of the lower leg with the patient standing, and then lying flat for tender defect in the deep facia (the site of incompetent superfacial to deep communicating veins).</a:t>
            </a:r>
            <a:endParaRPr sz="1100">
              <a:solidFill>
                <a:schemeClr val="dk1"/>
              </a:solidFill>
              <a:latin typeface="Mada"/>
              <a:ea typeface="Mada"/>
              <a:cs typeface="Mada"/>
              <a:sym typeface="Mada"/>
            </a:endParaRPr>
          </a:p>
          <a:p>
            <a:pPr indent="-298450" lvl="1" marL="9144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Look to the ankle for lipodermatosclerosis and feel for pitting oedema. </a:t>
            </a:r>
            <a:endParaRPr sz="1100">
              <a:solidFill>
                <a:schemeClr val="dk1"/>
              </a:solidFill>
              <a:latin typeface="Mada"/>
              <a:ea typeface="Mada"/>
              <a:cs typeface="Mada"/>
              <a:sym typeface="Mada"/>
            </a:endParaRPr>
          </a:p>
          <a:p>
            <a:pPr indent="-298450" lvl="1" marL="9144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Feel the saphenofemoral junction (4 cm below and lateral to pubic tubercle). Ask patient to cough and feel cough impulse (indicates saphenofemoral incompetence).</a:t>
            </a:r>
            <a:endParaRPr sz="1100">
              <a:solidFill>
                <a:schemeClr val="dk1"/>
              </a:solidFill>
              <a:latin typeface="Mada"/>
              <a:ea typeface="Mada"/>
              <a:cs typeface="Mada"/>
              <a:sym typeface="Mada"/>
            </a:endParaRPr>
          </a:p>
          <a:p>
            <a:pPr indent="-298450" lvl="1" marL="9144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Feel the saphenopopliteal junction (lower end of popliteal fossa in midline). Ask the patient to cough and feel cough impulse (indicates saphenopopliteal incompetence).</a:t>
            </a:r>
            <a:endParaRPr sz="1100">
              <a:solidFill>
                <a:schemeClr val="dk1"/>
              </a:solidFill>
              <a:latin typeface="Mada"/>
              <a:ea typeface="Mada"/>
              <a:cs typeface="Mada"/>
              <a:sym typeface="Mada"/>
            </a:endParaRPr>
          </a:p>
        </p:txBody>
      </p:sp>
      <p:sp>
        <p:nvSpPr>
          <p:cNvPr id="3449" name="Google Shape;3449;p178"/>
          <p:cNvSpPr txBox="1"/>
          <p:nvPr/>
        </p:nvSpPr>
        <p:spPr>
          <a:xfrm>
            <a:off x="1151813" y="10016500"/>
            <a:ext cx="13959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000">
                <a:solidFill>
                  <a:srgbClr val="83C5BE"/>
                </a:solidFill>
                <a:latin typeface="Mada"/>
                <a:ea typeface="Mada"/>
                <a:cs typeface="Mada"/>
                <a:sym typeface="Mada"/>
              </a:rPr>
              <a:t>Varicose veins with venous ulcer</a:t>
            </a:r>
            <a:endParaRPr sz="1000">
              <a:solidFill>
                <a:srgbClr val="83C5BE"/>
              </a:solidFill>
              <a:latin typeface="Mada"/>
              <a:ea typeface="Mada"/>
              <a:cs typeface="Mada"/>
              <a:sym typeface="Mada"/>
            </a:endParaRPr>
          </a:p>
        </p:txBody>
      </p:sp>
      <p:pic>
        <p:nvPicPr>
          <p:cNvPr id="3450" name="Google Shape;3450;p178"/>
          <p:cNvPicPr preferRelativeResize="0"/>
          <p:nvPr/>
        </p:nvPicPr>
        <p:blipFill>
          <a:blip r:embed="rId4">
            <a:alphaModFix/>
          </a:blip>
          <a:stretch>
            <a:fillRect/>
          </a:stretch>
        </p:blipFill>
        <p:spPr>
          <a:xfrm>
            <a:off x="4427952" y="8358450"/>
            <a:ext cx="1791858" cy="1648700"/>
          </a:xfrm>
          <a:prstGeom prst="rect">
            <a:avLst/>
          </a:prstGeom>
          <a:noFill/>
          <a:ln cap="flat" cmpd="sng" w="19050">
            <a:solidFill>
              <a:srgbClr val="ABE5D9"/>
            </a:solidFill>
            <a:prstDash val="solid"/>
            <a:round/>
            <a:headEnd len="sm" w="sm" type="none"/>
            <a:tailEnd len="sm" w="sm" type="none"/>
          </a:ln>
        </p:spPr>
      </p:pic>
      <p:sp>
        <p:nvSpPr>
          <p:cNvPr id="3451" name="Google Shape;3451;p178"/>
          <p:cNvSpPr txBox="1"/>
          <p:nvPr/>
        </p:nvSpPr>
        <p:spPr>
          <a:xfrm>
            <a:off x="4281313" y="10016500"/>
            <a:ext cx="2156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000">
                <a:solidFill>
                  <a:srgbClr val="83C5BE"/>
                </a:solidFill>
                <a:latin typeface="Mada"/>
                <a:ea typeface="Mada"/>
                <a:cs typeface="Mada"/>
                <a:sym typeface="Mada"/>
              </a:rPr>
              <a:t>The common sites where the superficial veins connected with the deep veins</a:t>
            </a:r>
            <a:endParaRPr sz="1000">
              <a:solidFill>
                <a:srgbClr val="83C5BE"/>
              </a:solidFill>
              <a:latin typeface="Mada"/>
              <a:ea typeface="Mada"/>
              <a:cs typeface="Mada"/>
              <a:sym typeface="Mada"/>
            </a:endParaRPr>
          </a:p>
        </p:txBody>
      </p:sp>
      <p:sp>
        <p:nvSpPr>
          <p:cNvPr id="3452" name="Google Shape;3452;p178"/>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6" name="Shape 3456"/>
        <p:cNvGrpSpPr/>
        <p:nvPr/>
      </p:nvGrpSpPr>
      <p:grpSpPr>
        <a:xfrm>
          <a:off x="0" y="0"/>
          <a:ext cx="0" cy="0"/>
          <a:chOff x="0" y="0"/>
          <a:chExt cx="0" cy="0"/>
        </a:xfrm>
      </p:grpSpPr>
      <p:sp>
        <p:nvSpPr>
          <p:cNvPr id="3457" name="Google Shape;3457;p179"/>
          <p:cNvSpPr txBox="1"/>
          <p:nvPr/>
        </p:nvSpPr>
        <p:spPr>
          <a:xfrm>
            <a:off x="-228600" y="6340950"/>
            <a:ext cx="7589400" cy="5709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t/>
            </a:r>
            <a:endParaRPr b="1" sz="1100">
              <a:highlight>
                <a:srgbClr val="F9DEC9"/>
              </a:highlight>
              <a:latin typeface="Lora"/>
              <a:ea typeface="Lora"/>
              <a:cs typeface="Lora"/>
              <a:sym typeface="Lora"/>
            </a:endParaRPr>
          </a:p>
          <a:p>
            <a:pPr indent="-156249" lvl="0" marL="496799" rtl="0" algn="just">
              <a:lnSpc>
                <a:spcPct val="115000"/>
              </a:lnSpc>
              <a:spcBef>
                <a:spcPts val="0"/>
              </a:spcBef>
              <a:spcAft>
                <a:spcPts val="0"/>
              </a:spcAft>
              <a:buClr>
                <a:schemeClr val="dk1"/>
              </a:buClr>
              <a:buSzPts val="1100"/>
              <a:buFont typeface="Mada"/>
              <a:buChar char="●"/>
            </a:pPr>
            <a:r>
              <a:rPr b="1" lang="en-GB" sz="1100">
                <a:solidFill>
                  <a:schemeClr val="dk1"/>
                </a:solidFill>
                <a:highlight>
                  <a:srgbClr val="C5F4E0"/>
                </a:highlight>
                <a:latin typeface="Mada"/>
                <a:ea typeface="Mada"/>
                <a:cs typeface="Mada"/>
                <a:sym typeface="Mada"/>
              </a:rPr>
              <a:t>Trendelenburg test</a:t>
            </a:r>
            <a:r>
              <a:rPr b="1" lang="en-GB" sz="1100">
                <a:solidFill>
                  <a:schemeClr val="dk1"/>
                </a:solidFill>
                <a:highlight>
                  <a:srgbClr val="C5F4E0"/>
                </a:highlight>
                <a:latin typeface="Mada"/>
                <a:ea typeface="Mada"/>
                <a:cs typeface="Mada"/>
                <a:sym typeface="Mada"/>
              </a:rPr>
              <a:t>:</a:t>
            </a:r>
            <a:endParaRPr sz="1100">
              <a:solidFill>
                <a:schemeClr val="dk1"/>
              </a:solidFill>
              <a:latin typeface="Mada"/>
              <a:ea typeface="Mada"/>
              <a:cs typeface="Mada"/>
              <a:sym typeface="Mada"/>
            </a:endParaRPr>
          </a:p>
        </p:txBody>
      </p:sp>
      <p:sp>
        <p:nvSpPr>
          <p:cNvPr id="3458" name="Google Shape;3458;p179"/>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9" name="Google Shape;3459;p179"/>
          <p:cNvSpPr txBox="1"/>
          <p:nvPr/>
        </p:nvSpPr>
        <p:spPr>
          <a:xfrm>
            <a:off x="137850" y="299300"/>
            <a:ext cx="7058400" cy="104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83C5BE"/>
                </a:solidFill>
                <a:highlight>
                  <a:srgbClr val="FFFFFF"/>
                </a:highlight>
                <a:latin typeface="Lora"/>
                <a:ea typeface="Lora"/>
                <a:cs typeface="Lora"/>
                <a:sym typeface="Lora"/>
              </a:rPr>
              <a:t>Upper and lower limb vascular examination skills</a:t>
            </a:r>
            <a:endParaRPr b="1" sz="2000">
              <a:solidFill>
                <a:srgbClr val="83C5BE"/>
              </a:solidFill>
              <a:latin typeface="Lora"/>
              <a:ea typeface="Lora"/>
              <a:cs typeface="Lora"/>
              <a:sym typeface="Lora"/>
            </a:endParaRPr>
          </a:p>
        </p:txBody>
      </p:sp>
      <p:grpSp>
        <p:nvGrpSpPr>
          <p:cNvPr id="3460" name="Google Shape;3460;p179"/>
          <p:cNvGrpSpPr/>
          <p:nvPr/>
        </p:nvGrpSpPr>
        <p:grpSpPr>
          <a:xfrm>
            <a:off x="54250" y="1609646"/>
            <a:ext cx="2875800" cy="414954"/>
            <a:chOff x="0" y="1142996"/>
            <a:chExt cx="2875800" cy="414954"/>
          </a:xfrm>
        </p:grpSpPr>
        <p:sp>
          <p:nvSpPr>
            <p:cNvPr id="3461" name="Google Shape;3461;p179"/>
            <p:cNvSpPr txBox="1"/>
            <p:nvPr/>
          </p:nvSpPr>
          <p:spPr>
            <a:xfrm>
              <a:off x="0" y="1142996"/>
              <a:ext cx="2875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Percussion (tap test)</a:t>
              </a:r>
              <a:endParaRPr sz="1800">
                <a:solidFill>
                  <a:srgbClr val="9FCFCF"/>
                </a:solidFill>
                <a:latin typeface="Comfortaa Regular"/>
                <a:ea typeface="Comfortaa Regular"/>
                <a:cs typeface="Comfortaa Regular"/>
                <a:sym typeface="Comfortaa Regular"/>
              </a:endParaRPr>
            </a:p>
          </p:txBody>
        </p:sp>
        <p:sp>
          <p:nvSpPr>
            <p:cNvPr id="3462" name="Google Shape;3462;p179"/>
            <p:cNvSpPr/>
            <p:nvPr/>
          </p:nvSpPr>
          <p:spPr>
            <a:xfrm>
              <a:off x="775" y="1500350"/>
              <a:ext cx="1659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463" name="Google Shape;3463;p179"/>
          <p:cNvSpPr txBox="1"/>
          <p:nvPr/>
        </p:nvSpPr>
        <p:spPr>
          <a:xfrm>
            <a:off x="810663" y="1096000"/>
            <a:ext cx="5968200" cy="426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GB" sz="2000">
                <a:solidFill>
                  <a:srgbClr val="CC0000"/>
                </a:solidFill>
                <a:highlight>
                  <a:srgbClr val="F9DEC9"/>
                </a:highlight>
                <a:latin typeface="Lora"/>
                <a:ea typeface="Lora"/>
                <a:cs typeface="Lora"/>
                <a:sym typeface="Lora"/>
              </a:rPr>
              <a:t>C</a:t>
            </a:r>
            <a:r>
              <a:rPr b="1" lang="en-GB" sz="2000">
                <a:solidFill>
                  <a:srgbClr val="CC0000"/>
                </a:solidFill>
                <a:highlight>
                  <a:srgbClr val="F9DEC9"/>
                </a:highlight>
                <a:latin typeface="Lora"/>
                <a:ea typeface="Lora"/>
                <a:cs typeface="Lora"/>
                <a:sym typeface="Lora"/>
              </a:rPr>
              <a:t>.</a:t>
            </a:r>
            <a:r>
              <a:rPr b="1" lang="en-GB" sz="2000">
                <a:solidFill>
                  <a:srgbClr val="CC0000"/>
                </a:solidFill>
                <a:latin typeface="Lora"/>
                <a:ea typeface="Lora"/>
                <a:cs typeface="Lora"/>
                <a:sym typeface="Lora"/>
              </a:rPr>
              <a:t> </a:t>
            </a:r>
            <a:r>
              <a:rPr b="1" lang="en-GB" sz="2000">
                <a:solidFill>
                  <a:srgbClr val="83C5BE"/>
                </a:solidFill>
                <a:latin typeface="Lora"/>
                <a:ea typeface="Lora"/>
                <a:cs typeface="Lora"/>
                <a:sym typeface="Lora"/>
              </a:rPr>
              <a:t>VENOUS CIRCULATION OF LOWER LIMB</a:t>
            </a:r>
            <a:endParaRPr b="1" sz="2000">
              <a:solidFill>
                <a:srgbClr val="83C5BE"/>
              </a:solidFill>
              <a:latin typeface="Lora"/>
              <a:ea typeface="Lora"/>
              <a:cs typeface="Lora"/>
              <a:sym typeface="Lora"/>
            </a:endParaRPr>
          </a:p>
          <a:p>
            <a:pPr indent="0" lvl="0" marL="0" rtl="0" algn="l">
              <a:spcBef>
                <a:spcPts val="0"/>
              </a:spcBef>
              <a:spcAft>
                <a:spcPts val="0"/>
              </a:spcAft>
              <a:buNone/>
            </a:pPr>
            <a:r>
              <a:t/>
            </a:r>
            <a:endParaRPr b="1" sz="2000">
              <a:solidFill>
                <a:srgbClr val="9FCFCF"/>
              </a:solidFill>
            </a:endParaRPr>
          </a:p>
        </p:txBody>
      </p:sp>
      <p:sp>
        <p:nvSpPr>
          <p:cNvPr id="3464" name="Google Shape;3464;p179"/>
          <p:cNvSpPr txBox="1"/>
          <p:nvPr/>
        </p:nvSpPr>
        <p:spPr>
          <a:xfrm>
            <a:off x="-228600" y="1845150"/>
            <a:ext cx="7589400" cy="10494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t/>
            </a:r>
            <a:endParaRPr b="1" sz="1100">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Place the fingers of one hand on the lower limit of the visible veins and tap them at their upper limit.</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Palpable percussion impulse indicates a dilated incompetent valve between the sites of palpation and percussion.</a:t>
            </a:r>
            <a:endParaRPr sz="1100">
              <a:solidFill>
                <a:schemeClr val="dk1"/>
              </a:solidFill>
              <a:latin typeface="Mada"/>
              <a:ea typeface="Mada"/>
              <a:cs typeface="Mada"/>
              <a:sym typeface="Mada"/>
            </a:endParaRPr>
          </a:p>
        </p:txBody>
      </p:sp>
      <p:grpSp>
        <p:nvGrpSpPr>
          <p:cNvPr id="3465" name="Google Shape;3465;p179"/>
          <p:cNvGrpSpPr/>
          <p:nvPr/>
        </p:nvGrpSpPr>
        <p:grpSpPr>
          <a:xfrm>
            <a:off x="54250" y="2676446"/>
            <a:ext cx="2875800" cy="414954"/>
            <a:chOff x="0" y="1142996"/>
            <a:chExt cx="2875800" cy="414954"/>
          </a:xfrm>
        </p:grpSpPr>
        <p:sp>
          <p:nvSpPr>
            <p:cNvPr id="3466" name="Google Shape;3466;p179"/>
            <p:cNvSpPr txBox="1"/>
            <p:nvPr/>
          </p:nvSpPr>
          <p:spPr>
            <a:xfrm>
              <a:off x="0" y="1142996"/>
              <a:ext cx="2875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Auscultation</a:t>
              </a:r>
              <a:endParaRPr sz="1800">
                <a:solidFill>
                  <a:srgbClr val="9FCFCF"/>
                </a:solidFill>
                <a:latin typeface="Comfortaa Regular"/>
                <a:ea typeface="Comfortaa Regular"/>
                <a:cs typeface="Comfortaa Regular"/>
                <a:sym typeface="Comfortaa Regular"/>
              </a:endParaRPr>
            </a:p>
          </p:txBody>
        </p:sp>
        <p:sp>
          <p:nvSpPr>
            <p:cNvPr id="3467" name="Google Shape;3467;p179"/>
            <p:cNvSpPr/>
            <p:nvPr/>
          </p:nvSpPr>
          <p:spPr>
            <a:xfrm>
              <a:off x="775" y="1500350"/>
              <a:ext cx="1659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468" name="Google Shape;3468;p179"/>
          <p:cNvSpPr txBox="1"/>
          <p:nvPr/>
        </p:nvSpPr>
        <p:spPr>
          <a:xfrm>
            <a:off x="-228600" y="2911950"/>
            <a:ext cx="7589400" cy="872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t/>
            </a:r>
            <a:endParaRPr b="1" sz="1100">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Listen for bruits over clusters of veins particularly if they remain distended when the patient lies down, as they may indicate the site of an arteriovenous fistula.</a:t>
            </a:r>
            <a:endParaRPr sz="1100">
              <a:solidFill>
                <a:schemeClr val="dk1"/>
              </a:solidFill>
              <a:latin typeface="Mada"/>
              <a:ea typeface="Mada"/>
              <a:cs typeface="Mada"/>
              <a:sym typeface="Mada"/>
            </a:endParaRPr>
          </a:p>
        </p:txBody>
      </p:sp>
      <p:grpSp>
        <p:nvGrpSpPr>
          <p:cNvPr id="3469" name="Google Shape;3469;p179"/>
          <p:cNvGrpSpPr/>
          <p:nvPr/>
        </p:nvGrpSpPr>
        <p:grpSpPr>
          <a:xfrm>
            <a:off x="54250" y="3590846"/>
            <a:ext cx="2875800" cy="414954"/>
            <a:chOff x="0" y="1142996"/>
            <a:chExt cx="2875800" cy="414954"/>
          </a:xfrm>
        </p:grpSpPr>
        <p:sp>
          <p:nvSpPr>
            <p:cNvPr id="3470" name="Google Shape;3470;p179"/>
            <p:cNvSpPr txBox="1"/>
            <p:nvPr/>
          </p:nvSpPr>
          <p:spPr>
            <a:xfrm>
              <a:off x="0" y="1142996"/>
              <a:ext cx="2875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Special tests </a:t>
              </a:r>
              <a:endParaRPr sz="1800">
                <a:solidFill>
                  <a:srgbClr val="9FCFCF"/>
                </a:solidFill>
                <a:latin typeface="Comfortaa Regular"/>
                <a:ea typeface="Comfortaa Regular"/>
                <a:cs typeface="Comfortaa Regular"/>
                <a:sym typeface="Comfortaa Regular"/>
              </a:endParaRPr>
            </a:p>
          </p:txBody>
        </p:sp>
        <p:sp>
          <p:nvSpPr>
            <p:cNvPr id="3471" name="Google Shape;3471;p179"/>
            <p:cNvSpPr/>
            <p:nvPr/>
          </p:nvSpPr>
          <p:spPr>
            <a:xfrm>
              <a:off x="775" y="1500350"/>
              <a:ext cx="1659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472" name="Google Shape;3472;p179"/>
          <p:cNvSpPr txBox="1"/>
          <p:nvPr/>
        </p:nvSpPr>
        <p:spPr>
          <a:xfrm>
            <a:off x="-228600" y="3902550"/>
            <a:ext cx="7589400" cy="1777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t/>
            </a:r>
            <a:endParaRPr b="1" sz="1100">
              <a:highlight>
                <a:srgbClr val="F9DEC9"/>
              </a:highlight>
              <a:latin typeface="Lora"/>
              <a:ea typeface="Lora"/>
              <a:cs typeface="Lora"/>
              <a:sym typeface="Lora"/>
            </a:endParaRPr>
          </a:p>
          <a:p>
            <a:pPr indent="-156249" lvl="0" marL="496799" rtl="0" algn="just">
              <a:lnSpc>
                <a:spcPct val="115000"/>
              </a:lnSpc>
              <a:spcBef>
                <a:spcPts val="0"/>
              </a:spcBef>
              <a:spcAft>
                <a:spcPts val="0"/>
              </a:spcAft>
              <a:buClr>
                <a:schemeClr val="dk1"/>
              </a:buClr>
              <a:buSzPts val="1100"/>
              <a:buFont typeface="Mada"/>
              <a:buChar char="●"/>
            </a:pPr>
            <a:r>
              <a:rPr b="1" lang="en-GB" sz="1100">
                <a:solidFill>
                  <a:schemeClr val="dk1"/>
                </a:solidFill>
                <a:highlight>
                  <a:srgbClr val="C5F4E0"/>
                </a:highlight>
                <a:latin typeface="Mada"/>
                <a:ea typeface="Mada"/>
                <a:cs typeface="Mada"/>
                <a:sym typeface="Mada"/>
              </a:rPr>
              <a:t>Tourniquet test:</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By moving tourniquet up and down the leg, it is possible to determine the level of the incompetent communicating veins.</a:t>
            </a:r>
            <a:endParaRPr sz="1100">
              <a:solidFill>
                <a:schemeClr val="dk1"/>
              </a:solidFill>
              <a:latin typeface="Mada"/>
              <a:ea typeface="Mada"/>
              <a:cs typeface="Mada"/>
              <a:sym typeface="Mada"/>
            </a:endParaRPr>
          </a:p>
        </p:txBody>
      </p:sp>
      <p:sp>
        <p:nvSpPr>
          <p:cNvPr id="3473" name="Google Shape;3473;p179"/>
          <p:cNvSpPr txBox="1"/>
          <p:nvPr/>
        </p:nvSpPr>
        <p:spPr>
          <a:xfrm>
            <a:off x="-228600" y="4283550"/>
            <a:ext cx="7589400" cy="10494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t/>
            </a:r>
            <a:endParaRPr b="1" sz="1100">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Ask the patient to lie down flat.</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Elevate one leg until the superficial veins are emptied.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Place rubber tourniquet around the upper third of the thigh, tight enough to occlude the superficial veins.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Ask the patient to stand up.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If the veins above the toumiquet fill up but those below it stay collapsed, there must be an incompetent communicating vein above the toumiquet.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If the veins below the tourniquet fill rapidly there must be incompetent communicating veins below the toumiquet.</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It is possible to use multiple tourniquets or move one toumiquet progressively down the leg and so define the segment of the limb which contains the incompetent communicating vein.</a:t>
            </a:r>
            <a:endParaRPr sz="1100">
              <a:solidFill>
                <a:schemeClr val="dk1"/>
              </a:solidFill>
              <a:latin typeface="Mada"/>
              <a:ea typeface="Mada"/>
              <a:cs typeface="Mada"/>
              <a:sym typeface="Mada"/>
            </a:endParaRPr>
          </a:p>
        </p:txBody>
      </p:sp>
      <p:sp>
        <p:nvSpPr>
          <p:cNvPr id="3474" name="Google Shape;3474;p179"/>
          <p:cNvSpPr txBox="1"/>
          <p:nvPr/>
        </p:nvSpPr>
        <p:spPr>
          <a:xfrm>
            <a:off x="-228600" y="6569550"/>
            <a:ext cx="7589400" cy="2430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t/>
            </a:r>
            <a:endParaRPr b="1" sz="1100">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Ask the patient to lie flat.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Elevate the leg until the superficial veins are emptied.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Compress the saphenofemoral junction with direct digital pressure (two fingers).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Ask the patient to stand up, keeping your fingers firmly in place. Watch the leg. If no filling of superficial veins below the fingers it indicates saphenofemoral incompetence.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Only perform this test if the Tourniquet Test is positive at upper third of thigh.</a:t>
            </a:r>
            <a:endParaRPr sz="1100">
              <a:solidFill>
                <a:schemeClr val="dk1"/>
              </a:solidFill>
              <a:latin typeface="Mada"/>
              <a:ea typeface="Mada"/>
              <a:cs typeface="Mada"/>
              <a:sym typeface="Mada"/>
            </a:endParaRPr>
          </a:p>
        </p:txBody>
      </p:sp>
      <p:sp>
        <p:nvSpPr>
          <p:cNvPr id="3475" name="Google Shape;3475;p179"/>
          <p:cNvSpPr txBox="1"/>
          <p:nvPr/>
        </p:nvSpPr>
        <p:spPr>
          <a:xfrm>
            <a:off x="-228600" y="7864950"/>
            <a:ext cx="7589400" cy="5709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t/>
            </a:r>
            <a:endParaRPr b="1" sz="1100">
              <a:highlight>
                <a:srgbClr val="F9DEC9"/>
              </a:highlight>
              <a:latin typeface="Lora"/>
              <a:ea typeface="Lora"/>
              <a:cs typeface="Lora"/>
              <a:sym typeface="Lora"/>
            </a:endParaRPr>
          </a:p>
          <a:p>
            <a:pPr indent="-156249" lvl="0" marL="496799" rtl="0" algn="just">
              <a:lnSpc>
                <a:spcPct val="115000"/>
              </a:lnSpc>
              <a:spcBef>
                <a:spcPts val="0"/>
              </a:spcBef>
              <a:spcAft>
                <a:spcPts val="0"/>
              </a:spcAft>
              <a:buClr>
                <a:schemeClr val="dk1"/>
              </a:buClr>
              <a:buSzPts val="1100"/>
              <a:buFont typeface="Mada"/>
              <a:buChar char="●"/>
            </a:pPr>
            <a:r>
              <a:rPr b="1" lang="en-GB" sz="1100">
                <a:solidFill>
                  <a:schemeClr val="dk1"/>
                </a:solidFill>
                <a:highlight>
                  <a:srgbClr val="C5F4E0"/>
                </a:highlight>
                <a:latin typeface="Mada"/>
                <a:ea typeface="Mada"/>
                <a:cs typeface="Mada"/>
                <a:sym typeface="Mada"/>
              </a:rPr>
              <a:t>Perthes test</a:t>
            </a:r>
            <a:r>
              <a:rPr b="1" lang="en-GB" sz="1100">
                <a:solidFill>
                  <a:schemeClr val="dk1"/>
                </a:solidFill>
                <a:highlight>
                  <a:srgbClr val="C5F4E0"/>
                </a:highlight>
                <a:latin typeface="Mada"/>
                <a:ea typeface="Mada"/>
                <a:cs typeface="Mada"/>
                <a:sym typeface="Mada"/>
              </a:rPr>
              <a:t>:</a:t>
            </a:r>
            <a:endParaRPr sz="1100">
              <a:solidFill>
                <a:schemeClr val="dk1"/>
              </a:solidFill>
              <a:latin typeface="Mada"/>
              <a:ea typeface="Mada"/>
              <a:cs typeface="Mada"/>
              <a:sym typeface="Mada"/>
            </a:endParaRPr>
          </a:p>
        </p:txBody>
      </p:sp>
      <p:sp>
        <p:nvSpPr>
          <p:cNvPr id="3476" name="Google Shape;3476;p179"/>
          <p:cNvSpPr txBox="1"/>
          <p:nvPr/>
        </p:nvSpPr>
        <p:spPr>
          <a:xfrm>
            <a:off x="-228600" y="8093550"/>
            <a:ext cx="7589400" cy="12675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t/>
            </a:r>
            <a:endParaRPr b="1" sz="1100">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Elevate and empty the veins of the affected leg, place a tourniquet around the leg so that the veins below the tourniquet are empty.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Ask the patient to stand up and down on tiptoe ten times, or ask the patient to walk certain distance.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Filling of superficial veins below the level of the tourniquet along with bursting pain on exercise indicates deep venous occlusion.</a:t>
            </a:r>
            <a:endParaRPr sz="1100">
              <a:solidFill>
                <a:schemeClr val="dk1"/>
              </a:solidFill>
              <a:latin typeface="Mada"/>
              <a:ea typeface="Mada"/>
              <a:cs typeface="Mada"/>
              <a:sym typeface="Mada"/>
            </a:endParaRPr>
          </a:p>
        </p:txBody>
      </p:sp>
      <p:sp>
        <p:nvSpPr>
          <p:cNvPr id="3477" name="Google Shape;3477;p179"/>
          <p:cNvSpPr txBox="1"/>
          <p:nvPr/>
        </p:nvSpPr>
        <p:spPr>
          <a:xfrm>
            <a:off x="23950" y="9395525"/>
            <a:ext cx="49479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FFC35F"/>
              </a:buClr>
              <a:buSzPts val="1400"/>
              <a:buFont typeface="Mada"/>
              <a:buAutoNum type="alphaUcPeriod" startAt="2"/>
            </a:pPr>
            <a:r>
              <a:rPr b="1" lang="en-GB">
                <a:solidFill>
                  <a:srgbClr val="FFC35F"/>
                </a:solidFill>
                <a:highlight>
                  <a:srgbClr val="FCEFEB"/>
                </a:highlight>
                <a:latin typeface="Mada"/>
                <a:ea typeface="Mada"/>
                <a:cs typeface="Mada"/>
                <a:sym typeface="Mada"/>
              </a:rPr>
              <a:t>General examination</a:t>
            </a:r>
            <a:endParaRPr b="1">
              <a:solidFill>
                <a:srgbClr val="FFC35F"/>
              </a:solidFill>
              <a:highlight>
                <a:srgbClr val="FCEFEB"/>
              </a:highlight>
              <a:latin typeface="Mada"/>
              <a:ea typeface="Mada"/>
              <a:cs typeface="Mada"/>
              <a:sym typeface="Mada"/>
            </a:endParaRPr>
          </a:p>
        </p:txBody>
      </p:sp>
      <p:sp>
        <p:nvSpPr>
          <p:cNvPr id="3478" name="Google Shape;3478;p179"/>
          <p:cNvSpPr txBox="1"/>
          <p:nvPr/>
        </p:nvSpPr>
        <p:spPr>
          <a:xfrm>
            <a:off x="0" y="9753600"/>
            <a:ext cx="2767500" cy="938100"/>
          </a:xfrm>
          <a:prstGeom prst="rect">
            <a:avLst/>
          </a:prstGeom>
          <a:noFill/>
          <a:ln>
            <a:noFill/>
          </a:ln>
        </p:spPr>
        <p:txBody>
          <a:bodyPr anchorCtr="0" anchor="t" bIns="91425" lIns="91425" spcFirstLastPara="1" rIns="91425" wrap="square" tIns="91425">
            <a:noAutofit/>
          </a:bodyPr>
          <a:lstStyle/>
          <a:p>
            <a:pPr indent="-156250" lvl="1" marL="7740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Abdomen</a:t>
            </a:r>
            <a:endParaRPr sz="1100">
              <a:solidFill>
                <a:schemeClr val="dk1"/>
              </a:solidFill>
              <a:latin typeface="Mada"/>
              <a:ea typeface="Mada"/>
              <a:cs typeface="Mada"/>
              <a:sym typeface="Mada"/>
            </a:endParaRPr>
          </a:p>
          <a:p>
            <a:pPr indent="-156250" lvl="1" marL="7740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Pelvis in females</a:t>
            </a:r>
            <a:endParaRPr sz="1100">
              <a:solidFill>
                <a:schemeClr val="dk1"/>
              </a:solidFill>
              <a:latin typeface="Mada"/>
              <a:ea typeface="Mada"/>
              <a:cs typeface="Mada"/>
              <a:sym typeface="Mada"/>
            </a:endParaRPr>
          </a:p>
          <a:p>
            <a:pPr indent="0" lvl="0" marL="0" rtl="0" algn="ctr">
              <a:lnSpc>
                <a:spcPct val="115000"/>
              </a:lnSpc>
              <a:spcBef>
                <a:spcPts val="0"/>
              </a:spcBef>
              <a:spcAft>
                <a:spcPts val="0"/>
              </a:spcAft>
              <a:buNone/>
            </a:pPr>
            <a:r>
              <a:rPr lang="en-GB" sz="1100">
                <a:solidFill>
                  <a:schemeClr val="dk1"/>
                </a:solidFill>
                <a:latin typeface="Mada"/>
                <a:ea typeface="Mada"/>
                <a:cs typeface="Mada"/>
                <a:sym typeface="Mada"/>
              </a:rPr>
              <a:t>For any mass compressing the IVC</a:t>
            </a:r>
            <a:endParaRPr sz="1100">
              <a:solidFill>
                <a:schemeClr val="dk1"/>
              </a:solidFill>
              <a:latin typeface="Mada"/>
              <a:ea typeface="Mada"/>
              <a:cs typeface="Mada"/>
              <a:sym typeface="Mada"/>
            </a:endParaRPr>
          </a:p>
        </p:txBody>
      </p:sp>
      <p:sp>
        <p:nvSpPr>
          <p:cNvPr id="3479" name="Google Shape;3479;p179"/>
          <p:cNvSpPr txBox="1"/>
          <p:nvPr/>
        </p:nvSpPr>
        <p:spPr>
          <a:xfrm>
            <a:off x="1981200" y="9753600"/>
            <a:ext cx="2767500" cy="938100"/>
          </a:xfrm>
          <a:prstGeom prst="rect">
            <a:avLst/>
          </a:prstGeom>
          <a:noFill/>
          <a:ln>
            <a:noFill/>
          </a:ln>
        </p:spPr>
        <p:txBody>
          <a:bodyPr anchorCtr="0" anchor="t" bIns="91425" lIns="91425" spcFirstLastPara="1" rIns="91425" wrap="square" tIns="91425">
            <a:noAutofit/>
          </a:bodyPr>
          <a:lstStyle/>
          <a:p>
            <a:pPr indent="-156250" lvl="1" marL="7740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Rectal examination </a:t>
            </a:r>
            <a:endParaRPr sz="1100">
              <a:solidFill>
                <a:schemeClr val="dk1"/>
              </a:solidFill>
              <a:latin typeface="Mada"/>
              <a:ea typeface="Mada"/>
              <a:cs typeface="Mada"/>
              <a:sym typeface="Mada"/>
            </a:endParaRPr>
          </a:p>
          <a:p>
            <a:pPr indent="-156250" lvl="1" marL="7740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External genitalia (in male)</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sp>
        <p:nvSpPr>
          <p:cNvPr id="3480" name="Google Shape;3480;p179"/>
          <p:cNvSpPr txBox="1"/>
          <p:nvPr/>
        </p:nvSpPr>
        <p:spPr>
          <a:xfrm>
            <a:off x="3947100" y="9601200"/>
            <a:ext cx="3642300" cy="938100"/>
          </a:xfrm>
          <a:prstGeom prst="rect">
            <a:avLst/>
          </a:prstGeom>
          <a:noFill/>
          <a:ln>
            <a:noFill/>
          </a:ln>
        </p:spPr>
        <p:txBody>
          <a:bodyPr anchorCtr="0" anchor="t" bIns="91425" lIns="91425" spcFirstLastPara="1" rIns="91425" wrap="square" tIns="91425">
            <a:noAutofit/>
          </a:bodyPr>
          <a:lstStyle/>
          <a:p>
            <a:pPr indent="-156250" lvl="1" marL="7740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Remember to observe the patient as he walks. </a:t>
            </a:r>
            <a:r>
              <a:rPr lang="en-GB" sz="1100">
                <a:solidFill>
                  <a:schemeClr val="dk1"/>
                </a:solidFill>
                <a:latin typeface="Mada"/>
                <a:ea typeface="Mada"/>
                <a:cs typeface="Mada"/>
                <a:sym typeface="Mada"/>
              </a:rPr>
              <a:t>Long Standing</a:t>
            </a:r>
            <a:r>
              <a:rPr lang="en-GB" sz="1100">
                <a:solidFill>
                  <a:schemeClr val="dk1"/>
                </a:solidFill>
                <a:latin typeface="Mada"/>
                <a:ea typeface="Mada"/>
                <a:cs typeface="Mada"/>
                <a:sym typeface="Mada"/>
              </a:rPr>
              <a:t> venous </a:t>
            </a:r>
            <a:r>
              <a:rPr lang="en-GB" sz="1100">
                <a:solidFill>
                  <a:schemeClr val="dk1"/>
                </a:solidFill>
                <a:latin typeface="Mada"/>
                <a:ea typeface="Mada"/>
                <a:cs typeface="Mada"/>
                <a:sym typeface="Mada"/>
              </a:rPr>
              <a:t>insufficiency</a:t>
            </a:r>
            <a:r>
              <a:rPr lang="en-GB" sz="1100">
                <a:solidFill>
                  <a:schemeClr val="dk1"/>
                </a:solidFill>
                <a:latin typeface="Mada"/>
                <a:ea typeface="Mada"/>
                <a:cs typeface="Mada"/>
                <a:sym typeface="Mada"/>
              </a:rPr>
              <a:t> with venous ulceration. May have caused shortening of </a:t>
            </a:r>
            <a:r>
              <a:rPr lang="en-GB" sz="1100">
                <a:solidFill>
                  <a:schemeClr val="dk1"/>
                </a:solidFill>
                <a:latin typeface="Mada"/>
                <a:ea typeface="Mada"/>
                <a:cs typeface="Mada"/>
                <a:sym typeface="Mada"/>
              </a:rPr>
              <a:t>tendo achilles</a:t>
            </a:r>
            <a:r>
              <a:rPr lang="en-GB" sz="1100">
                <a:solidFill>
                  <a:schemeClr val="dk1"/>
                </a:solidFill>
                <a:latin typeface="Mada"/>
                <a:ea typeface="Mada"/>
                <a:cs typeface="Mada"/>
                <a:sym typeface="Mada"/>
              </a:rPr>
              <a:t> with eventual walking on toes.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sp>
        <p:nvSpPr>
          <p:cNvPr id="3481" name="Google Shape;3481;p179"/>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5" name="Shape 3485"/>
        <p:cNvGrpSpPr/>
        <p:nvPr/>
      </p:nvGrpSpPr>
      <p:grpSpPr>
        <a:xfrm>
          <a:off x="0" y="0"/>
          <a:ext cx="0" cy="0"/>
          <a:chOff x="0" y="0"/>
          <a:chExt cx="0" cy="0"/>
        </a:xfrm>
      </p:grpSpPr>
      <p:sp>
        <p:nvSpPr>
          <p:cNvPr id="3486" name="Google Shape;3486;p180"/>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3487" name="Google Shape;3487;p180"/>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88" name="Google Shape;3488;p180"/>
          <p:cNvPicPr preferRelativeResize="0"/>
          <p:nvPr/>
        </p:nvPicPr>
        <p:blipFill>
          <a:blip r:embed="rId3">
            <a:alphaModFix/>
          </a:blip>
          <a:stretch>
            <a:fillRect/>
          </a:stretch>
        </p:blipFill>
        <p:spPr>
          <a:xfrm>
            <a:off x="125" y="6056150"/>
            <a:ext cx="7589400" cy="4642325"/>
          </a:xfrm>
          <a:prstGeom prst="rect">
            <a:avLst/>
          </a:prstGeom>
          <a:noFill/>
          <a:ln>
            <a:noFill/>
          </a:ln>
        </p:spPr>
      </p:pic>
      <p:pic>
        <p:nvPicPr>
          <p:cNvPr id="3489" name="Google Shape;3489;p180"/>
          <p:cNvPicPr preferRelativeResize="0"/>
          <p:nvPr/>
        </p:nvPicPr>
        <p:blipFill>
          <a:blip r:embed="rId4">
            <a:alphaModFix/>
          </a:blip>
          <a:stretch>
            <a:fillRect/>
          </a:stretch>
        </p:blipFill>
        <p:spPr>
          <a:xfrm>
            <a:off x="125" y="166250"/>
            <a:ext cx="7589402" cy="5889901"/>
          </a:xfrm>
          <a:prstGeom prst="rect">
            <a:avLst/>
          </a:prstGeom>
          <a:noFill/>
          <a:ln>
            <a:noFill/>
          </a:ln>
        </p:spPr>
      </p:pic>
      <p:sp>
        <p:nvSpPr>
          <p:cNvPr id="3490" name="Google Shape;3490;p180"/>
          <p:cNvSpPr txBox="1"/>
          <p:nvPr/>
        </p:nvSpPr>
        <p:spPr>
          <a:xfrm>
            <a:off x="3780525" y="518250"/>
            <a:ext cx="6286500" cy="112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6100">
                <a:solidFill>
                  <a:srgbClr val="77A9AD"/>
                </a:solidFill>
                <a:latin typeface="Dancing Script"/>
                <a:ea typeface="Dancing Script"/>
                <a:cs typeface="Dancing Script"/>
                <a:sym typeface="Dancing Script"/>
              </a:rPr>
              <a:t>Done</a:t>
            </a:r>
            <a:r>
              <a:rPr lang="en-GB" sz="6100">
                <a:latin typeface="Dancing Script"/>
                <a:ea typeface="Dancing Script"/>
                <a:cs typeface="Dancing Script"/>
                <a:sym typeface="Dancing Script"/>
              </a:rPr>
              <a:t> </a:t>
            </a:r>
            <a:endParaRPr sz="6100">
              <a:latin typeface="Dancing Script"/>
              <a:ea typeface="Dancing Script"/>
              <a:cs typeface="Dancing Script"/>
              <a:sym typeface="Dancing Scrip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29"/>
          <p:cNvSpPr txBox="1"/>
          <p:nvPr/>
        </p:nvSpPr>
        <p:spPr>
          <a:xfrm>
            <a:off x="775" y="1329063"/>
            <a:ext cx="7313400" cy="28716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Lora"/>
              <a:buChar char="●"/>
            </a:pPr>
            <a:r>
              <a:rPr b="1" lang="en-GB" sz="1100">
                <a:highlight>
                  <a:srgbClr val="F9DEC9"/>
                </a:highlight>
                <a:latin typeface="Lora"/>
                <a:ea typeface="Lora"/>
                <a:cs typeface="Lora"/>
                <a:sym typeface="Lora"/>
              </a:rPr>
              <a:t>Radiating pain:</a:t>
            </a:r>
            <a:endParaRPr b="1" sz="1100">
              <a:highlight>
                <a:srgbClr val="F9DEC9"/>
              </a:highlight>
              <a:latin typeface="Lora"/>
              <a:ea typeface="Lora"/>
              <a:cs typeface="Lora"/>
              <a:sym typeface="Lora"/>
            </a:endParaRPr>
          </a:p>
          <a:p>
            <a:pPr indent="-298450" lvl="1" marL="914400" rtl="0" algn="l">
              <a:spcBef>
                <a:spcPts val="0"/>
              </a:spcBef>
              <a:spcAft>
                <a:spcPts val="0"/>
              </a:spcAft>
              <a:buSzPts val="1100"/>
              <a:buFont typeface="Mada"/>
              <a:buChar char="○"/>
            </a:pPr>
            <a:r>
              <a:rPr lang="en-GB" sz="1100">
                <a:solidFill>
                  <a:schemeClr val="dk1"/>
                </a:solidFill>
                <a:latin typeface="Mada"/>
                <a:ea typeface="Mada"/>
                <a:cs typeface="Mada"/>
                <a:sym typeface="Mada"/>
              </a:rPr>
              <a:t>Is the extension of the pain to another site whilst the initial pain persists.</a:t>
            </a:r>
            <a:endParaRPr sz="1100">
              <a:solidFill>
                <a:schemeClr val="dk1"/>
              </a:solidFill>
              <a:latin typeface="Mada"/>
              <a:ea typeface="Mada"/>
              <a:cs typeface="Mada"/>
              <a:sym typeface="Mada"/>
            </a:endParaRPr>
          </a:p>
          <a:p>
            <a:pPr indent="-298450" lvl="0" marL="13716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E.g. posterior penetrating duodenal ulcer will have persistent pain in the epigastrium at the same time patient will feel pain in the back.</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Referred pain:</a:t>
            </a:r>
            <a:endParaRPr b="1" sz="1100">
              <a:solidFill>
                <a:schemeClr val="dk1"/>
              </a:solidFill>
              <a:highlight>
                <a:srgbClr val="F9DEC9"/>
              </a:highlight>
              <a:latin typeface="Lora"/>
              <a:ea typeface="Lora"/>
              <a:cs typeface="Lora"/>
              <a:sym typeface="Lor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Is  a pain which is felt at a distance from its source, caused by the inability of the central nervous system to distinguish between Visceral and somatic sensory impulses.</a:t>
            </a:r>
            <a:endParaRPr sz="1100">
              <a:solidFill>
                <a:schemeClr val="dk1"/>
              </a:solidFill>
              <a:latin typeface="Mada"/>
              <a:ea typeface="Mada"/>
              <a:cs typeface="Mada"/>
              <a:sym typeface="Mada"/>
            </a:endParaRPr>
          </a:p>
          <a:p>
            <a:pPr indent="-298450" lvl="0" marL="13716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 g. inﬂammation of the diaphragm will cause a pain which is felt at the tip of the shoulder.</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Tenderness:</a:t>
            </a:r>
            <a:endParaRPr b="1" sz="1100">
              <a:solidFill>
                <a:schemeClr val="dk1"/>
              </a:solidFill>
              <a:highlight>
                <a:srgbClr val="F9DEC9"/>
              </a:highlight>
              <a:latin typeface="Lora"/>
              <a:ea typeface="Lora"/>
              <a:cs typeface="Lora"/>
              <a:sym typeface="Lor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Is a pain which occurs in response to a stimulus, such as pressure from the doctor’s hand, or forced movement. It's is possible for a patient to be lying without pain and yet have an area of tenderness. Thus, tenderness can be both a symptom and physical sign.</a:t>
            </a:r>
            <a:endParaRPr sz="1100">
              <a:solidFill>
                <a:schemeClr val="dk1"/>
              </a:solidFill>
              <a:latin typeface="Mada"/>
              <a:ea typeface="Mada"/>
              <a:cs typeface="Mada"/>
              <a:sym typeface="Mada"/>
            </a:endParaRPr>
          </a:p>
        </p:txBody>
      </p:sp>
      <p:sp>
        <p:nvSpPr>
          <p:cNvPr id="514" name="Google Shape;514;p29"/>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9"/>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9"/>
          <p:cNvSpPr txBox="1"/>
          <p:nvPr/>
        </p:nvSpPr>
        <p:spPr>
          <a:xfrm>
            <a:off x="0" y="3944550"/>
            <a:ext cx="2224800" cy="4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Referred pain </a:t>
            </a:r>
            <a:endParaRPr sz="1800">
              <a:solidFill>
                <a:srgbClr val="9FCFCF"/>
              </a:solidFill>
              <a:latin typeface="Comfortaa Regular"/>
              <a:ea typeface="Comfortaa Regular"/>
              <a:cs typeface="Comfortaa Regular"/>
              <a:sym typeface="Comfortaa Regular"/>
            </a:endParaRPr>
          </a:p>
        </p:txBody>
      </p:sp>
      <p:sp>
        <p:nvSpPr>
          <p:cNvPr id="517" name="Google Shape;517;p29"/>
          <p:cNvSpPr/>
          <p:nvPr/>
        </p:nvSpPr>
        <p:spPr>
          <a:xfrm>
            <a:off x="6" y="4332291"/>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pic>
        <p:nvPicPr>
          <p:cNvPr id="518" name="Google Shape;518;p29"/>
          <p:cNvPicPr preferRelativeResize="0"/>
          <p:nvPr/>
        </p:nvPicPr>
        <p:blipFill rotWithShape="1">
          <a:blip r:embed="rId3">
            <a:alphaModFix/>
          </a:blip>
          <a:srcRect b="0" l="0" r="0" t="3846"/>
          <a:stretch/>
        </p:blipFill>
        <p:spPr>
          <a:xfrm>
            <a:off x="4734848" y="4425850"/>
            <a:ext cx="1900525" cy="3644850"/>
          </a:xfrm>
          <a:prstGeom prst="rect">
            <a:avLst/>
          </a:prstGeom>
          <a:noFill/>
          <a:ln>
            <a:noFill/>
          </a:ln>
        </p:spPr>
      </p:pic>
      <p:graphicFrame>
        <p:nvGraphicFramePr>
          <p:cNvPr id="519" name="Google Shape;519;p29"/>
          <p:cNvGraphicFramePr/>
          <p:nvPr/>
        </p:nvGraphicFramePr>
        <p:xfrm>
          <a:off x="217192" y="4521512"/>
          <a:ext cx="3000000" cy="3000000"/>
        </p:xfrm>
        <a:graphic>
          <a:graphicData uri="http://schemas.openxmlformats.org/drawingml/2006/table">
            <a:tbl>
              <a:tblPr>
                <a:noFill/>
                <a:tableStyleId>{19993E90-D4CF-4236-97D6-A35B643A8516}</a:tableStyleId>
              </a:tblPr>
              <a:tblGrid>
                <a:gridCol w="471900"/>
                <a:gridCol w="1852175"/>
                <a:gridCol w="1892600"/>
              </a:tblGrid>
              <a:tr h="275150">
                <a:tc>
                  <a:txBody>
                    <a:bodyPr/>
                    <a:lstStyle/>
                    <a:p>
                      <a:pPr indent="0" lvl="0" marL="0" rtl="0" algn="ctr">
                        <a:spcBef>
                          <a:spcPts val="0"/>
                        </a:spcBef>
                        <a:spcAft>
                          <a:spcPts val="0"/>
                        </a:spcAft>
                        <a:buNone/>
                      </a:pPr>
                      <a:r>
                        <a:rPr b="1" lang="en-GB" sz="1200">
                          <a:latin typeface="Mada"/>
                          <a:ea typeface="Mada"/>
                          <a:cs typeface="Mada"/>
                          <a:sym typeface="Mada"/>
                        </a:rPr>
                        <a:t>No.</a:t>
                      </a:r>
                      <a:endParaRPr b="1"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9DEC9"/>
                    </a:solidFill>
                  </a:tcPr>
                </a:tc>
                <a:tc>
                  <a:txBody>
                    <a:bodyPr/>
                    <a:lstStyle/>
                    <a:p>
                      <a:pPr indent="0" lvl="0" marL="0" rtl="0" algn="ctr">
                        <a:spcBef>
                          <a:spcPts val="0"/>
                        </a:spcBef>
                        <a:spcAft>
                          <a:spcPts val="0"/>
                        </a:spcAft>
                        <a:buNone/>
                      </a:pPr>
                      <a:r>
                        <a:rPr b="1" lang="en-GB" sz="1200">
                          <a:latin typeface="Mada"/>
                          <a:ea typeface="Mada"/>
                          <a:cs typeface="Mada"/>
                          <a:sym typeface="Mada"/>
                        </a:rPr>
                        <a:t>Site of Pathology </a:t>
                      </a:r>
                      <a:endParaRPr b="1"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solidFill>
                      <a:srgbClr val="F9DEC9"/>
                    </a:solidFill>
                  </a:tcPr>
                </a:tc>
                <a:tc>
                  <a:txBody>
                    <a:bodyPr/>
                    <a:lstStyle/>
                    <a:p>
                      <a:pPr indent="0" lvl="0" marL="0" rtl="0" algn="ctr">
                        <a:spcBef>
                          <a:spcPts val="0"/>
                        </a:spcBef>
                        <a:spcAft>
                          <a:spcPts val="0"/>
                        </a:spcAft>
                        <a:buNone/>
                      </a:pPr>
                      <a:r>
                        <a:rPr b="1" lang="en-GB" sz="1200">
                          <a:latin typeface="Mada"/>
                          <a:ea typeface="Mada"/>
                          <a:cs typeface="Mada"/>
                          <a:sym typeface="Mada"/>
                        </a:rPr>
                        <a:t>Site of Referred Pain </a:t>
                      </a:r>
                      <a:endParaRPr b="1" sz="1200">
                        <a:latin typeface="Mada"/>
                        <a:ea typeface="Mada"/>
                        <a:cs typeface="Mada"/>
                        <a:sym typeface="Mada"/>
                      </a:endParaRPr>
                    </a:p>
                  </a:txBody>
                  <a:tcPr marT="91425" marB="91425" marR="91425" marL="91425">
                    <a:solidFill>
                      <a:srgbClr val="F9DEC9"/>
                    </a:solidFill>
                  </a:tcPr>
                </a:tc>
              </a:tr>
              <a:tr h="289575">
                <a:tc>
                  <a:txBody>
                    <a:bodyPr/>
                    <a:lstStyle/>
                    <a:p>
                      <a:pPr indent="0" lvl="0" marL="0" rtl="0" algn="ctr">
                        <a:spcBef>
                          <a:spcPts val="0"/>
                        </a:spcBef>
                        <a:spcAft>
                          <a:spcPts val="0"/>
                        </a:spcAft>
                        <a:buNone/>
                      </a:pPr>
                      <a:r>
                        <a:rPr lang="en-GB" sz="1300">
                          <a:latin typeface="Mada"/>
                          <a:ea typeface="Mada"/>
                          <a:cs typeface="Mada"/>
                          <a:sym typeface="Mada"/>
                        </a:rPr>
                        <a:t>1</a:t>
                      </a:r>
                      <a:endParaRPr sz="1300">
                        <a:latin typeface="Mada"/>
                        <a:ea typeface="Mada"/>
                        <a:cs typeface="Mada"/>
                        <a:sym typeface="Mada"/>
                      </a:endParaRPr>
                    </a:p>
                  </a:txBody>
                  <a:tcPr marT="91425" marB="91425" marR="91425" marL="91425" anchor="ctr">
                    <a:lnT cap="flat" cmpd="sng" w="9525">
                      <a:solidFill>
                        <a:srgbClr val="9E9E9E"/>
                      </a:solidFill>
                      <a:prstDash val="solid"/>
                      <a:round/>
                      <a:headEnd len="sm" w="sm" type="none"/>
                      <a:tailEnd len="sm" w="sm" type="none"/>
                    </a:lnT>
                    <a:solidFill>
                      <a:srgbClr val="F3F3F3"/>
                    </a:solidFill>
                  </a:tcPr>
                </a:tc>
                <a:tc>
                  <a:txBody>
                    <a:bodyPr/>
                    <a:lstStyle/>
                    <a:p>
                      <a:pPr indent="0" lvl="0" marL="0" rtl="0" algn="ctr">
                        <a:spcBef>
                          <a:spcPts val="0"/>
                        </a:spcBef>
                        <a:spcAft>
                          <a:spcPts val="0"/>
                        </a:spcAft>
                        <a:buNone/>
                      </a:pPr>
                      <a:r>
                        <a:rPr lang="en-GB" sz="1200">
                          <a:latin typeface="Mada"/>
                          <a:ea typeface="Mada"/>
                          <a:cs typeface="Mada"/>
                          <a:sym typeface="Mada"/>
                        </a:rPr>
                        <a:t>Tongue</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100">
                          <a:latin typeface="Mada"/>
                          <a:ea typeface="Mada"/>
                          <a:cs typeface="Mada"/>
                          <a:sym typeface="Mada"/>
                        </a:rPr>
                        <a:t>Ear</a:t>
                      </a:r>
                      <a:endParaRPr sz="1100">
                        <a:latin typeface="Mada"/>
                        <a:ea typeface="Mada"/>
                        <a:cs typeface="Mada"/>
                        <a:sym typeface="Mada"/>
                      </a:endParaRPr>
                    </a:p>
                  </a:txBody>
                  <a:tcPr marT="91425" marB="91425" marR="91425" marL="91425"/>
                </a:tc>
              </a:tr>
              <a:tr h="289575">
                <a:tc>
                  <a:txBody>
                    <a:bodyPr/>
                    <a:lstStyle/>
                    <a:p>
                      <a:pPr indent="0" lvl="0" marL="0" rtl="0" algn="ctr">
                        <a:spcBef>
                          <a:spcPts val="0"/>
                        </a:spcBef>
                        <a:spcAft>
                          <a:spcPts val="0"/>
                        </a:spcAft>
                        <a:buNone/>
                      </a:pPr>
                      <a:r>
                        <a:rPr lang="en-GB" sz="1300">
                          <a:latin typeface="Mada"/>
                          <a:ea typeface="Mada"/>
                          <a:cs typeface="Mada"/>
                          <a:sym typeface="Mada"/>
                        </a:rPr>
                        <a:t>2</a:t>
                      </a:r>
                      <a:endParaRPr sz="1300">
                        <a:latin typeface="Mada"/>
                        <a:ea typeface="Mada"/>
                        <a:cs typeface="Mada"/>
                        <a:sym typeface="Mada"/>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lang="en-GB" sz="1200">
                          <a:latin typeface="Mada"/>
                          <a:ea typeface="Mada"/>
                          <a:cs typeface="Mada"/>
                          <a:sym typeface="Mada"/>
                        </a:rPr>
                        <a:t>Diaphragm</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100">
                          <a:latin typeface="Mada"/>
                          <a:ea typeface="Mada"/>
                          <a:cs typeface="Mada"/>
                          <a:sym typeface="Mada"/>
                        </a:rPr>
                        <a:t>Shoulder</a:t>
                      </a:r>
                      <a:endParaRPr sz="1100">
                        <a:latin typeface="Mada"/>
                        <a:ea typeface="Mada"/>
                        <a:cs typeface="Mada"/>
                        <a:sym typeface="Mada"/>
                      </a:endParaRPr>
                    </a:p>
                  </a:txBody>
                  <a:tcPr marT="91425" marB="91425" marR="91425" marL="91425"/>
                </a:tc>
              </a:tr>
              <a:tr h="289575">
                <a:tc>
                  <a:txBody>
                    <a:bodyPr/>
                    <a:lstStyle/>
                    <a:p>
                      <a:pPr indent="0" lvl="0" marL="0" rtl="0" algn="ctr">
                        <a:spcBef>
                          <a:spcPts val="0"/>
                        </a:spcBef>
                        <a:spcAft>
                          <a:spcPts val="0"/>
                        </a:spcAft>
                        <a:buNone/>
                      </a:pPr>
                      <a:r>
                        <a:rPr lang="en-GB" sz="1300">
                          <a:latin typeface="Mada"/>
                          <a:ea typeface="Mada"/>
                          <a:cs typeface="Mada"/>
                          <a:sym typeface="Mada"/>
                        </a:rPr>
                        <a:t>3</a:t>
                      </a:r>
                      <a:endParaRPr sz="1300">
                        <a:latin typeface="Mada"/>
                        <a:ea typeface="Mada"/>
                        <a:cs typeface="Mada"/>
                        <a:sym typeface="Mada"/>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lang="en-GB" sz="1200">
                          <a:latin typeface="Mada"/>
                          <a:ea typeface="Mada"/>
                          <a:cs typeface="Mada"/>
                          <a:sym typeface="Mada"/>
                        </a:rPr>
                        <a:t>Stomach </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100">
                          <a:latin typeface="Mada"/>
                          <a:ea typeface="Mada"/>
                          <a:cs typeface="Mada"/>
                          <a:sym typeface="Mada"/>
                        </a:rPr>
                        <a:t>Chest</a:t>
                      </a:r>
                      <a:endParaRPr sz="1100">
                        <a:latin typeface="Mada"/>
                        <a:ea typeface="Mada"/>
                        <a:cs typeface="Mada"/>
                        <a:sym typeface="Mada"/>
                      </a:endParaRPr>
                    </a:p>
                  </a:txBody>
                  <a:tcPr marT="91425" marB="91425" marR="91425" marL="91425"/>
                </a:tc>
              </a:tr>
              <a:tr h="289575">
                <a:tc>
                  <a:txBody>
                    <a:bodyPr/>
                    <a:lstStyle/>
                    <a:p>
                      <a:pPr indent="0" lvl="0" marL="0" rtl="0" algn="ctr">
                        <a:spcBef>
                          <a:spcPts val="0"/>
                        </a:spcBef>
                        <a:spcAft>
                          <a:spcPts val="0"/>
                        </a:spcAft>
                        <a:buNone/>
                      </a:pPr>
                      <a:r>
                        <a:rPr lang="en-GB" sz="1300">
                          <a:latin typeface="Mada"/>
                          <a:ea typeface="Mada"/>
                          <a:cs typeface="Mada"/>
                          <a:sym typeface="Mada"/>
                        </a:rPr>
                        <a:t>4</a:t>
                      </a:r>
                      <a:endParaRPr sz="1300">
                        <a:latin typeface="Mada"/>
                        <a:ea typeface="Mada"/>
                        <a:cs typeface="Mada"/>
                        <a:sym typeface="Mada"/>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lang="en-GB" sz="1200">
                          <a:latin typeface="Mada"/>
                          <a:ea typeface="Mada"/>
                          <a:cs typeface="Mada"/>
                          <a:sym typeface="Mada"/>
                        </a:rPr>
                        <a:t>Heart</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100">
                          <a:latin typeface="Mada"/>
                          <a:ea typeface="Mada"/>
                          <a:cs typeface="Mada"/>
                          <a:sym typeface="Mada"/>
                        </a:rPr>
                        <a:t>Epigastrium</a:t>
                      </a:r>
                      <a:endParaRPr sz="1100">
                        <a:latin typeface="Mada"/>
                        <a:ea typeface="Mada"/>
                        <a:cs typeface="Mada"/>
                        <a:sym typeface="Mada"/>
                      </a:endParaRPr>
                    </a:p>
                  </a:txBody>
                  <a:tcPr marT="91425" marB="91425" marR="91425" marL="91425"/>
                </a:tc>
              </a:tr>
              <a:tr h="289575">
                <a:tc>
                  <a:txBody>
                    <a:bodyPr/>
                    <a:lstStyle/>
                    <a:p>
                      <a:pPr indent="0" lvl="0" marL="0" rtl="0" algn="ctr">
                        <a:spcBef>
                          <a:spcPts val="0"/>
                        </a:spcBef>
                        <a:spcAft>
                          <a:spcPts val="0"/>
                        </a:spcAft>
                        <a:buNone/>
                      </a:pPr>
                      <a:r>
                        <a:rPr lang="en-GB" sz="1300">
                          <a:latin typeface="Mada"/>
                          <a:ea typeface="Mada"/>
                          <a:cs typeface="Mada"/>
                          <a:sym typeface="Mada"/>
                        </a:rPr>
                        <a:t>5</a:t>
                      </a:r>
                      <a:endParaRPr sz="1300">
                        <a:latin typeface="Mada"/>
                        <a:ea typeface="Mada"/>
                        <a:cs typeface="Mada"/>
                        <a:sym typeface="Mada"/>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lang="en-GB" sz="1200">
                          <a:latin typeface="Mada"/>
                          <a:ea typeface="Mada"/>
                          <a:cs typeface="Mada"/>
                          <a:sym typeface="Mada"/>
                        </a:rPr>
                        <a:t>Pleura</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100">
                          <a:latin typeface="Mada"/>
                          <a:ea typeface="Mada"/>
                          <a:cs typeface="Mada"/>
                          <a:sym typeface="Mada"/>
                        </a:rPr>
                        <a:t>Hypochondrium</a:t>
                      </a:r>
                      <a:endParaRPr sz="1100">
                        <a:latin typeface="Mada"/>
                        <a:ea typeface="Mada"/>
                        <a:cs typeface="Mada"/>
                        <a:sym typeface="Mada"/>
                      </a:endParaRPr>
                    </a:p>
                  </a:txBody>
                  <a:tcPr marT="91425" marB="91425" marR="91425" marL="91425"/>
                </a:tc>
              </a:tr>
              <a:tr h="289575">
                <a:tc>
                  <a:txBody>
                    <a:bodyPr/>
                    <a:lstStyle/>
                    <a:p>
                      <a:pPr indent="0" lvl="0" marL="0" rtl="0" algn="ctr">
                        <a:spcBef>
                          <a:spcPts val="0"/>
                        </a:spcBef>
                        <a:spcAft>
                          <a:spcPts val="0"/>
                        </a:spcAft>
                        <a:buNone/>
                      </a:pPr>
                      <a:r>
                        <a:rPr lang="en-GB" sz="1300">
                          <a:latin typeface="Mada"/>
                          <a:ea typeface="Mada"/>
                          <a:cs typeface="Mada"/>
                          <a:sym typeface="Mada"/>
                        </a:rPr>
                        <a:t>6</a:t>
                      </a:r>
                      <a:endParaRPr sz="1300">
                        <a:latin typeface="Mada"/>
                        <a:ea typeface="Mada"/>
                        <a:cs typeface="Mada"/>
                        <a:sym typeface="Mada"/>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lang="en-GB" sz="1200">
                          <a:latin typeface="Mada"/>
                          <a:ea typeface="Mada"/>
                          <a:cs typeface="Mada"/>
                          <a:sym typeface="Mada"/>
                        </a:rPr>
                        <a:t>Appendix </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100">
                          <a:latin typeface="Mada"/>
                          <a:ea typeface="Mada"/>
                          <a:cs typeface="Mada"/>
                          <a:sym typeface="Mada"/>
                        </a:rPr>
                        <a:t>Umbilicus</a:t>
                      </a:r>
                      <a:endParaRPr sz="1100">
                        <a:latin typeface="Mada"/>
                        <a:ea typeface="Mada"/>
                        <a:cs typeface="Mada"/>
                        <a:sym typeface="Mada"/>
                      </a:endParaRPr>
                    </a:p>
                  </a:txBody>
                  <a:tcPr marT="91425" marB="91425" marR="91425" marL="91425"/>
                </a:tc>
              </a:tr>
              <a:tr h="289575">
                <a:tc>
                  <a:txBody>
                    <a:bodyPr/>
                    <a:lstStyle/>
                    <a:p>
                      <a:pPr indent="0" lvl="0" marL="0" rtl="0" algn="ctr">
                        <a:spcBef>
                          <a:spcPts val="0"/>
                        </a:spcBef>
                        <a:spcAft>
                          <a:spcPts val="0"/>
                        </a:spcAft>
                        <a:buNone/>
                      </a:pPr>
                      <a:r>
                        <a:rPr lang="en-GB" sz="1300">
                          <a:latin typeface="Mada"/>
                          <a:ea typeface="Mada"/>
                          <a:cs typeface="Mada"/>
                          <a:sym typeface="Mada"/>
                        </a:rPr>
                        <a:t>7</a:t>
                      </a:r>
                      <a:endParaRPr sz="1300">
                        <a:latin typeface="Mada"/>
                        <a:ea typeface="Mada"/>
                        <a:cs typeface="Mada"/>
                        <a:sym typeface="Mada"/>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lang="en-GB" sz="1200">
                          <a:latin typeface="Mada"/>
                          <a:ea typeface="Mada"/>
                          <a:cs typeface="Mada"/>
                          <a:sym typeface="Mada"/>
                        </a:rPr>
                        <a:t>Bladder </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100">
                          <a:latin typeface="Mada"/>
                          <a:ea typeface="Mada"/>
                          <a:cs typeface="Mada"/>
                          <a:sym typeface="Mada"/>
                        </a:rPr>
                        <a:t>Penis</a:t>
                      </a:r>
                      <a:endParaRPr sz="1100">
                        <a:latin typeface="Mada"/>
                        <a:ea typeface="Mada"/>
                        <a:cs typeface="Mada"/>
                        <a:sym typeface="Mada"/>
                      </a:endParaRPr>
                    </a:p>
                  </a:txBody>
                  <a:tcPr marT="91425" marB="91425" marR="91425" marL="91425"/>
                </a:tc>
              </a:tr>
              <a:tr h="289575">
                <a:tc>
                  <a:txBody>
                    <a:bodyPr/>
                    <a:lstStyle/>
                    <a:p>
                      <a:pPr indent="0" lvl="0" marL="0" rtl="0" algn="ctr">
                        <a:spcBef>
                          <a:spcPts val="0"/>
                        </a:spcBef>
                        <a:spcAft>
                          <a:spcPts val="0"/>
                        </a:spcAft>
                        <a:buNone/>
                      </a:pPr>
                      <a:r>
                        <a:rPr lang="en-GB" sz="1300">
                          <a:latin typeface="Mada"/>
                          <a:ea typeface="Mada"/>
                          <a:cs typeface="Mada"/>
                          <a:sym typeface="Mada"/>
                        </a:rPr>
                        <a:t>8</a:t>
                      </a:r>
                      <a:endParaRPr sz="1300">
                        <a:latin typeface="Mada"/>
                        <a:ea typeface="Mada"/>
                        <a:cs typeface="Mada"/>
                        <a:sym typeface="Mada"/>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lang="en-GB" sz="1200">
                          <a:latin typeface="Mada"/>
                          <a:ea typeface="Mada"/>
                          <a:cs typeface="Mada"/>
                          <a:sym typeface="Mada"/>
                        </a:rPr>
                        <a:t>Ureter</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100">
                          <a:latin typeface="Mada"/>
                          <a:ea typeface="Mada"/>
                          <a:cs typeface="Mada"/>
                          <a:sym typeface="Mada"/>
                        </a:rPr>
                        <a:t>Testis</a:t>
                      </a:r>
                      <a:endParaRPr sz="1100">
                        <a:latin typeface="Mada"/>
                        <a:ea typeface="Mada"/>
                        <a:cs typeface="Mada"/>
                        <a:sym typeface="Mada"/>
                      </a:endParaRPr>
                    </a:p>
                  </a:txBody>
                  <a:tcPr marT="91425" marB="91425" marR="91425" marL="91425"/>
                </a:tc>
              </a:tr>
              <a:tr h="289575">
                <a:tc>
                  <a:txBody>
                    <a:bodyPr/>
                    <a:lstStyle/>
                    <a:p>
                      <a:pPr indent="0" lvl="0" marL="0" rtl="0" algn="ctr">
                        <a:spcBef>
                          <a:spcPts val="0"/>
                        </a:spcBef>
                        <a:spcAft>
                          <a:spcPts val="0"/>
                        </a:spcAft>
                        <a:buNone/>
                      </a:pPr>
                      <a:r>
                        <a:rPr lang="en-GB" sz="1300">
                          <a:latin typeface="Mada"/>
                          <a:ea typeface="Mada"/>
                          <a:cs typeface="Mada"/>
                          <a:sym typeface="Mada"/>
                        </a:rPr>
                        <a:t>9</a:t>
                      </a:r>
                      <a:endParaRPr sz="1300">
                        <a:latin typeface="Mada"/>
                        <a:ea typeface="Mada"/>
                        <a:cs typeface="Mada"/>
                        <a:sym typeface="Mada"/>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lang="en-GB" sz="1200">
                          <a:latin typeface="Mada"/>
                          <a:ea typeface="Mada"/>
                          <a:cs typeface="Mada"/>
                          <a:sym typeface="Mada"/>
                        </a:rPr>
                        <a:t>Hip</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100">
                          <a:latin typeface="Mada"/>
                          <a:ea typeface="Mada"/>
                          <a:cs typeface="Mada"/>
                          <a:sym typeface="Mada"/>
                        </a:rPr>
                        <a:t>Knee</a:t>
                      </a:r>
                      <a:endParaRPr sz="1100">
                        <a:latin typeface="Mada"/>
                        <a:ea typeface="Mada"/>
                        <a:cs typeface="Mada"/>
                        <a:sym typeface="Mada"/>
                      </a:endParaRPr>
                    </a:p>
                  </a:txBody>
                  <a:tcPr marT="91425" marB="91425" marR="91425" marL="91425"/>
                </a:tc>
              </a:tr>
            </a:tbl>
          </a:graphicData>
        </a:graphic>
      </p:graphicFrame>
      <p:sp>
        <p:nvSpPr>
          <p:cNvPr id="520" name="Google Shape;520;p29"/>
          <p:cNvSpPr txBox="1"/>
          <p:nvPr/>
        </p:nvSpPr>
        <p:spPr>
          <a:xfrm>
            <a:off x="0" y="772575"/>
            <a:ext cx="4067400" cy="3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Deﬁnitions </a:t>
            </a:r>
            <a:endParaRPr sz="1800">
              <a:solidFill>
                <a:srgbClr val="9FCFCF"/>
              </a:solidFill>
              <a:latin typeface="Comfortaa Regular"/>
              <a:ea typeface="Comfortaa Regular"/>
              <a:cs typeface="Comfortaa Regular"/>
              <a:sym typeface="Comfortaa Regular"/>
            </a:endParaRPr>
          </a:p>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 </a:t>
            </a:r>
            <a:endParaRPr sz="1800">
              <a:solidFill>
                <a:srgbClr val="9FCFCF"/>
              </a:solidFill>
              <a:latin typeface="Comfortaa Regular"/>
              <a:ea typeface="Comfortaa Regular"/>
              <a:cs typeface="Comfortaa Regular"/>
              <a:sym typeface="Comfortaa Regular"/>
            </a:endParaRPr>
          </a:p>
        </p:txBody>
      </p:sp>
      <p:sp>
        <p:nvSpPr>
          <p:cNvPr id="521" name="Google Shape;521;p29"/>
          <p:cNvSpPr/>
          <p:nvPr/>
        </p:nvSpPr>
        <p:spPr>
          <a:xfrm>
            <a:off x="0" y="1154471"/>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pic>
        <p:nvPicPr>
          <p:cNvPr id="522" name="Google Shape;522;p29"/>
          <p:cNvPicPr preferRelativeResize="0"/>
          <p:nvPr/>
        </p:nvPicPr>
        <p:blipFill>
          <a:blip r:embed="rId4">
            <a:alphaModFix/>
          </a:blip>
          <a:stretch>
            <a:fillRect/>
          </a:stretch>
        </p:blipFill>
        <p:spPr>
          <a:xfrm>
            <a:off x="4587475" y="8156201"/>
            <a:ext cx="2224801" cy="1691791"/>
          </a:xfrm>
          <a:prstGeom prst="rect">
            <a:avLst/>
          </a:prstGeom>
          <a:noFill/>
          <a:ln>
            <a:noFill/>
          </a:ln>
        </p:spPr>
      </p:pic>
      <p:sp>
        <p:nvSpPr>
          <p:cNvPr id="523" name="Google Shape;523;p29"/>
          <p:cNvSpPr txBox="1"/>
          <p:nvPr/>
        </p:nvSpPr>
        <p:spPr>
          <a:xfrm>
            <a:off x="4175075" y="9848001"/>
            <a:ext cx="3020100" cy="721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chemeClr val="dk1"/>
                </a:solidFill>
                <a:latin typeface="Mada"/>
                <a:ea typeface="Mada"/>
                <a:cs typeface="Mada"/>
                <a:sym typeface="Mada"/>
              </a:rPr>
              <a:t>The sites on the posterior surface of the body to which pain is referred in acute abdominal conditions.</a:t>
            </a:r>
            <a:endParaRPr b="1" sz="1100">
              <a:solidFill>
                <a:schemeClr val="dk1"/>
              </a:solidFill>
              <a:latin typeface="Mada"/>
              <a:ea typeface="Mada"/>
              <a:cs typeface="Mada"/>
              <a:sym typeface="Mada"/>
            </a:endParaRPr>
          </a:p>
        </p:txBody>
      </p:sp>
      <p:sp>
        <p:nvSpPr>
          <p:cNvPr id="524" name="Google Shape;524;p29"/>
          <p:cNvSpPr txBox="1"/>
          <p:nvPr/>
        </p:nvSpPr>
        <p:spPr>
          <a:xfrm>
            <a:off x="1765150" y="223100"/>
            <a:ext cx="39294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9FCFCF"/>
                </a:solidFill>
                <a:latin typeface="Lora"/>
                <a:ea typeface="Lora"/>
                <a:cs typeface="Lora"/>
                <a:sym typeface="Lora"/>
              </a:rPr>
              <a:t>Taking history of Pain </a:t>
            </a:r>
            <a:endParaRPr b="1">
              <a:solidFill>
                <a:srgbClr val="9FCFCF"/>
              </a:solidFill>
              <a:latin typeface="Lora"/>
              <a:ea typeface="Lora"/>
              <a:cs typeface="Lora"/>
              <a:sym typeface="Lora"/>
            </a:endParaRPr>
          </a:p>
        </p:txBody>
      </p:sp>
      <p:sp>
        <p:nvSpPr>
          <p:cNvPr id="525" name="Google Shape;525;p29"/>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30"/>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1" name="Google Shape;531;p30"/>
          <p:cNvGrpSpPr/>
          <p:nvPr/>
        </p:nvGrpSpPr>
        <p:grpSpPr>
          <a:xfrm>
            <a:off x="-67462" y="2192835"/>
            <a:ext cx="4067400" cy="558405"/>
            <a:chOff x="-163450" y="-34550"/>
            <a:chExt cx="4067400" cy="1359642"/>
          </a:xfrm>
        </p:grpSpPr>
        <p:sp>
          <p:nvSpPr>
            <p:cNvPr id="532" name="Google Shape;532;p30"/>
            <p:cNvSpPr txBox="1"/>
            <p:nvPr/>
          </p:nvSpPr>
          <p:spPr>
            <a:xfrm>
              <a:off x="-163450" y="-34550"/>
              <a:ext cx="4067400" cy="299100"/>
            </a:xfrm>
            <a:prstGeom prst="rect">
              <a:avLst/>
            </a:prstGeom>
            <a:noFill/>
            <a:ln>
              <a:noFill/>
            </a:ln>
          </p:spPr>
          <p:txBody>
            <a:bodyPr anchorCtr="0" anchor="t" bIns="91425" lIns="91425" spcFirstLastPara="1" rIns="91425" wrap="square" tIns="91425">
              <a:noAutofit/>
            </a:bodyPr>
            <a:lstStyle/>
            <a:p>
              <a:pPr indent="0" lvl="0" marL="89999" rtl="0" algn="l">
                <a:spcBef>
                  <a:spcPts val="0"/>
                </a:spcBef>
                <a:spcAft>
                  <a:spcPts val="0"/>
                </a:spcAft>
                <a:buNone/>
              </a:pPr>
              <a:r>
                <a:rPr lang="en-GB" sz="1800">
                  <a:solidFill>
                    <a:srgbClr val="9FCFCF"/>
                  </a:solidFill>
                  <a:latin typeface="Comfortaa Regular"/>
                  <a:ea typeface="Comfortaa Regular"/>
                  <a:cs typeface="Comfortaa Regular"/>
                  <a:sym typeface="Comfortaa Regular"/>
                </a:rPr>
                <a:t>Objectives</a:t>
              </a:r>
              <a:endParaRPr sz="1800">
                <a:solidFill>
                  <a:srgbClr val="9FCFCF"/>
                </a:solidFill>
                <a:latin typeface="Comfortaa Regular"/>
                <a:ea typeface="Comfortaa Regular"/>
                <a:cs typeface="Comfortaa Regular"/>
                <a:sym typeface="Comfortaa Regular"/>
              </a:endParaRPr>
            </a:p>
          </p:txBody>
        </p:sp>
        <p:sp>
          <p:nvSpPr>
            <p:cNvPr id="533" name="Google Shape;533;p30"/>
            <p:cNvSpPr/>
            <p:nvPr/>
          </p:nvSpPr>
          <p:spPr>
            <a:xfrm>
              <a:off x="-6675" y="1208992"/>
              <a:ext cx="2224800" cy="1161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534" name="Google Shape;534;p30"/>
          <p:cNvGrpSpPr/>
          <p:nvPr/>
        </p:nvGrpSpPr>
        <p:grpSpPr>
          <a:xfrm>
            <a:off x="80450" y="6116032"/>
            <a:ext cx="4067400" cy="489881"/>
            <a:chOff x="80450" y="3045481"/>
            <a:chExt cx="4067400" cy="489881"/>
          </a:xfrm>
        </p:grpSpPr>
        <p:sp>
          <p:nvSpPr>
            <p:cNvPr id="535" name="Google Shape;535;p30"/>
            <p:cNvSpPr txBox="1"/>
            <p:nvPr/>
          </p:nvSpPr>
          <p:spPr>
            <a:xfrm>
              <a:off x="80450" y="3045481"/>
              <a:ext cx="4067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done by : </a:t>
              </a:r>
              <a:endParaRPr sz="1800">
                <a:solidFill>
                  <a:srgbClr val="9FCFCF"/>
                </a:solidFill>
                <a:latin typeface="Comfortaa Regular"/>
                <a:ea typeface="Comfortaa Regular"/>
                <a:cs typeface="Comfortaa Regular"/>
                <a:sym typeface="Comfortaa Regular"/>
              </a:endParaRPr>
            </a:p>
          </p:txBody>
        </p:sp>
        <p:sp>
          <p:nvSpPr>
            <p:cNvPr id="536" name="Google Shape;536;p30"/>
            <p:cNvSpPr/>
            <p:nvPr/>
          </p:nvSpPr>
          <p:spPr>
            <a:xfrm>
              <a:off x="80450" y="3496062"/>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537" name="Google Shape;537;p30"/>
          <p:cNvGrpSpPr/>
          <p:nvPr/>
        </p:nvGrpSpPr>
        <p:grpSpPr>
          <a:xfrm>
            <a:off x="80450" y="8775634"/>
            <a:ext cx="4067400" cy="508147"/>
            <a:chOff x="80450" y="6212477"/>
            <a:chExt cx="4067400" cy="508147"/>
          </a:xfrm>
        </p:grpSpPr>
        <p:sp>
          <p:nvSpPr>
            <p:cNvPr id="538" name="Google Shape;538;p30"/>
            <p:cNvSpPr txBox="1"/>
            <p:nvPr/>
          </p:nvSpPr>
          <p:spPr>
            <a:xfrm>
              <a:off x="80450" y="6212477"/>
              <a:ext cx="40674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Resources </a:t>
              </a:r>
              <a:endParaRPr sz="1800">
                <a:solidFill>
                  <a:srgbClr val="9FCFCF"/>
                </a:solidFill>
                <a:latin typeface="Comfortaa Regular"/>
                <a:ea typeface="Comfortaa Regular"/>
                <a:cs typeface="Comfortaa Regular"/>
                <a:sym typeface="Comfortaa Regular"/>
              </a:endParaRPr>
            </a:p>
          </p:txBody>
        </p:sp>
        <p:sp>
          <p:nvSpPr>
            <p:cNvPr id="539" name="Google Shape;539;p30"/>
            <p:cNvSpPr/>
            <p:nvPr/>
          </p:nvSpPr>
          <p:spPr>
            <a:xfrm>
              <a:off x="80450" y="6681325"/>
              <a:ext cx="18699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540" name="Google Shape;540;p30"/>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541" name="Google Shape;541;p30"/>
          <p:cNvSpPr txBox="1"/>
          <p:nvPr/>
        </p:nvSpPr>
        <p:spPr>
          <a:xfrm>
            <a:off x="75" y="356719"/>
            <a:ext cx="7195800" cy="22101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sz="4000">
                <a:solidFill>
                  <a:srgbClr val="9FCFCF"/>
                </a:solidFill>
                <a:highlight>
                  <a:srgbClr val="FFFFFF"/>
                </a:highlight>
                <a:latin typeface="Lora"/>
                <a:ea typeface="Lora"/>
                <a:cs typeface="Lora"/>
                <a:sym typeface="Lora"/>
              </a:rPr>
              <a:t>Session 4+5 : History and Physical Examination of a Lump &amp; an Ulcer</a:t>
            </a:r>
            <a:endParaRPr b="1" sz="4000">
              <a:solidFill>
                <a:srgbClr val="9FCFCF"/>
              </a:solidFill>
              <a:latin typeface="Lora"/>
              <a:ea typeface="Lora"/>
              <a:cs typeface="Lora"/>
              <a:sym typeface="Lora"/>
            </a:endParaRPr>
          </a:p>
        </p:txBody>
      </p:sp>
      <p:sp>
        <p:nvSpPr>
          <p:cNvPr id="542" name="Google Shape;542;p30"/>
          <p:cNvSpPr txBox="1"/>
          <p:nvPr/>
        </p:nvSpPr>
        <p:spPr>
          <a:xfrm>
            <a:off x="-67375" y="2812450"/>
            <a:ext cx="7589400" cy="3376200"/>
          </a:xfrm>
          <a:prstGeom prst="rect">
            <a:avLst/>
          </a:prstGeom>
          <a:noFill/>
          <a:ln>
            <a:noFill/>
          </a:ln>
        </p:spPr>
        <p:txBody>
          <a:bodyPr anchorCtr="0" anchor="t" bIns="91425" lIns="91425" spcFirstLastPara="1" rIns="91425" wrap="square" tIns="91425">
            <a:spAutoFit/>
          </a:bodyPr>
          <a:lstStyle/>
          <a:p>
            <a:pPr indent="-311150" lvl="0" marL="457200" rtl="0" algn="l">
              <a:lnSpc>
                <a:spcPct val="115000"/>
              </a:lnSpc>
              <a:spcBef>
                <a:spcPts val="0"/>
              </a:spcBef>
              <a:spcAft>
                <a:spcPts val="0"/>
              </a:spcAft>
              <a:buSzPts val="1300"/>
              <a:buFont typeface="Mada"/>
              <a:buChar char="●"/>
            </a:pPr>
            <a:r>
              <a:rPr b="1" lang="en-GB" sz="1300">
                <a:latin typeface="Mada"/>
                <a:ea typeface="Mada"/>
                <a:cs typeface="Mada"/>
                <a:sym typeface="Mada"/>
              </a:rPr>
              <a:t>Taking history from a patient with a lump or ulcer, and focusing on the following points: </a:t>
            </a:r>
            <a:r>
              <a:rPr lang="en-GB" sz="1300">
                <a:latin typeface="Mada"/>
                <a:ea typeface="Mada"/>
                <a:cs typeface="Mada"/>
                <a:sym typeface="Mada"/>
              </a:rPr>
              <a:t>Duration, First symptom, Other symptoms, Progression, Persistence, Reappearance, Multiplicity, Causes, Systemic symptoms, Recurrence after surgery</a:t>
            </a:r>
            <a:endParaRPr sz="1300">
              <a:latin typeface="Mada"/>
              <a:ea typeface="Mada"/>
              <a:cs typeface="Mada"/>
              <a:sym typeface="Mada"/>
            </a:endParaRPr>
          </a:p>
          <a:p>
            <a:pPr indent="-311150" lvl="0" marL="457200" rtl="0" algn="l">
              <a:lnSpc>
                <a:spcPct val="115000"/>
              </a:lnSpc>
              <a:spcBef>
                <a:spcPts val="0"/>
              </a:spcBef>
              <a:spcAft>
                <a:spcPts val="0"/>
              </a:spcAft>
              <a:buSzPts val="1300"/>
              <a:buFont typeface="Mada"/>
              <a:buChar char="●"/>
            </a:pPr>
            <a:r>
              <a:rPr b="1" lang="en-GB" sz="1300">
                <a:latin typeface="Mada"/>
                <a:ea typeface="Mada"/>
                <a:cs typeface="Mada"/>
                <a:sym typeface="Mada"/>
              </a:rPr>
              <a:t>Examination of the lump: </a:t>
            </a:r>
            <a:r>
              <a:rPr lang="en-GB" sz="1300">
                <a:latin typeface="Mada"/>
                <a:ea typeface="Mada"/>
                <a:cs typeface="Mada"/>
                <a:sym typeface="Mada"/>
              </a:rPr>
              <a:t>Describe the lump through the following: Look (shape, position, size, color and texture of the overlying skin), Feel (temperature, tenderness, surface, edge), Press (consistency, compressibility, reducibility, fluctuation, Pulsating, fluid thrill), Percuss, Move (mobility and fixation to the overlying skin and underlying structures), Listen, Transillumination, Regional lymph nodes involvement, Surrounding structures, General examination</a:t>
            </a:r>
            <a:endParaRPr sz="1300">
              <a:latin typeface="Mada"/>
              <a:ea typeface="Mada"/>
              <a:cs typeface="Mada"/>
              <a:sym typeface="Mada"/>
            </a:endParaRPr>
          </a:p>
          <a:p>
            <a:pPr indent="-311150" lvl="0" marL="457200" rtl="0" algn="l">
              <a:lnSpc>
                <a:spcPct val="115000"/>
              </a:lnSpc>
              <a:spcBef>
                <a:spcPts val="0"/>
              </a:spcBef>
              <a:spcAft>
                <a:spcPts val="0"/>
              </a:spcAft>
              <a:buSzPts val="1300"/>
              <a:buFont typeface="Mada"/>
              <a:buChar char="●"/>
            </a:pPr>
            <a:r>
              <a:rPr b="1" lang="en-GB" sz="1300">
                <a:latin typeface="Mada"/>
                <a:ea typeface="Mada"/>
                <a:cs typeface="Mada"/>
                <a:sym typeface="Mada"/>
              </a:rPr>
              <a:t>List the differential diagnosis of the Lump</a:t>
            </a:r>
            <a:endParaRPr b="1" sz="1300">
              <a:latin typeface="Mada"/>
              <a:ea typeface="Mada"/>
              <a:cs typeface="Mada"/>
              <a:sym typeface="Mada"/>
            </a:endParaRPr>
          </a:p>
          <a:p>
            <a:pPr indent="-311150" lvl="0" marL="457200" rtl="0" algn="l">
              <a:lnSpc>
                <a:spcPct val="115000"/>
              </a:lnSpc>
              <a:spcBef>
                <a:spcPts val="0"/>
              </a:spcBef>
              <a:spcAft>
                <a:spcPts val="0"/>
              </a:spcAft>
              <a:buSzPts val="1300"/>
              <a:buFont typeface="Mada"/>
              <a:buChar char="●"/>
            </a:pPr>
            <a:r>
              <a:rPr b="1" lang="en-GB" sz="1300">
                <a:latin typeface="Mada"/>
                <a:ea typeface="Mada"/>
                <a:cs typeface="Mada"/>
                <a:sym typeface="Mada"/>
              </a:rPr>
              <a:t>Identify and explain the required Investigation</a:t>
            </a:r>
            <a:endParaRPr b="1" sz="1300">
              <a:latin typeface="Mada"/>
              <a:ea typeface="Mada"/>
              <a:cs typeface="Mada"/>
              <a:sym typeface="Mada"/>
            </a:endParaRPr>
          </a:p>
          <a:p>
            <a:pPr indent="-311150" lvl="0" marL="457200" rtl="0" algn="l">
              <a:lnSpc>
                <a:spcPct val="115000"/>
              </a:lnSpc>
              <a:spcBef>
                <a:spcPts val="0"/>
              </a:spcBef>
              <a:spcAft>
                <a:spcPts val="0"/>
              </a:spcAft>
              <a:buSzPts val="1300"/>
              <a:buFont typeface="Mada"/>
              <a:buChar char="●"/>
            </a:pPr>
            <a:r>
              <a:rPr b="1" lang="en-GB" sz="1300">
                <a:latin typeface="Mada"/>
                <a:ea typeface="Mada"/>
                <a:cs typeface="Mada"/>
                <a:sym typeface="Mada"/>
              </a:rPr>
              <a:t>Examination of ulcer: </a:t>
            </a:r>
            <a:r>
              <a:rPr lang="en-GB" sz="1300">
                <a:latin typeface="Mada"/>
                <a:ea typeface="Mada"/>
                <a:cs typeface="Mada"/>
                <a:sym typeface="Mada"/>
              </a:rPr>
              <a:t>describe the ulcer through the following: Look (site, shape, size, floor, base, edge, and depth), Feel (tenderness and temperature), Discharges, Surrounding tissues ( induration, pigmentation, scaring, edema, vascular assessment, neurological assessment, fixation to deep structures), Regional lymph node</a:t>
            </a:r>
            <a:endParaRPr sz="1300">
              <a:latin typeface="Mada"/>
              <a:ea typeface="Mada"/>
              <a:cs typeface="Mada"/>
              <a:sym typeface="Mada"/>
            </a:endParaRPr>
          </a:p>
        </p:txBody>
      </p:sp>
      <p:sp>
        <p:nvSpPr>
          <p:cNvPr id="543" name="Google Shape;543;p30"/>
          <p:cNvSpPr txBox="1"/>
          <p:nvPr/>
        </p:nvSpPr>
        <p:spPr>
          <a:xfrm>
            <a:off x="80450" y="9471475"/>
            <a:ext cx="6096900" cy="11853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Browse’s Introduction To The Symptoms &amp; Signs Of Surgical Disease</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Clinical Surgical Skills By Hamad Alqahtani</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436 Files For Surgery Osce </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Principles and practice of surgery 6th edition </a:t>
            </a:r>
            <a:endParaRPr>
              <a:latin typeface="Mada"/>
              <a:ea typeface="Mada"/>
              <a:cs typeface="Mada"/>
              <a:sym typeface="Mada"/>
            </a:endParaRPr>
          </a:p>
        </p:txBody>
      </p:sp>
      <p:sp>
        <p:nvSpPr>
          <p:cNvPr id="544" name="Google Shape;544;p30"/>
          <p:cNvSpPr txBox="1"/>
          <p:nvPr/>
        </p:nvSpPr>
        <p:spPr>
          <a:xfrm>
            <a:off x="190500" y="6678750"/>
            <a:ext cx="3637200" cy="8466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0"/>
              </a:spcBef>
              <a:spcAft>
                <a:spcPts val="0"/>
              </a:spcAft>
              <a:buSzPts val="2000"/>
              <a:buFont typeface="Mada"/>
              <a:buChar char="●"/>
            </a:pPr>
            <a:r>
              <a:rPr lang="en-GB" sz="2000">
                <a:latin typeface="Mada"/>
                <a:ea typeface="Mada"/>
                <a:cs typeface="Mada"/>
                <a:sym typeface="Mada"/>
              </a:rPr>
              <a:t>Abdullah shadid</a:t>
            </a:r>
            <a:endParaRPr sz="2000">
              <a:latin typeface="Mada"/>
              <a:ea typeface="Mada"/>
              <a:cs typeface="Mada"/>
              <a:sym typeface="Mada"/>
            </a:endParaRPr>
          </a:p>
          <a:p>
            <a:pPr indent="-355600" lvl="0" marL="457200" rtl="0" algn="l">
              <a:lnSpc>
                <a:spcPct val="115000"/>
              </a:lnSpc>
              <a:spcBef>
                <a:spcPts val="0"/>
              </a:spcBef>
              <a:spcAft>
                <a:spcPts val="0"/>
              </a:spcAft>
              <a:buSzPts val="2000"/>
              <a:buFont typeface="Mada"/>
              <a:buChar char="●"/>
            </a:pPr>
            <a:r>
              <a:rPr lang="en-GB" sz="2000">
                <a:latin typeface="Mada"/>
                <a:ea typeface="Mada"/>
                <a:cs typeface="Mada"/>
                <a:sym typeface="Mada"/>
              </a:rPr>
              <a:t>Abdulrahman shadid</a:t>
            </a:r>
            <a:endParaRPr sz="2000">
              <a:latin typeface="Mada"/>
              <a:ea typeface="Mada"/>
              <a:cs typeface="Mada"/>
              <a:sym typeface="Mada"/>
            </a:endParaRPr>
          </a:p>
        </p:txBody>
      </p:sp>
      <p:grpSp>
        <p:nvGrpSpPr>
          <p:cNvPr id="545" name="Google Shape;545;p30"/>
          <p:cNvGrpSpPr/>
          <p:nvPr/>
        </p:nvGrpSpPr>
        <p:grpSpPr>
          <a:xfrm>
            <a:off x="80450" y="7431607"/>
            <a:ext cx="4067400" cy="489881"/>
            <a:chOff x="80450" y="3045481"/>
            <a:chExt cx="4067400" cy="489881"/>
          </a:xfrm>
        </p:grpSpPr>
        <p:sp>
          <p:nvSpPr>
            <p:cNvPr id="546" name="Google Shape;546;p30"/>
            <p:cNvSpPr txBox="1"/>
            <p:nvPr/>
          </p:nvSpPr>
          <p:spPr>
            <a:xfrm>
              <a:off x="80450" y="3045481"/>
              <a:ext cx="4067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Reviewed by : </a:t>
              </a:r>
              <a:endParaRPr sz="1800">
                <a:solidFill>
                  <a:srgbClr val="9FCFCF"/>
                </a:solidFill>
                <a:latin typeface="Comfortaa Regular"/>
                <a:ea typeface="Comfortaa Regular"/>
                <a:cs typeface="Comfortaa Regular"/>
                <a:sym typeface="Comfortaa Regular"/>
              </a:endParaRPr>
            </a:p>
          </p:txBody>
        </p:sp>
        <p:sp>
          <p:nvSpPr>
            <p:cNvPr id="547" name="Google Shape;547;p30"/>
            <p:cNvSpPr/>
            <p:nvPr/>
          </p:nvSpPr>
          <p:spPr>
            <a:xfrm>
              <a:off x="80450" y="3496062"/>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548" name="Google Shape;548;p30"/>
          <p:cNvSpPr txBox="1"/>
          <p:nvPr/>
        </p:nvSpPr>
        <p:spPr>
          <a:xfrm>
            <a:off x="80525" y="8064513"/>
            <a:ext cx="2625600" cy="8004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Mada"/>
              <a:buChar char="●"/>
            </a:pPr>
            <a:r>
              <a:rPr lang="en-GB" sz="2000">
                <a:latin typeface="Mada"/>
                <a:ea typeface="Mada"/>
                <a:cs typeface="Mada"/>
                <a:sym typeface="Mada"/>
              </a:rPr>
              <a:t>Norah Alturki</a:t>
            </a:r>
            <a:endParaRPr sz="2000">
              <a:latin typeface="Mada"/>
              <a:ea typeface="Mada"/>
              <a:cs typeface="Mada"/>
              <a:sym typeface="Mada"/>
            </a:endParaRPr>
          </a:p>
          <a:p>
            <a:pPr indent="-355600" lvl="0" marL="457200" rtl="0" algn="l">
              <a:spcBef>
                <a:spcPts val="0"/>
              </a:spcBef>
              <a:spcAft>
                <a:spcPts val="0"/>
              </a:spcAft>
              <a:buSzPts val="2000"/>
              <a:buFont typeface="Mada"/>
              <a:buChar char="●"/>
            </a:pPr>
            <a:r>
              <a:rPr lang="en-GB" sz="2000">
                <a:latin typeface="Mada"/>
                <a:ea typeface="Mada"/>
                <a:cs typeface="Mada"/>
                <a:sym typeface="Mada"/>
              </a:rPr>
              <a:t>Joud AlKhalifah</a:t>
            </a:r>
            <a:endParaRPr sz="2000">
              <a:latin typeface="Mada"/>
              <a:ea typeface="Mada"/>
              <a:cs typeface="Mada"/>
              <a:sym typeface="Mad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31"/>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31"/>
          <p:cNvSpPr txBox="1"/>
          <p:nvPr/>
        </p:nvSpPr>
        <p:spPr>
          <a:xfrm>
            <a:off x="38450" y="667406"/>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800">
                <a:solidFill>
                  <a:srgbClr val="9FCFCF"/>
                </a:solidFill>
                <a:latin typeface="Comfortaa Regular"/>
                <a:ea typeface="Comfortaa Regular"/>
                <a:cs typeface="Comfortaa Regular"/>
                <a:sym typeface="Comfortaa Regular"/>
              </a:rPr>
              <a:t>History of a lump</a:t>
            </a:r>
            <a:endParaRPr sz="1800">
              <a:solidFill>
                <a:srgbClr val="9FCFCF"/>
              </a:solidFill>
              <a:latin typeface="Comfortaa Regular"/>
              <a:ea typeface="Comfortaa Regular"/>
              <a:cs typeface="Comfortaa Regular"/>
              <a:sym typeface="Comfortaa Regular"/>
            </a:endParaRPr>
          </a:p>
          <a:p>
            <a:pPr indent="0" lvl="0" marL="0" rtl="0" algn="l">
              <a:spcBef>
                <a:spcPts val="0"/>
              </a:spcBef>
              <a:spcAft>
                <a:spcPts val="0"/>
              </a:spcAft>
              <a:buNone/>
            </a:pPr>
            <a:r>
              <a:t/>
            </a:r>
            <a:endParaRPr sz="1800">
              <a:solidFill>
                <a:srgbClr val="9FCFCF"/>
              </a:solidFill>
              <a:latin typeface="Comfortaa Regular"/>
              <a:ea typeface="Comfortaa Regular"/>
              <a:cs typeface="Comfortaa Regular"/>
              <a:sym typeface="Comfortaa Regular"/>
            </a:endParaRPr>
          </a:p>
        </p:txBody>
      </p:sp>
      <p:sp>
        <p:nvSpPr>
          <p:cNvPr id="555" name="Google Shape;555;p31"/>
          <p:cNvSpPr/>
          <p:nvPr/>
        </p:nvSpPr>
        <p:spPr>
          <a:xfrm>
            <a:off x="153350" y="1062725"/>
            <a:ext cx="2427600" cy="348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aphicFrame>
        <p:nvGraphicFramePr>
          <p:cNvPr id="556" name="Google Shape;556;p31"/>
          <p:cNvGraphicFramePr/>
          <p:nvPr/>
        </p:nvGraphicFramePr>
        <p:xfrm>
          <a:off x="95425" y="2197400"/>
          <a:ext cx="3000000" cy="3000000"/>
        </p:xfrm>
        <a:graphic>
          <a:graphicData uri="http://schemas.openxmlformats.org/drawingml/2006/table">
            <a:tbl>
              <a:tblPr>
                <a:noFill/>
                <a:tableStyleId>{19993E90-D4CF-4236-97D6-A35B643A8516}</a:tableStyleId>
              </a:tblPr>
              <a:tblGrid>
                <a:gridCol w="1110150"/>
                <a:gridCol w="6288475"/>
              </a:tblGrid>
              <a:tr h="274150">
                <a:tc>
                  <a:txBody>
                    <a:bodyPr/>
                    <a:lstStyle/>
                    <a:p>
                      <a:pPr indent="0" lvl="0" marL="0" rtl="0" algn="ctr">
                        <a:lnSpc>
                          <a:spcPct val="100000"/>
                        </a:lnSpc>
                        <a:spcBef>
                          <a:spcPts val="0"/>
                        </a:spcBef>
                        <a:spcAft>
                          <a:spcPts val="0"/>
                        </a:spcAft>
                        <a:buNone/>
                      </a:pPr>
                      <a:r>
                        <a:rPr b="1" lang="en-GB" sz="1000">
                          <a:latin typeface="Mada"/>
                          <a:ea typeface="Mada"/>
                          <a:cs typeface="Mada"/>
                          <a:sym typeface="Mada"/>
                        </a:rPr>
                        <a:t>SOCRATES</a:t>
                      </a:r>
                      <a:endParaRPr b="1" sz="1000">
                        <a:latin typeface="Mada"/>
                        <a:ea typeface="Mada"/>
                        <a:cs typeface="Mada"/>
                        <a:sym typeface="Mada"/>
                      </a:endParaRPr>
                    </a:p>
                  </a:txBody>
                  <a:tcPr marT="91425" marB="91425" marR="91425" marL="91425">
                    <a:solidFill>
                      <a:srgbClr val="DBA17B"/>
                    </a:solidFill>
                  </a:tcPr>
                </a:tc>
                <a:tc>
                  <a:txBody>
                    <a:bodyPr/>
                    <a:lstStyle/>
                    <a:p>
                      <a:pPr indent="0" lvl="0" marL="0" rtl="0" algn="ctr">
                        <a:lnSpc>
                          <a:spcPct val="100000"/>
                        </a:lnSpc>
                        <a:spcBef>
                          <a:spcPts val="0"/>
                        </a:spcBef>
                        <a:spcAft>
                          <a:spcPts val="0"/>
                        </a:spcAft>
                        <a:buNone/>
                      </a:pPr>
                      <a:r>
                        <a:rPr b="1" lang="en-GB" sz="1000">
                          <a:latin typeface="Mada"/>
                          <a:ea typeface="Mada"/>
                          <a:cs typeface="Mada"/>
                          <a:sym typeface="Mada"/>
                        </a:rPr>
                        <a:t>Hint </a:t>
                      </a:r>
                      <a:endParaRPr b="1" sz="1000">
                        <a:latin typeface="Mada"/>
                        <a:ea typeface="Mada"/>
                        <a:cs typeface="Mada"/>
                        <a:sym typeface="Mada"/>
                      </a:endParaRPr>
                    </a:p>
                  </a:txBody>
                  <a:tcPr marT="91425" marB="91425" marR="91425" marL="91425">
                    <a:solidFill>
                      <a:srgbClr val="DBA17B"/>
                    </a:solidFill>
                  </a:tcPr>
                </a:tc>
              </a:tr>
              <a:tr h="274150">
                <a:tc>
                  <a:txBody>
                    <a:bodyPr/>
                    <a:lstStyle/>
                    <a:p>
                      <a:pPr indent="0" lvl="0" marL="0" rtl="0" algn="ctr">
                        <a:lnSpc>
                          <a:spcPct val="100000"/>
                        </a:lnSpc>
                        <a:spcBef>
                          <a:spcPts val="0"/>
                        </a:spcBef>
                        <a:spcAft>
                          <a:spcPts val="0"/>
                        </a:spcAft>
                        <a:buNone/>
                      </a:pPr>
                      <a:r>
                        <a:rPr b="1" lang="en-GB" sz="1000">
                          <a:latin typeface="Mada"/>
                          <a:ea typeface="Mada"/>
                          <a:cs typeface="Mada"/>
                          <a:sym typeface="Mada"/>
                        </a:rPr>
                        <a:t>Site</a:t>
                      </a:r>
                      <a:endParaRPr b="1" sz="1000">
                        <a:latin typeface="Mada"/>
                        <a:ea typeface="Mada"/>
                        <a:cs typeface="Mada"/>
                        <a:sym typeface="Mada"/>
                      </a:endParaRPr>
                    </a:p>
                  </a:txBody>
                  <a:tcPr marT="91425" marB="91425" marR="91425" marL="91425" anchor="ctr">
                    <a:solidFill>
                      <a:srgbClr val="F9DEC9"/>
                    </a:solidFill>
                  </a:tcPr>
                </a:tc>
                <a:tc>
                  <a:txBody>
                    <a:bodyPr/>
                    <a:lstStyle/>
                    <a:p>
                      <a:pPr indent="-292100" lvl="0" marL="457200" rtl="0" algn="l">
                        <a:lnSpc>
                          <a:spcPct val="100000"/>
                        </a:lnSpc>
                        <a:spcBef>
                          <a:spcPts val="0"/>
                        </a:spcBef>
                        <a:spcAft>
                          <a:spcPts val="0"/>
                        </a:spcAft>
                        <a:buSzPts val="1000"/>
                        <a:buFont typeface="Mada"/>
                        <a:buChar char="●"/>
                      </a:pPr>
                      <a:r>
                        <a:rPr lang="en-GB" sz="1000">
                          <a:latin typeface="Mada"/>
                          <a:ea typeface="Mada"/>
                          <a:cs typeface="Mada"/>
                          <a:sym typeface="Mada"/>
                        </a:rPr>
                        <a:t>Where is the lump exactly? </a:t>
                      </a:r>
                      <a:endParaRPr sz="1000">
                        <a:latin typeface="Mada"/>
                        <a:ea typeface="Mada"/>
                        <a:cs typeface="Mada"/>
                        <a:sym typeface="Mada"/>
                      </a:endParaRPr>
                    </a:p>
                  </a:txBody>
                  <a:tcPr marT="91425" marB="91425" marR="91425" marL="91425"/>
                </a:tc>
              </a:tr>
              <a:tr h="1060875">
                <a:tc>
                  <a:txBody>
                    <a:bodyPr/>
                    <a:lstStyle/>
                    <a:p>
                      <a:pPr indent="0" lvl="0" marL="0" rtl="0" algn="ctr">
                        <a:lnSpc>
                          <a:spcPct val="100000"/>
                        </a:lnSpc>
                        <a:spcBef>
                          <a:spcPts val="0"/>
                        </a:spcBef>
                        <a:spcAft>
                          <a:spcPts val="0"/>
                        </a:spcAft>
                        <a:buNone/>
                      </a:pPr>
                      <a:r>
                        <a:rPr b="1" lang="en-GB" sz="1000">
                          <a:latin typeface="Mada"/>
                          <a:ea typeface="Mada"/>
                          <a:cs typeface="Mada"/>
                          <a:sym typeface="Mada"/>
                        </a:rPr>
                        <a:t>Onset</a:t>
                      </a:r>
                      <a:endParaRPr b="1" sz="1000">
                        <a:latin typeface="Mada"/>
                        <a:ea typeface="Mada"/>
                        <a:cs typeface="Mada"/>
                        <a:sym typeface="Mada"/>
                      </a:endParaRPr>
                    </a:p>
                  </a:txBody>
                  <a:tcPr marT="91425" marB="91425" marR="91425" marL="91425" anchor="ctr">
                    <a:solidFill>
                      <a:srgbClr val="F9DEC9"/>
                    </a:solidFill>
                  </a:tcPr>
                </a:tc>
                <a:tc>
                  <a:txBody>
                    <a:bodyPr/>
                    <a:lstStyle/>
                    <a:p>
                      <a:pPr indent="-292100" lvl="0" marL="457200" rtl="0" algn="l">
                        <a:lnSpc>
                          <a:spcPct val="100000"/>
                        </a:lnSpc>
                        <a:spcBef>
                          <a:spcPts val="0"/>
                        </a:spcBef>
                        <a:spcAft>
                          <a:spcPts val="0"/>
                        </a:spcAft>
                        <a:buSzPts val="1000"/>
                        <a:buFont typeface="Mada"/>
                        <a:buChar char="●"/>
                      </a:pPr>
                      <a:r>
                        <a:rPr lang="en-GB" sz="1000">
                          <a:latin typeface="Mada"/>
                          <a:ea typeface="Mada"/>
                          <a:cs typeface="Mada"/>
                          <a:sym typeface="Mada"/>
                        </a:rPr>
                        <a:t>When was the lump first noticed ? Short duration ( acute swelling like abscess) - Long duration ( benign tumor)</a:t>
                      </a:r>
                      <a:endParaRPr sz="1000">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lang="en-GB" sz="1000">
                          <a:latin typeface="Mada"/>
                          <a:ea typeface="Mada"/>
                          <a:cs typeface="Mada"/>
                          <a:sym typeface="Mada"/>
                        </a:rPr>
                        <a:t>What made the patient notice the lump? (e.g. pain , during washing or someone else notice the lump </a:t>
                      </a:r>
                      <a:endParaRPr sz="1000">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lang="en-GB" sz="1000">
                          <a:latin typeface="Mada"/>
                          <a:ea typeface="Mada"/>
                          <a:cs typeface="Mada"/>
                          <a:sym typeface="Mada"/>
                        </a:rPr>
                        <a:t>Sudden or gradual? Sudden onset and rapid progress ( acute infection) - Slow onset and slow progress ( benign neoplasm) - Slow onset and rapid progress ( malignant neoplasm) - Onset following trauma ( hematoma) </a:t>
                      </a:r>
                      <a:endParaRPr sz="1000">
                        <a:latin typeface="Mada"/>
                        <a:ea typeface="Mada"/>
                        <a:cs typeface="Mada"/>
                        <a:sym typeface="Mada"/>
                      </a:endParaRPr>
                    </a:p>
                  </a:txBody>
                  <a:tcPr marT="91425" marB="91425" marR="91425" marL="91425"/>
                </a:tc>
              </a:tr>
              <a:tr h="536375">
                <a:tc>
                  <a:txBody>
                    <a:bodyPr/>
                    <a:lstStyle/>
                    <a:p>
                      <a:pPr indent="0" lvl="0" marL="0" rtl="0" algn="ctr">
                        <a:lnSpc>
                          <a:spcPct val="100000"/>
                        </a:lnSpc>
                        <a:spcBef>
                          <a:spcPts val="0"/>
                        </a:spcBef>
                        <a:spcAft>
                          <a:spcPts val="0"/>
                        </a:spcAft>
                        <a:buNone/>
                      </a:pPr>
                      <a:r>
                        <a:rPr b="1" lang="en-GB" sz="1000">
                          <a:latin typeface="Mada"/>
                          <a:ea typeface="Mada"/>
                          <a:cs typeface="Mada"/>
                          <a:sym typeface="Mada"/>
                        </a:rPr>
                        <a:t>Character</a:t>
                      </a:r>
                      <a:endParaRPr b="1" sz="10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lnSpc>
                          <a:spcPct val="100000"/>
                        </a:lnSpc>
                        <a:spcBef>
                          <a:spcPts val="0"/>
                        </a:spcBef>
                        <a:spcAft>
                          <a:spcPts val="0"/>
                        </a:spcAft>
                        <a:buSzPts val="1100"/>
                        <a:buFont typeface="Mada"/>
                        <a:buChar char="●"/>
                      </a:pPr>
                      <a:r>
                        <a:rPr lang="en-GB" sz="1000">
                          <a:latin typeface="Mada"/>
                          <a:ea typeface="Mada"/>
                          <a:cs typeface="Mada"/>
                          <a:sym typeface="Mada"/>
                        </a:rPr>
                        <a:t>Painful? </a:t>
                      </a:r>
                      <a:r>
                        <a:rPr lang="en-GB" sz="950">
                          <a:solidFill>
                            <a:srgbClr val="3C4043"/>
                          </a:solidFill>
                          <a:highlight>
                            <a:srgbClr val="FFFFFF"/>
                          </a:highlight>
                          <a:latin typeface="Roboto"/>
                          <a:ea typeface="Roboto"/>
                          <a:cs typeface="Roboto"/>
                          <a:sym typeface="Roboto"/>
                        </a:rPr>
                        <a:t>Itchiness?</a:t>
                      </a:r>
                      <a:r>
                        <a:rPr lang="en-GB" sz="1000">
                          <a:latin typeface="Mada"/>
                          <a:ea typeface="Mada"/>
                          <a:cs typeface="Mada"/>
                          <a:sym typeface="Mada"/>
                        </a:rPr>
                        <a:t> Discharge?,if yes ask about  quantity, colour consistency and smell of the contents</a:t>
                      </a:r>
                      <a:endParaRPr sz="1000">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b="1" lang="en-GB" sz="1000">
                          <a:latin typeface="Mada"/>
                          <a:ea typeface="Mada"/>
                          <a:cs typeface="Mada"/>
                          <a:sym typeface="Mada"/>
                        </a:rPr>
                        <a:t>If in the  neck </a:t>
                      </a:r>
                      <a:r>
                        <a:rPr lang="en-GB" sz="1000">
                          <a:latin typeface="Mada"/>
                          <a:ea typeface="Mada"/>
                          <a:cs typeface="Mada"/>
                          <a:sym typeface="Mada"/>
                        </a:rPr>
                        <a:t>: </a:t>
                      </a:r>
                      <a:r>
                        <a:rPr lang="en-GB" sz="1000">
                          <a:latin typeface="Mada"/>
                          <a:ea typeface="Mada"/>
                          <a:cs typeface="Mada"/>
                          <a:sym typeface="Mada"/>
                        </a:rPr>
                        <a:t>Is it moving with protruded tongue or with swallowing ?  to differentiate thyroid from lymphadenopathy</a:t>
                      </a:r>
                      <a:endParaRPr sz="1000">
                        <a:latin typeface="Mada"/>
                        <a:ea typeface="Mada"/>
                        <a:cs typeface="Mada"/>
                        <a:sym typeface="Mada"/>
                      </a:endParaRPr>
                    </a:p>
                    <a:p>
                      <a:pPr indent="-298450" lvl="0" marL="457200" rtl="0" algn="l">
                        <a:lnSpc>
                          <a:spcPct val="100000"/>
                        </a:lnSpc>
                        <a:spcBef>
                          <a:spcPts val="0"/>
                        </a:spcBef>
                        <a:spcAft>
                          <a:spcPts val="0"/>
                        </a:spcAft>
                        <a:buSzPts val="1100"/>
                        <a:buFont typeface="Mada"/>
                        <a:buChar char="●"/>
                      </a:pPr>
                      <a:r>
                        <a:rPr b="1" lang="en-GB" sz="1000">
                          <a:latin typeface="Mada"/>
                          <a:ea typeface="Mada"/>
                          <a:cs typeface="Mada"/>
                          <a:sym typeface="Mada"/>
                        </a:rPr>
                        <a:t>If beast: </a:t>
                      </a:r>
                      <a:r>
                        <a:rPr lang="en-GB" sz="1000">
                          <a:latin typeface="Mada"/>
                          <a:ea typeface="Mada"/>
                          <a:cs typeface="Mada"/>
                          <a:sym typeface="Mada"/>
                        </a:rPr>
                        <a:t>(</a:t>
                      </a:r>
                      <a:r>
                        <a:rPr lang="en-GB" sz="950">
                          <a:solidFill>
                            <a:srgbClr val="3C4043"/>
                          </a:solidFill>
                          <a:highlight>
                            <a:srgbClr val="FFFFFF"/>
                          </a:highlight>
                          <a:latin typeface="Roboto"/>
                          <a:ea typeface="Roboto"/>
                          <a:cs typeface="Roboto"/>
                          <a:sym typeface="Roboto"/>
                        </a:rPr>
                        <a:t>change during periods?)</a:t>
                      </a:r>
                      <a:endParaRPr b="1" sz="1000">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lang="en-GB" sz="1000">
                          <a:latin typeface="Mada"/>
                          <a:ea typeface="Mada"/>
                          <a:cs typeface="Mada"/>
                          <a:sym typeface="Mada"/>
                        </a:rPr>
                        <a:t>Has</a:t>
                      </a:r>
                      <a:r>
                        <a:rPr lang="en-GB" sz="1000">
                          <a:latin typeface="Mada"/>
                          <a:ea typeface="Mada"/>
                          <a:cs typeface="Mada"/>
                          <a:sym typeface="Mada"/>
                        </a:rPr>
                        <a:t> (or had) the patient any other lumps or ulcers?</a:t>
                      </a:r>
                      <a:endParaRPr sz="1000">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lang="en-GB" sz="1000">
                          <a:latin typeface="Mada"/>
                          <a:ea typeface="Mada"/>
                          <a:cs typeface="Mada"/>
                          <a:sym typeface="Mada"/>
                        </a:rPr>
                        <a:t>Is the lump </a:t>
                      </a:r>
                      <a:r>
                        <a:rPr lang="en-GB" sz="1000">
                          <a:latin typeface="Mada"/>
                          <a:ea typeface="Mada"/>
                          <a:cs typeface="Mada"/>
                          <a:sym typeface="Mada"/>
                        </a:rPr>
                        <a:t>continuously</a:t>
                      </a:r>
                      <a:r>
                        <a:rPr lang="en-GB" sz="1000">
                          <a:latin typeface="Mada"/>
                          <a:ea typeface="Mada"/>
                          <a:cs typeface="Mada"/>
                          <a:sym typeface="Mada"/>
                        </a:rPr>
                        <a:t> appear or come and go?</a:t>
                      </a:r>
                      <a:endParaRPr sz="1000">
                        <a:latin typeface="Mada"/>
                        <a:ea typeface="Mada"/>
                        <a:cs typeface="Mada"/>
                        <a:sym typeface="Mada"/>
                      </a:endParaRPr>
                    </a:p>
                  </a:txBody>
                  <a:tcPr marT="91425" marB="91425" marR="91425" marL="91425"/>
                </a:tc>
              </a:tr>
              <a:tr h="1323100">
                <a:tc>
                  <a:txBody>
                    <a:bodyPr/>
                    <a:lstStyle/>
                    <a:p>
                      <a:pPr indent="0" lvl="0" marL="0" rtl="0" algn="ctr">
                        <a:lnSpc>
                          <a:spcPct val="100000"/>
                        </a:lnSpc>
                        <a:spcBef>
                          <a:spcPts val="0"/>
                        </a:spcBef>
                        <a:spcAft>
                          <a:spcPts val="0"/>
                        </a:spcAft>
                        <a:buNone/>
                      </a:pPr>
                      <a:r>
                        <a:rPr b="1" lang="en-GB" sz="1000">
                          <a:solidFill>
                            <a:srgbClr val="000000"/>
                          </a:solidFill>
                          <a:latin typeface="Mada"/>
                          <a:ea typeface="Mada"/>
                          <a:cs typeface="Mada"/>
                          <a:sym typeface="Mada"/>
                        </a:rPr>
                        <a:t>Associated symptoms </a:t>
                      </a:r>
                      <a:endParaRPr b="1" sz="1000">
                        <a:latin typeface="Mada"/>
                        <a:ea typeface="Mada"/>
                        <a:cs typeface="Mada"/>
                        <a:sym typeface="Mada"/>
                      </a:endParaRPr>
                    </a:p>
                  </a:txBody>
                  <a:tcPr marT="91425" marB="91425" marR="91425" marL="91425" anchor="ctr">
                    <a:solidFill>
                      <a:srgbClr val="F9DEC9"/>
                    </a:solidFill>
                  </a:tcPr>
                </a:tc>
                <a:tc>
                  <a:txBody>
                    <a:bodyPr/>
                    <a:lstStyle/>
                    <a:p>
                      <a:pPr indent="-292100" lvl="0" marL="457200" rtl="0" algn="l">
                        <a:lnSpc>
                          <a:spcPct val="100000"/>
                        </a:lnSpc>
                        <a:spcBef>
                          <a:spcPts val="0"/>
                        </a:spcBef>
                        <a:spcAft>
                          <a:spcPts val="0"/>
                        </a:spcAft>
                        <a:buSzPts val="1000"/>
                        <a:buFont typeface="Mada"/>
                        <a:buChar char="●"/>
                      </a:pPr>
                      <a:r>
                        <a:rPr b="1" lang="en-GB" sz="1000">
                          <a:latin typeface="Mada"/>
                          <a:ea typeface="Mada"/>
                          <a:cs typeface="Mada"/>
                          <a:sym typeface="Mada"/>
                        </a:rPr>
                        <a:t>“According to the place”</a:t>
                      </a:r>
                      <a:r>
                        <a:rPr lang="en-GB" sz="1000">
                          <a:latin typeface="Mada"/>
                          <a:ea typeface="Mada"/>
                          <a:cs typeface="Mada"/>
                          <a:sym typeface="Mada"/>
                        </a:rPr>
                        <a:t> What are the symptoms related to the lump? ( describe the detailed history of each associated symptoms e.g. pain , dysphagia </a:t>
                      </a:r>
                      <a:endParaRPr b="1" sz="1000">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b="1" lang="en-GB" sz="1000">
                          <a:latin typeface="Mada"/>
                          <a:ea typeface="Mada"/>
                          <a:cs typeface="Mada"/>
                          <a:sym typeface="Mada"/>
                        </a:rPr>
                        <a:t>If hernia: </a:t>
                      </a:r>
                      <a:r>
                        <a:rPr lang="en-GB" sz="1000">
                          <a:latin typeface="Mada"/>
                          <a:ea typeface="Mada"/>
                          <a:cs typeface="Mada"/>
                          <a:sym typeface="Mada"/>
                        </a:rPr>
                        <a:t> symptoms of intestinal obstruction such as: abdominal distention, vomiting, constipation, pain, irritated child, fever, discoloration of the skin</a:t>
                      </a:r>
                      <a:endParaRPr sz="1000">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b="1" lang="en-GB" sz="1000">
                          <a:latin typeface="Mada"/>
                          <a:ea typeface="Mada"/>
                          <a:cs typeface="Mada"/>
                          <a:sym typeface="Mada"/>
                        </a:rPr>
                        <a:t>If in the breast: </a:t>
                      </a:r>
                      <a:r>
                        <a:rPr lang="en-GB" sz="1000">
                          <a:latin typeface="Mada"/>
                          <a:ea typeface="Mada"/>
                          <a:cs typeface="Mada"/>
                          <a:sym typeface="Mada"/>
                        </a:rPr>
                        <a:t>Is there any discharge ?Is there any cyclical variation (e.g. increase in size before menses , decrease after menses)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solidFill>
                            <a:schemeClr val="dk1"/>
                          </a:solidFill>
                          <a:latin typeface="Mada"/>
                          <a:ea typeface="Mada"/>
                          <a:cs typeface="Mada"/>
                          <a:sym typeface="Mada"/>
                        </a:rPr>
                        <a:t>If Lymphadenopathy: </a:t>
                      </a:r>
                      <a:r>
                        <a:rPr lang="en-GB" sz="1000">
                          <a:solidFill>
                            <a:schemeClr val="dk1"/>
                          </a:solidFill>
                          <a:latin typeface="Mada"/>
                          <a:ea typeface="Mada"/>
                          <a:cs typeface="Mada"/>
                          <a:sym typeface="Mada"/>
                        </a:rPr>
                        <a:t>Respiratory symptoms(TB), HIV symptoms: Skin rash  or Ulcers</a:t>
                      </a:r>
                      <a:endParaRPr sz="1000">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b="1" lang="en-GB" sz="1000">
                          <a:latin typeface="Mada"/>
                          <a:ea typeface="Mada"/>
                          <a:cs typeface="Mada"/>
                          <a:sym typeface="Mada"/>
                        </a:rPr>
                        <a:t>If in the thyroid</a:t>
                      </a:r>
                      <a:r>
                        <a:rPr lang="en-GB" sz="1000">
                          <a:latin typeface="Mada"/>
                          <a:ea typeface="Mada"/>
                          <a:cs typeface="Mada"/>
                          <a:sym typeface="Mada"/>
                        </a:rPr>
                        <a:t>: hyper/hypothyroidism signs + compressive symptoms e.g. difficulty swallowing, breathing, hoarseness</a:t>
                      </a:r>
                      <a:endParaRPr sz="1000">
                        <a:latin typeface="Mada"/>
                        <a:ea typeface="Mada"/>
                        <a:cs typeface="Mada"/>
                        <a:sym typeface="Mada"/>
                      </a:endParaRPr>
                    </a:p>
                  </a:txBody>
                  <a:tcPr marT="91425" marB="91425" marR="91425" marL="91425"/>
                </a:tc>
              </a:tr>
              <a:tr h="405250">
                <a:tc>
                  <a:txBody>
                    <a:bodyPr/>
                    <a:lstStyle/>
                    <a:p>
                      <a:pPr indent="0" lvl="0" marL="0" rtl="0" algn="ctr">
                        <a:lnSpc>
                          <a:spcPct val="100000"/>
                        </a:lnSpc>
                        <a:spcBef>
                          <a:spcPts val="0"/>
                        </a:spcBef>
                        <a:spcAft>
                          <a:spcPts val="0"/>
                        </a:spcAft>
                        <a:buNone/>
                      </a:pPr>
                      <a:r>
                        <a:rPr b="1" lang="en-GB" sz="1000">
                          <a:solidFill>
                            <a:srgbClr val="FF0000"/>
                          </a:solidFill>
                          <a:latin typeface="Mada"/>
                          <a:ea typeface="Mada"/>
                          <a:cs typeface="Mada"/>
                          <a:sym typeface="Mada"/>
                        </a:rPr>
                        <a:t>Constitutional symptoms </a:t>
                      </a:r>
                      <a:endParaRPr b="1" sz="1000">
                        <a:solidFill>
                          <a:srgbClr val="FF0000"/>
                        </a:solidFill>
                        <a:latin typeface="Mada"/>
                        <a:ea typeface="Mada"/>
                        <a:cs typeface="Mada"/>
                        <a:sym typeface="Mada"/>
                      </a:endParaRPr>
                    </a:p>
                  </a:txBody>
                  <a:tcPr marT="91425" marB="91425" marR="91425" marL="91425" anchor="ctr">
                    <a:solidFill>
                      <a:srgbClr val="F9DEC9"/>
                    </a:solidFill>
                  </a:tcPr>
                </a:tc>
                <a:tc>
                  <a:txBody>
                    <a:bodyPr/>
                    <a:lstStyle/>
                    <a:p>
                      <a:pPr indent="-292100" lvl="0" marL="457200" rtl="0" algn="l">
                        <a:lnSpc>
                          <a:spcPct val="100000"/>
                        </a:lnSpc>
                        <a:spcBef>
                          <a:spcPts val="0"/>
                        </a:spcBef>
                        <a:spcAft>
                          <a:spcPts val="0"/>
                        </a:spcAft>
                        <a:buSzPts val="1000"/>
                        <a:buFont typeface="Mada"/>
                        <a:buChar char="●"/>
                      </a:pPr>
                      <a:r>
                        <a:rPr b="1" lang="en-GB" sz="1000">
                          <a:latin typeface="Mada"/>
                          <a:ea typeface="Mada"/>
                          <a:cs typeface="Mada"/>
                          <a:sym typeface="Mada"/>
                        </a:rPr>
                        <a:t>(FFLLNN)  Fever(</a:t>
                      </a:r>
                      <a:r>
                        <a:rPr lang="en-GB" sz="1000">
                          <a:latin typeface="Mada"/>
                          <a:ea typeface="Mada"/>
                          <a:cs typeface="Mada"/>
                          <a:sym typeface="Mada"/>
                        </a:rPr>
                        <a:t> acute infection  Absence of fever ( chronic infection , neoplasm) </a:t>
                      </a:r>
                      <a:r>
                        <a:rPr b="1" lang="en-GB" sz="1000">
                          <a:latin typeface="Mada"/>
                          <a:ea typeface="Mada"/>
                          <a:cs typeface="Mada"/>
                          <a:sym typeface="Mada"/>
                        </a:rPr>
                        <a:t>, Fatigue, Loss of wight, Loss of appetite, Nausea, Night sweat</a:t>
                      </a:r>
                      <a:endParaRPr b="1" sz="1000">
                        <a:latin typeface="Mada"/>
                        <a:ea typeface="Mada"/>
                        <a:cs typeface="Mada"/>
                        <a:sym typeface="Mada"/>
                      </a:endParaRPr>
                    </a:p>
                  </a:txBody>
                  <a:tcPr marT="91425" marB="91425" marR="91425" marL="91425"/>
                </a:tc>
              </a:tr>
              <a:tr h="274150">
                <a:tc>
                  <a:txBody>
                    <a:bodyPr/>
                    <a:lstStyle/>
                    <a:p>
                      <a:pPr indent="0" lvl="0" marL="0" rtl="0" algn="ctr">
                        <a:lnSpc>
                          <a:spcPct val="100000"/>
                        </a:lnSpc>
                        <a:spcBef>
                          <a:spcPts val="0"/>
                        </a:spcBef>
                        <a:spcAft>
                          <a:spcPts val="0"/>
                        </a:spcAft>
                        <a:buNone/>
                      </a:pPr>
                      <a:r>
                        <a:rPr b="1" lang="en-GB" sz="1000">
                          <a:solidFill>
                            <a:srgbClr val="000000"/>
                          </a:solidFill>
                          <a:latin typeface="Mada"/>
                          <a:ea typeface="Mada"/>
                          <a:cs typeface="Mada"/>
                          <a:sym typeface="Mada"/>
                        </a:rPr>
                        <a:t>Time course</a:t>
                      </a:r>
                      <a:endParaRPr b="1" sz="1000">
                        <a:latin typeface="Mada"/>
                        <a:ea typeface="Mada"/>
                        <a:cs typeface="Mada"/>
                        <a:sym typeface="Mada"/>
                      </a:endParaRPr>
                    </a:p>
                  </a:txBody>
                  <a:tcPr marT="91425" marB="91425" marR="91425" marL="91425" anchor="ctr">
                    <a:solidFill>
                      <a:srgbClr val="F9DEC9"/>
                    </a:solidFill>
                  </a:tcPr>
                </a:tc>
                <a:tc>
                  <a:txBody>
                    <a:bodyPr/>
                    <a:lstStyle/>
                    <a:p>
                      <a:pPr indent="-292100" lvl="0" marL="457200" rtl="0" algn="l">
                        <a:lnSpc>
                          <a:spcPct val="100000"/>
                        </a:lnSpc>
                        <a:spcBef>
                          <a:spcPts val="0"/>
                        </a:spcBef>
                        <a:spcAft>
                          <a:spcPts val="0"/>
                        </a:spcAft>
                        <a:buSzPts val="1000"/>
                        <a:buFont typeface="Mada"/>
                        <a:buChar char="●"/>
                      </a:pPr>
                      <a:r>
                        <a:rPr lang="en-GB" sz="1000">
                          <a:latin typeface="Mada"/>
                          <a:ea typeface="Mada"/>
                          <a:cs typeface="Mada"/>
                          <a:sym typeface="Mada"/>
                        </a:rPr>
                        <a:t>Has the lump changed since it was first noticed ? (e.g. size, shape , colour , tenderness) </a:t>
                      </a:r>
                      <a:endParaRPr sz="1000">
                        <a:latin typeface="Mada"/>
                        <a:ea typeface="Mada"/>
                        <a:cs typeface="Mada"/>
                        <a:sym typeface="Mada"/>
                      </a:endParaRPr>
                    </a:p>
                  </a:txBody>
                  <a:tcPr marT="91425" marB="91425" marR="91425" marL="91425"/>
                </a:tc>
              </a:tr>
              <a:tr h="536375">
                <a:tc>
                  <a:txBody>
                    <a:bodyPr/>
                    <a:lstStyle/>
                    <a:p>
                      <a:pPr indent="0" lvl="0" marL="0" rtl="0" algn="ctr">
                        <a:lnSpc>
                          <a:spcPct val="100000"/>
                        </a:lnSpc>
                        <a:spcBef>
                          <a:spcPts val="0"/>
                        </a:spcBef>
                        <a:spcAft>
                          <a:spcPts val="0"/>
                        </a:spcAft>
                        <a:buNone/>
                      </a:pPr>
                      <a:r>
                        <a:rPr b="1" lang="en-GB" sz="1000">
                          <a:latin typeface="Mada"/>
                          <a:ea typeface="Mada"/>
                          <a:cs typeface="Mada"/>
                          <a:sym typeface="Mada"/>
                        </a:rPr>
                        <a:t>E&amp;R Factors</a:t>
                      </a:r>
                      <a:endParaRPr b="1" sz="1000">
                        <a:solidFill>
                          <a:srgbClr val="000000"/>
                        </a:solidFill>
                        <a:latin typeface="Mada"/>
                        <a:ea typeface="Mada"/>
                        <a:cs typeface="Mada"/>
                        <a:sym typeface="Mada"/>
                      </a:endParaRPr>
                    </a:p>
                  </a:txBody>
                  <a:tcPr marT="91425" marB="91425" marR="91425" marL="91425" anchor="ctr">
                    <a:solidFill>
                      <a:srgbClr val="F9DEC9"/>
                    </a:solidFill>
                  </a:tcPr>
                </a:tc>
                <a:tc>
                  <a:txBody>
                    <a:bodyPr/>
                    <a:lstStyle/>
                    <a:p>
                      <a:pPr indent="-292100" lvl="0" marL="457200" rtl="0" algn="l">
                        <a:lnSpc>
                          <a:spcPct val="100000"/>
                        </a:lnSpc>
                        <a:spcBef>
                          <a:spcPts val="0"/>
                        </a:spcBef>
                        <a:spcAft>
                          <a:spcPts val="0"/>
                        </a:spcAft>
                        <a:buSzPts val="1000"/>
                        <a:buFont typeface="Mada"/>
                        <a:buChar char="●"/>
                      </a:pPr>
                      <a:r>
                        <a:rPr lang="en-GB" sz="1000">
                          <a:latin typeface="Mada"/>
                          <a:ea typeface="Mada"/>
                          <a:cs typeface="Mada"/>
                          <a:sym typeface="Mada"/>
                        </a:rPr>
                        <a:t>Does the lump ever disappear? ( e. g. hernia may disappear on lying down and reappearing during exercise )</a:t>
                      </a:r>
                      <a:endParaRPr sz="1000">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lang="en-GB" sz="1000">
                          <a:latin typeface="Mada"/>
                          <a:ea typeface="Mada"/>
                          <a:cs typeface="Mada"/>
                          <a:sym typeface="Mada"/>
                        </a:rPr>
                        <a:t>What treatment has been suggested or administered?</a:t>
                      </a:r>
                      <a:endParaRPr sz="1000">
                        <a:latin typeface="Mada"/>
                        <a:ea typeface="Mada"/>
                        <a:cs typeface="Mada"/>
                        <a:sym typeface="Mada"/>
                      </a:endParaRPr>
                    </a:p>
                  </a:txBody>
                  <a:tcPr marT="91425" marB="91425" marR="91425" marL="91425"/>
                </a:tc>
              </a:tr>
              <a:tr h="536375">
                <a:tc>
                  <a:txBody>
                    <a:bodyPr/>
                    <a:lstStyle/>
                    <a:p>
                      <a:pPr indent="0" lvl="0" marL="0" rtl="0" algn="ctr">
                        <a:lnSpc>
                          <a:spcPct val="100000"/>
                        </a:lnSpc>
                        <a:spcBef>
                          <a:spcPts val="0"/>
                        </a:spcBef>
                        <a:spcAft>
                          <a:spcPts val="0"/>
                        </a:spcAft>
                        <a:buNone/>
                      </a:pPr>
                      <a:r>
                        <a:rPr b="1" lang="en-GB" sz="1000">
                          <a:solidFill>
                            <a:srgbClr val="FF0000"/>
                          </a:solidFill>
                          <a:latin typeface="Mada"/>
                          <a:ea typeface="Mada"/>
                          <a:cs typeface="Mada"/>
                          <a:sym typeface="Mada"/>
                        </a:rPr>
                        <a:t>Risk factor</a:t>
                      </a:r>
                      <a:r>
                        <a:rPr b="1" lang="en-GB" sz="1000">
                          <a:solidFill>
                            <a:srgbClr val="FF0000"/>
                          </a:solidFill>
                          <a:latin typeface="Mada"/>
                          <a:ea typeface="Mada"/>
                          <a:cs typeface="Mada"/>
                          <a:sym typeface="Mada"/>
                        </a:rPr>
                        <a:t> </a:t>
                      </a:r>
                      <a:endParaRPr b="1" sz="1000">
                        <a:solidFill>
                          <a:srgbClr val="FF0000"/>
                        </a:solidFill>
                        <a:latin typeface="Mada"/>
                        <a:ea typeface="Mada"/>
                        <a:cs typeface="Mada"/>
                        <a:sym typeface="Mada"/>
                      </a:endParaRPr>
                    </a:p>
                  </a:txBody>
                  <a:tcPr marT="91425" marB="91425" marR="91425" marL="91425" anchor="ctr">
                    <a:solidFill>
                      <a:srgbClr val="F9DEC9"/>
                    </a:solidFill>
                  </a:tcPr>
                </a:tc>
                <a:tc>
                  <a:txBody>
                    <a:bodyPr/>
                    <a:lstStyle/>
                    <a:p>
                      <a:pPr indent="-292100" lvl="0" marL="457200" rtl="0" algn="l">
                        <a:lnSpc>
                          <a:spcPct val="100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F</a:t>
                      </a:r>
                      <a:r>
                        <a:rPr b="1" lang="en-GB" sz="1000">
                          <a:solidFill>
                            <a:schemeClr val="dk1"/>
                          </a:solidFill>
                          <a:latin typeface="Mada"/>
                          <a:ea typeface="Mada"/>
                          <a:cs typeface="Mada"/>
                          <a:sym typeface="Mada"/>
                        </a:rPr>
                        <a:t>or the hernia</a:t>
                      </a:r>
                      <a:r>
                        <a:rPr lang="en-GB" sz="1000">
                          <a:solidFill>
                            <a:schemeClr val="dk1"/>
                          </a:solidFill>
                          <a:latin typeface="Mada"/>
                          <a:ea typeface="Mada"/>
                          <a:cs typeface="Mada"/>
                          <a:sym typeface="Mada"/>
                        </a:rPr>
                        <a:t>: (Lifting heavy object, Chronic cough, Chronic constipation, Abdominal distention 'ascites or mass', Obesity, multiparous, Difficulty in passing urine ?</a:t>
                      </a:r>
                      <a:endParaRPr sz="1000">
                        <a:solidFill>
                          <a:schemeClr val="dk1"/>
                        </a:solidFill>
                        <a:latin typeface="Mada"/>
                        <a:ea typeface="Mada"/>
                        <a:cs typeface="Mada"/>
                        <a:sym typeface="Mada"/>
                      </a:endParaRPr>
                    </a:p>
                    <a:p>
                      <a:pPr indent="0" lvl="0" marL="457200" rtl="0" algn="l">
                        <a:lnSpc>
                          <a:spcPct val="100000"/>
                        </a:lnSpc>
                        <a:spcBef>
                          <a:spcPts val="0"/>
                        </a:spcBef>
                        <a:spcAft>
                          <a:spcPts val="0"/>
                        </a:spcAft>
                        <a:buClr>
                          <a:schemeClr val="dk1"/>
                        </a:buClr>
                        <a:buSzPts val="1100"/>
                        <a:buFont typeface="Arial"/>
                        <a:buNone/>
                      </a:pPr>
                      <a:r>
                        <a:rPr b="1" lang="en-GB" sz="1000">
                          <a:solidFill>
                            <a:schemeClr val="dk1"/>
                          </a:solidFill>
                          <a:latin typeface="Mada"/>
                          <a:ea typeface="Mada"/>
                          <a:cs typeface="Mada"/>
                          <a:sym typeface="Mada"/>
                        </a:rPr>
                        <a:t>For the goiter</a:t>
                      </a:r>
                      <a:r>
                        <a:rPr lang="en-GB" sz="1000">
                          <a:solidFill>
                            <a:schemeClr val="dk1"/>
                          </a:solidFill>
                          <a:latin typeface="Mada"/>
                          <a:ea typeface="Mada"/>
                          <a:cs typeface="Mada"/>
                          <a:sym typeface="Mada"/>
                        </a:rPr>
                        <a:t>: A lack of dietary iodine, Radiation exposure</a:t>
                      </a:r>
                      <a:endParaRPr sz="1000">
                        <a:solidFill>
                          <a:schemeClr val="dk1"/>
                        </a:solidFill>
                        <a:latin typeface="Mada"/>
                        <a:ea typeface="Mada"/>
                        <a:cs typeface="Mada"/>
                        <a:sym typeface="Mada"/>
                      </a:endParaRPr>
                    </a:p>
                  </a:txBody>
                  <a:tcPr marT="91425" marB="91425" marR="91425" marL="91425"/>
                </a:tc>
              </a:tr>
            </a:tbl>
          </a:graphicData>
        </a:graphic>
      </p:graphicFrame>
      <p:sp>
        <p:nvSpPr>
          <p:cNvPr id="557" name="Google Shape;557;p31"/>
          <p:cNvSpPr txBox="1"/>
          <p:nvPr/>
        </p:nvSpPr>
        <p:spPr>
          <a:xfrm>
            <a:off x="-71188" y="152400"/>
            <a:ext cx="7731900" cy="71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9FCFCF"/>
                </a:solidFill>
                <a:highlight>
                  <a:schemeClr val="lt1"/>
                </a:highlight>
                <a:latin typeface="Lora"/>
                <a:ea typeface="Lora"/>
                <a:cs typeface="Lora"/>
                <a:sym typeface="Lora"/>
              </a:rPr>
              <a:t>History and Physical Examination of a Lump &amp; an Ulcer</a:t>
            </a:r>
            <a:endParaRPr b="1" sz="1800">
              <a:solidFill>
                <a:srgbClr val="9FCFCF"/>
              </a:solidFill>
              <a:latin typeface="Lora"/>
              <a:ea typeface="Lora"/>
              <a:cs typeface="Lora"/>
              <a:sym typeface="Lora"/>
            </a:endParaRPr>
          </a:p>
        </p:txBody>
      </p:sp>
      <p:sp>
        <p:nvSpPr>
          <p:cNvPr id="558" name="Google Shape;558;p31"/>
          <p:cNvSpPr txBox="1"/>
          <p:nvPr/>
        </p:nvSpPr>
        <p:spPr>
          <a:xfrm>
            <a:off x="58425" y="1576100"/>
            <a:ext cx="3204900" cy="5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sp>
        <p:nvSpPr>
          <p:cNvPr id="559" name="Google Shape;559;p31"/>
          <p:cNvSpPr txBox="1"/>
          <p:nvPr/>
        </p:nvSpPr>
        <p:spPr>
          <a:xfrm>
            <a:off x="58425" y="8740200"/>
            <a:ext cx="6246000" cy="10929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PMH</a:t>
            </a:r>
            <a:endParaRPr b="1" sz="1500">
              <a:solidFill>
                <a:schemeClr val="dk1"/>
              </a:solidFill>
              <a:highlight>
                <a:srgbClr val="F9DEC9"/>
              </a:highlight>
              <a:latin typeface="Lora"/>
              <a:ea typeface="Lora"/>
              <a:cs typeface="Lora"/>
              <a:sym typeface="Lor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Previous history of lump , masses or swelling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Have you been diagnosed with any malignancy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Is there any history of trauma, infection in the site of lump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previous surgery in lump area ( if it’s in the abdomen; could be an incisional hernia )</a:t>
            </a:r>
            <a:endParaRPr sz="1100">
              <a:solidFill>
                <a:schemeClr val="dk1"/>
              </a:solidFill>
              <a:latin typeface="Mada"/>
              <a:ea typeface="Mada"/>
              <a:cs typeface="Mada"/>
              <a:sym typeface="Mada"/>
            </a:endParaRPr>
          </a:p>
        </p:txBody>
      </p:sp>
      <p:sp>
        <p:nvSpPr>
          <p:cNvPr id="560" name="Google Shape;560;p31"/>
          <p:cNvSpPr txBox="1"/>
          <p:nvPr/>
        </p:nvSpPr>
        <p:spPr>
          <a:xfrm>
            <a:off x="950" y="9756900"/>
            <a:ext cx="6246000" cy="7542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Medication </a:t>
            </a:r>
            <a:endParaRPr b="1" sz="1500">
              <a:solidFill>
                <a:schemeClr val="dk1"/>
              </a:solidFill>
              <a:highlight>
                <a:srgbClr val="F9DEC9"/>
              </a:highlight>
              <a:latin typeface="Lora"/>
              <a:ea typeface="Lora"/>
              <a:cs typeface="Lora"/>
              <a:sym typeface="Lor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If Lymphadenopathy: steroid?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If breast lump: oral contraceptives? Hormone replacement therapy?</a:t>
            </a:r>
            <a:endParaRPr sz="1100">
              <a:solidFill>
                <a:schemeClr val="dk1"/>
              </a:solidFill>
              <a:latin typeface="Mada"/>
              <a:ea typeface="Mada"/>
              <a:cs typeface="Mada"/>
              <a:sym typeface="Mada"/>
            </a:endParaRPr>
          </a:p>
        </p:txBody>
      </p:sp>
      <p:sp>
        <p:nvSpPr>
          <p:cNvPr id="561" name="Google Shape;561;p31"/>
          <p:cNvSpPr txBox="1"/>
          <p:nvPr/>
        </p:nvSpPr>
        <p:spPr>
          <a:xfrm>
            <a:off x="31723" y="1189563"/>
            <a:ext cx="6933900" cy="7542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Chief complaint + duration </a:t>
            </a:r>
            <a:endParaRPr b="1" sz="1500">
              <a:solidFill>
                <a:schemeClr val="dk1"/>
              </a:solidFill>
              <a:highlight>
                <a:srgbClr val="F9DEC9"/>
              </a:highlight>
              <a:latin typeface="Lora"/>
              <a:ea typeface="Lora"/>
              <a:cs typeface="Lora"/>
              <a:sym typeface="Lor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Swelling in any part of the body with\ without pain.</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For how long ?</a:t>
            </a:r>
            <a:endParaRPr sz="1100">
              <a:solidFill>
                <a:schemeClr val="dk1"/>
              </a:solidFill>
              <a:latin typeface="Mada"/>
              <a:ea typeface="Mada"/>
              <a:cs typeface="Mada"/>
              <a:sym typeface="Mada"/>
            </a:endParaRPr>
          </a:p>
        </p:txBody>
      </p:sp>
      <p:sp>
        <p:nvSpPr>
          <p:cNvPr id="562" name="Google Shape;562;p31"/>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4"/>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4"/>
          <p:cNvSpPr txBox="1"/>
          <p:nvPr/>
        </p:nvSpPr>
        <p:spPr>
          <a:xfrm>
            <a:off x="221225" y="527075"/>
            <a:ext cx="6826200" cy="507900"/>
          </a:xfrm>
          <a:prstGeom prst="rect">
            <a:avLst/>
          </a:prstGeom>
          <a:noFill/>
          <a:ln>
            <a:noFill/>
          </a:ln>
        </p:spPr>
        <p:txBody>
          <a:bodyPr anchorCtr="0" anchor="t" bIns="91425" lIns="91425" spcFirstLastPara="1" rIns="91425" wrap="square" tIns="91425">
            <a:spAutoFit/>
          </a:bodyPr>
          <a:lstStyle/>
          <a:p>
            <a:pPr indent="0" lvl="0" marL="0" rtl="1" algn="r">
              <a:spcBef>
                <a:spcPts val="0"/>
              </a:spcBef>
              <a:spcAft>
                <a:spcPts val="0"/>
              </a:spcAft>
              <a:buNone/>
            </a:pPr>
            <a:r>
              <a:t/>
            </a:r>
            <a:endParaRPr sz="2100">
              <a:latin typeface="Times New Roman"/>
              <a:ea typeface="Times New Roman"/>
              <a:cs typeface="Times New Roman"/>
              <a:sym typeface="Times New Roman"/>
            </a:endParaRPr>
          </a:p>
        </p:txBody>
      </p:sp>
      <p:sp>
        <p:nvSpPr>
          <p:cNvPr id="187" name="Google Shape;187;p14"/>
          <p:cNvSpPr txBox="1"/>
          <p:nvPr/>
        </p:nvSpPr>
        <p:spPr>
          <a:xfrm>
            <a:off x="1164050" y="1506775"/>
            <a:ext cx="5476200" cy="849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t/>
            </a:r>
            <a:endParaRPr sz="1100">
              <a:solidFill>
                <a:schemeClr val="dk1"/>
              </a:solidFill>
            </a:endParaRPr>
          </a:p>
          <a:p>
            <a:pPr indent="0" lvl="0" marL="0" rtl="1" algn="r">
              <a:lnSpc>
                <a:spcPct val="115000"/>
              </a:lnSpc>
              <a:spcBef>
                <a:spcPts val="0"/>
              </a:spcBef>
              <a:spcAft>
                <a:spcPts val="0"/>
              </a:spcAft>
              <a:buClr>
                <a:schemeClr val="dk1"/>
              </a:buClr>
              <a:buSzPts val="1100"/>
              <a:buFont typeface="Arial"/>
              <a:buNone/>
            </a:pPr>
            <a:r>
              <a:rPr lang="en-GB" sz="1100">
                <a:solidFill>
                  <a:schemeClr val="dk1"/>
                </a:solidFill>
              </a:rPr>
              <a:t> </a:t>
            </a:r>
            <a:endParaRPr sz="1100">
              <a:solidFill>
                <a:schemeClr val="dk1"/>
              </a:solidFill>
            </a:endParaRPr>
          </a:p>
          <a:p>
            <a:pPr indent="0" lvl="0" marL="0" rtl="0" algn="l">
              <a:spcBef>
                <a:spcPts val="0"/>
              </a:spcBef>
              <a:spcAft>
                <a:spcPts val="0"/>
              </a:spcAft>
              <a:buNone/>
            </a:pPr>
            <a:r>
              <a:t/>
            </a:r>
            <a:endParaRPr/>
          </a:p>
        </p:txBody>
      </p:sp>
      <p:pic>
        <p:nvPicPr>
          <p:cNvPr id="188" name="Google Shape;188;p14"/>
          <p:cNvPicPr preferRelativeResize="0"/>
          <p:nvPr/>
        </p:nvPicPr>
        <p:blipFill rotWithShape="1">
          <a:blip r:embed="rId3">
            <a:alphaModFix/>
          </a:blip>
          <a:srcRect b="12534" l="35368" r="34979" t="28783"/>
          <a:stretch/>
        </p:blipFill>
        <p:spPr>
          <a:xfrm>
            <a:off x="318325" y="527075"/>
            <a:ext cx="6996928" cy="8929552"/>
          </a:xfrm>
          <a:prstGeom prst="rect">
            <a:avLst/>
          </a:prstGeom>
          <a:noFill/>
          <a:ln>
            <a:noFill/>
          </a:ln>
        </p:spPr>
      </p:pic>
      <p:sp>
        <p:nvSpPr>
          <p:cNvPr id="189" name="Google Shape;189;p14"/>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32"/>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32"/>
          <p:cNvSpPr txBox="1"/>
          <p:nvPr/>
        </p:nvSpPr>
        <p:spPr>
          <a:xfrm>
            <a:off x="38450" y="743606"/>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800">
                <a:solidFill>
                  <a:srgbClr val="9FCFCF"/>
                </a:solidFill>
                <a:latin typeface="Comfortaa Regular"/>
                <a:ea typeface="Comfortaa Regular"/>
                <a:cs typeface="Comfortaa Regular"/>
                <a:sym typeface="Comfortaa Regular"/>
              </a:rPr>
              <a:t>History of a lump cont </a:t>
            </a:r>
            <a:endParaRPr sz="1800">
              <a:solidFill>
                <a:srgbClr val="9FCFCF"/>
              </a:solidFill>
              <a:latin typeface="Comfortaa Regular"/>
              <a:ea typeface="Comfortaa Regular"/>
              <a:cs typeface="Comfortaa Regular"/>
              <a:sym typeface="Comfortaa Regular"/>
            </a:endParaRPr>
          </a:p>
          <a:p>
            <a:pPr indent="0" lvl="0" marL="0" rtl="0" algn="l">
              <a:spcBef>
                <a:spcPts val="0"/>
              </a:spcBef>
              <a:spcAft>
                <a:spcPts val="0"/>
              </a:spcAft>
              <a:buNone/>
            </a:pPr>
            <a:r>
              <a:t/>
            </a:r>
            <a:endParaRPr sz="1800">
              <a:solidFill>
                <a:srgbClr val="9FCFCF"/>
              </a:solidFill>
              <a:latin typeface="Comfortaa Regular"/>
              <a:ea typeface="Comfortaa Regular"/>
              <a:cs typeface="Comfortaa Regular"/>
              <a:sym typeface="Comfortaa Regular"/>
            </a:endParaRPr>
          </a:p>
        </p:txBody>
      </p:sp>
      <p:sp>
        <p:nvSpPr>
          <p:cNvPr id="569" name="Google Shape;569;p32"/>
          <p:cNvSpPr/>
          <p:nvPr/>
        </p:nvSpPr>
        <p:spPr>
          <a:xfrm>
            <a:off x="153350" y="1062725"/>
            <a:ext cx="2427600" cy="348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570" name="Google Shape;570;p32"/>
          <p:cNvSpPr txBox="1"/>
          <p:nvPr/>
        </p:nvSpPr>
        <p:spPr>
          <a:xfrm>
            <a:off x="-71188" y="304800"/>
            <a:ext cx="7731900" cy="71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9FCFCF"/>
                </a:solidFill>
                <a:highlight>
                  <a:schemeClr val="lt1"/>
                </a:highlight>
                <a:latin typeface="Lora"/>
                <a:ea typeface="Lora"/>
                <a:cs typeface="Lora"/>
                <a:sym typeface="Lora"/>
              </a:rPr>
              <a:t>History and Physical Examination of a Lump &amp; an Ulcer</a:t>
            </a:r>
            <a:endParaRPr b="1" sz="1800">
              <a:solidFill>
                <a:srgbClr val="9FCFCF"/>
              </a:solidFill>
              <a:latin typeface="Lora"/>
              <a:ea typeface="Lora"/>
              <a:cs typeface="Lora"/>
              <a:sym typeface="Lora"/>
            </a:endParaRPr>
          </a:p>
        </p:txBody>
      </p:sp>
      <p:sp>
        <p:nvSpPr>
          <p:cNvPr id="571" name="Google Shape;571;p32"/>
          <p:cNvSpPr txBox="1"/>
          <p:nvPr/>
        </p:nvSpPr>
        <p:spPr>
          <a:xfrm>
            <a:off x="58425" y="2588050"/>
            <a:ext cx="7472700" cy="1050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GB" sz="1100">
                <a:solidFill>
                  <a:schemeClr val="dk1"/>
                </a:solidFill>
                <a:highlight>
                  <a:srgbClr val="C5F4E0"/>
                </a:highlight>
                <a:latin typeface="Mada"/>
                <a:ea typeface="Mada"/>
                <a:cs typeface="Mada"/>
                <a:sym typeface="Mada"/>
              </a:rPr>
              <a:t>Note that:</a:t>
            </a:r>
            <a:endParaRPr b="1" sz="1100">
              <a:solidFill>
                <a:schemeClr val="dk1"/>
              </a:solidFill>
              <a:highlight>
                <a:srgbClr val="C5F4E0"/>
              </a:highlight>
              <a:latin typeface="Mada"/>
              <a:ea typeface="Mada"/>
              <a:cs typeface="Mada"/>
              <a:sym typeface="Mada"/>
            </a:endParaRPr>
          </a:p>
          <a:p>
            <a:pPr indent="-298450" lvl="0" marL="457200" rtl="0" algn="l">
              <a:lnSpc>
                <a:spcPct val="100000"/>
              </a:lnSpc>
              <a:spcBef>
                <a:spcPts val="0"/>
              </a:spcBef>
              <a:spcAft>
                <a:spcPts val="0"/>
              </a:spcAft>
              <a:buClr>
                <a:srgbClr val="000000"/>
              </a:buClr>
              <a:buSzPts val="1100"/>
              <a:buFont typeface="Mada"/>
              <a:buChar char="●"/>
            </a:pPr>
            <a:r>
              <a:rPr lang="en-GB" sz="1100">
                <a:latin typeface="Mada"/>
                <a:ea typeface="Mada"/>
                <a:cs typeface="Mada"/>
                <a:sym typeface="Mada"/>
              </a:rPr>
              <a:t>A lump may interfere with movement, respiration or swallowing. Take history of each symptom carefully</a:t>
            </a:r>
            <a:endParaRPr sz="1100">
              <a:latin typeface="Mada"/>
              <a:ea typeface="Mada"/>
              <a:cs typeface="Mada"/>
              <a:sym typeface="Mada"/>
            </a:endParaRPr>
          </a:p>
          <a:p>
            <a:pPr indent="-298450" lvl="0" marL="457200" rtl="0" algn="l">
              <a:lnSpc>
                <a:spcPct val="100000"/>
              </a:lnSpc>
              <a:spcBef>
                <a:spcPts val="0"/>
              </a:spcBef>
              <a:spcAft>
                <a:spcPts val="0"/>
              </a:spcAft>
              <a:buClr>
                <a:schemeClr val="dk1"/>
              </a:buClr>
              <a:buSzPts val="1100"/>
              <a:buFont typeface="Mada"/>
              <a:buChar char="●"/>
            </a:pPr>
            <a:r>
              <a:rPr b="1" lang="en-GB" sz="1100">
                <a:solidFill>
                  <a:srgbClr val="FF0000"/>
                </a:solidFill>
                <a:latin typeface="Mada"/>
                <a:ea typeface="Mada"/>
                <a:cs typeface="Mada"/>
                <a:sym typeface="Mada"/>
              </a:rPr>
              <a:t>Pain is usually associated with inflammation, not neoplastic change</a:t>
            </a:r>
            <a:endParaRPr b="1" sz="1100">
              <a:solidFill>
                <a:srgbClr val="FF0000"/>
              </a:solidFill>
              <a:latin typeface="Mada"/>
              <a:ea typeface="Mada"/>
              <a:cs typeface="Mada"/>
              <a:sym typeface="Mada"/>
            </a:endParaRPr>
          </a:p>
          <a:p>
            <a:pPr indent="-298450" lvl="0" marL="457200" rtl="0" algn="l">
              <a:lnSpc>
                <a:spcPct val="100000"/>
              </a:lnSpc>
              <a:spcBef>
                <a:spcPts val="0"/>
              </a:spcBef>
              <a:spcAft>
                <a:spcPts val="0"/>
              </a:spcAft>
              <a:buClr>
                <a:srgbClr val="000000"/>
              </a:buClr>
              <a:buSzPts val="1100"/>
              <a:buFont typeface="Mada"/>
              <a:buChar char="●"/>
            </a:pPr>
            <a:r>
              <a:rPr lang="en-GB" sz="1100">
                <a:latin typeface="Mada"/>
                <a:ea typeface="Mada"/>
                <a:cs typeface="Mada"/>
                <a:sym typeface="Mada"/>
              </a:rPr>
              <a:t>Ask about What does the patient think caused the lump? Lumps occasionally follow injuries or systemic illnesses known only to the patient</a:t>
            </a:r>
            <a:r>
              <a:rPr b="1" lang="en-GB" sz="1100">
                <a:latin typeface="Mada"/>
                <a:ea typeface="Mada"/>
                <a:cs typeface="Mada"/>
                <a:sym typeface="Mada"/>
              </a:rPr>
              <a:t>.</a:t>
            </a:r>
            <a:endParaRPr sz="1100">
              <a:solidFill>
                <a:srgbClr val="1C4588"/>
              </a:solidFill>
              <a:latin typeface="Mada"/>
              <a:ea typeface="Mada"/>
              <a:cs typeface="Mada"/>
              <a:sym typeface="Mada"/>
            </a:endParaRPr>
          </a:p>
        </p:txBody>
      </p:sp>
      <p:sp>
        <p:nvSpPr>
          <p:cNvPr id="572" name="Google Shape;572;p32"/>
          <p:cNvSpPr txBox="1"/>
          <p:nvPr/>
        </p:nvSpPr>
        <p:spPr>
          <a:xfrm>
            <a:off x="78075" y="3492250"/>
            <a:ext cx="4067400" cy="42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DDX </a:t>
            </a:r>
            <a:endParaRPr sz="1800">
              <a:solidFill>
                <a:srgbClr val="9FCFCF"/>
              </a:solidFill>
              <a:latin typeface="Comfortaa Regular"/>
              <a:ea typeface="Comfortaa Regular"/>
              <a:cs typeface="Comfortaa Regular"/>
              <a:sym typeface="Comfortaa Regular"/>
            </a:endParaRPr>
          </a:p>
        </p:txBody>
      </p:sp>
      <p:sp>
        <p:nvSpPr>
          <p:cNvPr id="573" name="Google Shape;573;p32"/>
          <p:cNvSpPr/>
          <p:nvPr/>
        </p:nvSpPr>
        <p:spPr>
          <a:xfrm>
            <a:off x="-1175" y="3807163"/>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aphicFrame>
        <p:nvGraphicFramePr>
          <p:cNvPr id="574" name="Google Shape;574;p32"/>
          <p:cNvGraphicFramePr/>
          <p:nvPr/>
        </p:nvGraphicFramePr>
        <p:xfrm>
          <a:off x="153350" y="4027288"/>
          <a:ext cx="3000000" cy="3000000"/>
        </p:xfrm>
        <a:graphic>
          <a:graphicData uri="http://schemas.openxmlformats.org/drawingml/2006/table">
            <a:tbl>
              <a:tblPr>
                <a:noFill/>
                <a:tableStyleId>{19993E90-D4CF-4236-97D6-A35B643A8516}</a:tableStyleId>
              </a:tblPr>
              <a:tblGrid>
                <a:gridCol w="2070275"/>
                <a:gridCol w="4879150"/>
              </a:tblGrid>
              <a:tr h="318050">
                <a:tc gridSpan="2">
                  <a:txBody>
                    <a:bodyPr/>
                    <a:lstStyle/>
                    <a:p>
                      <a:pPr indent="0" lvl="0" marL="0" rtl="0" algn="ctr">
                        <a:spcBef>
                          <a:spcPts val="0"/>
                        </a:spcBef>
                        <a:spcAft>
                          <a:spcPts val="0"/>
                        </a:spcAft>
                        <a:buNone/>
                      </a:pPr>
                      <a:r>
                        <a:rPr b="1" lang="en-GB" sz="1100">
                          <a:latin typeface="Mada"/>
                          <a:ea typeface="Mada"/>
                          <a:cs typeface="Mada"/>
                          <a:sym typeface="Mada"/>
                        </a:rPr>
                        <a:t>Some important differential diagnosis of the lump according to the site </a:t>
                      </a:r>
                      <a:endParaRPr b="1" sz="1100">
                        <a:latin typeface="Mada"/>
                        <a:ea typeface="Mada"/>
                        <a:cs typeface="Mada"/>
                        <a:sym typeface="Mada"/>
                      </a:endParaRPr>
                    </a:p>
                  </a:txBody>
                  <a:tcPr marT="91425" marB="91425" marR="91425" marL="91425">
                    <a:solidFill>
                      <a:srgbClr val="DBA17B"/>
                    </a:solidFill>
                  </a:tcPr>
                </a:tc>
                <a:tc hMerge="1"/>
              </a:tr>
              <a:tr h="781325">
                <a:tc>
                  <a:txBody>
                    <a:bodyPr/>
                    <a:lstStyle/>
                    <a:p>
                      <a:pPr indent="0" lvl="0" marL="0" rtl="0" algn="l">
                        <a:spcBef>
                          <a:spcPts val="0"/>
                        </a:spcBef>
                        <a:spcAft>
                          <a:spcPts val="0"/>
                        </a:spcAft>
                        <a:buNone/>
                      </a:pPr>
                      <a:r>
                        <a:rPr b="1" lang="en-GB" sz="1200">
                          <a:latin typeface="Mada"/>
                          <a:ea typeface="Mada"/>
                          <a:cs typeface="Mada"/>
                          <a:sym typeface="Mada"/>
                        </a:rPr>
                        <a:t>Skin lumps</a:t>
                      </a:r>
                      <a:endParaRPr b="1" sz="1200">
                        <a:latin typeface="Mada"/>
                        <a:ea typeface="Mada"/>
                        <a:cs typeface="Mada"/>
                        <a:sym typeface="Mada"/>
                      </a:endParaRPr>
                    </a:p>
                  </a:txBody>
                  <a:tcPr marT="91425" marB="91425" marR="91425" marL="91425" anchor="ctr">
                    <a:solidFill>
                      <a:srgbClr val="F9DEC9"/>
                    </a:solidFill>
                  </a:tcPr>
                </a:tc>
                <a:tc>
                  <a:txBody>
                    <a:bodyPr/>
                    <a:lstStyle/>
                    <a:p>
                      <a:pPr indent="-152400" lvl="0" marL="179999" rtl="0" algn="l">
                        <a:lnSpc>
                          <a:spcPct val="115000"/>
                        </a:lnSpc>
                        <a:spcBef>
                          <a:spcPts val="0"/>
                        </a:spcBef>
                        <a:spcAft>
                          <a:spcPts val="0"/>
                        </a:spcAft>
                        <a:buSzPts val="900"/>
                        <a:buFont typeface="Mada"/>
                        <a:buChar char="●"/>
                      </a:pPr>
                      <a:r>
                        <a:rPr b="1" lang="en-GB" sz="900">
                          <a:latin typeface="Mada"/>
                          <a:ea typeface="Mada"/>
                          <a:cs typeface="Mada"/>
                          <a:sym typeface="Mada"/>
                        </a:rPr>
                        <a:t>Epidermis</a:t>
                      </a:r>
                      <a:r>
                        <a:rPr b="1" lang="en-GB" sz="900">
                          <a:latin typeface="Mada"/>
                          <a:ea typeface="Mada"/>
                          <a:cs typeface="Mada"/>
                          <a:sym typeface="Mada"/>
                        </a:rPr>
                        <a:t>: </a:t>
                      </a:r>
                      <a:r>
                        <a:rPr lang="en-GB" sz="900">
                          <a:latin typeface="Mada"/>
                          <a:ea typeface="Mada"/>
                          <a:cs typeface="Mada"/>
                          <a:sym typeface="Mada"/>
                        </a:rPr>
                        <a:t>Papilloma, Warts, Seborrheic keratosis, Squamous cell carcinoma, Basal cell carcinoma, Malignant melanoma</a:t>
                      </a:r>
                      <a:endParaRPr sz="900">
                        <a:latin typeface="Mada"/>
                        <a:ea typeface="Mada"/>
                        <a:cs typeface="Mada"/>
                        <a:sym typeface="Mada"/>
                      </a:endParaRPr>
                    </a:p>
                    <a:p>
                      <a:pPr indent="-152400" lvl="0" marL="179999" rtl="0" algn="l">
                        <a:lnSpc>
                          <a:spcPct val="115000"/>
                        </a:lnSpc>
                        <a:spcBef>
                          <a:spcPts val="0"/>
                        </a:spcBef>
                        <a:spcAft>
                          <a:spcPts val="0"/>
                        </a:spcAft>
                        <a:buSzPts val="900"/>
                        <a:buFont typeface="Mada"/>
                        <a:buChar char="●"/>
                      </a:pPr>
                      <a:r>
                        <a:rPr b="1" lang="en-GB" sz="900">
                          <a:latin typeface="Mada"/>
                          <a:ea typeface="Mada"/>
                          <a:cs typeface="Mada"/>
                          <a:sym typeface="Mada"/>
                        </a:rPr>
                        <a:t>Dermis</a:t>
                      </a:r>
                      <a:r>
                        <a:rPr lang="en-GB" sz="900">
                          <a:latin typeface="Mada"/>
                          <a:ea typeface="Mada"/>
                          <a:cs typeface="Mada"/>
                          <a:sym typeface="Mada"/>
                        </a:rPr>
                        <a:t>: Pyogenic granuloma, Keloid, Secondary carcinoma</a:t>
                      </a:r>
                      <a:endParaRPr sz="900">
                        <a:latin typeface="Mada"/>
                        <a:ea typeface="Mada"/>
                        <a:cs typeface="Mada"/>
                        <a:sym typeface="Mada"/>
                      </a:endParaRPr>
                    </a:p>
                    <a:p>
                      <a:pPr indent="-152400" lvl="0" marL="179999" rtl="0" algn="l">
                        <a:lnSpc>
                          <a:spcPct val="115000"/>
                        </a:lnSpc>
                        <a:spcBef>
                          <a:spcPts val="0"/>
                        </a:spcBef>
                        <a:spcAft>
                          <a:spcPts val="0"/>
                        </a:spcAft>
                        <a:buSzPts val="900"/>
                        <a:buFont typeface="Mada"/>
                        <a:buChar char="●"/>
                      </a:pPr>
                      <a:r>
                        <a:rPr b="1" lang="en-GB" sz="900">
                          <a:latin typeface="Mada"/>
                          <a:ea typeface="Mada"/>
                          <a:cs typeface="Mada"/>
                          <a:sym typeface="Mada"/>
                        </a:rPr>
                        <a:t>Skin appendages: </a:t>
                      </a:r>
                      <a:r>
                        <a:rPr lang="en-GB" sz="900">
                          <a:latin typeface="Mada"/>
                          <a:ea typeface="Mada"/>
                          <a:cs typeface="Mada"/>
                          <a:sym typeface="Mada"/>
                        </a:rPr>
                        <a:t>Epidermal cyst, Dermoid cyst, Pilonidal sinus,Benign appendage tumors</a:t>
                      </a:r>
                      <a:endParaRPr b="1" sz="900">
                        <a:latin typeface="Mada"/>
                        <a:ea typeface="Mada"/>
                        <a:cs typeface="Mada"/>
                        <a:sym typeface="Mada"/>
                      </a:endParaRPr>
                    </a:p>
                  </a:txBody>
                  <a:tcPr marT="91425" marB="91425" marR="91425" marL="91425"/>
                </a:tc>
              </a:tr>
              <a:tr h="1576525">
                <a:tc>
                  <a:txBody>
                    <a:bodyPr/>
                    <a:lstStyle/>
                    <a:p>
                      <a:pPr indent="0" lvl="0" marL="0" rtl="0" algn="l">
                        <a:spcBef>
                          <a:spcPts val="0"/>
                        </a:spcBef>
                        <a:spcAft>
                          <a:spcPts val="0"/>
                        </a:spcAft>
                        <a:buNone/>
                      </a:pPr>
                      <a:r>
                        <a:rPr b="1" lang="en-GB" sz="1200">
                          <a:latin typeface="Mada"/>
                          <a:ea typeface="Mada"/>
                          <a:cs typeface="Mada"/>
                          <a:sym typeface="Mada"/>
                        </a:rPr>
                        <a:t>Subcutaneous tissues</a:t>
                      </a:r>
                      <a:endParaRPr b="1" sz="1200">
                        <a:latin typeface="Mada"/>
                        <a:ea typeface="Mada"/>
                        <a:cs typeface="Mada"/>
                        <a:sym typeface="Mada"/>
                      </a:endParaRPr>
                    </a:p>
                  </a:txBody>
                  <a:tcPr marT="91425" marB="91425" marR="91425" marL="91425" anchor="ctr">
                    <a:solidFill>
                      <a:srgbClr val="F9DEC9"/>
                    </a:solidFill>
                  </a:tcPr>
                </a:tc>
                <a:tc>
                  <a:txBody>
                    <a:bodyPr/>
                    <a:lstStyle/>
                    <a:p>
                      <a:pPr indent="-152400" lvl="0" marL="179999" rtl="0" algn="l">
                        <a:lnSpc>
                          <a:spcPct val="115000"/>
                        </a:lnSpc>
                        <a:spcBef>
                          <a:spcPts val="0"/>
                        </a:spcBef>
                        <a:spcAft>
                          <a:spcPts val="0"/>
                        </a:spcAft>
                        <a:buClr>
                          <a:srgbClr val="000000"/>
                        </a:buClr>
                        <a:buSzPts val="900"/>
                        <a:buFont typeface="Mada"/>
                        <a:buChar char="●"/>
                      </a:pPr>
                      <a:r>
                        <a:rPr b="1" lang="en-GB" sz="900">
                          <a:solidFill>
                            <a:srgbClr val="000000"/>
                          </a:solidFill>
                          <a:latin typeface="Mada"/>
                          <a:ea typeface="Mada"/>
                          <a:cs typeface="Mada"/>
                          <a:sym typeface="Mada"/>
                        </a:rPr>
                        <a:t>Fat </a:t>
                      </a:r>
                      <a:r>
                        <a:rPr lang="en-GB" sz="900">
                          <a:solidFill>
                            <a:srgbClr val="000000"/>
                          </a:solidFill>
                          <a:latin typeface="Mada"/>
                          <a:ea typeface="Mada"/>
                          <a:cs typeface="Mada"/>
                          <a:sym typeface="Mada"/>
                        </a:rPr>
                        <a:t>:Lipoma, Liposarcoma</a:t>
                      </a:r>
                      <a:endParaRPr sz="900">
                        <a:solidFill>
                          <a:srgbClr val="000000"/>
                        </a:solidFill>
                        <a:latin typeface="Mada"/>
                        <a:ea typeface="Mada"/>
                        <a:cs typeface="Mada"/>
                        <a:sym typeface="Mada"/>
                      </a:endParaRPr>
                    </a:p>
                    <a:p>
                      <a:pPr indent="-152400" lvl="0" marL="179999" rtl="0" algn="l">
                        <a:lnSpc>
                          <a:spcPct val="115000"/>
                        </a:lnSpc>
                        <a:spcBef>
                          <a:spcPts val="0"/>
                        </a:spcBef>
                        <a:spcAft>
                          <a:spcPts val="0"/>
                        </a:spcAft>
                        <a:buClr>
                          <a:srgbClr val="000000"/>
                        </a:buClr>
                        <a:buSzPts val="900"/>
                        <a:buFont typeface="Mada"/>
                        <a:buChar char="●"/>
                      </a:pPr>
                      <a:r>
                        <a:rPr b="1" lang="en-GB" sz="900">
                          <a:solidFill>
                            <a:srgbClr val="000000"/>
                          </a:solidFill>
                          <a:latin typeface="Mada"/>
                          <a:ea typeface="Mada"/>
                          <a:cs typeface="Mada"/>
                          <a:sym typeface="Mada"/>
                        </a:rPr>
                        <a:t>Blood vessels: </a:t>
                      </a:r>
                      <a:r>
                        <a:rPr lang="en-GB" sz="900">
                          <a:solidFill>
                            <a:srgbClr val="000000"/>
                          </a:solidFill>
                          <a:latin typeface="Mada"/>
                          <a:ea typeface="Mada"/>
                          <a:cs typeface="Mada"/>
                          <a:sym typeface="Mada"/>
                        </a:rPr>
                        <a:t>Spider naevi, Hematoma, Aneurysm, AV malformation, Hemangioma, Hemangiosarcoma</a:t>
                      </a:r>
                      <a:endParaRPr sz="900">
                        <a:solidFill>
                          <a:srgbClr val="000000"/>
                        </a:solidFill>
                        <a:latin typeface="Mada"/>
                        <a:ea typeface="Mada"/>
                        <a:cs typeface="Mada"/>
                        <a:sym typeface="Mada"/>
                      </a:endParaRPr>
                    </a:p>
                    <a:p>
                      <a:pPr indent="-152400" lvl="0" marL="179999" rtl="0" algn="l">
                        <a:lnSpc>
                          <a:spcPct val="115000"/>
                        </a:lnSpc>
                        <a:spcBef>
                          <a:spcPts val="0"/>
                        </a:spcBef>
                        <a:spcAft>
                          <a:spcPts val="0"/>
                        </a:spcAft>
                        <a:buClr>
                          <a:srgbClr val="000000"/>
                        </a:buClr>
                        <a:buSzPts val="900"/>
                        <a:buFont typeface="Mada"/>
                        <a:buChar char="●"/>
                      </a:pPr>
                      <a:r>
                        <a:rPr b="1" lang="en-GB" sz="900">
                          <a:solidFill>
                            <a:srgbClr val="000000"/>
                          </a:solidFill>
                          <a:latin typeface="Mada"/>
                          <a:ea typeface="Mada"/>
                          <a:cs typeface="Mada"/>
                          <a:sym typeface="Mada"/>
                        </a:rPr>
                        <a:t>Lymphatics: </a:t>
                      </a:r>
                      <a:r>
                        <a:rPr lang="en-GB" sz="900">
                          <a:solidFill>
                            <a:srgbClr val="000000"/>
                          </a:solidFill>
                          <a:latin typeface="Mada"/>
                          <a:ea typeface="Mada"/>
                          <a:cs typeface="Mada"/>
                          <a:sym typeface="Mada"/>
                        </a:rPr>
                        <a:t>infection</a:t>
                      </a:r>
                      <a:r>
                        <a:rPr b="1" lang="en-GB" sz="900">
                          <a:solidFill>
                            <a:srgbClr val="000000"/>
                          </a:solidFill>
                          <a:latin typeface="Mada"/>
                          <a:ea typeface="Mada"/>
                          <a:cs typeface="Mada"/>
                          <a:sym typeface="Mada"/>
                        </a:rPr>
                        <a:t>,</a:t>
                      </a:r>
                      <a:r>
                        <a:rPr lang="en-GB" sz="900">
                          <a:solidFill>
                            <a:srgbClr val="000000"/>
                          </a:solidFill>
                          <a:latin typeface="Mada"/>
                          <a:ea typeface="Mada"/>
                          <a:cs typeface="Mada"/>
                          <a:sym typeface="Mada"/>
                        </a:rPr>
                        <a:t>Cystic hygroma, Lymph cyst, Lymphangioma, Lymphangiosarcoma, Lymphoma, Metastatic lymph nodes</a:t>
                      </a:r>
                      <a:endParaRPr sz="900">
                        <a:solidFill>
                          <a:srgbClr val="000000"/>
                        </a:solidFill>
                        <a:latin typeface="Mada"/>
                        <a:ea typeface="Mada"/>
                        <a:cs typeface="Mada"/>
                        <a:sym typeface="Mada"/>
                      </a:endParaRPr>
                    </a:p>
                    <a:p>
                      <a:pPr indent="-152400" lvl="0" marL="179999" rtl="0" algn="l">
                        <a:lnSpc>
                          <a:spcPct val="115000"/>
                        </a:lnSpc>
                        <a:spcBef>
                          <a:spcPts val="0"/>
                        </a:spcBef>
                        <a:spcAft>
                          <a:spcPts val="0"/>
                        </a:spcAft>
                        <a:buClr>
                          <a:srgbClr val="000000"/>
                        </a:buClr>
                        <a:buSzPts val="900"/>
                        <a:buFont typeface="Mada"/>
                        <a:buChar char="●"/>
                      </a:pPr>
                      <a:r>
                        <a:rPr b="1" lang="en-GB" sz="900">
                          <a:solidFill>
                            <a:srgbClr val="000000"/>
                          </a:solidFill>
                          <a:latin typeface="Mada"/>
                          <a:ea typeface="Mada"/>
                          <a:cs typeface="Mada"/>
                          <a:sym typeface="Mada"/>
                        </a:rPr>
                        <a:t>Nerves: </a:t>
                      </a:r>
                      <a:r>
                        <a:rPr lang="en-GB" sz="900">
                          <a:solidFill>
                            <a:srgbClr val="000000"/>
                          </a:solidFill>
                          <a:latin typeface="Mada"/>
                          <a:ea typeface="Mada"/>
                          <a:cs typeface="Mada"/>
                          <a:sym typeface="Mada"/>
                        </a:rPr>
                        <a:t>Schwannoma, Neuroma, Malignant schwannoma</a:t>
                      </a:r>
                      <a:endParaRPr sz="900">
                        <a:solidFill>
                          <a:srgbClr val="000000"/>
                        </a:solidFill>
                        <a:latin typeface="Mada"/>
                        <a:ea typeface="Mada"/>
                        <a:cs typeface="Mada"/>
                        <a:sym typeface="Mada"/>
                      </a:endParaRPr>
                    </a:p>
                    <a:p>
                      <a:pPr indent="-152400" lvl="0" marL="179999" rtl="0" algn="l">
                        <a:lnSpc>
                          <a:spcPct val="115000"/>
                        </a:lnSpc>
                        <a:spcBef>
                          <a:spcPts val="0"/>
                        </a:spcBef>
                        <a:spcAft>
                          <a:spcPts val="0"/>
                        </a:spcAft>
                        <a:buClr>
                          <a:srgbClr val="000000"/>
                        </a:buClr>
                        <a:buSzPts val="900"/>
                        <a:buFont typeface="Mada"/>
                        <a:buChar char="●"/>
                      </a:pPr>
                      <a:r>
                        <a:rPr b="1" lang="en-GB" sz="900">
                          <a:solidFill>
                            <a:srgbClr val="000000"/>
                          </a:solidFill>
                          <a:latin typeface="Mada"/>
                          <a:ea typeface="Mada"/>
                          <a:cs typeface="Mada"/>
                          <a:sym typeface="Mada"/>
                        </a:rPr>
                        <a:t>Facia , Muscles: </a:t>
                      </a:r>
                      <a:r>
                        <a:rPr lang="en-GB" sz="900">
                          <a:solidFill>
                            <a:srgbClr val="000000"/>
                          </a:solidFill>
                          <a:latin typeface="Mada"/>
                          <a:ea typeface="Mada"/>
                          <a:cs typeface="Mada"/>
                          <a:sym typeface="Mada"/>
                        </a:rPr>
                        <a:t>Fibroma, Fibrosarcoma, Leiomyosarcoma, Rhabdomyosarcoma</a:t>
                      </a:r>
                      <a:endParaRPr sz="900">
                        <a:solidFill>
                          <a:srgbClr val="000000"/>
                        </a:solidFill>
                        <a:latin typeface="Mada"/>
                        <a:ea typeface="Mada"/>
                        <a:cs typeface="Mada"/>
                        <a:sym typeface="Mada"/>
                      </a:endParaRPr>
                    </a:p>
                    <a:p>
                      <a:pPr indent="-152400" lvl="0" marL="179999" rtl="0" algn="l">
                        <a:lnSpc>
                          <a:spcPct val="115000"/>
                        </a:lnSpc>
                        <a:spcBef>
                          <a:spcPts val="0"/>
                        </a:spcBef>
                        <a:spcAft>
                          <a:spcPts val="0"/>
                        </a:spcAft>
                        <a:buClr>
                          <a:srgbClr val="000000"/>
                        </a:buClr>
                        <a:buSzPts val="900"/>
                        <a:buFont typeface="Mada"/>
                        <a:buChar char="●"/>
                      </a:pPr>
                      <a:r>
                        <a:rPr b="1" lang="en-GB" sz="900">
                          <a:solidFill>
                            <a:srgbClr val="000000"/>
                          </a:solidFill>
                          <a:latin typeface="Mada"/>
                          <a:ea typeface="Mada"/>
                          <a:cs typeface="Mada"/>
                          <a:sym typeface="Mada"/>
                        </a:rPr>
                        <a:t>Bones , joints: </a:t>
                      </a:r>
                      <a:r>
                        <a:rPr lang="en-GB" sz="900">
                          <a:solidFill>
                            <a:srgbClr val="000000"/>
                          </a:solidFill>
                          <a:latin typeface="Mada"/>
                          <a:ea typeface="Mada"/>
                          <a:cs typeface="Mada"/>
                          <a:sym typeface="Mada"/>
                        </a:rPr>
                        <a:t>Osteoma, Chondroma, Osteochondroma, Osteosarcoma, Ewing's tumor, Chondrosarcoma</a:t>
                      </a:r>
                      <a:endParaRPr b="1" sz="900">
                        <a:latin typeface="Mada"/>
                        <a:ea typeface="Mada"/>
                        <a:cs typeface="Mada"/>
                        <a:sym typeface="Mada"/>
                      </a:endParaRPr>
                    </a:p>
                  </a:txBody>
                  <a:tcPr marT="91425" marB="91425" marR="91425" marL="91425"/>
                </a:tc>
              </a:tr>
              <a:tr h="331875">
                <a:tc>
                  <a:txBody>
                    <a:bodyPr/>
                    <a:lstStyle/>
                    <a:p>
                      <a:pPr indent="0" lvl="0" marL="0" rtl="0" algn="l">
                        <a:spcBef>
                          <a:spcPts val="0"/>
                        </a:spcBef>
                        <a:spcAft>
                          <a:spcPts val="0"/>
                        </a:spcAft>
                        <a:buNone/>
                      </a:pPr>
                      <a:r>
                        <a:rPr b="1" lang="en-GB" sz="1200">
                          <a:latin typeface="Mada"/>
                          <a:ea typeface="Mada"/>
                          <a:cs typeface="Mada"/>
                          <a:sym typeface="Mada"/>
                        </a:rPr>
                        <a:t>Neck lumps</a:t>
                      </a:r>
                      <a:endParaRPr b="1" sz="1200">
                        <a:latin typeface="Mada"/>
                        <a:ea typeface="Mada"/>
                        <a:cs typeface="Mada"/>
                        <a:sym typeface="Mada"/>
                      </a:endParaRPr>
                    </a:p>
                  </a:txBody>
                  <a:tcPr marT="91425" marB="91425" marR="91425" marL="91425" anchor="ctr">
                    <a:solidFill>
                      <a:srgbClr val="F9DEC9"/>
                    </a:solidFill>
                  </a:tcPr>
                </a:tc>
                <a:tc>
                  <a:txBody>
                    <a:bodyPr/>
                    <a:lstStyle/>
                    <a:p>
                      <a:pPr indent="-152400" lvl="0" marL="179999" rtl="0" algn="l">
                        <a:lnSpc>
                          <a:spcPct val="115000"/>
                        </a:lnSpc>
                        <a:spcBef>
                          <a:spcPts val="0"/>
                        </a:spcBef>
                        <a:spcAft>
                          <a:spcPts val="0"/>
                        </a:spcAft>
                        <a:buSzPts val="900"/>
                        <a:buFont typeface="Mada"/>
                        <a:buChar char="●"/>
                      </a:pPr>
                      <a:r>
                        <a:rPr lang="en-GB" sz="900">
                          <a:latin typeface="Mada"/>
                          <a:ea typeface="Mada"/>
                          <a:cs typeface="Mada"/>
                          <a:sym typeface="Mada"/>
                        </a:rPr>
                        <a:t>Enlarged lymph nodes, Thyroid disease, Salivary gland swelling, Thyroglossal cyst</a:t>
                      </a:r>
                      <a:endParaRPr sz="900">
                        <a:latin typeface="Mada"/>
                        <a:ea typeface="Mada"/>
                        <a:cs typeface="Mada"/>
                        <a:sym typeface="Mada"/>
                      </a:endParaRPr>
                    </a:p>
                  </a:txBody>
                  <a:tcPr marT="91425" marB="91425" marR="91425" marL="91425"/>
                </a:tc>
              </a:tr>
              <a:tr h="463250">
                <a:tc>
                  <a:txBody>
                    <a:bodyPr/>
                    <a:lstStyle/>
                    <a:p>
                      <a:pPr indent="0" lvl="0" marL="0" rtl="0" algn="l">
                        <a:spcBef>
                          <a:spcPts val="0"/>
                        </a:spcBef>
                        <a:spcAft>
                          <a:spcPts val="0"/>
                        </a:spcAft>
                        <a:buNone/>
                      </a:pPr>
                      <a:r>
                        <a:rPr b="1" lang="en-GB" sz="1200">
                          <a:latin typeface="Mada"/>
                          <a:ea typeface="Mada"/>
                          <a:cs typeface="Mada"/>
                          <a:sym typeface="Mada"/>
                        </a:rPr>
                        <a:t>Breast lumps</a:t>
                      </a:r>
                      <a:endParaRPr b="1" sz="1200">
                        <a:latin typeface="Mada"/>
                        <a:ea typeface="Mada"/>
                        <a:cs typeface="Mada"/>
                        <a:sym typeface="Mada"/>
                      </a:endParaRPr>
                    </a:p>
                  </a:txBody>
                  <a:tcPr marT="91425" marB="91425" marR="91425" marL="91425" anchor="ctr">
                    <a:solidFill>
                      <a:srgbClr val="F9DEC9"/>
                    </a:solidFill>
                  </a:tcPr>
                </a:tc>
                <a:tc>
                  <a:txBody>
                    <a:bodyPr/>
                    <a:lstStyle/>
                    <a:p>
                      <a:pPr indent="-152400" lvl="0" marL="179999" rtl="0" algn="l">
                        <a:lnSpc>
                          <a:spcPct val="115000"/>
                        </a:lnSpc>
                        <a:spcBef>
                          <a:spcPts val="0"/>
                        </a:spcBef>
                        <a:spcAft>
                          <a:spcPts val="0"/>
                        </a:spcAft>
                        <a:buSzPts val="900"/>
                        <a:buFont typeface="Mada"/>
                        <a:buChar char="●"/>
                      </a:pPr>
                      <a:r>
                        <a:rPr lang="en-GB" sz="900">
                          <a:latin typeface="Mada"/>
                          <a:ea typeface="Mada"/>
                          <a:cs typeface="Mada"/>
                          <a:sym typeface="Mada"/>
                        </a:rPr>
                        <a:t>Fibroadenomas , Simple cysts, Fat necrosis, Fibroadenosis (lumpy breasts), Breast abscesses., Breast cancer.</a:t>
                      </a:r>
                      <a:endParaRPr sz="900">
                        <a:latin typeface="Mada"/>
                        <a:ea typeface="Mada"/>
                        <a:cs typeface="Mada"/>
                        <a:sym typeface="Mada"/>
                      </a:endParaRPr>
                    </a:p>
                  </a:txBody>
                  <a:tcPr marT="91425" marB="91425" marR="91425" marL="91425"/>
                </a:tc>
              </a:tr>
              <a:tr h="331875">
                <a:tc>
                  <a:txBody>
                    <a:bodyPr/>
                    <a:lstStyle/>
                    <a:p>
                      <a:pPr indent="0" lvl="0" marL="0" rtl="0" algn="l">
                        <a:spcBef>
                          <a:spcPts val="0"/>
                        </a:spcBef>
                        <a:spcAft>
                          <a:spcPts val="0"/>
                        </a:spcAft>
                        <a:buNone/>
                      </a:pPr>
                      <a:r>
                        <a:rPr b="1" lang="en-GB" sz="1200">
                          <a:latin typeface="Mada"/>
                          <a:ea typeface="Mada"/>
                          <a:cs typeface="Mada"/>
                          <a:sym typeface="Mada"/>
                        </a:rPr>
                        <a:t>Axilla</a:t>
                      </a:r>
                      <a:endParaRPr b="1" sz="1200">
                        <a:latin typeface="Mada"/>
                        <a:ea typeface="Mada"/>
                        <a:cs typeface="Mada"/>
                        <a:sym typeface="Mada"/>
                      </a:endParaRPr>
                    </a:p>
                  </a:txBody>
                  <a:tcPr marT="91425" marB="91425" marR="91425" marL="91425" anchor="ctr">
                    <a:solidFill>
                      <a:srgbClr val="F9DEC9"/>
                    </a:solidFill>
                  </a:tcPr>
                </a:tc>
                <a:tc>
                  <a:txBody>
                    <a:bodyPr/>
                    <a:lstStyle/>
                    <a:p>
                      <a:pPr indent="-152400" lvl="0" marL="179999" rtl="0" algn="l">
                        <a:lnSpc>
                          <a:spcPct val="115000"/>
                        </a:lnSpc>
                        <a:spcBef>
                          <a:spcPts val="0"/>
                        </a:spcBef>
                        <a:spcAft>
                          <a:spcPts val="0"/>
                        </a:spcAft>
                        <a:buSzPts val="900"/>
                        <a:buFont typeface="Mada"/>
                        <a:buChar char="●"/>
                      </a:pPr>
                      <a:r>
                        <a:rPr lang="en-GB" sz="900">
                          <a:latin typeface="Mada"/>
                          <a:ea typeface="Mada"/>
                          <a:cs typeface="Mada"/>
                          <a:sym typeface="Mada"/>
                        </a:rPr>
                        <a:t>Lymphadenopathy, Sebaceous cysts, Abscesses.</a:t>
                      </a:r>
                      <a:endParaRPr sz="900">
                        <a:latin typeface="Mada"/>
                        <a:ea typeface="Mada"/>
                        <a:cs typeface="Mada"/>
                        <a:sym typeface="Mada"/>
                      </a:endParaRPr>
                    </a:p>
                  </a:txBody>
                  <a:tcPr marT="91425" marB="91425" marR="91425" marL="91425"/>
                </a:tc>
              </a:tr>
              <a:tr h="497825">
                <a:tc>
                  <a:txBody>
                    <a:bodyPr/>
                    <a:lstStyle/>
                    <a:p>
                      <a:pPr indent="0" lvl="0" marL="0" rtl="0" algn="l">
                        <a:spcBef>
                          <a:spcPts val="0"/>
                        </a:spcBef>
                        <a:spcAft>
                          <a:spcPts val="0"/>
                        </a:spcAft>
                        <a:buNone/>
                      </a:pPr>
                      <a:r>
                        <a:rPr b="1" lang="en-GB" sz="1200">
                          <a:latin typeface="Mada"/>
                          <a:ea typeface="Mada"/>
                          <a:cs typeface="Mada"/>
                          <a:sym typeface="Mada"/>
                        </a:rPr>
                        <a:t>Abdominal lumps or masses</a:t>
                      </a:r>
                      <a:endParaRPr b="1" sz="1200">
                        <a:latin typeface="Mada"/>
                        <a:ea typeface="Mada"/>
                        <a:cs typeface="Mada"/>
                        <a:sym typeface="Mada"/>
                      </a:endParaRPr>
                    </a:p>
                  </a:txBody>
                  <a:tcPr marT="91425" marB="91425" marR="91425" marL="91425" anchor="ctr">
                    <a:solidFill>
                      <a:srgbClr val="F9DEC9"/>
                    </a:solidFill>
                  </a:tcPr>
                </a:tc>
                <a:tc>
                  <a:txBody>
                    <a:bodyPr/>
                    <a:lstStyle/>
                    <a:p>
                      <a:pPr indent="-152400" lvl="0" marL="179999" rtl="0" algn="l">
                        <a:lnSpc>
                          <a:spcPct val="115000"/>
                        </a:lnSpc>
                        <a:spcBef>
                          <a:spcPts val="0"/>
                        </a:spcBef>
                        <a:spcAft>
                          <a:spcPts val="0"/>
                        </a:spcAft>
                        <a:buSzPts val="900"/>
                        <a:buFont typeface="Mada"/>
                        <a:buChar char="●"/>
                      </a:pPr>
                      <a:r>
                        <a:rPr lang="en-GB" sz="900">
                          <a:latin typeface="Mada"/>
                          <a:ea typeface="Mada"/>
                          <a:cs typeface="Mada"/>
                          <a:sym typeface="Mada"/>
                        </a:rPr>
                        <a:t>Pregnancy, Organ enlargement and tumours, Lymphadenopathy, </a:t>
                      </a:r>
                      <a:r>
                        <a:rPr lang="en-GB" sz="900">
                          <a:solidFill>
                            <a:srgbClr val="000000"/>
                          </a:solidFill>
                          <a:latin typeface="Mada"/>
                          <a:ea typeface="Mada"/>
                          <a:cs typeface="Mada"/>
                          <a:sym typeface="Mada"/>
                        </a:rPr>
                        <a:t>hernia</a:t>
                      </a:r>
                      <a:r>
                        <a:rPr lang="en-GB" sz="900">
                          <a:latin typeface="Mada"/>
                          <a:ea typeface="Mada"/>
                          <a:cs typeface="Mada"/>
                          <a:sym typeface="Mada"/>
                        </a:rPr>
                        <a:t>, </a:t>
                      </a:r>
                      <a:r>
                        <a:rPr lang="en-GB" sz="900">
                          <a:latin typeface="Mada"/>
                          <a:ea typeface="Mada"/>
                          <a:cs typeface="Mada"/>
                          <a:sym typeface="Mada"/>
                        </a:rPr>
                        <a:t>Undescending testis</a:t>
                      </a:r>
                      <a:endParaRPr sz="900">
                        <a:latin typeface="Mada"/>
                        <a:ea typeface="Mada"/>
                        <a:cs typeface="Mada"/>
                        <a:sym typeface="Mada"/>
                      </a:endParaRPr>
                    </a:p>
                    <a:p>
                      <a:pPr indent="-152400" lvl="0" marL="179999" rtl="0" algn="l">
                        <a:lnSpc>
                          <a:spcPct val="115000"/>
                        </a:lnSpc>
                        <a:spcBef>
                          <a:spcPts val="0"/>
                        </a:spcBef>
                        <a:spcAft>
                          <a:spcPts val="0"/>
                        </a:spcAft>
                        <a:buSzPts val="900"/>
                        <a:buFont typeface="Mada"/>
                        <a:buChar char="●"/>
                      </a:pPr>
                      <a:r>
                        <a:rPr lang="en-GB" sz="900">
                          <a:latin typeface="Mada"/>
                          <a:ea typeface="Mada"/>
                          <a:cs typeface="Mada"/>
                          <a:sym typeface="Mada"/>
                        </a:rPr>
                        <a:t>Abdominal aortic aneurysms (pulsatile and often with bruits).</a:t>
                      </a:r>
                      <a:endParaRPr sz="900">
                        <a:latin typeface="Mada"/>
                        <a:ea typeface="Mada"/>
                        <a:cs typeface="Mada"/>
                        <a:sym typeface="Mada"/>
                      </a:endParaRPr>
                    </a:p>
                  </a:txBody>
                  <a:tcPr marT="91425" marB="91425" marR="91425" marL="91425"/>
                </a:tc>
              </a:tr>
              <a:tr h="463250">
                <a:tc>
                  <a:txBody>
                    <a:bodyPr/>
                    <a:lstStyle/>
                    <a:p>
                      <a:pPr indent="0" lvl="0" marL="0" rtl="0" algn="l">
                        <a:spcBef>
                          <a:spcPts val="0"/>
                        </a:spcBef>
                        <a:spcAft>
                          <a:spcPts val="0"/>
                        </a:spcAft>
                        <a:buNone/>
                      </a:pPr>
                      <a:r>
                        <a:rPr b="1" lang="en-GB" sz="1200">
                          <a:latin typeface="Mada"/>
                          <a:ea typeface="Mada"/>
                          <a:cs typeface="Mada"/>
                          <a:sym typeface="Mada"/>
                        </a:rPr>
                        <a:t>Groin and scrotum</a:t>
                      </a:r>
                      <a:endParaRPr b="1" sz="1200">
                        <a:latin typeface="Mada"/>
                        <a:ea typeface="Mada"/>
                        <a:cs typeface="Mada"/>
                        <a:sym typeface="Mada"/>
                      </a:endParaRPr>
                    </a:p>
                  </a:txBody>
                  <a:tcPr marT="91425" marB="91425" marR="91425" marL="91425" anchor="ctr">
                    <a:solidFill>
                      <a:srgbClr val="F9DEC9"/>
                    </a:solidFill>
                  </a:tcPr>
                </a:tc>
                <a:tc>
                  <a:txBody>
                    <a:bodyPr/>
                    <a:lstStyle/>
                    <a:p>
                      <a:pPr indent="-152400" lvl="0" marL="179999" rtl="0" algn="l">
                        <a:lnSpc>
                          <a:spcPct val="115000"/>
                        </a:lnSpc>
                        <a:spcBef>
                          <a:spcPts val="0"/>
                        </a:spcBef>
                        <a:spcAft>
                          <a:spcPts val="0"/>
                        </a:spcAft>
                        <a:buSzPts val="900"/>
                        <a:buFont typeface="Mada"/>
                        <a:buChar char="●"/>
                      </a:pPr>
                      <a:r>
                        <a:rPr lang="en-GB" sz="900">
                          <a:latin typeface="Mada"/>
                          <a:ea typeface="Mada"/>
                          <a:cs typeface="Mada"/>
                          <a:sym typeface="Mada"/>
                        </a:rPr>
                        <a:t>Indirect inguinal hernias, Femoral hernia, Lymphadenopathy, Testicular swellings, Epididymal cysts, Hydroceles, Torsion of the testes</a:t>
                      </a:r>
                      <a:endParaRPr sz="900">
                        <a:latin typeface="Mada"/>
                        <a:ea typeface="Mada"/>
                        <a:cs typeface="Mada"/>
                        <a:sym typeface="Mada"/>
                      </a:endParaRPr>
                    </a:p>
                  </a:txBody>
                  <a:tcPr marT="91425" marB="91425" marR="91425" marL="91425"/>
                </a:tc>
              </a:tr>
            </a:tbl>
          </a:graphicData>
        </a:graphic>
      </p:graphicFrame>
      <p:sp>
        <p:nvSpPr>
          <p:cNvPr id="575" name="Google Shape;575;p32"/>
          <p:cNvSpPr txBox="1"/>
          <p:nvPr/>
        </p:nvSpPr>
        <p:spPr>
          <a:xfrm>
            <a:off x="-16975" y="9490025"/>
            <a:ext cx="7472700" cy="10929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According to the site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Breast</a:t>
            </a:r>
            <a:r>
              <a:rPr lang="en-GB" sz="1100">
                <a:solidFill>
                  <a:schemeClr val="dk1"/>
                </a:solidFill>
                <a:latin typeface="Mada"/>
                <a:ea typeface="Mada"/>
                <a:cs typeface="Mada"/>
                <a:sym typeface="Mada"/>
              </a:rPr>
              <a:t>: triple </a:t>
            </a:r>
            <a:r>
              <a:rPr lang="en-GB" sz="1100">
                <a:solidFill>
                  <a:schemeClr val="dk1"/>
                </a:solidFill>
                <a:latin typeface="Mada"/>
                <a:ea typeface="Mada"/>
                <a:cs typeface="Mada"/>
                <a:sym typeface="Mada"/>
              </a:rPr>
              <a:t>assessment</a:t>
            </a:r>
            <a:r>
              <a:rPr lang="en-GB" sz="1100">
                <a:solidFill>
                  <a:schemeClr val="dk1"/>
                </a:solidFill>
                <a:latin typeface="Mada"/>
                <a:ea typeface="Mada"/>
                <a:cs typeface="Mada"/>
                <a:sym typeface="Mada"/>
              </a:rPr>
              <a:t> method: (1) History and examination (2)Imaging by mammography and/or ultrasound (3)Cytology by aspiration or histology by core biopsy</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Neck lump</a:t>
            </a:r>
            <a:r>
              <a:rPr lang="en-GB" sz="1100">
                <a:solidFill>
                  <a:schemeClr val="dk1"/>
                </a:solidFill>
                <a:latin typeface="Mada"/>
                <a:ea typeface="Mada"/>
                <a:cs typeface="Mada"/>
                <a:sym typeface="Mada"/>
              </a:rPr>
              <a:t>: CT e used to assess most neck masses, TSH, T3, T4, Pth, Immunohistochemistry, Blood Film</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Hernia: </a:t>
            </a:r>
            <a:r>
              <a:rPr lang="en-GB" sz="1100">
                <a:solidFill>
                  <a:schemeClr val="dk1"/>
                </a:solidFill>
                <a:latin typeface="Mada"/>
                <a:ea typeface="Mada"/>
                <a:cs typeface="Mada"/>
                <a:sym typeface="Mada"/>
              </a:rPr>
              <a:t>Ultrasound,  CT</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Lymphadenopathy: </a:t>
            </a:r>
            <a:r>
              <a:rPr lang="en-GB" sz="1100">
                <a:solidFill>
                  <a:schemeClr val="dk1"/>
                </a:solidFill>
                <a:latin typeface="Mada"/>
                <a:ea typeface="Mada"/>
                <a:cs typeface="Mada"/>
                <a:sym typeface="Mada"/>
              </a:rPr>
              <a:t>Ultrasound,  CT, Fine needle aspiration</a:t>
            </a:r>
            <a:endParaRPr b="1" sz="1100">
              <a:solidFill>
                <a:schemeClr val="dk1"/>
              </a:solidFill>
              <a:latin typeface="Mada"/>
              <a:ea typeface="Mada"/>
              <a:cs typeface="Mada"/>
              <a:sym typeface="Mada"/>
            </a:endParaRPr>
          </a:p>
        </p:txBody>
      </p:sp>
      <p:sp>
        <p:nvSpPr>
          <p:cNvPr id="576" name="Google Shape;576;p32"/>
          <p:cNvSpPr txBox="1"/>
          <p:nvPr/>
        </p:nvSpPr>
        <p:spPr>
          <a:xfrm>
            <a:off x="187925" y="9066375"/>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Investigations </a:t>
            </a:r>
            <a:endParaRPr sz="1800">
              <a:solidFill>
                <a:srgbClr val="9FCFCF"/>
              </a:solidFill>
              <a:latin typeface="Comfortaa Regular"/>
              <a:ea typeface="Comfortaa Regular"/>
              <a:cs typeface="Comfortaa Regular"/>
              <a:sym typeface="Comfortaa Regular"/>
            </a:endParaRPr>
          </a:p>
        </p:txBody>
      </p:sp>
      <p:sp>
        <p:nvSpPr>
          <p:cNvPr id="577" name="Google Shape;577;p32"/>
          <p:cNvSpPr/>
          <p:nvPr/>
        </p:nvSpPr>
        <p:spPr>
          <a:xfrm>
            <a:off x="135425" y="94370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578" name="Google Shape;578;p32"/>
          <p:cNvSpPr txBox="1"/>
          <p:nvPr/>
        </p:nvSpPr>
        <p:spPr>
          <a:xfrm>
            <a:off x="-16987" y="2154125"/>
            <a:ext cx="7901700" cy="5886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Family</a:t>
            </a:r>
            <a:endParaRPr b="1" sz="1500">
              <a:solidFill>
                <a:schemeClr val="dk1"/>
              </a:solidFill>
              <a:highlight>
                <a:srgbClr val="F9DEC9"/>
              </a:highlight>
              <a:latin typeface="Lora"/>
              <a:ea typeface="Lora"/>
              <a:cs typeface="Lora"/>
              <a:sym typeface="Lor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history of lumps , masses, swellings and malignancies  in family  </a:t>
            </a:r>
            <a:endParaRPr sz="1100">
              <a:solidFill>
                <a:schemeClr val="dk1"/>
              </a:solidFill>
              <a:latin typeface="Mada"/>
              <a:ea typeface="Mada"/>
              <a:cs typeface="Mada"/>
              <a:sym typeface="Mada"/>
            </a:endParaRPr>
          </a:p>
        </p:txBody>
      </p:sp>
      <p:sp>
        <p:nvSpPr>
          <p:cNvPr id="579" name="Google Shape;579;p32"/>
          <p:cNvSpPr txBox="1"/>
          <p:nvPr/>
        </p:nvSpPr>
        <p:spPr>
          <a:xfrm>
            <a:off x="-9177" y="1173725"/>
            <a:ext cx="6933900" cy="10929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Social </a:t>
            </a:r>
            <a:endParaRPr b="1" sz="1500">
              <a:solidFill>
                <a:schemeClr val="dk1"/>
              </a:solidFill>
              <a:highlight>
                <a:srgbClr val="F9DEC9"/>
              </a:highlight>
              <a:latin typeface="Lora"/>
              <a:ea typeface="Lora"/>
              <a:cs typeface="Lora"/>
              <a:sym typeface="Lor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Marital status</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t>
            </a:r>
            <a:r>
              <a:rPr b="1" lang="en-GB" sz="1100">
                <a:solidFill>
                  <a:schemeClr val="dk1"/>
                </a:solidFill>
                <a:latin typeface="Mada"/>
                <a:ea typeface="Mada"/>
                <a:cs typeface="Mada"/>
                <a:sym typeface="Mada"/>
              </a:rPr>
              <a:t>if</a:t>
            </a:r>
            <a:r>
              <a:rPr lang="en-GB" sz="1100">
                <a:solidFill>
                  <a:schemeClr val="dk1"/>
                </a:solidFill>
                <a:latin typeface="Mada"/>
                <a:ea typeface="Mada"/>
                <a:cs typeface="Mada"/>
                <a:sym typeface="Mada"/>
              </a:rPr>
              <a:t> </a:t>
            </a:r>
            <a:r>
              <a:rPr b="1" lang="en-GB" sz="1100">
                <a:solidFill>
                  <a:schemeClr val="dk1"/>
                </a:solidFill>
                <a:latin typeface="Mada"/>
                <a:ea typeface="Mada"/>
                <a:cs typeface="Mada"/>
                <a:sym typeface="Mada"/>
              </a:rPr>
              <a:t>Lymphadenopathy </a:t>
            </a:r>
            <a:r>
              <a:rPr lang="en-GB" sz="1100">
                <a:solidFill>
                  <a:schemeClr val="dk1"/>
                </a:solidFill>
                <a:latin typeface="Mada"/>
                <a:ea typeface="Mada"/>
                <a:cs typeface="Mada"/>
                <a:sym typeface="Mada"/>
              </a:rPr>
              <a:t>:  vaccination against TB? History of unprotected sex ?  History of travel? History of contact with TB or HIV patient?  History of drug abuse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Important to ask about occupation (Hernia)</a:t>
            </a:r>
            <a:endParaRPr sz="1100">
              <a:solidFill>
                <a:schemeClr val="dk1"/>
              </a:solidFill>
              <a:latin typeface="Mada"/>
              <a:ea typeface="Mada"/>
              <a:cs typeface="Mada"/>
              <a:sym typeface="Mada"/>
            </a:endParaRPr>
          </a:p>
        </p:txBody>
      </p:sp>
      <p:sp>
        <p:nvSpPr>
          <p:cNvPr id="580" name="Google Shape;580;p32"/>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33"/>
          <p:cNvSpPr txBox="1"/>
          <p:nvPr/>
        </p:nvSpPr>
        <p:spPr>
          <a:xfrm>
            <a:off x="215913" y="192675"/>
            <a:ext cx="71577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highlight>
                  <a:schemeClr val="lt1"/>
                </a:highlight>
                <a:latin typeface="Lora"/>
                <a:ea typeface="Lora"/>
                <a:cs typeface="Lora"/>
                <a:sym typeface="Lora"/>
              </a:rPr>
              <a:t>Physical Examination of a lump</a:t>
            </a:r>
            <a:endParaRPr b="1" sz="2000">
              <a:solidFill>
                <a:srgbClr val="9FCFCF"/>
              </a:solidFill>
              <a:latin typeface="Lora"/>
              <a:ea typeface="Lora"/>
              <a:cs typeface="Lora"/>
              <a:sym typeface="Lora"/>
            </a:endParaRPr>
          </a:p>
        </p:txBody>
      </p:sp>
      <p:sp>
        <p:nvSpPr>
          <p:cNvPr id="586" name="Google Shape;586;p33"/>
          <p:cNvSpPr txBox="1"/>
          <p:nvPr/>
        </p:nvSpPr>
        <p:spPr>
          <a:xfrm>
            <a:off x="108363" y="1748100"/>
            <a:ext cx="7372800" cy="8013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highlight>
                  <a:srgbClr val="F9DEC9"/>
                </a:highlight>
                <a:latin typeface="Lora"/>
                <a:ea typeface="Lora"/>
                <a:cs typeface="Lora"/>
                <a:sym typeface="Lora"/>
              </a:rPr>
              <a:t>1-</a:t>
            </a:r>
            <a:r>
              <a:rPr b="1" lang="en-GB" sz="1200">
                <a:highlight>
                  <a:srgbClr val="F9DEC9"/>
                </a:highlight>
                <a:latin typeface="Lora"/>
                <a:ea typeface="Lora"/>
                <a:cs typeface="Lora"/>
                <a:sym typeface="Lora"/>
              </a:rPr>
              <a:t> Inspection:</a:t>
            </a:r>
            <a:r>
              <a:rPr lang="en-GB"/>
              <a:t> </a:t>
            </a:r>
            <a:endParaRPr/>
          </a:p>
          <a:p>
            <a:pPr indent="-285750" lvl="0" marL="457200" rtl="0" algn="l">
              <a:lnSpc>
                <a:spcPct val="115000"/>
              </a:lnSpc>
              <a:spcBef>
                <a:spcPts val="0"/>
              </a:spcBef>
              <a:spcAft>
                <a:spcPts val="0"/>
              </a:spcAft>
              <a:buSzPts val="900"/>
              <a:buFont typeface="Mada"/>
              <a:buChar char="●"/>
            </a:pPr>
            <a:r>
              <a:rPr b="1" lang="en-GB" sz="1100">
                <a:solidFill>
                  <a:schemeClr val="dk1"/>
                </a:solidFill>
                <a:latin typeface="Mada"/>
                <a:ea typeface="Mada"/>
                <a:cs typeface="Mada"/>
                <a:sym typeface="Mada"/>
              </a:rPr>
              <a:t>Shape: </a:t>
            </a:r>
            <a:r>
              <a:rPr lang="en-GB" sz="1100">
                <a:solidFill>
                  <a:schemeClr val="dk1"/>
                </a:solidFill>
                <a:latin typeface="Mada"/>
                <a:ea typeface="Mada"/>
                <a:cs typeface="Mada"/>
                <a:sym typeface="Mada"/>
              </a:rPr>
              <a:t>spherical , hemispheric , or asymmetrical shape ( e.g. pear, kidney or heart shape ).</a:t>
            </a:r>
            <a:endParaRPr sz="1100">
              <a:solidFill>
                <a:schemeClr val="dk1"/>
              </a:solidFill>
              <a:latin typeface="Mada"/>
              <a:ea typeface="Mada"/>
              <a:cs typeface="Mada"/>
              <a:sym typeface="Mada"/>
            </a:endParaRPr>
          </a:p>
          <a:p>
            <a:pPr indent="-285750" lvl="0" marL="457200" rtl="0" algn="l">
              <a:lnSpc>
                <a:spcPct val="115000"/>
              </a:lnSpc>
              <a:spcBef>
                <a:spcPts val="0"/>
              </a:spcBef>
              <a:spcAft>
                <a:spcPts val="0"/>
              </a:spcAft>
              <a:buSzPts val="900"/>
              <a:buFont typeface="Mada"/>
              <a:buChar char="●"/>
            </a:pPr>
            <a:r>
              <a:rPr b="1" lang="en-GB" sz="1100">
                <a:solidFill>
                  <a:schemeClr val="dk1"/>
                </a:solidFill>
                <a:latin typeface="Mada"/>
                <a:ea typeface="Mada"/>
                <a:cs typeface="Mada"/>
                <a:sym typeface="Mada"/>
              </a:rPr>
              <a:t>Site:</a:t>
            </a:r>
            <a:r>
              <a:rPr lang="en-GB" sz="1100">
                <a:solidFill>
                  <a:schemeClr val="dk1"/>
                </a:solidFill>
                <a:latin typeface="Mada"/>
                <a:ea typeface="Mada"/>
                <a:cs typeface="Mada"/>
                <a:sym typeface="Mada"/>
              </a:rPr>
              <a:t> describe the position according to anatomical area in the body ( use a tape and measure the distance from the nearest bony prominence).</a:t>
            </a:r>
            <a:endParaRPr sz="1100">
              <a:solidFill>
                <a:schemeClr val="dk1"/>
              </a:solidFill>
              <a:latin typeface="Mada"/>
              <a:ea typeface="Mada"/>
              <a:cs typeface="Mada"/>
              <a:sym typeface="Mada"/>
            </a:endParaRPr>
          </a:p>
          <a:p>
            <a:pPr indent="-285750" lvl="0" marL="457200" rtl="0" algn="l">
              <a:lnSpc>
                <a:spcPct val="115000"/>
              </a:lnSpc>
              <a:spcBef>
                <a:spcPts val="0"/>
              </a:spcBef>
              <a:spcAft>
                <a:spcPts val="0"/>
              </a:spcAft>
              <a:buClr>
                <a:schemeClr val="dk1"/>
              </a:buClr>
              <a:buSzPts val="900"/>
              <a:buFont typeface="Mada"/>
              <a:buChar char="●"/>
            </a:pPr>
            <a:r>
              <a:rPr b="1" lang="en-GB" sz="1100">
                <a:solidFill>
                  <a:schemeClr val="dk1"/>
                </a:solidFill>
                <a:latin typeface="Mada"/>
                <a:ea typeface="Mada"/>
                <a:cs typeface="Mada"/>
                <a:sym typeface="Mada"/>
              </a:rPr>
              <a:t>Size:</a:t>
            </a:r>
            <a:r>
              <a:rPr lang="en-GB" sz="1100">
                <a:solidFill>
                  <a:schemeClr val="dk1"/>
                </a:solidFill>
                <a:latin typeface="Mada"/>
                <a:ea typeface="Mada"/>
                <a:cs typeface="Mada"/>
                <a:sym typeface="Mada"/>
              </a:rPr>
              <a:t> measure the three dimensions of the lump with tape (width, length and height or depth). Asymmetrical lump may need more measurement to describe them accurately. Use diagrams to clarify the description of the ump.</a:t>
            </a:r>
            <a:endParaRPr b="1" sz="1100">
              <a:solidFill>
                <a:schemeClr val="dk1"/>
              </a:solidFill>
              <a:latin typeface="Mada"/>
              <a:ea typeface="Mada"/>
              <a:cs typeface="Mada"/>
              <a:sym typeface="Mada"/>
            </a:endParaRPr>
          </a:p>
          <a:p>
            <a:pPr indent="-285750" lvl="0" marL="457200" rtl="0" algn="l">
              <a:lnSpc>
                <a:spcPct val="115000"/>
              </a:lnSpc>
              <a:spcBef>
                <a:spcPts val="0"/>
              </a:spcBef>
              <a:spcAft>
                <a:spcPts val="0"/>
              </a:spcAft>
              <a:buSzPts val="900"/>
              <a:buFont typeface="Mada"/>
              <a:buChar char="●"/>
            </a:pPr>
            <a:r>
              <a:rPr b="1" lang="en-GB" sz="1100">
                <a:solidFill>
                  <a:schemeClr val="dk1"/>
                </a:solidFill>
                <a:latin typeface="Mada"/>
                <a:ea typeface="Mada"/>
                <a:cs typeface="Mada"/>
                <a:sym typeface="Mada"/>
              </a:rPr>
              <a:t>Colour and texture of the overlying skin: </a:t>
            </a:r>
            <a:r>
              <a:rPr lang="en-GB" sz="1100">
                <a:solidFill>
                  <a:schemeClr val="dk1"/>
                </a:solidFill>
                <a:latin typeface="Mada"/>
                <a:ea typeface="Mada"/>
                <a:cs typeface="Mada"/>
                <a:sym typeface="Mada"/>
              </a:rPr>
              <a:t>skin changes ( smooth and shiny or thick and rough) and any discolouration.</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b="1" sz="1100">
              <a:solidFill>
                <a:srgbClr val="CC0000"/>
              </a:solidFill>
              <a:latin typeface="Mada"/>
              <a:ea typeface="Mada"/>
              <a:cs typeface="Mada"/>
              <a:sym typeface="Mada"/>
            </a:endParaRPr>
          </a:p>
          <a:p>
            <a:pPr indent="0" lvl="0" marL="0" rtl="0" algn="l">
              <a:lnSpc>
                <a:spcPct val="115000"/>
              </a:lnSpc>
              <a:spcBef>
                <a:spcPts val="0"/>
              </a:spcBef>
              <a:spcAft>
                <a:spcPts val="0"/>
              </a:spcAft>
              <a:buNone/>
            </a:pPr>
            <a:r>
              <a:rPr b="1" lang="en-GB" sz="1200">
                <a:solidFill>
                  <a:schemeClr val="dk1"/>
                </a:solidFill>
                <a:highlight>
                  <a:srgbClr val="F9DEC9"/>
                </a:highlight>
                <a:latin typeface="Lora"/>
                <a:ea typeface="Lora"/>
                <a:cs typeface="Lora"/>
                <a:sym typeface="Lora"/>
              </a:rPr>
              <a:t>2- Feel: </a:t>
            </a:r>
            <a:r>
              <a:rPr b="1" lang="en-GB" sz="1200" u="sng">
                <a:solidFill>
                  <a:schemeClr val="dk1"/>
                </a:solidFill>
                <a:latin typeface="Mada"/>
                <a:ea typeface="Mada"/>
                <a:cs typeface="Mada"/>
                <a:sym typeface="Mada"/>
              </a:rPr>
              <a:t> </a:t>
            </a:r>
            <a:r>
              <a:rPr lang="en-GB" sz="1100">
                <a:solidFill>
                  <a:schemeClr val="dk1"/>
                </a:solidFill>
                <a:latin typeface="Mada"/>
                <a:ea typeface="Mada"/>
                <a:cs typeface="Mada"/>
                <a:sym typeface="Mada"/>
              </a:rPr>
              <a:t> </a:t>
            </a:r>
            <a:r>
              <a:rPr b="1" lang="en-GB" sz="1100">
                <a:solidFill>
                  <a:srgbClr val="CC0000"/>
                </a:solidFill>
                <a:latin typeface="Mada"/>
                <a:ea typeface="Mada"/>
                <a:cs typeface="Mada"/>
                <a:sym typeface="Mada"/>
              </a:rPr>
              <a:t>(always ask if the lump is tender/painful)</a:t>
            </a:r>
            <a:endParaRPr b="1" sz="1200" u="sng">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Temperature:</a:t>
            </a:r>
            <a:r>
              <a:rPr lang="en-GB" sz="1100">
                <a:solidFill>
                  <a:schemeClr val="dk1"/>
                </a:solidFill>
                <a:latin typeface="Mada"/>
                <a:ea typeface="Mada"/>
                <a:cs typeface="Mada"/>
                <a:sym typeface="Mada"/>
              </a:rPr>
              <a:t> use the back of your hand because it is usually dry and cool. Run the back of your finger over the lump surface and surrounding area and compare the difference in skin temperature. Increased blood flow</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rPr lang="en-GB" sz="1100">
                <a:solidFill>
                  <a:schemeClr val="dk1"/>
                </a:solidFill>
                <a:latin typeface="Mada"/>
                <a:ea typeface="Mada"/>
                <a:cs typeface="Mada"/>
                <a:sym typeface="Mada"/>
              </a:rPr>
              <a:t>in the superficial tissues will increases their temperatures; this is seen in inflammatory change, tumor with a rich blood supply and tumours of vascular tissue.</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Tenderness: </a:t>
            </a:r>
            <a:r>
              <a:rPr lang="en-GB" sz="1100">
                <a:solidFill>
                  <a:schemeClr val="dk1"/>
                </a:solidFill>
                <a:latin typeface="Mada"/>
                <a:ea typeface="Mada"/>
                <a:cs typeface="Mada"/>
                <a:sym typeface="Mada"/>
              </a:rPr>
              <a:t>always feel the non-tender part before feeling the tender area and watch the patient’s face as you feel for any sign of discomfort. Surface: feel the surface, is it regular (smooth) , rough or irregular (bosselated , cobblestone)?</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Edge: </a:t>
            </a:r>
            <a:r>
              <a:rPr lang="en-GB" sz="1100">
                <a:solidFill>
                  <a:schemeClr val="dk1"/>
                </a:solidFill>
                <a:latin typeface="Mada"/>
                <a:ea typeface="Mada"/>
                <a:cs typeface="Mada"/>
                <a:sym typeface="Mada"/>
              </a:rPr>
              <a:t>feel the lump edge with your index finger and thumb or with the fingers of both hands in case of large lump. The edge can be clearly defined or indistinct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200">
                <a:solidFill>
                  <a:schemeClr val="dk1"/>
                </a:solidFill>
                <a:highlight>
                  <a:srgbClr val="F9DEC9"/>
                </a:highlight>
                <a:latin typeface="Lora"/>
                <a:ea typeface="Lora"/>
                <a:cs typeface="Lora"/>
                <a:sym typeface="Lora"/>
              </a:rPr>
              <a:t>3- Percuss:</a:t>
            </a:r>
            <a:endParaRPr b="1" sz="1200" u="sng">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Percuss the lump — is it resonant or dull ? Solid and fluid-filled lumps sound dull while gas-filled lump sound resonant to percussion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200">
                <a:solidFill>
                  <a:schemeClr val="dk1"/>
                </a:solidFill>
                <a:highlight>
                  <a:srgbClr val="F9DEC9"/>
                </a:highlight>
                <a:latin typeface="Lora"/>
                <a:ea typeface="Lora"/>
                <a:cs typeface="Lora"/>
                <a:sym typeface="Lora"/>
              </a:rPr>
              <a:t>4- Move:</a:t>
            </a:r>
            <a:endParaRPr sz="1200" u="sng">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Lump can become tethered or fixed to surrounding tissues, for example by inflammation or neoplasm involvement.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Fixation to the skin:</a:t>
            </a:r>
            <a:r>
              <a:rPr lang="en-GB" sz="1100">
                <a:solidFill>
                  <a:schemeClr val="dk1"/>
                </a:solidFill>
                <a:latin typeface="Mada"/>
                <a:ea typeface="Mada"/>
                <a:cs typeface="Mada"/>
                <a:sym typeface="Mada"/>
              </a:rPr>
              <a:t> try to move the skin over the lump (pinching the skin).</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Mobility: </a:t>
            </a:r>
            <a:r>
              <a:rPr lang="en-GB" sz="1100">
                <a:solidFill>
                  <a:schemeClr val="dk1"/>
                </a:solidFill>
                <a:latin typeface="Mada"/>
                <a:ea typeface="Mada"/>
                <a:cs typeface="Mada"/>
                <a:sym typeface="Mada"/>
              </a:rPr>
              <a:t>try to move the lump in two planes at right angles to each other, and assess the degree of mobility of the lump.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Attachment to the underlying structures: </a:t>
            </a:r>
            <a:r>
              <a:rPr lang="en-GB" sz="1100">
                <a:solidFill>
                  <a:schemeClr val="dk1"/>
                </a:solidFill>
                <a:latin typeface="Mada"/>
                <a:ea typeface="Mada"/>
                <a:cs typeface="Mada"/>
                <a:sym typeface="Mada"/>
              </a:rPr>
              <a:t>ask the patient to tense the underlying muscles, and see if it reduce the movement of the lump which means that the lump is attached to the underlying muscle. When the patient tense the muscles the lump which is superficial to the muscle will become easier to feel, while lump that is within or deep to the muscle will become difficult to feel.</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200">
                <a:solidFill>
                  <a:schemeClr val="dk1"/>
                </a:solidFill>
                <a:highlight>
                  <a:srgbClr val="F9DEC9"/>
                </a:highlight>
                <a:latin typeface="Lora"/>
                <a:ea typeface="Lora"/>
                <a:cs typeface="Lora"/>
                <a:sym typeface="Lora"/>
              </a:rPr>
              <a:t>5- Listen:</a:t>
            </a:r>
            <a:endParaRPr sz="1200" u="sng">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Auscultate over the lump for arterial bruit, venous hum and bowel sound.</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Bruits over vascular lesions (machinery murmur of AVF).</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Bruits over enlarged toxic thyroid due to hypervascularity of the gland (Graves' disease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Bowel sounds in a hernia.</a:t>
            </a:r>
            <a:endParaRPr sz="1100">
              <a:solidFill>
                <a:schemeClr val="dk1"/>
              </a:solidFill>
              <a:latin typeface="Mada"/>
              <a:ea typeface="Mada"/>
              <a:cs typeface="Mada"/>
              <a:sym typeface="Mada"/>
            </a:endParaRPr>
          </a:p>
        </p:txBody>
      </p:sp>
      <p:sp>
        <p:nvSpPr>
          <p:cNvPr id="587" name="Google Shape;587;p33"/>
          <p:cNvSpPr txBox="1"/>
          <p:nvPr/>
        </p:nvSpPr>
        <p:spPr>
          <a:xfrm>
            <a:off x="75" y="510225"/>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Physical Exam: </a:t>
            </a:r>
            <a:endParaRPr sz="1800">
              <a:solidFill>
                <a:srgbClr val="9FCFCF"/>
              </a:solidFill>
              <a:latin typeface="Comfortaa Regular"/>
              <a:ea typeface="Comfortaa Regular"/>
              <a:cs typeface="Comfortaa Regular"/>
              <a:sym typeface="Comfortaa Regular"/>
            </a:endParaRPr>
          </a:p>
        </p:txBody>
      </p:sp>
      <p:sp>
        <p:nvSpPr>
          <p:cNvPr id="588" name="Google Shape;588;p33"/>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3"/>
          <p:cNvSpPr/>
          <p:nvPr/>
        </p:nvSpPr>
        <p:spPr>
          <a:xfrm>
            <a:off x="116200" y="838700"/>
            <a:ext cx="2427600" cy="348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nvGrpSpPr>
          <p:cNvPr id="590" name="Google Shape;590;p33"/>
          <p:cNvGrpSpPr/>
          <p:nvPr/>
        </p:nvGrpSpPr>
        <p:grpSpPr>
          <a:xfrm>
            <a:off x="930960" y="1081813"/>
            <a:ext cx="4975269" cy="756600"/>
            <a:chOff x="142685" y="1182375"/>
            <a:chExt cx="4975269" cy="756600"/>
          </a:xfrm>
        </p:grpSpPr>
        <p:sp>
          <p:nvSpPr>
            <p:cNvPr id="591" name="Google Shape;591;p33"/>
            <p:cNvSpPr txBox="1"/>
            <p:nvPr/>
          </p:nvSpPr>
          <p:spPr>
            <a:xfrm>
              <a:off x="2061628" y="1260075"/>
              <a:ext cx="11955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A B C C D E</a:t>
              </a:r>
              <a:endParaRPr b="1">
                <a:solidFill>
                  <a:srgbClr val="23455A"/>
                </a:solidFill>
                <a:highlight>
                  <a:srgbClr val="C7E3E6"/>
                </a:highlight>
                <a:latin typeface="Lora"/>
                <a:ea typeface="Lora"/>
                <a:cs typeface="Lora"/>
                <a:sym typeface="Lora"/>
              </a:endParaRPr>
            </a:p>
          </p:txBody>
        </p:sp>
        <p:sp>
          <p:nvSpPr>
            <p:cNvPr id="592" name="Google Shape;592;p33"/>
            <p:cNvSpPr txBox="1"/>
            <p:nvPr/>
          </p:nvSpPr>
          <p:spPr>
            <a:xfrm>
              <a:off x="3554954" y="1260063"/>
              <a:ext cx="15630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Vital Signs</a:t>
              </a:r>
              <a:endParaRPr b="1">
                <a:solidFill>
                  <a:srgbClr val="23455A"/>
                </a:solidFill>
                <a:highlight>
                  <a:srgbClr val="C7E3E6"/>
                </a:highlight>
                <a:latin typeface="Lora"/>
                <a:ea typeface="Lora"/>
                <a:cs typeface="Lora"/>
                <a:sym typeface="Lora"/>
              </a:endParaRPr>
            </a:p>
          </p:txBody>
        </p:sp>
        <p:sp>
          <p:nvSpPr>
            <p:cNvPr id="593" name="Google Shape;593;p33"/>
            <p:cNvSpPr txBox="1"/>
            <p:nvPr/>
          </p:nvSpPr>
          <p:spPr>
            <a:xfrm>
              <a:off x="1806802" y="1194125"/>
              <a:ext cx="5247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2</a:t>
              </a:r>
              <a:endParaRPr b="1" sz="2000">
                <a:solidFill>
                  <a:srgbClr val="F9DEC9"/>
                </a:solidFill>
                <a:latin typeface="Pacifico"/>
                <a:ea typeface="Pacifico"/>
                <a:cs typeface="Pacifico"/>
                <a:sym typeface="Pacifico"/>
              </a:endParaRPr>
            </a:p>
          </p:txBody>
        </p:sp>
        <p:sp>
          <p:nvSpPr>
            <p:cNvPr id="594" name="Google Shape;594;p33"/>
            <p:cNvSpPr txBox="1"/>
            <p:nvPr/>
          </p:nvSpPr>
          <p:spPr>
            <a:xfrm>
              <a:off x="3286530" y="1182375"/>
              <a:ext cx="419400" cy="7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3</a:t>
              </a:r>
              <a:endParaRPr b="1" sz="2000">
                <a:solidFill>
                  <a:srgbClr val="F9DEC9"/>
                </a:solidFill>
                <a:latin typeface="Pacifico"/>
                <a:ea typeface="Pacifico"/>
                <a:cs typeface="Pacifico"/>
                <a:sym typeface="Pacifico"/>
              </a:endParaRPr>
            </a:p>
          </p:txBody>
        </p:sp>
        <p:sp>
          <p:nvSpPr>
            <p:cNvPr id="595" name="Google Shape;595;p33"/>
            <p:cNvSpPr txBox="1"/>
            <p:nvPr/>
          </p:nvSpPr>
          <p:spPr>
            <a:xfrm>
              <a:off x="318378" y="1288120"/>
              <a:ext cx="14601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W I P P P E R</a:t>
              </a:r>
              <a:endParaRPr b="1">
                <a:solidFill>
                  <a:srgbClr val="23455A"/>
                </a:solidFill>
                <a:highlight>
                  <a:srgbClr val="C7E3E6"/>
                </a:highlight>
                <a:latin typeface="Lora"/>
                <a:ea typeface="Lora"/>
                <a:cs typeface="Lora"/>
                <a:sym typeface="Lora"/>
              </a:endParaRPr>
            </a:p>
          </p:txBody>
        </p:sp>
        <p:sp>
          <p:nvSpPr>
            <p:cNvPr id="596" name="Google Shape;596;p33"/>
            <p:cNvSpPr txBox="1"/>
            <p:nvPr/>
          </p:nvSpPr>
          <p:spPr>
            <a:xfrm>
              <a:off x="142685" y="1209125"/>
              <a:ext cx="5247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1</a:t>
              </a:r>
              <a:endParaRPr b="1" sz="2000">
                <a:solidFill>
                  <a:srgbClr val="F9DEC9"/>
                </a:solidFill>
                <a:latin typeface="Pacifico"/>
                <a:ea typeface="Pacifico"/>
                <a:cs typeface="Pacifico"/>
                <a:sym typeface="Pacifico"/>
              </a:endParaRPr>
            </a:p>
          </p:txBody>
        </p:sp>
      </p:grpSp>
      <p:sp>
        <p:nvSpPr>
          <p:cNvPr id="597" name="Google Shape;597;p33"/>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pic>
        <p:nvPicPr>
          <p:cNvPr id="598" name="Google Shape;598;p33">
            <a:hlinkClick r:id="rId3"/>
          </p:cNvPr>
          <p:cNvPicPr preferRelativeResize="0"/>
          <p:nvPr/>
        </p:nvPicPr>
        <p:blipFill>
          <a:blip r:embed="rId4">
            <a:alphaModFix/>
          </a:blip>
          <a:stretch>
            <a:fillRect/>
          </a:stretch>
        </p:blipFill>
        <p:spPr>
          <a:xfrm>
            <a:off x="6525812" y="1155963"/>
            <a:ext cx="608325" cy="608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34"/>
          <p:cNvSpPr txBox="1"/>
          <p:nvPr/>
        </p:nvSpPr>
        <p:spPr>
          <a:xfrm>
            <a:off x="156325" y="299300"/>
            <a:ext cx="71577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highlight>
                  <a:schemeClr val="lt1"/>
                </a:highlight>
                <a:latin typeface="Lora"/>
                <a:ea typeface="Lora"/>
                <a:cs typeface="Lora"/>
                <a:sym typeface="Lora"/>
              </a:rPr>
              <a:t>Physical Examination of a lump</a:t>
            </a:r>
            <a:endParaRPr b="1" sz="2000">
              <a:solidFill>
                <a:srgbClr val="9FCFCF"/>
              </a:solidFill>
              <a:latin typeface="Lora"/>
              <a:ea typeface="Lora"/>
              <a:cs typeface="Lora"/>
              <a:sym typeface="Lora"/>
            </a:endParaRPr>
          </a:p>
        </p:txBody>
      </p:sp>
      <p:sp>
        <p:nvSpPr>
          <p:cNvPr id="604" name="Google Shape;604;p34"/>
          <p:cNvSpPr txBox="1"/>
          <p:nvPr/>
        </p:nvSpPr>
        <p:spPr>
          <a:xfrm>
            <a:off x="251025" y="744775"/>
            <a:ext cx="7087500" cy="7965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200">
                <a:solidFill>
                  <a:schemeClr val="dk1"/>
                </a:solidFill>
                <a:highlight>
                  <a:srgbClr val="F9DEC9"/>
                </a:highlight>
                <a:latin typeface="Lora"/>
                <a:ea typeface="Lora"/>
                <a:cs typeface="Lora"/>
                <a:sym typeface="Lora"/>
              </a:rPr>
              <a:t>6- Press</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(to assess the composition of the lump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Consistency: </a:t>
            </a:r>
            <a:r>
              <a:rPr lang="en-GB" sz="1100">
                <a:solidFill>
                  <a:schemeClr val="dk1"/>
                </a:solidFill>
                <a:latin typeface="Mada"/>
                <a:ea typeface="Mada"/>
                <a:cs typeface="Mada"/>
                <a:sym typeface="Mada"/>
              </a:rPr>
              <a:t>consistency of lumps can vary from very soft to stony hard. The consistency of any lump depends on its structure and the tension within it. The following scale can be used to describe the consistency of any lump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Stony hard (not indentable)</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Rubbery (hard to firm but slightly squashable)</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Spongy (soft and very squashable but still some resilience)</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Soft ( squashable and no resilience)</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Compressibility and reducibility: </a:t>
            </a:r>
            <a:r>
              <a:rPr lang="en-GB" sz="1100">
                <a:solidFill>
                  <a:schemeClr val="dk1"/>
                </a:solidFill>
                <a:latin typeface="Mada"/>
                <a:ea typeface="Mada"/>
                <a:cs typeface="Mada"/>
                <a:sym typeface="Mada"/>
              </a:rPr>
              <a:t>press the lump firmly and then relax the pressure and assess for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Compressible: lump disappears on pressure and reappears on release. e.g. cavernous haemangioma, saphena varix.</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Reducible: lump would re-appear only on application of another force. e.g. cough, gravity. A classical example is an inguinal </a:t>
            </a:r>
            <a:r>
              <a:rPr lang="en-GB" sz="1100">
                <a:solidFill>
                  <a:schemeClr val="dk1"/>
                </a:solidFill>
                <a:latin typeface="Mada"/>
                <a:ea typeface="Mada"/>
                <a:cs typeface="Mada"/>
                <a:sym typeface="Mada"/>
              </a:rPr>
              <a:t>hernia</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Fluctuation:</a:t>
            </a:r>
            <a:r>
              <a:rPr lang="en-GB" sz="1100">
                <a:solidFill>
                  <a:schemeClr val="dk1"/>
                </a:solidFill>
                <a:latin typeface="Mada"/>
                <a:ea typeface="Mada"/>
                <a:cs typeface="Mada"/>
                <a:sym typeface="Mada"/>
              </a:rPr>
              <a:t> place two fingers (the watching digits) of one hand at opposite sides of the lump and press the middle of the lump with the index finger (the displacing digit) of your other hand. Fluctuation is positive if the two finger move apart when the middle area pressed. Repeat in perpendicular plane. Fluctuation can not be demonstrated and it is unreliable in small lumps (&lt; 2 cm) especially when they are situated over soft tissues.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P</a:t>
            </a:r>
            <a:r>
              <a:rPr b="1" lang="en-GB" sz="1100">
                <a:solidFill>
                  <a:schemeClr val="dk1"/>
                </a:solidFill>
                <a:latin typeface="Mada"/>
                <a:ea typeface="Mada"/>
                <a:cs typeface="Mada"/>
                <a:sym typeface="Mada"/>
              </a:rPr>
              <a:t>ulsatility:</a:t>
            </a:r>
            <a:r>
              <a:rPr lang="en-GB" sz="1100">
                <a:solidFill>
                  <a:schemeClr val="dk1"/>
                </a:solidFill>
                <a:latin typeface="Mada"/>
                <a:ea typeface="Mada"/>
                <a:cs typeface="Mada"/>
                <a:sym typeface="Mada"/>
              </a:rPr>
              <a:t> rest a finger of each hand on opposite side of the lump for few seconds and watch your fingers.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Expansile pulsation: fingers will be pushed apart e.g. aneurysm and very vascular tumor.</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Transmitted pulsation: fingers will be pushed in the same direction(lifted up and down ) e.g. pancreatic mass situated in front of the abdominal aorta.</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Fluid thrill: </a:t>
            </a:r>
            <a:r>
              <a:rPr lang="en-GB" sz="1100">
                <a:solidFill>
                  <a:schemeClr val="dk1"/>
                </a:solidFill>
                <a:latin typeface="Mada"/>
                <a:ea typeface="Mada"/>
                <a:cs typeface="Mada"/>
                <a:sym typeface="Mada"/>
              </a:rPr>
              <a:t>it is a diagnostic physical sign that can be conducted in a large fluid collection. It can be detected by tapping one side of the lump and feeling the transmitted vibration when it reaches the other side. If the swelling is large then ask the patient or an assistant to place the edge of his/her hand in the middle of the swelling to prevent the transmission of the percussion waves along the wall of the swelling (e.g. ascites). </a:t>
            </a:r>
            <a:r>
              <a:rPr lang="en-GB" sz="1100">
                <a:solidFill>
                  <a:srgbClr val="CC0000"/>
                </a:solidFill>
                <a:latin typeface="Mada"/>
                <a:ea typeface="Mada"/>
                <a:cs typeface="Mada"/>
                <a:sym typeface="Mada"/>
              </a:rPr>
              <a:t>Fluid thrill cannot be demonstrated in small swelling.</a:t>
            </a:r>
            <a:endParaRPr sz="1100">
              <a:solidFill>
                <a:srgbClr val="CC0000"/>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sp>
        <p:nvSpPr>
          <p:cNvPr id="605" name="Google Shape;605;p34"/>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6" name="Google Shape;606;p34"/>
          <p:cNvPicPr preferRelativeResize="0"/>
          <p:nvPr/>
        </p:nvPicPr>
        <p:blipFill rotWithShape="1">
          <a:blip r:embed="rId3">
            <a:alphaModFix/>
          </a:blip>
          <a:srcRect b="0" l="48197" r="0" t="0"/>
          <a:stretch/>
        </p:blipFill>
        <p:spPr>
          <a:xfrm>
            <a:off x="4943475" y="5191125"/>
            <a:ext cx="2600323" cy="2105026"/>
          </a:xfrm>
          <a:prstGeom prst="rect">
            <a:avLst/>
          </a:prstGeom>
          <a:noFill/>
          <a:ln>
            <a:noFill/>
          </a:ln>
        </p:spPr>
      </p:pic>
      <p:sp>
        <p:nvSpPr>
          <p:cNvPr id="607" name="Google Shape;607;p34"/>
          <p:cNvSpPr txBox="1"/>
          <p:nvPr/>
        </p:nvSpPr>
        <p:spPr>
          <a:xfrm>
            <a:off x="223275" y="5334375"/>
            <a:ext cx="2301000" cy="1595400"/>
          </a:xfrm>
          <a:prstGeom prst="rect">
            <a:avLst/>
          </a:prstGeom>
          <a:noFill/>
          <a:ln cap="flat" cmpd="sng" w="38100">
            <a:solidFill>
              <a:srgbClr val="E9AC87"/>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100">
                <a:highlight>
                  <a:srgbClr val="F9DEC9"/>
                </a:highlight>
                <a:latin typeface="Mada"/>
                <a:ea typeface="Mada"/>
                <a:cs typeface="Mada"/>
                <a:sym typeface="Mada"/>
              </a:rPr>
              <a:t>NOTE: </a:t>
            </a:r>
            <a:endParaRPr b="1" sz="1100">
              <a:highlight>
                <a:srgbClr val="F9DEC9"/>
              </a:highlight>
              <a:latin typeface="Mada"/>
              <a:ea typeface="Mada"/>
              <a:cs typeface="Mada"/>
              <a:sym typeface="Mada"/>
            </a:endParaRPr>
          </a:p>
          <a:p>
            <a:pPr indent="0" lvl="0" marL="0" rtl="0" algn="l">
              <a:lnSpc>
                <a:spcPct val="115000"/>
              </a:lnSpc>
              <a:spcBef>
                <a:spcPts val="0"/>
              </a:spcBef>
              <a:spcAft>
                <a:spcPts val="0"/>
              </a:spcAft>
              <a:buNone/>
            </a:pPr>
            <a:r>
              <a:rPr lang="en-GB" sz="1000">
                <a:solidFill>
                  <a:schemeClr val="dk1"/>
                </a:solidFill>
                <a:latin typeface="Mada"/>
                <a:ea typeface="Mada"/>
                <a:cs typeface="Mada"/>
                <a:sym typeface="Mada"/>
              </a:rPr>
              <a:t>carotid body tumors in the carotid bifurcation are:</a:t>
            </a:r>
            <a:endParaRPr sz="1000">
              <a:solidFill>
                <a:schemeClr val="dk1"/>
              </a:solidFill>
              <a:latin typeface="Mada"/>
              <a:ea typeface="Mada"/>
              <a:cs typeface="Mada"/>
              <a:sym typeface="Mada"/>
            </a:endParaRPr>
          </a:p>
          <a:p>
            <a:pPr indent="-153499" lvl="0" marL="269999"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Expansile because it has rich blood supply.</a:t>
            </a:r>
            <a:endParaRPr sz="1000">
              <a:solidFill>
                <a:schemeClr val="dk1"/>
              </a:solidFill>
              <a:latin typeface="Mada"/>
              <a:ea typeface="Mada"/>
              <a:cs typeface="Mada"/>
              <a:sym typeface="Mada"/>
            </a:endParaRPr>
          </a:p>
          <a:p>
            <a:pPr indent="-153499" lvl="0" marL="269999"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Transmitting pulses of external and internal carotid arteries.</a:t>
            </a:r>
            <a:endParaRPr sz="10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000">
              <a:solidFill>
                <a:schemeClr val="dk1"/>
              </a:solidFill>
              <a:latin typeface="Mada"/>
              <a:ea typeface="Mada"/>
              <a:cs typeface="Mada"/>
              <a:sym typeface="Mada"/>
            </a:endParaRPr>
          </a:p>
        </p:txBody>
      </p:sp>
      <p:sp>
        <p:nvSpPr>
          <p:cNvPr id="608" name="Google Shape;608;p34"/>
          <p:cNvSpPr txBox="1"/>
          <p:nvPr/>
        </p:nvSpPr>
        <p:spPr>
          <a:xfrm>
            <a:off x="251025" y="8617742"/>
            <a:ext cx="7087500" cy="1569900"/>
          </a:xfrm>
          <a:prstGeom prst="rect">
            <a:avLst/>
          </a:prstGeom>
          <a:noFill/>
          <a:ln cap="flat" cmpd="sng" w="38100">
            <a:solidFill>
              <a:srgbClr val="E9AC87"/>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highlight>
                  <a:srgbClr val="F9DEC9"/>
                </a:highlight>
                <a:latin typeface="Mada"/>
                <a:ea typeface="Mada"/>
                <a:cs typeface="Mada"/>
                <a:sym typeface="Mada"/>
              </a:rPr>
              <a:t>Composition Any lump must be composed of one or more of the following:</a:t>
            </a:r>
            <a:endParaRPr sz="12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calcified tissues such as bone, which make it </a:t>
            </a:r>
            <a:r>
              <a:rPr b="1" lang="en-GB" sz="1100">
                <a:latin typeface="Mada"/>
                <a:ea typeface="Mada"/>
                <a:cs typeface="Mada"/>
                <a:sym typeface="Mada"/>
              </a:rPr>
              <a:t>‘bony-hard’;</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tightly packed cells, which make it </a:t>
            </a:r>
            <a:r>
              <a:rPr b="1" lang="en-GB" sz="1100">
                <a:latin typeface="Mada"/>
                <a:ea typeface="Mada"/>
                <a:cs typeface="Mada"/>
                <a:sym typeface="Mada"/>
              </a:rPr>
              <a:t>‘solid’</a:t>
            </a:r>
            <a:r>
              <a:rPr lang="en-GB" sz="1100">
                <a:latin typeface="Mada"/>
                <a:ea typeface="Mada"/>
                <a:cs typeface="Mada"/>
                <a:sym typeface="Mada"/>
              </a:rPr>
              <a:t> or</a:t>
            </a:r>
            <a:r>
              <a:rPr b="1" lang="en-GB" sz="1100">
                <a:latin typeface="Mada"/>
                <a:ea typeface="Mada"/>
                <a:cs typeface="Mada"/>
                <a:sym typeface="Mada"/>
              </a:rPr>
              <a:t> ‘firm’</a:t>
            </a:r>
            <a:r>
              <a:rPr lang="en-GB" sz="1100">
                <a:latin typeface="Mada"/>
                <a:ea typeface="Mada"/>
                <a:cs typeface="Mada"/>
                <a:sym typeface="Mada"/>
              </a:rPr>
              <a:t> or </a:t>
            </a:r>
            <a:r>
              <a:rPr b="1" lang="en-GB" sz="1100">
                <a:latin typeface="Mada"/>
                <a:ea typeface="Mada"/>
                <a:cs typeface="Mada"/>
                <a:sym typeface="Mada"/>
              </a:rPr>
              <a:t>‘rubbery’</a:t>
            </a:r>
            <a:r>
              <a:rPr lang="en-GB" sz="1100">
                <a:latin typeface="Mada"/>
                <a:ea typeface="Mada"/>
                <a:cs typeface="Mada"/>
                <a:sym typeface="Mada"/>
              </a:rPr>
              <a:t> depending on the tissue of origin and the individual’s stromal response;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extravascular fluid, such as urine, serum, cerebrospinal fluid, synovial fluid or extravascular blood, which make the lump </a:t>
            </a:r>
            <a:r>
              <a:rPr b="1" lang="en-GB" sz="1100">
                <a:latin typeface="Mada"/>
                <a:ea typeface="Mada"/>
                <a:cs typeface="Mada"/>
                <a:sym typeface="Mada"/>
              </a:rPr>
              <a:t>‘soft and cystic</a:t>
            </a:r>
            <a:r>
              <a:rPr lang="en-GB" sz="1100">
                <a:latin typeface="Mada"/>
                <a:ea typeface="Mada"/>
                <a:cs typeface="Mada"/>
                <a:sym typeface="Mada"/>
              </a:rPr>
              <a:t>’;</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en-GB" sz="1100">
                <a:latin typeface="Mada"/>
                <a:ea typeface="Mada"/>
                <a:cs typeface="Mada"/>
                <a:sym typeface="Mada"/>
              </a:rPr>
              <a:t>gas,</a:t>
            </a:r>
            <a:r>
              <a:rPr lang="en-GB" sz="1100">
                <a:latin typeface="Mada"/>
                <a:ea typeface="Mada"/>
                <a:cs typeface="Mada"/>
                <a:sym typeface="Mada"/>
              </a:rPr>
              <a:t> which makes it soft and compressible;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intravascular blood, which makes it pulsatile.</a:t>
            </a:r>
            <a:endParaRPr sz="1100">
              <a:latin typeface="Mada"/>
              <a:ea typeface="Mada"/>
              <a:cs typeface="Mada"/>
              <a:sym typeface="Mada"/>
            </a:endParaRPr>
          </a:p>
        </p:txBody>
      </p:sp>
      <p:pic>
        <p:nvPicPr>
          <p:cNvPr id="609" name="Google Shape;609;p34"/>
          <p:cNvPicPr preferRelativeResize="0"/>
          <p:nvPr/>
        </p:nvPicPr>
        <p:blipFill rotWithShape="1">
          <a:blip r:embed="rId4">
            <a:alphaModFix/>
          </a:blip>
          <a:srcRect b="17547" l="13930" r="57328" t="26427"/>
          <a:stretch/>
        </p:blipFill>
        <p:spPr>
          <a:xfrm>
            <a:off x="2809875" y="5162550"/>
            <a:ext cx="1920521" cy="2105025"/>
          </a:xfrm>
          <a:prstGeom prst="rect">
            <a:avLst/>
          </a:prstGeom>
          <a:noFill/>
          <a:ln>
            <a:noFill/>
          </a:ln>
        </p:spPr>
      </p:pic>
      <p:sp>
        <p:nvSpPr>
          <p:cNvPr id="610" name="Google Shape;610;p34"/>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35"/>
          <p:cNvSpPr txBox="1"/>
          <p:nvPr/>
        </p:nvSpPr>
        <p:spPr>
          <a:xfrm>
            <a:off x="156325" y="299300"/>
            <a:ext cx="71577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highlight>
                  <a:schemeClr val="lt1"/>
                </a:highlight>
                <a:latin typeface="Lora"/>
                <a:ea typeface="Lora"/>
                <a:cs typeface="Lora"/>
                <a:sym typeface="Lora"/>
              </a:rPr>
              <a:t>Physical Examination of a lump</a:t>
            </a:r>
            <a:endParaRPr b="1" sz="2000">
              <a:solidFill>
                <a:srgbClr val="9FCFCF"/>
              </a:solidFill>
              <a:latin typeface="Lora"/>
              <a:ea typeface="Lora"/>
              <a:cs typeface="Lora"/>
              <a:sym typeface="Lora"/>
            </a:endParaRPr>
          </a:p>
        </p:txBody>
      </p:sp>
      <p:sp>
        <p:nvSpPr>
          <p:cNvPr id="616" name="Google Shape;616;p35"/>
          <p:cNvSpPr txBox="1"/>
          <p:nvPr/>
        </p:nvSpPr>
        <p:spPr>
          <a:xfrm>
            <a:off x="293575" y="878125"/>
            <a:ext cx="7087500" cy="6496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200">
                <a:solidFill>
                  <a:schemeClr val="dk1"/>
                </a:solidFill>
                <a:highlight>
                  <a:srgbClr val="F9DEC9"/>
                </a:highlight>
                <a:latin typeface="Lora"/>
                <a:ea typeface="Lora"/>
                <a:cs typeface="Lora"/>
                <a:sym typeface="Lora"/>
              </a:rPr>
              <a:t>7- Transilluminates:</a:t>
            </a:r>
            <a:endParaRPr b="1" sz="13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Press a pen torch and an opaque tube on opposite sides of the lump in dark room and look down the opaque tube for transillumination. Transillumination is present when you can see the light in an area distant from the site in contact with the light source. </a:t>
            </a:r>
            <a:r>
              <a:rPr lang="en-GB" sz="1100">
                <a:solidFill>
                  <a:srgbClr val="CC0000"/>
                </a:solidFill>
                <a:latin typeface="Mada"/>
                <a:ea typeface="Mada"/>
                <a:cs typeface="Mada"/>
                <a:sym typeface="Mada"/>
              </a:rPr>
              <a:t>A lump that transilluminates must contain water, plasma, serum, lymph, or highly refractory fat.</a:t>
            </a:r>
            <a:endParaRPr sz="1100">
              <a:solidFill>
                <a:srgbClr val="CC0000"/>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NOTE:</a:t>
            </a:r>
            <a:r>
              <a:rPr lang="en-GB" sz="1100">
                <a:solidFill>
                  <a:schemeClr val="dk1"/>
                </a:solidFill>
                <a:latin typeface="Mada"/>
                <a:ea typeface="Mada"/>
                <a:cs typeface="Mada"/>
                <a:sym typeface="Mada"/>
              </a:rPr>
              <a:t> pressing the end of the torch on to the skin produces a surrounding glow due to subcutaneous fat which transilluminates. It can be misinterpreted as transillumination of an underlying lump.</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200">
                <a:solidFill>
                  <a:schemeClr val="dk1"/>
                </a:solidFill>
                <a:highlight>
                  <a:srgbClr val="F9DEC9"/>
                </a:highlight>
                <a:latin typeface="Lora"/>
                <a:ea typeface="Lora"/>
                <a:cs typeface="Lora"/>
                <a:sym typeface="Lora"/>
              </a:rPr>
              <a:t>8- Examine regional lymph nodes: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Examine the lymph nodes which drain the lymph from the region occupied by the lump .</a:t>
            </a:r>
            <a:endParaRPr sz="1100">
              <a:solidFill>
                <a:schemeClr val="dk1"/>
              </a:solidFill>
              <a:latin typeface="Mada"/>
              <a:ea typeface="Mada"/>
              <a:cs typeface="Mada"/>
              <a:sym typeface="Mada"/>
            </a:endParaRPr>
          </a:p>
          <a:p>
            <a:pPr indent="-298450" lvl="1"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Limbs and trunk drain to the axillary and groin lymph nodes</a:t>
            </a:r>
            <a:endParaRPr sz="1100">
              <a:solidFill>
                <a:schemeClr val="dk1"/>
              </a:solidFill>
              <a:latin typeface="Mada"/>
              <a:ea typeface="Mada"/>
              <a:cs typeface="Mada"/>
              <a:sym typeface="Mada"/>
            </a:endParaRPr>
          </a:p>
          <a:p>
            <a:pPr indent="-298450" lvl="1"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Head and neck drain to the cervical lymph nodes</a:t>
            </a:r>
            <a:endParaRPr sz="1100">
              <a:solidFill>
                <a:schemeClr val="dk1"/>
              </a:solidFill>
              <a:latin typeface="Mada"/>
              <a:ea typeface="Mada"/>
              <a:cs typeface="Mada"/>
              <a:sym typeface="Mada"/>
            </a:endParaRPr>
          </a:p>
          <a:p>
            <a:pPr indent="-298450" lvl="1"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Abdominal viscera drain to the pre-aortic and para-aortic lymph nodes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b="1" sz="1200">
              <a:solidFill>
                <a:schemeClr val="dk1"/>
              </a:solidFill>
              <a:highlight>
                <a:srgbClr val="F9DEC9"/>
              </a:highlight>
              <a:latin typeface="Lora"/>
              <a:ea typeface="Lora"/>
              <a:cs typeface="Lora"/>
              <a:sym typeface="Lora"/>
            </a:endParaRPr>
          </a:p>
          <a:p>
            <a:pPr indent="0" lvl="0" marL="0" rtl="0" algn="l">
              <a:lnSpc>
                <a:spcPct val="115000"/>
              </a:lnSpc>
              <a:spcBef>
                <a:spcPts val="0"/>
              </a:spcBef>
              <a:spcAft>
                <a:spcPts val="0"/>
              </a:spcAft>
              <a:buNone/>
            </a:pPr>
            <a:r>
              <a:rPr b="1" lang="en-GB" sz="1200">
                <a:solidFill>
                  <a:schemeClr val="dk1"/>
                </a:solidFill>
                <a:highlight>
                  <a:srgbClr val="F9DEC9"/>
                </a:highlight>
                <a:latin typeface="Lora"/>
                <a:ea typeface="Lora"/>
                <a:cs typeface="Lora"/>
                <a:sym typeface="Lora"/>
              </a:rPr>
              <a:t>9- Examine surrounding tissues: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Overlying and surrounding skin</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Subcutaneous tissues, Muscles, Bones.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Local circulation, Nerve supply of adjacent tissues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b="1" sz="1200">
              <a:solidFill>
                <a:schemeClr val="dk1"/>
              </a:solidFill>
              <a:highlight>
                <a:srgbClr val="F9DEC9"/>
              </a:highlight>
              <a:latin typeface="Lora"/>
              <a:ea typeface="Lora"/>
              <a:cs typeface="Lora"/>
              <a:sym typeface="Lora"/>
            </a:endParaRPr>
          </a:p>
          <a:p>
            <a:pPr indent="0" lvl="0" marL="0" rtl="0" algn="l">
              <a:lnSpc>
                <a:spcPct val="115000"/>
              </a:lnSpc>
              <a:spcBef>
                <a:spcPts val="0"/>
              </a:spcBef>
              <a:spcAft>
                <a:spcPts val="0"/>
              </a:spcAft>
              <a:buNone/>
            </a:pPr>
            <a:r>
              <a:rPr b="1" lang="en-GB" sz="1200">
                <a:solidFill>
                  <a:schemeClr val="dk1"/>
                </a:solidFill>
                <a:highlight>
                  <a:srgbClr val="F9DEC9"/>
                </a:highlight>
                <a:latin typeface="Lora"/>
                <a:ea typeface="Lora"/>
                <a:cs typeface="Lora"/>
                <a:sym typeface="Lora"/>
              </a:rPr>
              <a:t>10- </a:t>
            </a:r>
            <a:r>
              <a:rPr b="1" lang="en-GB" sz="1200">
                <a:solidFill>
                  <a:schemeClr val="dk1"/>
                </a:solidFill>
                <a:highlight>
                  <a:srgbClr val="F9DEC9"/>
                </a:highlight>
                <a:latin typeface="Lora"/>
                <a:ea typeface="Lora"/>
                <a:cs typeface="Lora"/>
                <a:sym typeface="Lora"/>
              </a:rPr>
              <a:t>General</a:t>
            </a:r>
            <a:r>
              <a:rPr b="1" lang="en-GB" sz="1200">
                <a:solidFill>
                  <a:schemeClr val="dk1"/>
                </a:solidFill>
                <a:highlight>
                  <a:srgbClr val="F9DEC9"/>
                </a:highlight>
                <a:latin typeface="Lora"/>
                <a:ea typeface="Lora"/>
                <a:cs typeface="Lora"/>
                <a:sym typeface="Lora"/>
              </a:rPr>
              <a:t> examination:</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Quick general examination of the whole patient , that may be relevant to the lump (like tachycardia, fever in inflammatory lump).</a:t>
            </a:r>
            <a:endParaRPr sz="1100">
              <a:solidFill>
                <a:schemeClr val="dk1"/>
              </a:solidFill>
              <a:latin typeface="Mada"/>
              <a:ea typeface="Mada"/>
              <a:cs typeface="Mada"/>
              <a:sym typeface="Mada"/>
            </a:endParaRPr>
          </a:p>
        </p:txBody>
      </p:sp>
      <p:sp>
        <p:nvSpPr>
          <p:cNvPr id="617" name="Google Shape;617;p35"/>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35"/>
          <p:cNvSpPr txBox="1"/>
          <p:nvPr/>
        </p:nvSpPr>
        <p:spPr>
          <a:xfrm>
            <a:off x="670950" y="2680375"/>
            <a:ext cx="4250400" cy="1522200"/>
          </a:xfrm>
          <a:prstGeom prst="rect">
            <a:avLst/>
          </a:prstGeom>
          <a:noFill/>
          <a:ln cap="flat" cmpd="sng" w="38100">
            <a:solidFill>
              <a:srgbClr val="E9AC87"/>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GB" sz="1100">
                <a:highlight>
                  <a:srgbClr val="F9DEC9"/>
                </a:highlight>
                <a:latin typeface="Mada"/>
                <a:ea typeface="Mada"/>
                <a:cs typeface="Mada"/>
                <a:sym typeface="Mada"/>
              </a:rPr>
              <a:t>Examples of transilluminated lumps: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Cystic lumps: </a:t>
            </a:r>
            <a:r>
              <a:rPr lang="en-GB" sz="1100">
                <a:solidFill>
                  <a:schemeClr val="dk1"/>
                </a:solidFill>
                <a:latin typeface="Mada"/>
                <a:ea typeface="Mada"/>
                <a:cs typeface="Mada"/>
                <a:sym typeface="Mada"/>
              </a:rPr>
              <a:t>vaginal hydrocele, epididymal cyst, spermatocele, cystic hygroma, ganglia, branchial cyst and bursa (to lesser extent)</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Non-cystic lumps:</a:t>
            </a:r>
            <a:r>
              <a:rPr lang="en-GB" sz="1100">
                <a:solidFill>
                  <a:schemeClr val="dk1"/>
                </a:solidFill>
                <a:latin typeface="Mada"/>
                <a:ea typeface="Mada"/>
                <a:cs typeface="Mada"/>
                <a:sym typeface="Mada"/>
              </a:rPr>
              <a:t> lipoma, inguinal hernia containing intestine In a baby or young child'</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pic>
        <p:nvPicPr>
          <p:cNvPr id="619" name="Google Shape;619;p35"/>
          <p:cNvPicPr preferRelativeResize="0"/>
          <p:nvPr/>
        </p:nvPicPr>
        <p:blipFill>
          <a:blip r:embed="rId3">
            <a:alphaModFix/>
          </a:blip>
          <a:stretch>
            <a:fillRect/>
          </a:stretch>
        </p:blipFill>
        <p:spPr>
          <a:xfrm>
            <a:off x="5048250" y="2680200"/>
            <a:ext cx="2143125" cy="1426975"/>
          </a:xfrm>
          <a:prstGeom prst="rect">
            <a:avLst/>
          </a:prstGeom>
          <a:noFill/>
          <a:ln>
            <a:noFill/>
          </a:ln>
        </p:spPr>
      </p:pic>
      <p:sp>
        <p:nvSpPr>
          <p:cNvPr id="620" name="Google Shape;620;p35"/>
          <p:cNvSpPr txBox="1"/>
          <p:nvPr/>
        </p:nvSpPr>
        <p:spPr>
          <a:xfrm>
            <a:off x="5048250" y="4143375"/>
            <a:ext cx="2209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600">
                <a:latin typeface="Mada"/>
                <a:ea typeface="Mada"/>
                <a:cs typeface="Mada"/>
                <a:sym typeface="Mada"/>
              </a:rPr>
              <a:t>Transillumination of a ganglion of the thumb.</a:t>
            </a:r>
            <a:endParaRPr sz="600">
              <a:latin typeface="Mada"/>
              <a:ea typeface="Mada"/>
              <a:cs typeface="Mada"/>
              <a:sym typeface="Mada"/>
            </a:endParaRPr>
          </a:p>
          <a:p>
            <a:pPr indent="0" lvl="0" marL="0" rtl="0" algn="ctr">
              <a:spcBef>
                <a:spcPts val="0"/>
              </a:spcBef>
              <a:spcAft>
                <a:spcPts val="0"/>
              </a:spcAft>
              <a:buNone/>
            </a:pPr>
            <a:r>
              <a:rPr lang="en-GB" sz="600">
                <a:latin typeface="Mada"/>
                <a:ea typeface="Mada"/>
                <a:cs typeface="Mada"/>
                <a:sym typeface="Mada"/>
              </a:rPr>
              <a:t>Note: Light is visible beyond the site of application.</a:t>
            </a:r>
            <a:endParaRPr sz="600">
              <a:latin typeface="Mada"/>
              <a:ea typeface="Mada"/>
              <a:cs typeface="Mada"/>
              <a:sym typeface="Mada"/>
            </a:endParaRPr>
          </a:p>
        </p:txBody>
      </p:sp>
      <p:sp>
        <p:nvSpPr>
          <p:cNvPr id="621" name="Google Shape;621;p35"/>
          <p:cNvSpPr txBox="1"/>
          <p:nvPr/>
        </p:nvSpPr>
        <p:spPr>
          <a:xfrm>
            <a:off x="258475" y="7324725"/>
            <a:ext cx="7157700" cy="3109200"/>
          </a:xfrm>
          <a:prstGeom prst="rect">
            <a:avLst/>
          </a:prstGeom>
          <a:noFill/>
          <a:ln cap="flat" cmpd="sng" w="38100">
            <a:solidFill>
              <a:srgbClr val="E9AC87"/>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highlight>
                  <a:srgbClr val="F9DEC9"/>
                </a:highlight>
                <a:latin typeface="Mada"/>
                <a:ea typeface="Mada"/>
                <a:cs typeface="Mada"/>
                <a:sym typeface="Mada"/>
              </a:rPr>
              <a:t>CLINICAL NOTES:</a:t>
            </a:r>
            <a:endParaRPr b="1" sz="1200">
              <a:highlight>
                <a:srgbClr val="F9DEC9"/>
              </a:highlight>
              <a:latin typeface="Mada"/>
              <a:ea typeface="Mada"/>
              <a:cs typeface="Mada"/>
              <a:sym typeface="Mada"/>
            </a:endParaRPr>
          </a:p>
          <a:p>
            <a:pPr indent="0" lvl="0" marL="0" rtl="0" algn="l">
              <a:spcBef>
                <a:spcPts val="0"/>
              </a:spcBef>
              <a:spcAft>
                <a:spcPts val="0"/>
              </a:spcAft>
              <a:buNone/>
            </a:pPr>
            <a:r>
              <a:rPr b="1" lang="en-GB" sz="1100">
                <a:latin typeface="Mada"/>
                <a:ea typeface="Mada"/>
                <a:cs typeface="Mada"/>
                <a:sym typeface="Mada"/>
              </a:rPr>
              <a:t>I</a:t>
            </a:r>
            <a:r>
              <a:rPr b="1" lang="en-GB" sz="1200">
                <a:latin typeface="Mada"/>
                <a:ea typeface="Mada"/>
                <a:cs typeface="Mada"/>
                <a:sym typeface="Mada"/>
              </a:rPr>
              <a:t>f you suspect hernia during the lump examination you should try to demonstrate:</a:t>
            </a:r>
            <a:endParaRPr b="1" sz="1200">
              <a:latin typeface="Mada"/>
              <a:ea typeface="Mada"/>
              <a:cs typeface="Mada"/>
              <a:sym typeface="Mada"/>
            </a:endParaRPr>
          </a:p>
          <a:p>
            <a:pPr indent="-298450" lvl="0" marL="457200" rtl="0" algn="l">
              <a:spcBef>
                <a:spcPts val="0"/>
              </a:spcBef>
              <a:spcAft>
                <a:spcPts val="0"/>
              </a:spcAft>
              <a:buSzPts val="1100"/>
              <a:buFont typeface="Mada"/>
              <a:buAutoNum type="arabicPeriod"/>
            </a:pPr>
            <a:r>
              <a:rPr lang="en-GB" sz="1100">
                <a:latin typeface="Mada"/>
                <a:ea typeface="Mada"/>
                <a:cs typeface="Mada"/>
                <a:sym typeface="Mada"/>
              </a:rPr>
              <a:t>Cough impulse.</a:t>
            </a:r>
            <a:endParaRPr sz="1100">
              <a:latin typeface="Mada"/>
              <a:ea typeface="Mada"/>
              <a:cs typeface="Mada"/>
              <a:sym typeface="Mada"/>
            </a:endParaRPr>
          </a:p>
          <a:p>
            <a:pPr indent="-298450" lvl="0" marL="457200" rtl="0" algn="l">
              <a:spcBef>
                <a:spcPts val="0"/>
              </a:spcBef>
              <a:spcAft>
                <a:spcPts val="0"/>
              </a:spcAft>
              <a:buSzPts val="1100"/>
              <a:buFont typeface="Mada"/>
              <a:buAutoNum type="arabicPeriod"/>
            </a:pPr>
            <a:r>
              <a:rPr lang="en-GB" sz="1100">
                <a:latin typeface="Mada"/>
                <a:ea typeface="Mada"/>
                <a:cs typeface="Mada"/>
                <a:sym typeface="Mada"/>
              </a:rPr>
              <a:t>Reducibility.</a:t>
            </a:r>
            <a:endParaRPr sz="1100">
              <a:latin typeface="Mada"/>
              <a:ea typeface="Mada"/>
              <a:cs typeface="Mada"/>
              <a:sym typeface="Mada"/>
            </a:endParaRPr>
          </a:p>
          <a:p>
            <a:pPr indent="-298450" lvl="0" marL="457200" rtl="0" algn="l">
              <a:spcBef>
                <a:spcPts val="0"/>
              </a:spcBef>
              <a:spcAft>
                <a:spcPts val="0"/>
              </a:spcAft>
              <a:buSzPts val="1100"/>
              <a:buFont typeface="Mada"/>
              <a:buAutoNum type="arabicPeriod"/>
            </a:pPr>
            <a:r>
              <a:rPr lang="en-GB" sz="1100">
                <a:latin typeface="Mada"/>
                <a:ea typeface="Mada"/>
                <a:cs typeface="Mada"/>
                <a:sym typeface="Mada"/>
              </a:rPr>
              <a:t>Define the neck of the hernia (facial defect).</a:t>
            </a:r>
            <a:endParaRPr sz="1100">
              <a:latin typeface="Mada"/>
              <a:ea typeface="Mada"/>
              <a:cs typeface="Mada"/>
              <a:sym typeface="Mada"/>
            </a:endParaRPr>
          </a:p>
          <a:p>
            <a:pPr indent="0" lvl="0" marL="0" rtl="0" algn="l">
              <a:spcBef>
                <a:spcPts val="0"/>
              </a:spcBef>
              <a:spcAft>
                <a:spcPts val="0"/>
              </a:spcAft>
              <a:buNone/>
            </a:pP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0" lvl="0" marL="0" rtl="0" algn="l">
              <a:spcBef>
                <a:spcPts val="0"/>
              </a:spcBef>
              <a:spcAft>
                <a:spcPts val="0"/>
              </a:spcAft>
              <a:buNone/>
            </a:pPr>
            <a:r>
              <a:rPr b="1" lang="en-GB" sz="1200">
                <a:solidFill>
                  <a:schemeClr val="dk1"/>
                </a:solidFill>
                <a:latin typeface="Mada"/>
                <a:ea typeface="Mada"/>
                <a:cs typeface="Mada"/>
                <a:sym typeface="Mada"/>
              </a:rPr>
              <a:t>Important clinical points related to lumps :</a:t>
            </a:r>
            <a:endParaRPr b="1" sz="1200">
              <a:solidFill>
                <a:schemeClr val="dk1"/>
              </a:solidFill>
              <a:latin typeface="Mada"/>
              <a:ea typeface="Mada"/>
              <a:cs typeface="Mada"/>
              <a:sym typeface="Mada"/>
            </a:endParaRPr>
          </a:p>
          <a:p>
            <a:pPr indent="0" lvl="0" marL="45720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rPr b="1" lang="en-GB" sz="1100">
                <a:solidFill>
                  <a:schemeClr val="dk1"/>
                </a:solidFill>
                <a:latin typeface="Mada"/>
                <a:ea typeface="Mada"/>
                <a:cs typeface="Mada"/>
                <a:sym typeface="Mada"/>
              </a:rPr>
              <a:t>1) Duration</a:t>
            </a:r>
            <a:endParaRPr b="1"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Short duration ( acute swelling like abscess)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Long duration ( benign tumor)</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rPr b="1" lang="en-GB" sz="1100">
                <a:solidFill>
                  <a:schemeClr val="dk1"/>
                </a:solidFill>
                <a:latin typeface="Mada"/>
                <a:ea typeface="Mada"/>
                <a:cs typeface="Mada"/>
                <a:sym typeface="Mada"/>
              </a:rPr>
              <a:t>2) Mode of onset and progress</a:t>
            </a:r>
            <a:endParaRPr b="1"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Sudden onset and rapid progress ( acute infection)</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Slow onset and slow progress ( benign neoplasm)</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Slow onset and rapid progress ( malignant neoplasm)</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Onset following trauma ( hematoma)</a:t>
            </a:r>
            <a:endParaRPr sz="1100">
              <a:latin typeface="Mada"/>
              <a:ea typeface="Mada"/>
              <a:cs typeface="Mada"/>
              <a:sym typeface="Mada"/>
            </a:endParaRPr>
          </a:p>
        </p:txBody>
      </p:sp>
      <p:sp>
        <p:nvSpPr>
          <p:cNvPr id="622" name="Google Shape;622;p35"/>
          <p:cNvSpPr txBox="1"/>
          <p:nvPr/>
        </p:nvSpPr>
        <p:spPr>
          <a:xfrm>
            <a:off x="3962400" y="8915400"/>
            <a:ext cx="3490500" cy="136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solidFill>
                  <a:schemeClr val="dk1"/>
                </a:solidFill>
                <a:latin typeface="Mada"/>
                <a:ea typeface="Mada"/>
                <a:cs typeface="Mada"/>
                <a:sym typeface="Mada"/>
              </a:rPr>
              <a:t>3) Pain</a:t>
            </a:r>
            <a:endParaRPr b="1"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Painful</a:t>
            </a:r>
            <a:r>
              <a:rPr lang="en-GB" sz="1100">
                <a:solidFill>
                  <a:schemeClr val="dk1"/>
                </a:solidFill>
                <a:latin typeface="Mada"/>
                <a:ea typeface="Mada"/>
                <a:cs typeface="Mada"/>
                <a:sym typeface="Mada"/>
              </a:rPr>
              <a:t> lump ( acute abscess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Painless lump ( neoplasm)</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rPr b="1" lang="en-GB" sz="1100">
                <a:solidFill>
                  <a:schemeClr val="dk1"/>
                </a:solidFill>
                <a:latin typeface="Mada"/>
                <a:ea typeface="Mada"/>
                <a:cs typeface="Mada"/>
                <a:sym typeface="Mada"/>
              </a:rPr>
              <a:t>4) Fever</a:t>
            </a:r>
            <a:endParaRPr b="1"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Presence of fever ( acute infection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Absence of fever ( chronic infection , neoplasm)</a:t>
            </a:r>
            <a:endParaRPr sz="1100">
              <a:solidFill>
                <a:schemeClr val="dk1"/>
              </a:solidFill>
              <a:latin typeface="Mada"/>
              <a:ea typeface="Mada"/>
              <a:cs typeface="Mada"/>
              <a:sym typeface="Mada"/>
            </a:endParaRPr>
          </a:p>
        </p:txBody>
      </p:sp>
      <p:sp>
        <p:nvSpPr>
          <p:cNvPr id="623" name="Google Shape;623;p35"/>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36"/>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36"/>
          <p:cNvSpPr txBox="1"/>
          <p:nvPr/>
        </p:nvSpPr>
        <p:spPr>
          <a:xfrm>
            <a:off x="208400" y="838700"/>
            <a:ext cx="4067400" cy="42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DDX </a:t>
            </a:r>
            <a:endParaRPr sz="1800">
              <a:solidFill>
                <a:srgbClr val="9FCFCF"/>
              </a:solidFill>
              <a:latin typeface="Comfortaa Regular"/>
              <a:ea typeface="Comfortaa Regular"/>
              <a:cs typeface="Comfortaa Regular"/>
              <a:sym typeface="Comfortaa Regular"/>
            </a:endParaRPr>
          </a:p>
        </p:txBody>
      </p:sp>
      <p:sp>
        <p:nvSpPr>
          <p:cNvPr id="630" name="Google Shape;630;p36"/>
          <p:cNvSpPr/>
          <p:nvPr/>
        </p:nvSpPr>
        <p:spPr>
          <a:xfrm>
            <a:off x="141925" y="1303450"/>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aphicFrame>
        <p:nvGraphicFramePr>
          <p:cNvPr id="631" name="Google Shape;631;p36"/>
          <p:cNvGraphicFramePr/>
          <p:nvPr/>
        </p:nvGraphicFramePr>
        <p:xfrm>
          <a:off x="141925" y="1511138"/>
          <a:ext cx="3000000" cy="3000000"/>
        </p:xfrm>
        <a:graphic>
          <a:graphicData uri="http://schemas.openxmlformats.org/drawingml/2006/table">
            <a:tbl>
              <a:tblPr>
                <a:noFill/>
                <a:tableStyleId>{19993E90-D4CF-4236-97D6-A35B643A8516}</a:tableStyleId>
              </a:tblPr>
              <a:tblGrid>
                <a:gridCol w="2675575"/>
                <a:gridCol w="2699775"/>
                <a:gridCol w="2016775"/>
              </a:tblGrid>
              <a:tr h="365725">
                <a:tc>
                  <a:txBody>
                    <a:bodyPr/>
                    <a:lstStyle/>
                    <a:p>
                      <a:pPr indent="0" lvl="0" marL="0" rtl="0" algn="ctr">
                        <a:spcBef>
                          <a:spcPts val="0"/>
                        </a:spcBef>
                        <a:spcAft>
                          <a:spcPts val="0"/>
                        </a:spcAft>
                        <a:buNone/>
                      </a:pPr>
                      <a:r>
                        <a:rPr b="1" lang="en-GB" sz="1200">
                          <a:solidFill>
                            <a:srgbClr val="000000"/>
                          </a:solidFill>
                          <a:latin typeface="Mada"/>
                          <a:ea typeface="Mada"/>
                          <a:cs typeface="Mada"/>
                          <a:sym typeface="Mada"/>
                        </a:rPr>
                        <a:t>Neuropathic ulcers</a:t>
                      </a:r>
                      <a:endParaRPr b="1" sz="1200"/>
                    </a:p>
                  </a:txBody>
                  <a:tcPr marT="91425" marB="91425" marR="91425" marL="91425">
                    <a:lnR cap="flat" cmpd="sng" w="9525">
                      <a:solidFill>
                        <a:srgbClr val="9E9E9E"/>
                      </a:solidFill>
                      <a:prstDash val="solid"/>
                      <a:round/>
                      <a:headEnd len="sm" w="sm" type="none"/>
                      <a:tailEnd len="sm" w="sm" type="none"/>
                    </a:lnR>
                    <a:solidFill>
                      <a:srgbClr val="F9DEC9"/>
                    </a:solidFill>
                  </a:tcPr>
                </a:tc>
                <a:tc>
                  <a:txBody>
                    <a:bodyPr/>
                    <a:lstStyle/>
                    <a:p>
                      <a:pPr indent="0" lvl="0" marL="0" rtl="0" algn="ctr">
                        <a:spcBef>
                          <a:spcPts val="0"/>
                        </a:spcBef>
                        <a:spcAft>
                          <a:spcPts val="0"/>
                        </a:spcAft>
                        <a:buNone/>
                      </a:pPr>
                      <a:r>
                        <a:rPr b="1" lang="en-GB" sz="1200">
                          <a:solidFill>
                            <a:srgbClr val="000000"/>
                          </a:solidFill>
                          <a:latin typeface="Mada"/>
                          <a:ea typeface="Mada"/>
                          <a:cs typeface="Mada"/>
                          <a:sym typeface="Mada"/>
                        </a:rPr>
                        <a:t>Ischaemic ulcers </a:t>
                      </a:r>
                      <a:endParaRPr b="1" sz="1200">
                        <a:solidFill>
                          <a:srgbClr val="000000"/>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9DEC9"/>
                    </a:solidFill>
                  </a:tcPr>
                </a:tc>
                <a:tc>
                  <a:txBody>
                    <a:bodyPr/>
                    <a:lstStyle/>
                    <a:p>
                      <a:pPr indent="0" lvl="0" marL="0" rtl="0" algn="ctr">
                        <a:spcBef>
                          <a:spcPts val="0"/>
                        </a:spcBef>
                        <a:spcAft>
                          <a:spcPts val="0"/>
                        </a:spcAft>
                        <a:buNone/>
                      </a:pPr>
                      <a:r>
                        <a:rPr b="1" lang="en-GB" sz="1200">
                          <a:solidFill>
                            <a:srgbClr val="000000"/>
                          </a:solidFill>
                          <a:latin typeface="Mada"/>
                          <a:ea typeface="Mada"/>
                          <a:cs typeface="Mada"/>
                          <a:sym typeface="Mada"/>
                        </a:rPr>
                        <a:t>Venous ulcers </a:t>
                      </a:r>
                      <a:endParaRPr b="1" sz="1200">
                        <a:solidFill>
                          <a:srgbClr val="000000"/>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9DEC9"/>
                    </a:solidFill>
                  </a:tcPr>
                </a:tc>
              </a:tr>
              <a:tr h="1637300">
                <a:tc>
                  <a:txBody>
                    <a:bodyPr/>
                    <a:lstStyle/>
                    <a:p>
                      <a:pPr indent="-171450"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developed as the result of the patient’s insensitivity to repeated trauma.</a:t>
                      </a:r>
                      <a:endParaRPr sz="1200">
                        <a:solidFill>
                          <a:srgbClr val="000000"/>
                        </a:solidFill>
                        <a:latin typeface="Mada"/>
                        <a:ea typeface="Mada"/>
                        <a:cs typeface="Mada"/>
                        <a:sym typeface="Mada"/>
                      </a:endParaRPr>
                    </a:p>
                    <a:p>
                      <a:pPr indent="-171450"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deep, penetrating ulcers that occur </a:t>
                      </a:r>
                      <a:r>
                        <a:rPr b="1" lang="en-GB" sz="1200">
                          <a:solidFill>
                            <a:srgbClr val="FF0000"/>
                          </a:solidFill>
                          <a:latin typeface="Mada"/>
                          <a:ea typeface="Mada"/>
                          <a:cs typeface="Mada"/>
                          <a:sym typeface="Mada"/>
                        </a:rPr>
                        <a:t>over pressure points</a:t>
                      </a:r>
                      <a:r>
                        <a:rPr lang="en-GB" sz="1200">
                          <a:solidFill>
                            <a:srgbClr val="000000"/>
                          </a:solidFill>
                          <a:latin typeface="Mada"/>
                          <a:ea typeface="Mada"/>
                          <a:cs typeface="Mada"/>
                          <a:sym typeface="Mada"/>
                        </a:rPr>
                        <a:t> </a:t>
                      </a:r>
                      <a:endParaRPr sz="1200">
                        <a:solidFill>
                          <a:srgbClr val="000000"/>
                        </a:solidFill>
                        <a:latin typeface="Mada"/>
                        <a:ea typeface="Mada"/>
                        <a:cs typeface="Mada"/>
                        <a:sym typeface="Mada"/>
                      </a:endParaRPr>
                    </a:p>
                    <a:p>
                      <a:pPr indent="-171450" lvl="0" marL="179999" rtl="0" algn="l">
                        <a:spcBef>
                          <a:spcPts val="0"/>
                        </a:spcBef>
                        <a:spcAft>
                          <a:spcPts val="0"/>
                        </a:spcAft>
                        <a:buClr>
                          <a:srgbClr val="000000"/>
                        </a:buClr>
                        <a:buSzPts val="1200"/>
                        <a:buFont typeface="Mada"/>
                        <a:buChar char="●"/>
                      </a:pPr>
                      <a:r>
                        <a:rPr b="1" lang="en-GB" sz="1200">
                          <a:solidFill>
                            <a:srgbClr val="FF0000"/>
                          </a:solidFill>
                          <a:latin typeface="Mada"/>
                          <a:ea typeface="Mada"/>
                          <a:cs typeface="Mada"/>
                          <a:sym typeface="Mada"/>
                        </a:rPr>
                        <a:t>P</a:t>
                      </a:r>
                      <a:r>
                        <a:rPr b="1" lang="en-GB" sz="1200">
                          <a:solidFill>
                            <a:srgbClr val="FF0000"/>
                          </a:solidFill>
                          <a:latin typeface="Mada"/>
                          <a:ea typeface="Mada"/>
                          <a:cs typeface="Mada"/>
                          <a:sym typeface="Mada"/>
                        </a:rPr>
                        <a:t>ainless</a:t>
                      </a:r>
                      <a:r>
                        <a:rPr lang="en-GB" sz="1200">
                          <a:solidFill>
                            <a:srgbClr val="000000"/>
                          </a:solidFill>
                          <a:latin typeface="Mada"/>
                          <a:ea typeface="Mada"/>
                          <a:cs typeface="Mada"/>
                          <a:sym typeface="Mada"/>
                        </a:rPr>
                        <a:t>. </a:t>
                      </a:r>
                      <a:endParaRPr sz="1200">
                        <a:solidFill>
                          <a:srgbClr val="000000"/>
                        </a:solidFill>
                        <a:latin typeface="Mada"/>
                        <a:ea typeface="Mada"/>
                        <a:cs typeface="Mada"/>
                        <a:sym typeface="Mada"/>
                      </a:endParaRPr>
                    </a:p>
                    <a:p>
                      <a:pPr indent="-171450"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The surrounding tissues are unable to appreciate pain and  may have a normal blood supply</a:t>
                      </a:r>
                      <a:endParaRPr sz="1200">
                        <a:solidFill>
                          <a:srgbClr val="000000"/>
                        </a:solidFill>
                        <a:latin typeface="Mada"/>
                        <a:ea typeface="Mada"/>
                        <a:cs typeface="Mada"/>
                        <a:sym typeface="Mada"/>
                      </a:endParaRPr>
                    </a:p>
                    <a:p>
                      <a:pPr indent="0" lvl="0" marL="45720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rPr b="1" lang="en-GB" sz="1200">
                          <a:solidFill>
                            <a:srgbClr val="000000"/>
                          </a:solidFill>
                          <a:latin typeface="Mada"/>
                          <a:ea typeface="Mada"/>
                          <a:cs typeface="Mada"/>
                          <a:sym typeface="Mada"/>
                        </a:rPr>
                        <a:t>Causes </a:t>
                      </a:r>
                      <a:r>
                        <a:rPr lang="en-GB" sz="1200">
                          <a:solidFill>
                            <a:srgbClr val="000000"/>
                          </a:solidFill>
                          <a:latin typeface="Mada"/>
                          <a:ea typeface="Mada"/>
                          <a:cs typeface="Mada"/>
                          <a:sym typeface="Mada"/>
                        </a:rPr>
                        <a:t> Peripheral nerve lesions(Diabetes,Nerve injuries), Spinal cord lesions </a:t>
                      </a:r>
                      <a:endParaRPr sz="1200">
                        <a:solidFill>
                          <a:srgbClr val="000000"/>
                        </a:solidFill>
                        <a:latin typeface="Mada"/>
                        <a:ea typeface="Mada"/>
                        <a:cs typeface="Mada"/>
                        <a:sym typeface="Mada"/>
                      </a:endParaRPr>
                    </a:p>
                  </a:txBody>
                  <a:tcPr marT="91425" marB="91425" marR="91425" marL="91425">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tcPr>
                </a:tc>
                <a:tc>
                  <a:txBody>
                    <a:bodyPr/>
                    <a:lstStyle/>
                    <a:p>
                      <a:pPr indent="-161925"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is usually manifest at the ends of the limbs (</a:t>
                      </a:r>
                      <a:r>
                        <a:rPr b="1" lang="en-GB" sz="1200">
                          <a:solidFill>
                            <a:srgbClr val="000000"/>
                          </a:solidFill>
                          <a:latin typeface="Mada"/>
                          <a:ea typeface="Mada"/>
                          <a:cs typeface="Mada"/>
                          <a:sym typeface="Mada"/>
                        </a:rPr>
                        <a:t>over the tips of the or between the toes</a:t>
                      </a:r>
                      <a:r>
                        <a:rPr lang="en-GB" sz="1200">
                          <a:solidFill>
                            <a:srgbClr val="000000"/>
                          </a:solidFill>
                          <a:latin typeface="Mada"/>
                          <a:ea typeface="Mada"/>
                          <a:cs typeface="Mada"/>
                          <a:sym typeface="Mada"/>
                        </a:rPr>
                        <a:t>) </a:t>
                      </a:r>
                      <a:endParaRPr sz="1200">
                        <a:solidFill>
                          <a:srgbClr val="000000"/>
                        </a:solidFill>
                        <a:latin typeface="Mada"/>
                        <a:ea typeface="Mada"/>
                        <a:cs typeface="Mada"/>
                        <a:sym typeface="Mada"/>
                      </a:endParaRPr>
                    </a:p>
                    <a:p>
                      <a:pPr indent="-161925"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very painful. Usually rest pain (dibetic patient may not has pain </a:t>
                      </a:r>
                      <a:endParaRPr sz="1200">
                        <a:solidFill>
                          <a:srgbClr val="000000"/>
                        </a:solidFill>
                        <a:latin typeface="Mada"/>
                        <a:ea typeface="Mada"/>
                        <a:cs typeface="Mada"/>
                        <a:sym typeface="Mada"/>
                      </a:endParaRPr>
                    </a:p>
                    <a:p>
                      <a:pPr indent="-161925"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They do not bleed, but they discharge a thin serous exudate.</a:t>
                      </a:r>
                      <a:endParaRPr sz="1200">
                        <a:solidFill>
                          <a:srgbClr val="000000"/>
                        </a:solidFill>
                        <a:latin typeface="Mada"/>
                        <a:ea typeface="Mada"/>
                        <a:cs typeface="Mada"/>
                        <a:sym typeface="Mada"/>
                      </a:endParaRPr>
                    </a:p>
                    <a:p>
                      <a:pPr indent="-161925"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Black eschar present</a:t>
                      </a:r>
                      <a:endParaRPr sz="1200">
                        <a:solidFill>
                          <a:srgbClr val="000000"/>
                        </a:solidFill>
                        <a:latin typeface="Mada"/>
                        <a:ea typeface="Mada"/>
                        <a:cs typeface="Mada"/>
                        <a:sym typeface="Mada"/>
                      </a:endParaRPr>
                    </a:p>
                    <a:p>
                      <a:pPr indent="0" lvl="0" marL="45720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rPr b="1" lang="en-GB" sz="1200">
                          <a:solidFill>
                            <a:srgbClr val="000000"/>
                          </a:solidFill>
                          <a:latin typeface="Mada"/>
                          <a:ea typeface="Mada"/>
                          <a:cs typeface="Mada"/>
                          <a:sym typeface="Mada"/>
                        </a:rPr>
                        <a:t>Causes:</a:t>
                      </a:r>
                      <a:r>
                        <a:rPr lang="en-GB" sz="1200">
                          <a:solidFill>
                            <a:srgbClr val="000000"/>
                          </a:solidFill>
                          <a:latin typeface="Mada"/>
                          <a:ea typeface="Mada"/>
                          <a:cs typeface="Mada"/>
                          <a:sym typeface="Mada"/>
                        </a:rPr>
                        <a:t> Atherosclerosis, Embolism, Scleroderma, Diabetes, Pressure necrosis, Radiation, Trauma, Electric burns</a:t>
                      </a:r>
                      <a:endParaRPr sz="1200">
                        <a:solidFill>
                          <a:srgbClr val="000000"/>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171450"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are found in the lower </a:t>
                      </a:r>
                      <a:r>
                        <a:rPr b="1" lang="en-GB" sz="1200">
                          <a:solidFill>
                            <a:srgbClr val="000000"/>
                          </a:solidFill>
                          <a:latin typeface="Mada"/>
                          <a:ea typeface="Mada"/>
                          <a:cs typeface="Mada"/>
                          <a:sym typeface="Mada"/>
                        </a:rPr>
                        <a:t>medial third of the lower limb</a:t>
                      </a:r>
                      <a:r>
                        <a:rPr lang="en-GB" sz="1200">
                          <a:solidFill>
                            <a:srgbClr val="000000"/>
                          </a:solidFill>
                          <a:latin typeface="Mada"/>
                          <a:ea typeface="Mada"/>
                          <a:cs typeface="Mada"/>
                          <a:sym typeface="Mada"/>
                        </a:rPr>
                        <a:t> just above the medial malleolus</a:t>
                      </a:r>
                      <a:endParaRPr sz="1200">
                        <a:solidFill>
                          <a:srgbClr val="000000"/>
                        </a:solidFill>
                        <a:latin typeface="Mada"/>
                        <a:ea typeface="Mada"/>
                        <a:cs typeface="Mada"/>
                        <a:sym typeface="Mada"/>
                      </a:endParaRPr>
                    </a:p>
                    <a:p>
                      <a:pPr indent="-171450" lvl="0" marL="179999" rtl="0" algn="l">
                        <a:spcBef>
                          <a:spcPts val="0"/>
                        </a:spcBef>
                        <a:spcAft>
                          <a:spcPts val="0"/>
                        </a:spcAft>
                        <a:buSzPts val="1200"/>
                        <a:buFont typeface="Mada"/>
                        <a:buChar char="●"/>
                      </a:pPr>
                      <a:r>
                        <a:rPr lang="en-GB" sz="1200">
                          <a:solidFill>
                            <a:srgbClr val="000000"/>
                          </a:solidFill>
                          <a:latin typeface="Mada"/>
                          <a:ea typeface="Mada"/>
                          <a:cs typeface="Mada"/>
                          <a:sym typeface="Mada"/>
                        </a:rPr>
                        <a:t>Aching pain discomfort and tenderness of the skin before the ulcer </a:t>
                      </a:r>
                      <a:endParaRPr sz="1200">
                        <a:solidFill>
                          <a:srgbClr val="000000"/>
                        </a:solidFill>
                        <a:latin typeface="Mada"/>
                        <a:ea typeface="Mada"/>
                        <a:cs typeface="Mada"/>
                        <a:sym typeface="Mada"/>
                      </a:endParaRPr>
                    </a:p>
                    <a:p>
                      <a:pPr indent="-171450"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The discharge may be very smelly</a:t>
                      </a:r>
                      <a:endParaRPr sz="1200">
                        <a:solidFill>
                          <a:srgbClr val="000000"/>
                        </a:solidFill>
                        <a:latin typeface="Mada"/>
                        <a:ea typeface="Mada"/>
                        <a:cs typeface="Mada"/>
                        <a:sym typeface="Mada"/>
                      </a:endParaRPr>
                    </a:p>
                    <a:p>
                      <a:pPr indent="-171450" lvl="0" marL="179999" rtl="0" algn="l">
                        <a:spcBef>
                          <a:spcPts val="0"/>
                        </a:spcBef>
                        <a:spcAft>
                          <a:spcPts val="0"/>
                        </a:spcAft>
                        <a:buSzPts val="1200"/>
                        <a:buFont typeface="Mada"/>
                        <a:buChar char="●"/>
                      </a:pPr>
                      <a:r>
                        <a:rPr b="1" lang="en-GB" sz="1200">
                          <a:latin typeface="Mada"/>
                          <a:ea typeface="Mada"/>
                          <a:cs typeface="Mada"/>
                          <a:sym typeface="Mada"/>
                        </a:rPr>
                        <a:t>Pigmented margin </a:t>
                      </a:r>
                      <a:endParaRPr b="1" sz="1200">
                        <a:latin typeface="Mada"/>
                        <a:ea typeface="Mada"/>
                        <a:cs typeface="Mada"/>
                        <a:sym typeface="Mada"/>
                      </a:endParaRPr>
                    </a:p>
                    <a:p>
                      <a:pPr indent="0" lvl="0" marL="179999" rtl="0" algn="l">
                        <a:spcBef>
                          <a:spcPts val="0"/>
                        </a:spcBef>
                        <a:spcAft>
                          <a:spcPts val="0"/>
                        </a:spcAft>
                        <a:buNone/>
                      </a:pPr>
                      <a:r>
                        <a:t/>
                      </a:r>
                      <a:endParaRPr b="1" sz="1200">
                        <a:latin typeface="Mada"/>
                        <a:ea typeface="Mada"/>
                        <a:cs typeface="Mada"/>
                        <a:sym typeface="Mada"/>
                      </a:endParaRPr>
                    </a:p>
                    <a:p>
                      <a:pPr indent="0" lvl="0" marL="0" rtl="0" algn="l">
                        <a:spcBef>
                          <a:spcPts val="0"/>
                        </a:spcBef>
                        <a:spcAft>
                          <a:spcPts val="0"/>
                        </a:spcAft>
                        <a:buNone/>
                      </a:pPr>
                      <a:r>
                        <a:rPr b="1" lang="en-GB" sz="1200">
                          <a:solidFill>
                            <a:srgbClr val="000000"/>
                          </a:solidFill>
                          <a:latin typeface="Mada"/>
                          <a:ea typeface="Mada"/>
                          <a:cs typeface="Mada"/>
                          <a:sym typeface="Mada"/>
                        </a:rPr>
                        <a:t>Causes:</a:t>
                      </a:r>
                      <a:r>
                        <a:rPr lang="en-GB" sz="1200">
                          <a:solidFill>
                            <a:srgbClr val="000000"/>
                          </a:solidFill>
                          <a:latin typeface="Mada"/>
                          <a:ea typeface="Mada"/>
                          <a:cs typeface="Mada"/>
                          <a:sym typeface="Mada"/>
                        </a:rPr>
                        <a:t> CHRONIC VENOUS INSUFFICIENCY</a:t>
                      </a:r>
                      <a:endParaRPr sz="1200">
                        <a:solidFill>
                          <a:srgbClr val="000000"/>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14600">
                <a:tc>
                  <a:txBody>
                    <a:bodyPr/>
                    <a:lstStyle/>
                    <a:p>
                      <a:pPr indent="0" lvl="0" marL="0" rtl="0" algn="ctr">
                        <a:spcBef>
                          <a:spcPts val="0"/>
                        </a:spcBef>
                        <a:spcAft>
                          <a:spcPts val="0"/>
                        </a:spcAft>
                        <a:buNone/>
                      </a:pPr>
                      <a:r>
                        <a:rPr b="1" lang="en-GB" sz="1200">
                          <a:latin typeface="Mada"/>
                          <a:ea typeface="Mada"/>
                          <a:cs typeface="Mada"/>
                          <a:sym typeface="Mada"/>
                        </a:rPr>
                        <a:t>Neoplastic ulcer</a:t>
                      </a:r>
                      <a:endParaRPr b="1" sz="1200">
                        <a:solidFill>
                          <a:srgbClr val="000000"/>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9DEC9"/>
                    </a:solidFill>
                  </a:tcPr>
                </a:tc>
                <a:tc>
                  <a:txBody>
                    <a:bodyPr/>
                    <a:lstStyle/>
                    <a:p>
                      <a:pPr indent="0" lvl="0" marL="0" rtl="0" algn="ctr">
                        <a:spcBef>
                          <a:spcPts val="0"/>
                        </a:spcBef>
                        <a:spcAft>
                          <a:spcPts val="0"/>
                        </a:spcAft>
                        <a:buNone/>
                      </a:pPr>
                      <a:r>
                        <a:rPr b="1" lang="en-GB" sz="1200">
                          <a:latin typeface="Mada"/>
                          <a:ea typeface="Mada"/>
                          <a:cs typeface="Mada"/>
                          <a:sym typeface="Mada"/>
                        </a:rPr>
                        <a:t>Dibetic foot</a:t>
                      </a:r>
                      <a:endParaRPr b="1" sz="12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9DEC9"/>
                    </a:solidFill>
                  </a:tcPr>
                </a:tc>
                <a:tc>
                  <a:txBody>
                    <a:bodyPr/>
                    <a:lstStyle/>
                    <a:p>
                      <a:pPr indent="0" lvl="0" marL="0" rtl="0" algn="ctr">
                        <a:spcBef>
                          <a:spcPts val="0"/>
                        </a:spcBef>
                        <a:spcAft>
                          <a:spcPts val="0"/>
                        </a:spcAft>
                        <a:buNone/>
                      </a:pPr>
                      <a:r>
                        <a:rPr b="1" lang="en-GB" sz="1200">
                          <a:latin typeface="Mada"/>
                          <a:ea typeface="Mada"/>
                          <a:cs typeface="Mada"/>
                          <a:sym typeface="Mada"/>
                        </a:rPr>
                        <a:t>Infective ulcer </a:t>
                      </a:r>
                      <a:endParaRPr b="1" sz="12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9DEC9"/>
                    </a:solidFill>
                  </a:tcPr>
                </a:tc>
              </a:tr>
              <a:tr h="414600">
                <a:tc rowSpan="2">
                  <a:txBody>
                    <a:bodyPr/>
                    <a:lstStyle/>
                    <a:p>
                      <a:pPr indent="-171450" lvl="0" marL="17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by basal and squamous cell carcinomas</a:t>
                      </a:r>
                      <a:endParaRPr b="1" sz="12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rowSpan="2">
                  <a:txBody>
                    <a:bodyPr/>
                    <a:lstStyle/>
                    <a:p>
                      <a:pPr indent="0" lvl="0" marL="0" rtl="0" algn="l">
                        <a:spcBef>
                          <a:spcPts val="0"/>
                        </a:spcBef>
                        <a:spcAft>
                          <a:spcPts val="0"/>
                        </a:spcAft>
                        <a:buNone/>
                      </a:pPr>
                      <a:r>
                        <a:rPr b="1" lang="en-GB" sz="1200">
                          <a:solidFill>
                            <a:srgbClr val="FF0000"/>
                          </a:solidFill>
                          <a:latin typeface="Mada"/>
                          <a:ea typeface="Mada"/>
                          <a:cs typeface="Mada"/>
                          <a:sym typeface="Mada"/>
                        </a:rPr>
                        <a:t>Diabetic Foot Triad</a:t>
                      </a:r>
                      <a:r>
                        <a:rPr lang="en-GB" sz="1200">
                          <a:latin typeface="Mada"/>
                          <a:ea typeface="Mada"/>
                          <a:cs typeface="Mada"/>
                          <a:sym typeface="Mada"/>
                        </a:rPr>
                        <a:t> </a:t>
                      </a:r>
                      <a:r>
                        <a:rPr lang="en-GB" sz="1200">
                          <a:latin typeface="Mada"/>
                          <a:ea typeface="Mada"/>
                          <a:cs typeface="Mada"/>
                          <a:sym typeface="Mada"/>
                        </a:rPr>
                        <a:t>: all must come together at the same time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Ischemia, neuropathy, infection</a:t>
                      </a:r>
                      <a:endParaRPr sz="12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Clr>
                          <a:schemeClr val="dk1"/>
                        </a:buClr>
                        <a:buSzPts val="1100"/>
                        <a:buFont typeface="Arial"/>
                        <a:buNone/>
                      </a:pPr>
                      <a:r>
                        <a:rPr b="1" lang="en-GB" sz="1200">
                          <a:solidFill>
                            <a:schemeClr val="dk1"/>
                          </a:solidFill>
                          <a:latin typeface="Mada"/>
                          <a:ea typeface="Mada"/>
                          <a:cs typeface="Mada"/>
                          <a:sym typeface="Mada"/>
                        </a:rPr>
                        <a:t>Trauma</a:t>
                      </a:r>
                      <a:endParaRPr b="1" sz="12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9DEC9"/>
                    </a:solidFill>
                  </a:tcPr>
                </a:tc>
              </a:tr>
              <a:tr h="414600">
                <a:tc vMerge="1"/>
                <a:tc vMerge="1"/>
                <a:tc>
                  <a:txBody>
                    <a:bodyPr/>
                    <a:lstStyle/>
                    <a:p>
                      <a:pPr indent="0" lvl="0" marL="0" rtl="0" algn="ctr">
                        <a:spcBef>
                          <a:spcPts val="0"/>
                        </a:spcBef>
                        <a:spcAft>
                          <a:spcPts val="0"/>
                        </a:spcAft>
                        <a:buNone/>
                      </a:pPr>
                      <a:r>
                        <a:rPr b="1" lang="en-GB" sz="1200">
                          <a:solidFill>
                            <a:schemeClr val="dk1"/>
                          </a:solidFill>
                          <a:latin typeface="Mada"/>
                          <a:ea typeface="Mada"/>
                          <a:cs typeface="Mada"/>
                          <a:sym typeface="Mada"/>
                        </a:rPr>
                        <a:t>Recurrent chemical injury</a:t>
                      </a:r>
                      <a:endParaRPr b="1" sz="1200">
                        <a:solidFill>
                          <a:schemeClr val="dk1"/>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9DEC9"/>
                    </a:solidFill>
                  </a:tcPr>
                </a:tc>
              </a:tr>
            </a:tbl>
          </a:graphicData>
        </a:graphic>
      </p:graphicFrame>
      <p:sp>
        <p:nvSpPr>
          <p:cNvPr id="632" name="Google Shape;632;p36"/>
          <p:cNvSpPr/>
          <p:nvPr/>
        </p:nvSpPr>
        <p:spPr>
          <a:xfrm>
            <a:off x="208400" y="6337688"/>
            <a:ext cx="34464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633" name="Google Shape;633;p36"/>
          <p:cNvSpPr txBox="1"/>
          <p:nvPr/>
        </p:nvSpPr>
        <p:spPr>
          <a:xfrm>
            <a:off x="208400" y="5840013"/>
            <a:ext cx="4067400" cy="42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a:t>
            </a:r>
            <a:r>
              <a:rPr lang="en-GB" sz="1800">
                <a:solidFill>
                  <a:srgbClr val="9FCFCF"/>
                </a:solidFill>
                <a:latin typeface="Comfortaa Regular"/>
                <a:ea typeface="Comfortaa Regular"/>
                <a:cs typeface="Comfortaa Regular"/>
                <a:sym typeface="Comfortaa Regular"/>
              </a:rPr>
              <a:t>nvestigation </a:t>
            </a:r>
            <a:endParaRPr sz="1800">
              <a:solidFill>
                <a:srgbClr val="9FCFCF"/>
              </a:solidFill>
              <a:latin typeface="Comfortaa Regular"/>
              <a:ea typeface="Comfortaa Regular"/>
              <a:cs typeface="Comfortaa Regular"/>
              <a:sym typeface="Comfortaa Regular"/>
            </a:endParaRPr>
          </a:p>
        </p:txBody>
      </p:sp>
      <p:sp>
        <p:nvSpPr>
          <p:cNvPr id="634" name="Google Shape;634;p36"/>
          <p:cNvSpPr txBox="1"/>
          <p:nvPr/>
        </p:nvSpPr>
        <p:spPr>
          <a:xfrm>
            <a:off x="261738" y="6463013"/>
            <a:ext cx="7272300" cy="3980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200">
                <a:latin typeface="Mada"/>
                <a:ea typeface="Mada"/>
                <a:cs typeface="Mada"/>
                <a:sym typeface="Mada"/>
              </a:rPr>
              <a:t>When venous ulcer is suspected</a:t>
            </a:r>
            <a:r>
              <a:rPr lang="en-GB" sz="1200">
                <a:latin typeface="Mada"/>
                <a:ea typeface="Mada"/>
                <a:cs typeface="Mada"/>
                <a:sym typeface="Mada"/>
              </a:rPr>
              <a:t>: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Confirm with Duplex ultrasound, then do</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 Ankle Brachial pressure index to exclude any arterial involvement and check whether compression therapy would be suitable ( it is suitable if no arterial involvement)</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Transcutaneous oxygen measurement can also be done</a:t>
            </a:r>
            <a:endParaRPr sz="1200">
              <a:latin typeface="Mada"/>
              <a:ea typeface="Mada"/>
              <a:cs typeface="Mada"/>
              <a:sym typeface="Mada"/>
            </a:endParaRPr>
          </a:p>
          <a:p>
            <a:pPr indent="0" lvl="0" marL="0" rtl="0" algn="l">
              <a:lnSpc>
                <a:spcPct val="115000"/>
              </a:lnSpc>
              <a:spcBef>
                <a:spcPts val="0"/>
              </a:spcBef>
              <a:spcAft>
                <a:spcPts val="0"/>
              </a:spcAft>
              <a:buNone/>
            </a:pPr>
            <a:r>
              <a:rPr b="1" lang="en-GB" sz="1200">
                <a:latin typeface="Mada"/>
                <a:ea typeface="Mada"/>
                <a:cs typeface="Mada"/>
                <a:sym typeface="Mada"/>
              </a:rPr>
              <a:t>When arterial ulcer is suspected</a:t>
            </a:r>
            <a:r>
              <a:rPr lang="en-GB" sz="1200">
                <a:latin typeface="Mada"/>
                <a:ea typeface="Mada"/>
                <a:cs typeface="Mada"/>
                <a:sym typeface="Mada"/>
              </a:rPr>
              <a:t>: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Confirm with Arterial brachial pressure index ( to know the extent of arterial involvement)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To know where the anatomical location is exactly ( start by examination clinically then followed by imaging including: duplex ultrasound, CT angiography and/or Magnetic resonance angiogram</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 Transcutaneous oxygen measurement</a:t>
            </a:r>
            <a:endParaRPr sz="1200">
              <a:latin typeface="Mada"/>
              <a:ea typeface="Mada"/>
              <a:cs typeface="Mada"/>
              <a:sym typeface="Mada"/>
            </a:endParaRPr>
          </a:p>
          <a:p>
            <a:pPr indent="0" lvl="0" marL="0" rtl="0" algn="l">
              <a:lnSpc>
                <a:spcPct val="115000"/>
              </a:lnSpc>
              <a:spcBef>
                <a:spcPts val="0"/>
              </a:spcBef>
              <a:spcAft>
                <a:spcPts val="0"/>
              </a:spcAft>
              <a:buNone/>
            </a:pPr>
            <a:r>
              <a:rPr b="1" lang="en-GB" sz="1200">
                <a:latin typeface="Mada"/>
                <a:ea typeface="Mada"/>
                <a:cs typeface="Mada"/>
                <a:sym typeface="Mada"/>
              </a:rPr>
              <a:t>When neuropathic ulcer is suspected</a:t>
            </a:r>
            <a:r>
              <a:rPr lang="en-GB" sz="1200">
                <a:latin typeface="Mada"/>
                <a:ea typeface="Mada"/>
                <a:cs typeface="Mada"/>
                <a:sym typeface="Mada"/>
              </a:rPr>
              <a:t>: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Blood Glucose level, HBA1C and Vitamin B12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Exclude any infections by</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en-GB" sz="1200">
                <a:latin typeface="Mada"/>
                <a:ea typeface="Mada"/>
                <a:cs typeface="Mada"/>
                <a:sym typeface="Mada"/>
              </a:rPr>
              <a:t>Study of discharge fluid: Culture and sensitivity </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en-GB" sz="1200">
                <a:latin typeface="Mada"/>
                <a:ea typeface="Mada"/>
                <a:cs typeface="Mada"/>
                <a:sym typeface="Mada"/>
              </a:rPr>
              <a:t>CBC, ESR, and plain films for initial evaluation of osteomyelitis or periostitis If the patient is on Abx we should monitor the response by measuring both ESR and CRP.</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en-GB" sz="1200">
                <a:latin typeface="Mada"/>
                <a:ea typeface="Mada"/>
                <a:cs typeface="Mada"/>
                <a:sym typeface="Mada"/>
              </a:rPr>
              <a:t>Finally, we may do other investigation related to the risk factors of the type of ulcer in order to help control it or prevent it from happening again</a:t>
            </a:r>
            <a:endParaRPr sz="1200">
              <a:latin typeface="Mada"/>
              <a:ea typeface="Mada"/>
              <a:cs typeface="Mada"/>
              <a:sym typeface="Mada"/>
            </a:endParaRPr>
          </a:p>
        </p:txBody>
      </p:sp>
      <p:sp>
        <p:nvSpPr>
          <p:cNvPr id="635" name="Google Shape;635;p36"/>
          <p:cNvSpPr txBox="1"/>
          <p:nvPr/>
        </p:nvSpPr>
        <p:spPr>
          <a:xfrm>
            <a:off x="-367650" y="166250"/>
            <a:ext cx="7901700" cy="42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9FCFCF"/>
                </a:solidFill>
                <a:highlight>
                  <a:schemeClr val="lt1"/>
                </a:highlight>
                <a:latin typeface="Lora"/>
                <a:ea typeface="Lora"/>
                <a:cs typeface="Lora"/>
                <a:sym typeface="Lora"/>
              </a:rPr>
              <a:t>History of an Ulcer</a:t>
            </a:r>
            <a:endParaRPr b="1" sz="1800">
              <a:solidFill>
                <a:srgbClr val="9FCFCF"/>
              </a:solidFill>
              <a:latin typeface="Lora"/>
              <a:ea typeface="Lora"/>
              <a:cs typeface="Lora"/>
              <a:sym typeface="Lora"/>
            </a:endParaRPr>
          </a:p>
          <a:p>
            <a:pPr indent="0" lvl="0" marL="0" rtl="0" algn="l">
              <a:spcBef>
                <a:spcPts val="0"/>
              </a:spcBef>
              <a:spcAft>
                <a:spcPts val="0"/>
              </a:spcAft>
              <a:buNone/>
            </a:pPr>
            <a:r>
              <a:t/>
            </a:r>
            <a:endParaRPr b="1" sz="2000">
              <a:solidFill>
                <a:srgbClr val="9FCFCF"/>
              </a:solidFill>
              <a:highlight>
                <a:schemeClr val="lt1"/>
              </a:highlight>
              <a:latin typeface="Lora"/>
              <a:ea typeface="Lora"/>
              <a:cs typeface="Lora"/>
              <a:sym typeface="Lora"/>
            </a:endParaRPr>
          </a:p>
        </p:txBody>
      </p:sp>
      <p:sp>
        <p:nvSpPr>
          <p:cNvPr id="636" name="Google Shape;636;p36"/>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37"/>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7"/>
          <p:cNvSpPr txBox="1"/>
          <p:nvPr/>
        </p:nvSpPr>
        <p:spPr>
          <a:xfrm>
            <a:off x="53350" y="541725"/>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800">
                <a:solidFill>
                  <a:srgbClr val="9FCFCF"/>
                </a:solidFill>
                <a:latin typeface="Comfortaa Regular"/>
                <a:ea typeface="Comfortaa Regular"/>
                <a:cs typeface="Comfortaa Regular"/>
                <a:sym typeface="Comfortaa Regular"/>
              </a:rPr>
              <a:t>History of the Ulcer</a:t>
            </a:r>
            <a:endParaRPr sz="1800">
              <a:solidFill>
                <a:srgbClr val="9FCFCF"/>
              </a:solidFill>
              <a:latin typeface="Comfortaa Regular"/>
              <a:ea typeface="Comfortaa Regular"/>
              <a:cs typeface="Comfortaa Regular"/>
              <a:sym typeface="Comfortaa Regular"/>
            </a:endParaRPr>
          </a:p>
          <a:p>
            <a:pPr indent="0" lvl="0" marL="0" rtl="0" algn="l">
              <a:spcBef>
                <a:spcPts val="0"/>
              </a:spcBef>
              <a:spcAft>
                <a:spcPts val="0"/>
              </a:spcAft>
              <a:buClr>
                <a:schemeClr val="dk1"/>
              </a:buClr>
              <a:buSzPts val="1100"/>
              <a:buFont typeface="Arial"/>
              <a:buNone/>
            </a:pPr>
            <a:r>
              <a:t/>
            </a:r>
            <a:endParaRPr sz="1800">
              <a:solidFill>
                <a:srgbClr val="9FCFCF"/>
              </a:solidFill>
              <a:latin typeface="Comfortaa Regular"/>
              <a:ea typeface="Comfortaa Regular"/>
              <a:cs typeface="Comfortaa Regular"/>
              <a:sym typeface="Comfortaa Regular"/>
            </a:endParaRPr>
          </a:p>
          <a:p>
            <a:pPr indent="0" lvl="0" marL="0" rtl="0" algn="l">
              <a:spcBef>
                <a:spcPts val="0"/>
              </a:spcBef>
              <a:spcAft>
                <a:spcPts val="0"/>
              </a:spcAft>
              <a:buNone/>
            </a:pPr>
            <a:r>
              <a:t/>
            </a:r>
            <a:endParaRPr sz="1800">
              <a:solidFill>
                <a:srgbClr val="9FCFCF"/>
              </a:solidFill>
              <a:latin typeface="Comfortaa Regular"/>
              <a:ea typeface="Comfortaa Regular"/>
              <a:cs typeface="Comfortaa Regular"/>
              <a:sym typeface="Comfortaa Regular"/>
            </a:endParaRPr>
          </a:p>
        </p:txBody>
      </p:sp>
      <p:sp>
        <p:nvSpPr>
          <p:cNvPr id="643" name="Google Shape;643;p37"/>
          <p:cNvSpPr/>
          <p:nvPr/>
        </p:nvSpPr>
        <p:spPr>
          <a:xfrm>
            <a:off x="0" y="939488"/>
            <a:ext cx="34464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aphicFrame>
        <p:nvGraphicFramePr>
          <p:cNvPr id="644" name="Google Shape;644;p37"/>
          <p:cNvGraphicFramePr/>
          <p:nvPr/>
        </p:nvGraphicFramePr>
        <p:xfrm>
          <a:off x="167663" y="2496625"/>
          <a:ext cx="3000000" cy="3000000"/>
        </p:xfrm>
        <a:graphic>
          <a:graphicData uri="http://schemas.openxmlformats.org/drawingml/2006/table">
            <a:tbl>
              <a:tblPr>
                <a:noFill/>
                <a:tableStyleId>{19993E90-D4CF-4236-97D6-A35B643A8516}</a:tableStyleId>
              </a:tblPr>
              <a:tblGrid>
                <a:gridCol w="1092350"/>
                <a:gridCol w="6097975"/>
              </a:tblGrid>
              <a:tr h="206025">
                <a:tc>
                  <a:txBody>
                    <a:bodyPr/>
                    <a:lstStyle/>
                    <a:p>
                      <a:pPr indent="0" lvl="0" marL="0" rtl="0" algn="ctr">
                        <a:spcBef>
                          <a:spcPts val="0"/>
                        </a:spcBef>
                        <a:spcAft>
                          <a:spcPts val="0"/>
                        </a:spcAft>
                        <a:buNone/>
                      </a:pPr>
                      <a:r>
                        <a:rPr b="1" lang="en-GB" sz="1200">
                          <a:latin typeface="Mada"/>
                          <a:ea typeface="Mada"/>
                          <a:cs typeface="Mada"/>
                          <a:sym typeface="Mada"/>
                        </a:rPr>
                        <a:t>SOCRATES</a:t>
                      </a:r>
                      <a:endParaRPr b="1" sz="1200">
                        <a:latin typeface="Mada"/>
                        <a:ea typeface="Mada"/>
                        <a:cs typeface="Mada"/>
                        <a:sym typeface="Mada"/>
                      </a:endParaRPr>
                    </a:p>
                  </a:txBody>
                  <a:tcPr marT="91425" marB="91425" marR="91425" marL="91425">
                    <a:solidFill>
                      <a:srgbClr val="DBA17B"/>
                    </a:solidFill>
                  </a:tcPr>
                </a:tc>
                <a:tc>
                  <a:txBody>
                    <a:bodyPr/>
                    <a:lstStyle/>
                    <a:p>
                      <a:pPr indent="0" lvl="0" marL="0" rtl="0" algn="ctr">
                        <a:spcBef>
                          <a:spcPts val="0"/>
                        </a:spcBef>
                        <a:spcAft>
                          <a:spcPts val="0"/>
                        </a:spcAft>
                        <a:buNone/>
                      </a:pPr>
                      <a:r>
                        <a:rPr b="1" lang="en-GB" sz="1200">
                          <a:latin typeface="Mada"/>
                          <a:ea typeface="Mada"/>
                          <a:cs typeface="Mada"/>
                          <a:sym typeface="Mada"/>
                        </a:rPr>
                        <a:t>Hint </a:t>
                      </a:r>
                      <a:endParaRPr b="1" sz="1200">
                        <a:latin typeface="Mada"/>
                        <a:ea typeface="Mada"/>
                        <a:cs typeface="Mada"/>
                        <a:sym typeface="Mada"/>
                      </a:endParaRPr>
                    </a:p>
                  </a:txBody>
                  <a:tcPr marT="91425" marB="91425" marR="91425" marL="91425">
                    <a:solidFill>
                      <a:srgbClr val="DBA17B"/>
                    </a:solidFill>
                  </a:tcPr>
                </a:tc>
              </a:tr>
              <a:tr h="299700">
                <a:tc>
                  <a:txBody>
                    <a:bodyPr/>
                    <a:lstStyle/>
                    <a:p>
                      <a:pPr indent="0" lvl="0" marL="0" rtl="0" algn="ctr">
                        <a:spcBef>
                          <a:spcPts val="0"/>
                        </a:spcBef>
                        <a:spcAft>
                          <a:spcPts val="0"/>
                        </a:spcAft>
                        <a:buNone/>
                      </a:pPr>
                      <a:r>
                        <a:rPr b="1" lang="en-GB" sz="1200">
                          <a:latin typeface="Mada"/>
                          <a:ea typeface="Mada"/>
                          <a:cs typeface="Mada"/>
                          <a:sym typeface="Mada"/>
                        </a:rPr>
                        <a:t>Site</a:t>
                      </a:r>
                      <a:endParaRPr b="1" sz="1200">
                        <a:latin typeface="Mada"/>
                        <a:ea typeface="Mada"/>
                        <a:cs typeface="Mada"/>
                        <a:sym typeface="Mada"/>
                      </a:endParaRPr>
                    </a:p>
                  </a:txBody>
                  <a:tcPr marT="91425" marB="91425" marR="91425" marL="91425" anchor="ctr">
                    <a:solidFill>
                      <a:srgbClr val="F9DEC9"/>
                    </a:solidFill>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Where is the ulcer exactly ? </a:t>
                      </a:r>
                      <a:r>
                        <a:rPr b="1" lang="en-GB" sz="1200">
                          <a:solidFill>
                            <a:schemeClr val="dk1"/>
                          </a:solidFill>
                          <a:latin typeface="Mada"/>
                          <a:ea typeface="Mada"/>
                          <a:cs typeface="Mada"/>
                          <a:sym typeface="Mada"/>
                        </a:rPr>
                        <a:t>Ask the patient what he think the cause of the ulcer?</a:t>
                      </a:r>
                      <a:r>
                        <a:rPr b="1" lang="en-GB" sz="1200">
                          <a:solidFill>
                            <a:srgbClr val="FF0000"/>
                          </a:solidFill>
                          <a:latin typeface="Mada"/>
                          <a:ea typeface="Mada"/>
                          <a:cs typeface="Mada"/>
                          <a:sym typeface="Mada"/>
                        </a:rPr>
                        <a:t> Many patients know the cause of their ulcer</a:t>
                      </a:r>
                      <a:endParaRPr sz="1200">
                        <a:latin typeface="Mada"/>
                        <a:ea typeface="Mada"/>
                        <a:cs typeface="Mada"/>
                        <a:sym typeface="Mada"/>
                      </a:endParaRPr>
                    </a:p>
                  </a:txBody>
                  <a:tcPr marT="91425" marB="91425" marR="91425" marL="91425"/>
                </a:tc>
              </a:tr>
              <a:tr h="580675">
                <a:tc>
                  <a:txBody>
                    <a:bodyPr/>
                    <a:lstStyle/>
                    <a:p>
                      <a:pPr indent="0" lvl="0" marL="0" rtl="0" algn="ctr">
                        <a:spcBef>
                          <a:spcPts val="0"/>
                        </a:spcBef>
                        <a:spcAft>
                          <a:spcPts val="0"/>
                        </a:spcAft>
                        <a:buNone/>
                      </a:pPr>
                      <a:r>
                        <a:rPr b="1" lang="en-GB" sz="1200">
                          <a:latin typeface="Mada"/>
                          <a:ea typeface="Mada"/>
                          <a:cs typeface="Mada"/>
                          <a:sym typeface="Mada"/>
                        </a:rPr>
                        <a:t>Onset</a:t>
                      </a:r>
                      <a:endParaRPr b="1" sz="1200">
                        <a:latin typeface="Mada"/>
                        <a:ea typeface="Mada"/>
                        <a:cs typeface="Mada"/>
                        <a:sym typeface="Mada"/>
                      </a:endParaRPr>
                    </a:p>
                  </a:txBody>
                  <a:tcPr marT="91425" marB="91425" marR="91425" marL="91425" anchor="ctr">
                    <a:solidFill>
                      <a:srgbClr val="F9DEC9"/>
                    </a:solidFill>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When was the ulcer first noticed ?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What made the patient notice the ulcer? (e.g. pain , bleeding, discharge or someone else)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Sudden or gradual? Sudden onset and rapid progress ( acute infection) - Slow onset and slow progress ( benign neoplasm) - Slow onset and rapid progress ( malignant neoplasm) - Onset following trauma ( hematoma) </a:t>
                      </a:r>
                      <a:endParaRPr sz="1200">
                        <a:latin typeface="Mada"/>
                        <a:ea typeface="Mada"/>
                        <a:cs typeface="Mada"/>
                        <a:sym typeface="Mada"/>
                      </a:endParaRPr>
                    </a:p>
                  </a:txBody>
                  <a:tcPr marT="91425" marB="91425" marR="91425" marL="91425"/>
                </a:tc>
              </a:tr>
              <a:tr h="393350">
                <a:tc>
                  <a:txBody>
                    <a:bodyPr/>
                    <a:lstStyle/>
                    <a:p>
                      <a:pPr indent="0" lvl="0" marL="0" rtl="0" algn="ctr">
                        <a:spcBef>
                          <a:spcPts val="0"/>
                        </a:spcBef>
                        <a:spcAft>
                          <a:spcPts val="0"/>
                        </a:spcAft>
                        <a:buNone/>
                      </a:pPr>
                      <a:r>
                        <a:rPr b="1" lang="en-GB" sz="1200">
                          <a:latin typeface="Mada"/>
                          <a:ea typeface="Mada"/>
                          <a:cs typeface="Mada"/>
                          <a:sym typeface="Mada"/>
                        </a:rPr>
                        <a:t>Character</a:t>
                      </a:r>
                      <a:endParaRPr b="1" sz="1200">
                        <a:latin typeface="Mada"/>
                        <a:ea typeface="Mada"/>
                        <a:cs typeface="Mada"/>
                        <a:sym typeface="Mada"/>
                      </a:endParaRPr>
                    </a:p>
                  </a:txBody>
                  <a:tcPr marT="91425" marB="91425" marR="91425" marL="91425" anchor="ctr">
                    <a:solidFill>
                      <a:srgbClr val="F9DEC9"/>
                    </a:solidFill>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Painful?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Discharge?,if yes ask about  quantity, colour consistency and smell of the contents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Has (or had) the patient any other ulcers?</a:t>
                      </a:r>
                      <a:endParaRPr sz="1200">
                        <a:latin typeface="Mada"/>
                        <a:ea typeface="Mada"/>
                        <a:cs typeface="Mada"/>
                        <a:sym typeface="Mada"/>
                      </a:endParaRPr>
                    </a:p>
                  </a:txBody>
                  <a:tcPr marT="91425" marB="91425" marR="91425" marL="91425"/>
                </a:tc>
              </a:tr>
              <a:tr h="299700">
                <a:tc>
                  <a:txBody>
                    <a:bodyPr/>
                    <a:lstStyle/>
                    <a:p>
                      <a:pPr indent="0" lvl="0" marL="0" rtl="0" algn="ctr">
                        <a:spcBef>
                          <a:spcPts val="0"/>
                        </a:spcBef>
                        <a:spcAft>
                          <a:spcPts val="0"/>
                        </a:spcAft>
                        <a:buNone/>
                      </a:pPr>
                      <a:r>
                        <a:rPr b="1" lang="en-GB" sz="1200">
                          <a:solidFill>
                            <a:srgbClr val="000000"/>
                          </a:solidFill>
                          <a:latin typeface="Mada"/>
                          <a:ea typeface="Mada"/>
                          <a:cs typeface="Mada"/>
                          <a:sym typeface="Mada"/>
                        </a:rPr>
                        <a:t>Associated symptoms </a:t>
                      </a:r>
                      <a:endParaRPr b="1" sz="1200">
                        <a:latin typeface="Mada"/>
                        <a:ea typeface="Mada"/>
                        <a:cs typeface="Mada"/>
                        <a:sym typeface="Mada"/>
                      </a:endParaRPr>
                    </a:p>
                  </a:txBody>
                  <a:tcPr marT="91425" marB="91425" marR="91425" marL="91425" anchor="ctr">
                    <a:solidFill>
                      <a:srgbClr val="F9DEC9"/>
                    </a:solidFill>
                  </a:tcPr>
                </a:tc>
                <a:tc>
                  <a:txBody>
                    <a:bodyPr/>
                    <a:lstStyle/>
                    <a:p>
                      <a:pPr indent="-304800" lvl="0" marL="457200" rtl="0" algn="l">
                        <a:spcBef>
                          <a:spcPts val="0"/>
                        </a:spcBef>
                        <a:spcAft>
                          <a:spcPts val="0"/>
                        </a:spcAft>
                        <a:buSzPts val="1200"/>
                        <a:buFont typeface="Mada"/>
                        <a:buChar char="●"/>
                      </a:pPr>
                      <a:r>
                        <a:rPr b="1" lang="en-GB" sz="1200">
                          <a:latin typeface="Mada"/>
                          <a:ea typeface="Mada"/>
                          <a:cs typeface="Mada"/>
                          <a:sym typeface="Mada"/>
                        </a:rPr>
                        <a:t>“According to the place”</a:t>
                      </a:r>
                      <a:r>
                        <a:rPr lang="en-GB" sz="1200">
                          <a:latin typeface="Mada"/>
                          <a:ea typeface="Mada"/>
                          <a:cs typeface="Mada"/>
                          <a:sym typeface="Mada"/>
                        </a:rPr>
                        <a:t> What are the symptoms related to the ulcer? describe the detailed history of each associated symptoms e.g. pain  discharge.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Symptoms of coronary or cerebrovascular disease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Any loss of sensation recently?</a:t>
                      </a:r>
                      <a:endParaRPr sz="1200">
                        <a:latin typeface="Mada"/>
                        <a:ea typeface="Mada"/>
                        <a:cs typeface="Mada"/>
                        <a:sym typeface="Mada"/>
                      </a:endParaRPr>
                    </a:p>
                  </a:txBody>
                  <a:tcPr marT="91425" marB="91425" marR="91425" marL="91425"/>
                </a:tc>
              </a:tr>
              <a:tr h="393350">
                <a:tc>
                  <a:txBody>
                    <a:bodyPr/>
                    <a:lstStyle/>
                    <a:p>
                      <a:pPr indent="0" lvl="0" marL="0" rtl="0" algn="ctr">
                        <a:spcBef>
                          <a:spcPts val="0"/>
                        </a:spcBef>
                        <a:spcAft>
                          <a:spcPts val="0"/>
                        </a:spcAft>
                        <a:buNone/>
                      </a:pPr>
                      <a:r>
                        <a:rPr b="1" lang="en-GB" sz="1200">
                          <a:solidFill>
                            <a:srgbClr val="000000"/>
                          </a:solidFill>
                          <a:latin typeface="Mada"/>
                          <a:ea typeface="Mada"/>
                          <a:cs typeface="Mada"/>
                          <a:sym typeface="Mada"/>
                        </a:rPr>
                        <a:t>Time course</a:t>
                      </a:r>
                      <a:endParaRPr b="1" sz="1200">
                        <a:latin typeface="Mada"/>
                        <a:ea typeface="Mada"/>
                        <a:cs typeface="Mada"/>
                        <a:sym typeface="Mada"/>
                      </a:endParaRPr>
                    </a:p>
                  </a:txBody>
                  <a:tcPr marT="91425" marB="91425" marR="91425" marL="91425" anchor="ctr">
                    <a:solidFill>
                      <a:srgbClr val="F9DEC9"/>
                    </a:solidFill>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Has the ulcer changed since it was first noticed ?Inquire about the changes in the pain size , shape</a:t>
                      </a:r>
                      <a:r>
                        <a:rPr lang="en-GB" sz="1200">
                          <a:latin typeface="Mada"/>
                          <a:ea typeface="Mada"/>
                          <a:cs typeface="Mada"/>
                          <a:sym typeface="Mada"/>
                        </a:rPr>
                        <a:t> , </a:t>
                      </a:r>
                      <a:r>
                        <a:rPr lang="en-GB" sz="1200">
                          <a:latin typeface="Mada"/>
                          <a:ea typeface="Mada"/>
                          <a:cs typeface="Mada"/>
                          <a:sym typeface="Mada"/>
                        </a:rPr>
                        <a:t>discharges.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has it  healed and broken down again</a:t>
                      </a:r>
                      <a:endParaRPr sz="1200">
                        <a:latin typeface="Mada"/>
                        <a:ea typeface="Mada"/>
                        <a:cs typeface="Mada"/>
                        <a:sym typeface="Mada"/>
                      </a:endParaRPr>
                    </a:p>
                  </a:txBody>
                  <a:tcPr marT="91425" marB="91425" marR="91425" marL="91425"/>
                </a:tc>
              </a:tr>
              <a:tr h="206025">
                <a:tc>
                  <a:txBody>
                    <a:bodyPr/>
                    <a:lstStyle/>
                    <a:p>
                      <a:pPr indent="0" lvl="0" marL="0" rtl="0" algn="ctr">
                        <a:spcBef>
                          <a:spcPts val="0"/>
                        </a:spcBef>
                        <a:spcAft>
                          <a:spcPts val="0"/>
                        </a:spcAft>
                        <a:buNone/>
                      </a:pPr>
                      <a:r>
                        <a:rPr b="1" lang="en-GB" sz="1200">
                          <a:solidFill>
                            <a:srgbClr val="000000"/>
                          </a:solidFill>
                          <a:latin typeface="Mada"/>
                          <a:ea typeface="Mada"/>
                          <a:cs typeface="Mada"/>
                          <a:sym typeface="Mada"/>
                        </a:rPr>
                        <a:t> E</a:t>
                      </a:r>
                      <a:r>
                        <a:rPr b="1" lang="en-GB" sz="1200">
                          <a:latin typeface="Mada"/>
                          <a:ea typeface="Mada"/>
                          <a:cs typeface="Mada"/>
                          <a:sym typeface="Mada"/>
                        </a:rPr>
                        <a:t> </a:t>
                      </a:r>
                      <a:r>
                        <a:rPr b="1" lang="en-GB" sz="1200">
                          <a:solidFill>
                            <a:srgbClr val="000000"/>
                          </a:solidFill>
                          <a:latin typeface="Mada"/>
                          <a:ea typeface="Mada"/>
                          <a:cs typeface="Mada"/>
                          <a:sym typeface="Mada"/>
                        </a:rPr>
                        <a:t>&amp;</a:t>
                      </a:r>
                      <a:r>
                        <a:rPr b="1" lang="en-GB" sz="1200">
                          <a:latin typeface="Mada"/>
                          <a:ea typeface="Mada"/>
                          <a:cs typeface="Mada"/>
                          <a:sym typeface="Mada"/>
                        </a:rPr>
                        <a:t> </a:t>
                      </a:r>
                      <a:r>
                        <a:rPr b="1" lang="en-GB" sz="1200">
                          <a:solidFill>
                            <a:srgbClr val="000000"/>
                          </a:solidFill>
                          <a:latin typeface="Mada"/>
                          <a:ea typeface="Mada"/>
                          <a:cs typeface="Mada"/>
                          <a:sym typeface="Mada"/>
                        </a:rPr>
                        <a:t>R factors</a:t>
                      </a:r>
                      <a:endParaRPr b="1" sz="1200">
                        <a:solidFill>
                          <a:srgbClr val="000000"/>
                        </a:solidFill>
                        <a:latin typeface="Mada"/>
                        <a:ea typeface="Mada"/>
                        <a:cs typeface="Mada"/>
                        <a:sym typeface="Mada"/>
                      </a:endParaRPr>
                    </a:p>
                  </a:txBody>
                  <a:tcPr marT="91425" marB="91425" marR="91425" marL="91425" anchor="ctr">
                    <a:solidFill>
                      <a:srgbClr val="F9DEC9"/>
                    </a:solidFill>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What treatment has been suggested or administered?</a:t>
                      </a:r>
                      <a:endParaRPr sz="1200">
                        <a:latin typeface="Mada"/>
                        <a:ea typeface="Mada"/>
                        <a:cs typeface="Mada"/>
                        <a:sym typeface="Mada"/>
                      </a:endParaRPr>
                    </a:p>
                  </a:txBody>
                  <a:tcPr marT="91425" marB="91425" marR="91425" marL="91425"/>
                </a:tc>
              </a:tr>
              <a:tr h="206025">
                <a:tc>
                  <a:txBody>
                    <a:bodyPr/>
                    <a:lstStyle/>
                    <a:p>
                      <a:pPr indent="0" lvl="0" marL="0" rtl="0" algn="ctr">
                        <a:spcBef>
                          <a:spcPts val="0"/>
                        </a:spcBef>
                        <a:spcAft>
                          <a:spcPts val="0"/>
                        </a:spcAft>
                        <a:buNone/>
                      </a:pPr>
                      <a:r>
                        <a:rPr b="1" lang="en-GB" sz="1200">
                          <a:latin typeface="Mada"/>
                          <a:ea typeface="Mada"/>
                          <a:cs typeface="Mada"/>
                          <a:sym typeface="Mada"/>
                        </a:rPr>
                        <a:t>Severity </a:t>
                      </a:r>
                      <a:endParaRPr b="1" sz="1200">
                        <a:solidFill>
                          <a:srgbClr val="000000"/>
                        </a:solidFill>
                        <a:latin typeface="Mada"/>
                        <a:ea typeface="Mada"/>
                        <a:cs typeface="Mada"/>
                        <a:sym typeface="Mada"/>
                      </a:endParaRPr>
                    </a:p>
                  </a:txBody>
                  <a:tcPr marT="91425" marB="91425" marR="91425" marL="91425" anchor="ctr">
                    <a:solidFill>
                      <a:srgbClr val="F9DEC9"/>
                    </a:solidFill>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How it affect your life? Difficulty in movement?</a:t>
                      </a:r>
                      <a:endParaRPr sz="1200">
                        <a:latin typeface="Mada"/>
                        <a:ea typeface="Mada"/>
                        <a:cs typeface="Mada"/>
                        <a:sym typeface="Mada"/>
                      </a:endParaRPr>
                    </a:p>
                  </a:txBody>
                  <a:tcPr marT="91425" marB="91425" marR="91425" marL="91425"/>
                </a:tc>
              </a:tr>
              <a:tr h="1048950">
                <a:tc>
                  <a:txBody>
                    <a:bodyPr/>
                    <a:lstStyle/>
                    <a:p>
                      <a:pPr indent="0" lvl="0" marL="0" rtl="0" algn="ctr">
                        <a:spcBef>
                          <a:spcPts val="0"/>
                        </a:spcBef>
                        <a:spcAft>
                          <a:spcPts val="0"/>
                        </a:spcAft>
                        <a:buNone/>
                      </a:pPr>
                      <a:r>
                        <a:rPr b="1" lang="en-GB" sz="1200">
                          <a:solidFill>
                            <a:srgbClr val="FF0000"/>
                          </a:solidFill>
                          <a:latin typeface="Mada"/>
                          <a:ea typeface="Mada"/>
                          <a:cs typeface="Mada"/>
                          <a:sym typeface="Mada"/>
                        </a:rPr>
                        <a:t>Risk factor</a:t>
                      </a:r>
                      <a:endParaRPr b="1" sz="1200">
                        <a:latin typeface="Mada"/>
                        <a:ea typeface="Mada"/>
                        <a:cs typeface="Mada"/>
                        <a:sym typeface="Mada"/>
                      </a:endParaRPr>
                    </a:p>
                  </a:txBody>
                  <a:tcPr marT="91425" marB="91425" marR="91425" marL="91425" anchor="ctr">
                    <a:solidFill>
                      <a:srgbClr val="F9DEC9"/>
                    </a:solidFill>
                  </a:tcPr>
                </a:tc>
                <a:tc>
                  <a:txBody>
                    <a:bodyPr/>
                    <a:lstStyle/>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Ischaemic ulcers :</a:t>
                      </a:r>
                      <a:r>
                        <a:rPr lang="en-GB" sz="1200">
                          <a:solidFill>
                            <a:schemeClr val="dk1"/>
                          </a:solidFill>
                          <a:latin typeface="Mada"/>
                          <a:ea typeface="Mada"/>
                          <a:cs typeface="Mada"/>
                          <a:sym typeface="Mada"/>
                        </a:rPr>
                        <a:t> history of coronary or cerebrovascular disease, diabetes , atherosclerosis, embolism, hypertension, hyperlipidaemia</a:t>
                      </a:r>
                      <a:r>
                        <a:rPr b="1" lang="en-GB" sz="1200">
                          <a:solidFill>
                            <a:schemeClr val="dk1"/>
                          </a:solidFill>
                          <a:latin typeface="Mada"/>
                          <a:ea typeface="Mada"/>
                          <a:cs typeface="Mada"/>
                          <a:sym typeface="Mada"/>
                        </a:rPr>
                        <a:t>, </a:t>
                      </a:r>
                      <a:r>
                        <a:rPr lang="en-GB" sz="1200">
                          <a:solidFill>
                            <a:schemeClr val="dk1"/>
                          </a:solidFill>
                          <a:latin typeface="Mada"/>
                          <a:ea typeface="Mada"/>
                          <a:cs typeface="Mada"/>
                          <a:sym typeface="Mada"/>
                        </a:rPr>
                        <a:t>History of claudication, Smoking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Venous ulcers :</a:t>
                      </a:r>
                      <a:r>
                        <a:rPr lang="en-GB" sz="1200">
                          <a:solidFill>
                            <a:schemeClr val="dk1"/>
                          </a:solidFill>
                          <a:latin typeface="Mada"/>
                          <a:ea typeface="Mada"/>
                          <a:cs typeface="Mada"/>
                          <a:sym typeface="Mada"/>
                        </a:rPr>
                        <a:t> history of venous thrombosis, thrombophilia, varicose veins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Neuropathic ulcers: </a:t>
                      </a:r>
                      <a:r>
                        <a:rPr lang="en-GB" sz="1200">
                          <a:solidFill>
                            <a:schemeClr val="dk1"/>
                          </a:solidFill>
                          <a:latin typeface="Mada"/>
                          <a:ea typeface="Mada"/>
                          <a:cs typeface="Mada"/>
                          <a:sym typeface="Mada"/>
                        </a:rPr>
                        <a:t>diabetes, nerve injury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Has the patient ever had similar ulcer on the same site elsewhere? obtain a detailed history of any previous or recent other ulcers.</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solidFill>
                            <a:srgbClr val="FF0000"/>
                          </a:solidFill>
                          <a:latin typeface="Mada"/>
                          <a:ea typeface="Mada"/>
                          <a:cs typeface="Mada"/>
                          <a:sym typeface="Mada"/>
                        </a:rPr>
                        <a:t>Chronic diseases? if the patient has diabetes take detailed history of medication, compliance, complication, last random\ fasting read, how often he measure it, how often he see doctor for it </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Where and with who do you live?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chronic and genetic diseases of the family?</a:t>
                      </a:r>
                      <a:endParaRPr sz="1200">
                        <a:solidFill>
                          <a:schemeClr val="dk1"/>
                        </a:solidFill>
                        <a:latin typeface="Mada"/>
                        <a:ea typeface="Mada"/>
                        <a:cs typeface="Mada"/>
                        <a:sym typeface="Mada"/>
                      </a:endParaRPr>
                    </a:p>
                  </a:txBody>
                  <a:tcPr marT="91425" marB="91425" marR="91425" marL="91425"/>
                </a:tc>
              </a:tr>
            </a:tbl>
          </a:graphicData>
        </a:graphic>
      </p:graphicFrame>
      <p:sp>
        <p:nvSpPr>
          <p:cNvPr id="645" name="Google Shape;645;p37"/>
          <p:cNvSpPr txBox="1"/>
          <p:nvPr/>
        </p:nvSpPr>
        <p:spPr>
          <a:xfrm>
            <a:off x="31723" y="1037163"/>
            <a:ext cx="6933900" cy="11082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Chief</a:t>
            </a:r>
            <a:r>
              <a:rPr b="1" lang="en-GB" sz="1500">
                <a:solidFill>
                  <a:schemeClr val="dk1"/>
                </a:solidFill>
                <a:highlight>
                  <a:srgbClr val="F9DEC9"/>
                </a:highlight>
                <a:latin typeface="Lora"/>
                <a:ea typeface="Lora"/>
                <a:cs typeface="Lora"/>
                <a:sym typeface="Lora"/>
              </a:rPr>
              <a:t> </a:t>
            </a:r>
            <a:r>
              <a:rPr b="1" lang="en-GB" sz="1500">
                <a:solidFill>
                  <a:schemeClr val="dk1"/>
                </a:solidFill>
                <a:highlight>
                  <a:srgbClr val="F9DEC9"/>
                </a:highlight>
                <a:latin typeface="Lora"/>
                <a:ea typeface="Lora"/>
                <a:cs typeface="Lora"/>
                <a:sym typeface="Lora"/>
              </a:rPr>
              <a:t>complaint + Duration</a:t>
            </a:r>
            <a:endParaRPr b="1" sz="1500">
              <a:solidFill>
                <a:schemeClr val="dk1"/>
              </a:solidFill>
              <a:highlight>
                <a:srgbClr val="F9DEC9"/>
              </a:highlight>
              <a:latin typeface="Lora"/>
              <a:ea typeface="Lora"/>
              <a:cs typeface="Lora"/>
              <a:sym typeface="Lor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New ulcer.</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Diabetic ulcer.</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Ulcer didn't heal for a while.</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Continuous bleeding.</a:t>
            </a:r>
            <a:endParaRPr sz="1100">
              <a:solidFill>
                <a:schemeClr val="dk1"/>
              </a:solidFill>
              <a:latin typeface="Mada"/>
              <a:ea typeface="Mada"/>
              <a:cs typeface="Mada"/>
              <a:sym typeface="Mada"/>
            </a:endParaRPr>
          </a:p>
        </p:txBody>
      </p:sp>
      <p:sp>
        <p:nvSpPr>
          <p:cNvPr id="646" name="Google Shape;646;p37"/>
          <p:cNvSpPr txBox="1"/>
          <p:nvPr/>
        </p:nvSpPr>
        <p:spPr>
          <a:xfrm>
            <a:off x="-93975" y="2029400"/>
            <a:ext cx="3000000" cy="4155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a:t>
            </a:r>
            <a:endParaRPr b="1" sz="1500">
              <a:solidFill>
                <a:schemeClr val="dk1"/>
              </a:solidFill>
              <a:highlight>
                <a:srgbClr val="F9DEC9"/>
              </a:highlight>
              <a:latin typeface="Lora"/>
              <a:ea typeface="Lora"/>
              <a:cs typeface="Lora"/>
              <a:sym typeface="Lora"/>
            </a:endParaRPr>
          </a:p>
        </p:txBody>
      </p:sp>
      <p:sp>
        <p:nvSpPr>
          <p:cNvPr id="647" name="Google Shape;647;p37"/>
          <p:cNvSpPr txBox="1"/>
          <p:nvPr/>
        </p:nvSpPr>
        <p:spPr>
          <a:xfrm>
            <a:off x="-115275" y="166250"/>
            <a:ext cx="7901700" cy="42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9FCFCF"/>
                </a:solidFill>
                <a:highlight>
                  <a:schemeClr val="lt1"/>
                </a:highlight>
                <a:latin typeface="Lora"/>
                <a:ea typeface="Lora"/>
                <a:cs typeface="Lora"/>
                <a:sym typeface="Lora"/>
              </a:rPr>
              <a:t>History of an Ulcer</a:t>
            </a:r>
            <a:endParaRPr b="1" sz="1800">
              <a:solidFill>
                <a:srgbClr val="9FCFCF"/>
              </a:solidFill>
              <a:latin typeface="Lora"/>
              <a:ea typeface="Lora"/>
              <a:cs typeface="Lora"/>
              <a:sym typeface="Lora"/>
            </a:endParaRPr>
          </a:p>
          <a:p>
            <a:pPr indent="0" lvl="0" marL="0" rtl="0" algn="l">
              <a:spcBef>
                <a:spcPts val="0"/>
              </a:spcBef>
              <a:spcAft>
                <a:spcPts val="0"/>
              </a:spcAft>
              <a:buNone/>
            </a:pPr>
            <a:r>
              <a:t/>
            </a:r>
            <a:endParaRPr b="1" sz="2000">
              <a:solidFill>
                <a:srgbClr val="9FCFCF"/>
              </a:solidFill>
              <a:highlight>
                <a:schemeClr val="lt1"/>
              </a:highlight>
              <a:latin typeface="Lora"/>
              <a:ea typeface="Lora"/>
              <a:cs typeface="Lora"/>
              <a:sym typeface="Lora"/>
            </a:endParaRPr>
          </a:p>
        </p:txBody>
      </p:sp>
      <p:sp>
        <p:nvSpPr>
          <p:cNvPr id="648" name="Google Shape;648;p37"/>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38"/>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38"/>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38"/>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38"/>
          <p:cNvSpPr txBox="1"/>
          <p:nvPr/>
        </p:nvSpPr>
        <p:spPr>
          <a:xfrm>
            <a:off x="156350" y="173875"/>
            <a:ext cx="71577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FF0000"/>
                </a:solidFill>
                <a:highlight>
                  <a:schemeClr val="lt1"/>
                </a:highlight>
                <a:latin typeface="Lora"/>
                <a:ea typeface="Lora"/>
                <a:cs typeface="Lora"/>
                <a:sym typeface="Lora"/>
              </a:rPr>
              <a:t>Physical Examination of an ulcer</a:t>
            </a:r>
            <a:endParaRPr b="1" sz="2000">
              <a:solidFill>
                <a:srgbClr val="FF0000"/>
              </a:solidFill>
              <a:latin typeface="Lora"/>
              <a:ea typeface="Lora"/>
              <a:cs typeface="Lora"/>
              <a:sym typeface="Lora"/>
            </a:endParaRPr>
          </a:p>
        </p:txBody>
      </p:sp>
      <p:sp>
        <p:nvSpPr>
          <p:cNvPr id="657" name="Google Shape;657;p38"/>
          <p:cNvSpPr txBox="1"/>
          <p:nvPr/>
        </p:nvSpPr>
        <p:spPr>
          <a:xfrm>
            <a:off x="251013" y="1080000"/>
            <a:ext cx="7087500" cy="64962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b="1" sz="1200">
              <a:highlight>
                <a:srgbClr val="F9DEC9"/>
              </a:highlight>
              <a:latin typeface="Lora"/>
              <a:ea typeface="Lora"/>
              <a:cs typeface="Lora"/>
              <a:sym typeface="Lora"/>
            </a:endParaRPr>
          </a:p>
          <a:p>
            <a:pPr indent="0" lvl="0" marL="457200" rtl="0" algn="l">
              <a:lnSpc>
                <a:spcPct val="115000"/>
              </a:lnSpc>
              <a:spcBef>
                <a:spcPts val="0"/>
              </a:spcBef>
              <a:spcAft>
                <a:spcPts val="0"/>
              </a:spcAft>
              <a:buNone/>
            </a:pPr>
            <a:r>
              <a:t/>
            </a:r>
            <a:endParaRPr b="1" sz="1200">
              <a:highlight>
                <a:srgbClr val="F9DEC9"/>
              </a:highlight>
              <a:latin typeface="Lora"/>
              <a:ea typeface="Lora"/>
              <a:cs typeface="Lora"/>
              <a:sym typeface="Lora"/>
            </a:endParaRPr>
          </a:p>
          <a:p>
            <a:pPr indent="-304800" lvl="0" marL="457200" rtl="0" algn="l">
              <a:lnSpc>
                <a:spcPct val="115000"/>
              </a:lnSpc>
              <a:spcBef>
                <a:spcPts val="0"/>
              </a:spcBef>
              <a:spcAft>
                <a:spcPts val="0"/>
              </a:spcAft>
              <a:buSzPts val="1200"/>
              <a:buFont typeface="Lora"/>
              <a:buChar char="-"/>
            </a:pPr>
            <a:r>
              <a:rPr b="1" lang="en-GB" sz="1200">
                <a:highlight>
                  <a:srgbClr val="F9DEC9"/>
                </a:highlight>
                <a:latin typeface="Lora"/>
                <a:ea typeface="Lora"/>
                <a:cs typeface="Lora"/>
                <a:sym typeface="Lora"/>
              </a:rPr>
              <a:t>Wear gloves </a:t>
            </a:r>
            <a:endParaRPr/>
          </a:p>
          <a:p>
            <a:pPr indent="0" lvl="0" marL="0" rtl="0" algn="l">
              <a:lnSpc>
                <a:spcPct val="115000"/>
              </a:lnSpc>
              <a:spcBef>
                <a:spcPts val="0"/>
              </a:spcBef>
              <a:spcAft>
                <a:spcPts val="0"/>
              </a:spcAft>
              <a:buNone/>
            </a:pPr>
            <a:r>
              <a:rPr b="1" lang="en-GB" sz="1200">
                <a:highlight>
                  <a:srgbClr val="F9DEC9"/>
                </a:highlight>
                <a:latin typeface="Lora"/>
                <a:ea typeface="Lora"/>
                <a:cs typeface="Lora"/>
                <a:sym typeface="Lora"/>
              </a:rPr>
              <a:t> 1- Inspection:</a:t>
            </a:r>
            <a:r>
              <a:rPr lang="en-GB"/>
              <a:t> </a:t>
            </a:r>
            <a:endParaRPr/>
          </a:p>
          <a:p>
            <a:pPr indent="-285750" lvl="0" marL="457200" rtl="0" algn="l">
              <a:lnSpc>
                <a:spcPct val="115000"/>
              </a:lnSpc>
              <a:spcBef>
                <a:spcPts val="0"/>
              </a:spcBef>
              <a:spcAft>
                <a:spcPts val="0"/>
              </a:spcAft>
              <a:buSzPts val="900"/>
              <a:buFont typeface="Mada"/>
              <a:buChar char="●"/>
            </a:pPr>
            <a:r>
              <a:rPr b="1" lang="en-GB" sz="1100">
                <a:solidFill>
                  <a:schemeClr val="dk1"/>
                </a:solidFill>
                <a:latin typeface="Mada"/>
                <a:ea typeface="Mada"/>
                <a:cs typeface="Mada"/>
                <a:sym typeface="Mada"/>
              </a:rPr>
              <a:t>Site : </a:t>
            </a:r>
            <a:r>
              <a:rPr lang="en-GB" sz="1100">
                <a:solidFill>
                  <a:schemeClr val="dk1"/>
                </a:solidFill>
                <a:latin typeface="Mada"/>
                <a:ea typeface="Mada"/>
                <a:cs typeface="Mada"/>
                <a:sym typeface="Mada"/>
              </a:rPr>
              <a:t>describe in anatomical terms or measure the distance from the nearest bony prominence.</a:t>
            </a:r>
            <a:endParaRPr sz="1100">
              <a:solidFill>
                <a:schemeClr val="dk1"/>
              </a:solidFill>
              <a:latin typeface="Mada"/>
              <a:ea typeface="Mada"/>
              <a:cs typeface="Mada"/>
              <a:sym typeface="Mada"/>
            </a:endParaRPr>
          </a:p>
          <a:p>
            <a:pPr indent="-285750" lvl="0" marL="457200" rtl="0" algn="l">
              <a:lnSpc>
                <a:spcPct val="115000"/>
              </a:lnSpc>
              <a:spcBef>
                <a:spcPts val="0"/>
              </a:spcBef>
              <a:spcAft>
                <a:spcPts val="0"/>
              </a:spcAft>
              <a:buSzPts val="900"/>
              <a:buFont typeface="Mada"/>
              <a:buChar char="●"/>
            </a:pPr>
            <a:r>
              <a:rPr b="1" lang="en-GB" sz="1100">
                <a:solidFill>
                  <a:schemeClr val="dk1"/>
                </a:solidFill>
                <a:latin typeface="Mada"/>
                <a:ea typeface="Mada"/>
                <a:cs typeface="Mada"/>
                <a:sym typeface="Mada"/>
              </a:rPr>
              <a:t>Shape:</a:t>
            </a:r>
            <a:r>
              <a:rPr lang="en-GB" sz="1100">
                <a:solidFill>
                  <a:schemeClr val="dk1"/>
                </a:solidFill>
                <a:latin typeface="Mada"/>
                <a:ea typeface="Mada"/>
                <a:cs typeface="Mada"/>
                <a:sym typeface="Mada"/>
              </a:rPr>
              <a:t> when an ulcer has an irregular shape which is difficult to describe, draw it in your notes and add the greatest dimensions.</a:t>
            </a:r>
            <a:endParaRPr sz="1100">
              <a:solidFill>
                <a:schemeClr val="dk1"/>
              </a:solidFill>
              <a:latin typeface="Mada"/>
              <a:ea typeface="Mada"/>
              <a:cs typeface="Mada"/>
              <a:sym typeface="Mada"/>
            </a:endParaRPr>
          </a:p>
          <a:p>
            <a:pPr indent="-285750" lvl="0" marL="457200" rtl="0" algn="l">
              <a:lnSpc>
                <a:spcPct val="115000"/>
              </a:lnSpc>
              <a:spcBef>
                <a:spcPts val="0"/>
              </a:spcBef>
              <a:spcAft>
                <a:spcPts val="0"/>
              </a:spcAft>
              <a:buSzPts val="900"/>
              <a:buFont typeface="Mada"/>
              <a:buChar char="●"/>
            </a:pPr>
            <a:r>
              <a:rPr b="1" lang="en-GB" sz="1100">
                <a:solidFill>
                  <a:schemeClr val="dk1"/>
                </a:solidFill>
                <a:latin typeface="Mada"/>
                <a:ea typeface="Mada"/>
                <a:cs typeface="Mada"/>
                <a:sym typeface="Mada"/>
              </a:rPr>
              <a:t>Size:</a:t>
            </a:r>
            <a:r>
              <a:rPr lang="en-GB" sz="1100">
                <a:solidFill>
                  <a:schemeClr val="dk1"/>
                </a:solidFill>
                <a:latin typeface="Mada"/>
                <a:ea typeface="Mada"/>
                <a:cs typeface="Mada"/>
                <a:sym typeface="Mada"/>
              </a:rPr>
              <a:t> measure the dimensions with tape. Size must be measured in </a:t>
            </a:r>
            <a:r>
              <a:rPr b="1" lang="en-GB" sz="1100">
                <a:solidFill>
                  <a:schemeClr val="dk1"/>
                </a:solidFill>
                <a:latin typeface="Mada"/>
                <a:ea typeface="Mada"/>
                <a:cs typeface="Mada"/>
                <a:sym typeface="Mada"/>
              </a:rPr>
              <a:t>at least two directions</a:t>
            </a:r>
            <a:r>
              <a:rPr lang="en-GB" sz="1100">
                <a:solidFill>
                  <a:schemeClr val="dk1"/>
                </a:solidFill>
                <a:latin typeface="Mada"/>
                <a:ea typeface="Mada"/>
                <a:cs typeface="Mada"/>
                <a:sym typeface="Mada"/>
              </a:rPr>
              <a:t>. If you do not wish to rest a tape measure on the ulcer surface, it may have to be gauged by the measure being held taught just</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rPr lang="en-GB" sz="1100">
                <a:solidFill>
                  <a:schemeClr val="dk1"/>
                </a:solidFill>
                <a:latin typeface="Mada"/>
                <a:ea typeface="Mada"/>
                <a:cs typeface="Mada"/>
                <a:sym typeface="Mada"/>
              </a:rPr>
              <a:t>above the surface. More accurate records can be made by resting a gauze on the surface , and then measuring the imprint of the ulcer in the gauze.</a:t>
            </a:r>
            <a:endParaRPr sz="1100">
              <a:solidFill>
                <a:schemeClr val="dk1"/>
              </a:solidFill>
              <a:latin typeface="Mada"/>
              <a:ea typeface="Mada"/>
              <a:cs typeface="Mada"/>
              <a:sym typeface="Mada"/>
            </a:endParaRPr>
          </a:p>
          <a:p>
            <a:pPr indent="-285750" lvl="0" marL="457200" rtl="0" algn="l">
              <a:lnSpc>
                <a:spcPct val="115000"/>
              </a:lnSpc>
              <a:spcBef>
                <a:spcPts val="0"/>
              </a:spcBef>
              <a:spcAft>
                <a:spcPts val="0"/>
              </a:spcAft>
              <a:buSzPts val="900"/>
              <a:buFont typeface="Mada"/>
              <a:buChar char="●"/>
            </a:pPr>
            <a:r>
              <a:rPr b="1" lang="en-GB" sz="1100">
                <a:solidFill>
                  <a:schemeClr val="dk1"/>
                </a:solidFill>
                <a:latin typeface="Mada"/>
                <a:ea typeface="Mada"/>
                <a:cs typeface="Mada"/>
                <a:sym typeface="Mada"/>
              </a:rPr>
              <a:t>Smell: </a:t>
            </a:r>
            <a:r>
              <a:rPr lang="en-GB" sz="1100">
                <a:solidFill>
                  <a:schemeClr val="dk1"/>
                </a:solidFill>
                <a:latin typeface="Mada"/>
                <a:ea typeface="Mada"/>
                <a:cs typeface="Mada"/>
                <a:sym typeface="Mada"/>
              </a:rPr>
              <a:t>ex. Foul smell</a:t>
            </a:r>
            <a:endParaRPr sz="1100">
              <a:solidFill>
                <a:schemeClr val="dk1"/>
              </a:solidFill>
              <a:latin typeface="Mada"/>
              <a:ea typeface="Mada"/>
              <a:cs typeface="Mada"/>
              <a:sym typeface="Mada"/>
            </a:endParaRPr>
          </a:p>
          <a:p>
            <a:pPr indent="-285750" lvl="0" marL="457200" rtl="0" algn="l">
              <a:lnSpc>
                <a:spcPct val="115000"/>
              </a:lnSpc>
              <a:spcBef>
                <a:spcPts val="0"/>
              </a:spcBef>
              <a:spcAft>
                <a:spcPts val="0"/>
              </a:spcAft>
              <a:buSzPts val="900"/>
              <a:buFont typeface="Mada"/>
              <a:buChar char="●"/>
            </a:pPr>
            <a:r>
              <a:rPr b="1" lang="en-GB" sz="1100">
                <a:solidFill>
                  <a:schemeClr val="dk1"/>
                </a:solidFill>
                <a:latin typeface="Mada"/>
                <a:ea typeface="Mada"/>
                <a:cs typeface="Mada"/>
                <a:sym typeface="Mada"/>
              </a:rPr>
              <a:t>Floor </a:t>
            </a:r>
            <a:r>
              <a:rPr lang="en-GB" sz="1100">
                <a:solidFill>
                  <a:schemeClr val="dk1"/>
                </a:solidFill>
                <a:latin typeface="Mada"/>
                <a:ea typeface="Mada"/>
                <a:cs typeface="Mada"/>
                <a:sym typeface="Mada"/>
              </a:rPr>
              <a:t>(visible) </a:t>
            </a:r>
            <a:r>
              <a:rPr b="1" lang="en-GB" sz="1100">
                <a:solidFill>
                  <a:schemeClr val="dk1"/>
                </a:solidFill>
                <a:latin typeface="Mada"/>
                <a:ea typeface="Mada"/>
                <a:cs typeface="Mada"/>
                <a:sym typeface="Mada"/>
              </a:rPr>
              <a:t>and Base</a:t>
            </a:r>
            <a:r>
              <a:rPr lang="en-GB" sz="1100">
                <a:solidFill>
                  <a:schemeClr val="dk1"/>
                </a:solidFill>
                <a:latin typeface="Mada"/>
                <a:ea typeface="Mada"/>
                <a:cs typeface="Mada"/>
                <a:sym typeface="Mada"/>
              </a:rPr>
              <a:t> (on which the ulcer rests):</a:t>
            </a:r>
            <a:endParaRPr sz="1100">
              <a:solidFill>
                <a:schemeClr val="dk1"/>
              </a:solidFill>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100">
                <a:solidFill>
                  <a:schemeClr val="dk1"/>
                </a:solidFill>
                <a:latin typeface="Mada"/>
                <a:ea typeface="Mada"/>
                <a:cs typeface="Mada"/>
                <a:sym typeface="Mada"/>
              </a:rPr>
              <a:t>- Colour (red, pale, black, etc.)</a:t>
            </a:r>
            <a:endParaRPr sz="1100">
              <a:solidFill>
                <a:schemeClr val="dk1"/>
              </a:solidFill>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100">
                <a:solidFill>
                  <a:schemeClr val="dk1"/>
                </a:solidFill>
                <a:latin typeface="Mada"/>
                <a:ea typeface="Mada"/>
                <a:cs typeface="Mada"/>
                <a:sym typeface="Mada"/>
              </a:rPr>
              <a:t>- Penetration (tendon, bone, etc.)</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85750" lvl="0" marL="457200" rtl="0" algn="l">
              <a:lnSpc>
                <a:spcPct val="115000"/>
              </a:lnSpc>
              <a:spcBef>
                <a:spcPts val="0"/>
              </a:spcBef>
              <a:spcAft>
                <a:spcPts val="0"/>
              </a:spcAft>
              <a:buSzPts val="900"/>
              <a:buFont typeface="Mada"/>
              <a:buChar char="●"/>
            </a:pPr>
            <a:r>
              <a:rPr b="1" lang="en-GB" sz="1100">
                <a:solidFill>
                  <a:schemeClr val="dk1"/>
                </a:solidFill>
                <a:latin typeface="Mada"/>
                <a:ea typeface="Mada"/>
                <a:cs typeface="Mada"/>
                <a:sym typeface="Mada"/>
              </a:rPr>
              <a:t>Discharges:</a:t>
            </a:r>
            <a:r>
              <a:rPr lang="en-GB" sz="1100">
                <a:solidFill>
                  <a:schemeClr val="dk1"/>
                </a:solidFill>
                <a:latin typeface="Mada"/>
                <a:ea typeface="Mada"/>
                <a:cs typeface="Mada"/>
                <a:sym typeface="Mada"/>
              </a:rPr>
              <a:t> blood, pus, serous , sanguineous , serosanguineous? Describe the quantity and quality, and always take swab for bacterial culture and sensitivity.</a:t>
            </a:r>
            <a:endParaRPr sz="1100">
              <a:solidFill>
                <a:schemeClr val="dk1"/>
              </a:solidFill>
              <a:latin typeface="Mada"/>
              <a:ea typeface="Mada"/>
              <a:cs typeface="Mada"/>
              <a:sym typeface="Mada"/>
            </a:endParaRPr>
          </a:p>
          <a:p>
            <a:pPr indent="-285750" lvl="0" marL="457200" rtl="0" algn="l">
              <a:lnSpc>
                <a:spcPct val="115000"/>
              </a:lnSpc>
              <a:spcBef>
                <a:spcPts val="0"/>
              </a:spcBef>
              <a:spcAft>
                <a:spcPts val="0"/>
              </a:spcAft>
              <a:buSzPts val="900"/>
              <a:buFont typeface="Mada"/>
              <a:buChar char="●"/>
            </a:pPr>
            <a:r>
              <a:rPr b="1" lang="en-GB" sz="1100">
                <a:solidFill>
                  <a:schemeClr val="dk1"/>
                </a:solidFill>
                <a:latin typeface="Mada"/>
                <a:ea typeface="Mada"/>
                <a:cs typeface="Mada"/>
                <a:sym typeface="Mada"/>
              </a:rPr>
              <a:t>Edge (Margin):</a:t>
            </a:r>
            <a:r>
              <a:rPr lang="en-GB" sz="1100">
                <a:solidFill>
                  <a:schemeClr val="dk1"/>
                </a:solidFill>
                <a:latin typeface="Mada"/>
                <a:ea typeface="Mada"/>
                <a:cs typeface="Mada"/>
                <a:sym typeface="Mada"/>
              </a:rPr>
              <a:t> flat sloping, punched out, undermined, rolled, or everted.</a:t>
            </a:r>
            <a:endParaRPr sz="11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b="1" lang="en-GB" sz="1100">
                <a:solidFill>
                  <a:schemeClr val="dk1"/>
                </a:solidFill>
                <a:latin typeface="Mada"/>
                <a:ea typeface="Mada"/>
                <a:cs typeface="Mada"/>
                <a:sym typeface="Mada"/>
              </a:rPr>
              <a:t>Depth:</a:t>
            </a:r>
            <a:r>
              <a:rPr lang="en-GB" sz="1100">
                <a:solidFill>
                  <a:schemeClr val="dk1"/>
                </a:solidFill>
                <a:latin typeface="Mada"/>
                <a:ea typeface="Mada"/>
                <a:cs typeface="Mada"/>
                <a:sym typeface="Mada"/>
              </a:rPr>
              <a:t> measure in millimeter or by the structures that has been penetrated or reached ( muscles , tendons , bones or joints ). You may need to remove the scab to examine the edge, base, discharges.</a:t>
            </a:r>
            <a:endParaRPr sz="1100">
              <a:solidFill>
                <a:schemeClr val="dk1"/>
              </a:solidFill>
              <a:latin typeface="Mada"/>
              <a:ea typeface="Mada"/>
              <a:cs typeface="Mada"/>
              <a:sym typeface="Mada"/>
            </a:endParaRPr>
          </a:p>
        </p:txBody>
      </p:sp>
      <p:sp>
        <p:nvSpPr>
          <p:cNvPr id="658" name="Google Shape;658;p38"/>
          <p:cNvSpPr txBox="1"/>
          <p:nvPr/>
        </p:nvSpPr>
        <p:spPr>
          <a:xfrm>
            <a:off x="75" y="546063"/>
            <a:ext cx="22386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Physical Exam : </a:t>
            </a:r>
            <a:endParaRPr sz="1800">
              <a:solidFill>
                <a:srgbClr val="9FCFCF"/>
              </a:solidFill>
              <a:latin typeface="Comfortaa Regular"/>
              <a:ea typeface="Comfortaa Regular"/>
              <a:cs typeface="Comfortaa Regular"/>
              <a:sym typeface="Comfortaa Regular"/>
            </a:endParaRPr>
          </a:p>
        </p:txBody>
      </p:sp>
      <p:sp>
        <p:nvSpPr>
          <p:cNvPr id="659" name="Google Shape;659;p38"/>
          <p:cNvSpPr txBox="1"/>
          <p:nvPr/>
        </p:nvSpPr>
        <p:spPr>
          <a:xfrm>
            <a:off x="379038" y="7566900"/>
            <a:ext cx="4565700" cy="2726100"/>
          </a:xfrm>
          <a:prstGeom prst="rect">
            <a:avLst/>
          </a:prstGeom>
          <a:noFill/>
          <a:ln cap="flat" cmpd="sng" w="38100">
            <a:solidFill>
              <a:srgbClr val="E9AC87"/>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200">
                <a:highlight>
                  <a:srgbClr val="F9DEC9"/>
                </a:highlight>
                <a:latin typeface="Lora"/>
                <a:ea typeface="Lora"/>
                <a:cs typeface="Lora"/>
                <a:sym typeface="Lora"/>
              </a:rPr>
              <a:t>The edge of the ulcer may be characteristics of the underlying pathology :</a:t>
            </a:r>
            <a:endParaRPr b="1" sz="1200">
              <a:highlight>
                <a:srgbClr val="F9DEC9"/>
              </a:highlight>
              <a:latin typeface="Lora"/>
              <a:ea typeface="Lora"/>
              <a:cs typeface="Lora"/>
              <a:sym typeface="Lora"/>
            </a:endParaRPr>
          </a:p>
          <a:p>
            <a:pPr indent="-298450" lvl="0" marL="457200" rtl="0" algn="l">
              <a:lnSpc>
                <a:spcPct val="115000"/>
              </a:lnSpc>
              <a:spcBef>
                <a:spcPts val="0"/>
              </a:spcBef>
              <a:spcAft>
                <a:spcPts val="0"/>
              </a:spcAft>
              <a:buClr>
                <a:schemeClr val="dk1"/>
              </a:buClr>
              <a:buSzPts val="1100"/>
              <a:buFont typeface="Mada"/>
              <a:buAutoNum type="arabicPeriod"/>
            </a:pPr>
            <a:r>
              <a:rPr b="1" lang="en-GB" sz="1100">
                <a:solidFill>
                  <a:schemeClr val="dk1"/>
                </a:solidFill>
                <a:latin typeface="Mada"/>
                <a:ea typeface="Mada"/>
                <a:cs typeface="Mada"/>
                <a:sym typeface="Mada"/>
              </a:rPr>
              <a:t>Flat sloping edge: </a:t>
            </a:r>
            <a:r>
              <a:rPr lang="en-GB" sz="1100">
                <a:solidFill>
                  <a:schemeClr val="dk1"/>
                </a:solidFill>
                <a:latin typeface="Mada"/>
                <a:ea typeface="Mada"/>
                <a:cs typeface="Mada"/>
                <a:sym typeface="Mada"/>
              </a:rPr>
              <a:t>healing or venous ulcer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b="1" lang="en-GB" sz="1100">
                <a:solidFill>
                  <a:schemeClr val="dk1"/>
                </a:solidFill>
                <a:latin typeface="Mada"/>
                <a:ea typeface="Mada"/>
                <a:cs typeface="Mada"/>
                <a:sym typeface="Mada"/>
              </a:rPr>
              <a:t>Punched-out or square-cut edge:</a:t>
            </a:r>
            <a:r>
              <a:rPr lang="en-GB" sz="1100">
                <a:solidFill>
                  <a:schemeClr val="dk1"/>
                </a:solidFill>
                <a:latin typeface="Mada"/>
                <a:ea typeface="Mada"/>
                <a:cs typeface="Mada"/>
                <a:sym typeface="Mada"/>
              </a:rPr>
              <a:t> syphilis , trophic , diabetic , leprosy , ischemic. It indicates full thickness skin loss without much attempt to repair the defect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b="1" lang="en-GB" sz="1100">
                <a:solidFill>
                  <a:schemeClr val="dk1"/>
                </a:solidFill>
                <a:latin typeface="Mada"/>
                <a:ea typeface="Mada"/>
                <a:cs typeface="Mada"/>
                <a:sym typeface="Mada"/>
              </a:rPr>
              <a:t>Undermined edge:</a:t>
            </a:r>
            <a:r>
              <a:rPr lang="en-GB" sz="1100">
                <a:solidFill>
                  <a:schemeClr val="dk1"/>
                </a:solidFill>
                <a:latin typeface="Mada"/>
                <a:ea typeface="Mada"/>
                <a:cs typeface="Mada"/>
                <a:sym typeface="Mada"/>
              </a:rPr>
              <a:t> this is when the subcutaneous tissue is affected more than the skin due to pressure necrosis or spreading infection e. g. tuberculosis, pressure necrosis, carbuncles.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b="1" lang="en-GB" sz="1100">
                <a:solidFill>
                  <a:schemeClr val="dk1"/>
                </a:solidFill>
                <a:latin typeface="Mada"/>
                <a:ea typeface="Mada"/>
                <a:cs typeface="Mada"/>
                <a:sym typeface="Mada"/>
              </a:rPr>
              <a:t> Rolled edge:</a:t>
            </a:r>
            <a:r>
              <a:rPr lang="en-GB" sz="1100">
                <a:solidFill>
                  <a:schemeClr val="dk1"/>
                </a:solidFill>
                <a:latin typeface="Mada"/>
                <a:ea typeface="Mada"/>
                <a:cs typeface="Mada"/>
                <a:sym typeface="Mada"/>
              </a:rPr>
              <a:t> almost diagnostic of basal cell carcinoma (rodent ulcer)</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b="1" lang="en-GB" sz="1100">
                <a:solidFill>
                  <a:schemeClr val="dk1"/>
                </a:solidFill>
                <a:latin typeface="Mada"/>
                <a:ea typeface="Mada"/>
                <a:cs typeface="Mada"/>
                <a:sym typeface="Mada"/>
              </a:rPr>
              <a:t>Everted edge: </a:t>
            </a:r>
            <a:r>
              <a:rPr lang="en-GB" sz="1100">
                <a:solidFill>
                  <a:schemeClr val="dk1"/>
                </a:solidFill>
                <a:latin typeface="Mada"/>
                <a:ea typeface="Mada"/>
                <a:cs typeface="Mada"/>
                <a:sym typeface="Mada"/>
              </a:rPr>
              <a:t>squamous cell carcinoma ( in the skin , mucosa of the bowel , bladder , and respiratory tract )</a:t>
            </a:r>
            <a:endParaRPr sz="1100">
              <a:solidFill>
                <a:schemeClr val="dk1"/>
              </a:solidFill>
              <a:latin typeface="Mada"/>
              <a:ea typeface="Mada"/>
              <a:cs typeface="Mada"/>
              <a:sym typeface="Mada"/>
            </a:endParaRPr>
          </a:p>
        </p:txBody>
      </p:sp>
      <p:sp>
        <p:nvSpPr>
          <p:cNvPr id="660" name="Google Shape;660;p38"/>
          <p:cNvSpPr/>
          <p:nvPr/>
        </p:nvSpPr>
        <p:spPr>
          <a:xfrm>
            <a:off x="656163" y="4549225"/>
            <a:ext cx="6277200" cy="1796700"/>
          </a:xfrm>
          <a:prstGeom prst="rect">
            <a:avLst/>
          </a:prstGeom>
          <a:noFill/>
          <a:ln cap="flat" cmpd="sng" w="38100">
            <a:solidFill>
              <a:srgbClr val="DBA17B"/>
            </a:solidFill>
            <a:prstDash val="solid"/>
            <a:round/>
            <a:headEnd len="sm" w="sm" type="none"/>
            <a:tailEnd len="sm" w="sm" type="none"/>
          </a:ln>
        </p:spPr>
        <p:txBody>
          <a:bodyPr anchorCtr="0" anchor="ctr" bIns="91425" lIns="91425" spcFirstLastPara="1" rIns="0" wrap="square" tIns="91425">
            <a:noAutofit/>
          </a:bodyPr>
          <a:lstStyle/>
          <a:p>
            <a:pPr indent="0" lvl="0" marL="89999" rtl="0" algn="l">
              <a:lnSpc>
                <a:spcPct val="115000"/>
              </a:lnSpc>
              <a:spcBef>
                <a:spcPts val="0"/>
              </a:spcBef>
              <a:spcAft>
                <a:spcPts val="0"/>
              </a:spcAft>
              <a:buNone/>
            </a:pPr>
            <a:r>
              <a:rPr b="1" lang="en-GB" sz="1100">
                <a:solidFill>
                  <a:schemeClr val="dk1"/>
                </a:solidFill>
                <a:highlight>
                  <a:srgbClr val="F9DEC9"/>
                </a:highlight>
                <a:latin typeface="Mada"/>
                <a:ea typeface="Mada"/>
                <a:cs typeface="Mada"/>
                <a:sym typeface="Mada"/>
              </a:rPr>
              <a:t>The base of ulcer could be covered by :</a:t>
            </a:r>
            <a:endParaRPr b="1" sz="1100">
              <a:solidFill>
                <a:schemeClr val="dk1"/>
              </a:solidFill>
              <a:highlight>
                <a:srgbClr val="F9DEC9"/>
              </a:highlight>
              <a:latin typeface="Mada"/>
              <a:ea typeface="Mada"/>
              <a:cs typeface="Mada"/>
              <a:sym typeface="Mada"/>
            </a:endParaRPr>
          </a:p>
          <a:p>
            <a:pPr indent="0" lvl="0" marL="89999" rtl="0" algn="l">
              <a:lnSpc>
                <a:spcPct val="115000"/>
              </a:lnSpc>
              <a:spcBef>
                <a:spcPts val="0"/>
              </a:spcBef>
              <a:spcAft>
                <a:spcPts val="0"/>
              </a:spcAft>
              <a:buNone/>
            </a:pPr>
            <a:r>
              <a:rPr b="1" lang="en-GB" sz="1100">
                <a:solidFill>
                  <a:schemeClr val="dk1"/>
                </a:solidFill>
                <a:latin typeface="Mada"/>
                <a:ea typeface="Mada"/>
                <a:cs typeface="Mada"/>
                <a:sym typeface="Mada"/>
              </a:rPr>
              <a:t>1. Granulation tissues: </a:t>
            </a:r>
            <a:r>
              <a:rPr lang="en-GB" sz="1100">
                <a:solidFill>
                  <a:schemeClr val="dk1"/>
                </a:solidFill>
                <a:latin typeface="Mada"/>
                <a:ea typeface="Mada"/>
                <a:cs typeface="Mada"/>
                <a:sym typeface="Mada"/>
              </a:rPr>
              <a:t>capillaries , collagen , fibroblast , bacteria , and inflammatory cells.</a:t>
            </a:r>
            <a:endParaRPr sz="1100">
              <a:solidFill>
                <a:schemeClr val="dk1"/>
              </a:solidFill>
              <a:latin typeface="Mada"/>
              <a:ea typeface="Mada"/>
              <a:cs typeface="Mada"/>
              <a:sym typeface="Mada"/>
            </a:endParaRPr>
          </a:p>
          <a:p>
            <a:pPr indent="0" lvl="0" marL="89999" rtl="0" algn="l">
              <a:lnSpc>
                <a:spcPct val="115000"/>
              </a:lnSpc>
              <a:spcBef>
                <a:spcPts val="0"/>
              </a:spcBef>
              <a:spcAft>
                <a:spcPts val="0"/>
              </a:spcAft>
              <a:buNone/>
            </a:pPr>
            <a:r>
              <a:rPr b="1" lang="en-GB" sz="1100">
                <a:solidFill>
                  <a:schemeClr val="dk1"/>
                </a:solidFill>
                <a:latin typeface="Mada"/>
                <a:ea typeface="Mada"/>
                <a:cs typeface="Mada"/>
                <a:sym typeface="Mada"/>
              </a:rPr>
              <a:t>2. Scab:</a:t>
            </a:r>
            <a:r>
              <a:rPr lang="en-GB" sz="1100">
                <a:solidFill>
                  <a:schemeClr val="dk1"/>
                </a:solidFill>
                <a:latin typeface="Mada"/>
                <a:ea typeface="Mada"/>
                <a:cs typeface="Mada"/>
                <a:sym typeface="Mada"/>
              </a:rPr>
              <a:t> slough and small amounts of discharges may dry to become a scab.</a:t>
            </a:r>
            <a:endParaRPr sz="1100">
              <a:solidFill>
                <a:schemeClr val="dk1"/>
              </a:solidFill>
              <a:latin typeface="Mada"/>
              <a:ea typeface="Mada"/>
              <a:cs typeface="Mada"/>
              <a:sym typeface="Mada"/>
            </a:endParaRPr>
          </a:p>
          <a:p>
            <a:pPr indent="0" lvl="0" marL="89999" rtl="0" algn="l">
              <a:lnSpc>
                <a:spcPct val="115000"/>
              </a:lnSpc>
              <a:spcBef>
                <a:spcPts val="0"/>
              </a:spcBef>
              <a:spcAft>
                <a:spcPts val="0"/>
              </a:spcAft>
              <a:buNone/>
            </a:pPr>
            <a:r>
              <a:rPr b="1" lang="en-GB" sz="1100">
                <a:solidFill>
                  <a:schemeClr val="dk1"/>
                </a:solidFill>
                <a:latin typeface="Mada"/>
                <a:ea typeface="Mada"/>
                <a:cs typeface="Mada"/>
                <a:sym typeface="Mada"/>
              </a:rPr>
              <a:t>3. Eschar</a:t>
            </a:r>
            <a:r>
              <a:rPr lang="en-GB" sz="1100">
                <a:solidFill>
                  <a:schemeClr val="dk1"/>
                </a:solidFill>
                <a:latin typeface="Mada"/>
                <a:ea typeface="Mada"/>
                <a:cs typeface="Mada"/>
                <a:sym typeface="Mada"/>
              </a:rPr>
              <a:t>: a layer of dead tissue may become dehydrated and form a dark brown or black eschar.</a:t>
            </a:r>
            <a:endParaRPr sz="1100">
              <a:solidFill>
                <a:schemeClr val="dk1"/>
              </a:solidFill>
              <a:latin typeface="Mada"/>
              <a:ea typeface="Mada"/>
              <a:cs typeface="Mada"/>
              <a:sym typeface="Mada"/>
            </a:endParaRPr>
          </a:p>
          <a:p>
            <a:pPr indent="0" lvl="0" marL="89999" rtl="0" algn="l">
              <a:lnSpc>
                <a:spcPct val="115000"/>
              </a:lnSpc>
              <a:spcBef>
                <a:spcPts val="0"/>
              </a:spcBef>
              <a:spcAft>
                <a:spcPts val="0"/>
              </a:spcAft>
              <a:buNone/>
            </a:pPr>
            <a:r>
              <a:rPr b="1" lang="en-GB" sz="1100">
                <a:solidFill>
                  <a:schemeClr val="dk1"/>
                </a:solidFill>
                <a:latin typeface="Mada"/>
                <a:ea typeface="Mada"/>
                <a:cs typeface="Mada"/>
                <a:sym typeface="Mada"/>
              </a:rPr>
              <a:t>4. Exposed deep tissues:</a:t>
            </a:r>
            <a:r>
              <a:rPr lang="en-GB" sz="1100">
                <a:solidFill>
                  <a:schemeClr val="dk1"/>
                </a:solidFill>
                <a:latin typeface="Mada"/>
                <a:ea typeface="Mada"/>
                <a:cs typeface="Mada"/>
                <a:sym typeface="Mada"/>
              </a:rPr>
              <a:t> bone or tendon may be visible e. g. Ischemic ulcer.</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Good underlying vascularity and the ability of the ulcer to heal is indicated by the redness of the granulation tissue covering the base of the ulcer. Healing epidermis is seen as a pale pink and almost transparent layer extending from the edge of the ulcer over the granulation tissue.</a:t>
            </a:r>
            <a:endParaRPr sz="1100">
              <a:solidFill>
                <a:schemeClr val="dk1"/>
              </a:solidFill>
              <a:latin typeface="Mada"/>
              <a:ea typeface="Mada"/>
              <a:cs typeface="Mada"/>
              <a:sym typeface="Mada"/>
            </a:endParaRPr>
          </a:p>
        </p:txBody>
      </p:sp>
      <p:pic>
        <p:nvPicPr>
          <p:cNvPr id="661" name="Google Shape;661;p38"/>
          <p:cNvPicPr preferRelativeResize="0"/>
          <p:nvPr/>
        </p:nvPicPr>
        <p:blipFill rotWithShape="1">
          <a:blip r:embed="rId3">
            <a:alphaModFix/>
          </a:blip>
          <a:srcRect b="13523" l="8646" r="58835" t="21519"/>
          <a:stretch/>
        </p:blipFill>
        <p:spPr>
          <a:xfrm>
            <a:off x="5075775" y="7580596"/>
            <a:ext cx="2316524" cy="2601629"/>
          </a:xfrm>
          <a:prstGeom prst="rect">
            <a:avLst/>
          </a:prstGeom>
          <a:noFill/>
          <a:ln>
            <a:noFill/>
          </a:ln>
        </p:spPr>
      </p:pic>
      <p:grpSp>
        <p:nvGrpSpPr>
          <p:cNvPr id="662" name="Google Shape;662;p38"/>
          <p:cNvGrpSpPr/>
          <p:nvPr/>
        </p:nvGrpSpPr>
        <p:grpSpPr>
          <a:xfrm>
            <a:off x="1706635" y="932050"/>
            <a:ext cx="4975269" cy="756600"/>
            <a:chOff x="142685" y="1182375"/>
            <a:chExt cx="4975269" cy="756600"/>
          </a:xfrm>
        </p:grpSpPr>
        <p:sp>
          <p:nvSpPr>
            <p:cNvPr id="663" name="Google Shape;663;p38"/>
            <p:cNvSpPr txBox="1"/>
            <p:nvPr/>
          </p:nvSpPr>
          <p:spPr>
            <a:xfrm>
              <a:off x="2061628" y="1260075"/>
              <a:ext cx="11955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A B C C D E</a:t>
              </a:r>
              <a:endParaRPr b="1">
                <a:solidFill>
                  <a:srgbClr val="23455A"/>
                </a:solidFill>
                <a:highlight>
                  <a:srgbClr val="C7E3E6"/>
                </a:highlight>
                <a:latin typeface="Lora"/>
                <a:ea typeface="Lora"/>
                <a:cs typeface="Lora"/>
                <a:sym typeface="Lora"/>
              </a:endParaRPr>
            </a:p>
          </p:txBody>
        </p:sp>
        <p:sp>
          <p:nvSpPr>
            <p:cNvPr id="664" name="Google Shape;664;p38"/>
            <p:cNvSpPr txBox="1"/>
            <p:nvPr/>
          </p:nvSpPr>
          <p:spPr>
            <a:xfrm>
              <a:off x="3554954" y="1260063"/>
              <a:ext cx="15630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Vital Signs</a:t>
              </a:r>
              <a:endParaRPr b="1">
                <a:solidFill>
                  <a:srgbClr val="23455A"/>
                </a:solidFill>
                <a:highlight>
                  <a:srgbClr val="C7E3E6"/>
                </a:highlight>
                <a:latin typeface="Lora"/>
                <a:ea typeface="Lora"/>
                <a:cs typeface="Lora"/>
                <a:sym typeface="Lora"/>
              </a:endParaRPr>
            </a:p>
          </p:txBody>
        </p:sp>
        <p:sp>
          <p:nvSpPr>
            <p:cNvPr id="665" name="Google Shape;665;p38"/>
            <p:cNvSpPr txBox="1"/>
            <p:nvPr/>
          </p:nvSpPr>
          <p:spPr>
            <a:xfrm>
              <a:off x="1806802" y="1194125"/>
              <a:ext cx="5247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2</a:t>
              </a:r>
              <a:endParaRPr b="1" sz="2000">
                <a:solidFill>
                  <a:srgbClr val="F9DEC9"/>
                </a:solidFill>
                <a:latin typeface="Pacifico"/>
                <a:ea typeface="Pacifico"/>
                <a:cs typeface="Pacifico"/>
                <a:sym typeface="Pacifico"/>
              </a:endParaRPr>
            </a:p>
          </p:txBody>
        </p:sp>
        <p:sp>
          <p:nvSpPr>
            <p:cNvPr id="666" name="Google Shape;666;p38"/>
            <p:cNvSpPr txBox="1"/>
            <p:nvPr/>
          </p:nvSpPr>
          <p:spPr>
            <a:xfrm>
              <a:off x="3286530" y="1182375"/>
              <a:ext cx="419400" cy="7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3</a:t>
              </a:r>
              <a:endParaRPr b="1" sz="2000">
                <a:solidFill>
                  <a:srgbClr val="F9DEC9"/>
                </a:solidFill>
                <a:latin typeface="Pacifico"/>
                <a:ea typeface="Pacifico"/>
                <a:cs typeface="Pacifico"/>
                <a:sym typeface="Pacifico"/>
              </a:endParaRPr>
            </a:p>
          </p:txBody>
        </p:sp>
        <p:sp>
          <p:nvSpPr>
            <p:cNvPr id="667" name="Google Shape;667;p38"/>
            <p:cNvSpPr txBox="1"/>
            <p:nvPr/>
          </p:nvSpPr>
          <p:spPr>
            <a:xfrm>
              <a:off x="318378" y="1288120"/>
              <a:ext cx="14601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W I P P P E R</a:t>
              </a:r>
              <a:endParaRPr b="1">
                <a:solidFill>
                  <a:srgbClr val="23455A"/>
                </a:solidFill>
                <a:highlight>
                  <a:srgbClr val="C7E3E6"/>
                </a:highlight>
                <a:latin typeface="Lora"/>
                <a:ea typeface="Lora"/>
                <a:cs typeface="Lora"/>
                <a:sym typeface="Lora"/>
              </a:endParaRPr>
            </a:p>
          </p:txBody>
        </p:sp>
        <p:sp>
          <p:nvSpPr>
            <p:cNvPr id="668" name="Google Shape;668;p38"/>
            <p:cNvSpPr txBox="1"/>
            <p:nvPr/>
          </p:nvSpPr>
          <p:spPr>
            <a:xfrm>
              <a:off x="142685" y="1209125"/>
              <a:ext cx="5247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1</a:t>
              </a:r>
              <a:endParaRPr b="1" sz="2000">
                <a:solidFill>
                  <a:srgbClr val="F9DEC9"/>
                </a:solidFill>
                <a:latin typeface="Pacifico"/>
                <a:ea typeface="Pacifico"/>
                <a:cs typeface="Pacifico"/>
                <a:sym typeface="Pacifico"/>
              </a:endParaRPr>
            </a:p>
          </p:txBody>
        </p:sp>
      </p:grpSp>
      <p:sp>
        <p:nvSpPr>
          <p:cNvPr id="669" name="Google Shape;669;p38"/>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pic>
        <p:nvPicPr>
          <p:cNvPr id="670" name="Google Shape;670;p38">
            <a:hlinkClick r:id="rId4"/>
          </p:cNvPr>
          <p:cNvPicPr preferRelativeResize="0"/>
          <p:nvPr/>
        </p:nvPicPr>
        <p:blipFill>
          <a:blip r:embed="rId5">
            <a:alphaModFix/>
          </a:blip>
          <a:stretch>
            <a:fillRect/>
          </a:stretch>
        </p:blipFill>
        <p:spPr>
          <a:xfrm>
            <a:off x="6681912" y="1079988"/>
            <a:ext cx="608325" cy="608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39"/>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39"/>
          <p:cNvSpPr txBox="1"/>
          <p:nvPr/>
        </p:nvSpPr>
        <p:spPr>
          <a:xfrm>
            <a:off x="156325" y="299300"/>
            <a:ext cx="71577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FF0000"/>
                </a:solidFill>
                <a:highlight>
                  <a:schemeClr val="lt1"/>
                </a:highlight>
                <a:latin typeface="Lora"/>
                <a:ea typeface="Lora"/>
                <a:cs typeface="Lora"/>
                <a:sym typeface="Lora"/>
              </a:rPr>
              <a:t>Physical Examination of an ulcer</a:t>
            </a:r>
            <a:endParaRPr b="1" sz="2000">
              <a:solidFill>
                <a:srgbClr val="FF0000"/>
              </a:solidFill>
              <a:latin typeface="Lora"/>
              <a:ea typeface="Lora"/>
              <a:cs typeface="Lora"/>
              <a:sym typeface="Lora"/>
            </a:endParaRPr>
          </a:p>
        </p:txBody>
      </p:sp>
      <p:sp>
        <p:nvSpPr>
          <p:cNvPr id="677" name="Google Shape;677;p39"/>
          <p:cNvSpPr txBox="1"/>
          <p:nvPr/>
        </p:nvSpPr>
        <p:spPr>
          <a:xfrm>
            <a:off x="76200" y="838200"/>
            <a:ext cx="7458000" cy="4513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200">
                <a:highlight>
                  <a:srgbClr val="F9DEC9"/>
                </a:highlight>
                <a:latin typeface="Lora"/>
                <a:ea typeface="Lora"/>
                <a:cs typeface="Lora"/>
                <a:sym typeface="Lora"/>
              </a:rPr>
              <a:t>2- </a:t>
            </a:r>
            <a:r>
              <a:rPr b="1" lang="en-GB" sz="1200">
                <a:highlight>
                  <a:srgbClr val="F9DEC9"/>
                </a:highlight>
                <a:latin typeface="Lora"/>
                <a:ea typeface="Lora"/>
                <a:cs typeface="Lora"/>
                <a:sym typeface="Lora"/>
              </a:rPr>
              <a:t>Palpation: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Tenderness: </a:t>
            </a:r>
            <a:r>
              <a:rPr lang="en-GB" sz="1100">
                <a:solidFill>
                  <a:schemeClr val="dk1"/>
                </a:solidFill>
                <a:latin typeface="Mada"/>
                <a:ea typeface="Mada"/>
                <a:cs typeface="Mada"/>
                <a:sym typeface="Mada"/>
              </a:rPr>
              <a:t>feel the base with your fingers. Arterial ulceration usually painful, neuropathic ulcers have far less, while venous ulcers are not usually very painful.</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Temperature: </a:t>
            </a:r>
            <a:r>
              <a:rPr lang="en-GB" sz="1100">
                <a:solidFill>
                  <a:schemeClr val="dk1"/>
                </a:solidFill>
                <a:latin typeface="Mada"/>
                <a:ea typeface="Mada"/>
                <a:cs typeface="Mada"/>
                <a:sym typeface="Mada"/>
              </a:rPr>
              <a:t>feel the surrounding area with the back of your fingers.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200">
                <a:highlight>
                  <a:srgbClr val="F9DEC9"/>
                </a:highlight>
                <a:latin typeface="Lora"/>
                <a:ea typeface="Lora"/>
                <a:cs typeface="Lora"/>
                <a:sym typeface="Lora"/>
              </a:rPr>
              <a:t>3- Examine surrounding tissues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indurations:</a:t>
            </a:r>
            <a:r>
              <a:rPr lang="en-GB" sz="1100">
                <a:solidFill>
                  <a:schemeClr val="dk1"/>
                </a:solidFill>
                <a:latin typeface="Mada"/>
                <a:ea typeface="Mada"/>
                <a:cs typeface="Mada"/>
                <a:sym typeface="Mada"/>
              </a:rPr>
              <a:t> as inflammatory response to trauma, infection or malignancy.</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Pigmentation: </a:t>
            </a:r>
            <a:r>
              <a:rPr lang="en-GB" sz="1100">
                <a:solidFill>
                  <a:schemeClr val="dk1"/>
                </a:solidFill>
                <a:latin typeface="Mada"/>
                <a:ea typeface="Mada"/>
                <a:cs typeface="Mada"/>
                <a:sym typeface="Mada"/>
              </a:rPr>
              <a:t>commonly around venous ulcer.</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Scarring: </a:t>
            </a:r>
            <a:r>
              <a:rPr lang="en-GB" sz="1100">
                <a:solidFill>
                  <a:schemeClr val="dk1"/>
                </a:solidFill>
                <a:latin typeface="Mada"/>
                <a:ea typeface="Mada"/>
                <a:cs typeface="Mada"/>
                <a:sym typeface="Mada"/>
              </a:rPr>
              <a:t>from previous ulceration.</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Oedema:</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Local cause: obstruction of venous or lymphatic system.</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General cause: liver, renal, cardiac failure, hypoalbuminaemia.</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Vascular assessment:</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Capillary refilling</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Pulses</a:t>
            </a:r>
            <a:r>
              <a:rPr lang="en-GB" sz="1100">
                <a:solidFill>
                  <a:schemeClr val="dk1"/>
                </a:solidFill>
                <a:latin typeface="Mada"/>
                <a:ea typeface="Mada"/>
                <a:cs typeface="Mada"/>
                <a:sym typeface="Mada"/>
              </a:rPr>
              <a:t> (by palpation and doppler)</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Test sensation:</a:t>
            </a:r>
            <a:r>
              <a:rPr lang="en-GB" sz="1100">
                <a:solidFill>
                  <a:schemeClr val="dk1"/>
                </a:solidFill>
                <a:latin typeface="Mada"/>
                <a:ea typeface="Mada"/>
                <a:cs typeface="Mada"/>
                <a:sym typeface="Mada"/>
              </a:rPr>
              <a:t> in the surrounding area for light touch, pin prick, temperature, proprioception and vibration.</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Test the power of related muscles, and joint</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rgbClr val="CC0000"/>
                </a:solidFill>
                <a:latin typeface="Mada"/>
                <a:ea typeface="Mada"/>
                <a:cs typeface="Mada"/>
                <a:sym typeface="Mada"/>
              </a:rPr>
              <a:t>Examine the regional lymph nodes.</a:t>
            </a:r>
            <a:endParaRPr b="1" sz="1100">
              <a:solidFill>
                <a:srgbClr val="CC0000"/>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Assess the fixation to the deep structures.</a:t>
            </a:r>
            <a:endParaRPr b="1"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b="1" sz="1200">
              <a:highlight>
                <a:srgbClr val="F9DEC9"/>
              </a:highlight>
              <a:latin typeface="Lora"/>
              <a:ea typeface="Lora"/>
              <a:cs typeface="Lora"/>
              <a:sym typeface="Lora"/>
            </a:endParaRPr>
          </a:p>
          <a:p>
            <a:pPr indent="0" lvl="0" marL="0" rtl="0" algn="l">
              <a:lnSpc>
                <a:spcPct val="115000"/>
              </a:lnSpc>
              <a:spcBef>
                <a:spcPts val="0"/>
              </a:spcBef>
              <a:spcAft>
                <a:spcPts val="0"/>
              </a:spcAft>
              <a:buNone/>
            </a:pPr>
            <a:r>
              <a:rPr b="1" lang="en-GB" sz="1200">
                <a:highlight>
                  <a:srgbClr val="F9DEC9"/>
                </a:highlight>
                <a:latin typeface="Lora"/>
                <a:ea typeface="Lora"/>
                <a:cs typeface="Lora"/>
                <a:sym typeface="Lora"/>
              </a:rPr>
              <a:t>4- General examination: </a:t>
            </a:r>
            <a:r>
              <a:rPr lang="en-GB" sz="1100">
                <a:solidFill>
                  <a:schemeClr val="dk1"/>
                </a:solidFill>
                <a:latin typeface="Mada"/>
                <a:ea typeface="Mada"/>
                <a:cs typeface="Mada"/>
                <a:sym typeface="Mada"/>
              </a:rPr>
              <a:t>quick general examination that may be relevant to the ulcer or its causes. Many systemic and skin diseases present with skin ulcers.</a:t>
            </a:r>
            <a:endParaRPr sz="1100">
              <a:solidFill>
                <a:schemeClr val="dk1"/>
              </a:solidFill>
              <a:latin typeface="Mada"/>
              <a:ea typeface="Mada"/>
              <a:cs typeface="Mada"/>
              <a:sym typeface="Mada"/>
            </a:endParaRPr>
          </a:p>
        </p:txBody>
      </p:sp>
      <p:sp>
        <p:nvSpPr>
          <p:cNvPr id="678" name="Google Shape;678;p39"/>
          <p:cNvSpPr txBox="1"/>
          <p:nvPr/>
        </p:nvSpPr>
        <p:spPr>
          <a:xfrm>
            <a:off x="76200" y="5149138"/>
            <a:ext cx="658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999999"/>
                </a:solidFill>
                <a:latin typeface="Mada"/>
                <a:ea typeface="Mada"/>
                <a:cs typeface="Mada"/>
                <a:sym typeface="Mada"/>
              </a:rPr>
              <a:t>According</a:t>
            </a:r>
            <a:r>
              <a:rPr b="1" lang="en-GB">
                <a:solidFill>
                  <a:srgbClr val="999999"/>
                </a:solidFill>
                <a:latin typeface="Mada"/>
                <a:ea typeface="Mada"/>
                <a:cs typeface="Mada"/>
                <a:sym typeface="Mada"/>
              </a:rPr>
              <a:t> to the doctor this foot will come in the exam: </a:t>
            </a:r>
            <a:endParaRPr b="1">
              <a:solidFill>
                <a:srgbClr val="999999"/>
              </a:solidFill>
              <a:latin typeface="Mada"/>
              <a:ea typeface="Mada"/>
              <a:cs typeface="Mada"/>
              <a:sym typeface="Mada"/>
            </a:endParaRPr>
          </a:p>
        </p:txBody>
      </p:sp>
      <p:pic>
        <p:nvPicPr>
          <p:cNvPr id="679" name="Google Shape;679;p39"/>
          <p:cNvPicPr preferRelativeResize="0"/>
          <p:nvPr/>
        </p:nvPicPr>
        <p:blipFill rotWithShape="1">
          <a:blip r:embed="rId3">
            <a:alphaModFix/>
          </a:blip>
          <a:srcRect b="8295" l="0" r="0" t="11240"/>
          <a:stretch/>
        </p:blipFill>
        <p:spPr>
          <a:xfrm>
            <a:off x="132488" y="5531425"/>
            <a:ext cx="2409825" cy="2590800"/>
          </a:xfrm>
          <a:prstGeom prst="rect">
            <a:avLst/>
          </a:prstGeom>
          <a:noFill/>
          <a:ln>
            <a:noFill/>
          </a:ln>
        </p:spPr>
      </p:pic>
      <p:pic>
        <p:nvPicPr>
          <p:cNvPr id="680" name="Google Shape;680;p39"/>
          <p:cNvPicPr preferRelativeResize="0"/>
          <p:nvPr/>
        </p:nvPicPr>
        <p:blipFill>
          <a:blip r:embed="rId4">
            <a:alphaModFix/>
          </a:blip>
          <a:stretch>
            <a:fillRect/>
          </a:stretch>
        </p:blipFill>
        <p:spPr>
          <a:xfrm>
            <a:off x="2928352" y="5493325"/>
            <a:ext cx="1938060" cy="2590799"/>
          </a:xfrm>
          <a:prstGeom prst="rect">
            <a:avLst/>
          </a:prstGeom>
          <a:noFill/>
          <a:ln>
            <a:noFill/>
          </a:ln>
        </p:spPr>
      </p:pic>
      <p:pic>
        <p:nvPicPr>
          <p:cNvPr id="681" name="Google Shape;681;p39"/>
          <p:cNvPicPr preferRelativeResize="0"/>
          <p:nvPr/>
        </p:nvPicPr>
        <p:blipFill>
          <a:blip r:embed="rId5">
            <a:alphaModFix/>
          </a:blip>
          <a:stretch>
            <a:fillRect/>
          </a:stretch>
        </p:blipFill>
        <p:spPr>
          <a:xfrm>
            <a:off x="5371238" y="5453198"/>
            <a:ext cx="1938050" cy="2584102"/>
          </a:xfrm>
          <a:prstGeom prst="rect">
            <a:avLst/>
          </a:prstGeom>
          <a:noFill/>
          <a:ln>
            <a:noFill/>
          </a:ln>
        </p:spPr>
      </p:pic>
      <p:pic>
        <p:nvPicPr>
          <p:cNvPr id="682" name="Google Shape;682;p39"/>
          <p:cNvPicPr preferRelativeResize="0"/>
          <p:nvPr/>
        </p:nvPicPr>
        <p:blipFill>
          <a:blip r:embed="rId6">
            <a:alphaModFix/>
          </a:blip>
          <a:stretch>
            <a:fillRect/>
          </a:stretch>
        </p:blipFill>
        <p:spPr>
          <a:xfrm>
            <a:off x="136412" y="8265100"/>
            <a:ext cx="2409825" cy="2402199"/>
          </a:xfrm>
          <a:prstGeom prst="rect">
            <a:avLst/>
          </a:prstGeom>
          <a:noFill/>
          <a:ln cap="flat" cmpd="sng" w="28575">
            <a:solidFill>
              <a:srgbClr val="FF0000"/>
            </a:solidFill>
            <a:prstDash val="solid"/>
            <a:round/>
            <a:headEnd len="sm" w="sm" type="none"/>
            <a:tailEnd len="sm" w="sm" type="none"/>
          </a:ln>
        </p:spPr>
      </p:pic>
      <p:pic>
        <p:nvPicPr>
          <p:cNvPr id="683" name="Google Shape;683;p39"/>
          <p:cNvPicPr preferRelativeResize="0"/>
          <p:nvPr/>
        </p:nvPicPr>
        <p:blipFill>
          <a:blip r:embed="rId7">
            <a:alphaModFix/>
          </a:blip>
          <a:stretch>
            <a:fillRect/>
          </a:stretch>
        </p:blipFill>
        <p:spPr>
          <a:xfrm>
            <a:off x="2966837" y="8265100"/>
            <a:ext cx="1899575" cy="2402199"/>
          </a:xfrm>
          <a:prstGeom prst="rect">
            <a:avLst/>
          </a:prstGeom>
          <a:noFill/>
          <a:ln>
            <a:noFill/>
          </a:ln>
        </p:spPr>
      </p:pic>
      <p:pic>
        <p:nvPicPr>
          <p:cNvPr id="684" name="Google Shape;684;p39"/>
          <p:cNvPicPr preferRelativeResize="0"/>
          <p:nvPr/>
        </p:nvPicPr>
        <p:blipFill>
          <a:blip r:embed="rId8">
            <a:alphaModFix/>
          </a:blip>
          <a:stretch>
            <a:fillRect/>
          </a:stretch>
        </p:blipFill>
        <p:spPr>
          <a:xfrm>
            <a:off x="5399812" y="8189700"/>
            <a:ext cx="1938050" cy="2449024"/>
          </a:xfrm>
          <a:prstGeom prst="rect">
            <a:avLst/>
          </a:prstGeom>
          <a:noFill/>
          <a:ln>
            <a:noFill/>
          </a:ln>
        </p:spPr>
      </p:pic>
      <p:sp>
        <p:nvSpPr>
          <p:cNvPr id="685" name="Google Shape;685;p39"/>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40"/>
          <p:cNvSpPr txBox="1"/>
          <p:nvPr/>
        </p:nvSpPr>
        <p:spPr>
          <a:xfrm>
            <a:off x="156325" y="299300"/>
            <a:ext cx="71577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FF0000"/>
                </a:solidFill>
                <a:highlight>
                  <a:schemeClr val="lt1"/>
                </a:highlight>
                <a:latin typeface="Lora"/>
                <a:ea typeface="Lora"/>
                <a:cs typeface="Lora"/>
                <a:sym typeface="Lora"/>
              </a:rPr>
              <a:t>Physical Examination of an ulcer</a:t>
            </a:r>
            <a:endParaRPr b="1" sz="2000">
              <a:solidFill>
                <a:srgbClr val="FF0000"/>
              </a:solidFill>
              <a:latin typeface="Lora"/>
              <a:ea typeface="Lora"/>
              <a:cs typeface="Lora"/>
              <a:sym typeface="Lora"/>
            </a:endParaRPr>
          </a:p>
        </p:txBody>
      </p:sp>
      <p:pic>
        <p:nvPicPr>
          <p:cNvPr id="691" name="Google Shape;691;p40"/>
          <p:cNvPicPr preferRelativeResize="0"/>
          <p:nvPr/>
        </p:nvPicPr>
        <p:blipFill>
          <a:blip r:embed="rId3">
            <a:alphaModFix/>
          </a:blip>
          <a:stretch>
            <a:fillRect/>
          </a:stretch>
        </p:blipFill>
        <p:spPr>
          <a:xfrm>
            <a:off x="518163" y="5458725"/>
            <a:ext cx="6553200" cy="5239749"/>
          </a:xfrm>
          <a:prstGeom prst="rect">
            <a:avLst/>
          </a:prstGeom>
          <a:noFill/>
          <a:ln>
            <a:noFill/>
          </a:ln>
        </p:spPr>
      </p:pic>
      <p:pic>
        <p:nvPicPr>
          <p:cNvPr id="692" name="Google Shape;692;p40"/>
          <p:cNvPicPr preferRelativeResize="0"/>
          <p:nvPr/>
        </p:nvPicPr>
        <p:blipFill rotWithShape="1">
          <a:blip r:embed="rId4">
            <a:alphaModFix/>
          </a:blip>
          <a:srcRect b="8295" l="0" r="0" t="11240"/>
          <a:stretch/>
        </p:blipFill>
        <p:spPr>
          <a:xfrm>
            <a:off x="5714550" y="870050"/>
            <a:ext cx="1724474" cy="1594576"/>
          </a:xfrm>
          <a:prstGeom prst="rect">
            <a:avLst/>
          </a:prstGeom>
          <a:noFill/>
          <a:ln>
            <a:noFill/>
          </a:ln>
        </p:spPr>
      </p:pic>
      <p:sp>
        <p:nvSpPr>
          <p:cNvPr id="693" name="Google Shape;693;p40"/>
          <p:cNvSpPr/>
          <p:nvPr/>
        </p:nvSpPr>
        <p:spPr>
          <a:xfrm>
            <a:off x="6116700" y="1186620"/>
            <a:ext cx="218100" cy="2694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40"/>
          <p:cNvSpPr txBox="1"/>
          <p:nvPr/>
        </p:nvSpPr>
        <p:spPr>
          <a:xfrm>
            <a:off x="0" y="849825"/>
            <a:ext cx="5840700" cy="4052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200">
                <a:highlight>
                  <a:srgbClr val="F9DEC9"/>
                </a:highlight>
                <a:latin typeface="Lora"/>
                <a:ea typeface="Lora"/>
                <a:cs typeface="Lora"/>
                <a:sym typeface="Lora"/>
              </a:rPr>
              <a:t>Example:  </a:t>
            </a:r>
            <a:r>
              <a:rPr lang="en-GB" sz="1100">
                <a:latin typeface="Mada"/>
                <a:ea typeface="Mada"/>
                <a:cs typeface="Mada"/>
                <a:sym typeface="Mada"/>
              </a:rPr>
              <a:t>Q: You have been asked to examine the left foot of the </a:t>
            </a:r>
            <a:r>
              <a:rPr lang="en-GB" sz="1100">
                <a:latin typeface="Mada"/>
                <a:ea typeface="Mada"/>
                <a:cs typeface="Mada"/>
                <a:sym typeface="Mada"/>
              </a:rPr>
              <a:t>patient, he is 60 years old known case of diabetes for 10 years, poorly controlled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latin typeface="Mada"/>
                <a:ea typeface="Mada"/>
                <a:cs typeface="Mada"/>
                <a:sym typeface="Mada"/>
              </a:rPr>
              <a:t>wear gloves: </a:t>
            </a:r>
            <a:endParaRPr b="1"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latin typeface="Mada"/>
                <a:ea typeface="Mada"/>
                <a:cs typeface="Mada"/>
                <a:sym typeface="Mada"/>
              </a:rPr>
              <a:t>inspection : </a:t>
            </a:r>
            <a:endParaRPr b="1"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highlight>
                  <a:srgbClr val="F9DEC9"/>
                </a:highlight>
                <a:latin typeface="Mada"/>
                <a:ea typeface="Mada"/>
                <a:cs typeface="Mada"/>
                <a:sym typeface="Mada"/>
              </a:rPr>
              <a:t>Site:</a:t>
            </a:r>
            <a:r>
              <a:rPr lang="en-GB" sz="1100">
                <a:latin typeface="Mada"/>
                <a:ea typeface="Mada"/>
                <a:cs typeface="Mada"/>
                <a:sym typeface="Mada"/>
              </a:rPr>
              <a:t> </a:t>
            </a:r>
            <a:r>
              <a:rPr lang="en-GB" sz="1100">
                <a:highlight>
                  <a:srgbClr val="FFFF00"/>
                </a:highlight>
                <a:latin typeface="Mada"/>
                <a:ea typeface="Mada"/>
                <a:cs typeface="Mada"/>
                <a:sym typeface="Mada"/>
              </a:rPr>
              <a:t>Planter</a:t>
            </a:r>
            <a:r>
              <a:rPr lang="en-GB" sz="1100">
                <a:latin typeface="Mada"/>
                <a:ea typeface="Mada"/>
                <a:cs typeface="Mada"/>
                <a:sym typeface="Mada"/>
              </a:rPr>
              <a:t> of the left foot, in 1st metatarsal joint </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highlight>
                  <a:srgbClr val="F9DEC9"/>
                </a:highlight>
                <a:latin typeface="Mada"/>
                <a:ea typeface="Mada"/>
                <a:cs typeface="Mada"/>
                <a:sym typeface="Mada"/>
              </a:rPr>
              <a:t>Size: </a:t>
            </a:r>
            <a:r>
              <a:rPr lang="en-GB" sz="1100">
                <a:latin typeface="Mada"/>
                <a:ea typeface="Mada"/>
                <a:cs typeface="Mada"/>
                <a:sym typeface="Mada"/>
              </a:rPr>
              <a:t>about the size I should measure it with measuring tape, it look like 2 to 3 cm</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highlight>
                  <a:srgbClr val="F9DEC9"/>
                </a:highlight>
                <a:latin typeface="Mada"/>
                <a:ea typeface="Mada"/>
                <a:cs typeface="Mada"/>
                <a:sym typeface="Mada"/>
              </a:rPr>
              <a:t>Shape </a:t>
            </a:r>
            <a:r>
              <a:rPr lang="en-GB" sz="1100">
                <a:solidFill>
                  <a:schemeClr val="dk1"/>
                </a:solidFill>
                <a:highlight>
                  <a:srgbClr val="F9DEC9"/>
                </a:highlight>
                <a:latin typeface="Mada"/>
                <a:ea typeface="Mada"/>
                <a:cs typeface="Mada"/>
                <a:sym typeface="Mada"/>
              </a:rPr>
              <a:t>&amp; Smell: </a:t>
            </a:r>
            <a:r>
              <a:rPr lang="en-GB" sz="1100">
                <a:highlight>
                  <a:srgbClr val="F9DEC9"/>
                </a:highlight>
                <a:latin typeface="Mada"/>
                <a:ea typeface="Mada"/>
                <a:cs typeface="Mada"/>
                <a:sym typeface="Mada"/>
              </a:rPr>
              <a:t>:</a:t>
            </a:r>
            <a:r>
              <a:rPr lang="en-GB" sz="1100">
                <a:latin typeface="Mada"/>
                <a:ea typeface="Mada"/>
                <a:cs typeface="Mada"/>
                <a:sym typeface="Mada"/>
              </a:rPr>
              <a:t> circular in shape, there is no any abnormal smell</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highlight>
                  <a:srgbClr val="F9DEC9"/>
                </a:highlight>
                <a:latin typeface="Mada"/>
                <a:ea typeface="Mada"/>
                <a:cs typeface="Mada"/>
                <a:sym typeface="Mada"/>
              </a:rPr>
              <a:t>Floor: </a:t>
            </a:r>
            <a:r>
              <a:rPr lang="en-GB" sz="1100">
                <a:latin typeface="Mada"/>
                <a:ea typeface="Mada"/>
                <a:cs typeface="Mada"/>
                <a:sym typeface="Mada"/>
              </a:rPr>
              <a:t>red granulation tissue, pale and smooth </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highlight>
                  <a:srgbClr val="F9DEC9"/>
                </a:highlight>
                <a:latin typeface="Mada"/>
                <a:ea typeface="Mada"/>
                <a:cs typeface="Mada"/>
                <a:sym typeface="Mada"/>
              </a:rPr>
              <a:t>Depth &amp; discharge:</a:t>
            </a:r>
            <a:r>
              <a:rPr lang="en-GB" sz="1100">
                <a:latin typeface="Mada"/>
                <a:ea typeface="Mada"/>
                <a:cs typeface="Mada"/>
                <a:sym typeface="Mada"/>
              </a:rPr>
              <a:t> it’s shallow ulcer, it’s not penetrate any structure and no viable discharge </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highlight>
                  <a:srgbClr val="F9DEC9"/>
                </a:highlight>
                <a:latin typeface="Mada"/>
                <a:ea typeface="Mada"/>
                <a:cs typeface="Mada"/>
                <a:sym typeface="Mada"/>
              </a:rPr>
              <a:t>Edge: </a:t>
            </a:r>
            <a:r>
              <a:rPr lang="en-GB" sz="1100">
                <a:latin typeface="Mada"/>
                <a:ea typeface="Mada"/>
                <a:cs typeface="Mada"/>
                <a:sym typeface="Mada"/>
              </a:rPr>
              <a:t>sloping edge with pale red margins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latin typeface="Mada"/>
                <a:ea typeface="Mada"/>
                <a:cs typeface="Mada"/>
                <a:sym typeface="Mada"/>
              </a:rPr>
              <a:t>Surrounding area: </a:t>
            </a:r>
            <a:r>
              <a:rPr lang="en-GB" sz="1100">
                <a:latin typeface="Mada"/>
                <a:ea typeface="Mada"/>
                <a:cs typeface="Mada"/>
                <a:sym typeface="Mada"/>
              </a:rPr>
              <a:t>there are multiple ulcers in the foot, pigmented and redness area amputation of the second toe, gangrenous 5th toe</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latin typeface="Mada"/>
                <a:ea typeface="Mada"/>
                <a:cs typeface="Mada"/>
                <a:sym typeface="Mada"/>
              </a:rPr>
              <a:t>Palpation: </a:t>
            </a:r>
            <a:endParaRPr b="1"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Ask the patient if there is any pain, Assess the temperature and tenderness </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Palpate the consistency of ulcer surface and edges (soft -firm-hard)</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latin typeface="Mada"/>
                <a:ea typeface="Mada"/>
                <a:cs typeface="Mada"/>
                <a:sym typeface="Mada"/>
              </a:rPr>
              <a:t>Examine surrounding tissues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I should assess the movement and the sensation of the leg, and assess the pulsation </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I should examine the regional lymph nodes </a:t>
            </a:r>
            <a:endParaRPr sz="1100">
              <a:latin typeface="Mada"/>
              <a:ea typeface="Mada"/>
              <a:cs typeface="Mada"/>
              <a:sym typeface="Mada"/>
            </a:endParaRPr>
          </a:p>
        </p:txBody>
      </p:sp>
      <p:sp>
        <p:nvSpPr>
          <p:cNvPr id="695" name="Google Shape;695;p40"/>
          <p:cNvSpPr txBox="1"/>
          <p:nvPr/>
        </p:nvSpPr>
        <p:spPr>
          <a:xfrm>
            <a:off x="156325" y="5023388"/>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Summary and DDX: </a:t>
            </a:r>
            <a:endParaRPr sz="1800">
              <a:solidFill>
                <a:srgbClr val="9FCFCF"/>
              </a:solidFill>
              <a:latin typeface="Comfortaa Regular"/>
              <a:ea typeface="Comfortaa Regular"/>
              <a:cs typeface="Comfortaa Regular"/>
              <a:sym typeface="Comfortaa Regular"/>
            </a:endParaRPr>
          </a:p>
        </p:txBody>
      </p:sp>
      <p:sp>
        <p:nvSpPr>
          <p:cNvPr id="696" name="Google Shape;696;p40"/>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40"/>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41"/>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41"/>
          <p:cNvSpPr txBox="1"/>
          <p:nvPr/>
        </p:nvSpPr>
        <p:spPr>
          <a:xfrm>
            <a:off x="80450" y="304538"/>
            <a:ext cx="7195800" cy="75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4000">
                <a:solidFill>
                  <a:srgbClr val="9FCFCF"/>
                </a:solidFill>
                <a:highlight>
                  <a:schemeClr val="lt1"/>
                </a:highlight>
                <a:latin typeface="Lora"/>
                <a:ea typeface="Lora"/>
                <a:cs typeface="Lora"/>
                <a:sym typeface="Lora"/>
              </a:rPr>
              <a:t>Session 6&amp;7</a:t>
            </a:r>
            <a:r>
              <a:rPr b="1" lang="en-GB" sz="4000">
                <a:solidFill>
                  <a:srgbClr val="9FCFCF"/>
                </a:solidFill>
                <a:highlight>
                  <a:schemeClr val="lt1"/>
                </a:highlight>
                <a:latin typeface="Lora"/>
                <a:ea typeface="Lora"/>
                <a:cs typeface="Lora"/>
                <a:sym typeface="Lora"/>
              </a:rPr>
              <a:t> : </a:t>
            </a:r>
            <a:r>
              <a:rPr b="1" lang="en-GB" sz="4000">
                <a:solidFill>
                  <a:srgbClr val="9FCFCF"/>
                </a:solidFill>
                <a:highlight>
                  <a:schemeClr val="lt1"/>
                </a:highlight>
                <a:latin typeface="Lora"/>
                <a:ea typeface="Lora"/>
                <a:cs typeface="Lora"/>
                <a:sym typeface="Lora"/>
              </a:rPr>
              <a:t>History and Physical Examination of Neck &amp; Thyroid Swellings</a:t>
            </a:r>
            <a:endParaRPr b="1" sz="4000">
              <a:solidFill>
                <a:srgbClr val="9FCFCF"/>
              </a:solidFill>
              <a:latin typeface="Lora"/>
              <a:ea typeface="Lora"/>
              <a:cs typeface="Lora"/>
              <a:sym typeface="Lora"/>
            </a:endParaRPr>
          </a:p>
        </p:txBody>
      </p:sp>
      <p:grpSp>
        <p:nvGrpSpPr>
          <p:cNvPr id="704" name="Google Shape;704;p41"/>
          <p:cNvGrpSpPr/>
          <p:nvPr/>
        </p:nvGrpSpPr>
        <p:grpSpPr>
          <a:xfrm>
            <a:off x="75" y="2231594"/>
            <a:ext cx="4067400" cy="558405"/>
            <a:chOff x="-163450" y="-34550"/>
            <a:chExt cx="4067400" cy="1359642"/>
          </a:xfrm>
        </p:grpSpPr>
        <p:sp>
          <p:nvSpPr>
            <p:cNvPr id="705" name="Google Shape;705;p41"/>
            <p:cNvSpPr txBox="1"/>
            <p:nvPr/>
          </p:nvSpPr>
          <p:spPr>
            <a:xfrm>
              <a:off x="-163450" y="-34550"/>
              <a:ext cx="4067400" cy="299100"/>
            </a:xfrm>
            <a:prstGeom prst="rect">
              <a:avLst/>
            </a:prstGeom>
            <a:noFill/>
            <a:ln>
              <a:noFill/>
            </a:ln>
          </p:spPr>
          <p:txBody>
            <a:bodyPr anchorCtr="0" anchor="t" bIns="91425" lIns="91425" spcFirstLastPara="1" rIns="91425" wrap="square" tIns="91425">
              <a:noAutofit/>
            </a:bodyPr>
            <a:lstStyle/>
            <a:p>
              <a:pPr indent="0" lvl="0" marL="89999" rtl="0" algn="l">
                <a:spcBef>
                  <a:spcPts val="0"/>
                </a:spcBef>
                <a:spcAft>
                  <a:spcPts val="0"/>
                </a:spcAft>
                <a:buNone/>
              </a:pPr>
              <a:r>
                <a:rPr lang="en-GB" sz="1800">
                  <a:solidFill>
                    <a:srgbClr val="9FCFCF"/>
                  </a:solidFill>
                  <a:latin typeface="Comfortaa Regular"/>
                  <a:ea typeface="Comfortaa Regular"/>
                  <a:cs typeface="Comfortaa Regular"/>
                  <a:sym typeface="Comfortaa Regular"/>
                </a:rPr>
                <a:t>Objectives</a:t>
              </a:r>
              <a:endParaRPr sz="1800">
                <a:solidFill>
                  <a:srgbClr val="9FCFCF"/>
                </a:solidFill>
                <a:latin typeface="Comfortaa Regular"/>
                <a:ea typeface="Comfortaa Regular"/>
                <a:cs typeface="Comfortaa Regular"/>
                <a:sym typeface="Comfortaa Regular"/>
              </a:endParaRPr>
            </a:p>
          </p:txBody>
        </p:sp>
        <p:sp>
          <p:nvSpPr>
            <p:cNvPr id="706" name="Google Shape;706;p41"/>
            <p:cNvSpPr/>
            <p:nvPr/>
          </p:nvSpPr>
          <p:spPr>
            <a:xfrm>
              <a:off x="-6675" y="1208992"/>
              <a:ext cx="2224800" cy="1161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707" name="Google Shape;707;p41"/>
          <p:cNvGrpSpPr/>
          <p:nvPr/>
        </p:nvGrpSpPr>
        <p:grpSpPr>
          <a:xfrm>
            <a:off x="79" y="7316428"/>
            <a:ext cx="4067400" cy="489881"/>
            <a:chOff x="80450" y="3045481"/>
            <a:chExt cx="4067400" cy="489881"/>
          </a:xfrm>
        </p:grpSpPr>
        <p:sp>
          <p:nvSpPr>
            <p:cNvPr id="708" name="Google Shape;708;p41"/>
            <p:cNvSpPr txBox="1"/>
            <p:nvPr/>
          </p:nvSpPr>
          <p:spPr>
            <a:xfrm>
              <a:off x="80450" y="3045481"/>
              <a:ext cx="4067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done by : </a:t>
              </a:r>
              <a:endParaRPr sz="1800">
                <a:solidFill>
                  <a:srgbClr val="9FCFCF"/>
                </a:solidFill>
                <a:latin typeface="Comfortaa Regular"/>
                <a:ea typeface="Comfortaa Regular"/>
                <a:cs typeface="Comfortaa Regular"/>
                <a:sym typeface="Comfortaa Regular"/>
              </a:endParaRPr>
            </a:p>
          </p:txBody>
        </p:sp>
        <p:sp>
          <p:nvSpPr>
            <p:cNvPr id="709" name="Google Shape;709;p41"/>
            <p:cNvSpPr/>
            <p:nvPr/>
          </p:nvSpPr>
          <p:spPr>
            <a:xfrm>
              <a:off x="80450" y="3496062"/>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710" name="Google Shape;710;p41"/>
          <p:cNvGrpSpPr/>
          <p:nvPr/>
        </p:nvGrpSpPr>
        <p:grpSpPr>
          <a:xfrm>
            <a:off x="73" y="9500842"/>
            <a:ext cx="4067400" cy="508147"/>
            <a:chOff x="80450" y="6212477"/>
            <a:chExt cx="4067400" cy="508147"/>
          </a:xfrm>
        </p:grpSpPr>
        <p:sp>
          <p:nvSpPr>
            <p:cNvPr id="711" name="Google Shape;711;p41"/>
            <p:cNvSpPr txBox="1"/>
            <p:nvPr/>
          </p:nvSpPr>
          <p:spPr>
            <a:xfrm>
              <a:off x="80450" y="6212477"/>
              <a:ext cx="40674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Resources </a:t>
              </a:r>
              <a:endParaRPr sz="1800">
                <a:solidFill>
                  <a:srgbClr val="9FCFCF"/>
                </a:solidFill>
                <a:latin typeface="Comfortaa Regular"/>
                <a:ea typeface="Comfortaa Regular"/>
                <a:cs typeface="Comfortaa Regular"/>
                <a:sym typeface="Comfortaa Regular"/>
              </a:endParaRPr>
            </a:p>
          </p:txBody>
        </p:sp>
        <p:sp>
          <p:nvSpPr>
            <p:cNvPr id="712" name="Google Shape;712;p41"/>
            <p:cNvSpPr/>
            <p:nvPr/>
          </p:nvSpPr>
          <p:spPr>
            <a:xfrm>
              <a:off x="80450" y="6681325"/>
              <a:ext cx="18699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713" name="Google Shape;713;p41"/>
          <p:cNvSpPr txBox="1"/>
          <p:nvPr/>
        </p:nvSpPr>
        <p:spPr>
          <a:xfrm>
            <a:off x="82" y="7806295"/>
            <a:ext cx="4067400" cy="40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latin typeface="Mada"/>
                <a:ea typeface="Mada"/>
                <a:cs typeface="Mada"/>
                <a:sym typeface="Mada"/>
              </a:rPr>
              <a:t>Rema Alkahtani &amp; Nouf Alshammari </a:t>
            </a:r>
            <a:endParaRPr sz="2000">
              <a:latin typeface="Mada"/>
              <a:ea typeface="Mada"/>
              <a:cs typeface="Mada"/>
              <a:sym typeface="Mada"/>
            </a:endParaRPr>
          </a:p>
        </p:txBody>
      </p:sp>
      <p:sp>
        <p:nvSpPr>
          <p:cNvPr id="714" name="Google Shape;714;p41"/>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715" name="Google Shape;715;p41"/>
          <p:cNvSpPr txBox="1"/>
          <p:nvPr/>
        </p:nvSpPr>
        <p:spPr>
          <a:xfrm>
            <a:off x="-25156" y="10009007"/>
            <a:ext cx="7407000" cy="7566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Clinical Surgical Skills</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Browse’s introduction to the symptoms and signs of surgical disease </a:t>
            </a:r>
            <a:endParaRPr>
              <a:latin typeface="Mada"/>
              <a:ea typeface="Mada"/>
              <a:cs typeface="Mada"/>
              <a:sym typeface="Mada"/>
            </a:endParaRPr>
          </a:p>
        </p:txBody>
      </p:sp>
      <p:sp>
        <p:nvSpPr>
          <p:cNvPr id="716" name="Google Shape;716;p41"/>
          <p:cNvSpPr txBox="1"/>
          <p:nvPr/>
        </p:nvSpPr>
        <p:spPr>
          <a:xfrm>
            <a:off x="80450" y="2785275"/>
            <a:ext cx="7195800" cy="4604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300">
                <a:latin typeface="Mada"/>
                <a:ea typeface="Mada"/>
                <a:cs typeface="Mada"/>
                <a:sym typeface="Mada"/>
              </a:rPr>
              <a:t>Neck Swellings : </a:t>
            </a:r>
            <a:endParaRPr sz="1300">
              <a:latin typeface="Mada"/>
              <a:ea typeface="Mada"/>
              <a:cs typeface="Mada"/>
              <a:sym typeface="Mada"/>
            </a:endParaRPr>
          </a:p>
          <a:p>
            <a:pPr indent="0" lvl="0" marL="0" rtl="0" algn="l">
              <a:lnSpc>
                <a:spcPct val="115000"/>
              </a:lnSpc>
              <a:spcBef>
                <a:spcPts val="0"/>
              </a:spcBef>
              <a:spcAft>
                <a:spcPts val="0"/>
              </a:spcAft>
              <a:buNone/>
            </a:pPr>
            <a:r>
              <a:rPr lang="en-GB" sz="1300">
                <a:latin typeface="Mada"/>
                <a:ea typeface="Mada"/>
                <a:cs typeface="Mada"/>
                <a:sym typeface="Mada"/>
              </a:rPr>
              <a:t>1.</a:t>
            </a:r>
            <a:r>
              <a:rPr lang="en-GB" sz="1300">
                <a:latin typeface="Mada"/>
                <a:ea typeface="Mada"/>
                <a:cs typeface="Mada"/>
                <a:sym typeface="Mada"/>
              </a:rPr>
              <a:t>Take general history of the lump.</a:t>
            </a:r>
            <a:endParaRPr sz="1300">
              <a:latin typeface="Mada"/>
              <a:ea typeface="Mada"/>
              <a:cs typeface="Mada"/>
              <a:sym typeface="Mada"/>
            </a:endParaRPr>
          </a:p>
          <a:p>
            <a:pPr indent="0" lvl="0" marL="0" rtl="0" algn="l">
              <a:lnSpc>
                <a:spcPct val="115000"/>
              </a:lnSpc>
              <a:spcBef>
                <a:spcPts val="0"/>
              </a:spcBef>
              <a:spcAft>
                <a:spcPts val="0"/>
              </a:spcAft>
              <a:buNone/>
            </a:pPr>
            <a:r>
              <a:rPr lang="en-GB" sz="1300">
                <a:latin typeface="Mada"/>
                <a:ea typeface="Mada"/>
                <a:cs typeface="Mada"/>
                <a:sym typeface="Mada"/>
              </a:rPr>
              <a:t>2.Perform general examination of the lump.</a:t>
            </a:r>
            <a:endParaRPr sz="1300">
              <a:latin typeface="Mada"/>
              <a:ea typeface="Mada"/>
              <a:cs typeface="Mada"/>
              <a:sym typeface="Mada"/>
            </a:endParaRPr>
          </a:p>
          <a:p>
            <a:pPr indent="0" lvl="0" marL="0" rtl="0" algn="l">
              <a:lnSpc>
                <a:spcPct val="115000"/>
              </a:lnSpc>
              <a:spcBef>
                <a:spcPts val="0"/>
              </a:spcBef>
              <a:spcAft>
                <a:spcPts val="0"/>
              </a:spcAft>
              <a:buNone/>
            </a:pPr>
            <a:r>
              <a:rPr lang="en-GB" sz="1300">
                <a:latin typeface="Mada"/>
                <a:ea typeface="Mada"/>
                <a:cs typeface="Mada"/>
                <a:sym typeface="Mada"/>
              </a:rPr>
              <a:t>3.Obtain and perform specific history and examination of the following:</a:t>
            </a:r>
            <a:endParaRPr sz="1300">
              <a:latin typeface="Mada"/>
              <a:ea typeface="Mada"/>
              <a:cs typeface="Mada"/>
              <a:sym typeface="Mada"/>
            </a:endParaRPr>
          </a:p>
          <a:p>
            <a:pPr indent="-311150" lvl="1" marL="914400" rtl="0" algn="l">
              <a:lnSpc>
                <a:spcPct val="115000"/>
              </a:lnSpc>
              <a:spcBef>
                <a:spcPts val="0"/>
              </a:spcBef>
              <a:spcAft>
                <a:spcPts val="0"/>
              </a:spcAft>
              <a:buSzPts val="1300"/>
              <a:buFont typeface="Mada"/>
              <a:buAutoNum type="alphaLcParenR"/>
            </a:pPr>
            <a:r>
              <a:rPr lang="en-GB" sz="1300">
                <a:latin typeface="Mada"/>
                <a:ea typeface="Mada"/>
                <a:cs typeface="Mada"/>
                <a:sym typeface="Mada"/>
              </a:rPr>
              <a:t>Cervical lymphadenopathy</a:t>
            </a:r>
            <a:endParaRPr sz="1300">
              <a:latin typeface="Mada"/>
              <a:ea typeface="Mada"/>
              <a:cs typeface="Mada"/>
              <a:sym typeface="Mada"/>
            </a:endParaRPr>
          </a:p>
          <a:p>
            <a:pPr indent="-311150" lvl="1" marL="914400" rtl="0" algn="l">
              <a:lnSpc>
                <a:spcPct val="115000"/>
              </a:lnSpc>
              <a:spcBef>
                <a:spcPts val="0"/>
              </a:spcBef>
              <a:spcAft>
                <a:spcPts val="0"/>
              </a:spcAft>
              <a:buSzPts val="1300"/>
              <a:buFont typeface="Mada"/>
              <a:buAutoNum type="alphaLcParenR"/>
            </a:pPr>
            <a:r>
              <a:rPr lang="en-GB" sz="1300">
                <a:latin typeface="Mada"/>
                <a:ea typeface="Mada"/>
                <a:cs typeface="Mada"/>
                <a:sym typeface="Mada"/>
              </a:rPr>
              <a:t>Branchial cyst and fistula</a:t>
            </a:r>
            <a:endParaRPr sz="1300">
              <a:latin typeface="Mada"/>
              <a:ea typeface="Mada"/>
              <a:cs typeface="Mada"/>
              <a:sym typeface="Mada"/>
            </a:endParaRPr>
          </a:p>
          <a:p>
            <a:pPr indent="-311150" lvl="1" marL="914400" rtl="0" algn="l">
              <a:lnSpc>
                <a:spcPct val="115000"/>
              </a:lnSpc>
              <a:spcBef>
                <a:spcPts val="0"/>
              </a:spcBef>
              <a:spcAft>
                <a:spcPts val="0"/>
              </a:spcAft>
              <a:buSzPts val="1300"/>
              <a:buFont typeface="Mada"/>
              <a:buAutoNum type="alphaLcParenR"/>
            </a:pPr>
            <a:r>
              <a:rPr lang="en-GB" sz="1300">
                <a:latin typeface="Mada"/>
                <a:ea typeface="Mada"/>
                <a:cs typeface="Mada"/>
                <a:sym typeface="Mada"/>
              </a:rPr>
              <a:t>Carotid body tumor</a:t>
            </a:r>
            <a:endParaRPr sz="1300">
              <a:latin typeface="Mada"/>
              <a:ea typeface="Mada"/>
              <a:cs typeface="Mada"/>
              <a:sym typeface="Mada"/>
            </a:endParaRPr>
          </a:p>
          <a:p>
            <a:pPr indent="-311150" lvl="1" marL="914400" rtl="0" algn="l">
              <a:lnSpc>
                <a:spcPct val="115000"/>
              </a:lnSpc>
              <a:spcBef>
                <a:spcPts val="0"/>
              </a:spcBef>
              <a:spcAft>
                <a:spcPts val="0"/>
              </a:spcAft>
              <a:buSzPts val="1300"/>
              <a:buFont typeface="Mada"/>
              <a:buAutoNum type="alphaLcParenR"/>
            </a:pPr>
            <a:r>
              <a:rPr lang="en-GB" sz="1300">
                <a:latin typeface="Mada"/>
                <a:ea typeface="Mada"/>
                <a:cs typeface="Mada"/>
                <a:sym typeface="Mada"/>
              </a:rPr>
              <a:t>Cystic hygroma</a:t>
            </a:r>
            <a:endParaRPr sz="1300">
              <a:latin typeface="Mada"/>
              <a:ea typeface="Mada"/>
              <a:cs typeface="Mada"/>
              <a:sym typeface="Mada"/>
            </a:endParaRPr>
          </a:p>
          <a:p>
            <a:pPr indent="-311150" lvl="1" marL="914400" rtl="0" algn="l">
              <a:lnSpc>
                <a:spcPct val="115000"/>
              </a:lnSpc>
              <a:spcBef>
                <a:spcPts val="0"/>
              </a:spcBef>
              <a:spcAft>
                <a:spcPts val="0"/>
              </a:spcAft>
              <a:buSzPts val="1300"/>
              <a:buFont typeface="Mada"/>
              <a:buAutoNum type="alphaLcParenR"/>
            </a:pPr>
            <a:r>
              <a:rPr lang="en-GB" sz="1300">
                <a:latin typeface="Mada"/>
                <a:ea typeface="Mada"/>
                <a:cs typeface="Mada"/>
                <a:sym typeface="Mada"/>
              </a:rPr>
              <a:t>Pharyngeal pouc</a:t>
            </a:r>
            <a:r>
              <a:rPr lang="en-GB" sz="1300">
                <a:latin typeface="Mada"/>
                <a:ea typeface="Mada"/>
                <a:cs typeface="Mada"/>
                <a:sym typeface="Mada"/>
              </a:rPr>
              <a:t>h</a:t>
            </a:r>
            <a:endParaRPr sz="1300">
              <a:latin typeface="Mada"/>
              <a:ea typeface="Mada"/>
              <a:cs typeface="Mada"/>
              <a:sym typeface="Mada"/>
            </a:endParaRPr>
          </a:p>
          <a:p>
            <a:pPr indent="0" lvl="0" marL="914400" rtl="0" algn="l">
              <a:lnSpc>
                <a:spcPct val="115000"/>
              </a:lnSpc>
              <a:spcBef>
                <a:spcPts val="0"/>
              </a:spcBef>
              <a:spcAft>
                <a:spcPts val="0"/>
              </a:spcAft>
              <a:buNone/>
            </a:pPr>
            <a:r>
              <a:t/>
            </a:r>
            <a:endParaRPr sz="1300">
              <a:latin typeface="Mada"/>
              <a:ea typeface="Mada"/>
              <a:cs typeface="Mada"/>
              <a:sym typeface="Mada"/>
            </a:endParaRPr>
          </a:p>
          <a:p>
            <a:pPr indent="0" lvl="0" marL="0" rtl="0" algn="l">
              <a:lnSpc>
                <a:spcPct val="115000"/>
              </a:lnSpc>
              <a:spcBef>
                <a:spcPts val="0"/>
              </a:spcBef>
              <a:spcAft>
                <a:spcPts val="0"/>
              </a:spcAft>
              <a:buNone/>
            </a:pPr>
            <a:r>
              <a:rPr lang="en-GB" sz="1300">
                <a:latin typeface="Mada"/>
                <a:ea typeface="Mada"/>
                <a:cs typeface="Mada"/>
                <a:sym typeface="Mada"/>
              </a:rPr>
              <a:t>Thyroid swellings : </a:t>
            </a:r>
            <a:endParaRPr sz="1300">
              <a:latin typeface="Mada"/>
              <a:ea typeface="Mada"/>
              <a:cs typeface="Mada"/>
              <a:sym typeface="Mada"/>
            </a:endParaRPr>
          </a:p>
          <a:p>
            <a:pPr indent="0" lvl="0" marL="0" rtl="0" algn="l">
              <a:lnSpc>
                <a:spcPct val="115000"/>
              </a:lnSpc>
              <a:spcBef>
                <a:spcPts val="1200"/>
              </a:spcBef>
              <a:spcAft>
                <a:spcPts val="0"/>
              </a:spcAft>
              <a:buNone/>
            </a:pPr>
            <a:r>
              <a:rPr lang="en-GB" sz="1300">
                <a:solidFill>
                  <a:schemeClr val="dk1"/>
                </a:solidFill>
                <a:latin typeface="Mada"/>
                <a:ea typeface="Mada"/>
                <a:cs typeface="Mada"/>
                <a:sym typeface="Mada"/>
              </a:rPr>
              <a:t>4) The student is expected to recognize, explain and differentiate the following:</a:t>
            </a:r>
            <a:endParaRPr sz="1300">
              <a:solidFill>
                <a:schemeClr val="dk1"/>
              </a:solidFill>
              <a:latin typeface="Mada"/>
              <a:ea typeface="Mada"/>
              <a:cs typeface="Mada"/>
              <a:sym typeface="Mada"/>
            </a:endParaRPr>
          </a:p>
          <a:p>
            <a:pPr indent="-311150" lvl="1" marL="914400" rtl="0" algn="l">
              <a:lnSpc>
                <a:spcPct val="115000"/>
              </a:lnSpc>
              <a:spcBef>
                <a:spcPts val="1200"/>
              </a:spcBef>
              <a:spcAft>
                <a:spcPts val="0"/>
              </a:spcAft>
              <a:buClr>
                <a:schemeClr val="dk1"/>
              </a:buClr>
              <a:buSzPts val="1300"/>
              <a:buFont typeface="Mada"/>
              <a:buAutoNum type="alphaLcParenR"/>
            </a:pPr>
            <a:r>
              <a:rPr lang="en-GB" sz="1300">
                <a:solidFill>
                  <a:schemeClr val="dk1"/>
                </a:solidFill>
                <a:latin typeface="Mada"/>
                <a:ea typeface="Mada"/>
                <a:cs typeface="Mada"/>
                <a:sym typeface="Mada"/>
              </a:rPr>
              <a:t>Simple hyperplastic goiter</a:t>
            </a:r>
            <a:endParaRPr sz="1300">
              <a:solidFill>
                <a:schemeClr val="dk1"/>
              </a:solidFill>
              <a:latin typeface="Mada"/>
              <a:ea typeface="Mada"/>
              <a:cs typeface="Mada"/>
              <a:sym typeface="Mada"/>
            </a:endParaRPr>
          </a:p>
          <a:p>
            <a:pPr indent="-311150" lvl="1" marL="914400" rtl="0" algn="l">
              <a:lnSpc>
                <a:spcPct val="115000"/>
              </a:lnSpc>
              <a:spcBef>
                <a:spcPts val="0"/>
              </a:spcBef>
              <a:spcAft>
                <a:spcPts val="0"/>
              </a:spcAft>
              <a:buClr>
                <a:schemeClr val="dk1"/>
              </a:buClr>
              <a:buSzPts val="1300"/>
              <a:buFont typeface="Mada"/>
              <a:buAutoNum type="alphaLcParenR"/>
            </a:pPr>
            <a:r>
              <a:rPr lang="en-GB" sz="1300">
                <a:solidFill>
                  <a:schemeClr val="dk1"/>
                </a:solidFill>
                <a:latin typeface="Mada"/>
                <a:ea typeface="Mada"/>
                <a:cs typeface="Mada"/>
                <a:sym typeface="Mada"/>
              </a:rPr>
              <a:t>Multinodular goiter</a:t>
            </a:r>
            <a:endParaRPr sz="1300">
              <a:solidFill>
                <a:schemeClr val="dk1"/>
              </a:solidFill>
              <a:latin typeface="Mada"/>
              <a:ea typeface="Mada"/>
              <a:cs typeface="Mada"/>
              <a:sym typeface="Mada"/>
            </a:endParaRPr>
          </a:p>
          <a:p>
            <a:pPr indent="-311150" lvl="1" marL="914400" rtl="0" algn="l">
              <a:lnSpc>
                <a:spcPct val="115000"/>
              </a:lnSpc>
              <a:spcBef>
                <a:spcPts val="0"/>
              </a:spcBef>
              <a:spcAft>
                <a:spcPts val="0"/>
              </a:spcAft>
              <a:buClr>
                <a:schemeClr val="dk1"/>
              </a:buClr>
              <a:buSzPts val="1300"/>
              <a:buFont typeface="Mada"/>
              <a:buAutoNum type="alphaLcParenR"/>
            </a:pPr>
            <a:r>
              <a:rPr lang="en-GB" sz="1300">
                <a:solidFill>
                  <a:schemeClr val="dk1"/>
                </a:solidFill>
                <a:latin typeface="Mada"/>
                <a:ea typeface="Mada"/>
                <a:cs typeface="Mada"/>
                <a:sym typeface="Mada"/>
              </a:rPr>
              <a:t>Solitary nodule</a:t>
            </a:r>
            <a:endParaRPr sz="1300">
              <a:solidFill>
                <a:schemeClr val="dk1"/>
              </a:solidFill>
              <a:latin typeface="Mada"/>
              <a:ea typeface="Mada"/>
              <a:cs typeface="Mada"/>
              <a:sym typeface="Mada"/>
            </a:endParaRPr>
          </a:p>
          <a:p>
            <a:pPr indent="-311150" lvl="1" marL="914400" rtl="0" algn="l">
              <a:lnSpc>
                <a:spcPct val="115000"/>
              </a:lnSpc>
              <a:spcBef>
                <a:spcPts val="0"/>
              </a:spcBef>
              <a:spcAft>
                <a:spcPts val="0"/>
              </a:spcAft>
              <a:buClr>
                <a:schemeClr val="dk1"/>
              </a:buClr>
              <a:buSzPts val="1300"/>
              <a:buFont typeface="Mada"/>
              <a:buAutoNum type="alphaLcParenR"/>
            </a:pPr>
            <a:r>
              <a:rPr lang="en-GB" sz="1300">
                <a:solidFill>
                  <a:schemeClr val="dk1"/>
                </a:solidFill>
                <a:latin typeface="Mada"/>
                <a:ea typeface="Mada"/>
                <a:cs typeface="Mada"/>
                <a:sym typeface="Mada"/>
              </a:rPr>
              <a:t>Thyrotoxicosis and myxedema</a:t>
            </a:r>
            <a:endParaRPr sz="1300">
              <a:solidFill>
                <a:schemeClr val="dk1"/>
              </a:solidFill>
              <a:latin typeface="Mada"/>
              <a:ea typeface="Mada"/>
              <a:cs typeface="Mada"/>
              <a:sym typeface="Mada"/>
            </a:endParaRPr>
          </a:p>
          <a:p>
            <a:pPr indent="-311150" lvl="1" marL="914400" rtl="0" algn="l">
              <a:lnSpc>
                <a:spcPct val="115000"/>
              </a:lnSpc>
              <a:spcBef>
                <a:spcPts val="0"/>
              </a:spcBef>
              <a:spcAft>
                <a:spcPts val="0"/>
              </a:spcAft>
              <a:buClr>
                <a:schemeClr val="dk1"/>
              </a:buClr>
              <a:buSzPts val="1300"/>
              <a:buFont typeface="Mada"/>
              <a:buAutoNum type="alphaLcParenR"/>
            </a:pPr>
            <a:r>
              <a:rPr lang="en-GB" sz="1300">
                <a:solidFill>
                  <a:schemeClr val="dk1"/>
                </a:solidFill>
                <a:latin typeface="Mada"/>
                <a:ea typeface="Mada"/>
                <a:cs typeface="Mada"/>
                <a:sym typeface="Mada"/>
              </a:rPr>
              <a:t>Carcinoma of thyroid glands</a:t>
            </a:r>
            <a:endParaRPr sz="1300">
              <a:solidFill>
                <a:schemeClr val="dk1"/>
              </a:solidFill>
              <a:latin typeface="Mada"/>
              <a:ea typeface="Mada"/>
              <a:cs typeface="Mada"/>
              <a:sym typeface="Mada"/>
            </a:endParaRPr>
          </a:p>
          <a:p>
            <a:pPr indent="-311150" lvl="1" marL="914400" rtl="0" algn="l">
              <a:lnSpc>
                <a:spcPct val="115000"/>
              </a:lnSpc>
              <a:spcBef>
                <a:spcPts val="0"/>
              </a:spcBef>
              <a:spcAft>
                <a:spcPts val="0"/>
              </a:spcAft>
              <a:buClr>
                <a:schemeClr val="dk1"/>
              </a:buClr>
              <a:buSzPts val="1300"/>
              <a:buFont typeface="Mada"/>
              <a:buAutoNum type="alphaLcParenR"/>
            </a:pPr>
            <a:r>
              <a:rPr lang="en-GB" sz="1300">
                <a:solidFill>
                  <a:schemeClr val="dk1"/>
                </a:solidFill>
                <a:latin typeface="Mada"/>
                <a:ea typeface="Mada"/>
                <a:cs typeface="Mada"/>
                <a:sym typeface="Mada"/>
              </a:rPr>
              <a:t>Thyroiditis</a:t>
            </a:r>
            <a:endParaRPr sz="1300">
              <a:latin typeface="Mada"/>
              <a:ea typeface="Mada"/>
              <a:cs typeface="Mada"/>
              <a:sym typeface="Mada"/>
            </a:endParaRPr>
          </a:p>
        </p:txBody>
      </p:sp>
      <p:sp>
        <p:nvSpPr>
          <p:cNvPr id="717" name="Google Shape;717;p41"/>
          <p:cNvSpPr txBox="1"/>
          <p:nvPr/>
        </p:nvSpPr>
        <p:spPr>
          <a:xfrm>
            <a:off x="3226525" y="3850300"/>
            <a:ext cx="4850400" cy="1391400"/>
          </a:xfrm>
          <a:prstGeom prst="rect">
            <a:avLst/>
          </a:prstGeom>
          <a:noFill/>
          <a:ln>
            <a:noFill/>
          </a:ln>
        </p:spPr>
        <p:txBody>
          <a:bodyPr anchorCtr="0" anchor="t" bIns="91425" lIns="91425" spcFirstLastPara="1" rIns="91425" wrap="square" tIns="91425">
            <a:spAutoFit/>
          </a:bodyPr>
          <a:lstStyle/>
          <a:p>
            <a:pPr indent="-317500" lvl="0" marL="914400" rtl="0" algn="l">
              <a:lnSpc>
                <a:spcPct val="115000"/>
              </a:lnSpc>
              <a:spcBef>
                <a:spcPts val="0"/>
              </a:spcBef>
              <a:spcAft>
                <a:spcPts val="0"/>
              </a:spcAft>
              <a:buSzPts val="1400"/>
              <a:buFont typeface="Mada"/>
              <a:buAutoNum type="alphaLcPeriod" startAt="5"/>
            </a:pPr>
            <a:r>
              <a:rPr lang="en-GB">
                <a:latin typeface="Mada"/>
                <a:ea typeface="Mada"/>
                <a:cs typeface="Mada"/>
                <a:sym typeface="Mada"/>
              </a:rPr>
              <a:t>Sternomastoid tumors </a:t>
            </a:r>
            <a:endParaRPr>
              <a:latin typeface="Mada"/>
              <a:ea typeface="Mada"/>
              <a:cs typeface="Mada"/>
              <a:sym typeface="Mada"/>
            </a:endParaRPr>
          </a:p>
          <a:p>
            <a:pPr indent="-317500" lvl="0" marL="914400" rtl="0" algn="l">
              <a:lnSpc>
                <a:spcPct val="115000"/>
              </a:lnSpc>
              <a:spcBef>
                <a:spcPts val="0"/>
              </a:spcBef>
              <a:spcAft>
                <a:spcPts val="0"/>
              </a:spcAft>
              <a:buSzPts val="1400"/>
              <a:buFont typeface="Mada"/>
              <a:buAutoNum type="alphaLcPeriod" startAt="5"/>
            </a:pPr>
            <a:r>
              <a:rPr lang="en-GB">
                <a:latin typeface="Mada"/>
                <a:ea typeface="Mada"/>
                <a:cs typeface="Mada"/>
                <a:sym typeface="Mada"/>
              </a:rPr>
              <a:t>Cervical rib</a:t>
            </a:r>
            <a:endParaRPr>
              <a:latin typeface="Mada"/>
              <a:ea typeface="Mada"/>
              <a:cs typeface="Mada"/>
              <a:sym typeface="Mada"/>
            </a:endParaRPr>
          </a:p>
          <a:p>
            <a:pPr indent="-317500" lvl="0" marL="914400" rtl="0" algn="l">
              <a:lnSpc>
                <a:spcPct val="115000"/>
              </a:lnSpc>
              <a:spcBef>
                <a:spcPts val="0"/>
              </a:spcBef>
              <a:spcAft>
                <a:spcPts val="0"/>
              </a:spcAft>
              <a:buSzPts val="1400"/>
              <a:buFont typeface="Mada"/>
              <a:buAutoNum type="alphaLcPeriod" startAt="5"/>
            </a:pPr>
            <a:r>
              <a:rPr lang="en-GB">
                <a:latin typeface="Mada"/>
                <a:ea typeface="Mada"/>
                <a:cs typeface="Mada"/>
                <a:sym typeface="Mada"/>
              </a:rPr>
              <a:t>Thyroglossal cyst</a:t>
            </a:r>
            <a:endParaRPr>
              <a:latin typeface="Mada"/>
              <a:ea typeface="Mada"/>
              <a:cs typeface="Mada"/>
              <a:sym typeface="Mada"/>
            </a:endParaRPr>
          </a:p>
          <a:p>
            <a:pPr indent="-317500" lvl="0" marL="914400" rtl="0" algn="l">
              <a:lnSpc>
                <a:spcPct val="115000"/>
              </a:lnSpc>
              <a:spcBef>
                <a:spcPts val="0"/>
              </a:spcBef>
              <a:spcAft>
                <a:spcPts val="0"/>
              </a:spcAft>
              <a:buSzPts val="1400"/>
              <a:buFont typeface="Mada"/>
              <a:buAutoNum type="alphaLcPeriod" startAt="5"/>
            </a:pPr>
            <a:r>
              <a:rPr lang="en-GB">
                <a:latin typeface="Mada"/>
                <a:ea typeface="Mada"/>
                <a:cs typeface="Mada"/>
                <a:sym typeface="Mada"/>
              </a:rPr>
              <a:t>Thyroid gland</a:t>
            </a:r>
            <a:endParaRPr>
              <a:latin typeface="Mada"/>
              <a:ea typeface="Mada"/>
              <a:cs typeface="Mada"/>
              <a:sym typeface="Mada"/>
            </a:endParaRPr>
          </a:p>
          <a:p>
            <a:pPr indent="-317500" lvl="0" marL="914400" rtl="0" algn="l">
              <a:lnSpc>
                <a:spcPct val="115000"/>
              </a:lnSpc>
              <a:spcBef>
                <a:spcPts val="0"/>
              </a:spcBef>
              <a:spcAft>
                <a:spcPts val="0"/>
              </a:spcAft>
              <a:buSzPts val="1400"/>
              <a:buFont typeface="Mada"/>
              <a:buAutoNum type="alphaLcPeriod" startAt="5"/>
            </a:pPr>
            <a:r>
              <a:rPr lang="en-GB">
                <a:latin typeface="Mada"/>
                <a:ea typeface="Mada"/>
                <a:cs typeface="Mada"/>
                <a:sym typeface="Mada"/>
              </a:rPr>
              <a:t>Salivary glands swellings</a:t>
            </a:r>
            <a:endParaRPr>
              <a:latin typeface="Mada"/>
              <a:ea typeface="Mada"/>
              <a:cs typeface="Mada"/>
              <a:sym typeface="Mada"/>
            </a:endParaRPr>
          </a:p>
        </p:txBody>
      </p:sp>
      <p:grpSp>
        <p:nvGrpSpPr>
          <p:cNvPr id="718" name="Google Shape;718;p41"/>
          <p:cNvGrpSpPr/>
          <p:nvPr/>
        </p:nvGrpSpPr>
        <p:grpSpPr>
          <a:xfrm>
            <a:off x="-25150" y="8190994"/>
            <a:ext cx="4067400" cy="489881"/>
            <a:chOff x="80450" y="3045481"/>
            <a:chExt cx="4067400" cy="489881"/>
          </a:xfrm>
        </p:grpSpPr>
        <p:sp>
          <p:nvSpPr>
            <p:cNvPr id="719" name="Google Shape;719;p41"/>
            <p:cNvSpPr txBox="1"/>
            <p:nvPr/>
          </p:nvSpPr>
          <p:spPr>
            <a:xfrm>
              <a:off x="80450" y="3045481"/>
              <a:ext cx="4067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Reviewed by : </a:t>
              </a:r>
              <a:endParaRPr sz="1800">
                <a:solidFill>
                  <a:srgbClr val="9FCFCF"/>
                </a:solidFill>
                <a:latin typeface="Comfortaa Regular"/>
                <a:ea typeface="Comfortaa Regular"/>
                <a:cs typeface="Comfortaa Regular"/>
                <a:sym typeface="Comfortaa Regular"/>
              </a:endParaRPr>
            </a:p>
          </p:txBody>
        </p:sp>
        <p:sp>
          <p:nvSpPr>
            <p:cNvPr id="720" name="Google Shape;720;p41"/>
            <p:cNvSpPr/>
            <p:nvPr/>
          </p:nvSpPr>
          <p:spPr>
            <a:xfrm>
              <a:off x="80450" y="3496062"/>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721" name="Google Shape;721;p41"/>
          <p:cNvSpPr txBox="1"/>
          <p:nvPr/>
        </p:nvSpPr>
        <p:spPr>
          <a:xfrm>
            <a:off x="-25150" y="8690663"/>
            <a:ext cx="2625600" cy="8004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Mada"/>
              <a:buChar char="●"/>
            </a:pPr>
            <a:r>
              <a:rPr lang="en-GB" sz="2000">
                <a:latin typeface="Mada"/>
                <a:ea typeface="Mada"/>
                <a:cs typeface="Mada"/>
                <a:sym typeface="Mada"/>
              </a:rPr>
              <a:t>Nouf Alhumaidi </a:t>
            </a:r>
            <a:endParaRPr sz="2000">
              <a:latin typeface="Mada"/>
              <a:ea typeface="Mada"/>
              <a:cs typeface="Mada"/>
              <a:sym typeface="Mada"/>
            </a:endParaRPr>
          </a:p>
          <a:p>
            <a:pPr indent="-355600" lvl="0" marL="457200" rtl="0" algn="l">
              <a:spcBef>
                <a:spcPts val="0"/>
              </a:spcBef>
              <a:spcAft>
                <a:spcPts val="0"/>
              </a:spcAft>
              <a:buSzPts val="2000"/>
              <a:buFont typeface="Mada"/>
              <a:buChar char="●"/>
            </a:pPr>
            <a:r>
              <a:rPr lang="en-GB" sz="2000">
                <a:latin typeface="Mada"/>
                <a:ea typeface="Mada"/>
                <a:cs typeface="Mada"/>
                <a:sym typeface="Mada"/>
              </a:rPr>
              <a:t>Joud AlKhalifah</a:t>
            </a:r>
            <a:endParaRPr sz="2000">
              <a:latin typeface="Mada"/>
              <a:ea typeface="Mada"/>
              <a:cs typeface="Mada"/>
              <a:sym typeface="Mad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5"/>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195" name="Google Shape;195;p15"/>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5"/>
          <p:cNvSpPr txBox="1"/>
          <p:nvPr/>
        </p:nvSpPr>
        <p:spPr>
          <a:xfrm>
            <a:off x="-56500" y="261250"/>
            <a:ext cx="7195800" cy="4377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sz="2000">
                <a:solidFill>
                  <a:srgbClr val="9FCFCF"/>
                </a:solidFill>
                <a:highlight>
                  <a:srgbClr val="FFFFFF"/>
                </a:highlight>
                <a:latin typeface="Lora"/>
                <a:ea typeface="Lora"/>
                <a:cs typeface="Lora"/>
                <a:sym typeface="Lora"/>
              </a:rPr>
              <a:t>Table of </a:t>
            </a:r>
            <a:r>
              <a:rPr b="1" lang="en-GB" sz="2000">
                <a:solidFill>
                  <a:srgbClr val="9FCFCF"/>
                </a:solidFill>
                <a:highlight>
                  <a:srgbClr val="FFFFFF"/>
                </a:highlight>
                <a:latin typeface="Lora"/>
                <a:ea typeface="Lora"/>
                <a:cs typeface="Lora"/>
                <a:sym typeface="Lora"/>
              </a:rPr>
              <a:t>contents</a:t>
            </a:r>
            <a:r>
              <a:rPr b="1" lang="en-GB" sz="2000">
                <a:solidFill>
                  <a:srgbClr val="9FCFCF"/>
                </a:solidFill>
                <a:highlight>
                  <a:srgbClr val="FFFFFF"/>
                </a:highlight>
                <a:latin typeface="Lora"/>
                <a:ea typeface="Lora"/>
                <a:cs typeface="Lora"/>
                <a:sym typeface="Lora"/>
              </a:rPr>
              <a:t> </a:t>
            </a:r>
            <a:endParaRPr b="1" sz="2000">
              <a:solidFill>
                <a:srgbClr val="9FCFCF"/>
              </a:solidFill>
              <a:latin typeface="Lora"/>
              <a:ea typeface="Lora"/>
              <a:cs typeface="Lora"/>
              <a:sym typeface="Lora"/>
            </a:endParaRPr>
          </a:p>
        </p:txBody>
      </p:sp>
      <p:graphicFrame>
        <p:nvGraphicFramePr>
          <p:cNvPr id="197" name="Google Shape;197;p15"/>
          <p:cNvGraphicFramePr/>
          <p:nvPr/>
        </p:nvGraphicFramePr>
        <p:xfrm>
          <a:off x="302388" y="1079988"/>
          <a:ext cx="3000000" cy="3000000"/>
        </p:xfrm>
        <a:graphic>
          <a:graphicData uri="http://schemas.openxmlformats.org/drawingml/2006/table">
            <a:tbl>
              <a:tblPr>
                <a:noFill/>
                <a:tableStyleId>{19993E90-D4CF-4236-97D6-A35B643A8516}</a:tableStyleId>
              </a:tblPr>
              <a:tblGrid>
                <a:gridCol w="6335575"/>
                <a:gridCol w="649150"/>
              </a:tblGrid>
              <a:tr h="257150">
                <a:tc>
                  <a:txBody>
                    <a:bodyPr/>
                    <a:lstStyle/>
                    <a:p>
                      <a:pPr indent="0" lvl="0" marL="0" rtl="0" algn="ctr">
                        <a:spcBef>
                          <a:spcPts val="0"/>
                        </a:spcBef>
                        <a:spcAft>
                          <a:spcPts val="0"/>
                        </a:spcAft>
                        <a:buNone/>
                      </a:pPr>
                      <a:r>
                        <a:rPr b="1" lang="en-GB" sz="1600">
                          <a:latin typeface="Mada"/>
                          <a:ea typeface="Mada"/>
                          <a:cs typeface="Mada"/>
                          <a:sym typeface="Mada"/>
                        </a:rPr>
                        <a:t>Session </a:t>
                      </a:r>
                      <a:endParaRPr b="1" sz="16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None/>
                      </a:pPr>
                      <a:r>
                        <a:rPr b="1" lang="en-GB" sz="1600">
                          <a:latin typeface="Mada"/>
                          <a:ea typeface="Mada"/>
                          <a:cs typeface="Mada"/>
                          <a:sym typeface="Mada"/>
                        </a:rPr>
                        <a:t>Page </a:t>
                      </a:r>
                      <a:endParaRPr b="1" sz="1600">
                        <a:latin typeface="Mada"/>
                        <a:ea typeface="Mada"/>
                        <a:cs typeface="Mada"/>
                        <a:sym typeface="Mada"/>
                      </a:endParaRPr>
                    </a:p>
                  </a:txBody>
                  <a:tcPr marT="91425" marB="91425" marR="91425" marL="91425">
                    <a:solidFill>
                      <a:srgbClr val="F9DEC9"/>
                    </a:solidFill>
                  </a:tcPr>
                </a:tc>
              </a:tr>
              <a:tr h="169800">
                <a:tc>
                  <a:txBody>
                    <a:bodyPr/>
                    <a:lstStyle/>
                    <a:p>
                      <a:pPr indent="0" lvl="0" marL="0" rtl="0" algn="l">
                        <a:spcBef>
                          <a:spcPts val="0"/>
                        </a:spcBef>
                        <a:spcAft>
                          <a:spcPts val="0"/>
                        </a:spcAft>
                        <a:buNone/>
                      </a:pPr>
                      <a:r>
                        <a:rPr b="1" lang="en-GB" sz="1300">
                          <a:solidFill>
                            <a:srgbClr val="0B5394"/>
                          </a:solidFill>
                          <a:uFill>
                            <a:noFill/>
                          </a:uFill>
                          <a:latin typeface="Mada"/>
                          <a:ea typeface="Mada"/>
                          <a:cs typeface="Mada"/>
                          <a:sym typeface="Mada"/>
                          <a:hlinkClick action="ppaction://hlinksldjump" r:id="rId3">
                            <a:extLst>
                              <a:ext uri="{A12FA001-AC4F-418D-AE19-62706E023703}">
                                <ahyp:hlinkClr val="tx"/>
                              </a:ext>
                            </a:extLst>
                          </a:hlinkClick>
                        </a:rPr>
                        <a:t>Session1 : </a:t>
                      </a:r>
                      <a:r>
                        <a:rPr lang="en-GB" sz="1300" u="sng">
                          <a:solidFill>
                            <a:srgbClr val="0B5394"/>
                          </a:solidFill>
                          <a:latin typeface="Mada"/>
                          <a:ea typeface="Mada"/>
                          <a:cs typeface="Mada"/>
                          <a:sym typeface="Mada"/>
                          <a:hlinkClick action="ppaction://hlinksldjump" r:id="rId4">
                            <a:extLst>
                              <a:ext uri="{A12FA001-AC4F-418D-AE19-62706E023703}">
                                <ahyp:hlinkClr val="tx"/>
                              </a:ext>
                            </a:extLst>
                          </a:hlinkClick>
                        </a:rPr>
                        <a:t>General Principles of History Taking and Physical Examination </a:t>
                      </a:r>
                      <a:endParaRPr sz="1300" u="sng">
                        <a:solidFill>
                          <a:srgbClr val="0B5394"/>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en-GB">
                          <a:solidFill>
                            <a:srgbClr val="0B5394"/>
                          </a:solidFill>
                          <a:latin typeface="Mada"/>
                          <a:ea typeface="Mada"/>
                          <a:cs typeface="Mada"/>
                          <a:sym typeface="Mada"/>
                        </a:rPr>
                        <a:t>4</a:t>
                      </a:r>
                      <a:endParaRPr b="1">
                        <a:solidFill>
                          <a:srgbClr val="0B5394"/>
                        </a:solidFill>
                        <a:latin typeface="Mada"/>
                        <a:ea typeface="Mada"/>
                        <a:cs typeface="Mada"/>
                        <a:sym typeface="Mada"/>
                      </a:endParaRPr>
                    </a:p>
                  </a:txBody>
                  <a:tcPr marT="91425" marB="91425" marR="91425" marL="91425" anchor="ctr"/>
                </a:tc>
              </a:tr>
              <a:tr h="326000">
                <a:tc>
                  <a:txBody>
                    <a:bodyPr/>
                    <a:lstStyle/>
                    <a:p>
                      <a:pPr indent="0" lvl="0" marL="0" rtl="0" algn="l">
                        <a:spcBef>
                          <a:spcPts val="0"/>
                        </a:spcBef>
                        <a:spcAft>
                          <a:spcPts val="0"/>
                        </a:spcAft>
                        <a:buNone/>
                      </a:pPr>
                      <a:r>
                        <a:rPr b="1" lang="en-GB" sz="1300">
                          <a:solidFill>
                            <a:srgbClr val="0B5394"/>
                          </a:solidFill>
                          <a:uFill>
                            <a:noFill/>
                          </a:uFill>
                          <a:latin typeface="Mada"/>
                          <a:ea typeface="Mada"/>
                          <a:cs typeface="Mada"/>
                          <a:sym typeface="Mada"/>
                          <a:hlinkClick action="ppaction://hlinksldjump" r:id="rId5">
                            <a:extLst>
                              <a:ext uri="{A12FA001-AC4F-418D-AE19-62706E023703}">
                                <ahyp:hlinkClr val="tx"/>
                              </a:ext>
                            </a:extLst>
                          </a:hlinkClick>
                        </a:rPr>
                        <a:t>Session 2+3 </a:t>
                      </a:r>
                      <a:r>
                        <a:rPr b="1" lang="en-GB" sz="1300">
                          <a:solidFill>
                            <a:srgbClr val="0B5394"/>
                          </a:solidFill>
                          <a:uFill>
                            <a:noFill/>
                          </a:uFill>
                          <a:latin typeface="Mada"/>
                          <a:ea typeface="Mada"/>
                          <a:cs typeface="Mada"/>
                          <a:sym typeface="Mada"/>
                          <a:hlinkClick action="ppaction://hlinksldjump" r:id="rId6">
                            <a:extLst>
                              <a:ext uri="{A12FA001-AC4F-418D-AE19-62706E023703}">
                                <ahyp:hlinkClr val="tx"/>
                              </a:ext>
                            </a:extLst>
                          </a:hlinkClick>
                        </a:rPr>
                        <a:t>: </a:t>
                      </a:r>
                      <a:r>
                        <a:rPr lang="en-GB" sz="1300" u="sng">
                          <a:solidFill>
                            <a:srgbClr val="0B5394"/>
                          </a:solidFill>
                          <a:latin typeface="Mada"/>
                          <a:ea typeface="Mada"/>
                          <a:cs typeface="Mada"/>
                          <a:sym typeface="Mada"/>
                          <a:hlinkClick action="ppaction://hlinksldjump" r:id="rId7">
                            <a:extLst>
                              <a:ext uri="{A12FA001-AC4F-418D-AE19-62706E023703}">
                                <ahyp:hlinkClr val="tx"/>
                              </a:ext>
                            </a:extLst>
                          </a:hlinkClick>
                        </a:rPr>
                        <a:t>Describe and analyze the important Symptoms in Surgical Patient that are associated </a:t>
                      </a:r>
                      <a:endParaRPr sz="1600">
                        <a:solidFill>
                          <a:srgbClr val="0B5394"/>
                        </a:solidFill>
                      </a:endParaRPr>
                    </a:p>
                    <a:p>
                      <a:pPr indent="0" lvl="0" marL="0" rtl="0" algn="l">
                        <a:spcBef>
                          <a:spcPts val="0"/>
                        </a:spcBef>
                        <a:spcAft>
                          <a:spcPts val="0"/>
                        </a:spcAft>
                        <a:buNone/>
                      </a:pPr>
                      <a:r>
                        <a:rPr lang="en-GB" sz="1300" u="sng">
                          <a:solidFill>
                            <a:srgbClr val="0B5394"/>
                          </a:solidFill>
                          <a:latin typeface="Mada"/>
                          <a:ea typeface="Mada"/>
                          <a:cs typeface="Mada"/>
                          <a:sym typeface="Mada"/>
                          <a:hlinkClick action="ppaction://hlinksldjump" r:id="rId8">
                            <a:extLst>
                              <a:ext uri="{A12FA001-AC4F-418D-AE19-62706E023703}">
                                <ahyp:hlinkClr val="tx"/>
                              </a:ext>
                            </a:extLst>
                          </a:hlinkClick>
                        </a:rPr>
                        <a:t>with the following systems (gastrointestinal tract, chest, heart, genitourinary, metabolic and endocrine, neurological, musculoskeletal) + Taking history of Pain</a:t>
                      </a:r>
                      <a:endParaRPr sz="1300" u="sng">
                        <a:solidFill>
                          <a:srgbClr val="0B5394"/>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en-GB">
                          <a:solidFill>
                            <a:srgbClr val="0B5394"/>
                          </a:solidFill>
                          <a:latin typeface="Mada"/>
                          <a:ea typeface="Mada"/>
                          <a:cs typeface="Mada"/>
                          <a:sym typeface="Mada"/>
                        </a:rPr>
                        <a:t>11</a:t>
                      </a:r>
                      <a:endParaRPr b="1">
                        <a:solidFill>
                          <a:srgbClr val="0B5394"/>
                        </a:solidFill>
                        <a:latin typeface="Mada"/>
                        <a:ea typeface="Mada"/>
                        <a:cs typeface="Mada"/>
                        <a:sym typeface="Mada"/>
                      </a:endParaRPr>
                    </a:p>
                  </a:txBody>
                  <a:tcPr marT="91425" marB="91425" marR="91425" marL="91425" anchor="ctr"/>
                </a:tc>
              </a:tr>
              <a:tr h="169800">
                <a:tc>
                  <a:txBody>
                    <a:bodyPr/>
                    <a:lstStyle/>
                    <a:p>
                      <a:pPr indent="0" lvl="0" marL="0" rtl="0" algn="l">
                        <a:spcBef>
                          <a:spcPts val="0"/>
                        </a:spcBef>
                        <a:spcAft>
                          <a:spcPts val="0"/>
                        </a:spcAft>
                        <a:buNone/>
                      </a:pPr>
                      <a:r>
                        <a:rPr b="1" lang="en-GB" sz="1300">
                          <a:solidFill>
                            <a:srgbClr val="0B5394"/>
                          </a:solidFill>
                          <a:uFill>
                            <a:noFill/>
                          </a:uFill>
                          <a:latin typeface="Mada"/>
                          <a:ea typeface="Mada"/>
                          <a:cs typeface="Mada"/>
                          <a:sym typeface="Mada"/>
                          <a:hlinkClick action="ppaction://hlinksldjump" r:id="rId9">
                            <a:extLst>
                              <a:ext uri="{A12FA001-AC4F-418D-AE19-62706E023703}">
                                <ahyp:hlinkClr val="tx"/>
                              </a:ext>
                            </a:extLst>
                          </a:hlinkClick>
                        </a:rPr>
                        <a:t>Session 4+5 :</a:t>
                      </a:r>
                      <a:r>
                        <a:rPr lang="en-GB" sz="1300">
                          <a:solidFill>
                            <a:srgbClr val="0B5394"/>
                          </a:solidFill>
                          <a:uFill>
                            <a:noFill/>
                          </a:uFill>
                          <a:latin typeface="Mada"/>
                          <a:ea typeface="Mada"/>
                          <a:cs typeface="Mada"/>
                          <a:sym typeface="Mada"/>
                          <a:hlinkClick action="ppaction://hlinksldjump" r:id="rId10">
                            <a:extLst>
                              <a:ext uri="{A12FA001-AC4F-418D-AE19-62706E023703}">
                                <ahyp:hlinkClr val="tx"/>
                              </a:ext>
                            </a:extLst>
                          </a:hlinkClick>
                        </a:rPr>
                        <a:t> </a:t>
                      </a:r>
                      <a:r>
                        <a:rPr lang="en-GB" sz="1300" u="sng">
                          <a:solidFill>
                            <a:srgbClr val="0B5394"/>
                          </a:solidFill>
                          <a:latin typeface="Mada"/>
                          <a:ea typeface="Mada"/>
                          <a:cs typeface="Mada"/>
                          <a:sym typeface="Mada"/>
                          <a:hlinkClick action="ppaction://hlinksldjump" r:id="rId11">
                            <a:extLst>
                              <a:ext uri="{A12FA001-AC4F-418D-AE19-62706E023703}">
                                <ahyp:hlinkClr val="tx"/>
                              </a:ext>
                            </a:extLst>
                          </a:hlinkClick>
                        </a:rPr>
                        <a:t>History and Physical Examination of a Lump &amp; an Ulcer</a:t>
                      </a:r>
                      <a:endParaRPr sz="1300" u="sng">
                        <a:solidFill>
                          <a:srgbClr val="0B5394"/>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en-GB">
                          <a:solidFill>
                            <a:srgbClr val="0B5394"/>
                          </a:solidFill>
                          <a:latin typeface="Mada"/>
                          <a:ea typeface="Mada"/>
                          <a:cs typeface="Mada"/>
                          <a:sym typeface="Mada"/>
                        </a:rPr>
                        <a:t>18</a:t>
                      </a:r>
                      <a:endParaRPr b="1">
                        <a:solidFill>
                          <a:srgbClr val="0B5394"/>
                        </a:solidFill>
                        <a:latin typeface="Mada"/>
                        <a:ea typeface="Mada"/>
                        <a:cs typeface="Mada"/>
                        <a:sym typeface="Mada"/>
                      </a:endParaRPr>
                    </a:p>
                  </a:txBody>
                  <a:tcPr marT="91425" marB="91425" marR="91425" marL="91425" anchor="ctr"/>
                </a:tc>
              </a:tr>
              <a:tr h="169800">
                <a:tc>
                  <a:txBody>
                    <a:bodyPr/>
                    <a:lstStyle/>
                    <a:p>
                      <a:pPr indent="0" lvl="0" marL="0" rtl="0" algn="l">
                        <a:spcBef>
                          <a:spcPts val="0"/>
                        </a:spcBef>
                        <a:spcAft>
                          <a:spcPts val="0"/>
                        </a:spcAft>
                        <a:buNone/>
                      </a:pPr>
                      <a:r>
                        <a:rPr b="1" lang="en-GB" sz="1300">
                          <a:solidFill>
                            <a:srgbClr val="0B5394"/>
                          </a:solidFill>
                          <a:uFill>
                            <a:noFill/>
                          </a:uFill>
                          <a:latin typeface="Mada"/>
                          <a:ea typeface="Mada"/>
                          <a:cs typeface="Mada"/>
                          <a:sym typeface="Mada"/>
                          <a:hlinkClick action="ppaction://hlinksldjump" r:id="rId12">
                            <a:extLst>
                              <a:ext uri="{A12FA001-AC4F-418D-AE19-62706E023703}">
                                <ahyp:hlinkClr val="tx"/>
                              </a:ext>
                            </a:extLst>
                          </a:hlinkClick>
                        </a:rPr>
                        <a:t>Session 6 +7 :</a:t>
                      </a:r>
                      <a:r>
                        <a:rPr lang="en-GB" sz="1300">
                          <a:solidFill>
                            <a:srgbClr val="0B5394"/>
                          </a:solidFill>
                          <a:uFill>
                            <a:noFill/>
                          </a:uFill>
                          <a:latin typeface="Mada"/>
                          <a:ea typeface="Mada"/>
                          <a:cs typeface="Mada"/>
                          <a:sym typeface="Mada"/>
                          <a:hlinkClick action="ppaction://hlinksldjump" r:id="rId13">
                            <a:extLst>
                              <a:ext uri="{A12FA001-AC4F-418D-AE19-62706E023703}">
                                <ahyp:hlinkClr val="tx"/>
                              </a:ext>
                            </a:extLst>
                          </a:hlinkClick>
                        </a:rPr>
                        <a:t> </a:t>
                      </a:r>
                      <a:r>
                        <a:rPr lang="en-GB" sz="1300" u="sng">
                          <a:solidFill>
                            <a:srgbClr val="0B5394"/>
                          </a:solidFill>
                          <a:latin typeface="Mada"/>
                          <a:ea typeface="Mada"/>
                          <a:cs typeface="Mada"/>
                          <a:sym typeface="Mada"/>
                          <a:hlinkClick action="ppaction://hlinksldjump" r:id="rId14">
                            <a:extLst>
                              <a:ext uri="{A12FA001-AC4F-418D-AE19-62706E023703}">
                                <ahyp:hlinkClr val="tx"/>
                              </a:ext>
                            </a:extLst>
                          </a:hlinkClick>
                        </a:rPr>
                        <a:t>History and Physical Examination of Neck &amp; Thyroid Swellings</a:t>
                      </a:r>
                      <a:endParaRPr sz="1300" u="sng">
                        <a:solidFill>
                          <a:srgbClr val="0B5394"/>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en-GB">
                          <a:solidFill>
                            <a:srgbClr val="0B5394"/>
                          </a:solidFill>
                          <a:latin typeface="Mada"/>
                          <a:ea typeface="Mada"/>
                          <a:cs typeface="Mada"/>
                          <a:sym typeface="Mada"/>
                        </a:rPr>
                        <a:t>29</a:t>
                      </a:r>
                      <a:endParaRPr b="1">
                        <a:solidFill>
                          <a:srgbClr val="0B5394"/>
                        </a:solidFill>
                        <a:latin typeface="Mada"/>
                        <a:ea typeface="Mada"/>
                        <a:cs typeface="Mada"/>
                        <a:sym typeface="Mada"/>
                      </a:endParaRPr>
                    </a:p>
                  </a:txBody>
                  <a:tcPr marT="91425" marB="91425" marR="91425" marL="91425" anchor="ctr"/>
                </a:tc>
              </a:tr>
              <a:tr h="244500">
                <a:tc>
                  <a:txBody>
                    <a:bodyPr/>
                    <a:lstStyle/>
                    <a:p>
                      <a:pPr indent="0" lvl="0" marL="0" rtl="0" algn="l">
                        <a:spcBef>
                          <a:spcPts val="0"/>
                        </a:spcBef>
                        <a:spcAft>
                          <a:spcPts val="0"/>
                        </a:spcAft>
                        <a:buNone/>
                      </a:pPr>
                      <a:r>
                        <a:rPr b="1" lang="en-GB" sz="1300">
                          <a:solidFill>
                            <a:srgbClr val="0B5394"/>
                          </a:solidFill>
                          <a:uFill>
                            <a:noFill/>
                          </a:uFill>
                          <a:latin typeface="Mada"/>
                          <a:ea typeface="Mada"/>
                          <a:cs typeface="Mada"/>
                          <a:sym typeface="Mada"/>
                          <a:hlinkClick action="ppaction://hlinksldjump" r:id="rId15">
                            <a:extLst>
                              <a:ext uri="{A12FA001-AC4F-418D-AE19-62706E023703}">
                                <ahyp:hlinkClr val="tx"/>
                              </a:ext>
                            </a:extLst>
                          </a:hlinkClick>
                        </a:rPr>
                        <a:t>Session 8:</a:t>
                      </a:r>
                      <a:r>
                        <a:rPr b="1" lang="en-GB" sz="1300">
                          <a:solidFill>
                            <a:srgbClr val="0B5394"/>
                          </a:solidFill>
                          <a:uFill>
                            <a:noFill/>
                          </a:uFill>
                          <a:latin typeface="Mada"/>
                          <a:ea typeface="Mada"/>
                          <a:cs typeface="Mada"/>
                          <a:sym typeface="Mada"/>
                          <a:hlinkClick action="ppaction://hlinksldjump" r:id="rId16">
                            <a:extLst>
                              <a:ext uri="{A12FA001-AC4F-418D-AE19-62706E023703}">
                                <ahyp:hlinkClr val="tx"/>
                              </a:ext>
                            </a:extLst>
                          </a:hlinkClick>
                        </a:rPr>
                        <a:t> </a:t>
                      </a:r>
                      <a:r>
                        <a:rPr lang="en-GB" sz="1300" u="sng">
                          <a:solidFill>
                            <a:srgbClr val="0B5394"/>
                          </a:solidFill>
                          <a:latin typeface="Mada"/>
                          <a:ea typeface="Mada"/>
                          <a:cs typeface="Mada"/>
                          <a:sym typeface="Mada"/>
                          <a:hlinkClick action="ppaction://hlinksldjump" r:id="rId17">
                            <a:extLst>
                              <a:ext uri="{A12FA001-AC4F-418D-AE19-62706E023703}">
                                <ahyp:hlinkClr val="tx"/>
                              </a:ext>
                            </a:extLst>
                          </a:hlinkClick>
                        </a:rPr>
                        <a:t>History</a:t>
                      </a:r>
                      <a:r>
                        <a:rPr lang="en-GB" sz="1300" u="sng">
                          <a:solidFill>
                            <a:srgbClr val="0B5394"/>
                          </a:solidFill>
                          <a:latin typeface="Mada"/>
                          <a:ea typeface="Mada"/>
                          <a:cs typeface="Mada"/>
                          <a:sym typeface="Mada"/>
                          <a:hlinkClick action="ppaction://hlinksldjump" r:id="rId18">
                            <a:extLst>
                              <a:ext uri="{A12FA001-AC4F-418D-AE19-62706E023703}">
                                <ahyp:hlinkClr val="tx"/>
                              </a:ext>
                            </a:extLst>
                          </a:hlinkClick>
                        </a:rPr>
                        <a:t> and Physical Examination of patients with Hemoptysis, Dyspnea, Dysphagia, hematemesis</a:t>
                      </a:r>
                      <a:endParaRPr sz="1300" u="sng">
                        <a:solidFill>
                          <a:srgbClr val="0B5394"/>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en-GB">
                          <a:solidFill>
                            <a:srgbClr val="0B5394"/>
                          </a:solidFill>
                          <a:latin typeface="Mada"/>
                          <a:ea typeface="Mada"/>
                          <a:cs typeface="Mada"/>
                          <a:sym typeface="Mada"/>
                        </a:rPr>
                        <a:t>41</a:t>
                      </a:r>
                      <a:endParaRPr b="1">
                        <a:solidFill>
                          <a:srgbClr val="0B5394"/>
                        </a:solidFill>
                        <a:latin typeface="Mada"/>
                        <a:ea typeface="Mada"/>
                        <a:cs typeface="Mada"/>
                        <a:sym typeface="Mada"/>
                      </a:endParaRPr>
                    </a:p>
                  </a:txBody>
                  <a:tcPr marT="91425" marB="91425" marR="91425" marL="91425" anchor="ctr"/>
                </a:tc>
              </a:tr>
              <a:tr h="169800">
                <a:tc>
                  <a:txBody>
                    <a:bodyPr/>
                    <a:lstStyle/>
                    <a:p>
                      <a:pPr indent="0" lvl="0" marL="0" rtl="0" algn="l">
                        <a:spcBef>
                          <a:spcPts val="0"/>
                        </a:spcBef>
                        <a:spcAft>
                          <a:spcPts val="0"/>
                        </a:spcAft>
                        <a:buNone/>
                      </a:pPr>
                      <a:r>
                        <a:rPr b="1" lang="en-GB" sz="1300">
                          <a:solidFill>
                            <a:srgbClr val="0B5394"/>
                          </a:solidFill>
                          <a:uFill>
                            <a:noFill/>
                          </a:uFill>
                          <a:latin typeface="Mada"/>
                          <a:ea typeface="Mada"/>
                          <a:cs typeface="Mada"/>
                          <a:sym typeface="Mada"/>
                          <a:hlinkClick action="ppaction://hlinksldjump" r:id="rId19">
                            <a:extLst>
                              <a:ext uri="{A12FA001-AC4F-418D-AE19-62706E023703}">
                                <ahyp:hlinkClr val="tx"/>
                              </a:ext>
                            </a:extLst>
                          </a:hlinkClick>
                        </a:rPr>
                        <a:t>Session 9:</a:t>
                      </a:r>
                      <a:r>
                        <a:rPr b="1" lang="en-GB" sz="1300" u="sng">
                          <a:solidFill>
                            <a:srgbClr val="0B5394"/>
                          </a:solidFill>
                          <a:latin typeface="Mada"/>
                          <a:ea typeface="Mada"/>
                          <a:cs typeface="Mada"/>
                          <a:sym typeface="Mada"/>
                          <a:hlinkClick action="ppaction://hlinksldjump" r:id="rId20">
                            <a:extLst>
                              <a:ext uri="{A12FA001-AC4F-418D-AE19-62706E023703}">
                                <ahyp:hlinkClr val="tx"/>
                              </a:ext>
                            </a:extLst>
                          </a:hlinkClick>
                        </a:rPr>
                        <a:t> </a:t>
                      </a:r>
                      <a:r>
                        <a:rPr lang="en-GB" sz="1300" u="sng">
                          <a:solidFill>
                            <a:srgbClr val="0B5394"/>
                          </a:solidFill>
                          <a:latin typeface="Mada"/>
                          <a:ea typeface="Mada"/>
                          <a:cs typeface="Mada"/>
                          <a:sym typeface="Mada"/>
                          <a:hlinkClick action="ppaction://hlinksldjump" r:id="rId21">
                            <a:extLst>
                              <a:ext uri="{A12FA001-AC4F-418D-AE19-62706E023703}">
                                <ahyp:hlinkClr val="tx"/>
                              </a:ext>
                            </a:extLst>
                          </a:hlinkClick>
                        </a:rPr>
                        <a:t>History and Physical Examination of the Breast and Breast Lump</a:t>
                      </a:r>
                      <a:endParaRPr sz="1300" u="sng">
                        <a:solidFill>
                          <a:srgbClr val="0B5394"/>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en-GB">
                          <a:solidFill>
                            <a:srgbClr val="0B5394"/>
                          </a:solidFill>
                          <a:latin typeface="Mada"/>
                          <a:ea typeface="Mada"/>
                          <a:cs typeface="Mada"/>
                          <a:sym typeface="Mada"/>
                        </a:rPr>
                        <a:t>57</a:t>
                      </a:r>
                      <a:endParaRPr b="1">
                        <a:solidFill>
                          <a:srgbClr val="0B5394"/>
                        </a:solidFill>
                        <a:latin typeface="Mada"/>
                        <a:ea typeface="Mada"/>
                        <a:cs typeface="Mada"/>
                        <a:sym typeface="Mada"/>
                      </a:endParaRPr>
                    </a:p>
                  </a:txBody>
                  <a:tcPr marT="91425" marB="91425" marR="91425" marL="91425" anchor="ctr"/>
                </a:tc>
              </a:tr>
              <a:tr h="169800">
                <a:tc>
                  <a:txBody>
                    <a:bodyPr/>
                    <a:lstStyle/>
                    <a:p>
                      <a:pPr indent="0" lvl="0" marL="0" rtl="0" algn="l">
                        <a:spcBef>
                          <a:spcPts val="0"/>
                        </a:spcBef>
                        <a:spcAft>
                          <a:spcPts val="0"/>
                        </a:spcAft>
                        <a:buNone/>
                      </a:pPr>
                      <a:r>
                        <a:rPr b="1" lang="en-GB" sz="1300">
                          <a:solidFill>
                            <a:srgbClr val="0B5394"/>
                          </a:solidFill>
                          <a:uFill>
                            <a:noFill/>
                          </a:uFill>
                          <a:latin typeface="Mada"/>
                          <a:ea typeface="Mada"/>
                          <a:cs typeface="Mada"/>
                          <a:sym typeface="Mada"/>
                          <a:hlinkClick action="ppaction://hlinksldjump" r:id="rId22">
                            <a:extLst>
                              <a:ext uri="{A12FA001-AC4F-418D-AE19-62706E023703}">
                                <ahyp:hlinkClr val="tx"/>
                              </a:ext>
                            </a:extLst>
                          </a:hlinkClick>
                        </a:rPr>
                        <a:t>Session 10: </a:t>
                      </a:r>
                      <a:r>
                        <a:rPr lang="en-GB" sz="1300" u="sng">
                          <a:solidFill>
                            <a:srgbClr val="0B5394"/>
                          </a:solidFill>
                          <a:latin typeface="Mada"/>
                          <a:ea typeface="Mada"/>
                          <a:cs typeface="Mada"/>
                          <a:sym typeface="Mada"/>
                          <a:hlinkClick action="ppaction://hlinksldjump" r:id="rId23">
                            <a:extLst>
                              <a:ext uri="{A12FA001-AC4F-418D-AE19-62706E023703}">
                                <ahyp:hlinkClr val="tx"/>
                              </a:ext>
                            </a:extLst>
                          </a:hlinkClick>
                        </a:rPr>
                        <a:t>History Taking of Gastrointestinal Tract and Abdomen</a:t>
                      </a:r>
                      <a:endParaRPr sz="1300" u="sng">
                        <a:solidFill>
                          <a:srgbClr val="0B5394"/>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en-GB">
                          <a:solidFill>
                            <a:srgbClr val="0B5394"/>
                          </a:solidFill>
                          <a:latin typeface="Mada"/>
                          <a:ea typeface="Mada"/>
                          <a:cs typeface="Mada"/>
                          <a:sym typeface="Mada"/>
                        </a:rPr>
                        <a:t>64</a:t>
                      </a:r>
                      <a:endParaRPr b="1">
                        <a:solidFill>
                          <a:srgbClr val="0B5394"/>
                        </a:solidFill>
                        <a:latin typeface="Mada"/>
                        <a:ea typeface="Mada"/>
                        <a:cs typeface="Mada"/>
                        <a:sym typeface="Mada"/>
                      </a:endParaRPr>
                    </a:p>
                  </a:txBody>
                  <a:tcPr marT="91425" marB="91425" marR="91425" marL="91425" anchor="ctr"/>
                </a:tc>
              </a:tr>
              <a:tr h="244500">
                <a:tc>
                  <a:txBody>
                    <a:bodyPr/>
                    <a:lstStyle/>
                    <a:p>
                      <a:pPr indent="0" lvl="0" marL="0" rtl="0" algn="l">
                        <a:spcBef>
                          <a:spcPts val="0"/>
                        </a:spcBef>
                        <a:spcAft>
                          <a:spcPts val="0"/>
                        </a:spcAft>
                        <a:buNone/>
                      </a:pPr>
                      <a:r>
                        <a:rPr b="1" lang="en-GB" sz="1300">
                          <a:solidFill>
                            <a:srgbClr val="0B5394"/>
                          </a:solidFill>
                          <a:uFill>
                            <a:noFill/>
                          </a:uFill>
                          <a:latin typeface="Mada"/>
                          <a:ea typeface="Mada"/>
                          <a:cs typeface="Mada"/>
                          <a:sym typeface="Mada"/>
                          <a:hlinkClick action="ppaction://hlinksldjump" r:id="rId24">
                            <a:extLst>
                              <a:ext uri="{A12FA001-AC4F-418D-AE19-62706E023703}">
                                <ahyp:hlinkClr val="tx"/>
                              </a:ext>
                            </a:extLst>
                          </a:hlinkClick>
                        </a:rPr>
                        <a:t>Session 11+12:</a:t>
                      </a:r>
                      <a:r>
                        <a:rPr lang="en-GB" sz="1300">
                          <a:solidFill>
                            <a:srgbClr val="0B5394"/>
                          </a:solidFill>
                          <a:uFill>
                            <a:noFill/>
                          </a:uFill>
                          <a:latin typeface="Mada"/>
                          <a:ea typeface="Mada"/>
                          <a:cs typeface="Mada"/>
                          <a:sym typeface="Mada"/>
                          <a:hlinkClick action="ppaction://hlinksldjump" r:id="rId25">
                            <a:extLst>
                              <a:ext uri="{A12FA001-AC4F-418D-AE19-62706E023703}">
                                <ahyp:hlinkClr val="tx"/>
                              </a:ext>
                            </a:extLst>
                          </a:hlinkClick>
                        </a:rPr>
                        <a:t> </a:t>
                      </a:r>
                      <a:r>
                        <a:rPr lang="en-GB" sz="1300" u="sng">
                          <a:solidFill>
                            <a:srgbClr val="0B5394"/>
                          </a:solidFill>
                          <a:latin typeface="Mada"/>
                          <a:ea typeface="Mada"/>
                          <a:cs typeface="Mada"/>
                          <a:sym typeface="Mada"/>
                          <a:hlinkClick action="ppaction://hlinksldjump" r:id="rId26">
                            <a:extLst>
                              <a:ext uri="{A12FA001-AC4F-418D-AE19-62706E023703}">
                                <ahyp:hlinkClr val="tx"/>
                              </a:ext>
                            </a:extLst>
                          </a:hlinkClick>
                        </a:rPr>
                        <a:t>Physical Examination of Gastrointestinal Tract and Abdomen &amp; Surgical Physical Signs </a:t>
                      </a:r>
                      <a:endParaRPr sz="1600">
                        <a:solidFill>
                          <a:srgbClr val="0B5394"/>
                        </a:solidFill>
                      </a:endParaRPr>
                    </a:p>
                    <a:p>
                      <a:pPr indent="0" lvl="0" marL="0" rtl="0" algn="l">
                        <a:spcBef>
                          <a:spcPts val="0"/>
                        </a:spcBef>
                        <a:spcAft>
                          <a:spcPts val="0"/>
                        </a:spcAft>
                        <a:buNone/>
                      </a:pPr>
                      <a:r>
                        <a:rPr lang="en-GB" sz="1300" u="sng">
                          <a:solidFill>
                            <a:srgbClr val="0B5394"/>
                          </a:solidFill>
                          <a:latin typeface="Mada"/>
                          <a:ea typeface="Mada"/>
                          <a:cs typeface="Mada"/>
                          <a:sym typeface="Mada"/>
                          <a:hlinkClick action="ppaction://hlinksldjump" r:id="rId27">
                            <a:extLst>
                              <a:ext uri="{A12FA001-AC4F-418D-AE19-62706E023703}">
                                <ahyp:hlinkClr val="tx"/>
                              </a:ext>
                            </a:extLst>
                          </a:hlinkClick>
                        </a:rPr>
                        <a:t>of the Abdomen</a:t>
                      </a:r>
                      <a:endParaRPr sz="1300" u="sng">
                        <a:solidFill>
                          <a:srgbClr val="0B5394"/>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en-GB">
                          <a:solidFill>
                            <a:srgbClr val="0B5394"/>
                          </a:solidFill>
                          <a:latin typeface="Mada"/>
                          <a:ea typeface="Mada"/>
                          <a:cs typeface="Mada"/>
                          <a:sym typeface="Mada"/>
                        </a:rPr>
                        <a:t>77</a:t>
                      </a:r>
                      <a:endParaRPr b="1">
                        <a:solidFill>
                          <a:srgbClr val="0B5394"/>
                        </a:solidFill>
                        <a:latin typeface="Mada"/>
                        <a:ea typeface="Mada"/>
                        <a:cs typeface="Mada"/>
                        <a:sym typeface="Mada"/>
                      </a:endParaRPr>
                    </a:p>
                  </a:txBody>
                  <a:tcPr marT="91425" marB="91425" marR="91425" marL="91425" anchor="ctr"/>
                </a:tc>
              </a:tr>
              <a:tr h="169800">
                <a:tc>
                  <a:txBody>
                    <a:bodyPr/>
                    <a:lstStyle/>
                    <a:p>
                      <a:pPr indent="0" lvl="0" marL="0" rtl="0" algn="l">
                        <a:spcBef>
                          <a:spcPts val="0"/>
                        </a:spcBef>
                        <a:spcAft>
                          <a:spcPts val="0"/>
                        </a:spcAft>
                        <a:buNone/>
                      </a:pPr>
                      <a:r>
                        <a:rPr b="1" lang="en-GB" sz="1300">
                          <a:solidFill>
                            <a:srgbClr val="0B5394"/>
                          </a:solidFill>
                          <a:uFill>
                            <a:noFill/>
                          </a:uFill>
                          <a:latin typeface="Mada"/>
                          <a:ea typeface="Mada"/>
                          <a:cs typeface="Mada"/>
                          <a:sym typeface="Mada"/>
                          <a:hlinkClick action="ppaction://hlinksldjump" r:id="rId28">
                            <a:extLst>
                              <a:ext uri="{A12FA001-AC4F-418D-AE19-62706E023703}">
                                <ahyp:hlinkClr val="tx"/>
                              </a:ext>
                            </a:extLst>
                          </a:hlinkClick>
                        </a:rPr>
                        <a:t>Session 13:</a:t>
                      </a:r>
                      <a:r>
                        <a:rPr lang="en-GB" sz="1300">
                          <a:solidFill>
                            <a:srgbClr val="0B5394"/>
                          </a:solidFill>
                          <a:uFill>
                            <a:noFill/>
                          </a:uFill>
                          <a:latin typeface="Mada"/>
                          <a:ea typeface="Mada"/>
                          <a:cs typeface="Mada"/>
                          <a:sym typeface="Mada"/>
                          <a:hlinkClick action="ppaction://hlinksldjump" r:id="rId29">
                            <a:extLst>
                              <a:ext uri="{A12FA001-AC4F-418D-AE19-62706E023703}">
                                <ahyp:hlinkClr val="tx"/>
                              </a:ext>
                            </a:extLst>
                          </a:hlinkClick>
                        </a:rPr>
                        <a:t> </a:t>
                      </a:r>
                      <a:r>
                        <a:rPr lang="en-GB" sz="1300" u="sng">
                          <a:solidFill>
                            <a:srgbClr val="0B5394"/>
                          </a:solidFill>
                          <a:latin typeface="Mada"/>
                          <a:ea typeface="Mada"/>
                          <a:cs typeface="Mada"/>
                          <a:sym typeface="Mada"/>
                          <a:hlinkClick action="ppaction://hlinksldjump" r:id="rId30">
                            <a:extLst>
                              <a:ext uri="{A12FA001-AC4F-418D-AE19-62706E023703}">
                                <ahyp:hlinkClr val="tx"/>
                              </a:ext>
                            </a:extLst>
                          </a:hlinkClick>
                        </a:rPr>
                        <a:t>Anorectal Disorders History and Physical Examination.</a:t>
                      </a:r>
                      <a:endParaRPr sz="1300" u="sng">
                        <a:solidFill>
                          <a:srgbClr val="0B5394"/>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en-GB">
                          <a:solidFill>
                            <a:srgbClr val="0B5394"/>
                          </a:solidFill>
                          <a:latin typeface="Mada"/>
                          <a:ea typeface="Mada"/>
                          <a:cs typeface="Mada"/>
                          <a:sym typeface="Mada"/>
                        </a:rPr>
                        <a:t>85</a:t>
                      </a:r>
                      <a:endParaRPr b="1">
                        <a:solidFill>
                          <a:srgbClr val="0B5394"/>
                        </a:solidFill>
                        <a:latin typeface="Mada"/>
                        <a:ea typeface="Mada"/>
                        <a:cs typeface="Mada"/>
                        <a:sym typeface="Mada"/>
                      </a:endParaRPr>
                    </a:p>
                  </a:txBody>
                  <a:tcPr marT="91425" marB="91425" marR="91425" marL="91425" anchor="ctr"/>
                </a:tc>
              </a:tr>
              <a:tr h="169800">
                <a:tc>
                  <a:txBody>
                    <a:bodyPr/>
                    <a:lstStyle/>
                    <a:p>
                      <a:pPr indent="0" lvl="0" marL="0" rtl="0" algn="l">
                        <a:spcBef>
                          <a:spcPts val="0"/>
                        </a:spcBef>
                        <a:spcAft>
                          <a:spcPts val="0"/>
                        </a:spcAft>
                        <a:buNone/>
                      </a:pPr>
                      <a:r>
                        <a:rPr b="1" lang="en-GB" sz="1300">
                          <a:solidFill>
                            <a:srgbClr val="0B5394"/>
                          </a:solidFill>
                          <a:uFill>
                            <a:noFill/>
                          </a:uFill>
                          <a:latin typeface="Mada"/>
                          <a:ea typeface="Mada"/>
                          <a:cs typeface="Mada"/>
                          <a:sym typeface="Mada"/>
                          <a:hlinkClick action="ppaction://hlinksldjump" r:id="rId31">
                            <a:extLst>
                              <a:ext uri="{A12FA001-AC4F-418D-AE19-62706E023703}">
                                <ahyp:hlinkClr val="tx"/>
                              </a:ext>
                            </a:extLst>
                          </a:hlinkClick>
                        </a:rPr>
                        <a:t>Session 14: </a:t>
                      </a:r>
                      <a:r>
                        <a:rPr lang="en-GB" sz="1300" u="sng">
                          <a:solidFill>
                            <a:srgbClr val="0B5394"/>
                          </a:solidFill>
                          <a:latin typeface="Mada"/>
                          <a:ea typeface="Mada"/>
                          <a:cs typeface="Mada"/>
                          <a:sym typeface="Mada"/>
                          <a:hlinkClick action="ppaction://hlinksldjump" r:id="rId32">
                            <a:extLst>
                              <a:ext uri="{A12FA001-AC4F-418D-AE19-62706E023703}">
                                <ahyp:hlinkClr val="tx"/>
                              </a:ext>
                            </a:extLst>
                          </a:hlinkClick>
                        </a:rPr>
                        <a:t>History and physical examination of abdominal wall hernia </a:t>
                      </a:r>
                      <a:endParaRPr sz="1300" u="sng">
                        <a:solidFill>
                          <a:srgbClr val="0B5394"/>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en-GB">
                          <a:solidFill>
                            <a:srgbClr val="0B5394"/>
                          </a:solidFill>
                          <a:latin typeface="Mada"/>
                          <a:ea typeface="Mada"/>
                          <a:cs typeface="Mada"/>
                          <a:sym typeface="Mada"/>
                        </a:rPr>
                        <a:t>95</a:t>
                      </a:r>
                      <a:endParaRPr b="1">
                        <a:solidFill>
                          <a:srgbClr val="0B5394"/>
                        </a:solidFill>
                        <a:latin typeface="Mada"/>
                        <a:ea typeface="Mada"/>
                        <a:cs typeface="Mada"/>
                        <a:sym typeface="Mada"/>
                      </a:endParaRPr>
                    </a:p>
                  </a:txBody>
                  <a:tcPr marT="91425" marB="91425" marR="91425" marL="91425" anchor="ctr"/>
                </a:tc>
              </a:tr>
              <a:tr h="169800">
                <a:tc>
                  <a:txBody>
                    <a:bodyPr/>
                    <a:lstStyle/>
                    <a:p>
                      <a:pPr indent="0" lvl="0" marL="0" rtl="0" algn="l">
                        <a:spcBef>
                          <a:spcPts val="0"/>
                        </a:spcBef>
                        <a:spcAft>
                          <a:spcPts val="0"/>
                        </a:spcAft>
                        <a:buNone/>
                      </a:pPr>
                      <a:r>
                        <a:rPr b="1" lang="en-GB" sz="1300">
                          <a:solidFill>
                            <a:srgbClr val="0B5394"/>
                          </a:solidFill>
                          <a:uFill>
                            <a:noFill/>
                          </a:uFill>
                          <a:latin typeface="Mada"/>
                          <a:ea typeface="Mada"/>
                          <a:cs typeface="Mada"/>
                          <a:sym typeface="Mada"/>
                          <a:hlinkClick action="ppaction://hlinksldjump" r:id="rId33">
                            <a:extLst>
                              <a:ext uri="{A12FA001-AC4F-418D-AE19-62706E023703}">
                                <ahyp:hlinkClr val="tx"/>
                              </a:ext>
                            </a:extLst>
                          </a:hlinkClick>
                        </a:rPr>
                        <a:t>Session 15:</a:t>
                      </a:r>
                      <a:r>
                        <a:rPr lang="en-GB" sz="1300" u="sng">
                          <a:solidFill>
                            <a:srgbClr val="0B5394"/>
                          </a:solidFill>
                          <a:latin typeface="Mada"/>
                          <a:ea typeface="Mada"/>
                          <a:cs typeface="Mada"/>
                          <a:sym typeface="Mada"/>
                          <a:hlinkClick action="ppaction://hlinksldjump" r:id="rId34">
                            <a:extLst>
                              <a:ext uri="{A12FA001-AC4F-418D-AE19-62706E023703}">
                                <ahyp:hlinkClr val="tx"/>
                              </a:ext>
                            </a:extLst>
                          </a:hlinkClick>
                        </a:rPr>
                        <a:t> History and Physical Examination of patients with headache</a:t>
                      </a:r>
                      <a:endParaRPr sz="1300" u="sng">
                        <a:solidFill>
                          <a:srgbClr val="0B5394"/>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en-GB">
                          <a:solidFill>
                            <a:srgbClr val="0B5394"/>
                          </a:solidFill>
                          <a:latin typeface="Mada"/>
                          <a:ea typeface="Mada"/>
                          <a:cs typeface="Mada"/>
                          <a:sym typeface="Mada"/>
                        </a:rPr>
                        <a:t>102</a:t>
                      </a:r>
                      <a:endParaRPr b="1">
                        <a:solidFill>
                          <a:srgbClr val="0B5394"/>
                        </a:solidFill>
                        <a:latin typeface="Mada"/>
                        <a:ea typeface="Mada"/>
                        <a:cs typeface="Mada"/>
                        <a:sym typeface="Mada"/>
                      </a:endParaRPr>
                    </a:p>
                  </a:txBody>
                  <a:tcPr marT="91425" marB="91425" marR="91425" marL="91425" anchor="ctr"/>
                </a:tc>
              </a:tr>
              <a:tr h="169800">
                <a:tc>
                  <a:txBody>
                    <a:bodyPr/>
                    <a:lstStyle/>
                    <a:p>
                      <a:pPr indent="0" lvl="0" marL="0" rtl="0" algn="l">
                        <a:spcBef>
                          <a:spcPts val="0"/>
                        </a:spcBef>
                        <a:spcAft>
                          <a:spcPts val="0"/>
                        </a:spcAft>
                        <a:buNone/>
                      </a:pPr>
                      <a:r>
                        <a:rPr b="1" lang="en-GB" sz="1300">
                          <a:solidFill>
                            <a:srgbClr val="0B5394"/>
                          </a:solidFill>
                          <a:uFill>
                            <a:noFill/>
                          </a:uFill>
                          <a:latin typeface="Mada"/>
                          <a:ea typeface="Mada"/>
                          <a:cs typeface="Mada"/>
                          <a:sym typeface="Mada"/>
                          <a:hlinkClick action="ppaction://hlinksldjump" r:id="rId35">
                            <a:extLst>
                              <a:ext uri="{A12FA001-AC4F-418D-AE19-62706E023703}">
                                <ahyp:hlinkClr val="tx"/>
                              </a:ext>
                            </a:extLst>
                          </a:hlinkClick>
                        </a:rPr>
                        <a:t>Sessions 16+17 : </a:t>
                      </a:r>
                      <a:r>
                        <a:rPr lang="en-GB" sz="1300" u="sng">
                          <a:solidFill>
                            <a:srgbClr val="0B5394"/>
                          </a:solidFill>
                          <a:latin typeface="Mada"/>
                          <a:ea typeface="Mada"/>
                          <a:cs typeface="Mada"/>
                          <a:sym typeface="Mada"/>
                          <a:hlinkClick action="ppaction://hlinksldjump" r:id="rId36">
                            <a:extLst>
                              <a:ext uri="{A12FA001-AC4F-418D-AE19-62706E023703}">
                                <ahyp:hlinkClr val="tx"/>
                              </a:ext>
                            </a:extLst>
                          </a:hlinkClick>
                        </a:rPr>
                        <a:t>History and Physical Examination of patients with back pain &amp; limb weakness</a:t>
                      </a:r>
                      <a:endParaRPr sz="1300" u="sng">
                        <a:solidFill>
                          <a:srgbClr val="0B5394"/>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en-GB">
                          <a:solidFill>
                            <a:srgbClr val="0B5394"/>
                          </a:solidFill>
                          <a:latin typeface="Mada"/>
                          <a:ea typeface="Mada"/>
                          <a:cs typeface="Mada"/>
                          <a:sym typeface="Mada"/>
                        </a:rPr>
                        <a:t>110</a:t>
                      </a:r>
                      <a:endParaRPr b="1">
                        <a:solidFill>
                          <a:srgbClr val="0B5394"/>
                        </a:solidFill>
                        <a:latin typeface="Mada"/>
                        <a:ea typeface="Mada"/>
                        <a:cs typeface="Mada"/>
                        <a:sym typeface="Mada"/>
                      </a:endParaRPr>
                    </a:p>
                  </a:txBody>
                  <a:tcPr marT="91425" marB="91425" marR="91425" marL="91425" anchor="ctr"/>
                </a:tc>
              </a:tr>
              <a:tr h="169800">
                <a:tc>
                  <a:txBody>
                    <a:bodyPr/>
                    <a:lstStyle/>
                    <a:p>
                      <a:pPr indent="0" lvl="0" marL="0" rtl="0" algn="l">
                        <a:spcBef>
                          <a:spcPts val="0"/>
                        </a:spcBef>
                        <a:spcAft>
                          <a:spcPts val="0"/>
                        </a:spcAft>
                        <a:buNone/>
                      </a:pPr>
                      <a:r>
                        <a:rPr b="1" lang="en-GB" sz="1300">
                          <a:solidFill>
                            <a:srgbClr val="0B5394"/>
                          </a:solidFill>
                          <a:uFill>
                            <a:noFill/>
                          </a:uFill>
                          <a:latin typeface="Mada"/>
                          <a:ea typeface="Mada"/>
                          <a:cs typeface="Mada"/>
                          <a:sym typeface="Mada"/>
                          <a:hlinkClick action="ppaction://hlinksldjump" r:id="rId37">
                            <a:extLst>
                              <a:ext uri="{A12FA001-AC4F-418D-AE19-62706E023703}">
                                <ahyp:hlinkClr val="tx"/>
                              </a:ext>
                            </a:extLst>
                          </a:hlinkClick>
                        </a:rPr>
                        <a:t>Session 18+19 :</a:t>
                      </a:r>
                      <a:r>
                        <a:rPr b="1" lang="en-GB" sz="1300" u="sng">
                          <a:solidFill>
                            <a:srgbClr val="0B5394"/>
                          </a:solidFill>
                          <a:latin typeface="Mada"/>
                          <a:ea typeface="Mada"/>
                          <a:cs typeface="Mada"/>
                          <a:sym typeface="Mada"/>
                          <a:hlinkClick action="ppaction://hlinksldjump" r:id="rId38">
                            <a:extLst>
                              <a:ext uri="{A12FA001-AC4F-418D-AE19-62706E023703}">
                                <ahyp:hlinkClr val="tx"/>
                              </a:ext>
                            </a:extLst>
                          </a:hlinkClick>
                        </a:rPr>
                        <a:t> </a:t>
                      </a:r>
                      <a:r>
                        <a:rPr lang="en-GB" sz="1300" u="sng">
                          <a:solidFill>
                            <a:srgbClr val="0B5394"/>
                          </a:solidFill>
                          <a:latin typeface="Mada"/>
                          <a:ea typeface="Mada"/>
                          <a:cs typeface="Mada"/>
                          <a:sym typeface="Mada"/>
                          <a:hlinkClick action="ppaction://hlinksldjump" r:id="rId39">
                            <a:extLst>
                              <a:ext uri="{A12FA001-AC4F-418D-AE19-62706E023703}">
                                <ahyp:hlinkClr val="tx"/>
                              </a:ext>
                            </a:extLst>
                          </a:hlinkClick>
                        </a:rPr>
                        <a:t>Approach to Hematuria &amp; flank pain and renal colic</a:t>
                      </a:r>
                      <a:endParaRPr sz="1300" u="sng">
                        <a:solidFill>
                          <a:srgbClr val="0B5394"/>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en-GB">
                          <a:solidFill>
                            <a:srgbClr val="0B5394"/>
                          </a:solidFill>
                          <a:latin typeface="Mada"/>
                          <a:ea typeface="Mada"/>
                          <a:cs typeface="Mada"/>
                          <a:sym typeface="Mada"/>
                        </a:rPr>
                        <a:t>121</a:t>
                      </a:r>
                      <a:endParaRPr b="1">
                        <a:solidFill>
                          <a:srgbClr val="0B5394"/>
                        </a:solidFill>
                        <a:latin typeface="Mada"/>
                        <a:ea typeface="Mada"/>
                        <a:cs typeface="Mada"/>
                        <a:sym typeface="Mada"/>
                      </a:endParaRPr>
                    </a:p>
                  </a:txBody>
                  <a:tcPr marT="91425" marB="91425" marR="91425" marL="91425" anchor="ctr"/>
                </a:tc>
              </a:tr>
              <a:tr h="169800">
                <a:tc>
                  <a:txBody>
                    <a:bodyPr/>
                    <a:lstStyle/>
                    <a:p>
                      <a:pPr indent="0" lvl="0" marL="0" rtl="0" algn="l">
                        <a:spcBef>
                          <a:spcPts val="0"/>
                        </a:spcBef>
                        <a:spcAft>
                          <a:spcPts val="0"/>
                        </a:spcAft>
                        <a:buNone/>
                      </a:pPr>
                      <a:r>
                        <a:rPr b="1" lang="en-GB" sz="1300">
                          <a:solidFill>
                            <a:srgbClr val="0B5394"/>
                          </a:solidFill>
                          <a:uFill>
                            <a:noFill/>
                          </a:uFill>
                          <a:latin typeface="Mada"/>
                          <a:ea typeface="Mada"/>
                          <a:cs typeface="Mada"/>
                          <a:sym typeface="Mada"/>
                          <a:hlinkClick action="ppaction://hlinksldjump" r:id="rId40">
                            <a:extLst>
                              <a:ext uri="{A12FA001-AC4F-418D-AE19-62706E023703}">
                                <ahyp:hlinkClr val="tx"/>
                              </a:ext>
                            </a:extLst>
                          </a:hlinkClick>
                        </a:rPr>
                        <a:t>Session 20 :</a:t>
                      </a:r>
                      <a:r>
                        <a:rPr b="1" lang="en-GB" sz="1300" u="sng">
                          <a:solidFill>
                            <a:srgbClr val="0B5394"/>
                          </a:solidFill>
                          <a:latin typeface="Mada"/>
                          <a:ea typeface="Mada"/>
                          <a:cs typeface="Mada"/>
                          <a:sym typeface="Mada"/>
                          <a:hlinkClick action="ppaction://hlinksldjump" r:id="rId41">
                            <a:extLst>
                              <a:ext uri="{A12FA001-AC4F-418D-AE19-62706E023703}">
                                <ahyp:hlinkClr val="tx"/>
                              </a:ext>
                            </a:extLst>
                          </a:hlinkClick>
                        </a:rPr>
                        <a:t> </a:t>
                      </a:r>
                      <a:r>
                        <a:rPr lang="en-GB" sz="1300" u="sng">
                          <a:solidFill>
                            <a:srgbClr val="0B5394"/>
                          </a:solidFill>
                          <a:latin typeface="Mada"/>
                          <a:ea typeface="Mada"/>
                          <a:cs typeface="Mada"/>
                          <a:sym typeface="Mada"/>
                          <a:hlinkClick action="ppaction://hlinksldjump" r:id="rId42">
                            <a:extLst>
                              <a:ext uri="{A12FA001-AC4F-418D-AE19-62706E023703}">
                                <ahyp:hlinkClr val="tx"/>
                              </a:ext>
                            </a:extLst>
                          </a:hlinkClick>
                        </a:rPr>
                        <a:t>Approach to lower urinary tract symptoms (UTI, BPH , Incontinence assessment)</a:t>
                      </a:r>
                      <a:endParaRPr sz="1300" u="sng">
                        <a:solidFill>
                          <a:srgbClr val="0B5394"/>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en-GB">
                          <a:solidFill>
                            <a:srgbClr val="0B5394"/>
                          </a:solidFill>
                          <a:latin typeface="Mada"/>
                          <a:ea typeface="Mada"/>
                          <a:cs typeface="Mada"/>
                          <a:sym typeface="Mada"/>
                        </a:rPr>
                        <a:t>126</a:t>
                      </a:r>
                      <a:endParaRPr b="1">
                        <a:solidFill>
                          <a:srgbClr val="0B5394"/>
                        </a:solidFill>
                        <a:latin typeface="Mada"/>
                        <a:ea typeface="Mada"/>
                        <a:cs typeface="Mada"/>
                        <a:sym typeface="Mada"/>
                      </a:endParaRPr>
                    </a:p>
                  </a:txBody>
                  <a:tcPr marT="91425" marB="91425" marR="91425" marL="91425" anchor="ctr"/>
                </a:tc>
              </a:tr>
              <a:tr h="169800">
                <a:tc>
                  <a:txBody>
                    <a:bodyPr/>
                    <a:lstStyle/>
                    <a:p>
                      <a:pPr indent="0" lvl="0" marL="0" rtl="0" algn="l">
                        <a:spcBef>
                          <a:spcPts val="0"/>
                        </a:spcBef>
                        <a:spcAft>
                          <a:spcPts val="0"/>
                        </a:spcAft>
                        <a:buNone/>
                      </a:pPr>
                      <a:r>
                        <a:rPr b="1" lang="en-GB" sz="1300">
                          <a:solidFill>
                            <a:srgbClr val="0B5394"/>
                          </a:solidFill>
                          <a:uFill>
                            <a:noFill/>
                          </a:uFill>
                          <a:latin typeface="Mada"/>
                          <a:ea typeface="Mada"/>
                          <a:cs typeface="Mada"/>
                          <a:sym typeface="Mada"/>
                          <a:hlinkClick action="ppaction://hlinksldjump" r:id="rId43">
                            <a:extLst>
                              <a:ext uri="{A12FA001-AC4F-418D-AE19-62706E023703}">
                                <ahyp:hlinkClr val="tx"/>
                              </a:ext>
                            </a:extLst>
                          </a:hlinkClick>
                        </a:rPr>
                        <a:t>Session 21:</a:t>
                      </a:r>
                      <a:r>
                        <a:rPr b="1" lang="en-GB" sz="1300" u="sng">
                          <a:solidFill>
                            <a:srgbClr val="0B5394"/>
                          </a:solidFill>
                          <a:latin typeface="Mada"/>
                          <a:ea typeface="Mada"/>
                          <a:cs typeface="Mada"/>
                          <a:sym typeface="Mada"/>
                          <a:hlinkClick action="ppaction://hlinksldjump" r:id="rId44">
                            <a:extLst>
                              <a:ext uri="{A12FA001-AC4F-418D-AE19-62706E023703}">
                                <ahyp:hlinkClr val="tx"/>
                              </a:ext>
                            </a:extLst>
                          </a:hlinkClick>
                        </a:rPr>
                        <a:t> </a:t>
                      </a:r>
                      <a:r>
                        <a:rPr lang="en-GB" sz="1300" u="sng">
                          <a:solidFill>
                            <a:srgbClr val="0B5394"/>
                          </a:solidFill>
                          <a:latin typeface="Mada"/>
                          <a:ea typeface="Mada"/>
                          <a:cs typeface="Mada"/>
                          <a:sym typeface="Mada"/>
                          <a:hlinkClick action="ppaction://hlinksldjump" r:id="rId45">
                            <a:extLst>
                              <a:ext uri="{A12FA001-AC4F-418D-AE19-62706E023703}">
                                <ahyp:hlinkClr val="tx"/>
                              </a:ext>
                            </a:extLst>
                          </a:hlinkClick>
                        </a:rPr>
                        <a:t>Approach to Scrotal swelling and pain</a:t>
                      </a:r>
                      <a:endParaRPr sz="1300" u="sng">
                        <a:solidFill>
                          <a:srgbClr val="0B5394"/>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en-GB">
                          <a:solidFill>
                            <a:srgbClr val="0B5394"/>
                          </a:solidFill>
                          <a:latin typeface="Mada"/>
                          <a:ea typeface="Mada"/>
                          <a:cs typeface="Mada"/>
                          <a:sym typeface="Mada"/>
                        </a:rPr>
                        <a:t>131</a:t>
                      </a:r>
                      <a:endParaRPr b="1">
                        <a:solidFill>
                          <a:srgbClr val="0B5394"/>
                        </a:solidFill>
                        <a:latin typeface="Mada"/>
                        <a:ea typeface="Mada"/>
                        <a:cs typeface="Mada"/>
                        <a:sym typeface="Mada"/>
                      </a:endParaRPr>
                    </a:p>
                  </a:txBody>
                  <a:tcPr marT="91425" marB="91425" marR="91425" marL="91425" anchor="ctr"/>
                </a:tc>
              </a:tr>
              <a:tr h="169800">
                <a:tc>
                  <a:txBody>
                    <a:bodyPr/>
                    <a:lstStyle/>
                    <a:p>
                      <a:pPr indent="0" lvl="0" marL="0" rtl="0" algn="l">
                        <a:spcBef>
                          <a:spcPts val="0"/>
                        </a:spcBef>
                        <a:spcAft>
                          <a:spcPts val="0"/>
                        </a:spcAft>
                        <a:buNone/>
                      </a:pPr>
                      <a:r>
                        <a:rPr b="1" lang="en-GB" sz="1300">
                          <a:solidFill>
                            <a:srgbClr val="0B5394"/>
                          </a:solidFill>
                          <a:uFill>
                            <a:noFill/>
                          </a:uFill>
                          <a:latin typeface="Mada"/>
                          <a:ea typeface="Mada"/>
                          <a:cs typeface="Mada"/>
                          <a:sym typeface="Mada"/>
                          <a:hlinkClick action="ppaction://hlinksldjump" r:id="rId46">
                            <a:extLst>
                              <a:ext uri="{A12FA001-AC4F-418D-AE19-62706E023703}">
                                <ahyp:hlinkClr val="tx"/>
                              </a:ext>
                            </a:extLst>
                          </a:hlinkClick>
                        </a:rPr>
                        <a:t>Session 22:</a:t>
                      </a:r>
                      <a:r>
                        <a:rPr b="1" lang="en-GB" sz="1300" u="sng">
                          <a:solidFill>
                            <a:srgbClr val="0B5394"/>
                          </a:solidFill>
                          <a:latin typeface="Mada"/>
                          <a:ea typeface="Mada"/>
                          <a:cs typeface="Mada"/>
                          <a:sym typeface="Mada"/>
                          <a:hlinkClick action="ppaction://hlinksldjump" r:id="rId47">
                            <a:extLst>
                              <a:ext uri="{A12FA001-AC4F-418D-AE19-62706E023703}">
                                <ahyp:hlinkClr val="tx"/>
                              </a:ext>
                            </a:extLst>
                          </a:hlinkClick>
                        </a:rPr>
                        <a:t> </a:t>
                      </a:r>
                      <a:r>
                        <a:rPr lang="en-GB" sz="1300" u="sng">
                          <a:solidFill>
                            <a:srgbClr val="0B5394"/>
                          </a:solidFill>
                          <a:latin typeface="Mada"/>
                          <a:ea typeface="Mada"/>
                          <a:cs typeface="Mada"/>
                          <a:sym typeface="Mada"/>
                          <a:hlinkClick action="ppaction://hlinksldjump" r:id="rId48">
                            <a:extLst>
                              <a:ext uri="{A12FA001-AC4F-418D-AE19-62706E023703}">
                                <ahyp:hlinkClr val="tx"/>
                              </a:ext>
                            </a:extLst>
                          </a:hlinkClick>
                        </a:rPr>
                        <a:t>Approach to hand fracture and nerve compression history and Physical examination</a:t>
                      </a:r>
                      <a:endParaRPr sz="1300" u="sng">
                        <a:solidFill>
                          <a:srgbClr val="0B5394"/>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en-GB">
                          <a:solidFill>
                            <a:srgbClr val="0B5394"/>
                          </a:solidFill>
                          <a:latin typeface="Mada"/>
                          <a:ea typeface="Mada"/>
                          <a:cs typeface="Mada"/>
                          <a:sym typeface="Mada"/>
                        </a:rPr>
                        <a:t>137</a:t>
                      </a:r>
                      <a:endParaRPr b="1">
                        <a:solidFill>
                          <a:srgbClr val="0B5394"/>
                        </a:solidFill>
                        <a:latin typeface="Mada"/>
                        <a:ea typeface="Mada"/>
                        <a:cs typeface="Mada"/>
                        <a:sym typeface="Mada"/>
                      </a:endParaRPr>
                    </a:p>
                  </a:txBody>
                  <a:tcPr marT="91425" marB="91425" marR="91425" marL="91425" anchor="ctr"/>
                </a:tc>
              </a:tr>
              <a:tr h="169800">
                <a:tc>
                  <a:txBody>
                    <a:bodyPr/>
                    <a:lstStyle/>
                    <a:p>
                      <a:pPr indent="0" lvl="0" marL="0" rtl="0" algn="l">
                        <a:spcBef>
                          <a:spcPts val="0"/>
                        </a:spcBef>
                        <a:spcAft>
                          <a:spcPts val="0"/>
                        </a:spcAft>
                        <a:buNone/>
                      </a:pPr>
                      <a:r>
                        <a:rPr b="1" lang="en-GB" sz="1300">
                          <a:solidFill>
                            <a:srgbClr val="0B5394"/>
                          </a:solidFill>
                          <a:uFill>
                            <a:noFill/>
                          </a:uFill>
                          <a:latin typeface="Mada"/>
                          <a:ea typeface="Mada"/>
                          <a:cs typeface="Mada"/>
                          <a:sym typeface="Mada"/>
                          <a:hlinkClick action="ppaction://hlinksldjump" r:id="rId49">
                            <a:extLst>
                              <a:ext uri="{A12FA001-AC4F-418D-AE19-62706E023703}">
                                <ahyp:hlinkClr val="tx"/>
                              </a:ext>
                            </a:extLst>
                          </a:hlinkClick>
                        </a:rPr>
                        <a:t>Session 23: </a:t>
                      </a:r>
                      <a:r>
                        <a:rPr lang="en-GB" sz="1300" u="sng">
                          <a:solidFill>
                            <a:srgbClr val="0B5394"/>
                          </a:solidFill>
                          <a:latin typeface="Mada"/>
                          <a:ea typeface="Mada"/>
                          <a:cs typeface="Mada"/>
                          <a:sym typeface="Mada"/>
                          <a:hlinkClick action="ppaction://hlinksldjump" r:id="rId50">
                            <a:extLst>
                              <a:ext uri="{A12FA001-AC4F-418D-AE19-62706E023703}">
                                <ahyp:hlinkClr val="tx"/>
                              </a:ext>
                            </a:extLst>
                          </a:hlinkClick>
                        </a:rPr>
                        <a:t> Hand Infections history, Physical Examination, &amp; Differential diagnosis</a:t>
                      </a:r>
                      <a:endParaRPr sz="1300" u="sng">
                        <a:solidFill>
                          <a:srgbClr val="0B5394"/>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en-GB">
                          <a:solidFill>
                            <a:srgbClr val="0B5394"/>
                          </a:solidFill>
                          <a:latin typeface="Mada"/>
                          <a:ea typeface="Mada"/>
                          <a:cs typeface="Mada"/>
                          <a:sym typeface="Mada"/>
                        </a:rPr>
                        <a:t>150</a:t>
                      </a:r>
                      <a:endParaRPr b="1">
                        <a:solidFill>
                          <a:srgbClr val="0B5394"/>
                        </a:solidFill>
                        <a:latin typeface="Mada"/>
                        <a:ea typeface="Mada"/>
                        <a:cs typeface="Mada"/>
                        <a:sym typeface="Mada"/>
                      </a:endParaRPr>
                    </a:p>
                  </a:txBody>
                  <a:tcPr marT="91425" marB="91425" marR="91425" marL="91425" anchor="ctr"/>
                </a:tc>
              </a:tr>
              <a:tr h="169800">
                <a:tc>
                  <a:txBody>
                    <a:bodyPr/>
                    <a:lstStyle/>
                    <a:p>
                      <a:pPr indent="0" lvl="0" marL="0" rtl="0" algn="l">
                        <a:spcBef>
                          <a:spcPts val="0"/>
                        </a:spcBef>
                        <a:spcAft>
                          <a:spcPts val="0"/>
                        </a:spcAft>
                        <a:buNone/>
                      </a:pPr>
                      <a:r>
                        <a:rPr b="1" lang="en-GB" sz="1300">
                          <a:solidFill>
                            <a:srgbClr val="0B5394"/>
                          </a:solidFill>
                          <a:uFill>
                            <a:noFill/>
                          </a:uFill>
                          <a:latin typeface="Mada"/>
                          <a:ea typeface="Mada"/>
                          <a:cs typeface="Mada"/>
                          <a:sym typeface="Mada"/>
                          <a:hlinkClick action="ppaction://hlinksldjump" r:id="rId51">
                            <a:extLst>
                              <a:ext uri="{A12FA001-AC4F-418D-AE19-62706E023703}">
                                <ahyp:hlinkClr val="tx"/>
                              </a:ext>
                            </a:extLst>
                          </a:hlinkClick>
                        </a:rPr>
                        <a:t>Session 24 : </a:t>
                      </a:r>
                      <a:r>
                        <a:rPr lang="en-GB" sz="1300" u="sng">
                          <a:solidFill>
                            <a:srgbClr val="0B5394"/>
                          </a:solidFill>
                          <a:latin typeface="Mada"/>
                          <a:ea typeface="Mada"/>
                          <a:cs typeface="Mada"/>
                          <a:sym typeface="Mada"/>
                          <a:hlinkClick action="ppaction://hlinksldjump" r:id="rId52">
                            <a:extLst>
                              <a:ext uri="{A12FA001-AC4F-418D-AE19-62706E023703}">
                                <ahyp:hlinkClr val="tx"/>
                              </a:ext>
                            </a:extLst>
                          </a:hlinkClick>
                        </a:rPr>
                        <a:t>Upper and lower limb vascular examination skills</a:t>
                      </a:r>
                      <a:endParaRPr sz="1300" u="sng">
                        <a:solidFill>
                          <a:srgbClr val="0B5394"/>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en-GB">
                          <a:solidFill>
                            <a:srgbClr val="0B5394"/>
                          </a:solidFill>
                          <a:latin typeface="Mada"/>
                          <a:ea typeface="Mada"/>
                          <a:cs typeface="Mada"/>
                          <a:sym typeface="Mada"/>
                        </a:rPr>
                        <a:t>156</a:t>
                      </a:r>
                      <a:endParaRPr b="1">
                        <a:solidFill>
                          <a:srgbClr val="0B5394"/>
                        </a:solidFill>
                        <a:latin typeface="Mada"/>
                        <a:ea typeface="Mada"/>
                        <a:cs typeface="Mada"/>
                        <a:sym typeface="Mada"/>
                      </a:endParaRPr>
                    </a:p>
                  </a:txBody>
                  <a:tcPr marT="91425" marB="91425" marR="91425" marL="91425" anchor="ct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42"/>
          <p:cNvSpPr/>
          <p:nvPr/>
        </p:nvSpPr>
        <p:spPr>
          <a:xfrm rot="10800000">
            <a:off x="75" y="-1022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42"/>
          <p:cNvSpPr/>
          <p:nvPr/>
        </p:nvSpPr>
        <p:spPr>
          <a:xfrm>
            <a:off x="6058063" y="937235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42"/>
          <p:cNvSpPr/>
          <p:nvPr/>
        </p:nvSpPr>
        <p:spPr>
          <a:xfrm>
            <a:off x="6869963" y="1031465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42"/>
          <p:cNvSpPr txBox="1"/>
          <p:nvPr/>
        </p:nvSpPr>
        <p:spPr>
          <a:xfrm>
            <a:off x="137850" y="299300"/>
            <a:ext cx="7058400" cy="100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highlight>
                  <a:schemeClr val="lt1"/>
                </a:highlight>
                <a:latin typeface="Lora"/>
                <a:ea typeface="Lora"/>
                <a:cs typeface="Lora"/>
                <a:sym typeface="Lora"/>
              </a:rPr>
              <a:t>Session 6+7 : History and Physical Examination of Neck &amp; Thyroid Swellings</a:t>
            </a:r>
            <a:endParaRPr b="1" sz="2000">
              <a:solidFill>
                <a:srgbClr val="9FCFCF"/>
              </a:solidFill>
              <a:latin typeface="Lora"/>
              <a:ea typeface="Lora"/>
              <a:cs typeface="Lora"/>
              <a:sym typeface="Lora"/>
            </a:endParaRPr>
          </a:p>
        </p:txBody>
      </p:sp>
      <p:pic>
        <p:nvPicPr>
          <p:cNvPr descr="Triangles of the neck - Wikipedia" id="730" name="Google Shape;730;p42"/>
          <p:cNvPicPr preferRelativeResize="0"/>
          <p:nvPr/>
        </p:nvPicPr>
        <p:blipFill>
          <a:blip r:embed="rId3">
            <a:alphaModFix/>
          </a:blip>
          <a:stretch>
            <a:fillRect/>
          </a:stretch>
        </p:blipFill>
        <p:spPr>
          <a:xfrm>
            <a:off x="4771013" y="1516850"/>
            <a:ext cx="2682937" cy="1821175"/>
          </a:xfrm>
          <a:prstGeom prst="rect">
            <a:avLst/>
          </a:prstGeom>
          <a:noFill/>
          <a:ln cap="flat" cmpd="sng" w="19050">
            <a:solidFill>
              <a:srgbClr val="C5F4E0"/>
            </a:solidFill>
            <a:prstDash val="dash"/>
            <a:round/>
            <a:headEnd len="sm" w="sm" type="none"/>
            <a:tailEnd len="sm" w="sm" type="none"/>
          </a:ln>
        </p:spPr>
      </p:pic>
      <p:sp>
        <p:nvSpPr>
          <p:cNvPr id="731" name="Google Shape;731;p42"/>
          <p:cNvSpPr txBox="1"/>
          <p:nvPr/>
        </p:nvSpPr>
        <p:spPr>
          <a:xfrm>
            <a:off x="4990800" y="1182275"/>
            <a:ext cx="52341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9FCFCF"/>
                </a:solidFill>
                <a:latin typeface="Comfortaa"/>
                <a:ea typeface="Comfortaa"/>
                <a:cs typeface="Comfortaa"/>
                <a:sym typeface="Comfortaa"/>
              </a:rPr>
              <a:t>Anatomical Triangles of the Neck</a:t>
            </a:r>
            <a:endParaRPr b="1" sz="1000">
              <a:solidFill>
                <a:srgbClr val="9FCFCF"/>
              </a:solidFill>
              <a:latin typeface="Comfortaa"/>
              <a:ea typeface="Comfortaa"/>
              <a:cs typeface="Comfortaa"/>
              <a:sym typeface="Comfortaa"/>
            </a:endParaRPr>
          </a:p>
        </p:txBody>
      </p:sp>
      <p:sp>
        <p:nvSpPr>
          <p:cNvPr id="732" name="Google Shape;732;p42"/>
          <p:cNvSpPr txBox="1"/>
          <p:nvPr/>
        </p:nvSpPr>
        <p:spPr>
          <a:xfrm>
            <a:off x="10525" y="1760750"/>
            <a:ext cx="4850400" cy="19116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Neck swellings can be:</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Cervical Lymphadenopathy (most common cause of neck swellings due to infection or neoplasm).</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Thyroid swellings.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Salivary glands swelling (parotid or submandibular).</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Hematological malignancies (e.g. Burkitt lymphoma).</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Other ( e.g. branchial cyst , carotid body tumor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sp>
        <p:nvSpPr>
          <p:cNvPr id="733" name="Google Shape;733;p42"/>
          <p:cNvSpPr txBox="1"/>
          <p:nvPr/>
        </p:nvSpPr>
        <p:spPr>
          <a:xfrm>
            <a:off x="75" y="1212038"/>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DDX</a:t>
            </a:r>
            <a:r>
              <a:rPr lang="en-GB" sz="1800">
                <a:solidFill>
                  <a:srgbClr val="9FCFCF"/>
                </a:solidFill>
                <a:latin typeface="Comfortaa Regular"/>
                <a:ea typeface="Comfortaa Regular"/>
                <a:cs typeface="Comfortaa Regular"/>
                <a:sym typeface="Comfortaa Regular"/>
              </a:rPr>
              <a:t> </a:t>
            </a:r>
            <a:endParaRPr sz="1800">
              <a:solidFill>
                <a:srgbClr val="9FCFCF"/>
              </a:solidFill>
              <a:latin typeface="Comfortaa Regular"/>
              <a:ea typeface="Comfortaa Regular"/>
              <a:cs typeface="Comfortaa Regular"/>
              <a:sym typeface="Comfortaa Regular"/>
            </a:endParaRPr>
          </a:p>
        </p:txBody>
      </p:sp>
      <p:sp>
        <p:nvSpPr>
          <p:cNvPr id="734" name="Google Shape;734;p42"/>
          <p:cNvSpPr/>
          <p:nvPr/>
        </p:nvSpPr>
        <p:spPr>
          <a:xfrm>
            <a:off x="850" y="156938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aphicFrame>
        <p:nvGraphicFramePr>
          <p:cNvPr id="735" name="Google Shape;735;p42"/>
          <p:cNvGraphicFramePr/>
          <p:nvPr/>
        </p:nvGraphicFramePr>
        <p:xfrm>
          <a:off x="102713" y="3473588"/>
          <a:ext cx="3000000" cy="3000000"/>
        </p:xfrm>
        <a:graphic>
          <a:graphicData uri="http://schemas.openxmlformats.org/drawingml/2006/table">
            <a:tbl>
              <a:tblPr>
                <a:noFill/>
                <a:tableStyleId>{19993E90-D4CF-4236-97D6-A35B643A8516}</a:tableStyleId>
              </a:tblPr>
              <a:tblGrid>
                <a:gridCol w="1381225"/>
                <a:gridCol w="2873500"/>
                <a:gridCol w="3129350"/>
              </a:tblGrid>
              <a:tr h="339300">
                <a:tc gridSpan="3">
                  <a:txBody>
                    <a:bodyPr/>
                    <a:lstStyle/>
                    <a:p>
                      <a:pPr indent="0" lvl="0" marL="0" rtl="0" algn="ctr">
                        <a:lnSpc>
                          <a:spcPct val="115000"/>
                        </a:lnSpc>
                        <a:spcBef>
                          <a:spcPts val="0"/>
                        </a:spcBef>
                        <a:spcAft>
                          <a:spcPts val="0"/>
                        </a:spcAft>
                        <a:buNone/>
                      </a:pPr>
                      <a:r>
                        <a:rPr b="1" lang="en-GB" sz="1000">
                          <a:latin typeface="Mada"/>
                          <a:ea typeface="Mada"/>
                          <a:cs typeface="Mada"/>
                          <a:sym typeface="Mada"/>
                        </a:rPr>
                        <a:t>Middle Neck Swelling</a:t>
                      </a:r>
                      <a:endParaRPr b="1" sz="1000">
                        <a:latin typeface="Mada"/>
                        <a:ea typeface="Mada"/>
                        <a:cs typeface="Mada"/>
                        <a:sym typeface="Mada"/>
                      </a:endParaRPr>
                    </a:p>
                  </a:txBody>
                  <a:tcPr marT="91425" marB="91425" marR="91425" marL="91425">
                    <a:solidFill>
                      <a:srgbClr val="F9DEC9"/>
                    </a:solidFill>
                  </a:tcPr>
                </a:tc>
                <a:tc hMerge="1"/>
                <a:tc hMerge="1"/>
              </a:tr>
              <a:tr h="2473800">
                <a:tc>
                  <a:txBody>
                    <a:bodyPr/>
                    <a:lstStyle/>
                    <a:p>
                      <a:pPr indent="0" lvl="0" marL="0" rtl="0" algn="ctr">
                        <a:lnSpc>
                          <a:spcPct val="115000"/>
                        </a:lnSpc>
                        <a:spcBef>
                          <a:spcPts val="0"/>
                        </a:spcBef>
                        <a:spcAft>
                          <a:spcPts val="0"/>
                        </a:spcAft>
                        <a:buNone/>
                      </a:pPr>
                      <a:r>
                        <a:rPr b="1" lang="en-GB" sz="1000">
                          <a:latin typeface="Mada"/>
                          <a:ea typeface="Mada"/>
                          <a:cs typeface="Mada"/>
                          <a:sym typeface="Mada"/>
                        </a:rPr>
                        <a:t>Common</a:t>
                      </a:r>
                      <a:endParaRPr b="1" sz="1000">
                        <a:latin typeface="Mada"/>
                        <a:ea typeface="Mada"/>
                        <a:cs typeface="Mada"/>
                        <a:sym typeface="Mada"/>
                      </a:endParaRPr>
                    </a:p>
                  </a:txBody>
                  <a:tcPr marT="91425" marB="91425" marR="91425" marL="91425" anchor="ctr"/>
                </a:tc>
                <a:tc gridSpan="2">
                  <a:txBody>
                    <a:bodyPr/>
                    <a:lstStyle/>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Lymph node: 1) infectious 2) neoplastic.</a:t>
                      </a:r>
                      <a:endParaRPr sz="1000">
                        <a:latin typeface="Mada"/>
                        <a:ea typeface="Mada"/>
                        <a:cs typeface="Mada"/>
                        <a:sym typeface="Mada"/>
                      </a:endParaRPr>
                    </a:p>
                    <a:p>
                      <a:pPr indent="-292100" lvl="0" marL="457200" rtl="0" algn="l">
                        <a:lnSpc>
                          <a:spcPct val="115000"/>
                        </a:lnSpc>
                        <a:spcBef>
                          <a:spcPts val="0"/>
                        </a:spcBef>
                        <a:spcAft>
                          <a:spcPts val="0"/>
                        </a:spcAft>
                        <a:buClr>
                          <a:srgbClr val="FF0000"/>
                        </a:buClr>
                        <a:buSzPts val="1000"/>
                        <a:buFont typeface="Mada"/>
                        <a:buChar char="●"/>
                      </a:pPr>
                      <a:r>
                        <a:rPr b="1" lang="en-GB" sz="1000">
                          <a:solidFill>
                            <a:srgbClr val="FF0000"/>
                          </a:solidFill>
                          <a:latin typeface="Mada"/>
                          <a:ea typeface="Mada"/>
                          <a:cs typeface="Mada"/>
                          <a:sym typeface="Mada"/>
                        </a:rPr>
                        <a:t>Thyroid swelling: </a:t>
                      </a:r>
                      <a:endParaRPr b="1" sz="1000">
                        <a:solidFill>
                          <a:srgbClr val="FF0000"/>
                        </a:solidFill>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b="1" lang="en-GB" sz="1000">
                          <a:latin typeface="Mada"/>
                          <a:ea typeface="Mada"/>
                          <a:cs typeface="Mada"/>
                          <a:sym typeface="Mada"/>
                        </a:rPr>
                        <a:t>Diffuse swelling:</a:t>
                      </a:r>
                      <a:endParaRPr b="1" sz="1000">
                        <a:latin typeface="Mada"/>
                        <a:ea typeface="Mada"/>
                        <a:cs typeface="Mada"/>
                        <a:sym typeface="Mada"/>
                      </a:endParaRPr>
                    </a:p>
                    <a:p>
                      <a:pPr indent="-292100" lvl="2" marL="1371600" rtl="0" algn="l">
                        <a:lnSpc>
                          <a:spcPct val="115000"/>
                        </a:lnSpc>
                        <a:spcBef>
                          <a:spcPts val="0"/>
                        </a:spcBef>
                        <a:spcAft>
                          <a:spcPts val="0"/>
                        </a:spcAft>
                        <a:buSzPts val="1000"/>
                        <a:buFont typeface="Mada"/>
                        <a:buChar char="■"/>
                      </a:pPr>
                      <a:r>
                        <a:rPr lang="en-GB" sz="1000">
                          <a:latin typeface="Mada"/>
                          <a:ea typeface="Mada"/>
                          <a:cs typeface="Mada"/>
                          <a:sym typeface="Mada"/>
                        </a:rPr>
                        <a:t>Physiologic: Puberty, Pregnancy </a:t>
                      </a:r>
                      <a:endParaRPr sz="1000">
                        <a:latin typeface="Mada"/>
                        <a:ea typeface="Mada"/>
                        <a:cs typeface="Mada"/>
                        <a:sym typeface="Mada"/>
                      </a:endParaRPr>
                    </a:p>
                    <a:p>
                      <a:pPr indent="-292100" lvl="2" marL="1371600" rtl="0" algn="l">
                        <a:lnSpc>
                          <a:spcPct val="115000"/>
                        </a:lnSpc>
                        <a:spcBef>
                          <a:spcPts val="0"/>
                        </a:spcBef>
                        <a:spcAft>
                          <a:spcPts val="0"/>
                        </a:spcAft>
                        <a:buSzPts val="1000"/>
                        <a:buFont typeface="Mada"/>
                        <a:buChar char="■"/>
                      </a:pPr>
                      <a:r>
                        <a:rPr lang="en-GB" sz="1000">
                          <a:latin typeface="Mada"/>
                          <a:ea typeface="Mada"/>
                          <a:cs typeface="Mada"/>
                          <a:sym typeface="Mada"/>
                        </a:rPr>
                        <a:t>Inflammatory: Hashimoto’s thyroiditis, De Quervain’s thyroiditis</a:t>
                      </a:r>
                      <a:endParaRPr sz="1000">
                        <a:latin typeface="Mada"/>
                        <a:ea typeface="Mada"/>
                        <a:cs typeface="Mada"/>
                        <a:sym typeface="Mada"/>
                      </a:endParaRPr>
                    </a:p>
                    <a:p>
                      <a:pPr indent="-292100" lvl="2" marL="1371600" rtl="0" algn="l">
                        <a:lnSpc>
                          <a:spcPct val="115000"/>
                        </a:lnSpc>
                        <a:spcBef>
                          <a:spcPts val="0"/>
                        </a:spcBef>
                        <a:spcAft>
                          <a:spcPts val="0"/>
                        </a:spcAft>
                        <a:buSzPts val="1000"/>
                        <a:buFont typeface="Mada"/>
                        <a:buChar char="■"/>
                      </a:pPr>
                      <a:r>
                        <a:rPr lang="en-GB" sz="1000">
                          <a:latin typeface="Mada"/>
                          <a:ea typeface="Mada"/>
                          <a:cs typeface="Mada"/>
                          <a:sym typeface="Mada"/>
                        </a:rPr>
                        <a:t>Neoplastic: Lymphoma, Anaplastic</a:t>
                      </a:r>
                      <a:endParaRPr sz="1000">
                        <a:latin typeface="Mada"/>
                        <a:ea typeface="Mada"/>
                        <a:cs typeface="Mada"/>
                        <a:sym typeface="Mada"/>
                      </a:endParaRPr>
                    </a:p>
                    <a:p>
                      <a:pPr indent="-292100" lvl="2" marL="1371600" rtl="0" algn="l">
                        <a:lnSpc>
                          <a:spcPct val="115000"/>
                        </a:lnSpc>
                        <a:spcBef>
                          <a:spcPts val="0"/>
                        </a:spcBef>
                        <a:spcAft>
                          <a:spcPts val="0"/>
                        </a:spcAft>
                        <a:buSzPts val="1000"/>
                        <a:buFont typeface="Mada"/>
                        <a:buChar char="■"/>
                      </a:pPr>
                      <a:r>
                        <a:rPr lang="en-GB" sz="1000">
                          <a:latin typeface="Mada"/>
                          <a:ea typeface="Mada"/>
                          <a:cs typeface="Mada"/>
                          <a:sym typeface="Mada"/>
                        </a:rPr>
                        <a:t>Autoimmune: Graves’ disease </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b="1" lang="en-GB" sz="1000">
                          <a:latin typeface="Mada"/>
                          <a:ea typeface="Mada"/>
                          <a:cs typeface="Mada"/>
                          <a:sym typeface="Mada"/>
                        </a:rPr>
                        <a:t>Multinodular  </a:t>
                      </a:r>
                      <a:endParaRPr b="1"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b="1" lang="en-GB" sz="1000">
                          <a:latin typeface="Mada"/>
                          <a:ea typeface="Mada"/>
                          <a:cs typeface="Mada"/>
                          <a:sym typeface="Mada"/>
                        </a:rPr>
                        <a:t>Solitary nodule:</a:t>
                      </a:r>
                      <a:endParaRPr b="1" sz="1000">
                        <a:latin typeface="Mada"/>
                        <a:ea typeface="Mada"/>
                        <a:cs typeface="Mada"/>
                        <a:sym typeface="Mada"/>
                      </a:endParaRPr>
                    </a:p>
                    <a:p>
                      <a:pPr indent="-292100" lvl="2" marL="1371600" rtl="0" algn="l">
                        <a:lnSpc>
                          <a:spcPct val="115000"/>
                        </a:lnSpc>
                        <a:spcBef>
                          <a:spcPts val="0"/>
                        </a:spcBef>
                        <a:spcAft>
                          <a:spcPts val="0"/>
                        </a:spcAft>
                        <a:buSzPts val="1000"/>
                        <a:buFont typeface="Mada"/>
                        <a:buChar char="■"/>
                      </a:pPr>
                      <a:r>
                        <a:rPr lang="en-GB" sz="1000">
                          <a:latin typeface="Mada"/>
                          <a:ea typeface="Mada"/>
                          <a:cs typeface="Mada"/>
                          <a:sym typeface="Mada"/>
                        </a:rPr>
                        <a:t>Dominant nodule in a multinodular goitre</a:t>
                      </a:r>
                      <a:endParaRPr sz="1000">
                        <a:latin typeface="Mada"/>
                        <a:ea typeface="Mada"/>
                        <a:cs typeface="Mada"/>
                        <a:sym typeface="Mada"/>
                      </a:endParaRPr>
                    </a:p>
                    <a:p>
                      <a:pPr indent="-292100" lvl="2" marL="1371600" rtl="0" algn="l">
                        <a:lnSpc>
                          <a:spcPct val="115000"/>
                        </a:lnSpc>
                        <a:spcBef>
                          <a:spcPts val="0"/>
                        </a:spcBef>
                        <a:spcAft>
                          <a:spcPts val="0"/>
                        </a:spcAft>
                        <a:buSzPts val="1000"/>
                        <a:buFont typeface="Mada"/>
                        <a:buChar char="■"/>
                      </a:pPr>
                      <a:r>
                        <a:rPr lang="en-GB" sz="1000">
                          <a:latin typeface="Mada"/>
                          <a:ea typeface="Mada"/>
                          <a:cs typeface="Mada"/>
                          <a:sym typeface="Mada"/>
                        </a:rPr>
                        <a:t>Cystic (colloid cyst)</a:t>
                      </a:r>
                      <a:endParaRPr sz="1000">
                        <a:latin typeface="Mada"/>
                        <a:ea typeface="Mada"/>
                        <a:cs typeface="Mada"/>
                        <a:sym typeface="Mada"/>
                      </a:endParaRPr>
                    </a:p>
                    <a:p>
                      <a:pPr indent="-292100" lvl="2" marL="1371600" rtl="0" algn="l">
                        <a:lnSpc>
                          <a:spcPct val="115000"/>
                        </a:lnSpc>
                        <a:spcBef>
                          <a:spcPts val="0"/>
                        </a:spcBef>
                        <a:spcAft>
                          <a:spcPts val="0"/>
                        </a:spcAft>
                        <a:buSzPts val="1000"/>
                        <a:buFont typeface="Mada"/>
                        <a:buChar char="■"/>
                      </a:pPr>
                      <a:r>
                        <a:rPr lang="en-GB" sz="1000">
                          <a:latin typeface="Mada"/>
                          <a:ea typeface="Mada"/>
                          <a:cs typeface="Mada"/>
                          <a:sym typeface="Mada"/>
                        </a:rPr>
                        <a:t>Solid: Benign (Adenoma) or Malignant (Papillary carcinoma, Follicular carcinoma, Medullary carcinoma)</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Thyroglossal cyst (congenital).</a:t>
                      </a:r>
                      <a:endParaRPr sz="1000">
                        <a:latin typeface="Mada"/>
                        <a:ea typeface="Mada"/>
                        <a:cs typeface="Mada"/>
                        <a:sym typeface="Mada"/>
                      </a:endParaRPr>
                    </a:p>
                  </a:txBody>
                  <a:tcPr marT="91425" marB="91425" marR="91425" marL="91425"/>
                </a:tc>
                <a:tc hMerge="1"/>
              </a:tr>
              <a:tr h="831875">
                <a:tc>
                  <a:txBody>
                    <a:bodyPr/>
                    <a:lstStyle/>
                    <a:p>
                      <a:pPr indent="0" lvl="0" marL="0" rtl="0" algn="ctr">
                        <a:lnSpc>
                          <a:spcPct val="115000"/>
                        </a:lnSpc>
                        <a:spcBef>
                          <a:spcPts val="0"/>
                        </a:spcBef>
                        <a:spcAft>
                          <a:spcPts val="0"/>
                        </a:spcAft>
                        <a:buNone/>
                      </a:pPr>
                      <a:r>
                        <a:rPr b="1" lang="en-GB" sz="1000">
                          <a:latin typeface="Mada"/>
                          <a:ea typeface="Mada"/>
                          <a:cs typeface="Mada"/>
                          <a:sym typeface="Mada"/>
                        </a:rPr>
                        <a:t>Uncommon</a:t>
                      </a:r>
                      <a:endParaRPr b="1" sz="1000">
                        <a:latin typeface="Mada"/>
                        <a:ea typeface="Mada"/>
                        <a:cs typeface="Mada"/>
                        <a:sym typeface="Mada"/>
                      </a:endParaRPr>
                    </a:p>
                  </a:txBody>
                  <a:tcPr marT="91425" marB="91425" marR="91425" marL="91425" anchor="ctr"/>
                </a:tc>
                <a:tc gridSpan="2">
                  <a:txBody>
                    <a:bodyPr/>
                    <a:lstStyle/>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Sublingual dermoid cyst (congenital).</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Plunging ranula.</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Subhyoid bursa.</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Carcinoma of </a:t>
                      </a:r>
                      <a:r>
                        <a:rPr lang="en-GB" sz="1000">
                          <a:latin typeface="Mada"/>
                          <a:ea typeface="Mada"/>
                          <a:cs typeface="Mada"/>
                          <a:sym typeface="Mada"/>
                        </a:rPr>
                        <a:t>larynx</a:t>
                      </a:r>
                      <a:r>
                        <a:rPr lang="en-GB" sz="1000">
                          <a:latin typeface="Mada"/>
                          <a:ea typeface="Mada"/>
                          <a:cs typeface="Mada"/>
                          <a:sym typeface="Mada"/>
                        </a:rPr>
                        <a:t>/trachea/esophagus.</a:t>
                      </a:r>
                      <a:endParaRPr sz="1000">
                        <a:latin typeface="Mada"/>
                        <a:ea typeface="Mada"/>
                        <a:cs typeface="Mada"/>
                        <a:sym typeface="Mada"/>
                      </a:endParaRPr>
                    </a:p>
                  </a:txBody>
                  <a:tcPr marT="91425" marB="91425" marR="91425" marL="91425"/>
                </a:tc>
                <a:tc hMerge="1"/>
              </a:tr>
              <a:tr h="339300">
                <a:tc gridSpan="3">
                  <a:txBody>
                    <a:bodyPr/>
                    <a:lstStyle/>
                    <a:p>
                      <a:pPr indent="0" lvl="0" marL="0" rtl="0" algn="ctr">
                        <a:lnSpc>
                          <a:spcPct val="115000"/>
                        </a:lnSpc>
                        <a:spcBef>
                          <a:spcPts val="0"/>
                        </a:spcBef>
                        <a:spcAft>
                          <a:spcPts val="0"/>
                        </a:spcAft>
                        <a:buNone/>
                      </a:pPr>
                      <a:r>
                        <a:rPr b="1" lang="en-GB" sz="1000">
                          <a:solidFill>
                            <a:schemeClr val="dk1"/>
                          </a:solidFill>
                          <a:latin typeface="Mada"/>
                          <a:ea typeface="Mada"/>
                          <a:cs typeface="Mada"/>
                          <a:sym typeface="Mada"/>
                        </a:rPr>
                        <a:t>Lateral Neck Swelling</a:t>
                      </a:r>
                      <a:endParaRPr b="1" sz="1000">
                        <a:latin typeface="Mada"/>
                        <a:ea typeface="Mada"/>
                        <a:cs typeface="Mada"/>
                        <a:sym typeface="Mada"/>
                      </a:endParaRPr>
                    </a:p>
                  </a:txBody>
                  <a:tcPr marT="91425" marB="91425" marR="91425" marL="91425" anchor="ctr">
                    <a:solidFill>
                      <a:srgbClr val="F9DEC9"/>
                    </a:solidFill>
                  </a:tcPr>
                </a:tc>
                <a:tc hMerge="1"/>
                <a:tc hMerge="1"/>
              </a:tr>
              <a:tr h="339300">
                <a:tc>
                  <a:txBody>
                    <a:bodyPr/>
                    <a:lstStyle/>
                    <a:p>
                      <a:pPr indent="0" lvl="0" marL="0" rtl="0" algn="ctr">
                        <a:lnSpc>
                          <a:spcPct val="115000"/>
                        </a:lnSpc>
                        <a:spcBef>
                          <a:spcPts val="0"/>
                        </a:spcBef>
                        <a:spcAft>
                          <a:spcPts val="0"/>
                        </a:spcAft>
                        <a:buNone/>
                      </a:pPr>
                      <a:r>
                        <a:rPr b="1" lang="en-GB" sz="1000">
                          <a:solidFill>
                            <a:schemeClr val="dk1"/>
                          </a:solidFill>
                          <a:latin typeface="Mada"/>
                          <a:ea typeface="Mada"/>
                          <a:cs typeface="Mada"/>
                          <a:sym typeface="Mada"/>
                        </a:rPr>
                        <a:t>Structure</a:t>
                      </a:r>
                      <a:endParaRPr b="1" sz="1000">
                        <a:solidFill>
                          <a:schemeClr val="dk1"/>
                        </a:solidFill>
                        <a:latin typeface="Mada"/>
                        <a:ea typeface="Mada"/>
                        <a:cs typeface="Mada"/>
                        <a:sym typeface="Mada"/>
                      </a:endParaRPr>
                    </a:p>
                  </a:txBody>
                  <a:tcPr marT="91425" marB="91425" marR="91425" marL="91425" anchor="ctr"/>
                </a:tc>
                <a:tc>
                  <a:txBody>
                    <a:bodyPr/>
                    <a:lstStyle/>
                    <a:p>
                      <a:pPr indent="0" lvl="0" marL="0" rtl="0" algn="ctr">
                        <a:lnSpc>
                          <a:spcPct val="115000"/>
                        </a:lnSpc>
                        <a:spcBef>
                          <a:spcPts val="0"/>
                        </a:spcBef>
                        <a:spcAft>
                          <a:spcPts val="0"/>
                        </a:spcAft>
                        <a:buClr>
                          <a:schemeClr val="dk1"/>
                        </a:buClr>
                        <a:buSzPts val="1100"/>
                        <a:buFont typeface="Arial"/>
                        <a:buNone/>
                      </a:pPr>
                      <a:r>
                        <a:rPr b="1" lang="en-GB" sz="1000">
                          <a:solidFill>
                            <a:schemeClr val="dk1"/>
                          </a:solidFill>
                          <a:latin typeface="Mada"/>
                          <a:ea typeface="Mada"/>
                          <a:cs typeface="Mada"/>
                          <a:sym typeface="Mada"/>
                        </a:rPr>
                        <a:t>Anterior Triangle</a:t>
                      </a:r>
                      <a:endParaRPr sz="1000"/>
                    </a:p>
                  </a:txBody>
                  <a:tcPr marT="91425" marB="91425" marR="91425" marL="91425" anchor="ctr">
                    <a:solidFill>
                      <a:srgbClr val="F9DEC9"/>
                    </a:solidFill>
                  </a:tcPr>
                </a:tc>
                <a:tc>
                  <a:txBody>
                    <a:bodyPr/>
                    <a:lstStyle/>
                    <a:p>
                      <a:pPr indent="0" lvl="0" marL="0" rtl="0" algn="ctr">
                        <a:lnSpc>
                          <a:spcPct val="115000"/>
                        </a:lnSpc>
                        <a:spcBef>
                          <a:spcPts val="0"/>
                        </a:spcBef>
                        <a:spcAft>
                          <a:spcPts val="0"/>
                        </a:spcAft>
                        <a:buClr>
                          <a:schemeClr val="dk1"/>
                        </a:buClr>
                        <a:buSzPts val="1100"/>
                        <a:buFont typeface="Arial"/>
                        <a:buNone/>
                      </a:pPr>
                      <a:r>
                        <a:rPr b="1" lang="en-GB" sz="1000">
                          <a:solidFill>
                            <a:schemeClr val="dk1"/>
                          </a:solidFill>
                          <a:latin typeface="Mada"/>
                          <a:ea typeface="Mada"/>
                          <a:cs typeface="Mada"/>
                          <a:sym typeface="Mada"/>
                        </a:rPr>
                        <a:t>Posterior </a:t>
                      </a:r>
                      <a:r>
                        <a:rPr b="1" lang="en-GB" sz="1000">
                          <a:solidFill>
                            <a:schemeClr val="dk1"/>
                          </a:solidFill>
                          <a:latin typeface="Mada"/>
                          <a:ea typeface="Mada"/>
                          <a:cs typeface="Mada"/>
                          <a:sym typeface="Mada"/>
                        </a:rPr>
                        <a:t>Triangle</a:t>
                      </a:r>
                      <a:endParaRPr sz="1000"/>
                    </a:p>
                  </a:txBody>
                  <a:tcPr marT="91425" marB="91425" marR="91425" marL="91425" anchor="ctr">
                    <a:solidFill>
                      <a:srgbClr val="F9DEC9"/>
                    </a:solidFill>
                  </a:tcPr>
                </a:tc>
              </a:tr>
              <a:tr h="503500">
                <a:tc>
                  <a:txBody>
                    <a:bodyPr/>
                    <a:lstStyle/>
                    <a:p>
                      <a:pPr indent="0" lvl="0" marL="0" rtl="0" algn="ctr">
                        <a:lnSpc>
                          <a:spcPct val="115000"/>
                        </a:lnSpc>
                        <a:spcBef>
                          <a:spcPts val="0"/>
                        </a:spcBef>
                        <a:spcAft>
                          <a:spcPts val="0"/>
                        </a:spcAft>
                        <a:buNone/>
                      </a:pPr>
                      <a:r>
                        <a:rPr b="1" lang="en-GB" sz="1000">
                          <a:latin typeface="Mada"/>
                          <a:ea typeface="Mada"/>
                          <a:cs typeface="Mada"/>
                          <a:sym typeface="Mada"/>
                        </a:rPr>
                        <a:t>Lymph node</a:t>
                      </a:r>
                      <a:endParaRPr b="1" sz="1000">
                        <a:latin typeface="Mada"/>
                        <a:ea typeface="Mada"/>
                        <a:cs typeface="Mada"/>
                        <a:sym typeface="Mada"/>
                      </a:endParaRPr>
                    </a:p>
                  </a:txBody>
                  <a:tcPr marT="91425" marB="91425" marR="91425" marL="91425" anchor="ctr"/>
                </a:tc>
                <a:tc gridSpan="2">
                  <a:txBody>
                    <a:bodyPr/>
                    <a:lstStyle/>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Lymph node</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Cold abscess</a:t>
                      </a:r>
                      <a:endParaRPr sz="1000">
                        <a:solidFill>
                          <a:schemeClr val="dk1"/>
                        </a:solidFill>
                        <a:latin typeface="Mada"/>
                        <a:ea typeface="Mada"/>
                        <a:cs typeface="Mada"/>
                        <a:sym typeface="Mada"/>
                      </a:endParaRPr>
                    </a:p>
                  </a:txBody>
                  <a:tcPr marT="91425" marB="91425" marR="91425" marL="91425"/>
                </a:tc>
                <a:tc hMerge="1"/>
              </a:tr>
              <a:tr h="503500">
                <a:tc>
                  <a:txBody>
                    <a:bodyPr/>
                    <a:lstStyle/>
                    <a:p>
                      <a:pPr indent="0" lvl="0" marL="0" rtl="0" algn="ctr">
                        <a:lnSpc>
                          <a:spcPct val="115000"/>
                        </a:lnSpc>
                        <a:spcBef>
                          <a:spcPts val="0"/>
                        </a:spcBef>
                        <a:spcAft>
                          <a:spcPts val="0"/>
                        </a:spcAft>
                        <a:buNone/>
                      </a:pPr>
                      <a:r>
                        <a:rPr b="1" lang="en-GB" sz="1000">
                          <a:latin typeface="Mada"/>
                          <a:ea typeface="Mada"/>
                          <a:cs typeface="Mada"/>
                          <a:sym typeface="Mada"/>
                        </a:rPr>
                        <a:t>Salivary gland</a:t>
                      </a:r>
                      <a:endParaRPr b="1" sz="1000">
                        <a:latin typeface="Mada"/>
                        <a:ea typeface="Mada"/>
                        <a:cs typeface="Mada"/>
                        <a:sym typeface="Mada"/>
                      </a:endParaRPr>
                    </a:p>
                  </a:txBody>
                  <a:tcPr marT="91425" marB="91425" marR="91425" marL="91425" anchor="ctr"/>
                </a:tc>
                <a:tc>
                  <a:txBody>
                    <a:bodyPr/>
                    <a:lstStyle/>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Submandibular swelling</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Parotid gland swelling</a:t>
                      </a:r>
                      <a:endParaRPr sz="1000">
                        <a:latin typeface="Mada"/>
                        <a:ea typeface="Mada"/>
                        <a:cs typeface="Mada"/>
                        <a:sym typeface="Mada"/>
                      </a:endParaRPr>
                    </a:p>
                  </a:txBody>
                  <a:tcPr marT="91425" marB="91425" marR="91425" marL="91425"/>
                </a:tc>
                <a:tc>
                  <a:txBody>
                    <a:bodyPr/>
                    <a:lstStyle/>
                    <a:p>
                      <a:pPr indent="-228600" lvl="0" marL="457200" rtl="0" algn="ctr">
                        <a:lnSpc>
                          <a:spcPct val="115000"/>
                        </a:lnSpc>
                        <a:spcBef>
                          <a:spcPts val="0"/>
                        </a:spcBef>
                        <a:spcAft>
                          <a:spcPts val="0"/>
                        </a:spcAft>
                        <a:buNone/>
                      </a:pPr>
                      <a:r>
                        <a:rPr lang="en-GB" sz="1000">
                          <a:latin typeface="Mada"/>
                          <a:ea typeface="Mada"/>
                          <a:cs typeface="Mada"/>
                          <a:sym typeface="Mada"/>
                        </a:rPr>
                        <a:t>___</a:t>
                      </a:r>
                      <a:endParaRPr sz="1000">
                        <a:latin typeface="Mada"/>
                        <a:ea typeface="Mada"/>
                        <a:cs typeface="Mada"/>
                        <a:sym typeface="Mada"/>
                      </a:endParaRPr>
                    </a:p>
                    <a:p>
                      <a:pPr indent="-228600" lvl="0" marL="457200" rtl="0" algn="ctr">
                        <a:lnSpc>
                          <a:spcPct val="115000"/>
                        </a:lnSpc>
                        <a:spcBef>
                          <a:spcPts val="0"/>
                        </a:spcBef>
                        <a:spcAft>
                          <a:spcPts val="0"/>
                        </a:spcAft>
                        <a:buNone/>
                      </a:pPr>
                      <a:r>
                        <a:t/>
                      </a:r>
                      <a:endParaRPr sz="1000">
                        <a:latin typeface="Mada"/>
                        <a:ea typeface="Mada"/>
                        <a:cs typeface="Mada"/>
                        <a:sym typeface="Mada"/>
                      </a:endParaRPr>
                    </a:p>
                  </a:txBody>
                  <a:tcPr marT="91425" marB="91425" marR="91425" marL="91425"/>
                </a:tc>
              </a:tr>
              <a:tr h="503500">
                <a:tc>
                  <a:txBody>
                    <a:bodyPr/>
                    <a:lstStyle/>
                    <a:p>
                      <a:pPr indent="0" lvl="0" marL="0" rtl="0" algn="ctr">
                        <a:lnSpc>
                          <a:spcPct val="115000"/>
                        </a:lnSpc>
                        <a:spcBef>
                          <a:spcPts val="0"/>
                        </a:spcBef>
                        <a:spcAft>
                          <a:spcPts val="0"/>
                        </a:spcAft>
                        <a:buNone/>
                      </a:pPr>
                      <a:r>
                        <a:rPr b="1" lang="en-GB" sz="1000">
                          <a:latin typeface="Mada"/>
                          <a:ea typeface="Mada"/>
                          <a:cs typeface="Mada"/>
                          <a:sym typeface="Mada"/>
                        </a:rPr>
                        <a:t>Cystic structures</a:t>
                      </a:r>
                      <a:endParaRPr b="1" sz="1000">
                        <a:latin typeface="Mada"/>
                        <a:ea typeface="Mada"/>
                        <a:cs typeface="Mada"/>
                        <a:sym typeface="Mada"/>
                      </a:endParaRPr>
                    </a:p>
                  </a:txBody>
                  <a:tcPr marT="91425" marB="91425" marR="91425" marL="91425" anchor="ctr"/>
                </a:tc>
                <a:tc>
                  <a:txBody>
                    <a:bodyPr/>
                    <a:lstStyle/>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Branchial cyst</a:t>
                      </a:r>
                      <a:endParaRPr sz="1000">
                        <a:latin typeface="Mada"/>
                        <a:ea typeface="Mada"/>
                        <a:cs typeface="Mada"/>
                        <a:sym typeface="Mada"/>
                      </a:endParaRPr>
                    </a:p>
                  </a:txBody>
                  <a:tcPr marT="91425" marB="91425" marR="91425" marL="91425"/>
                </a:tc>
                <a:tc>
                  <a:txBody>
                    <a:bodyPr/>
                    <a:lstStyle/>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Cystic hygroma</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Pharyngeal pouch</a:t>
                      </a:r>
                      <a:endParaRPr sz="1000">
                        <a:latin typeface="Mada"/>
                        <a:ea typeface="Mada"/>
                        <a:cs typeface="Mada"/>
                        <a:sym typeface="Mada"/>
                      </a:endParaRPr>
                    </a:p>
                  </a:txBody>
                  <a:tcPr marT="91425" marB="91425" marR="91425" marL="91425"/>
                </a:tc>
              </a:tr>
              <a:tr h="503500">
                <a:tc>
                  <a:txBody>
                    <a:bodyPr/>
                    <a:lstStyle/>
                    <a:p>
                      <a:pPr indent="0" lvl="0" marL="0" rtl="0" algn="ctr">
                        <a:lnSpc>
                          <a:spcPct val="115000"/>
                        </a:lnSpc>
                        <a:spcBef>
                          <a:spcPts val="0"/>
                        </a:spcBef>
                        <a:spcAft>
                          <a:spcPts val="0"/>
                        </a:spcAft>
                        <a:buNone/>
                      </a:pPr>
                      <a:r>
                        <a:rPr b="1" lang="en-GB" sz="1000">
                          <a:latin typeface="Mada"/>
                          <a:ea typeface="Mada"/>
                          <a:cs typeface="Mada"/>
                          <a:sym typeface="Mada"/>
                        </a:rPr>
                        <a:t>Vascular structures</a:t>
                      </a:r>
                      <a:endParaRPr b="1" sz="1000">
                        <a:latin typeface="Mada"/>
                        <a:ea typeface="Mada"/>
                        <a:cs typeface="Mada"/>
                        <a:sym typeface="Mada"/>
                      </a:endParaRPr>
                    </a:p>
                  </a:txBody>
                  <a:tcPr marT="91425" marB="91425" marR="91425" marL="91425" anchor="ctr"/>
                </a:tc>
                <a:tc>
                  <a:txBody>
                    <a:bodyPr/>
                    <a:lstStyle/>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Carotid body tumor</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Carotid artery aneurysm</a:t>
                      </a:r>
                      <a:endParaRPr sz="1000">
                        <a:latin typeface="Mada"/>
                        <a:ea typeface="Mada"/>
                        <a:cs typeface="Mada"/>
                        <a:sym typeface="Mada"/>
                      </a:endParaRPr>
                    </a:p>
                  </a:txBody>
                  <a:tcPr marT="91425" marB="91425" marR="91425" marL="91425"/>
                </a:tc>
                <a:tc>
                  <a:txBody>
                    <a:bodyPr/>
                    <a:lstStyle/>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Subclavian artery aneurysm</a:t>
                      </a:r>
                      <a:endParaRPr sz="1000">
                        <a:latin typeface="Mada"/>
                        <a:ea typeface="Mada"/>
                        <a:cs typeface="Mada"/>
                        <a:sym typeface="Mada"/>
                      </a:endParaRPr>
                    </a:p>
                  </a:txBody>
                  <a:tcPr marT="91425" marB="91425" marR="91425" marL="91425"/>
                </a:tc>
              </a:tr>
              <a:tr h="503500">
                <a:tc>
                  <a:txBody>
                    <a:bodyPr/>
                    <a:lstStyle/>
                    <a:p>
                      <a:pPr indent="0" lvl="0" marL="0" rtl="0" algn="ctr">
                        <a:lnSpc>
                          <a:spcPct val="115000"/>
                        </a:lnSpc>
                        <a:spcBef>
                          <a:spcPts val="0"/>
                        </a:spcBef>
                        <a:spcAft>
                          <a:spcPts val="0"/>
                        </a:spcAft>
                        <a:buNone/>
                      </a:pPr>
                      <a:r>
                        <a:rPr b="1" lang="en-GB" sz="1000">
                          <a:latin typeface="Mada"/>
                          <a:ea typeface="Mada"/>
                          <a:cs typeface="Mada"/>
                          <a:sym typeface="Mada"/>
                        </a:rPr>
                        <a:t>Other structures</a:t>
                      </a:r>
                      <a:endParaRPr b="1" sz="1000">
                        <a:latin typeface="Mada"/>
                        <a:ea typeface="Mada"/>
                        <a:cs typeface="Mada"/>
                        <a:sym typeface="Mada"/>
                      </a:endParaRPr>
                    </a:p>
                  </a:txBody>
                  <a:tcPr marT="91425" marB="91425" marR="91425" marL="91425" anchor="ctr"/>
                </a:tc>
                <a:tc>
                  <a:txBody>
                    <a:bodyPr/>
                    <a:lstStyle/>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Sternomastoid tumor (ischemic contracture)</a:t>
                      </a:r>
                      <a:endParaRPr sz="1000">
                        <a:latin typeface="Mada"/>
                        <a:ea typeface="Mada"/>
                        <a:cs typeface="Mada"/>
                        <a:sym typeface="Mada"/>
                      </a:endParaRPr>
                    </a:p>
                  </a:txBody>
                  <a:tcPr marT="91425" marB="91425" marR="91425" marL="91425"/>
                </a:tc>
                <a:tc>
                  <a:txBody>
                    <a:bodyPr/>
                    <a:lstStyle/>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Tumor of the clavicle</a:t>
                      </a:r>
                      <a:endParaRPr sz="1000">
                        <a:latin typeface="Mada"/>
                        <a:ea typeface="Mada"/>
                        <a:cs typeface="Mada"/>
                        <a:sym typeface="Mada"/>
                      </a:endParaRPr>
                    </a:p>
                  </a:txBody>
                  <a:tcPr marT="91425" marB="91425" marR="91425" marL="91425"/>
                </a:tc>
              </a:tr>
            </a:tbl>
          </a:graphicData>
        </a:graphic>
      </p:graphicFrame>
      <p:sp>
        <p:nvSpPr>
          <p:cNvPr id="736" name="Google Shape;736;p42"/>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43"/>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43"/>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43"/>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744" name="Google Shape;744;p43"/>
          <p:cNvGraphicFramePr/>
          <p:nvPr/>
        </p:nvGraphicFramePr>
        <p:xfrm>
          <a:off x="-12" y="1300193"/>
          <a:ext cx="3000000" cy="3000000"/>
        </p:xfrm>
        <a:graphic>
          <a:graphicData uri="http://schemas.openxmlformats.org/drawingml/2006/table">
            <a:tbl>
              <a:tblPr>
                <a:noFill/>
                <a:tableStyleId>{19993E90-D4CF-4236-97D6-A35B643A8516}</a:tableStyleId>
              </a:tblPr>
              <a:tblGrid>
                <a:gridCol w="1478700"/>
                <a:gridCol w="6110825"/>
              </a:tblGrid>
              <a:tr h="302750">
                <a:tc>
                  <a:txBody>
                    <a:bodyPr/>
                    <a:lstStyle/>
                    <a:p>
                      <a:pPr indent="0" lvl="0" marL="0" rtl="0" algn="ctr">
                        <a:lnSpc>
                          <a:spcPct val="100000"/>
                        </a:lnSpc>
                        <a:spcBef>
                          <a:spcPts val="0"/>
                        </a:spcBef>
                        <a:spcAft>
                          <a:spcPts val="0"/>
                        </a:spcAft>
                        <a:buNone/>
                      </a:pPr>
                      <a:r>
                        <a:rPr b="1" lang="en-GB" sz="1000">
                          <a:latin typeface="Mada"/>
                          <a:ea typeface="Mada"/>
                          <a:cs typeface="Mada"/>
                          <a:sym typeface="Mada"/>
                        </a:rPr>
                        <a:t>Disease</a:t>
                      </a:r>
                      <a:endParaRPr b="1" sz="1000">
                        <a:latin typeface="Mada"/>
                        <a:ea typeface="Mada"/>
                        <a:cs typeface="Mada"/>
                        <a:sym typeface="Mada"/>
                      </a:endParaRPr>
                    </a:p>
                  </a:txBody>
                  <a:tcPr marT="91425" marB="91425" marR="91425" marL="91425">
                    <a:solidFill>
                      <a:srgbClr val="F9DEC9"/>
                    </a:solidFill>
                  </a:tcPr>
                </a:tc>
                <a:tc>
                  <a:txBody>
                    <a:bodyPr/>
                    <a:lstStyle/>
                    <a:p>
                      <a:pPr indent="0" lvl="0" marL="0" rtl="0" algn="ctr">
                        <a:lnSpc>
                          <a:spcPct val="100000"/>
                        </a:lnSpc>
                        <a:spcBef>
                          <a:spcPts val="0"/>
                        </a:spcBef>
                        <a:spcAft>
                          <a:spcPts val="0"/>
                        </a:spcAft>
                        <a:buNone/>
                      </a:pPr>
                      <a:r>
                        <a:rPr b="1" lang="en-GB" sz="1000">
                          <a:latin typeface="Mada"/>
                          <a:ea typeface="Mada"/>
                          <a:cs typeface="Mada"/>
                          <a:sym typeface="Mada"/>
                        </a:rPr>
                        <a:t>Symptoms</a:t>
                      </a:r>
                      <a:r>
                        <a:rPr b="1" lang="en-GB" sz="1000">
                          <a:latin typeface="Mada"/>
                          <a:ea typeface="Mada"/>
                          <a:cs typeface="Mada"/>
                          <a:sym typeface="Mada"/>
                        </a:rPr>
                        <a:t> </a:t>
                      </a:r>
                      <a:endParaRPr b="1" sz="1000">
                        <a:latin typeface="Mada"/>
                        <a:ea typeface="Mada"/>
                        <a:cs typeface="Mada"/>
                        <a:sym typeface="Mada"/>
                      </a:endParaRPr>
                    </a:p>
                  </a:txBody>
                  <a:tcPr marT="91425" marB="91425" marR="91425" marL="91425">
                    <a:solidFill>
                      <a:srgbClr val="F9DEC9"/>
                    </a:solidFill>
                  </a:tcPr>
                </a:tc>
              </a:tr>
              <a:tr h="1713450">
                <a:tc>
                  <a:txBody>
                    <a:bodyPr/>
                    <a:lstStyle/>
                    <a:p>
                      <a:pPr indent="0" lvl="0" marL="0" rtl="0" algn="ctr">
                        <a:lnSpc>
                          <a:spcPct val="100000"/>
                        </a:lnSpc>
                        <a:spcBef>
                          <a:spcPts val="0"/>
                        </a:spcBef>
                        <a:spcAft>
                          <a:spcPts val="0"/>
                        </a:spcAft>
                        <a:buNone/>
                      </a:pPr>
                      <a:r>
                        <a:rPr b="1" lang="en-GB" sz="1100">
                          <a:solidFill>
                            <a:schemeClr val="dk1"/>
                          </a:solidFill>
                          <a:highlight>
                            <a:srgbClr val="EAD1DC"/>
                          </a:highlight>
                          <a:latin typeface="Mada"/>
                          <a:ea typeface="Mada"/>
                          <a:cs typeface="Mada"/>
                          <a:sym typeface="Mada"/>
                        </a:rPr>
                        <a:t>Cervical lymphadenopathy</a:t>
                      </a:r>
                      <a:endParaRPr b="1" sz="1100">
                        <a:highlight>
                          <a:srgbClr val="EAD1DC"/>
                        </a:highlight>
                        <a:latin typeface="Mada"/>
                        <a:ea typeface="Mada"/>
                        <a:cs typeface="Mada"/>
                        <a:sym typeface="Mada"/>
                      </a:endParaRPr>
                    </a:p>
                  </a:txBody>
                  <a:tcPr marT="91425" marB="91425" marR="91425" marL="91425" anchor="ctr"/>
                </a:tc>
                <a:tc>
                  <a:txBody>
                    <a:bodyPr/>
                    <a:lstStyle/>
                    <a:p>
                      <a:pPr indent="-298450" lvl="0" marL="457200" rtl="0" algn="l">
                        <a:lnSpc>
                          <a:spcPct val="100000"/>
                        </a:lnSpc>
                        <a:spcBef>
                          <a:spcPts val="0"/>
                        </a:spcBef>
                        <a:spcAft>
                          <a:spcPts val="0"/>
                        </a:spcAft>
                        <a:buSzPts val="1100"/>
                        <a:buFont typeface="Mada"/>
                        <a:buChar char="●"/>
                      </a:pPr>
                      <a:r>
                        <a:rPr lang="en-GB" sz="1100">
                          <a:solidFill>
                            <a:schemeClr val="dk1"/>
                          </a:solidFill>
                          <a:latin typeface="Mada"/>
                          <a:ea typeface="Mada"/>
                          <a:cs typeface="Mada"/>
                          <a:sym typeface="Mada"/>
                        </a:rPr>
                        <a:t>The common presenting symptom is a </a:t>
                      </a:r>
                      <a:r>
                        <a:rPr b="1" lang="en-GB" sz="1100">
                          <a:solidFill>
                            <a:srgbClr val="FF0000"/>
                          </a:solidFill>
                          <a:latin typeface="Mada"/>
                          <a:ea typeface="Mada"/>
                          <a:cs typeface="Mada"/>
                          <a:sym typeface="Mada"/>
                        </a:rPr>
                        <a:t>painful</a:t>
                      </a:r>
                      <a:r>
                        <a:rPr b="1" lang="en-GB" sz="1100">
                          <a:solidFill>
                            <a:schemeClr val="dk1"/>
                          </a:solidFill>
                          <a:latin typeface="Mada"/>
                          <a:ea typeface="Mada"/>
                          <a:cs typeface="Mada"/>
                          <a:sym typeface="Mada"/>
                        </a:rPr>
                        <a:t> </a:t>
                      </a:r>
                      <a:r>
                        <a:rPr b="1" lang="en-GB" sz="1100">
                          <a:solidFill>
                            <a:srgbClr val="FF0000"/>
                          </a:solidFill>
                          <a:latin typeface="Mada"/>
                          <a:ea typeface="Mada"/>
                          <a:cs typeface="Mada"/>
                          <a:sym typeface="Mada"/>
                        </a:rPr>
                        <a:t>lump</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just below the angle of the jaw. Which becomes acute when the patient has a </a:t>
                      </a:r>
                      <a:r>
                        <a:rPr b="1" lang="en-GB" sz="1100">
                          <a:solidFill>
                            <a:schemeClr val="dk1"/>
                          </a:solidFill>
                          <a:latin typeface="Mada"/>
                          <a:ea typeface="Mada"/>
                          <a:cs typeface="Mada"/>
                          <a:sym typeface="Mada"/>
                        </a:rPr>
                        <a:t>sore throat</a:t>
                      </a:r>
                      <a:r>
                        <a:rPr lang="en-GB" sz="1100">
                          <a:solidFill>
                            <a:schemeClr val="dk1"/>
                          </a:solidFill>
                          <a:latin typeface="Mada"/>
                          <a:ea typeface="Mada"/>
                          <a:cs typeface="Mada"/>
                          <a:sym typeface="Mada"/>
                        </a:rPr>
                        <a:t>. The child may </a:t>
                      </a:r>
                      <a:r>
                        <a:rPr b="1" lang="en-GB" sz="1100">
                          <a:solidFill>
                            <a:srgbClr val="FF0000"/>
                          </a:solidFill>
                          <a:latin typeface="Mada"/>
                          <a:ea typeface="Mada"/>
                          <a:cs typeface="Mada"/>
                          <a:sym typeface="Mada"/>
                        </a:rPr>
                        <a:t>snore</a:t>
                      </a:r>
                      <a:r>
                        <a:rPr lang="en-GB" sz="1100">
                          <a:solidFill>
                            <a:srgbClr val="FF0000"/>
                          </a:solidFill>
                          <a:latin typeface="Mada"/>
                          <a:ea typeface="Mada"/>
                          <a:cs typeface="Mada"/>
                          <a:sym typeface="Mada"/>
                        </a:rPr>
                        <a:t> </a:t>
                      </a:r>
                      <a:r>
                        <a:rPr b="1" lang="en-GB" sz="1100">
                          <a:solidFill>
                            <a:srgbClr val="FF0000"/>
                          </a:solidFill>
                          <a:latin typeface="Mada"/>
                          <a:ea typeface="Mada"/>
                          <a:cs typeface="Mada"/>
                          <a:sym typeface="Mada"/>
                        </a:rPr>
                        <a:t>at night</a:t>
                      </a:r>
                      <a:r>
                        <a:rPr lang="en-GB" sz="1100">
                          <a:solidFill>
                            <a:schemeClr val="dk1"/>
                          </a:solidFill>
                          <a:latin typeface="Mada"/>
                          <a:ea typeface="Mada"/>
                          <a:cs typeface="Mada"/>
                          <a:sym typeface="Mada"/>
                        </a:rPr>
                        <a:t>, have </a:t>
                      </a:r>
                      <a:r>
                        <a:rPr b="1" lang="en-GB" sz="1100">
                          <a:solidFill>
                            <a:srgbClr val="FF0000"/>
                          </a:solidFill>
                          <a:latin typeface="Mada"/>
                          <a:ea typeface="Mada"/>
                          <a:cs typeface="Mada"/>
                          <a:sym typeface="Mada"/>
                        </a:rPr>
                        <a:t>difficulty</a:t>
                      </a:r>
                      <a:r>
                        <a:rPr lang="en-GB" sz="1100">
                          <a:solidFill>
                            <a:srgbClr val="FF0000"/>
                          </a:solidFill>
                          <a:latin typeface="Mada"/>
                          <a:ea typeface="Mada"/>
                          <a:cs typeface="Mada"/>
                          <a:sym typeface="Mada"/>
                        </a:rPr>
                        <a:t> </a:t>
                      </a:r>
                      <a:r>
                        <a:rPr b="1" lang="en-GB" sz="1100">
                          <a:solidFill>
                            <a:srgbClr val="FF0000"/>
                          </a:solidFill>
                          <a:latin typeface="Mada"/>
                          <a:ea typeface="Mada"/>
                          <a:cs typeface="Mada"/>
                          <a:sym typeface="Mada"/>
                        </a:rPr>
                        <a:t>in</a:t>
                      </a:r>
                      <a:r>
                        <a:rPr lang="en-GB" sz="1100">
                          <a:solidFill>
                            <a:srgbClr val="FF0000"/>
                          </a:solidFill>
                          <a:latin typeface="Mada"/>
                          <a:ea typeface="Mada"/>
                          <a:cs typeface="Mada"/>
                          <a:sym typeface="Mada"/>
                        </a:rPr>
                        <a:t> </a:t>
                      </a:r>
                      <a:r>
                        <a:rPr b="1" lang="en-GB" sz="1100">
                          <a:solidFill>
                            <a:srgbClr val="FF0000"/>
                          </a:solidFill>
                          <a:latin typeface="Mada"/>
                          <a:ea typeface="Mada"/>
                          <a:cs typeface="Mada"/>
                          <a:sym typeface="Mada"/>
                        </a:rPr>
                        <a:t>breathing</a:t>
                      </a:r>
                      <a:r>
                        <a:rPr lang="en-GB" sz="1100">
                          <a:solidFill>
                            <a:schemeClr val="dk1"/>
                          </a:solidFill>
                          <a:latin typeface="Mada"/>
                          <a:ea typeface="Mada"/>
                          <a:cs typeface="Mada"/>
                          <a:sym typeface="Mada"/>
                        </a:rPr>
                        <a:t>, have </a:t>
                      </a:r>
                      <a:r>
                        <a:rPr b="1" lang="en-GB" sz="1100">
                          <a:solidFill>
                            <a:srgbClr val="FF0000"/>
                          </a:solidFill>
                          <a:latin typeface="Mada"/>
                          <a:ea typeface="Mada"/>
                          <a:cs typeface="Mada"/>
                          <a:sym typeface="Mada"/>
                        </a:rPr>
                        <a:t>nasal speech</a:t>
                      </a:r>
                      <a:r>
                        <a:rPr lang="en-GB" sz="1100">
                          <a:solidFill>
                            <a:schemeClr val="dk1"/>
                          </a:solidFill>
                          <a:latin typeface="Mada"/>
                          <a:ea typeface="Mada"/>
                          <a:cs typeface="Mada"/>
                          <a:sym typeface="Mada"/>
                        </a:rPr>
                        <a:t>, and </a:t>
                      </a:r>
                      <a:r>
                        <a:rPr b="1" lang="en-GB" sz="1100">
                          <a:solidFill>
                            <a:schemeClr val="dk1"/>
                          </a:solidFill>
                          <a:latin typeface="Mada"/>
                          <a:ea typeface="Mada"/>
                          <a:cs typeface="Mada"/>
                          <a:sym typeface="Mada"/>
                        </a:rPr>
                        <a:t>suffer from</a:t>
                      </a:r>
                      <a:r>
                        <a:rPr b="1" lang="en-GB" sz="1100">
                          <a:solidFill>
                            <a:srgbClr val="FF0000"/>
                          </a:solidFill>
                          <a:latin typeface="Mada"/>
                          <a:ea typeface="Mada"/>
                          <a:cs typeface="Mada"/>
                          <a:sym typeface="Mada"/>
                        </a:rPr>
                        <a:t> recurrent chest infections</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0" marL="457200" rtl="0" algn="l">
                        <a:lnSpc>
                          <a:spcPct val="100000"/>
                        </a:lnSpc>
                        <a:spcBef>
                          <a:spcPts val="0"/>
                        </a:spcBef>
                        <a:spcAft>
                          <a:spcPts val="0"/>
                        </a:spcAft>
                        <a:buSzPts val="1100"/>
                        <a:buFont typeface="Mada"/>
                        <a:buChar char="●"/>
                      </a:pPr>
                      <a:r>
                        <a:rPr lang="en-GB" sz="1100">
                          <a:solidFill>
                            <a:schemeClr val="dk1"/>
                          </a:solidFill>
                          <a:latin typeface="Mada"/>
                          <a:ea typeface="Mada"/>
                          <a:cs typeface="Mada"/>
                          <a:sym typeface="Mada"/>
                        </a:rPr>
                        <a:t>The four main causes of cervical lymph gland enlargement are:</a:t>
                      </a:r>
                      <a:endParaRPr sz="1100">
                        <a:solidFill>
                          <a:schemeClr val="dk1"/>
                        </a:solidFill>
                        <a:latin typeface="Mada"/>
                        <a:ea typeface="Mada"/>
                        <a:cs typeface="Mada"/>
                        <a:sym typeface="Mada"/>
                      </a:endParaRPr>
                    </a:p>
                    <a:p>
                      <a:pPr indent="-298450" lvl="1" marL="914400" rtl="0" algn="l">
                        <a:lnSpc>
                          <a:spcPct val="100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Infection:</a:t>
                      </a:r>
                      <a:r>
                        <a:rPr lang="en-GB" sz="1100">
                          <a:solidFill>
                            <a:schemeClr val="dk1"/>
                          </a:solidFill>
                          <a:latin typeface="Mada"/>
                          <a:ea typeface="Mada"/>
                          <a:cs typeface="Mada"/>
                          <a:sym typeface="Mada"/>
                        </a:rPr>
                        <a:t> </a:t>
                      </a:r>
                      <a:r>
                        <a:rPr lang="en-GB" sz="1100">
                          <a:solidFill>
                            <a:srgbClr val="999999"/>
                          </a:solidFill>
                          <a:latin typeface="Mada"/>
                          <a:ea typeface="Mada"/>
                          <a:cs typeface="Mada"/>
                          <a:sym typeface="Mada"/>
                        </a:rPr>
                        <a:t>non-specific tonsillitis, glandular fever, toxoplasmosis, tuberculosis, cat scratch fever.</a:t>
                      </a:r>
                      <a:endParaRPr sz="1100">
                        <a:solidFill>
                          <a:srgbClr val="999999"/>
                        </a:solidFill>
                        <a:latin typeface="Mada"/>
                        <a:ea typeface="Mada"/>
                        <a:cs typeface="Mada"/>
                        <a:sym typeface="Mada"/>
                      </a:endParaRPr>
                    </a:p>
                    <a:p>
                      <a:pPr indent="-298450" lvl="1" marL="914400" rtl="0" algn="l">
                        <a:lnSpc>
                          <a:spcPct val="100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Metastatic:</a:t>
                      </a:r>
                      <a:r>
                        <a:rPr lang="en-GB" sz="1100">
                          <a:solidFill>
                            <a:schemeClr val="dk1"/>
                          </a:solidFill>
                          <a:latin typeface="Mada"/>
                          <a:ea typeface="Mada"/>
                          <a:cs typeface="Mada"/>
                          <a:sym typeface="Mada"/>
                        </a:rPr>
                        <a:t> </a:t>
                      </a:r>
                      <a:r>
                        <a:rPr lang="en-GB" sz="1100">
                          <a:solidFill>
                            <a:srgbClr val="999999"/>
                          </a:solidFill>
                          <a:latin typeface="Mada"/>
                          <a:ea typeface="Mada"/>
                          <a:cs typeface="Mada"/>
                          <a:sym typeface="Mada"/>
                        </a:rPr>
                        <a:t>tumor from the head, neck, chest and abdomen.</a:t>
                      </a:r>
                      <a:endParaRPr sz="1100">
                        <a:solidFill>
                          <a:srgbClr val="999999"/>
                        </a:solidFill>
                        <a:latin typeface="Mada"/>
                        <a:ea typeface="Mada"/>
                        <a:cs typeface="Mada"/>
                        <a:sym typeface="Mada"/>
                      </a:endParaRPr>
                    </a:p>
                    <a:p>
                      <a:pPr indent="-298450" lvl="1" marL="914400" rtl="0" algn="l">
                        <a:lnSpc>
                          <a:spcPct val="100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Primary reticuloses:</a:t>
                      </a:r>
                      <a:r>
                        <a:rPr lang="en-GB" sz="1100">
                          <a:solidFill>
                            <a:schemeClr val="dk1"/>
                          </a:solidFill>
                          <a:latin typeface="Mada"/>
                          <a:ea typeface="Mada"/>
                          <a:cs typeface="Mada"/>
                          <a:sym typeface="Mada"/>
                        </a:rPr>
                        <a:t> </a:t>
                      </a:r>
                      <a:r>
                        <a:rPr lang="en-GB" sz="1100">
                          <a:solidFill>
                            <a:srgbClr val="999999"/>
                          </a:solidFill>
                          <a:latin typeface="Mada"/>
                          <a:ea typeface="Mada"/>
                          <a:cs typeface="Mada"/>
                          <a:sym typeface="Mada"/>
                        </a:rPr>
                        <a:t>lymphoma, lymphosarcoma, reticulosarcoma.</a:t>
                      </a:r>
                      <a:endParaRPr sz="1100">
                        <a:solidFill>
                          <a:srgbClr val="999999"/>
                        </a:solidFill>
                        <a:latin typeface="Mada"/>
                        <a:ea typeface="Mada"/>
                        <a:cs typeface="Mada"/>
                        <a:sym typeface="Mada"/>
                      </a:endParaRPr>
                    </a:p>
                    <a:p>
                      <a:pPr indent="-298450" lvl="1" marL="914400" rtl="0" algn="l">
                        <a:lnSpc>
                          <a:spcPct val="100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Sarcoidosis.</a:t>
                      </a:r>
                      <a:endParaRPr sz="1100"/>
                    </a:p>
                  </a:txBody>
                  <a:tcPr marT="91425" marB="91425" marR="91425" marL="91425"/>
                </a:tc>
              </a:tr>
              <a:tr h="1025300">
                <a:tc>
                  <a:txBody>
                    <a:bodyPr/>
                    <a:lstStyle/>
                    <a:p>
                      <a:pPr indent="0" lvl="0" marL="0" rtl="0" algn="ctr">
                        <a:lnSpc>
                          <a:spcPct val="100000"/>
                        </a:lnSpc>
                        <a:spcBef>
                          <a:spcPts val="0"/>
                        </a:spcBef>
                        <a:spcAft>
                          <a:spcPts val="0"/>
                        </a:spcAft>
                        <a:buNone/>
                      </a:pPr>
                      <a:r>
                        <a:rPr b="1" lang="en-GB" sz="1100">
                          <a:highlight>
                            <a:srgbClr val="EAD1DC"/>
                          </a:highlight>
                          <a:latin typeface="Mada"/>
                          <a:ea typeface="Mada"/>
                          <a:cs typeface="Mada"/>
                          <a:sym typeface="Mada"/>
                        </a:rPr>
                        <a:t>Branchial cyst</a:t>
                      </a:r>
                      <a:endParaRPr b="1" sz="1100">
                        <a:highlight>
                          <a:srgbClr val="EAD1DC"/>
                        </a:highlight>
                        <a:latin typeface="Mada"/>
                        <a:ea typeface="Mada"/>
                        <a:cs typeface="Mada"/>
                        <a:sym typeface="Mada"/>
                      </a:endParaRPr>
                    </a:p>
                  </a:txBody>
                  <a:tcPr marT="91425" marB="91425" marR="91425" marL="91425" anchor="ctr"/>
                </a:tc>
                <a:tc>
                  <a:txBody>
                    <a:bodyPr/>
                    <a:lstStyle/>
                    <a:p>
                      <a:pPr indent="-298450" lvl="0" marL="457200" rtl="0" algn="l">
                        <a:lnSpc>
                          <a:spcPct val="100000"/>
                        </a:lnSpc>
                        <a:spcBef>
                          <a:spcPts val="0"/>
                        </a:spcBef>
                        <a:spcAft>
                          <a:spcPts val="0"/>
                        </a:spcAft>
                        <a:buSzPts val="1100"/>
                        <a:buFont typeface="Mada"/>
                        <a:buChar char="●"/>
                      </a:pPr>
                      <a:r>
                        <a:rPr lang="en-GB" sz="1100">
                          <a:solidFill>
                            <a:schemeClr val="dk1"/>
                          </a:solidFill>
                          <a:latin typeface="Mada"/>
                          <a:ea typeface="Mada"/>
                          <a:cs typeface="Mada"/>
                          <a:sym typeface="Mada"/>
                        </a:rPr>
                        <a:t>The common presenting complaint is a </a:t>
                      </a:r>
                      <a:r>
                        <a:rPr b="1" lang="en-GB" sz="1100">
                          <a:solidFill>
                            <a:srgbClr val="FF0000"/>
                          </a:solidFill>
                          <a:latin typeface="Mada"/>
                          <a:ea typeface="Mada"/>
                          <a:cs typeface="Mada"/>
                          <a:sym typeface="Mada"/>
                        </a:rPr>
                        <a:t>painless</a:t>
                      </a:r>
                      <a:r>
                        <a:rPr b="1" lang="en-GB" sz="1100">
                          <a:solidFill>
                            <a:schemeClr val="dk1"/>
                          </a:solidFill>
                          <a:latin typeface="Mada"/>
                          <a:ea typeface="Mada"/>
                          <a:cs typeface="Mada"/>
                          <a:sym typeface="Mada"/>
                        </a:rPr>
                        <a:t> </a:t>
                      </a:r>
                      <a:r>
                        <a:rPr b="1" lang="en-GB" sz="1100">
                          <a:solidFill>
                            <a:srgbClr val="FF0000"/>
                          </a:solidFill>
                          <a:latin typeface="Mada"/>
                          <a:ea typeface="Mada"/>
                          <a:cs typeface="Mada"/>
                          <a:sym typeface="Mada"/>
                        </a:rPr>
                        <a:t>swelling</a:t>
                      </a:r>
                      <a:r>
                        <a:rPr lang="en-GB" sz="1100">
                          <a:solidFill>
                            <a:schemeClr val="dk1"/>
                          </a:solidFill>
                          <a:latin typeface="Mada"/>
                          <a:ea typeface="Mada"/>
                          <a:cs typeface="Mada"/>
                          <a:sym typeface="Mada"/>
                        </a:rPr>
                        <a:t> in the upper lateral part of the neck. The lump may be painful when it first appears and later cause attacks of pain associated with an increase in the size of the swelling. The pain is usually caused by infection. A severe throbbing pain, exacerbated by moving the neck and opening the mouth, develops if the contents of the cyst become infected and purulent.</a:t>
                      </a:r>
                      <a:endParaRPr sz="1100"/>
                    </a:p>
                  </a:txBody>
                  <a:tcPr marT="91425" marB="91425" marR="91425" marL="91425"/>
                </a:tc>
              </a:tr>
              <a:tr h="1025300">
                <a:tc>
                  <a:txBody>
                    <a:bodyPr/>
                    <a:lstStyle/>
                    <a:p>
                      <a:pPr indent="0" lvl="0" marL="0" rtl="0" algn="ctr">
                        <a:lnSpc>
                          <a:spcPct val="100000"/>
                        </a:lnSpc>
                        <a:spcBef>
                          <a:spcPts val="0"/>
                        </a:spcBef>
                        <a:spcAft>
                          <a:spcPts val="0"/>
                        </a:spcAft>
                        <a:buNone/>
                      </a:pPr>
                      <a:r>
                        <a:rPr b="1" lang="en-GB" sz="1100">
                          <a:highlight>
                            <a:srgbClr val="EAD1DC"/>
                          </a:highlight>
                          <a:latin typeface="Mada"/>
                          <a:ea typeface="Mada"/>
                          <a:cs typeface="Mada"/>
                          <a:sym typeface="Mada"/>
                        </a:rPr>
                        <a:t>Branchial fistula</a:t>
                      </a:r>
                      <a:endParaRPr b="1" sz="1100">
                        <a:highlight>
                          <a:srgbClr val="EAD1DC"/>
                        </a:highlight>
                        <a:latin typeface="Mada"/>
                        <a:ea typeface="Mada"/>
                        <a:cs typeface="Mada"/>
                        <a:sym typeface="Mada"/>
                      </a:endParaRPr>
                    </a:p>
                  </a:txBody>
                  <a:tcPr marT="91425" marB="91425" marR="91425" marL="91425" anchor="ctr"/>
                </a:tc>
                <a:tc>
                  <a:txBody>
                    <a:bodyPr/>
                    <a:lstStyle/>
                    <a:p>
                      <a:pPr indent="-298450" lvl="0" marL="457200" rtl="0" algn="l">
                        <a:lnSpc>
                          <a:spcPct val="100000"/>
                        </a:lnSpc>
                        <a:spcBef>
                          <a:spcPts val="0"/>
                        </a:spcBef>
                        <a:spcAft>
                          <a:spcPts val="0"/>
                        </a:spcAft>
                        <a:buSzPts val="1100"/>
                        <a:buFont typeface="Mada"/>
                        <a:buChar char="●"/>
                      </a:pPr>
                      <a:r>
                        <a:rPr lang="en-GB" sz="1100">
                          <a:solidFill>
                            <a:schemeClr val="dk1"/>
                          </a:solidFill>
                          <a:latin typeface="Mada"/>
                          <a:ea typeface="Mada"/>
                          <a:cs typeface="Mada"/>
                          <a:sym typeface="Mada"/>
                        </a:rPr>
                        <a:t>The patient complains of a </a:t>
                      </a:r>
                      <a:r>
                        <a:rPr b="1" lang="en-GB" sz="1100">
                          <a:solidFill>
                            <a:srgbClr val="FF0000"/>
                          </a:solidFill>
                          <a:latin typeface="Mada"/>
                          <a:ea typeface="Mada"/>
                          <a:cs typeface="Mada"/>
                          <a:sym typeface="Mada"/>
                        </a:rPr>
                        <a:t>small dimple in the skin</a:t>
                      </a:r>
                      <a:r>
                        <a:rPr lang="en-GB" sz="1100">
                          <a:solidFill>
                            <a:schemeClr val="dk1"/>
                          </a:solidFill>
                          <a:latin typeface="Mada"/>
                          <a:ea typeface="Mada"/>
                          <a:cs typeface="Mada"/>
                          <a:sym typeface="Mada"/>
                        </a:rPr>
                        <a:t> at the junction of the middle and the lower third of the anterior edge of the sternomastoid muscle, that </a:t>
                      </a:r>
                      <a:r>
                        <a:rPr b="1" lang="en-GB" sz="1100">
                          <a:solidFill>
                            <a:srgbClr val="FF0000"/>
                          </a:solidFill>
                          <a:latin typeface="Mada"/>
                          <a:ea typeface="Mada"/>
                          <a:cs typeface="Mada"/>
                          <a:sym typeface="Mada"/>
                        </a:rPr>
                        <a:t>discharges clear mucus</a:t>
                      </a:r>
                      <a:r>
                        <a:rPr lang="en-GB" sz="1100">
                          <a:solidFill>
                            <a:schemeClr val="dk1"/>
                          </a:solidFill>
                          <a:latin typeface="Mada"/>
                          <a:ea typeface="Mada"/>
                          <a:cs typeface="Mada"/>
                          <a:sym typeface="Mada"/>
                        </a:rPr>
                        <a:t>, and </a:t>
                      </a:r>
                      <a:r>
                        <a:rPr b="1" lang="en-GB" sz="1100">
                          <a:solidFill>
                            <a:srgbClr val="FF0000"/>
                          </a:solidFill>
                          <a:latin typeface="Mada"/>
                          <a:ea typeface="Mada"/>
                          <a:cs typeface="Mada"/>
                          <a:sym typeface="Mada"/>
                        </a:rPr>
                        <a:t>sometimes becomes swollen and painful</a:t>
                      </a:r>
                      <a:r>
                        <a:rPr lang="en-GB" sz="1100">
                          <a:solidFill>
                            <a:srgbClr val="FF0000"/>
                          </a:solidFill>
                          <a:latin typeface="Mada"/>
                          <a:ea typeface="Mada"/>
                          <a:cs typeface="Mada"/>
                          <a:sym typeface="Mada"/>
                        </a:rPr>
                        <a:t> </a:t>
                      </a:r>
                      <a:r>
                        <a:rPr b="1" lang="en-GB" sz="1100">
                          <a:solidFill>
                            <a:srgbClr val="FF0000"/>
                          </a:solidFill>
                          <a:latin typeface="Mada"/>
                          <a:ea typeface="Mada"/>
                          <a:cs typeface="Mada"/>
                          <a:sym typeface="Mada"/>
                        </a:rPr>
                        <a:t>and discharges pus.</a:t>
                      </a:r>
                      <a:r>
                        <a:rPr lang="en-GB" sz="1100">
                          <a:solidFill>
                            <a:schemeClr val="dk1"/>
                          </a:solidFill>
                          <a:latin typeface="Mada"/>
                          <a:ea typeface="Mada"/>
                          <a:cs typeface="Mada"/>
                          <a:sym typeface="Mada"/>
                        </a:rPr>
                        <a:t> When the whole branchial cleft stays patent, the fistula connects the skin with the oropharynx, just behind the tonsil. Swallowing accentuates the openings on the skin.</a:t>
                      </a:r>
                      <a:endParaRPr sz="1100"/>
                    </a:p>
                  </a:txBody>
                  <a:tcPr marT="91425" marB="91425" marR="91425" marL="91425"/>
                </a:tc>
              </a:tr>
              <a:tr h="853275">
                <a:tc>
                  <a:txBody>
                    <a:bodyPr/>
                    <a:lstStyle/>
                    <a:p>
                      <a:pPr indent="0" lvl="0" marL="0" rtl="0" algn="ctr">
                        <a:lnSpc>
                          <a:spcPct val="100000"/>
                        </a:lnSpc>
                        <a:spcBef>
                          <a:spcPts val="0"/>
                        </a:spcBef>
                        <a:spcAft>
                          <a:spcPts val="0"/>
                        </a:spcAft>
                        <a:buNone/>
                      </a:pPr>
                      <a:r>
                        <a:rPr b="1" lang="en-GB" sz="1100">
                          <a:highlight>
                            <a:srgbClr val="EAD1DC"/>
                          </a:highlight>
                          <a:latin typeface="Mada"/>
                          <a:ea typeface="Mada"/>
                          <a:cs typeface="Mada"/>
                          <a:sym typeface="Mada"/>
                        </a:rPr>
                        <a:t>Carotid body tumor</a:t>
                      </a:r>
                      <a:endParaRPr b="1" sz="1100">
                        <a:highlight>
                          <a:srgbClr val="EAD1DC"/>
                        </a:highlight>
                        <a:latin typeface="Mada"/>
                        <a:ea typeface="Mada"/>
                        <a:cs typeface="Mada"/>
                        <a:sym typeface="Mada"/>
                      </a:endParaRPr>
                    </a:p>
                  </a:txBody>
                  <a:tcPr marT="91425" marB="91425" marR="91425" marL="91425" anchor="ctr"/>
                </a:tc>
                <a:tc>
                  <a:txBody>
                    <a:bodyPr/>
                    <a:lstStyle/>
                    <a:p>
                      <a:pPr indent="-298450" lvl="0" marL="457200" rtl="0" algn="l">
                        <a:lnSpc>
                          <a:spcPct val="100000"/>
                        </a:lnSpc>
                        <a:spcBef>
                          <a:spcPts val="0"/>
                        </a:spcBef>
                        <a:spcAft>
                          <a:spcPts val="0"/>
                        </a:spcAft>
                        <a:buSzPts val="1100"/>
                        <a:buFont typeface="Mada"/>
                        <a:buChar char="●"/>
                      </a:pPr>
                      <a:r>
                        <a:rPr lang="en-GB" sz="1100">
                          <a:solidFill>
                            <a:schemeClr val="dk1"/>
                          </a:solidFill>
                          <a:latin typeface="Mada"/>
                          <a:ea typeface="Mada"/>
                          <a:cs typeface="Mada"/>
                          <a:sym typeface="Mada"/>
                        </a:rPr>
                        <a:t>Commonly appear in patients between the ages of </a:t>
                      </a:r>
                      <a:r>
                        <a:rPr b="1" lang="en-GB" sz="1100">
                          <a:solidFill>
                            <a:srgbClr val="FF0000"/>
                          </a:solidFill>
                          <a:latin typeface="Mada"/>
                          <a:ea typeface="Mada"/>
                          <a:cs typeface="Mada"/>
                          <a:sym typeface="Mada"/>
                        </a:rPr>
                        <a:t>40 and 60 years.</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The common presentation is a </a:t>
                      </a:r>
                      <a:r>
                        <a:rPr b="1" lang="en-GB" sz="1100">
                          <a:solidFill>
                            <a:srgbClr val="FF0000"/>
                          </a:solidFill>
                          <a:latin typeface="Mada"/>
                          <a:ea typeface="Mada"/>
                          <a:cs typeface="Mada"/>
                          <a:sym typeface="Mada"/>
                        </a:rPr>
                        <a:t>painless</a:t>
                      </a:r>
                      <a:r>
                        <a:rPr lang="en-GB" sz="1100">
                          <a:solidFill>
                            <a:schemeClr val="dk1"/>
                          </a:solidFill>
                          <a:latin typeface="Mada"/>
                          <a:ea typeface="Mada"/>
                          <a:cs typeface="Mada"/>
                          <a:sym typeface="Mada"/>
                        </a:rPr>
                        <a:t>, </a:t>
                      </a:r>
                      <a:r>
                        <a:rPr b="1" lang="en-GB" sz="1100">
                          <a:solidFill>
                            <a:srgbClr val="FF0000"/>
                          </a:solidFill>
                          <a:latin typeface="Mada"/>
                          <a:ea typeface="Mada"/>
                          <a:cs typeface="Mada"/>
                          <a:sym typeface="Mada"/>
                        </a:rPr>
                        <a:t>slowly</a:t>
                      </a:r>
                      <a:r>
                        <a:rPr b="1" lang="en-GB" sz="1100">
                          <a:solidFill>
                            <a:schemeClr val="dk1"/>
                          </a:solidFill>
                          <a:latin typeface="Mada"/>
                          <a:ea typeface="Mada"/>
                          <a:cs typeface="Mada"/>
                          <a:sym typeface="Mada"/>
                        </a:rPr>
                        <a:t> </a:t>
                      </a:r>
                      <a:r>
                        <a:rPr b="1" lang="en-GB" sz="1100">
                          <a:solidFill>
                            <a:srgbClr val="FF0000"/>
                          </a:solidFill>
                          <a:latin typeface="Mada"/>
                          <a:ea typeface="Mada"/>
                          <a:cs typeface="Mada"/>
                          <a:sym typeface="Mada"/>
                        </a:rPr>
                        <a:t>growing</a:t>
                      </a:r>
                      <a:r>
                        <a:rPr b="1" lang="en-GB" sz="1100">
                          <a:solidFill>
                            <a:schemeClr val="dk1"/>
                          </a:solidFill>
                          <a:latin typeface="Mada"/>
                          <a:ea typeface="Mada"/>
                          <a:cs typeface="Mada"/>
                          <a:sym typeface="Mada"/>
                        </a:rPr>
                        <a:t> </a:t>
                      </a:r>
                      <a:r>
                        <a:rPr b="1" lang="en-GB" sz="1100">
                          <a:solidFill>
                            <a:srgbClr val="FF0000"/>
                          </a:solidFill>
                          <a:latin typeface="Mada"/>
                          <a:ea typeface="Mada"/>
                          <a:cs typeface="Mada"/>
                          <a:sym typeface="Mada"/>
                        </a:rPr>
                        <a:t>lump</a:t>
                      </a:r>
                      <a:r>
                        <a:rPr lang="en-GB" sz="1100">
                          <a:solidFill>
                            <a:schemeClr val="dk1"/>
                          </a:solidFill>
                          <a:latin typeface="Mada"/>
                          <a:ea typeface="Mada"/>
                          <a:cs typeface="Mada"/>
                          <a:sym typeface="Mada"/>
                        </a:rPr>
                        <a:t>. The patient may notice that the </a:t>
                      </a:r>
                      <a:r>
                        <a:rPr b="1" lang="en-GB" sz="1100">
                          <a:solidFill>
                            <a:srgbClr val="FF0000"/>
                          </a:solidFill>
                          <a:latin typeface="Mada"/>
                          <a:ea typeface="Mada"/>
                          <a:cs typeface="Mada"/>
                          <a:sym typeface="Mada"/>
                        </a:rPr>
                        <a:t>lump pulsates</a:t>
                      </a:r>
                      <a:r>
                        <a:rPr lang="en-GB" sz="1100">
                          <a:solidFill>
                            <a:schemeClr val="dk1"/>
                          </a:solidFill>
                          <a:latin typeface="Mada"/>
                          <a:ea typeface="Mada"/>
                          <a:cs typeface="Mada"/>
                          <a:sym typeface="Mada"/>
                        </a:rPr>
                        <a:t>, and may also suffer from </a:t>
                      </a:r>
                      <a:r>
                        <a:rPr b="1" lang="en-GB" sz="1100">
                          <a:solidFill>
                            <a:schemeClr val="dk1"/>
                          </a:solidFill>
                          <a:latin typeface="Mada"/>
                          <a:ea typeface="Mada"/>
                          <a:cs typeface="Mada"/>
                          <a:sym typeface="Mada"/>
                        </a:rPr>
                        <a:t>symptoms of transient cerebral ischaemia</a:t>
                      </a:r>
                      <a:r>
                        <a:rPr lang="en-GB" sz="1100">
                          <a:solidFill>
                            <a:schemeClr val="dk1"/>
                          </a:solidFill>
                          <a:latin typeface="Mada"/>
                          <a:ea typeface="Mada"/>
                          <a:cs typeface="Mada"/>
                          <a:sym typeface="Mada"/>
                        </a:rPr>
                        <a:t> (blackouts, transient paralysis or paraesthesia). Carotid body tumor may be </a:t>
                      </a:r>
                      <a:r>
                        <a:rPr b="1" lang="en-GB" sz="1100">
                          <a:solidFill>
                            <a:schemeClr val="dk1"/>
                          </a:solidFill>
                          <a:latin typeface="Mada"/>
                          <a:ea typeface="Mada"/>
                          <a:cs typeface="Mada"/>
                          <a:sym typeface="Mada"/>
                        </a:rPr>
                        <a:t>bilateral</a:t>
                      </a:r>
                      <a:r>
                        <a:rPr lang="en-GB" sz="1100">
                          <a:solidFill>
                            <a:schemeClr val="dk1"/>
                          </a:solidFill>
                          <a:latin typeface="Mada"/>
                          <a:ea typeface="Mada"/>
                          <a:cs typeface="Mada"/>
                          <a:sym typeface="Mada"/>
                        </a:rPr>
                        <a:t>. </a:t>
                      </a:r>
                      <a:endParaRPr sz="1100">
                        <a:latin typeface="Mada"/>
                        <a:ea typeface="Mada"/>
                        <a:cs typeface="Mada"/>
                        <a:sym typeface="Mada"/>
                      </a:endParaRPr>
                    </a:p>
                  </a:txBody>
                  <a:tcPr marT="91425" marB="91425" marR="91425" marL="91425"/>
                </a:tc>
              </a:tr>
              <a:tr h="853275">
                <a:tc>
                  <a:txBody>
                    <a:bodyPr/>
                    <a:lstStyle/>
                    <a:p>
                      <a:pPr indent="0" lvl="0" marL="0" rtl="0" algn="ctr">
                        <a:lnSpc>
                          <a:spcPct val="100000"/>
                        </a:lnSpc>
                        <a:spcBef>
                          <a:spcPts val="0"/>
                        </a:spcBef>
                        <a:spcAft>
                          <a:spcPts val="0"/>
                        </a:spcAft>
                        <a:buNone/>
                      </a:pPr>
                      <a:r>
                        <a:rPr b="1" lang="en-GB" sz="1100">
                          <a:solidFill>
                            <a:schemeClr val="dk1"/>
                          </a:solidFill>
                          <a:highlight>
                            <a:srgbClr val="EAD1DC"/>
                          </a:highlight>
                          <a:latin typeface="Mada"/>
                          <a:ea typeface="Mada"/>
                          <a:cs typeface="Mada"/>
                          <a:sym typeface="Mada"/>
                        </a:rPr>
                        <a:t>Cystic hygroma</a:t>
                      </a:r>
                      <a:r>
                        <a:rPr b="1" lang="en-GB" sz="1100">
                          <a:solidFill>
                            <a:schemeClr val="dk1"/>
                          </a:solidFill>
                          <a:highlight>
                            <a:srgbClr val="EAD1DC"/>
                          </a:highlight>
                          <a:latin typeface="Mada"/>
                          <a:ea typeface="Mada"/>
                          <a:cs typeface="Mada"/>
                          <a:sym typeface="Mada"/>
                        </a:rPr>
                        <a:t> </a:t>
                      </a:r>
                      <a:endParaRPr b="1" sz="1100">
                        <a:highlight>
                          <a:srgbClr val="EAD1DC"/>
                        </a:highlight>
                        <a:latin typeface="Mada"/>
                        <a:ea typeface="Mada"/>
                        <a:cs typeface="Mada"/>
                        <a:sym typeface="Mada"/>
                      </a:endParaRPr>
                    </a:p>
                  </a:txBody>
                  <a:tcPr marT="91425" marB="91425" marR="91425" marL="91425" anchor="ctr"/>
                </a:tc>
                <a:tc>
                  <a:txBody>
                    <a:bodyPr/>
                    <a:lstStyle/>
                    <a:p>
                      <a:pPr indent="-298450" lvl="0" marL="457200" rtl="0" algn="l">
                        <a:lnSpc>
                          <a:spcPct val="100000"/>
                        </a:lnSpc>
                        <a:spcBef>
                          <a:spcPts val="0"/>
                        </a:spcBef>
                        <a:spcAft>
                          <a:spcPts val="0"/>
                        </a:spcAft>
                        <a:buSzPts val="1100"/>
                        <a:buFont typeface="Mada"/>
                        <a:buChar char="●"/>
                      </a:pPr>
                      <a:r>
                        <a:rPr lang="en-GB" sz="1100">
                          <a:solidFill>
                            <a:schemeClr val="dk1"/>
                          </a:solidFill>
                          <a:latin typeface="Mada"/>
                          <a:ea typeface="Mada"/>
                          <a:cs typeface="Mada"/>
                          <a:sym typeface="Mada"/>
                        </a:rPr>
                        <a:t> Lymph cysts commonly occur near the root of the arm and the leg (i.e. in the anatomical junction between the limbs and head and the trunk). </a:t>
                      </a:r>
                      <a:r>
                        <a:rPr b="1" lang="en-GB" sz="1100">
                          <a:solidFill>
                            <a:schemeClr val="dk1"/>
                          </a:solidFill>
                          <a:latin typeface="Mada"/>
                          <a:ea typeface="Mada"/>
                          <a:cs typeface="Mada"/>
                          <a:sym typeface="Mada"/>
                        </a:rPr>
                        <a:t>The only symptom is</a:t>
                      </a:r>
                      <a:r>
                        <a:rPr lang="en-GB" sz="1100">
                          <a:solidFill>
                            <a:schemeClr val="dk1"/>
                          </a:solidFill>
                          <a:latin typeface="Mada"/>
                          <a:ea typeface="Mada"/>
                          <a:cs typeface="Mada"/>
                          <a:sym typeface="Mada"/>
                        </a:rPr>
                        <a:t> the complaint about the </a:t>
                      </a:r>
                      <a:r>
                        <a:rPr b="1" lang="en-GB" sz="1100">
                          <a:solidFill>
                            <a:srgbClr val="FF0000"/>
                          </a:solidFill>
                          <a:latin typeface="Mada"/>
                          <a:ea typeface="Mada"/>
                          <a:cs typeface="Mada"/>
                          <a:sym typeface="Mada"/>
                        </a:rPr>
                        <a:t>lump</a:t>
                      </a:r>
                      <a:r>
                        <a:rPr lang="en-GB" sz="1100">
                          <a:solidFill>
                            <a:schemeClr val="dk1"/>
                          </a:solidFill>
                          <a:latin typeface="Mada"/>
                          <a:ea typeface="Mada"/>
                          <a:cs typeface="Mada"/>
                          <a:sym typeface="Mada"/>
                        </a:rPr>
                        <a:t>, but the parents of an affected child are usually more concerned about the </a:t>
                      </a:r>
                      <a:r>
                        <a:rPr b="1" lang="en-GB" sz="1100">
                          <a:solidFill>
                            <a:schemeClr val="dk1"/>
                          </a:solidFill>
                          <a:latin typeface="Mada"/>
                          <a:ea typeface="Mada"/>
                          <a:cs typeface="Mada"/>
                          <a:sym typeface="Mada"/>
                        </a:rPr>
                        <a:t>disfigurement</a:t>
                      </a:r>
                      <a:r>
                        <a:rPr lang="en-GB" sz="1100">
                          <a:solidFill>
                            <a:schemeClr val="dk1"/>
                          </a:solidFill>
                          <a:latin typeface="Mada"/>
                          <a:ea typeface="Mada"/>
                          <a:cs typeface="Mada"/>
                          <a:sym typeface="Mada"/>
                        </a:rPr>
                        <a:t> caused by the cyst.</a:t>
                      </a:r>
                      <a:endParaRPr sz="1100"/>
                    </a:p>
                  </a:txBody>
                  <a:tcPr marT="91425" marB="91425" marR="91425" marL="91425"/>
                </a:tc>
              </a:tr>
              <a:tr h="1713450">
                <a:tc>
                  <a:txBody>
                    <a:bodyPr/>
                    <a:lstStyle/>
                    <a:p>
                      <a:pPr indent="0" lvl="0" marL="0" rtl="0" algn="ctr">
                        <a:lnSpc>
                          <a:spcPct val="100000"/>
                        </a:lnSpc>
                        <a:spcBef>
                          <a:spcPts val="0"/>
                        </a:spcBef>
                        <a:spcAft>
                          <a:spcPts val="0"/>
                        </a:spcAft>
                        <a:buNone/>
                      </a:pPr>
                      <a:r>
                        <a:rPr b="1" lang="en-GB" sz="1100">
                          <a:solidFill>
                            <a:schemeClr val="dk1"/>
                          </a:solidFill>
                          <a:highlight>
                            <a:srgbClr val="EAD1DC"/>
                          </a:highlight>
                          <a:latin typeface="Mada"/>
                          <a:ea typeface="Mada"/>
                          <a:cs typeface="Mada"/>
                          <a:sym typeface="Mada"/>
                        </a:rPr>
                        <a:t>Pharyngeal pouch</a:t>
                      </a:r>
                      <a:r>
                        <a:rPr b="1" lang="en-GB" sz="1100">
                          <a:solidFill>
                            <a:schemeClr val="dk1"/>
                          </a:solidFill>
                          <a:highlight>
                            <a:srgbClr val="EAD1DC"/>
                          </a:highlight>
                          <a:latin typeface="Mada"/>
                          <a:ea typeface="Mada"/>
                          <a:cs typeface="Mada"/>
                          <a:sym typeface="Mada"/>
                        </a:rPr>
                        <a:t> </a:t>
                      </a:r>
                      <a:endParaRPr b="1" sz="1100">
                        <a:highlight>
                          <a:srgbClr val="EAD1DC"/>
                        </a:highlight>
                        <a:latin typeface="Mada"/>
                        <a:ea typeface="Mada"/>
                        <a:cs typeface="Mada"/>
                        <a:sym typeface="Mada"/>
                      </a:endParaRPr>
                    </a:p>
                  </a:txBody>
                  <a:tcPr marT="91425" marB="91425" marR="91425" marL="91425" anchor="ctr"/>
                </a:tc>
                <a:tc>
                  <a:txBody>
                    <a:bodyPr/>
                    <a:lstStyle/>
                    <a:p>
                      <a:pPr indent="-298450" lvl="0" marL="457200" rtl="0" algn="l">
                        <a:lnSpc>
                          <a:spcPct val="100000"/>
                        </a:lnSpc>
                        <a:spcBef>
                          <a:spcPts val="0"/>
                        </a:spcBef>
                        <a:spcAft>
                          <a:spcPts val="0"/>
                        </a:spcAft>
                        <a:buSzPts val="1100"/>
                        <a:buFont typeface="Mada"/>
                        <a:buChar char="●"/>
                      </a:pPr>
                      <a:r>
                        <a:rPr lang="en-GB" sz="1100">
                          <a:solidFill>
                            <a:schemeClr val="dk1"/>
                          </a:solidFill>
                          <a:latin typeface="Mada"/>
                          <a:ea typeface="Mada"/>
                          <a:cs typeface="Mada"/>
                          <a:sym typeface="Mada"/>
                        </a:rPr>
                        <a:t>Pharyngeal pouches appear in middle and old age. More common in men than in women. Patients often have a long history of </a:t>
                      </a:r>
                      <a:r>
                        <a:rPr b="1" lang="en-GB" sz="1100">
                          <a:solidFill>
                            <a:srgbClr val="FF0000"/>
                          </a:solidFill>
                          <a:latin typeface="Mada"/>
                          <a:ea typeface="Mada"/>
                          <a:cs typeface="Mada"/>
                          <a:sym typeface="Mada"/>
                        </a:rPr>
                        <a:t>halitosis</a:t>
                      </a:r>
                      <a:r>
                        <a:rPr lang="en-GB" sz="1100">
                          <a:solidFill>
                            <a:schemeClr val="dk1"/>
                          </a:solidFill>
                          <a:latin typeface="Mada"/>
                          <a:ea typeface="Mada"/>
                          <a:cs typeface="Mada"/>
                          <a:sym typeface="Mada"/>
                        </a:rPr>
                        <a:t> and </a:t>
                      </a:r>
                      <a:r>
                        <a:rPr b="1" lang="en-GB" sz="1100">
                          <a:solidFill>
                            <a:srgbClr val="FF0000"/>
                          </a:solidFill>
                          <a:latin typeface="Mada"/>
                          <a:ea typeface="Mada"/>
                          <a:cs typeface="Mada"/>
                          <a:sym typeface="Mada"/>
                        </a:rPr>
                        <a:t>recurrent sore throats</a:t>
                      </a:r>
                      <a:r>
                        <a:rPr lang="en-GB" sz="1100">
                          <a:solidFill>
                            <a:schemeClr val="dk1"/>
                          </a:solidFill>
                          <a:latin typeface="Mada"/>
                          <a:ea typeface="Mada"/>
                          <a:cs typeface="Mada"/>
                          <a:sym typeface="Mada"/>
                        </a:rPr>
                        <a:t> before noticing the common presenting symptom of</a:t>
                      </a:r>
                      <a:r>
                        <a:rPr b="1" lang="en-GB" sz="1100">
                          <a:solidFill>
                            <a:srgbClr val="FF0000"/>
                          </a:solidFill>
                          <a:latin typeface="Mada"/>
                          <a:ea typeface="Mada"/>
                          <a:cs typeface="Mada"/>
                          <a:sym typeface="Mada"/>
                        </a:rPr>
                        <a:t> regurgitation of froth and food</a:t>
                      </a:r>
                      <a:r>
                        <a:rPr lang="en-GB" sz="1100">
                          <a:solidFill>
                            <a:schemeClr val="dk1"/>
                          </a:solidFill>
                          <a:latin typeface="Mada"/>
                          <a:ea typeface="Mada"/>
                          <a:cs typeface="Mada"/>
                          <a:sym typeface="Mada"/>
                        </a:rPr>
                        <a:t>. </a:t>
                      </a:r>
                      <a:r>
                        <a:rPr b="1" lang="en-GB" sz="1100">
                          <a:solidFill>
                            <a:schemeClr val="dk1"/>
                          </a:solidFill>
                          <a:latin typeface="Mada"/>
                          <a:ea typeface="Mada"/>
                          <a:cs typeface="Mada"/>
                          <a:sym typeface="Mada"/>
                        </a:rPr>
                        <a:t>The regurgitated food is undigested</a:t>
                      </a:r>
                      <a:r>
                        <a:rPr lang="en-GB" sz="1100">
                          <a:solidFill>
                            <a:schemeClr val="dk1"/>
                          </a:solidFill>
                          <a:latin typeface="Mada"/>
                          <a:ea typeface="Mada"/>
                          <a:cs typeface="Mada"/>
                          <a:sym typeface="Mada"/>
                        </a:rPr>
                        <a:t>. There is no bile or acid taste to it. </a:t>
                      </a:r>
                      <a:r>
                        <a:rPr b="1" lang="en-GB" sz="1100">
                          <a:solidFill>
                            <a:schemeClr val="dk1"/>
                          </a:solidFill>
                          <a:latin typeface="Mada"/>
                          <a:ea typeface="Mada"/>
                          <a:cs typeface="Mada"/>
                          <a:sym typeface="Mada"/>
                        </a:rPr>
                        <a:t>Regurgitation at night causes bouts of </a:t>
                      </a:r>
                      <a:r>
                        <a:rPr b="1" lang="en-GB" sz="1100">
                          <a:solidFill>
                            <a:srgbClr val="FF0000"/>
                          </a:solidFill>
                          <a:latin typeface="Mada"/>
                          <a:ea typeface="Mada"/>
                          <a:cs typeface="Mada"/>
                          <a:sym typeface="Mada"/>
                        </a:rPr>
                        <a:t>coughing</a:t>
                      </a:r>
                      <a:r>
                        <a:rPr b="1" lang="en-GB" sz="1100">
                          <a:solidFill>
                            <a:schemeClr val="dk1"/>
                          </a:solidFill>
                          <a:latin typeface="Mada"/>
                          <a:ea typeface="Mada"/>
                          <a:cs typeface="Mada"/>
                          <a:sym typeface="Mada"/>
                        </a:rPr>
                        <a:t> and </a:t>
                      </a:r>
                      <a:r>
                        <a:rPr b="1" lang="en-GB" sz="1100">
                          <a:solidFill>
                            <a:srgbClr val="FF0000"/>
                          </a:solidFill>
                          <a:latin typeface="Mada"/>
                          <a:ea typeface="Mada"/>
                          <a:cs typeface="Mada"/>
                          <a:sym typeface="Mada"/>
                        </a:rPr>
                        <a:t>choking</a:t>
                      </a:r>
                      <a:r>
                        <a:rPr lang="en-GB" sz="1100">
                          <a:solidFill>
                            <a:schemeClr val="dk1"/>
                          </a:solidFill>
                          <a:latin typeface="Mada"/>
                          <a:ea typeface="Mada"/>
                          <a:cs typeface="Mada"/>
                          <a:sym typeface="Mada"/>
                        </a:rPr>
                        <a:t>. As the pouch grows, it presses on the oesophagus and causes </a:t>
                      </a:r>
                      <a:r>
                        <a:rPr b="1" lang="en-GB" sz="1100">
                          <a:solidFill>
                            <a:srgbClr val="FF0000"/>
                          </a:solidFill>
                          <a:latin typeface="Mada"/>
                          <a:ea typeface="Mada"/>
                          <a:cs typeface="Mada"/>
                          <a:sym typeface="Mada"/>
                        </a:rPr>
                        <a:t>dysphagia</a:t>
                      </a:r>
                      <a:r>
                        <a:rPr lang="en-GB" sz="1100">
                          <a:solidFill>
                            <a:schemeClr val="dk1"/>
                          </a:solidFill>
                          <a:latin typeface="Mada"/>
                          <a:ea typeface="Mada"/>
                          <a:cs typeface="Mada"/>
                          <a:sym typeface="Mada"/>
                        </a:rPr>
                        <a:t>. Patients can sometimes swallow their first few mouthfuls of food (until the pouch is full), but thereafter have difficulty in swallowing. By the time these symptoms become severe, the patient may have noticed a swelling in the neck, and find that pressure on the swelling causes</a:t>
                      </a:r>
                      <a:r>
                        <a:rPr b="1" lang="en-GB" sz="1100">
                          <a:solidFill>
                            <a:srgbClr val="FF0000"/>
                          </a:solidFill>
                          <a:latin typeface="Mada"/>
                          <a:ea typeface="Mada"/>
                          <a:cs typeface="Mada"/>
                          <a:sym typeface="Mada"/>
                        </a:rPr>
                        <a:t> gurgling sounds</a:t>
                      </a:r>
                      <a:r>
                        <a:rPr lang="en-GB" sz="1100">
                          <a:solidFill>
                            <a:schemeClr val="dk1"/>
                          </a:solidFill>
                          <a:latin typeface="Mada"/>
                          <a:ea typeface="Mada"/>
                          <a:cs typeface="Mada"/>
                          <a:sym typeface="Mada"/>
                        </a:rPr>
                        <a:t>. The swelling changes in size and often disappears. </a:t>
                      </a:r>
                      <a:endParaRPr sz="1100"/>
                    </a:p>
                  </a:txBody>
                  <a:tcPr marT="91425" marB="91425" marR="91425" marL="91425"/>
                </a:tc>
              </a:tr>
              <a:tr h="1025300">
                <a:tc>
                  <a:txBody>
                    <a:bodyPr/>
                    <a:lstStyle/>
                    <a:p>
                      <a:pPr indent="0" lvl="0" marL="0" rtl="0" algn="ctr">
                        <a:lnSpc>
                          <a:spcPct val="100000"/>
                        </a:lnSpc>
                        <a:spcBef>
                          <a:spcPts val="0"/>
                        </a:spcBef>
                        <a:spcAft>
                          <a:spcPts val="0"/>
                        </a:spcAft>
                        <a:buNone/>
                      </a:pPr>
                      <a:r>
                        <a:rPr b="1" lang="en-GB" sz="1100">
                          <a:solidFill>
                            <a:schemeClr val="dk1"/>
                          </a:solidFill>
                          <a:highlight>
                            <a:srgbClr val="EAD1DC"/>
                          </a:highlight>
                          <a:latin typeface="Mada"/>
                          <a:ea typeface="Mada"/>
                          <a:cs typeface="Mada"/>
                          <a:sym typeface="Mada"/>
                        </a:rPr>
                        <a:t>Sternomastoid tumors</a:t>
                      </a:r>
                      <a:endParaRPr b="1" sz="1100">
                        <a:solidFill>
                          <a:schemeClr val="dk1"/>
                        </a:solidFill>
                        <a:highlight>
                          <a:srgbClr val="EAD1DC"/>
                        </a:highlight>
                        <a:latin typeface="Mada"/>
                        <a:ea typeface="Mada"/>
                        <a:cs typeface="Mada"/>
                        <a:sym typeface="Mada"/>
                      </a:endParaRPr>
                    </a:p>
                  </a:txBody>
                  <a:tcPr marT="91425" marB="91425" marR="91425" marL="91425" anchor="ctr"/>
                </a:tc>
                <a:tc>
                  <a:txBody>
                    <a:bodyPr/>
                    <a:lstStyle/>
                    <a:p>
                      <a:pPr indent="-298450" lvl="0" marL="457200" rtl="0" algn="l">
                        <a:lnSpc>
                          <a:spcPct val="100000"/>
                        </a:lnSpc>
                        <a:spcBef>
                          <a:spcPts val="0"/>
                        </a:spcBef>
                        <a:spcAft>
                          <a:spcPts val="0"/>
                        </a:spcAft>
                        <a:buSzPts val="1100"/>
                        <a:buFont typeface="Mada"/>
                        <a:buChar char="●"/>
                      </a:pPr>
                      <a:r>
                        <a:rPr lang="en-GB" sz="1100">
                          <a:solidFill>
                            <a:schemeClr val="dk1"/>
                          </a:solidFill>
                          <a:latin typeface="Mada"/>
                          <a:ea typeface="Mada"/>
                          <a:cs typeface="Mada"/>
                          <a:sym typeface="Mada"/>
                        </a:rPr>
                        <a:t>A swelling of the middle third of the sternomastoid muscle that’s noticed at birth or in the first few weeks of life caused by the trauma of birth. </a:t>
                      </a:r>
                      <a:r>
                        <a:rPr b="1" lang="en-GB" sz="1100">
                          <a:solidFill>
                            <a:schemeClr val="dk1"/>
                          </a:solidFill>
                          <a:latin typeface="Mada"/>
                          <a:ea typeface="Mada"/>
                          <a:cs typeface="Mada"/>
                          <a:sym typeface="Mada"/>
                        </a:rPr>
                        <a:t>As the patient grows, the lump disappears</a:t>
                      </a:r>
                      <a:r>
                        <a:rPr lang="en-GB" sz="1100">
                          <a:solidFill>
                            <a:schemeClr val="dk1"/>
                          </a:solidFill>
                          <a:latin typeface="Mada"/>
                          <a:ea typeface="Mada"/>
                          <a:cs typeface="Mada"/>
                          <a:sym typeface="Mada"/>
                        </a:rPr>
                        <a:t> and the abnormal segment of muscle becomes fibrotic and contracted. The child keeps their head turned to one side (</a:t>
                      </a:r>
                      <a:r>
                        <a:rPr b="1" lang="en-GB" sz="1100">
                          <a:solidFill>
                            <a:srgbClr val="FF0000"/>
                          </a:solidFill>
                          <a:latin typeface="Mada"/>
                          <a:ea typeface="Mada"/>
                          <a:cs typeface="Mada"/>
                          <a:sym typeface="Mada"/>
                        </a:rPr>
                        <a:t>torticollis</a:t>
                      </a:r>
                      <a:r>
                        <a:rPr lang="en-GB" sz="1100">
                          <a:solidFill>
                            <a:schemeClr val="dk1"/>
                          </a:solidFill>
                          <a:latin typeface="Mada"/>
                          <a:ea typeface="Mada"/>
                          <a:cs typeface="Mada"/>
                          <a:sym typeface="Mada"/>
                        </a:rPr>
                        <a:t>). Attempts to </a:t>
                      </a:r>
                      <a:r>
                        <a:rPr b="1" lang="en-GB" sz="1100">
                          <a:solidFill>
                            <a:schemeClr val="dk1"/>
                          </a:solidFill>
                          <a:latin typeface="Mada"/>
                          <a:ea typeface="Mada"/>
                          <a:cs typeface="Mada"/>
                          <a:sym typeface="Mada"/>
                        </a:rPr>
                        <a:t>turn</a:t>
                      </a:r>
                      <a:r>
                        <a:rPr lang="en-GB" sz="1100">
                          <a:solidFill>
                            <a:schemeClr val="dk1"/>
                          </a:solidFill>
                          <a:latin typeface="Mada"/>
                          <a:ea typeface="Mada"/>
                          <a:cs typeface="Mada"/>
                          <a:sym typeface="Mada"/>
                        </a:rPr>
                        <a:t> the head straight may cause </a:t>
                      </a:r>
                      <a:r>
                        <a:rPr b="1" lang="en-GB" sz="1100">
                          <a:solidFill>
                            <a:schemeClr val="dk1"/>
                          </a:solidFill>
                          <a:latin typeface="Mada"/>
                          <a:ea typeface="Mada"/>
                          <a:cs typeface="Mada"/>
                          <a:sym typeface="Mada"/>
                        </a:rPr>
                        <a:t>pain or distress</a:t>
                      </a:r>
                      <a:r>
                        <a:rPr lang="en-GB" sz="1100">
                          <a:solidFill>
                            <a:schemeClr val="dk1"/>
                          </a:solidFill>
                          <a:latin typeface="Mada"/>
                          <a:ea typeface="Mada"/>
                          <a:cs typeface="Mada"/>
                          <a:sym typeface="Mada"/>
                        </a:rPr>
                        <a:t>. </a:t>
                      </a:r>
                      <a:endParaRPr sz="1100">
                        <a:latin typeface="Mada"/>
                        <a:ea typeface="Mada"/>
                        <a:cs typeface="Mada"/>
                        <a:sym typeface="Mada"/>
                      </a:endParaRPr>
                    </a:p>
                  </a:txBody>
                  <a:tcPr marT="91425" marB="91425" marR="91425" marL="91425"/>
                </a:tc>
              </a:tr>
              <a:tr h="784450">
                <a:tc>
                  <a:txBody>
                    <a:bodyPr/>
                    <a:lstStyle/>
                    <a:p>
                      <a:pPr indent="0" lvl="0" marL="0" rtl="0" algn="ctr">
                        <a:lnSpc>
                          <a:spcPct val="100000"/>
                        </a:lnSpc>
                        <a:spcBef>
                          <a:spcPts val="0"/>
                        </a:spcBef>
                        <a:spcAft>
                          <a:spcPts val="0"/>
                        </a:spcAft>
                        <a:buNone/>
                      </a:pPr>
                      <a:r>
                        <a:rPr b="1" lang="en-GB" sz="1100">
                          <a:highlight>
                            <a:srgbClr val="EAD1DC"/>
                          </a:highlight>
                          <a:latin typeface="Mada"/>
                          <a:ea typeface="Mada"/>
                          <a:cs typeface="Mada"/>
                          <a:sym typeface="Mada"/>
                        </a:rPr>
                        <a:t>Cervical rib</a:t>
                      </a:r>
                      <a:endParaRPr b="1" sz="1100">
                        <a:highlight>
                          <a:srgbClr val="EAD1DC"/>
                        </a:highlight>
                        <a:latin typeface="Mada"/>
                        <a:ea typeface="Mada"/>
                        <a:cs typeface="Mada"/>
                        <a:sym typeface="Mada"/>
                      </a:endParaRPr>
                    </a:p>
                  </a:txBody>
                  <a:tcPr marT="91425" marB="91425" marR="91425" marL="91425" anchor="ctr"/>
                </a:tc>
                <a:tc>
                  <a:txBody>
                    <a:bodyPr/>
                    <a:lstStyle/>
                    <a:p>
                      <a:pPr indent="-298450" lvl="0" marL="457200" rtl="0" algn="l">
                        <a:lnSpc>
                          <a:spcPct val="100000"/>
                        </a:lnSpc>
                        <a:spcBef>
                          <a:spcPts val="0"/>
                        </a:spcBef>
                        <a:spcAft>
                          <a:spcPts val="0"/>
                        </a:spcAft>
                        <a:buSzPts val="1100"/>
                        <a:buFont typeface="Mada"/>
                        <a:buChar char="●"/>
                      </a:pPr>
                      <a:r>
                        <a:rPr b="1" lang="en-GB" sz="1100">
                          <a:latin typeface="Mada"/>
                          <a:ea typeface="Mada"/>
                          <a:cs typeface="Mada"/>
                          <a:sym typeface="Mada"/>
                        </a:rPr>
                        <a:t>Neurological</a:t>
                      </a:r>
                      <a:r>
                        <a:rPr lang="en-GB" sz="1100">
                          <a:latin typeface="Mada"/>
                          <a:ea typeface="Mada"/>
                          <a:cs typeface="Mada"/>
                          <a:sym typeface="Mada"/>
                        </a:rPr>
                        <a:t> </a:t>
                      </a:r>
                      <a:r>
                        <a:rPr b="1" lang="en-GB" sz="1100">
                          <a:latin typeface="Mada"/>
                          <a:ea typeface="Mada"/>
                          <a:cs typeface="Mada"/>
                          <a:sym typeface="Mada"/>
                        </a:rPr>
                        <a:t>symptoms</a:t>
                      </a:r>
                      <a:r>
                        <a:rPr lang="en-GB" sz="1100">
                          <a:latin typeface="Mada"/>
                          <a:ea typeface="Mada"/>
                          <a:cs typeface="Mada"/>
                          <a:sym typeface="Mada"/>
                        </a:rPr>
                        <a:t>: </a:t>
                      </a:r>
                      <a:r>
                        <a:rPr b="1" lang="en-GB" sz="1100">
                          <a:solidFill>
                            <a:srgbClr val="FF0000"/>
                          </a:solidFill>
                          <a:latin typeface="Mada"/>
                          <a:ea typeface="Mada"/>
                          <a:cs typeface="Mada"/>
                          <a:sym typeface="Mada"/>
                        </a:rPr>
                        <a:t>pain in the C8 and T1 dermatomes</a:t>
                      </a:r>
                      <a:r>
                        <a:rPr lang="en-GB" sz="1100">
                          <a:latin typeface="Mada"/>
                          <a:ea typeface="Mada"/>
                          <a:cs typeface="Mada"/>
                          <a:sym typeface="Mada"/>
                        </a:rPr>
                        <a:t>, and </a:t>
                      </a:r>
                      <a:r>
                        <a:rPr b="1" lang="en-GB" sz="1100">
                          <a:solidFill>
                            <a:srgbClr val="FF0000"/>
                          </a:solidFill>
                          <a:latin typeface="Mada"/>
                          <a:ea typeface="Mada"/>
                          <a:cs typeface="Mada"/>
                          <a:sym typeface="Mada"/>
                        </a:rPr>
                        <a:t>wasting</a:t>
                      </a:r>
                      <a:r>
                        <a:rPr lang="en-GB" sz="1100">
                          <a:latin typeface="Mada"/>
                          <a:ea typeface="Mada"/>
                          <a:cs typeface="Mada"/>
                          <a:sym typeface="Mada"/>
                        </a:rPr>
                        <a:t> and </a:t>
                      </a:r>
                      <a:r>
                        <a:rPr b="1" lang="en-GB" sz="1100">
                          <a:solidFill>
                            <a:srgbClr val="FF0000"/>
                          </a:solidFill>
                          <a:latin typeface="Mada"/>
                          <a:ea typeface="Mada"/>
                          <a:cs typeface="Mada"/>
                          <a:sym typeface="Mada"/>
                        </a:rPr>
                        <a:t>weakness of the small muscles in the hand</a:t>
                      </a:r>
                      <a:r>
                        <a:rPr lang="en-GB" sz="1100">
                          <a:latin typeface="Mada"/>
                          <a:ea typeface="Mada"/>
                          <a:cs typeface="Mada"/>
                          <a:sym typeface="Mada"/>
                        </a:rPr>
                        <a:t>. </a:t>
                      </a:r>
                      <a:endParaRPr sz="1100">
                        <a:latin typeface="Mada"/>
                        <a:ea typeface="Mada"/>
                        <a:cs typeface="Mada"/>
                        <a:sym typeface="Mada"/>
                      </a:endParaRPr>
                    </a:p>
                    <a:p>
                      <a:pPr indent="-298450" lvl="0" marL="457200" rtl="0" algn="l">
                        <a:lnSpc>
                          <a:spcPct val="100000"/>
                        </a:lnSpc>
                        <a:spcBef>
                          <a:spcPts val="0"/>
                        </a:spcBef>
                        <a:spcAft>
                          <a:spcPts val="0"/>
                        </a:spcAft>
                        <a:buSzPts val="1100"/>
                        <a:buFont typeface="Mada"/>
                        <a:buChar char="●"/>
                      </a:pPr>
                      <a:r>
                        <a:rPr b="1" lang="en-GB" sz="1100">
                          <a:latin typeface="Mada"/>
                          <a:ea typeface="Mada"/>
                          <a:cs typeface="Mada"/>
                          <a:sym typeface="Mada"/>
                        </a:rPr>
                        <a:t>Vascular symptoms:</a:t>
                      </a:r>
                      <a:r>
                        <a:rPr lang="en-GB" sz="1100">
                          <a:latin typeface="Mada"/>
                          <a:ea typeface="Mada"/>
                          <a:cs typeface="Mada"/>
                          <a:sym typeface="Mada"/>
                        </a:rPr>
                        <a:t> </a:t>
                      </a:r>
                      <a:r>
                        <a:rPr b="1" lang="en-GB" sz="1100">
                          <a:solidFill>
                            <a:srgbClr val="FF0000"/>
                          </a:solidFill>
                          <a:latin typeface="Mada"/>
                          <a:ea typeface="Mada"/>
                          <a:cs typeface="Mada"/>
                          <a:sym typeface="Mada"/>
                        </a:rPr>
                        <a:t>Raynaud’s phenomenon</a:t>
                      </a:r>
                      <a:r>
                        <a:rPr lang="en-GB" sz="1100">
                          <a:latin typeface="Mada"/>
                          <a:ea typeface="Mada"/>
                          <a:cs typeface="Mada"/>
                          <a:sym typeface="Mada"/>
                        </a:rPr>
                        <a:t>, </a:t>
                      </a:r>
                      <a:r>
                        <a:rPr b="1" lang="en-GB" sz="1100">
                          <a:solidFill>
                            <a:srgbClr val="FF0000"/>
                          </a:solidFill>
                          <a:latin typeface="Mada"/>
                          <a:ea typeface="Mada"/>
                          <a:cs typeface="Mada"/>
                          <a:sym typeface="Mada"/>
                        </a:rPr>
                        <a:t>trophic</a:t>
                      </a:r>
                      <a:r>
                        <a:rPr lang="en-GB" sz="1100">
                          <a:latin typeface="Mada"/>
                          <a:ea typeface="Mada"/>
                          <a:cs typeface="Mada"/>
                          <a:sym typeface="Mada"/>
                        </a:rPr>
                        <a:t> </a:t>
                      </a:r>
                      <a:r>
                        <a:rPr b="1" lang="en-GB" sz="1100">
                          <a:solidFill>
                            <a:srgbClr val="FF0000"/>
                          </a:solidFill>
                          <a:latin typeface="Mada"/>
                          <a:ea typeface="Mada"/>
                          <a:cs typeface="Mada"/>
                          <a:sym typeface="Mada"/>
                        </a:rPr>
                        <a:t>changes</a:t>
                      </a:r>
                      <a:r>
                        <a:rPr lang="en-GB" sz="1100">
                          <a:latin typeface="Mada"/>
                          <a:ea typeface="Mada"/>
                          <a:cs typeface="Mada"/>
                          <a:sym typeface="Mada"/>
                        </a:rPr>
                        <a:t>, even rest pain and gangrene, may occur but are uncommon.</a:t>
                      </a:r>
                      <a:endParaRPr sz="1100">
                        <a:latin typeface="Mada"/>
                        <a:ea typeface="Mada"/>
                        <a:cs typeface="Mada"/>
                        <a:sym typeface="Mada"/>
                      </a:endParaRPr>
                    </a:p>
                  </a:txBody>
                  <a:tcPr marT="91425" marB="91425" marR="91425" marL="91425"/>
                </a:tc>
              </a:tr>
            </a:tbl>
          </a:graphicData>
        </a:graphic>
      </p:graphicFrame>
      <p:sp>
        <p:nvSpPr>
          <p:cNvPr id="745" name="Google Shape;745;p43"/>
          <p:cNvSpPr txBox="1"/>
          <p:nvPr/>
        </p:nvSpPr>
        <p:spPr>
          <a:xfrm>
            <a:off x="0" y="865350"/>
            <a:ext cx="2224800" cy="42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Major Symptoms </a:t>
            </a:r>
            <a:endParaRPr sz="1800">
              <a:solidFill>
                <a:srgbClr val="9FCFCF"/>
              </a:solidFill>
              <a:latin typeface="Comfortaa Regular"/>
              <a:ea typeface="Comfortaa Regular"/>
              <a:cs typeface="Comfortaa Regular"/>
              <a:sym typeface="Comfortaa Regular"/>
            </a:endParaRPr>
          </a:p>
        </p:txBody>
      </p:sp>
      <p:sp>
        <p:nvSpPr>
          <p:cNvPr id="746" name="Google Shape;746;p43"/>
          <p:cNvSpPr/>
          <p:nvPr/>
        </p:nvSpPr>
        <p:spPr>
          <a:xfrm>
            <a:off x="0" y="1237060"/>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747" name="Google Shape;747;p43"/>
          <p:cNvSpPr txBox="1"/>
          <p:nvPr/>
        </p:nvSpPr>
        <p:spPr>
          <a:xfrm>
            <a:off x="265563" y="173875"/>
            <a:ext cx="70584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latin typeface="Lora"/>
                <a:ea typeface="Lora"/>
                <a:cs typeface="Lora"/>
                <a:sym typeface="Lora"/>
              </a:rPr>
              <a:t>History of Neck Swellings</a:t>
            </a:r>
            <a:endParaRPr b="1" sz="2000">
              <a:solidFill>
                <a:srgbClr val="9FCFCF"/>
              </a:solidFill>
              <a:latin typeface="Lora"/>
              <a:ea typeface="Lora"/>
              <a:cs typeface="Lora"/>
              <a:sym typeface="Lora"/>
            </a:endParaRPr>
          </a:p>
        </p:txBody>
      </p:sp>
      <p:sp>
        <p:nvSpPr>
          <p:cNvPr id="748" name="Google Shape;748;p43"/>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749" name="Google Shape;749;p43"/>
          <p:cNvSpPr txBox="1"/>
          <p:nvPr/>
        </p:nvSpPr>
        <p:spPr>
          <a:xfrm>
            <a:off x="63" y="166238"/>
            <a:ext cx="2424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rgbClr val="B7D5D4"/>
                </a:solidFill>
                <a:highlight>
                  <a:srgbClr val="FFDDD2"/>
                </a:highlight>
                <a:latin typeface="Lora"/>
                <a:ea typeface="Lora"/>
                <a:cs typeface="Lora"/>
                <a:sym typeface="Lora"/>
              </a:rPr>
              <a:t>This wasn’t explained during the Session but it’s part of the Objs</a:t>
            </a:r>
            <a:endParaRPr b="1">
              <a:solidFill>
                <a:srgbClr val="B7D5D4"/>
              </a:solidFill>
              <a:highlight>
                <a:srgbClr val="FFDDD2"/>
              </a:highlight>
              <a:latin typeface="Lora"/>
              <a:ea typeface="Lora"/>
              <a:cs typeface="Lora"/>
              <a:sym typeface="Lor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44"/>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44"/>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44"/>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44"/>
          <p:cNvSpPr txBox="1"/>
          <p:nvPr/>
        </p:nvSpPr>
        <p:spPr>
          <a:xfrm>
            <a:off x="234563" y="173875"/>
            <a:ext cx="70584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latin typeface="Lora"/>
                <a:ea typeface="Lora"/>
                <a:cs typeface="Lora"/>
                <a:sym typeface="Lora"/>
              </a:rPr>
              <a:t>History of Neck Swellings</a:t>
            </a:r>
            <a:endParaRPr b="1" sz="2000">
              <a:solidFill>
                <a:srgbClr val="9FCFCF"/>
              </a:solidFill>
              <a:latin typeface="Lora"/>
              <a:ea typeface="Lora"/>
              <a:cs typeface="Lora"/>
              <a:sym typeface="Lora"/>
            </a:endParaRPr>
          </a:p>
        </p:txBody>
      </p:sp>
      <p:sp>
        <p:nvSpPr>
          <p:cNvPr id="758" name="Google Shape;758;p44"/>
          <p:cNvSpPr txBox="1"/>
          <p:nvPr/>
        </p:nvSpPr>
        <p:spPr>
          <a:xfrm>
            <a:off x="57138" y="1209012"/>
            <a:ext cx="4067400" cy="4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Major Symptoms </a:t>
            </a:r>
            <a:endParaRPr sz="1800">
              <a:solidFill>
                <a:srgbClr val="9FCFCF"/>
              </a:solidFill>
              <a:latin typeface="Comfortaa Regular"/>
              <a:ea typeface="Comfortaa Regular"/>
              <a:cs typeface="Comfortaa Regular"/>
              <a:sym typeface="Comfortaa Regular"/>
            </a:endParaRPr>
          </a:p>
        </p:txBody>
      </p:sp>
      <p:sp>
        <p:nvSpPr>
          <p:cNvPr id="759" name="Google Shape;759;p44"/>
          <p:cNvSpPr/>
          <p:nvPr/>
        </p:nvSpPr>
        <p:spPr>
          <a:xfrm>
            <a:off x="56287" y="1629376"/>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aphicFrame>
        <p:nvGraphicFramePr>
          <p:cNvPr id="760" name="Google Shape;760;p44"/>
          <p:cNvGraphicFramePr/>
          <p:nvPr/>
        </p:nvGraphicFramePr>
        <p:xfrm>
          <a:off x="191375" y="1834875"/>
          <a:ext cx="3000000" cy="3000000"/>
        </p:xfrm>
        <a:graphic>
          <a:graphicData uri="http://schemas.openxmlformats.org/drawingml/2006/table">
            <a:tbl>
              <a:tblPr>
                <a:noFill/>
                <a:tableStyleId>{19993E90-D4CF-4236-97D6-A35B643A8516}</a:tableStyleId>
              </a:tblPr>
              <a:tblGrid>
                <a:gridCol w="1172550"/>
                <a:gridCol w="6169325"/>
              </a:tblGrid>
              <a:tr h="352600">
                <a:tc>
                  <a:txBody>
                    <a:bodyPr/>
                    <a:lstStyle/>
                    <a:p>
                      <a:pPr indent="0" lvl="0" marL="0" rtl="0" algn="ctr">
                        <a:spcBef>
                          <a:spcPts val="0"/>
                        </a:spcBef>
                        <a:spcAft>
                          <a:spcPts val="0"/>
                        </a:spcAft>
                        <a:buNone/>
                      </a:pPr>
                      <a:r>
                        <a:rPr b="1" lang="en-GB" sz="1000">
                          <a:latin typeface="Mada"/>
                          <a:ea typeface="Mada"/>
                          <a:cs typeface="Mada"/>
                          <a:sym typeface="Mada"/>
                        </a:rPr>
                        <a:t>Disease</a:t>
                      </a:r>
                      <a:endParaRPr b="1" sz="10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None/>
                      </a:pPr>
                      <a:r>
                        <a:rPr b="1" lang="en-GB" sz="1000">
                          <a:latin typeface="Mada"/>
                          <a:ea typeface="Mada"/>
                          <a:cs typeface="Mada"/>
                          <a:sym typeface="Mada"/>
                        </a:rPr>
                        <a:t>Symptoms </a:t>
                      </a:r>
                      <a:endParaRPr b="1" sz="1000">
                        <a:latin typeface="Mada"/>
                        <a:ea typeface="Mada"/>
                        <a:cs typeface="Mada"/>
                        <a:sym typeface="Mada"/>
                      </a:endParaRPr>
                    </a:p>
                  </a:txBody>
                  <a:tcPr marT="91425" marB="91425" marR="91425" marL="91425">
                    <a:solidFill>
                      <a:srgbClr val="F9DEC9"/>
                    </a:solidFill>
                  </a:tcPr>
                </a:tc>
              </a:tr>
              <a:tr h="1274225">
                <a:tc>
                  <a:txBody>
                    <a:bodyPr/>
                    <a:lstStyle/>
                    <a:p>
                      <a:pPr indent="0" lvl="0" marL="0" rtl="0" algn="ctr">
                        <a:spcBef>
                          <a:spcPts val="0"/>
                        </a:spcBef>
                        <a:spcAft>
                          <a:spcPts val="0"/>
                        </a:spcAft>
                        <a:buNone/>
                      </a:pPr>
                      <a:r>
                        <a:rPr b="1" lang="en-GB" sz="1100">
                          <a:highlight>
                            <a:srgbClr val="EAD1DC"/>
                          </a:highlight>
                          <a:latin typeface="Mada"/>
                          <a:ea typeface="Mada"/>
                          <a:cs typeface="Mada"/>
                          <a:sym typeface="Mada"/>
                        </a:rPr>
                        <a:t>Thyroglossal cyst</a:t>
                      </a:r>
                      <a:endParaRPr b="1" sz="1100">
                        <a:highlight>
                          <a:srgbClr val="EAD1DC"/>
                        </a:highlight>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Theoretically, thyroglossal cysts can occur anywhere between the base of the tongue and the isthmus of the thyroid gland, but they are commonly found in two sites: between the isthmus of the thyroid gland and the hyoid bone, and just above the hyoid bone.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Thyroglossal cysts  are seen in patients between 15 and 30 years old. Females &gt; males.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The commonest symptom is a </a:t>
                      </a:r>
                      <a:r>
                        <a:rPr b="1" lang="en-GB" sz="1100">
                          <a:solidFill>
                            <a:srgbClr val="FF0000"/>
                          </a:solidFill>
                          <a:latin typeface="Mada"/>
                          <a:ea typeface="Mada"/>
                          <a:cs typeface="Mada"/>
                          <a:sym typeface="Mada"/>
                        </a:rPr>
                        <a:t>painless lump</a:t>
                      </a:r>
                      <a:r>
                        <a:rPr lang="en-GB" sz="1100">
                          <a:latin typeface="Mada"/>
                          <a:ea typeface="Mada"/>
                          <a:cs typeface="Mada"/>
                          <a:sym typeface="Mada"/>
                        </a:rPr>
                        <a:t>. </a:t>
                      </a:r>
                      <a:r>
                        <a:rPr b="1" lang="en-GB" sz="1100">
                          <a:latin typeface="Mada"/>
                          <a:ea typeface="Mada"/>
                          <a:cs typeface="Mada"/>
                          <a:sym typeface="Mada"/>
                        </a:rPr>
                        <a:t>Pain, tenderness and an increase in size occur only if the cyst becomes infected.</a:t>
                      </a:r>
                      <a:endParaRPr b="1" sz="1100">
                        <a:latin typeface="Mada"/>
                        <a:ea typeface="Mada"/>
                        <a:cs typeface="Mada"/>
                        <a:sym typeface="Mada"/>
                      </a:endParaRPr>
                    </a:p>
                  </a:txBody>
                  <a:tcPr marT="91425" marB="91425" marR="91425" marL="91425"/>
                </a:tc>
              </a:tr>
              <a:tr h="3077425">
                <a:tc>
                  <a:txBody>
                    <a:bodyPr/>
                    <a:lstStyle/>
                    <a:p>
                      <a:pPr indent="0" lvl="0" marL="0" rtl="0" algn="ctr">
                        <a:spcBef>
                          <a:spcPts val="0"/>
                        </a:spcBef>
                        <a:spcAft>
                          <a:spcPts val="0"/>
                        </a:spcAft>
                        <a:buNone/>
                      </a:pPr>
                      <a:r>
                        <a:rPr b="1" lang="en-GB" sz="1100">
                          <a:highlight>
                            <a:srgbClr val="EAD1DC"/>
                          </a:highlight>
                          <a:latin typeface="Mada"/>
                          <a:ea typeface="Mada"/>
                          <a:cs typeface="Mada"/>
                          <a:sym typeface="Mada"/>
                        </a:rPr>
                        <a:t>Thyroid gland</a:t>
                      </a:r>
                      <a:endParaRPr b="1" sz="1100">
                        <a:highlight>
                          <a:srgbClr val="EAD1DC"/>
                        </a:highlight>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b="1" lang="en-GB" sz="1100">
                          <a:latin typeface="Mada"/>
                          <a:ea typeface="Mada"/>
                          <a:cs typeface="Mada"/>
                          <a:sym typeface="Mada"/>
                        </a:rPr>
                        <a:t>Symptoms secondary to the swelling in the neck:</a:t>
                      </a:r>
                      <a:endParaRPr b="1" sz="1100">
                        <a:latin typeface="Mada"/>
                        <a:ea typeface="Mada"/>
                        <a:cs typeface="Mada"/>
                        <a:sym typeface="Mada"/>
                      </a:endParaRPr>
                    </a:p>
                    <a:p>
                      <a:pPr indent="-298450" lvl="1" marL="914400" rtl="0" algn="l">
                        <a:spcBef>
                          <a:spcPts val="0"/>
                        </a:spcBef>
                        <a:spcAft>
                          <a:spcPts val="0"/>
                        </a:spcAft>
                        <a:buSzPts val="1100"/>
                        <a:buFont typeface="Mada"/>
                        <a:buChar char="○"/>
                      </a:pPr>
                      <a:r>
                        <a:rPr b="1" lang="en-GB" sz="1100">
                          <a:solidFill>
                            <a:srgbClr val="FF0000"/>
                          </a:solidFill>
                          <a:latin typeface="Mada"/>
                          <a:ea typeface="Mada"/>
                          <a:cs typeface="Mada"/>
                          <a:sym typeface="Mada"/>
                        </a:rPr>
                        <a:t>Discomfort during swallowing: </a:t>
                      </a:r>
                      <a:r>
                        <a:rPr lang="en-GB" sz="1100">
                          <a:latin typeface="Mada"/>
                          <a:ea typeface="Mada"/>
                          <a:cs typeface="Mada"/>
                          <a:sym typeface="Mada"/>
                        </a:rPr>
                        <a:t>this is not true dysphagia.</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b="1" lang="en-GB" sz="1100">
                          <a:solidFill>
                            <a:srgbClr val="FF0000"/>
                          </a:solidFill>
                          <a:latin typeface="Mada"/>
                          <a:ea typeface="Mada"/>
                          <a:cs typeface="Mada"/>
                          <a:sym typeface="Mada"/>
                        </a:rPr>
                        <a:t>Dyspnoea: </a:t>
                      </a:r>
                      <a:r>
                        <a:rPr lang="en-GB" sz="1100">
                          <a:latin typeface="Mada"/>
                          <a:ea typeface="Mada"/>
                          <a:cs typeface="Mada"/>
                          <a:sym typeface="Mada"/>
                        </a:rPr>
                        <a:t>This symptom is often worse when the neck is flexed laterally or forwards and when the patient lies down. </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b="1" lang="en-GB" sz="1100">
                          <a:solidFill>
                            <a:srgbClr val="FF0000"/>
                          </a:solidFill>
                          <a:latin typeface="Mada"/>
                          <a:ea typeface="Mada"/>
                          <a:cs typeface="Mada"/>
                          <a:sym typeface="Mada"/>
                        </a:rPr>
                        <a:t>Pain is not a common feature of thyroid swellings.</a:t>
                      </a:r>
                      <a:endParaRPr b="1" sz="1100">
                        <a:solidFill>
                          <a:srgbClr val="FF0000"/>
                        </a:solidFill>
                        <a:latin typeface="Mada"/>
                        <a:ea typeface="Mada"/>
                        <a:cs typeface="Mada"/>
                        <a:sym typeface="Mada"/>
                      </a:endParaRPr>
                    </a:p>
                    <a:p>
                      <a:pPr indent="-298450" lvl="1" marL="914400" rtl="0" algn="l">
                        <a:spcBef>
                          <a:spcPts val="0"/>
                        </a:spcBef>
                        <a:spcAft>
                          <a:spcPts val="0"/>
                        </a:spcAft>
                        <a:buSzPts val="1100"/>
                        <a:buFont typeface="Mada"/>
                        <a:buChar char="○"/>
                      </a:pPr>
                      <a:r>
                        <a:rPr b="1" lang="en-GB" sz="1100">
                          <a:solidFill>
                            <a:srgbClr val="FF0000"/>
                          </a:solidFill>
                          <a:latin typeface="Mada"/>
                          <a:ea typeface="Mada"/>
                          <a:cs typeface="Mada"/>
                          <a:sym typeface="Mada"/>
                        </a:rPr>
                        <a:t>Hoarseness: </a:t>
                      </a:r>
                      <a:r>
                        <a:rPr lang="en-GB" sz="1100">
                          <a:latin typeface="Mada"/>
                          <a:ea typeface="Mada"/>
                          <a:cs typeface="Mada"/>
                          <a:sym typeface="Mada"/>
                        </a:rPr>
                        <a:t>a very significant symptom.</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en-GB" sz="1100">
                          <a:latin typeface="Mada"/>
                          <a:ea typeface="Mada"/>
                          <a:cs typeface="Mada"/>
                          <a:sym typeface="Mada"/>
                        </a:rPr>
                        <a:t>Symptoms related to the endocrine activity of the gland:</a:t>
                      </a:r>
                      <a:endParaRPr b="1" sz="1100">
                        <a:latin typeface="Mada"/>
                        <a:ea typeface="Mada"/>
                        <a:cs typeface="Mada"/>
                        <a:sym typeface="Mada"/>
                      </a:endParaRPr>
                    </a:p>
                    <a:p>
                      <a:pPr indent="-298450" lvl="1" marL="914400" rtl="0" algn="l">
                        <a:spcBef>
                          <a:spcPts val="0"/>
                        </a:spcBef>
                        <a:spcAft>
                          <a:spcPts val="0"/>
                        </a:spcAft>
                        <a:buSzPts val="1100"/>
                        <a:buFont typeface="Mada"/>
                        <a:buChar char="○"/>
                      </a:pPr>
                      <a:r>
                        <a:rPr b="1" lang="en-GB" sz="1100">
                          <a:solidFill>
                            <a:srgbClr val="FF0000"/>
                          </a:solidFill>
                          <a:latin typeface="Mada"/>
                          <a:ea typeface="Mada"/>
                          <a:cs typeface="Mada"/>
                          <a:sym typeface="Mada"/>
                        </a:rPr>
                        <a:t>Thyrotoxicosis: </a:t>
                      </a:r>
                      <a:r>
                        <a:rPr lang="en-GB" sz="1100">
                          <a:latin typeface="Mada"/>
                          <a:ea typeface="Mada"/>
                          <a:cs typeface="Mada"/>
                          <a:sym typeface="Mada"/>
                        </a:rPr>
                        <a:t>nervousness, irritability, insomnia, </a:t>
                      </a:r>
                      <a:r>
                        <a:rPr b="1" lang="en-GB" sz="1100">
                          <a:latin typeface="Mada"/>
                          <a:ea typeface="Mada"/>
                          <a:cs typeface="Mada"/>
                          <a:sym typeface="Mada"/>
                        </a:rPr>
                        <a:t>palpitations</a:t>
                      </a:r>
                      <a:r>
                        <a:rPr lang="en-GB" sz="1100">
                          <a:latin typeface="Mada"/>
                          <a:ea typeface="Mada"/>
                          <a:cs typeface="Mada"/>
                          <a:sym typeface="Mada"/>
                        </a:rPr>
                        <a:t>, breathlessness on exertion, swelling of the ankles and chest pain,</a:t>
                      </a:r>
                      <a:r>
                        <a:rPr b="1" lang="en-GB" sz="1100">
                          <a:latin typeface="Mada"/>
                          <a:ea typeface="Mada"/>
                          <a:cs typeface="Mada"/>
                          <a:sym typeface="Mada"/>
                        </a:rPr>
                        <a:t> increase in appetite but loss of weight</a:t>
                      </a:r>
                      <a:r>
                        <a:rPr lang="en-GB" sz="1100">
                          <a:latin typeface="Mada"/>
                          <a:ea typeface="Mada"/>
                          <a:cs typeface="Mada"/>
                          <a:sym typeface="Mada"/>
                        </a:rPr>
                        <a:t>, and sometimes a change of bowel habit, usually diarrhea. Muscle </a:t>
                      </a:r>
                      <a:r>
                        <a:rPr b="1" lang="en-GB" sz="1100">
                          <a:latin typeface="Mada"/>
                          <a:ea typeface="Mada"/>
                          <a:cs typeface="Mada"/>
                          <a:sym typeface="Mada"/>
                        </a:rPr>
                        <a:t>wasting</a:t>
                      </a:r>
                      <a:r>
                        <a:rPr lang="en-GB" sz="1100">
                          <a:latin typeface="Mada"/>
                          <a:ea typeface="Mada"/>
                          <a:cs typeface="Mada"/>
                          <a:sym typeface="Mada"/>
                        </a:rPr>
                        <a:t> and </a:t>
                      </a:r>
                      <a:r>
                        <a:rPr b="1" lang="en-GB" sz="1100">
                          <a:latin typeface="Mada"/>
                          <a:ea typeface="Mada"/>
                          <a:cs typeface="Mada"/>
                          <a:sym typeface="Mada"/>
                        </a:rPr>
                        <a:t>weakness</a:t>
                      </a:r>
                      <a:r>
                        <a:rPr lang="en-GB" sz="1100">
                          <a:latin typeface="Mada"/>
                          <a:ea typeface="Mada"/>
                          <a:cs typeface="Mada"/>
                          <a:sym typeface="Mada"/>
                        </a:rPr>
                        <a:t>, </a:t>
                      </a:r>
                      <a:r>
                        <a:rPr b="1" lang="en-GB" sz="1100">
                          <a:latin typeface="Mada"/>
                          <a:ea typeface="Mada"/>
                          <a:cs typeface="Mada"/>
                          <a:sym typeface="Mada"/>
                        </a:rPr>
                        <a:t>excessive</a:t>
                      </a:r>
                      <a:r>
                        <a:rPr lang="en-GB" sz="1100">
                          <a:latin typeface="Mada"/>
                          <a:ea typeface="Mada"/>
                          <a:cs typeface="Mada"/>
                          <a:sym typeface="Mada"/>
                        </a:rPr>
                        <a:t> </a:t>
                      </a:r>
                      <a:r>
                        <a:rPr b="1" lang="en-GB" sz="1100">
                          <a:latin typeface="Mada"/>
                          <a:ea typeface="Mada"/>
                          <a:cs typeface="Mada"/>
                          <a:sym typeface="Mada"/>
                        </a:rPr>
                        <a:t>sweating</a:t>
                      </a:r>
                      <a:r>
                        <a:rPr lang="en-GB" sz="1100">
                          <a:latin typeface="Mada"/>
                          <a:ea typeface="Mada"/>
                          <a:cs typeface="Mada"/>
                          <a:sym typeface="Mada"/>
                        </a:rPr>
                        <a:t> and an </a:t>
                      </a:r>
                      <a:r>
                        <a:rPr b="1" lang="en-GB" sz="1100">
                          <a:latin typeface="Mada"/>
                          <a:ea typeface="Mada"/>
                          <a:cs typeface="Mada"/>
                          <a:sym typeface="Mada"/>
                        </a:rPr>
                        <a:t>intolerance of hot weather.</a:t>
                      </a:r>
                      <a:r>
                        <a:rPr lang="en-GB" sz="1100">
                          <a:latin typeface="Mada"/>
                          <a:ea typeface="Mada"/>
                          <a:cs typeface="Mada"/>
                          <a:sym typeface="Mada"/>
                        </a:rPr>
                        <a:t> Some women have </a:t>
                      </a:r>
                      <a:r>
                        <a:rPr b="1" lang="en-GB" sz="1100">
                          <a:latin typeface="Mada"/>
                          <a:ea typeface="Mada"/>
                          <a:cs typeface="Mada"/>
                          <a:sym typeface="Mada"/>
                        </a:rPr>
                        <a:t>amenorrhoea</a:t>
                      </a:r>
                      <a:r>
                        <a:rPr lang="en-GB" sz="1100">
                          <a:latin typeface="Mada"/>
                          <a:ea typeface="Mada"/>
                          <a:cs typeface="Mada"/>
                          <a:sym typeface="Mada"/>
                        </a:rPr>
                        <a:t>.</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b="1" lang="en-GB" sz="1100">
                          <a:solidFill>
                            <a:srgbClr val="FF0000"/>
                          </a:solidFill>
                          <a:latin typeface="Mada"/>
                          <a:ea typeface="Mada"/>
                          <a:cs typeface="Mada"/>
                          <a:sym typeface="Mada"/>
                        </a:rPr>
                        <a:t>Myxoedema: </a:t>
                      </a:r>
                      <a:r>
                        <a:rPr b="1" lang="en-GB" sz="1100">
                          <a:latin typeface="Mada"/>
                          <a:ea typeface="Mada"/>
                          <a:cs typeface="Mada"/>
                          <a:sym typeface="Mada"/>
                        </a:rPr>
                        <a:t>increase of weight</a:t>
                      </a:r>
                      <a:r>
                        <a:rPr lang="en-GB" sz="1100">
                          <a:latin typeface="Mada"/>
                          <a:ea typeface="Mada"/>
                          <a:cs typeface="Mada"/>
                          <a:sym typeface="Mada"/>
                        </a:rPr>
                        <a:t>, with deposition of fat across the back of the neck and shoulders. Symptoms also include: </a:t>
                      </a:r>
                      <a:r>
                        <a:rPr b="1" lang="en-GB" sz="1100">
                          <a:latin typeface="Mada"/>
                          <a:ea typeface="Mada"/>
                          <a:cs typeface="Mada"/>
                          <a:sym typeface="Mada"/>
                        </a:rPr>
                        <a:t>slow thought, speech and action; intolerance of cold weather; loss of hair</a:t>
                      </a:r>
                      <a:r>
                        <a:rPr lang="en-GB" sz="1100">
                          <a:latin typeface="Mada"/>
                          <a:ea typeface="Mada"/>
                          <a:cs typeface="Mada"/>
                          <a:sym typeface="Mada"/>
                        </a:rPr>
                        <a:t>, especially the outer third of the eyebrows; </a:t>
                      </a:r>
                      <a:r>
                        <a:rPr b="1" lang="en-GB" sz="1100">
                          <a:latin typeface="Mada"/>
                          <a:ea typeface="Mada"/>
                          <a:cs typeface="Mada"/>
                          <a:sym typeface="Mada"/>
                        </a:rPr>
                        <a:t>muscle fatigue; a dry skin and ‘peaches and cream’ complexion; and constipation.</a:t>
                      </a:r>
                      <a:endParaRPr b="1" sz="1100">
                        <a:latin typeface="Mada"/>
                        <a:ea typeface="Mada"/>
                        <a:cs typeface="Mada"/>
                        <a:sym typeface="Mada"/>
                      </a:endParaRPr>
                    </a:p>
                  </a:txBody>
                  <a:tcPr marT="91425" marB="91425" marR="91425" marL="91425"/>
                </a:tc>
              </a:tr>
              <a:tr h="4159350">
                <a:tc>
                  <a:txBody>
                    <a:bodyPr/>
                    <a:lstStyle/>
                    <a:p>
                      <a:pPr indent="0" lvl="0" marL="0" rtl="0" algn="ctr">
                        <a:spcBef>
                          <a:spcPts val="0"/>
                        </a:spcBef>
                        <a:spcAft>
                          <a:spcPts val="0"/>
                        </a:spcAft>
                        <a:buNone/>
                      </a:pPr>
                      <a:r>
                        <a:rPr b="1" lang="en-GB" sz="1100">
                          <a:highlight>
                            <a:srgbClr val="EAD1DC"/>
                          </a:highlight>
                          <a:latin typeface="Mada"/>
                          <a:ea typeface="Mada"/>
                          <a:cs typeface="Mada"/>
                          <a:sym typeface="Mada"/>
                        </a:rPr>
                        <a:t>Salivary glands swellings</a:t>
                      </a:r>
                      <a:endParaRPr b="1" sz="1100">
                        <a:highlight>
                          <a:srgbClr val="EAD1DC"/>
                        </a:highlight>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Submandibular swelling:</a:t>
                      </a:r>
                      <a:endParaRPr b="1"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Calculi</a:t>
                      </a:r>
                      <a:r>
                        <a:rPr lang="en-GB" sz="1100">
                          <a:solidFill>
                            <a:schemeClr val="dk1"/>
                          </a:solidFill>
                          <a:latin typeface="Mada"/>
                          <a:ea typeface="Mada"/>
                          <a:cs typeface="Mada"/>
                          <a:sym typeface="Mada"/>
                        </a:rPr>
                        <a:t> → Occur in young to middle-aged adults. They are rare in children. The main symptoms are </a:t>
                      </a:r>
                      <a:r>
                        <a:rPr b="1" lang="en-GB" sz="1100">
                          <a:solidFill>
                            <a:srgbClr val="FF0000"/>
                          </a:solidFill>
                          <a:latin typeface="Mada"/>
                          <a:ea typeface="Mada"/>
                          <a:cs typeface="Mada"/>
                          <a:sym typeface="Mada"/>
                        </a:rPr>
                        <a:t>pain</a:t>
                      </a:r>
                      <a:r>
                        <a:rPr lang="en-GB" sz="1100">
                          <a:solidFill>
                            <a:schemeClr val="dk1"/>
                          </a:solidFill>
                          <a:latin typeface="Mada"/>
                          <a:ea typeface="Mada"/>
                          <a:cs typeface="Mada"/>
                          <a:sym typeface="Mada"/>
                        </a:rPr>
                        <a:t> and </a:t>
                      </a:r>
                      <a:r>
                        <a:rPr b="1" lang="en-GB" sz="1100">
                          <a:solidFill>
                            <a:srgbClr val="FF0000"/>
                          </a:solidFill>
                          <a:latin typeface="Mada"/>
                          <a:ea typeface="Mada"/>
                          <a:cs typeface="Mada"/>
                          <a:sym typeface="Mada"/>
                        </a:rPr>
                        <a:t>swelling</a:t>
                      </a:r>
                      <a:r>
                        <a:rPr lang="en-GB" sz="1100">
                          <a:solidFill>
                            <a:schemeClr val="dk1"/>
                          </a:solidFill>
                          <a:latin typeface="Mada"/>
                          <a:ea typeface="Mada"/>
                          <a:cs typeface="Mada"/>
                          <a:sym typeface="Mada"/>
                        </a:rPr>
                        <a:t> </a:t>
                      </a:r>
                      <a:r>
                        <a:rPr b="1" lang="en-GB" sz="1100">
                          <a:solidFill>
                            <a:srgbClr val="FF0000"/>
                          </a:solidFill>
                          <a:latin typeface="Mada"/>
                          <a:ea typeface="Mada"/>
                          <a:cs typeface="Mada"/>
                          <a:sym typeface="Mada"/>
                        </a:rPr>
                        <a:t>beneath the jaw</a:t>
                      </a:r>
                      <a:r>
                        <a:rPr lang="en-GB" sz="1100">
                          <a:solidFill>
                            <a:schemeClr val="dk1"/>
                          </a:solidFill>
                          <a:latin typeface="Mada"/>
                          <a:ea typeface="Mada"/>
                          <a:cs typeface="Mada"/>
                          <a:sym typeface="Mada"/>
                        </a:rPr>
                        <a:t>. </a:t>
                      </a:r>
                      <a:r>
                        <a:rPr b="1" lang="en-GB" sz="1100">
                          <a:solidFill>
                            <a:schemeClr val="dk1"/>
                          </a:solidFill>
                          <a:latin typeface="Mada"/>
                          <a:ea typeface="Mada"/>
                          <a:cs typeface="Mada"/>
                          <a:sym typeface="Mada"/>
                        </a:rPr>
                        <a:t>The pain is a dull ache</a:t>
                      </a:r>
                      <a:r>
                        <a:rPr lang="en-GB" sz="1100">
                          <a:solidFill>
                            <a:schemeClr val="dk1"/>
                          </a:solidFill>
                          <a:latin typeface="Mada"/>
                          <a:ea typeface="Mada"/>
                          <a:cs typeface="Mada"/>
                          <a:sym typeface="Mada"/>
                        </a:rPr>
                        <a:t>, which radiates to the ear or into the tongue. Both symptoms appear, or worsen, </a:t>
                      </a:r>
                      <a:r>
                        <a:rPr b="1" lang="en-GB" sz="1100">
                          <a:solidFill>
                            <a:srgbClr val="FF0000"/>
                          </a:solidFill>
                          <a:latin typeface="Mada"/>
                          <a:ea typeface="Mada"/>
                          <a:cs typeface="Mada"/>
                          <a:sym typeface="Mada"/>
                        </a:rPr>
                        <a:t>before and during eating</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Infection </a:t>
                      </a:r>
                      <a:r>
                        <a:rPr lang="en-GB" sz="1100">
                          <a:solidFill>
                            <a:schemeClr val="dk1"/>
                          </a:solidFill>
                          <a:latin typeface="Mada"/>
                          <a:ea typeface="Mada"/>
                          <a:cs typeface="Mada"/>
                          <a:sym typeface="Mada"/>
                        </a:rPr>
                        <a:t>(secondary to the presence of a stone)</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 </a:t>
                      </a:r>
                      <a:r>
                        <a:rPr b="1" lang="en-GB" sz="1100">
                          <a:solidFill>
                            <a:srgbClr val="FF0000"/>
                          </a:solidFill>
                          <a:latin typeface="Mada"/>
                          <a:ea typeface="Mada"/>
                          <a:cs typeface="Mada"/>
                          <a:sym typeface="Mada"/>
                        </a:rPr>
                        <a:t>pain is severe</a:t>
                      </a:r>
                      <a:r>
                        <a:rPr lang="en-GB" sz="1100">
                          <a:solidFill>
                            <a:schemeClr val="dk1"/>
                          </a:solidFill>
                          <a:latin typeface="Mada"/>
                          <a:ea typeface="Mada"/>
                          <a:cs typeface="Mada"/>
                          <a:sym typeface="Mada"/>
                        </a:rPr>
                        <a:t>, </a:t>
                      </a:r>
                      <a:r>
                        <a:rPr b="1" lang="en-GB" sz="1100">
                          <a:solidFill>
                            <a:srgbClr val="FF0000"/>
                          </a:solidFill>
                          <a:latin typeface="Mada"/>
                          <a:ea typeface="Mada"/>
                          <a:cs typeface="Mada"/>
                          <a:sym typeface="Mada"/>
                        </a:rPr>
                        <a:t>throbbing</a:t>
                      </a:r>
                      <a:r>
                        <a:rPr lang="en-GB" sz="1100">
                          <a:solidFill>
                            <a:schemeClr val="dk1"/>
                          </a:solidFill>
                          <a:latin typeface="Mada"/>
                          <a:ea typeface="Mada"/>
                          <a:cs typeface="Mada"/>
                          <a:sym typeface="Mada"/>
                        </a:rPr>
                        <a:t>, </a:t>
                      </a:r>
                      <a:r>
                        <a:rPr b="1" lang="en-GB" sz="1100">
                          <a:solidFill>
                            <a:srgbClr val="FF0000"/>
                          </a:solidFill>
                          <a:latin typeface="Mada"/>
                          <a:ea typeface="Mada"/>
                          <a:cs typeface="Mada"/>
                          <a:sym typeface="Mada"/>
                        </a:rPr>
                        <a:t>continuous</a:t>
                      </a:r>
                      <a:r>
                        <a:rPr lang="en-GB" sz="1100">
                          <a:solidFill>
                            <a:schemeClr val="dk1"/>
                          </a:solidFill>
                          <a:latin typeface="Mada"/>
                          <a:ea typeface="Mada"/>
                          <a:cs typeface="Mada"/>
                          <a:sym typeface="Mada"/>
                        </a:rPr>
                        <a:t> and </a:t>
                      </a:r>
                      <a:r>
                        <a:rPr b="1" lang="en-GB" sz="1100">
                          <a:solidFill>
                            <a:srgbClr val="FF0000"/>
                          </a:solidFill>
                          <a:latin typeface="Mada"/>
                          <a:ea typeface="Mada"/>
                          <a:cs typeface="Mada"/>
                          <a:sym typeface="Mada"/>
                        </a:rPr>
                        <a:t>exacerbated by eating</a:t>
                      </a:r>
                      <a:r>
                        <a:rPr lang="en-GB" sz="1100">
                          <a:solidFill>
                            <a:schemeClr val="dk1"/>
                          </a:solidFill>
                          <a:latin typeface="Mada"/>
                          <a:ea typeface="Mada"/>
                          <a:cs typeface="Mada"/>
                          <a:sym typeface="Mada"/>
                        </a:rPr>
                        <a:t>. The mass is </a:t>
                      </a:r>
                      <a:r>
                        <a:rPr b="1" lang="en-GB" sz="1100">
                          <a:solidFill>
                            <a:srgbClr val="FF0000"/>
                          </a:solidFill>
                          <a:latin typeface="Mada"/>
                          <a:ea typeface="Mada"/>
                          <a:cs typeface="Mada"/>
                          <a:sym typeface="Mada"/>
                        </a:rPr>
                        <a:t>hot</a:t>
                      </a:r>
                      <a:r>
                        <a:rPr lang="en-GB" sz="1100">
                          <a:solidFill>
                            <a:schemeClr val="dk1"/>
                          </a:solidFill>
                          <a:latin typeface="Mada"/>
                          <a:ea typeface="Mada"/>
                          <a:cs typeface="Mada"/>
                          <a:sym typeface="Mada"/>
                        </a:rPr>
                        <a:t> and </a:t>
                      </a:r>
                      <a:r>
                        <a:rPr b="1" lang="en-GB" sz="1100">
                          <a:solidFill>
                            <a:srgbClr val="FF0000"/>
                          </a:solidFill>
                          <a:latin typeface="Mada"/>
                          <a:ea typeface="Mada"/>
                          <a:cs typeface="Mada"/>
                          <a:sym typeface="Mada"/>
                        </a:rPr>
                        <a:t>tender</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Tumor </a:t>
                      </a:r>
                      <a:r>
                        <a:rPr lang="en-GB" sz="1100">
                          <a:solidFill>
                            <a:schemeClr val="dk1"/>
                          </a:solidFill>
                          <a:latin typeface="Mada"/>
                          <a:ea typeface="Mada"/>
                          <a:cs typeface="Mada"/>
                          <a:sym typeface="Mada"/>
                        </a:rPr>
                        <a:t>→</a:t>
                      </a:r>
                      <a:r>
                        <a:rPr b="1" lang="en-GB" sz="1100">
                          <a:solidFill>
                            <a:schemeClr val="dk1"/>
                          </a:solidFill>
                          <a:latin typeface="Mada"/>
                          <a:ea typeface="Mada"/>
                          <a:cs typeface="Mada"/>
                          <a:sym typeface="Mada"/>
                        </a:rPr>
                        <a:t> </a:t>
                      </a:r>
                      <a:r>
                        <a:rPr b="1" lang="en-GB" sz="1100" u="sng">
                          <a:solidFill>
                            <a:schemeClr val="dk1"/>
                          </a:solidFill>
                          <a:latin typeface="Mada"/>
                          <a:ea typeface="Mada"/>
                          <a:cs typeface="Mada"/>
                          <a:sym typeface="Mada"/>
                        </a:rPr>
                        <a:t>Adenoma</a:t>
                      </a:r>
                      <a:r>
                        <a:rPr lang="en-GB" sz="1100">
                          <a:solidFill>
                            <a:schemeClr val="dk1"/>
                          </a:solidFill>
                          <a:latin typeface="Mada"/>
                          <a:ea typeface="Mada"/>
                          <a:cs typeface="Mada"/>
                          <a:sym typeface="Mada"/>
                        </a:rPr>
                        <a:t> forms a </a:t>
                      </a:r>
                      <a:r>
                        <a:rPr b="1" lang="en-GB" sz="1100">
                          <a:solidFill>
                            <a:srgbClr val="FF0000"/>
                          </a:solidFill>
                          <a:latin typeface="Mada"/>
                          <a:ea typeface="Mada"/>
                          <a:cs typeface="Mada"/>
                          <a:sym typeface="Mada"/>
                        </a:rPr>
                        <a:t>painless</a:t>
                      </a:r>
                      <a:r>
                        <a:rPr lang="en-GB" sz="1100">
                          <a:solidFill>
                            <a:schemeClr val="dk1"/>
                          </a:solidFill>
                          <a:latin typeface="Mada"/>
                          <a:ea typeface="Mada"/>
                          <a:cs typeface="Mada"/>
                          <a:sym typeface="Mada"/>
                        </a:rPr>
                        <a:t>, </a:t>
                      </a:r>
                      <a:r>
                        <a:rPr b="1" lang="en-GB" sz="1100">
                          <a:solidFill>
                            <a:srgbClr val="FF0000"/>
                          </a:solidFill>
                          <a:latin typeface="Mada"/>
                          <a:ea typeface="Mada"/>
                          <a:cs typeface="Mada"/>
                          <a:sym typeface="Mada"/>
                        </a:rPr>
                        <a:t>slow-growing</a:t>
                      </a:r>
                      <a:r>
                        <a:rPr lang="en-GB" sz="1100">
                          <a:solidFill>
                            <a:schemeClr val="dk1"/>
                          </a:solidFill>
                          <a:latin typeface="Mada"/>
                          <a:ea typeface="Mada"/>
                          <a:cs typeface="Mada"/>
                          <a:sym typeface="Mada"/>
                        </a:rPr>
                        <a:t>, non-tender, hard, well-defined, spherical mass. </a:t>
                      </a:r>
                      <a:r>
                        <a:rPr b="1" lang="en-GB" sz="1100" u="sng">
                          <a:solidFill>
                            <a:schemeClr val="dk1"/>
                          </a:solidFill>
                          <a:latin typeface="Mada"/>
                          <a:ea typeface="Mada"/>
                          <a:cs typeface="Mada"/>
                          <a:sym typeface="Mada"/>
                        </a:rPr>
                        <a:t>Carcinoma</a:t>
                      </a:r>
                      <a:r>
                        <a:rPr lang="en-GB" sz="1100">
                          <a:solidFill>
                            <a:schemeClr val="dk1"/>
                          </a:solidFill>
                          <a:latin typeface="Mada"/>
                          <a:ea typeface="Mada"/>
                          <a:cs typeface="Mada"/>
                          <a:sym typeface="Mada"/>
                        </a:rPr>
                        <a:t> causes an indistinct, hot, slightly tender, </a:t>
                      </a:r>
                      <a:r>
                        <a:rPr b="1" lang="en-GB" sz="1100">
                          <a:solidFill>
                            <a:srgbClr val="FF0000"/>
                          </a:solidFill>
                          <a:latin typeface="Mada"/>
                          <a:ea typeface="Mada"/>
                          <a:cs typeface="Mada"/>
                          <a:sym typeface="Mada"/>
                        </a:rPr>
                        <a:t>rapidly growing</a:t>
                      </a:r>
                      <a:r>
                        <a:rPr lang="en-GB" sz="1100">
                          <a:solidFill>
                            <a:schemeClr val="dk1"/>
                          </a:solidFill>
                          <a:latin typeface="Mada"/>
                          <a:ea typeface="Mada"/>
                          <a:cs typeface="Mada"/>
                          <a:sym typeface="Mada"/>
                        </a:rPr>
                        <a:t>, </a:t>
                      </a:r>
                      <a:r>
                        <a:rPr b="1" lang="en-GB" sz="1100">
                          <a:solidFill>
                            <a:srgbClr val="FF0000"/>
                          </a:solidFill>
                          <a:latin typeface="Mada"/>
                          <a:ea typeface="Mada"/>
                          <a:cs typeface="Mada"/>
                          <a:sym typeface="Mada"/>
                        </a:rPr>
                        <a:t>painful</a:t>
                      </a:r>
                      <a:r>
                        <a:rPr lang="en-GB" sz="1100">
                          <a:solidFill>
                            <a:schemeClr val="dk1"/>
                          </a:solidFill>
                          <a:latin typeface="Mada"/>
                          <a:ea typeface="Mada"/>
                          <a:cs typeface="Mada"/>
                          <a:sym typeface="Mada"/>
                        </a:rPr>
                        <a:t> mass.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Parotid gland swelling:</a:t>
                      </a:r>
                      <a:endParaRPr b="1"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Calculi → </a:t>
                      </a:r>
                      <a:r>
                        <a:rPr lang="en-GB" sz="1100">
                          <a:solidFill>
                            <a:schemeClr val="dk1"/>
                          </a:solidFill>
                          <a:latin typeface="Mada"/>
                          <a:ea typeface="Mada"/>
                          <a:cs typeface="Mada"/>
                          <a:sym typeface="Mada"/>
                        </a:rPr>
                        <a:t>Stones causes </a:t>
                      </a:r>
                      <a:r>
                        <a:rPr b="1" lang="en-GB" sz="1100" u="sng">
                          <a:solidFill>
                            <a:schemeClr val="dk1"/>
                          </a:solidFill>
                          <a:latin typeface="Mada"/>
                          <a:ea typeface="Mada"/>
                          <a:cs typeface="Mada"/>
                          <a:sym typeface="Mada"/>
                        </a:rPr>
                        <a:t>Chronic parotitis</a:t>
                      </a:r>
                      <a:r>
                        <a:rPr lang="en-GB" sz="1100">
                          <a:solidFill>
                            <a:schemeClr val="dk1"/>
                          </a:solidFill>
                          <a:latin typeface="Mada"/>
                          <a:ea typeface="Mada"/>
                          <a:cs typeface="Mada"/>
                          <a:sym typeface="Mada"/>
                        </a:rPr>
                        <a:t>. Main symptoms are </a:t>
                      </a:r>
                      <a:r>
                        <a:rPr b="1" lang="en-GB" sz="1100">
                          <a:solidFill>
                            <a:srgbClr val="FF0000"/>
                          </a:solidFill>
                          <a:latin typeface="Mada"/>
                          <a:ea typeface="Mada"/>
                          <a:cs typeface="Mada"/>
                          <a:sym typeface="Mada"/>
                        </a:rPr>
                        <a:t>recurrent swelling</a:t>
                      </a:r>
                      <a:r>
                        <a:rPr lang="en-GB" sz="1100">
                          <a:solidFill>
                            <a:schemeClr val="dk1"/>
                          </a:solidFill>
                          <a:latin typeface="Mada"/>
                          <a:ea typeface="Mada"/>
                          <a:cs typeface="Mada"/>
                          <a:sym typeface="Mada"/>
                        </a:rPr>
                        <a:t> of the parotid gland that’s particularly </a:t>
                      </a:r>
                      <a:r>
                        <a:rPr b="1" lang="en-GB" sz="1100">
                          <a:solidFill>
                            <a:srgbClr val="FF0000"/>
                          </a:solidFill>
                          <a:latin typeface="Mada"/>
                          <a:ea typeface="Mada"/>
                          <a:cs typeface="Mada"/>
                          <a:sym typeface="Mada"/>
                        </a:rPr>
                        <a:t>noticeable before eating and is associated with an aching pain.</a:t>
                      </a:r>
                      <a:endParaRPr b="1" sz="1100">
                        <a:solidFill>
                          <a:srgbClr val="FF0000"/>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Infection → </a:t>
                      </a:r>
                      <a:r>
                        <a:rPr b="1" lang="en-GB" sz="1100" u="sng">
                          <a:solidFill>
                            <a:schemeClr val="dk1"/>
                          </a:solidFill>
                          <a:latin typeface="Mada"/>
                          <a:ea typeface="Mada"/>
                          <a:cs typeface="Mada"/>
                          <a:sym typeface="Mada"/>
                        </a:rPr>
                        <a:t>Acute parotitis</a:t>
                      </a:r>
                      <a:r>
                        <a:rPr lang="en-GB" sz="1100">
                          <a:solidFill>
                            <a:schemeClr val="dk1"/>
                          </a:solidFill>
                          <a:latin typeface="Mada"/>
                          <a:ea typeface="Mada"/>
                          <a:cs typeface="Mada"/>
                          <a:sym typeface="Mada"/>
                        </a:rPr>
                        <a:t> more common in the elderly and the debilitated. The patient complains of the </a:t>
                      </a:r>
                      <a:r>
                        <a:rPr b="1" lang="en-GB" sz="1100">
                          <a:solidFill>
                            <a:srgbClr val="FF0000"/>
                          </a:solidFill>
                          <a:latin typeface="Mada"/>
                          <a:ea typeface="Mada"/>
                          <a:cs typeface="Mada"/>
                          <a:sym typeface="Mada"/>
                        </a:rPr>
                        <a:t>sudden onset of pain</a:t>
                      </a:r>
                      <a:r>
                        <a:rPr lang="en-GB" sz="1100">
                          <a:solidFill>
                            <a:schemeClr val="dk1"/>
                          </a:solidFill>
                          <a:latin typeface="Mada"/>
                          <a:ea typeface="Mada"/>
                          <a:cs typeface="Mada"/>
                          <a:sym typeface="Mada"/>
                        </a:rPr>
                        <a:t> and </a:t>
                      </a:r>
                      <a:r>
                        <a:rPr b="1" lang="en-GB" sz="1100">
                          <a:solidFill>
                            <a:srgbClr val="FF0000"/>
                          </a:solidFill>
                          <a:latin typeface="Mada"/>
                          <a:ea typeface="Mada"/>
                          <a:cs typeface="Mada"/>
                          <a:sym typeface="Mada"/>
                        </a:rPr>
                        <a:t>swelling</a:t>
                      </a:r>
                      <a:r>
                        <a:rPr lang="en-GB" sz="1100">
                          <a:solidFill>
                            <a:schemeClr val="dk1"/>
                          </a:solidFill>
                          <a:latin typeface="Mada"/>
                          <a:ea typeface="Mada"/>
                          <a:cs typeface="Mada"/>
                          <a:sym typeface="Mada"/>
                        </a:rPr>
                        <a:t> in the side of the face. The </a:t>
                      </a:r>
                      <a:r>
                        <a:rPr b="1" lang="en-GB" sz="1100">
                          <a:solidFill>
                            <a:srgbClr val="FF0000"/>
                          </a:solidFill>
                          <a:latin typeface="Mada"/>
                          <a:ea typeface="Mada"/>
                          <a:cs typeface="Mada"/>
                          <a:sym typeface="Mada"/>
                        </a:rPr>
                        <a:t>pain is continuous and throbbing</a:t>
                      </a:r>
                      <a:r>
                        <a:rPr lang="en-GB" sz="1100">
                          <a:solidFill>
                            <a:schemeClr val="dk1"/>
                          </a:solidFill>
                          <a:latin typeface="Mada"/>
                          <a:ea typeface="Mada"/>
                          <a:cs typeface="Mada"/>
                          <a:sym typeface="Mada"/>
                        </a:rPr>
                        <a:t>, and </a:t>
                      </a:r>
                      <a:r>
                        <a:rPr lang="en-GB" sz="1100">
                          <a:latin typeface="Mada"/>
                          <a:ea typeface="Mada"/>
                          <a:cs typeface="Mada"/>
                          <a:sym typeface="Mada"/>
                        </a:rPr>
                        <a:t>radiates to the ear and over the side of the head</a:t>
                      </a:r>
                      <a:r>
                        <a:rPr lang="en-GB" sz="1100">
                          <a:solidFill>
                            <a:schemeClr val="dk1"/>
                          </a:solidFill>
                          <a:latin typeface="Mada"/>
                          <a:ea typeface="Mada"/>
                          <a:cs typeface="Mada"/>
                          <a:sym typeface="Mada"/>
                        </a:rPr>
                        <a:t>. </a:t>
                      </a:r>
                      <a:r>
                        <a:rPr b="1" lang="en-GB" sz="1100">
                          <a:solidFill>
                            <a:srgbClr val="FF0000"/>
                          </a:solidFill>
                          <a:latin typeface="Mada"/>
                          <a:ea typeface="Mada"/>
                          <a:cs typeface="Mada"/>
                          <a:sym typeface="Mada"/>
                        </a:rPr>
                        <a:t>Speaking</a:t>
                      </a:r>
                      <a:r>
                        <a:rPr lang="en-GB" sz="1100">
                          <a:solidFill>
                            <a:schemeClr val="dk1"/>
                          </a:solidFill>
                          <a:latin typeface="Mada"/>
                          <a:ea typeface="Mada"/>
                          <a:cs typeface="Mada"/>
                          <a:sym typeface="Mada"/>
                        </a:rPr>
                        <a:t> and </a:t>
                      </a:r>
                      <a:r>
                        <a:rPr b="1" lang="en-GB" sz="1100">
                          <a:solidFill>
                            <a:srgbClr val="FF0000"/>
                          </a:solidFill>
                          <a:latin typeface="Mada"/>
                          <a:ea typeface="Mada"/>
                          <a:cs typeface="Mada"/>
                          <a:sym typeface="Mada"/>
                        </a:rPr>
                        <a:t>eating cause pain</a:t>
                      </a:r>
                      <a:r>
                        <a:rPr lang="en-GB" sz="1100">
                          <a:solidFill>
                            <a:schemeClr val="dk1"/>
                          </a:solidFill>
                          <a:latin typeface="Mada"/>
                          <a:ea typeface="Mada"/>
                          <a:cs typeface="Mada"/>
                          <a:sym typeface="Mada"/>
                        </a:rPr>
                        <a:t>. The patient feels hot, sweaty and ill and may complain of shivering attacks (</a:t>
                      </a:r>
                      <a:r>
                        <a:rPr b="1" lang="en-GB" sz="1100">
                          <a:solidFill>
                            <a:srgbClr val="FF0000"/>
                          </a:solidFill>
                          <a:latin typeface="Mada"/>
                          <a:ea typeface="Mada"/>
                          <a:cs typeface="Mada"/>
                          <a:sym typeface="Mada"/>
                        </a:rPr>
                        <a:t>rigors</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Tumor → </a:t>
                      </a:r>
                      <a:r>
                        <a:rPr b="1" lang="en-GB" sz="1100" u="sng">
                          <a:solidFill>
                            <a:schemeClr val="dk1"/>
                          </a:solidFill>
                          <a:latin typeface="Mada"/>
                          <a:ea typeface="Mada"/>
                          <a:cs typeface="Mada"/>
                          <a:sym typeface="Mada"/>
                        </a:rPr>
                        <a:t>Adenoma</a:t>
                      </a:r>
                      <a:r>
                        <a:rPr lang="en-GB" sz="1100">
                          <a:solidFill>
                            <a:schemeClr val="dk1"/>
                          </a:solidFill>
                          <a:latin typeface="Mada"/>
                          <a:ea typeface="Mada"/>
                          <a:cs typeface="Mada"/>
                          <a:sym typeface="Mada"/>
                        </a:rPr>
                        <a:t> forms a </a:t>
                      </a:r>
                      <a:r>
                        <a:rPr b="1" lang="en-GB" sz="1100">
                          <a:solidFill>
                            <a:srgbClr val="FF0000"/>
                          </a:solidFill>
                          <a:latin typeface="Mada"/>
                          <a:ea typeface="Mada"/>
                          <a:cs typeface="Mada"/>
                          <a:sym typeface="Mada"/>
                        </a:rPr>
                        <a:t>painless</a:t>
                      </a:r>
                      <a:r>
                        <a:rPr lang="en-GB" sz="1100">
                          <a:solidFill>
                            <a:schemeClr val="dk1"/>
                          </a:solidFill>
                          <a:latin typeface="Mada"/>
                          <a:ea typeface="Mada"/>
                          <a:cs typeface="Mada"/>
                          <a:sym typeface="Mada"/>
                        </a:rPr>
                        <a:t>, </a:t>
                      </a:r>
                      <a:r>
                        <a:rPr b="1" lang="en-GB" sz="1100">
                          <a:solidFill>
                            <a:srgbClr val="FF0000"/>
                          </a:solidFill>
                          <a:latin typeface="Mada"/>
                          <a:ea typeface="Mada"/>
                          <a:cs typeface="Mada"/>
                          <a:sym typeface="Mada"/>
                        </a:rPr>
                        <a:t>slow-growing</a:t>
                      </a:r>
                      <a:r>
                        <a:rPr lang="en-GB" sz="1100">
                          <a:solidFill>
                            <a:schemeClr val="dk1"/>
                          </a:solidFill>
                          <a:latin typeface="Mada"/>
                          <a:ea typeface="Mada"/>
                          <a:cs typeface="Mada"/>
                          <a:sym typeface="Mada"/>
                        </a:rPr>
                        <a:t>, non-tender, hard, well-defined, spherical mass. </a:t>
                      </a:r>
                      <a:r>
                        <a:rPr b="1" lang="en-GB" sz="1100" u="sng">
                          <a:solidFill>
                            <a:schemeClr val="dk1"/>
                          </a:solidFill>
                          <a:latin typeface="Mada"/>
                          <a:ea typeface="Mada"/>
                          <a:cs typeface="Mada"/>
                          <a:sym typeface="Mada"/>
                        </a:rPr>
                        <a:t>Carcinoma</a:t>
                      </a:r>
                      <a:r>
                        <a:rPr lang="en-GB" sz="1100">
                          <a:solidFill>
                            <a:schemeClr val="dk1"/>
                          </a:solidFill>
                          <a:latin typeface="Mada"/>
                          <a:ea typeface="Mada"/>
                          <a:cs typeface="Mada"/>
                          <a:sym typeface="Mada"/>
                        </a:rPr>
                        <a:t> causes an indistinct, hot, slightly tender, </a:t>
                      </a:r>
                      <a:r>
                        <a:rPr b="1" lang="en-GB" sz="1100">
                          <a:solidFill>
                            <a:srgbClr val="FF0000"/>
                          </a:solidFill>
                          <a:latin typeface="Mada"/>
                          <a:ea typeface="Mada"/>
                          <a:cs typeface="Mada"/>
                          <a:sym typeface="Mada"/>
                        </a:rPr>
                        <a:t>rapidly growing</a:t>
                      </a:r>
                      <a:r>
                        <a:rPr lang="en-GB" sz="1100">
                          <a:solidFill>
                            <a:schemeClr val="dk1"/>
                          </a:solidFill>
                          <a:latin typeface="Mada"/>
                          <a:ea typeface="Mada"/>
                          <a:cs typeface="Mada"/>
                          <a:sym typeface="Mada"/>
                        </a:rPr>
                        <a:t>, </a:t>
                      </a:r>
                      <a:r>
                        <a:rPr b="1" lang="en-GB" sz="1100">
                          <a:solidFill>
                            <a:srgbClr val="FF0000"/>
                          </a:solidFill>
                          <a:latin typeface="Mada"/>
                          <a:ea typeface="Mada"/>
                          <a:cs typeface="Mada"/>
                          <a:sym typeface="Mada"/>
                        </a:rPr>
                        <a:t>painful</a:t>
                      </a:r>
                      <a:r>
                        <a:rPr lang="en-GB" sz="1100">
                          <a:solidFill>
                            <a:schemeClr val="dk1"/>
                          </a:solidFill>
                          <a:latin typeface="Mada"/>
                          <a:ea typeface="Mada"/>
                          <a:cs typeface="Mada"/>
                          <a:sym typeface="Mada"/>
                        </a:rPr>
                        <a:t> mass.</a:t>
                      </a:r>
                      <a:endParaRPr b="1" sz="1100">
                        <a:solidFill>
                          <a:schemeClr val="dk1"/>
                        </a:solidFill>
                        <a:latin typeface="Mada"/>
                        <a:ea typeface="Mada"/>
                        <a:cs typeface="Mada"/>
                        <a:sym typeface="Mada"/>
                      </a:endParaRPr>
                    </a:p>
                  </a:txBody>
                  <a:tcPr marT="91425" marB="91425" marR="91425" marL="91425"/>
                </a:tc>
              </a:tr>
            </a:tbl>
          </a:graphicData>
        </a:graphic>
      </p:graphicFrame>
      <p:sp>
        <p:nvSpPr>
          <p:cNvPr id="761" name="Google Shape;761;p44"/>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762" name="Google Shape;762;p44"/>
          <p:cNvSpPr txBox="1"/>
          <p:nvPr/>
        </p:nvSpPr>
        <p:spPr>
          <a:xfrm>
            <a:off x="-43337" y="423038"/>
            <a:ext cx="2424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rgbClr val="B7D5D4"/>
                </a:solidFill>
                <a:highlight>
                  <a:srgbClr val="FFDDD2"/>
                </a:highlight>
                <a:latin typeface="Lora"/>
                <a:ea typeface="Lora"/>
                <a:cs typeface="Lora"/>
                <a:sym typeface="Lora"/>
              </a:rPr>
              <a:t>This wasn’t explained during the Session but it’s part of the Objs</a:t>
            </a:r>
            <a:endParaRPr b="1">
              <a:solidFill>
                <a:srgbClr val="B7D5D4"/>
              </a:solidFill>
              <a:highlight>
                <a:srgbClr val="FFDDD2"/>
              </a:highlight>
              <a:latin typeface="Lora"/>
              <a:ea typeface="Lora"/>
              <a:cs typeface="Lora"/>
              <a:sym typeface="Lor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45"/>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45"/>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45"/>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45"/>
          <p:cNvSpPr txBox="1"/>
          <p:nvPr/>
        </p:nvSpPr>
        <p:spPr>
          <a:xfrm>
            <a:off x="1063775" y="166250"/>
            <a:ext cx="52953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highlight>
                  <a:schemeClr val="lt1"/>
                </a:highlight>
                <a:latin typeface="Lora"/>
                <a:ea typeface="Lora"/>
                <a:cs typeface="Lora"/>
                <a:sym typeface="Lora"/>
              </a:rPr>
              <a:t>History of Neck Swellings</a:t>
            </a:r>
            <a:endParaRPr b="1" sz="2000">
              <a:solidFill>
                <a:srgbClr val="9FCFCF"/>
              </a:solidFill>
              <a:latin typeface="Lora"/>
              <a:ea typeface="Lora"/>
              <a:cs typeface="Lora"/>
              <a:sym typeface="Lora"/>
            </a:endParaRPr>
          </a:p>
        </p:txBody>
      </p:sp>
      <p:graphicFrame>
        <p:nvGraphicFramePr>
          <p:cNvPr id="771" name="Google Shape;771;p45"/>
          <p:cNvGraphicFramePr/>
          <p:nvPr/>
        </p:nvGraphicFramePr>
        <p:xfrm>
          <a:off x="154938" y="1404750"/>
          <a:ext cx="3000000" cy="3000000"/>
        </p:xfrm>
        <a:graphic>
          <a:graphicData uri="http://schemas.openxmlformats.org/drawingml/2006/table">
            <a:tbl>
              <a:tblPr>
                <a:noFill/>
                <a:tableStyleId>{19993E90-D4CF-4236-97D6-A35B643A8516}</a:tableStyleId>
              </a:tblPr>
              <a:tblGrid>
                <a:gridCol w="1659200"/>
                <a:gridCol w="5620425"/>
              </a:tblGrid>
              <a:tr h="100000">
                <a:tc>
                  <a:txBody>
                    <a:bodyPr/>
                    <a:lstStyle/>
                    <a:p>
                      <a:pPr indent="0" lvl="0" marL="0" rtl="0" algn="ctr">
                        <a:spcBef>
                          <a:spcPts val="0"/>
                        </a:spcBef>
                        <a:spcAft>
                          <a:spcPts val="0"/>
                        </a:spcAft>
                        <a:buNone/>
                      </a:pPr>
                      <a:r>
                        <a:rPr b="1" lang="en-GB" sz="1100">
                          <a:latin typeface="Mada"/>
                          <a:ea typeface="Mada"/>
                          <a:cs typeface="Mada"/>
                          <a:sym typeface="Mada"/>
                        </a:rPr>
                        <a:t>Important factors</a:t>
                      </a:r>
                      <a:endParaRPr b="1" sz="11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Hint</a:t>
                      </a:r>
                      <a:endParaRPr b="1" sz="1100">
                        <a:latin typeface="Mada"/>
                        <a:ea typeface="Mada"/>
                        <a:cs typeface="Mada"/>
                        <a:sym typeface="Mada"/>
                      </a:endParaRPr>
                    </a:p>
                  </a:txBody>
                  <a:tcPr marT="91425" marB="91425" marR="91425" marL="91425">
                    <a:solidFill>
                      <a:srgbClr val="F9DEC9"/>
                    </a:solidFill>
                  </a:tcPr>
                </a:tc>
              </a:tr>
              <a:tr h="254875">
                <a:tc>
                  <a:txBody>
                    <a:bodyPr/>
                    <a:lstStyle/>
                    <a:p>
                      <a:pPr indent="0" lvl="0" marL="0" rtl="0" algn="ctr">
                        <a:spcBef>
                          <a:spcPts val="0"/>
                        </a:spcBef>
                        <a:spcAft>
                          <a:spcPts val="0"/>
                        </a:spcAft>
                        <a:buNone/>
                      </a:pPr>
                      <a:r>
                        <a:rPr b="1" lang="en-GB" sz="1100">
                          <a:latin typeface="Mada"/>
                          <a:ea typeface="Mada"/>
                          <a:cs typeface="Mada"/>
                          <a:sym typeface="Mada"/>
                        </a:rPr>
                        <a:t>Age</a:t>
                      </a:r>
                      <a:endParaRPr b="1" sz="1100">
                        <a:latin typeface="Mada"/>
                        <a:ea typeface="Mada"/>
                        <a:cs typeface="Mada"/>
                        <a:sym typeface="Mada"/>
                      </a:endParaRPr>
                    </a:p>
                  </a:txBody>
                  <a:tcPr marT="91425" marB="91425" marR="91425" marL="91425"/>
                </a:tc>
                <a:tc>
                  <a:txBody>
                    <a:bodyPr/>
                    <a:lstStyle/>
                    <a:p>
                      <a:pPr indent="-298450" lvl="0" marL="457200" rtl="0" algn="l">
                        <a:spcBef>
                          <a:spcPts val="0"/>
                        </a:spcBef>
                        <a:spcAft>
                          <a:spcPts val="0"/>
                        </a:spcAft>
                        <a:buSzPts val="1100"/>
                        <a:buFont typeface="Mada"/>
                        <a:buChar char="●"/>
                      </a:pPr>
                      <a:r>
                        <a:rPr lang="en-GB" sz="1100">
                          <a:solidFill>
                            <a:srgbClr val="999999"/>
                          </a:solidFill>
                          <a:latin typeface="Mada"/>
                          <a:ea typeface="Mada"/>
                          <a:cs typeface="Mada"/>
                          <a:sym typeface="Mada"/>
                        </a:rPr>
                        <a:t>Pediatric patients (up to 15) generally hav</a:t>
                      </a:r>
                      <a:r>
                        <a:rPr lang="en-GB" sz="1100">
                          <a:solidFill>
                            <a:srgbClr val="999999"/>
                          </a:solidFill>
                          <a:latin typeface="Mada"/>
                          <a:ea typeface="Mada"/>
                          <a:cs typeface="Mada"/>
                          <a:sym typeface="Mada"/>
                        </a:rPr>
                        <a:t>e </a:t>
                      </a:r>
                      <a:r>
                        <a:rPr lang="en-GB" sz="1100">
                          <a:solidFill>
                            <a:srgbClr val="999999"/>
                          </a:solidFill>
                          <a:latin typeface="Mada"/>
                          <a:ea typeface="Mada"/>
                          <a:cs typeface="Mada"/>
                          <a:sym typeface="Mada"/>
                        </a:rPr>
                        <a:t>inflammatory or congenital related neck masses  more than neoplastic masses.	</a:t>
                      </a:r>
                      <a:endParaRPr sz="1100">
                        <a:solidFill>
                          <a:srgbClr val="999999"/>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rgbClr val="999999"/>
                          </a:solidFill>
                          <a:latin typeface="Mada"/>
                          <a:ea typeface="Mada"/>
                          <a:cs typeface="Mada"/>
                          <a:sym typeface="Mada"/>
                        </a:rPr>
                        <a:t>Consider neoplasia first in older patients.</a:t>
                      </a:r>
                      <a:endParaRPr sz="1100">
                        <a:solidFill>
                          <a:srgbClr val="999999"/>
                        </a:solidFill>
                        <a:latin typeface="Mada"/>
                        <a:ea typeface="Mada"/>
                        <a:cs typeface="Mada"/>
                        <a:sym typeface="Mada"/>
                      </a:endParaRPr>
                    </a:p>
                  </a:txBody>
                  <a:tcPr marT="91425" marB="91425" marR="91425" marL="91425"/>
                </a:tc>
              </a:tr>
              <a:tr h="254875">
                <a:tc>
                  <a:txBody>
                    <a:bodyPr/>
                    <a:lstStyle/>
                    <a:p>
                      <a:pPr indent="0" lvl="0" marL="0" rtl="0" algn="ctr">
                        <a:spcBef>
                          <a:spcPts val="0"/>
                        </a:spcBef>
                        <a:spcAft>
                          <a:spcPts val="0"/>
                        </a:spcAft>
                        <a:buNone/>
                      </a:pPr>
                      <a:r>
                        <a:rPr b="1" lang="en-GB" sz="1100">
                          <a:latin typeface="Mada"/>
                          <a:ea typeface="Mada"/>
                          <a:cs typeface="Mada"/>
                          <a:sym typeface="Mada"/>
                        </a:rPr>
                        <a:t>SOCRATES</a:t>
                      </a:r>
                      <a:endParaRPr b="1" sz="11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None/>
                      </a:pPr>
                      <a:r>
                        <a:rPr b="1" lang="en-GB" sz="1100">
                          <a:latin typeface="Mada"/>
                          <a:ea typeface="Mada"/>
                          <a:cs typeface="Mada"/>
                          <a:sym typeface="Mada"/>
                        </a:rPr>
                        <a:t>Hint </a:t>
                      </a:r>
                      <a:endParaRPr b="1" sz="1100">
                        <a:latin typeface="Mada"/>
                        <a:ea typeface="Mada"/>
                        <a:cs typeface="Mada"/>
                        <a:sym typeface="Mada"/>
                      </a:endParaRPr>
                    </a:p>
                  </a:txBody>
                  <a:tcPr marT="91425" marB="91425" marR="91425" marL="91425">
                    <a:solidFill>
                      <a:srgbClr val="F9DEC9"/>
                    </a:solidFill>
                  </a:tcPr>
                </a:tc>
              </a:tr>
              <a:tr h="481175">
                <a:tc>
                  <a:txBody>
                    <a:bodyPr/>
                    <a:lstStyle/>
                    <a:p>
                      <a:pPr indent="0" lvl="0" marL="0" rtl="0" algn="ctr">
                        <a:spcBef>
                          <a:spcPts val="0"/>
                        </a:spcBef>
                        <a:spcAft>
                          <a:spcPts val="0"/>
                        </a:spcAft>
                        <a:buNone/>
                      </a:pPr>
                      <a:r>
                        <a:rPr b="1" lang="en-GB" sz="1100">
                          <a:latin typeface="Mada"/>
                          <a:ea typeface="Mada"/>
                          <a:cs typeface="Mada"/>
                          <a:sym typeface="Mada"/>
                        </a:rPr>
                        <a:t>Site</a:t>
                      </a:r>
                      <a:endParaRPr sz="11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Unilateral or bilateral?</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Anterior triangle of the neck or posterior triangle of the neck?</a:t>
                      </a:r>
                      <a:endParaRPr sz="1100">
                        <a:latin typeface="Mada"/>
                        <a:ea typeface="Mada"/>
                        <a:cs typeface="Mada"/>
                        <a:sym typeface="Mada"/>
                      </a:endParaRPr>
                    </a:p>
                  </a:txBody>
                  <a:tcPr marT="91425" marB="91425" marR="91425" marL="91425"/>
                </a:tc>
              </a:tr>
              <a:tr h="523800">
                <a:tc>
                  <a:txBody>
                    <a:bodyPr/>
                    <a:lstStyle/>
                    <a:p>
                      <a:pPr indent="0" lvl="0" marL="0" rtl="0" algn="ctr">
                        <a:spcBef>
                          <a:spcPts val="0"/>
                        </a:spcBef>
                        <a:spcAft>
                          <a:spcPts val="0"/>
                        </a:spcAft>
                        <a:buNone/>
                      </a:pPr>
                      <a:r>
                        <a:rPr b="1" lang="en-GB" sz="1100">
                          <a:latin typeface="Mada"/>
                          <a:ea typeface="Mada"/>
                          <a:cs typeface="Mada"/>
                          <a:sym typeface="Mada"/>
                        </a:rPr>
                        <a:t>Onset</a:t>
                      </a:r>
                      <a:endParaRPr b="1" sz="11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When did you notice it?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Growth rate: Malignant masses grow faster!	</a:t>
                      </a:r>
                      <a:endParaRPr sz="1100">
                        <a:latin typeface="Mada"/>
                        <a:ea typeface="Mada"/>
                        <a:cs typeface="Mada"/>
                        <a:sym typeface="Mada"/>
                      </a:endParaRPr>
                    </a:p>
                    <a:p>
                      <a:pPr indent="-298450" lvl="1" marL="9144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Rule of 7's: a mass that has been around:	</a:t>
                      </a:r>
                      <a:endParaRPr sz="1100">
                        <a:solidFill>
                          <a:srgbClr val="999999"/>
                        </a:solidFill>
                        <a:latin typeface="Mada"/>
                        <a:ea typeface="Mada"/>
                        <a:cs typeface="Mada"/>
                        <a:sym typeface="Mada"/>
                      </a:endParaRPr>
                    </a:p>
                    <a:p>
                      <a:pPr indent="-298450" lvl="2" marL="13716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7 days → inflammatory.</a:t>
                      </a:r>
                      <a:endParaRPr sz="1100">
                        <a:solidFill>
                          <a:srgbClr val="999999"/>
                        </a:solidFill>
                        <a:latin typeface="Mada"/>
                        <a:ea typeface="Mada"/>
                        <a:cs typeface="Mada"/>
                        <a:sym typeface="Mada"/>
                      </a:endParaRPr>
                    </a:p>
                    <a:p>
                      <a:pPr indent="-298450" lvl="2" marL="13716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7 months → malignant.</a:t>
                      </a:r>
                      <a:endParaRPr sz="1100">
                        <a:solidFill>
                          <a:srgbClr val="999999"/>
                        </a:solidFill>
                        <a:latin typeface="Mada"/>
                        <a:ea typeface="Mada"/>
                        <a:cs typeface="Mada"/>
                        <a:sym typeface="Mada"/>
                      </a:endParaRPr>
                    </a:p>
                    <a:p>
                      <a:pPr indent="-298450" lvl="2" marL="13716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7 years → congenital and benign.</a:t>
                      </a:r>
                      <a:endParaRPr sz="1100">
                        <a:solidFill>
                          <a:srgbClr val="999999"/>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How did you notice it?</a:t>
                      </a:r>
                      <a:endParaRPr sz="1100">
                        <a:latin typeface="Mada"/>
                        <a:ea typeface="Mada"/>
                        <a:cs typeface="Mada"/>
                        <a:sym typeface="Mada"/>
                      </a:endParaRPr>
                    </a:p>
                    <a:p>
                      <a:pPr indent="-298450" lvl="1" marL="914400" rtl="0" algn="l">
                        <a:spcBef>
                          <a:spcPts val="0"/>
                        </a:spcBef>
                        <a:spcAft>
                          <a:spcPts val="0"/>
                        </a:spcAft>
                        <a:buClr>
                          <a:srgbClr val="999999"/>
                        </a:buClr>
                        <a:buSzPts val="1100"/>
                        <a:buFont typeface="Mada"/>
                        <a:buChar char="○"/>
                      </a:pPr>
                      <a:r>
                        <a:rPr lang="en-GB" sz="1100">
                          <a:solidFill>
                            <a:srgbClr val="999999"/>
                          </a:solidFill>
                          <a:latin typeface="Mada"/>
                          <a:ea typeface="Mada"/>
                          <a:cs typeface="Mada"/>
                          <a:sym typeface="Mada"/>
                        </a:rPr>
                        <a:t>Accidentally, told by others, pain.</a:t>
                      </a:r>
                      <a:endParaRPr sz="1100">
                        <a:solidFill>
                          <a:srgbClr val="999999"/>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Ever had something like this before?</a:t>
                      </a:r>
                      <a:endParaRPr sz="11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en-GB" sz="1100">
                          <a:latin typeface="Mada"/>
                          <a:ea typeface="Mada"/>
                          <a:cs typeface="Mada"/>
                          <a:sym typeface="Mada"/>
                        </a:rPr>
                        <a:t>Character</a:t>
                      </a:r>
                      <a:endParaRPr b="1" sz="11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S</a:t>
                      </a:r>
                      <a:r>
                        <a:rPr lang="en-GB" sz="1100">
                          <a:latin typeface="Mada"/>
                          <a:ea typeface="Mada"/>
                          <a:cs typeface="Mada"/>
                          <a:sym typeface="Mada"/>
                        </a:rPr>
                        <a:t>ingle swelling or multiple swellings?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Painful or painless?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Is there any discharge?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What is the color of the swelling?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What is the shape of the swelling? </a:t>
                      </a:r>
                      <a:r>
                        <a:rPr lang="en-GB" sz="1100">
                          <a:solidFill>
                            <a:srgbClr val="999999"/>
                          </a:solidFill>
                          <a:latin typeface="Mada"/>
                          <a:ea typeface="Mada"/>
                          <a:cs typeface="Mada"/>
                          <a:sym typeface="Mada"/>
                        </a:rPr>
                        <a:t>R</a:t>
                      </a:r>
                      <a:r>
                        <a:rPr lang="en-GB" sz="1100">
                          <a:solidFill>
                            <a:srgbClr val="999999"/>
                          </a:solidFill>
                          <a:latin typeface="Mada"/>
                          <a:ea typeface="Mada"/>
                          <a:cs typeface="Mada"/>
                          <a:sym typeface="Mada"/>
                        </a:rPr>
                        <a:t>egular or irregular.</a:t>
                      </a:r>
                      <a:endParaRPr sz="1100">
                        <a:solidFill>
                          <a:srgbClr val="999999"/>
                        </a:solidFill>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en-GB" sz="1100">
                          <a:latin typeface="Mada"/>
                          <a:ea typeface="Mada"/>
                          <a:cs typeface="Mada"/>
                          <a:sym typeface="Mada"/>
                        </a:rPr>
                        <a:t>Radiation</a:t>
                      </a:r>
                      <a:endParaRPr b="1" sz="11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lang="en-GB" sz="1100">
                          <a:solidFill>
                            <a:srgbClr val="999999"/>
                          </a:solidFill>
                          <a:latin typeface="Mada"/>
                          <a:ea typeface="Mada"/>
                          <a:cs typeface="Mada"/>
                          <a:sym typeface="Mada"/>
                        </a:rPr>
                        <a:t>Spread of head and neck carcinoma is similar to an inflammatory disease and	follows orderly lymphatic spread.</a:t>
                      </a:r>
                      <a:endParaRPr sz="1100">
                        <a:solidFill>
                          <a:srgbClr val="999999"/>
                        </a:solidFill>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Associated</a:t>
                      </a:r>
                      <a:r>
                        <a:rPr b="1" lang="en-GB" sz="1100">
                          <a:solidFill>
                            <a:schemeClr val="dk1"/>
                          </a:solidFill>
                          <a:latin typeface="Mada"/>
                          <a:ea typeface="Mada"/>
                          <a:cs typeface="Mada"/>
                          <a:sym typeface="Mada"/>
                        </a:rPr>
                        <a:t> symptoms </a:t>
                      </a:r>
                      <a:endParaRPr b="1" sz="11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b="1" lang="en-GB" sz="1100">
                          <a:latin typeface="Mada"/>
                          <a:ea typeface="Mada"/>
                          <a:cs typeface="Mada"/>
                          <a:sym typeface="Mada"/>
                        </a:rPr>
                        <a:t>Compressive symptoms:</a:t>
                      </a:r>
                      <a:endParaRPr b="1" sz="1100">
                        <a:latin typeface="Mada"/>
                        <a:ea typeface="Mada"/>
                        <a:cs typeface="Mada"/>
                        <a:sym typeface="Mada"/>
                      </a:endParaRPr>
                    </a:p>
                    <a:p>
                      <a:pPr indent="-298450" lvl="1" marL="914400" rtl="0" algn="l">
                        <a:spcBef>
                          <a:spcPts val="0"/>
                        </a:spcBef>
                        <a:spcAft>
                          <a:spcPts val="0"/>
                        </a:spcAft>
                        <a:buSzPts val="1100"/>
                        <a:buFont typeface="Mada"/>
                        <a:buChar char="○"/>
                      </a:pPr>
                      <a:r>
                        <a:rPr lang="en-GB" sz="1100">
                          <a:latin typeface="Mada"/>
                          <a:ea typeface="Mada"/>
                          <a:cs typeface="Mada"/>
                          <a:sym typeface="Mada"/>
                        </a:rPr>
                        <a:t>Difficulty in swallowing? Difficulty in breathing? Hoarseness?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en-GB" sz="1100">
                          <a:latin typeface="Mada"/>
                          <a:ea typeface="Mada"/>
                          <a:cs typeface="Mada"/>
                          <a:sym typeface="Mada"/>
                        </a:rPr>
                        <a:t>Other Symptoms:</a:t>
                      </a:r>
                      <a:endParaRPr b="1" sz="1100">
                        <a:latin typeface="Mada"/>
                        <a:ea typeface="Mada"/>
                        <a:cs typeface="Mada"/>
                        <a:sym typeface="Mada"/>
                      </a:endParaRPr>
                    </a:p>
                    <a:p>
                      <a:pPr indent="-298450" lvl="1" marL="914400" rtl="0" algn="l">
                        <a:spcBef>
                          <a:spcPts val="0"/>
                        </a:spcBef>
                        <a:spcAft>
                          <a:spcPts val="0"/>
                        </a:spcAft>
                        <a:buSzPts val="1100"/>
                        <a:buFont typeface="Mada"/>
                        <a:buChar char="○"/>
                      </a:pPr>
                      <a:r>
                        <a:rPr lang="en-GB" sz="1100">
                          <a:latin typeface="Mada"/>
                          <a:ea typeface="Mada"/>
                          <a:cs typeface="Mada"/>
                          <a:sym typeface="Mada"/>
                        </a:rPr>
                        <a:t>General Malaise, Fever,  Rigors, Tenderness → indicates an Infection, </a:t>
                      </a:r>
                      <a:r>
                        <a:rPr b="1" lang="en-GB" sz="1100">
                          <a:solidFill>
                            <a:srgbClr val="FF0000"/>
                          </a:solidFill>
                          <a:latin typeface="Mada"/>
                          <a:ea typeface="Mada"/>
                          <a:cs typeface="Mada"/>
                          <a:sym typeface="Mada"/>
                        </a:rPr>
                        <a:t>lymphadenopathy</a:t>
                      </a:r>
                      <a:r>
                        <a:rPr lang="en-GB" sz="1100">
                          <a:latin typeface="Mada"/>
                          <a:ea typeface="Mada"/>
                          <a:cs typeface="Mada"/>
                          <a:sym typeface="Mada"/>
                        </a:rPr>
                        <a:t>.</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en-GB" sz="1100">
                          <a:latin typeface="Mada"/>
                          <a:ea typeface="Mada"/>
                          <a:cs typeface="Mada"/>
                          <a:sym typeface="Mada"/>
                        </a:rPr>
                        <a:t>Heat Intolerance, </a:t>
                      </a:r>
                      <a:r>
                        <a:rPr lang="en-GB" sz="1100">
                          <a:solidFill>
                            <a:schemeClr val="dk1"/>
                          </a:solidFill>
                          <a:latin typeface="Mada"/>
                          <a:ea typeface="Mada"/>
                          <a:cs typeface="Mada"/>
                          <a:sym typeface="Mada"/>
                        </a:rPr>
                        <a:t>Sweating, </a:t>
                      </a:r>
                      <a:r>
                        <a:rPr lang="en-GB" sz="1100">
                          <a:latin typeface="Mada"/>
                          <a:ea typeface="Mada"/>
                          <a:cs typeface="Mada"/>
                          <a:sym typeface="Mada"/>
                        </a:rPr>
                        <a:t>Diarrhea, </a:t>
                      </a:r>
                      <a:r>
                        <a:rPr lang="en-GB" sz="1100">
                          <a:solidFill>
                            <a:schemeClr val="dk1"/>
                          </a:solidFill>
                          <a:latin typeface="Mada"/>
                          <a:ea typeface="Mada"/>
                          <a:cs typeface="Mada"/>
                          <a:sym typeface="Mada"/>
                        </a:rPr>
                        <a:t>Weight</a:t>
                      </a:r>
                      <a:r>
                        <a:rPr lang="en-GB" sz="1100">
                          <a:latin typeface="Mada"/>
                          <a:ea typeface="Mada"/>
                          <a:cs typeface="Mada"/>
                          <a:sym typeface="Mada"/>
                        </a:rPr>
                        <a:t> Loss, Nervousness, Palpitations, </a:t>
                      </a:r>
                      <a:r>
                        <a:rPr lang="en-GB" sz="1100">
                          <a:solidFill>
                            <a:schemeClr val="dk1"/>
                          </a:solidFill>
                          <a:latin typeface="Mada"/>
                          <a:ea typeface="Mada"/>
                          <a:cs typeface="Mada"/>
                          <a:sym typeface="Mada"/>
                        </a:rPr>
                        <a:t>ocular prominence (exophthalmos)</a:t>
                      </a:r>
                      <a:r>
                        <a:rPr lang="en-GB" sz="1100">
                          <a:latin typeface="Mada"/>
                          <a:ea typeface="Mada"/>
                          <a:cs typeface="Mada"/>
                          <a:sym typeface="Mada"/>
                        </a:rPr>
                        <a:t> → </a:t>
                      </a:r>
                      <a:r>
                        <a:rPr b="1" lang="en-GB" sz="1100">
                          <a:solidFill>
                            <a:srgbClr val="FF0000"/>
                          </a:solidFill>
                          <a:latin typeface="Mada"/>
                          <a:ea typeface="Mada"/>
                          <a:cs typeface="Mada"/>
                          <a:sym typeface="Mada"/>
                        </a:rPr>
                        <a:t>Hyperthyroidism</a:t>
                      </a:r>
                      <a:r>
                        <a:rPr b="1" lang="en-GB" sz="1100">
                          <a:latin typeface="Mada"/>
                          <a:ea typeface="Mada"/>
                          <a:cs typeface="Mada"/>
                          <a:sym typeface="Mada"/>
                        </a:rPr>
                        <a:t>.</a:t>
                      </a:r>
                      <a:endParaRPr b="1" sz="1100">
                        <a:latin typeface="Mada"/>
                        <a:ea typeface="Mada"/>
                        <a:cs typeface="Mada"/>
                        <a:sym typeface="Mada"/>
                      </a:endParaRPr>
                    </a:p>
                    <a:p>
                      <a:pPr indent="-298450" lvl="1" marL="914400" rtl="0" algn="l">
                        <a:spcBef>
                          <a:spcPts val="0"/>
                        </a:spcBef>
                        <a:spcAft>
                          <a:spcPts val="0"/>
                        </a:spcAft>
                        <a:buSzPts val="1100"/>
                        <a:buFont typeface="Mada"/>
                        <a:buChar char="○"/>
                      </a:pPr>
                      <a:r>
                        <a:rPr lang="en-GB" sz="1100">
                          <a:latin typeface="Mada"/>
                          <a:ea typeface="Mada"/>
                          <a:cs typeface="Mada"/>
                          <a:sym typeface="Mada"/>
                        </a:rPr>
                        <a:t>Cold Intolerance, Constipation, Weight Gain, Fatigue, Dry Skin → </a:t>
                      </a:r>
                      <a:r>
                        <a:rPr b="1" lang="en-GB" sz="1100">
                          <a:solidFill>
                            <a:srgbClr val="FF0000"/>
                          </a:solidFill>
                          <a:latin typeface="Mada"/>
                          <a:ea typeface="Mada"/>
                          <a:cs typeface="Mada"/>
                          <a:sym typeface="Mada"/>
                        </a:rPr>
                        <a:t>Hypothyroidism</a:t>
                      </a:r>
                      <a:r>
                        <a:rPr b="1" lang="en-GB" sz="1100">
                          <a:latin typeface="Mada"/>
                          <a:ea typeface="Mada"/>
                          <a:cs typeface="Mada"/>
                          <a:sym typeface="Mada"/>
                        </a:rPr>
                        <a:t>.</a:t>
                      </a:r>
                      <a:endParaRPr b="1" sz="1100">
                        <a:latin typeface="Mada"/>
                        <a:ea typeface="Mada"/>
                        <a:cs typeface="Mada"/>
                        <a:sym typeface="Mada"/>
                      </a:endParaRPr>
                    </a:p>
                    <a:p>
                      <a:pPr indent="-298450" lvl="1" marL="914400" rtl="0" algn="l">
                        <a:spcBef>
                          <a:spcPts val="0"/>
                        </a:spcBef>
                        <a:spcAft>
                          <a:spcPts val="0"/>
                        </a:spcAft>
                        <a:buSzPts val="1100"/>
                        <a:buFont typeface="Mada"/>
                        <a:buChar char="○"/>
                      </a:pPr>
                      <a:r>
                        <a:rPr lang="en-GB" sz="1100">
                          <a:latin typeface="Mada"/>
                          <a:ea typeface="Mada"/>
                          <a:cs typeface="Mada"/>
                          <a:sym typeface="Mada"/>
                        </a:rPr>
                        <a:t>Loss of appetite, loss of weight, pulmonary, alimentary or skeletal symptoms → </a:t>
                      </a:r>
                      <a:r>
                        <a:rPr b="1" lang="en-GB" sz="1100">
                          <a:solidFill>
                            <a:srgbClr val="FF0000"/>
                          </a:solidFill>
                          <a:latin typeface="Mada"/>
                          <a:ea typeface="Mada"/>
                          <a:cs typeface="Mada"/>
                          <a:sym typeface="Mada"/>
                        </a:rPr>
                        <a:t>N</a:t>
                      </a:r>
                      <a:r>
                        <a:rPr b="1" lang="en-GB" sz="1100">
                          <a:solidFill>
                            <a:srgbClr val="FF0000"/>
                          </a:solidFill>
                          <a:latin typeface="Mada"/>
                          <a:ea typeface="Mada"/>
                          <a:cs typeface="Mada"/>
                          <a:sym typeface="Mada"/>
                        </a:rPr>
                        <a:t>eoplasm</a:t>
                      </a:r>
                      <a:r>
                        <a:rPr lang="en-GB" sz="1100">
                          <a:latin typeface="Mada"/>
                          <a:ea typeface="Mada"/>
                          <a:cs typeface="Mada"/>
                          <a:sym typeface="Mada"/>
                        </a:rPr>
                        <a:t>.</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en-GB" sz="1100">
                          <a:latin typeface="Mada"/>
                          <a:ea typeface="Mada"/>
                          <a:cs typeface="Mada"/>
                          <a:sym typeface="Mada"/>
                        </a:rPr>
                        <a:t>BONES, STONES, ABDOMINAL GROANS, PSYCHIC MOANS → </a:t>
                      </a:r>
                      <a:r>
                        <a:rPr b="1" lang="en-GB" sz="1100">
                          <a:solidFill>
                            <a:srgbClr val="FF0000"/>
                          </a:solidFill>
                          <a:latin typeface="Mada"/>
                          <a:ea typeface="Mada"/>
                          <a:cs typeface="Mada"/>
                          <a:sym typeface="Mada"/>
                        </a:rPr>
                        <a:t>Hyper</a:t>
                      </a:r>
                      <a:r>
                        <a:rPr b="1" lang="en-GB" sz="1100" u="sng">
                          <a:solidFill>
                            <a:srgbClr val="FF0000"/>
                          </a:solidFill>
                          <a:latin typeface="Mada"/>
                          <a:ea typeface="Mada"/>
                          <a:cs typeface="Mada"/>
                          <a:sym typeface="Mada"/>
                        </a:rPr>
                        <a:t>para</a:t>
                      </a:r>
                      <a:r>
                        <a:rPr b="1" lang="en-GB" sz="1100">
                          <a:solidFill>
                            <a:srgbClr val="FF0000"/>
                          </a:solidFill>
                          <a:latin typeface="Mada"/>
                          <a:ea typeface="Mada"/>
                          <a:cs typeface="Mada"/>
                          <a:sym typeface="Mada"/>
                        </a:rPr>
                        <a:t>thyroidism</a:t>
                      </a:r>
                      <a:r>
                        <a:rPr b="1" lang="en-GB" sz="1100">
                          <a:latin typeface="Mada"/>
                          <a:ea typeface="Mada"/>
                          <a:cs typeface="Mada"/>
                          <a:sym typeface="Mada"/>
                        </a:rPr>
                        <a:t>.</a:t>
                      </a:r>
                      <a:endParaRPr b="1" sz="1100">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Time course</a:t>
                      </a:r>
                      <a:endParaRPr b="1" sz="11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How has the mass changed over time? (size, shape, color)</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Progressive or constant? </a:t>
                      </a:r>
                      <a:endParaRPr sz="1100">
                        <a:solidFill>
                          <a:srgbClr val="999999"/>
                        </a:solidFill>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 Exacerbating factors</a:t>
                      </a:r>
                      <a:endParaRPr b="1" sz="1100">
                        <a:solidFill>
                          <a:schemeClr val="dk1"/>
                        </a:solidFill>
                        <a:latin typeface="Mada"/>
                        <a:ea typeface="Mada"/>
                        <a:cs typeface="Mada"/>
                        <a:sym typeface="Mada"/>
                      </a:endParaRPr>
                    </a:p>
                    <a:p>
                      <a:pPr indent="0" lvl="0" marL="0" rtl="0" algn="ctr">
                        <a:spcBef>
                          <a:spcPts val="0"/>
                        </a:spcBef>
                        <a:spcAft>
                          <a:spcPts val="0"/>
                        </a:spcAft>
                        <a:buNone/>
                      </a:pPr>
                      <a:r>
                        <a:rPr b="1" lang="en-GB" sz="1100">
                          <a:solidFill>
                            <a:schemeClr val="dk1"/>
                          </a:solidFill>
                          <a:latin typeface="Mada"/>
                          <a:ea typeface="Mada"/>
                          <a:cs typeface="Mada"/>
                          <a:sym typeface="Mada"/>
                        </a:rPr>
                        <a:t>&amp;</a:t>
                      </a:r>
                      <a:endParaRPr b="1" sz="1100">
                        <a:solidFill>
                          <a:schemeClr val="dk1"/>
                        </a:solidFill>
                        <a:latin typeface="Mada"/>
                        <a:ea typeface="Mada"/>
                        <a:cs typeface="Mada"/>
                        <a:sym typeface="Mada"/>
                      </a:endParaRPr>
                    </a:p>
                    <a:p>
                      <a:pPr indent="0" lvl="0" marL="0" rtl="0" algn="ctr">
                        <a:spcBef>
                          <a:spcPts val="0"/>
                        </a:spcBef>
                        <a:spcAft>
                          <a:spcPts val="0"/>
                        </a:spcAft>
                        <a:buNone/>
                      </a:pPr>
                      <a:r>
                        <a:rPr b="1" lang="en-GB" sz="1100">
                          <a:solidFill>
                            <a:schemeClr val="dk1"/>
                          </a:solidFill>
                          <a:latin typeface="Mada"/>
                          <a:ea typeface="Mada"/>
                          <a:cs typeface="Mada"/>
                          <a:sym typeface="Mada"/>
                        </a:rPr>
                        <a:t>Relieving factors</a:t>
                      </a:r>
                      <a:endParaRPr b="1" sz="1100">
                        <a:solidFill>
                          <a:schemeClr val="dk1"/>
                        </a:solidFill>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Does anything make the mass worse?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Does anything make the mass better?</a:t>
                      </a:r>
                      <a:endParaRPr sz="1100">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100">
                          <a:latin typeface="Mada"/>
                          <a:ea typeface="Mada"/>
                          <a:cs typeface="Mada"/>
                          <a:sym typeface="Mada"/>
                        </a:rPr>
                        <a:t>Severity</a:t>
                      </a:r>
                      <a:endParaRPr b="1" sz="11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How does it affect your daily activities?</a:t>
                      </a:r>
                      <a:endParaRPr sz="1100">
                        <a:latin typeface="Mada"/>
                        <a:ea typeface="Mada"/>
                        <a:cs typeface="Mada"/>
                        <a:sym typeface="Mada"/>
                      </a:endParaRPr>
                    </a:p>
                  </a:txBody>
                  <a:tcPr marT="91425" marB="91425" marR="91425" marL="91425"/>
                </a:tc>
              </a:tr>
            </a:tbl>
          </a:graphicData>
        </a:graphic>
      </p:graphicFrame>
      <p:sp>
        <p:nvSpPr>
          <p:cNvPr id="772" name="Google Shape;772;p45"/>
          <p:cNvSpPr txBox="1"/>
          <p:nvPr/>
        </p:nvSpPr>
        <p:spPr>
          <a:xfrm>
            <a:off x="145375" y="776375"/>
            <a:ext cx="1440900" cy="6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Lora"/>
              <a:buChar char="●"/>
            </a:pPr>
            <a:r>
              <a:rPr b="1" lang="en-GB" sz="1200">
                <a:solidFill>
                  <a:schemeClr val="dk1"/>
                </a:solidFill>
                <a:highlight>
                  <a:srgbClr val="F9DEC9"/>
                </a:highlight>
                <a:latin typeface="Lora"/>
                <a:ea typeface="Lora"/>
                <a:cs typeface="Lora"/>
                <a:sym typeface="Lora"/>
              </a:rPr>
              <a:t>HPI</a:t>
            </a:r>
            <a:endParaRPr sz="1200">
              <a:solidFill>
                <a:schemeClr val="dk1"/>
              </a:solidFill>
              <a:latin typeface="Mada"/>
              <a:ea typeface="Mada"/>
              <a:cs typeface="Mada"/>
              <a:sym typeface="Mada"/>
            </a:endParaRPr>
          </a:p>
          <a:p>
            <a:pPr indent="0" lvl="0" marL="91440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p:txBody>
      </p:sp>
      <p:sp>
        <p:nvSpPr>
          <p:cNvPr id="773" name="Google Shape;773;p45"/>
          <p:cNvSpPr txBox="1"/>
          <p:nvPr/>
        </p:nvSpPr>
        <p:spPr>
          <a:xfrm>
            <a:off x="8375" y="531200"/>
            <a:ext cx="1055400" cy="39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a:t>
            </a:r>
            <a:r>
              <a:rPr lang="en-GB" sz="1800">
                <a:solidFill>
                  <a:srgbClr val="9FCFCF"/>
                </a:solidFill>
                <a:latin typeface="Comfortaa Regular"/>
                <a:ea typeface="Comfortaa Regular"/>
                <a:cs typeface="Comfortaa Regular"/>
                <a:sym typeface="Comfortaa Regular"/>
              </a:rPr>
              <a:t> </a:t>
            </a:r>
            <a:endParaRPr sz="1800">
              <a:solidFill>
                <a:srgbClr val="9FCFCF"/>
              </a:solidFill>
              <a:latin typeface="Comfortaa Regular"/>
              <a:ea typeface="Comfortaa Regular"/>
              <a:cs typeface="Comfortaa Regular"/>
              <a:sym typeface="Comfortaa Regular"/>
            </a:endParaRPr>
          </a:p>
        </p:txBody>
      </p:sp>
      <p:sp>
        <p:nvSpPr>
          <p:cNvPr id="774" name="Google Shape;774;p45"/>
          <p:cNvSpPr/>
          <p:nvPr/>
        </p:nvSpPr>
        <p:spPr>
          <a:xfrm>
            <a:off x="0" y="872846"/>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775" name="Google Shape;775;p45"/>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46"/>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46"/>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46"/>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46"/>
          <p:cNvSpPr txBox="1"/>
          <p:nvPr/>
        </p:nvSpPr>
        <p:spPr>
          <a:xfrm>
            <a:off x="137850" y="299300"/>
            <a:ext cx="70584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highlight>
                  <a:schemeClr val="lt1"/>
                </a:highlight>
                <a:latin typeface="Lora"/>
                <a:ea typeface="Lora"/>
                <a:cs typeface="Lora"/>
                <a:sym typeface="Lora"/>
              </a:rPr>
              <a:t>History of Neck Swellings</a:t>
            </a:r>
            <a:endParaRPr b="1" sz="2000">
              <a:solidFill>
                <a:srgbClr val="9FCFCF"/>
              </a:solidFill>
              <a:latin typeface="Lora"/>
              <a:ea typeface="Lora"/>
              <a:cs typeface="Lora"/>
              <a:sym typeface="Lora"/>
            </a:endParaRPr>
          </a:p>
        </p:txBody>
      </p:sp>
      <p:sp>
        <p:nvSpPr>
          <p:cNvPr id="784" name="Google Shape;784;p46"/>
          <p:cNvSpPr txBox="1"/>
          <p:nvPr/>
        </p:nvSpPr>
        <p:spPr>
          <a:xfrm>
            <a:off x="57200" y="561150"/>
            <a:ext cx="7287900" cy="384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Lora"/>
              <a:buChar char="●"/>
            </a:pPr>
            <a:r>
              <a:rPr b="1" lang="en-GB" sz="1200">
                <a:solidFill>
                  <a:schemeClr val="dk1"/>
                </a:solidFill>
                <a:highlight>
                  <a:srgbClr val="F9DEC9"/>
                </a:highlight>
                <a:latin typeface="Lora"/>
                <a:ea typeface="Lora"/>
                <a:cs typeface="Lora"/>
                <a:sym typeface="Lora"/>
              </a:rPr>
              <a:t>PMH / PSH</a:t>
            </a:r>
            <a:endParaRPr b="1" sz="1200">
              <a:solidFill>
                <a:schemeClr val="dk1"/>
              </a:solidFill>
              <a:highlight>
                <a:srgbClr val="F9DEC9"/>
              </a:highlight>
              <a:latin typeface="Lora"/>
              <a:ea typeface="Lora"/>
              <a:cs typeface="Lora"/>
              <a:sym typeface="Lora"/>
            </a:endParaRPr>
          </a:p>
          <a:p>
            <a:pPr indent="-304800" lvl="1" marL="914400" rtl="0" algn="l">
              <a:lnSpc>
                <a:spcPct val="115000"/>
              </a:lnSpc>
              <a:spcBef>
                <a:spcPts val="0"/>
              </a:spcBef>
              <a:spcAft>
                <a:spcPts val="0"/>
              </a:spcAft>
              <a:buSzPts val="1200"/>
              <a:buFont typeface="Mada"/>
              <a:buChar char="○"/>
            </a:pPr>
            <a:r>
              <a:rPr b="1" lang="en-GB" sz="1200">
                <a:solidFill>
                  <a:srgbClr val="FF0000"/>
                </a:solidFill>
                <a:latin typeface="Mada"/>
                <a:ea typeface="Mada"/>
                <a:cs typeface="Mada"/>
                <a:sym typeface="Mada"/>
              </a:rPr>
              <a:t>History of m</a:t>
            </a:r>
            <a:r>
              <a:rPr b="1" lang="en-GB" sz="1200">
                <a:solidFill>
                  <a:srgbClr val="FF0000"/>
                </a:solidFill>
                <a:latin typeface="Mada"/>
                <a:ea typeface="Mada"/>
                <a:cs typeface="Mada"/>
                <a:sym typeface="Mada"/>
              </a:rPr>
              <a:t>alignancies?</a:t>
            </a:r>
            <a:endParaRPr b="1" sz="1200">
              <a:solidFill>
                <a:srgbClr val="FF0000"/>
              </a:solidFill>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en-GB" sz="1200">
                <a:solidFill>
                  <a:schemeClr val="dk1"/>
                </a:solidFill>
                <a:latin typeface="Mada"/>
                <a:ea typeface="Mada"/>
                <a:cs typeface="Mada"/>
                <a:sym typeface="Mada"/>
              </a:rPr>
              <a:t>Any recent history of trauma to the head or neck?</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b="1" lang="en-GB" sz="1200">
                <a:solidFill>
                  <a:srgbClr val="FF0000"/>
                </a:solidFill>
                <a:latin typeface="Mada"/>
                <a:ea typeface="Mada"/>
                <a:cs typeface="Mada"/>
                <a:sym typeface="Mada"/>
              </a:rPr>
              <a:t>Any recent illness, URTI, TB, sarcoidosis, mumps, fungal infection, dental problem, sinusitis or otitis. </a:t>
            </a:r>
            <a:r>
              <a:rPr b="1" lang="en-GB" sz="1200">
                <a:solidFill>
                  <a:srgbClr val="999999"/>
                </a:solidFill>
                <a:latin typeface="Mada"/>
                <a:ea typeface="Mada"/>
                <a:cs typeface="Mada"/>
                <a:sym typeface="Mada"/>
              </a:rPr>
              <a:t>(Thyroiditis can occur post URTI).</a:t>
            </a:r>
            <a:endParaRPr b="1" sz="1200">
              <a:solidFill>
                <a:srgbClr val="999999"/>
              </a:solidFill>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en-GB" sz="1200">
                <a:latin typeface="Mada"/>
                <a:ea typeface="Mada"/>
                <a:cs typeface="Mada"/>
                <a:sym typeface="Mada"/>
              </a:rPr>
              <a:t>Any previous surgical procedures</a:t>
            </a:r>
            <a:r>
              <a:rPr lang="en-GB" sz="1200">
                <a:latin typeface="Mada"/>
                <a:ea typeface="Mada"/>
                <a:cs typeface="Mada"/>
                <a:sym typeface="Mada"/>
              </a:rPr>
              <a:t>?</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en-GB" sz="1200">
                <a:solidFill>
                  <a:schemeClr val="dk1"/>
                </a:solidFill>
                <a:latin typeface="Mada"/>
                <a:ea typeface="Mada"/>
                <a:cs typeface="Mada"/>
                <a:sym typeface="Mada"/>
              </a:rPr>
              <a:t>Autoimmune disease (e.g Sjogren’s syndrome).</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en-GB" sz="1200">
                <a:latin typeface="Mada"/>
                <a:ea typeface="Mada"/>
                <a:cs typeface="Mada"/>
                <a:sym typeface="Mada"/>
              </a:rPr>
              <a:t>Allergies (e.g. Iodine).</a:t>
            </a:r>
            <a:endParaRPr sz="1200">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Lora"/>
              <a:buChar char="●"/>
            </a:pPr>
            <a:r>
              <a:rPr b="1" lang="en-GB" sz="1200">
                <a:solidFill>
                  <a:schemeClr val="dk1"/>
                </a:solidFill>
                <a:highlight>
                  <a:srgbClr val="F9DEC9"/>
                </a:highlight>
                <a:latin typeface="Lora"/>
                <a:ea typeface="Lora"/>
                <a:cs typeface="Lora"/>
                <a:sym typeface="Lora"/>
              </a:rPr>
              <a:t>Family Hx</a:t>
            </a:r>
            <a:endParaRPr b="1" sz="1200">
              <a:solidFill>
                <a:schemeClr val="dk1"/>
              </a:solidFill>
              <a:latin typeface="Lora"/>
              <a:ea typeface="Lora"/>
              <a:cs typeface="Lora"/>
              <a:sym typeface="Lora"/>
            </a:endParaRPr>
          </a:p>
          <a:p>
            <a:pPr indent="-304800" lvl="1" marL="914400" rtl="0" algn="l">
              <a:lnSpc>
                <a:spcPct val="115000"/>
              </a:lnSpc>
              <a:spcBef>
                <a:spcPts val="0"/>
              </a:spcBef>
              <a:spcAft>
                <a:spcPts val="0"/>
              </a:spcAft>
              <a:buSzPts val="1200"/>
              <a:buFont typeface="Mada"/>
              <a:buChar char="○"/>
            </a:pPr>
            <a:r>
              <a:rPr lang="en-GB" sz="1200">
                <a:solidFill>
                  <a:schemeClr val="dk1"/>
                </a:solidFill>
                <a:latin typeface="Mada"/>
                <a:ea typeface="Mada"/>
                <a:cs typeface="Mada"/>
                <a:sym typeface="Mada"/>
              </a:rPr>
              <a:t>Do any of your parents or siblings have the same problems? </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b="1" lang="en-GB" sz="1200">
                <a:solidFill>
                  <a:srgbClr val="FF0000"/>
                </a:solidFill>
                <a:latin typeface="Mada"/>
                <a:ea typeface="Mada"/>
                <a:cs typeface="Mada"/>
                <a:sym typeface="Mada"/>
              </a:rPr>
              <a:t>Any history of malignancies in the family? </a:t>
            </a:r>
            <a:r>
              <a:rPr b="1" lang="en-GB" sz="1200">
                <a:solidFill>
                  <a:srgbClr val="999999"/>
                </a:solidFill>
                <a:latin typeface="Mada"/>
                <a:ea typeface="Mada"/>
                <a:cs typeface="Mada"/>
                <a:sym typeface="Mada"/>
              </a:rPr>
              <a:t>(Medullary Thyroid Cancer runs in families).</a:t>
            </a:r>
            <a:endParaRPr b="1" sz="1200">
              <a:solidFill>
                <a:srgbClr val="999999"/>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Char char="●"/>
            </a:pPr>
            <a:r>
              <a:rPr b="1" lang="en-GB" sz="1200">
                <a:solidFill>
                  <a:schemeClr val="dk1"/>
                </a:solidFill>
                <a:highlight>
                  <a:srgbClr val="F9DEC9"/>
                </a:highlight>
                <a:latin typeface="Lora"/>
                <a:ea typeface="Lora"/>
                <a:cs typeface="Lora"/>
                <a:sym typeface="Lora"/>
              </a:rPr>
              <a:t>Social Hx</a:t>
            </a:r>
            <a:endParaRPr b="1" sz="1200">
              <a:solidFill>
                <a:schemeClr val="dk1"/>
              </a:solidFill>
              <a:highlight>
                <a:srgbClr val="F9DEC9"/>
              </a:highlight>
              <a:latin typeface="Lora"/>
              <a:ea typeface="Lora"/>
              <a:cs typeface="Lora"/>
              <a:sym typeface="Lora"/>
            </a:endParaRPr>
          </a:p>
          <a:p>
            <a:pPr indent="-304800" lvl="1" marL="914400" rtl="0" algn="l">
              <a:lnSpc>
                <a:spcPct val="115000"/>
              </a:lnSpc>
              <a:spcBef>
                <a:spcPts val="0"/>
              </a:spcBef>
              <a:spcAft>
                <a:spcPts val="0"/>
              </a:spcAft>
              <a:buSzPts val="1200"/>
              <a:buFont typeface="Mada"/>
              <a:buChar char="○"/>
            </a:pPr>
            <a:r>
              <a:rPr lang="en-GB" sz="1200">
                <a:solidFill>
                  <a:schemeClr val="dk1"/>
                </a:solidFill>
                <a:latin typeface="Mada"/>
                <a:ea typeface="Mada"/>
                <a:cs typeface="Mada"/>
                <a:sym typeface="Mada"/>
              </a:rPr>
              <a:t>Lifestyle/Diet/Exercise: </a:t>
            </a:r>
            <a:r>
              <a:rPr b="1" lang="en-GB" sz="1200">
                <a:solidFill>
                  <a:srgbClr val="FF0000"/>
                </a:solidFill>
                <a:latin typeface="Mada"/>
                <a:ea typeface="Mada"/>
                <a:cs typeface="Mada"/>
                <a:sym typeface="Mada"/>
              </a:rPr>
              <a:t>Any history of iodine deficiency?</a:t>
            </a:r>
            <a:endParaRPr b="1" sz="1200">
              <a:solidFill>
                <a:srgbClr val="FF0000"/>
              </a:solidFill>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en-GB" sz="1200">
                <a:solidFill>
                  <a:schemeClr val="dk1"/>
                </a:solidFill>
                <a:latin typeface="Mada"/>
                <a:ea typeface="Mada"/>
                <a:cs typeface="Mada"/>
                <a:sym typeface="Mada"/>
              </a:rPr>
              <a:t>Occupation: </a:t>
            </a:r>
            <a:r>
              <a:rPr b="1" lang="en-GB" sz="1200">
                <a:solidFill>
                  <a:srgbClr val="FF0000"/>
                </a:solidFill>
                <a:latin typeface="Mada"/>
                <a:ea typeface="Mada"/>
                <a:cs typeface="Mada"/>
                <a:sym typeface="Mada"/>
              </a:rPr>
              <a:t>Any exposure to radiation? Thyroid and Parathyroid Cancers) for medical/military workers.</a:t>
            </a:r>
            <a:endParaRPr b="1" sz="1200">
              <a:solidFill>
                <a:srgbClr val="FF0000"/>
              </a:solidFill>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en-GB" sz="1200">
                <a:latin typeface="Mada"/>
                <a:ea typeface="Mada"/>
                <a:cs typeface="Mada"/>
                <a:sym typeface="Mada"/>
              </a:rPr>
              <a:t>Travel History (may indicate acute infection or TB).</a:t>
            </a:r>
            <a:endParaRPr sz="1200">
              <a:latin typeface="Mada"/>
              <a:ea typeface="Mada"/>
              <a:cs typeface="Mada"/>
              <a:sym typeface="Mada"/>
            </a:endParaRPr>
          </a:p>
          <a:p>
            <a:pPr indent="0" lvl="0" marL="0" rtl="0" algn="l">
              <a:lnSpc>
                <a:spcPct val="115000"/>
              </a:lnSpc>
              <a:spcBef>
                <a:spcPts val="0"/>
              </a:spcBef>
              <a:spcAft>
                <a:spcPts val="0"/>
              </a:spcAft>
              <a:buNone/>
            </a:pPr>
            <a:r>
              <a:t/>
            </a:r>
            <a:endParaRPr b="1" sz="1200">
              <a:solidFill>
                <a:srgbClr val="999999"/>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rgbClr val="999999"/>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p:txBody>
      </p:sp>
      <p:sp>
        <p:nvSpPr>
          <p:cNvPr id="785" name="Google Shape;785;p46"/>
          <p:cNvSpPr txBox="1"/>
          <p:nvPr/>
        </p:nvSpPr>
        <p:spPr>
          <a:xfrm>
            <a:off x="171950" y="4212850"/>
            <a:ext cx="7058400" cy="51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highlight>
                  <a:schemeClr val="lt1"/>
                </a:highlight>
                <a:latin typeface="Lora"/>
                <a:ea typeface="Lora"/>
                <a:cs typeface="Lora"/>
                <a:sym typeface="Lora"/>
              </a:rPr>
              <a:t>History of Thyroid Swellings</a:t>
            </a:r>
            <a:endParaRPr b="1" sz="2000">
              <a:solidFill>
                <a:srgbClr val="9FCFCF"/>
              </a:solidFill>
              <a:latin typeface="Lora"/>
              <a:ea typeface="Lora"/>
              <a:cs typeface="Lora"/>
              <a:sym typeface="Lora"/>
            </a:endParaRPr>
          </a:p>
        </p:txBody>
      </p:sp>
      <p:graphicFrame>
        <p:nvGraphicFramePr>
          <p:cNvPr id="786" name="Google Shape;786;p46"/>
          <p:cNvGraphicFramePr/>
          <p:nvPr/>
        </p:nvGraphicFramePr>
        <p:xfrm>
          <a:off x="320050" y="4725500"/>
          <a:ext cx="3000000" cy="3000000"/>
        </p:xfrm>
        <a:graphic>
          <a:graphicData uri="http://schemas.openxmlformats.org/drawingml/2006/table">
            <a:tbl>
              <a:tblPr>
                <a:noFill/>
                <a:tableStyleId>{19993E90-D4CF-4236-97D6-A35B643A8516}</a:tableStyleId>
              </a:tblPr>
              <a:tblGrid>
                <a:gridCol w="1659200"/>
                <a:gridCol w="5290225"/>
              </a:tblGrid>
              <a:tr h="100000">
                <a:tc gridSpan="2">
                  <a:txBody>
                    <a:bodyPr/>
                    <a:lstStyle/>
                    <a:p>
                      <a:pPr indent="0" lvl="0" marL="0" rtl="0" algn="ctr">
                        <a:lnSpc>
                          <a:spcPct val="100000"/>
                        </a:lnSpc>
                        <a:spcBef>
                          <a:spcPts val="1200"/>
                        </a:spcBef>
                        <a:spcAft>
                          <a:spcPts val="1200"/>
                        </a:spcAft>
                        <a:buNone/>
                      </a:pPr>
                      <a:r>
                        <a:rPr b="1" lang="en-GB" sz="1200">
                          <a:solidFill>
                            <a:schemeClr val="dk1"/>
                          </a:solidFill>
                          <a:latin typeface="Lora"/>
                          <a:ea typeface="Lora"/>
                          <a:cs typeface="Lora"/>
                          <a:sym typeface="Lora"/>
                        </a:rPr>
                        <a:t>Causes of hyperthyroidism and hypothyroidism </a:t>
                      </a:r>
                      <a:endParaRPr b="1" sz="1200">
                        <a:latin typeface="Lora"/>
                        <a:ea typeface="Lora"/>
                        <a:cs typeface="Lora"/>
                        <a:sym typeface="Lora"/>
                      </a:endParaRPr>
                    </a:p>
                  </a:txBody>
                  <a:tcPr marT="91425" marB="91425" marR="91425" marL="91425">
                    <a:solidFill>
                      <a:srgbClr val="DBA17B"/>
                    </a:solidFill>
                  </a:tcPr>
                </a:tc>
                <a:tc hMerge="1"/>
              </a:tr>
              <a:tr h="287750">
                <a:tc gridSpan="2">
                  <a:txBody>
                    <a:bodyPr/>
                    <a:lstStyle/>
                    <a:p>
                      <a:pPr indent="0" lvl="0" marL="0" rtl="0" algn="ctr">
                        <a:lnSpc>
                          <a:spcPct val="100000"/>
                        </a:lnSpc>
                        <a:spcBef>
                          <a:spcPts val="0"/>
                        </a:spcBef>
                        <a:spcAft>
                          <a:spcPts val="0"/>
                        </a:spcAft>
                        <a:buNone/>
                      </a:pPr>
                      <a:r>
                        <a:rPr b="1" lang="en-GB" sz="1000">
                          <a:latin typeface="Mada"/>
                          <a:ea typeface="Mada"/>
                          <a:cs typeface="Mada"/>
                          <a:sym typeface="Mada"/>
                        </a:rPr>
                        <a:t>Hyperthyroidism </a:t>
                      </a:r>
                      <a:endParaRPr b="1" sz="1000">
                        <a:latin typeface="Mada"/>
                        <a:ea typeface="Mada"/>
                        <a:cs typeface="Mada"/>
                        <a:sym typeface="Mada"/>
                      </a:endParaRPr>
                    </a:p>
                  </a:txBody>
                  <a:tcPr marT="91425" marB="91425" marR="91425" marL="91425" anchor="ctr">
                    <a:solidFill>
                      <a:srgbClr val="F9DEC9"/>
                    </a:solidFill>
                  </a:tcPr>
                </a:tc>
                <a:tc hMerge="1"/>
              </a:tr>
              <a:tr h="549400">
                <a:tc>
                  <a:txBody>
                    <a:bodyPr/>
                    <a:lstStyle/>
                    <a:p>
                      <a:pPr indent="0" lvl="0" marL="0" rtl="0" algn="l">
                        <a:lnSpc>
                          <a:spcPct val="100000"/>
                        </a:lnSpc>
                        <a:spcBef>
                          <a:spcPts val="0"/>
                        </a:spcBef>
                        <a:spcAft>
                          <a:spcPts val="0"/>
                        </a:spcAft>
                        <a:buNone/>
                      </a:pPr>
                      <a:r>
                        <a:rPr b="1" lang="en-GB" sz="1000">
                          <a:latin typeface="Mada"/>
                          <a:ea typeface="Mada"/>
                          <a:cs typeface="Mada"/>
                          <a:sym typeface="Mada"/>
                        </a:rPr>
                        <a:t>1. Graves’ disease</a:t>
                      </a:r>
                      <a:endParaRPr b="1" sz="1000">
                        <a:latin typeface="Mada"/>
                        <a:ea typeface="Mada"/>
                        <a:cs typeface="Mada"/>
                        <a:sym typeface="Mada"/>
                      </a:endParaRPr>
                    </a:p>
                  </a:txBody>
                  <a:tcPr marT="91425" marB="91425" marR="91425" marL="91425" anchor="ctr"/>
                </a:tc>
                <a:tc>
                  <a:txBody>
                    <a:bodyPr/>
                    <a:lstStyle/>
                    <a:p>
                      <a:pPr indent="-292100" lvl="0" marL="457200" rtl="0" algn="l">
                        <a:lnSpc>
                          <a:spcPct val="100000"/>
                        </a:lnSpc>
                        <a:spcBef>
                          <a:spcPts val="0"/>
                        </a:spcBef>
                        <a:spcAft>
                          <a:spcPts val="0"/>
                        </a:spcAft>
                        <a:buSzPts val="1000"/>
                        <a:buFont typeface="Mada"/>
                        <a:buChar char="●"/>
                      </a:pPr>
                      <a:r>
                        <a:rPr lang="en-GB" sz="1000">
                          <a:latin typeface="Mada"/>
                          <a:ea typeface="Mada"/>
                          <a:cs typeface="Mada"/>
                          <a:sym typeface="Mada"/>
                        </a:rPr>
                        <a:t>Autoimmune </a:t>
                      </a:r>
                      <a:endParaRPr sz="1000">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lang="en-GB" sz="1000">
                          <a:latin typeface="Mada"/>
                          <a:ea typeface="Mada"/>
                          <a:cs typeface="Mada"/>
                          <a:sym typeface="Mada"/>
                        </a:rPr>
                        <a:t>Younger patient </a:t>
                      </a:r>
                      <a:endParaRPr sz="1000">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lang="en-GB" sz="1000">
                          <a:latin typeface="Mada"/>
                          <a:ea typeface="Mada"/>
                          <a:cs typeface="Mada"/>
                          <a:sym typeface="Mada"/>
                        </a:rPr>
                        <a:t>Diffusely enlarged thyroid </a:t>
                      </a:r>
                      <a:endParaRPr sz="1000">
                        <a:latin typeface="Mada"/>
                        <a:ea typeface="Mada"/>
                        <a:cs typeface="Mada"/>
                        <a:sym typeface="Mada"/>
                      </a:endParaRPr>
                    </a:p>
                  </a:txBody>
                  <a:tcPr marT="91425" marB="91425" marR="91425" marL="91425" anchor="ctr"/>
                </a:tc>
              </a:tr>
              <a:tr h="287750">
                <a:tc>
                  <a:txBody>
                    <a:bodyPr/>
                    <a:lstStyle/>
                    <a:p>
                      <a:pPr indent="0" lvl="0" marL="0" rtl="0" algn="l">
                        <a:lnSpc>
                          <a:spcPct val="100000"/>
                        </a:lnSpc>
                        <a:spcBef>
                          <a:spcPts val="0"/>
                        </a:spcBef>
                        <a:spcAft>
                          <a:spcPts val="0"/>
                        </a:spcAft>
                        <a:buNone/>
                      </a:pPr>
                      <a:r>
                        <a:rPr b="1" lang="en-GB" sz="1000">
                          <a:latin typeface="Mada"/>
                          <a:ea typeface="Mada"/>
                          <a:cs typeface="Mada"/>
                          <a:sym typeface="Mada"/>
                        </a:rPr>
                        <a:t>2. Multinodular goitre</a:t>
                      </a:r>
                      <a:endParaRPr b="1" sz="1000">
                        <a:latin typeface="Mada"/>
                        <a:ea typeface="Mada"/>
                        <a:cs typeface="Mada"/>
                        <a:sym typeface="Mada"/>
                      </a:endParaRPr>
                    </a:p>
                  </a:txBody>
                  <a:tcPr marT="91425" marB="91425" marR="91425" marL="91425" anchor="ctr"/>
                </a:tc>
                <a:tc>
                  <a:txBody>
                    <a:bodyPr/>
                    <a:lstStyle/>
                    <a:p>
                      <a:pPr indent="-292100" lvl="0" marL="457200" rtl="0" algn="l">
                        <a:lnSpc>
                          <a:spcPct val="100000"/>
                        </a:lnSpc>
                        <a:spcBef>
                          <a:spcPts val="0"/>
                        </a:spcBef>
                        <a:spcAft>
                          <a:spcPts val="0"/>
                        </a:spcAft>
                        <a:buSzPts val="1000"/>
                        <a:buFont typeface="Mada"/>
                        <a:buChar char="●"/>
                      </a:pPr>
                      <a:r>
                        <a:rPr lang="en-GB" sz="1000">
                          <a:latin typeface="Mada"/>
                          <a:ea typeface="Mada"/>
                          <a:cs typeface="Mada"/>
                          <a:sym typeface="Mada"/>
                        </a:rPr>
                        <a:t>Older patient </a:t>
                      </a:r>
                      <a:endParaRPr sz="1000">
                        <a:latin typeface="Mada"/>
                        <a:ea typeface="Mada"/>
                        <a:cs typeface="Mada"/>
                        <a:sym typeface="Mada"/>
                      </a:endParaRPr>
                    </a:p>
                  </a:txBody>
                  <a:tcPr marT="91425" marB="91425" marR="91425" marL="91425" anchor="ctr"/>
                </a:tc>
              </a:tr>
              <a:tr h="434925">
                <a:tc>
                  <a:txBody>
                    <a:bodyPr/>
                    <a:lstStyle/>
                    <a:p>
                      <a:pPr indent="0" lvl="0" marL="0" rtl="0" algn="l">
                        <a:lnSpc>
                          <a:spcPct val="100000"/>
                        </a:lnSpc>
                        <a:spcBef>
                          <a:spcPts val="0"/>
                        </a:spcBef>
                        <a:spcAft>
                          <a:spcPts val="0"/>
                        </a:spcAft>
                        <a:buNone/>
                      </a:pPr>
                      <a:r>
                        <a:rPr b="1" lang="en-GB" sz="1000">
                          <a:latin typeface="Mada"/>
                          <a:ea typeface="Mada"/>
                          <a:cs typeface="Mada"/>
                          <a:sym typeface="Mada"/>
                        </a:rPr>
                        <a:t>3. Functioning adenoma </a:t>
                      </a:r>
                      <a:endParaRPr b="1" sz="1000">
                        <a:latin typeface="Mada"/>
                        <a:ea typeface="Mada"/>
                        <a:cs typeface="Mada"/>
                        <a:sym typeface="Mada"/>
                      </a:endParaRPr>
                    </a:p>
                  </a:txBody>
                  <a:tcPr marT="91425" marB="91425" marR="91425" marL="91425" anchor="ctr">
                    <a:lnB cap="flat" cmpd="sng" w="9525">
                      <a:solidFill>
                        <a:srgbClr val="F9DEC9"/>
                      </a:solidFill>
                      <a:prstDash val="solid"/>
                      <a:round/>
                      <a:headEnd len="sm" w="sm" type="none"/>
                      <a:tailEnd len="sm" w="sm" type="none"/>
                    </a:lnB>
                  </a:tcPr>
                </a:tc>
                <a:tc>
                  <a:txBody>
                    <a:bodyPr/>
                    <a:lstStyle/>
                    <a:p>
                      <a:pPr indent="-292100" lvl="0" marL="457200" rtl="0" algn="l">
                        <a:lnSpc>
                          <a:spcPct val="100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Rare</a:t>
                      </a:r>
                      <a:endParaRPr sz="1000">
                        <a:solidFill>
                          <a:schemeClr val="dk1"/>
                        </a:solidFill>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lang="en-GB" sz="1000">
                          <a:latin typeface="Mada"/>
                          <a:ea typeface="Mada"/>
                          <a:cs typeface="Mada"/>
                          <a:sym typeface="Mada"/>
                        </a:rPr>
                        <a:t> Most are non-functioning              </a:t>
                      </a:r>
                      <a:endParaRPr sz="1000">
                        <a:latin typeface="Mada"/>
                        <a:ea typeface="Mada"/>
                        <a:cs typeface="Mada"/>
                        <a:sym typeface="Mada"/>
                      </a:endParaRPr>
                    </a:p>
                  </a:txBody>
                  <a:tcPr marT="91425" marB="91425" marR="91425" marL="91425">
                    <a:lnB cap="flat" cmpd="sng" w="9525">
                      <a:solidFill>
                        <a:srgbClr val="F9DEC9"/>
                      </a:solidFill>
                      <a:prstDash val="solid"/>
                      <a:round/>
                      <a:headEnd len="sm" w="sm" type="none"/>
                      <a:tailEnd len="sm" w="sm" type="none"/>
                    </a:lnB>
                  </a:tcPr>
                </a:tc>
              </a:tr>
              <a:tr h="100000">
                <a:tc gridSpan="2">
                  <a:txBody>
                    <a:bodyPr/>
                    <a:lstStyle/>
                    <a:p>
                      <a:pPr indent="0" lvl="0" marL="0" rtl="0" algn="ctr">
                        <a:lnSpc>
                          <a:spcPct val="100000"/>
                        </a:lnSpc>
                        <a:spcBef>
                          <a:spcPts val="0"/>
                        </a:spcBef>
                        <a:spcAft>
                          <a:spcPts val="0"/>
                        </a:spcAft>
                        <a:buNone/>
                      </a:pPr>
                      <a:r>
                        <a:rPr b="1" lang="en-GB" sz="1000">
                          <a:latin typeface="Mada"/>
                          <a:ea typeface="Mada"/>
                          <a:cs typeface="Mada"/>
                          <a:sym typeface="Mada"/>
                        </a:rPr>
                        <a:t>Hypothyroidism </a:t>
                      </a:r>
                      <a:endParaRPr b="1" sz="1000">
                        <a:latin typeface="Mada"/>
                        <a:ea typeface="Mada"/>
                        <a:cs typeface="Mada"/>
                        <a:sym typeface="Mada"/>
                      </a:endParaRPr>
                    </a:p>
                  </a:txBody>
                  <a:tcPr marT="91425" marB="91425" marR="91425" marL="91425" anchor="ctr">
                    <a:lnL cap="flat" cmpd="sng" w="9525">
                      <a:solidFill>
                        <a:srgbClr val="F9DEC9"/>
                      </a:solidFill>
                      <a:prstDash val="solid"/>
                      <a:round/>
                      <a:headEnd len="sm" w="sm" type="none"/>
                      <a:tailEnd len="sm" w="sm" type="none"/>
                    </a:lnL>
                    <a:lnR cap="flat" cmpd="sng" w="9525">
                      <a:solidFill>
                        <a:srgbClr val="F9DEC9"/>
                      </a:solidFill>
                      <a:prstDash val="solid"/>
                      <a:round/>
                      <a:headEnd len="sm" w="sm" type="none"/>
                      <a:tailEnd len="sm" w="sm" type="none"/>
                    </a:lnR>
                    <a:lnT cap="flat" cmpd="sng" w="9525">
                      <a:solidFill>
                        <a:srgbClr val="F9DEC9"/>
                      </a:solidFill>
                      <a:prstDash val="solid"/>
                      <a:round/>
                      <a:headEnd len="sm" w="sm" type="none"/>
                      <a:tailEnd len="sm" w="sm" type="none"/>
                    </a:lnT>
                    <a:lnB cap="flat" cmpd="sng" w="9525">
                      <a:solidFill>
                        <a:srgbClr val="F9DEC9"/>
                      </a:solidFill>
                      <a:prstDash val="solid"/>
                      <a:round/>
                      <a:headEnd len="sm" w="sm" type="none"/>
                      <a:tailEnd len="sm" w="sm" type="none"/>
                    </a:lnB>
                    <a:solidFill>
                      <a:srgbClr val="F9DEC9"/>
                    </a:solidFill>
                  </a:tcPr>
                </a:tc>
                <a:tc hMerge="1"/>
              </a:tr>
              <a:tr h="598450">
                <a:tc>
                  <a:txBody>
                    <a:bodyPr/>
                    <a:lstStyle/>
                    <a:p>
                      <a:pPr indent="0" lvl="0" marL="0" rtl="0" algn="l">
                        <a:lnSpc>
                          <a:spcPct val="100000"/>
                        </a:lnSpc>
                        <a:spcBef>
                          <a:spcPts val="0"/>
                        </a:spcBef>
                        <a:spcAft>
                          <a:spcPts val="0"/>
                        </a:spcAft>
                        <a:buNone/>
                      </a:pPr>
                      <a:r>
                        <a:rPr b="1" lang="en-GB" sz="1000">
                          <a:latin typeface="Mada"/>
                          <a:ea typeface="Mada"/>
                          <a:cs typeface="Mada"/>
                          <a:sym typeface="Mada"/>
                        </a:rPr>
                        <a:t>1.Primary myxedema </a:t>
                      </a:r>
                      <a:endParaRPr b="1" sz="1000">
                        <a:latin typeface="Mada"/>
                        <a:ea typeface="Mada"/>
                        <a:cs typeface="Mada"/>
                        <a:sym typeface="Mada"/>
                      </a:endParaRPr>
                    </a:p>
                  </a:txBody>
                  <a:tcPr marT="91425" marB="91425" marR="91425" marL="91425" anchor="ctr">
                    <a:lnT cap="flat" cmpd="sng" w="9525">
                      <a:solidFill>
                        <a:srgbClr val="F9DEC9"/>
                      </a:solidFill>
                      <a:prstDash val="solid"/>
                      <a:round/>
                      <a:headEnd len="sm" w="sm" type="none"/>
                      <a:tailEnd len="sm" w="sm" type="none"/>
                    </a:lnT>
                  </a:tcPr>
                </a:tc>
                <a:tc>
                  <a:txBody>
                    <a:bodyPr/>
                    <a:lstStyle/>
                    <a:p>
                      <a:pPr indent="-292100" lvl="0" marL="457200" rtl="0" algn="l">
                        <a:lnSpc>
                          <a:spcPct val="100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Autoimmune </a:t>
                      </a:r>
                      <a:endParaRPr sz="1000">
                        <a:solidFill>
                          <a:schemeClr val="dk1"/>
                        </a:solidFill>
                        <a:latin typeface="Mada"/>
                        <a:ea typeface="Mada"/>
                        <a:cs typeface="Mada"/>
                        <a:sym typeface="Mada"/>
                      </a:endParaRPr>
                    </a:p>
                    <a:p>
                      <a:pPr indent="-292100" lvl="0" marL="457200" rtl="0" algn="l">
                        <a:lnSpc>
                          <a:spcPct val="100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Older patient </a:t>
                      </a:r>
                      <a:endParaRPr sz="1000">
                        <a:solidFill>
                          <a:schemeClr val="dk1"/>
                        </a:solidFill>
                        <a:latin typeface="Mada"/>
                        <a:ea typeface="Mada"/>
                        <a:cs typeface="Mada"/>
                        <a:sym typeface="Mada"/>
                      </a:endParaRPr>
                    </a:p>
                    <a:p>
                      <a:pPr indent="-292100" lvl="0" marL="457200" rtl="0" algn="l">
                        <a:lnSpc>
                          <a:spcPct val="100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No goitre </a:t>
                      </a:r>
                      <a:endParaRPr sz="1000">
                        <a:solidFill>
                          <a:schemeClr val="dk1"/>
                        </a:solidFill>
                        <a:latin typeface="Mada"/>
                        <a:ea typeface="Mada"/>
                        <a:cs typeface="Mada"/>
                        <a:sym typeface="Mada"/>
                      </a:endParaRPr>
                    </a:p>
                  </a:txBody>
                  <a:tcPr marT="91425" marB="91425" marR="91425" marL="91425">
                    <a:lnT cap="flat" cmpd="sng" w="9525">
                      <a:solidFill>
                        <a:srgbClr val="F9DEC9"/>
                      </a:solidFill>
                      <a:prstDash val="solid"/>
                      <a:round/>
                      <a:headEnd len="sm" w="sm" type="none"/>
                      <a:tailEnd len="sm" w="sm" type="none"/>
                    </a:lnT>
                  </a:tcPr>
                </a:tc>
              </a:tr>
              <a:tr h="745600">
                <a:tc>
                  <a:txBody>
                    <a:bodyPr/>
                    <a:lstStyle/>
                    <a:p>
                      <a:pPr indent="0" lvl="0" marL="0" rtl="0" algn="l">
                        <a:lnSpc>
                          <a:spcPct val="100000"/>
                        </a:lnSpc>
                        <a:spcBef>
                          <a:spcPts val="0"/>
                        </a:spcBef>
                        <a:spcAft>
                          <a:spcPts val="0"/>
                        </a:spcAft>
                        <a:buNone/>
                      </a:pPr>
                      <a:r>
                        <a:rPr b="1" lang="en-GB" sz="1000">
                          <a:latin typeface="Mada"/>
                          <a:ea typeface="Mada"/>
                          <a:cs typeface="Mada"/>
                          <a:sym typeface="Mada"/>
                        </a:rPr>
                        <a:t>2.Hashimoto’s thyroiditis </a:t>
                      </a:r>
                      <a:endParaRPr b="1" sz="1000">
                        <a:latin typeface="Mada"/>
                        <a:ea typeface="Mada"/>
                        <a:cs typeface="Mada"/>
                        <a:sym typeface="Mada"/>
                      </a:endParaRPr>
                    </a:p>
                  </a:txBody>
                  <a:tcPr marT="91425" marB="91425" marR="91425" marL="91425" anchor="ctr"/>
                </a:tc>
                <a:tc>
                  <a:txBody>
                    <a:bodyPr/>
                    <a:lstStyle/>
                    <a:p>
                      <a:pPr indent="-292100" lvl="0" marL="457200" rtl="0" algn="l">
                        <a:lnSpc>
                          <a:spcPct val="100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Autoimmune </a:t>
                      </a:r>
                      <a:endParaRPr sz="1000">
                        <a:solidFill>
                          <a:schemeClr val="dk1"/>
                        </a:solidFill>
                        <a:latin typeface="Mada"/>
                        <a:ea typeface="Mada"/>
                        <a:cs typeface="Mada"/>
                        <a:sym typeface="Mada"/>
                      </a:endParaRPr>
                    </a:p>
                    <a:p>
                      <a:pPr indent="-292100" lvl="0" marL="457200" rtl="0" algn="l">
                        <a:lnSpc>
                          <a:spcPct val="100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Younger patient </a:t>
                      </a:r>
                      <a:endParaRPr sz="1000">
                        <a:solidFill>
                          <a:schemeClr val="dk1"/>
                        </a:solidFill>
                        <a:latin typeface="Mada"/>
                        <a:ea typeface="Mada"/>
                        <a:cs typeface="Mada"/>
                        <a:sym typeface="Mada"/>
                      </a:endParaRPr>
                    </a:p>
                    <a:p>
                      <a:pPr indent="-292100" lvl="0" marL="457200" rtl="0" algn="l">
                        <a:lnSpc>
                          <a:spcPct val="100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Rubbery goitre </a:t>
                      </a:r>
                      <a:endParaRPr sz="1000">
                        <a:solidFill>
                          <a:schemeClr val="dk1"/>
                        </a:solidFill>
                        <a:latin typeface="Mada"/>
                        <a:ea typeface="Mada"/>
                        <a:cs typeface="Mada"/>
                        <a:sym typeface="Mada"/>
                      </a:endParaRPr>
                    </a:p>
                    <a:p>
                      <a:pPr indent="-292100" lvl="0" marL="457200" rtl="0" algn="l">
                        <a:lnSpc>
                          <a:spcPct val="100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At an early stage, patient maybe hyperthyroid </a:t>
                      </a:r>
                      <a:endParaRPr sz="1000">
                        <a:solidFill>
                          <a:schemeClr val="dk1"/>
                        </a:solidFill>
                        <a:latin typeface="Mada"/>
                        <a:ea typeface="Mada"/>
                        <a:cs typeface="Mada"/>
                        <a:sym typeface="Mada"/>
                      </a:endParaRPr>
                    </a:p>
                  </a:txBody>
                  <a:tcPr marT="91425" marB="91425" marR="91425" marL="91425"/>
                </a:tc>
              </a:tr>
              <a:tr h="565750">
                <a:tc gridSpan="2">
                  <a:txBody>
                    <a:bodyPr/>
                    <a:lstStyle/>
                    <a:p>
                      <a:pPr indent="0" lvl="0" marL="0" rtl="0" algn="l">
                        <a:lnSpc>
                          <a:spcPct val="100000"/>
                        </a:lnSpc>
                        <a:spcBef>
                          <a:spcPts val="1200"/>
                        </a:spcBef>
                        <a:spcAft>
                          <a:spcPts val="1200"/>
                        </a:spcAft>
                        <a:buNone/>
                      </a:pPr>
                      <a:r>
                        <a:rPr b="1" lang="en-GB" sz="1000">
                          <a:solidFill>
                            <a:schemeClr val="dk1"/>
                          </a:solidFill>
                          <a:latin typeface="Mada"/>
                          <a:ea typeface="Mada"/>
                          <a:cs typeface="Mada"/>
                          <a:sym typeface="Mada"/>
                        </a:rPr>
                        <a:t>3. Post-total thyroidectomy</a:t>
                      </a:r>
                      <a:endParaRPr b="1" sz="1000">
                        <a:latin typeface="Mada"/>
                        <a:ea typeface="Mada"/>
                        <a:cs typeface="Mada"/>
                        <a:sym typeface="Mada"/>
                      </a:endParaRPr>
                    </a:p>
                  </a:txBody>
                  <a:tcPr marT="91425" marB="91425" marR="91425" marL="91425" anchor="ctr"/>
                </a:tc>
                <a:tc hMerge="1"/>
              </a:tr>
              <a:tr h="100000">
                <a:tc gridSpan="2">
                  <a:txBody>
                    <a:bodyPr/>
                    <a:lstStyle/>
                    <a:p>
                      <a:pPr indent="0" lvl="0" marL="0" rtl="0" algn="l">
                        <a:lnSpc>
                          <a:spcPct val="100000"/>
                        </a:lnSpc>
                        <a:spcBef>
                          <a:spcPts val="1200"/>
                        </a:spcBef>
                        <a:spcAft>
                          <a:spcPts val="1200"/>
                        </a:spcAft>
                        <a:buNone/>
                      </a:pPr>
                      <a:r>
                        <a:rPr b="1" lang="en-GB" sz="1000">
                          <a:solidFill>
                            <a:schemeClr val="dk1"/>
                          </a:solidFill>
                          <a:latin typeface="Mada"/>
                          <a:ea typeface="Mada"/>
                          <a:cs typeface="Mada"/>
                          <a:sym typeface="Mada"/>
                        </a:rPr>
                        <a:t>4. Post-radioiodine ablation</a:t>
                      </a:r>
                      <a:endParaRPr b="1" sz="1000">
                        <a:latin typeface="Mada"/>
                        <a:ea typeface="Mada"/>
                        <a:cs typeface="Mada"/>
                        <a:sym typeface="Mada"/>
                      </a:endParaRPr>
                    </a:p>
                  </a:txBody>
                  <a:tcPr marT="91425" marB="91425" marR="91425" marL="91425" anchor="ctr"/>
                </a:tc>
                <a:tc hMerge="1"/>
              </a:tr>
            </a:tbl>
          </a:graphicData>
        </a:graphic>
      </p:graphicFrame>
      <p:sp>
        <p:nvSpPr>
          <p:cNvPr id="787" name="Google Shape;787;p46"/>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788" name="Google Shape;788;p46"/>
          <p:cNvSpPr/>
          <p:nvPr/>
        </p:nvSpPr>
        <p:spPr>
          <a:xfrm>
            <a:off x="922074" y="4212850"/>
            <a:ext cx="582600" cy="512700"/>
          </a:xfrm>
          <a:prstGeom prst="star5">
            <a:avLst>
              <a:gd fmla="val 19098" name="adj"/>
              <a:gd fmla="val 105146" name="hf"/>
              <a:gd fmla="val 110557" name="vf"/>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47"/>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47"/>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47"/>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47"/>
          <p:cNvSpPr txBox="1"/>
          <p:nvPr/>
        </p:nvSpPr>
        <p:spPr>
          <a:xfrm>
            <a:off x="137850" y="299300"/>
            <a:ext cx="70584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highlight>
                  <a:schemeClr val="lt1"/>
                </a:highlight>
                <a:latin typeface="Lora"/>
                <a:ea typeface="Lora"/>
                <a:cs typeface="Lora"/>
                <a:sym typeface="Lora"/>
              </a:rPr>
              <a:t>History of Neck Swellings</a:t>
            </a:r>
            <a:endParaRPr b="1" sz="2000">
              <a:solidFill>
                <a:srgbClr val="9FCFCF"/>
              </a:solidFill>
              <a:latin typeface="Lora"/>
              <a:ea typeface="Lora"/>
              <a:cs typeface="Lora"/>
              <a:sym typeface="Lora"/>
            </a:endParaRPr>
          </a:p>
        </p:txBody>
      </p:sp>
      <p:sp>
        <p:nvSpPr>
          <p:cNvPr id="797" name="Google Shape;797;p47"/>
          <p:cNvSpPr txBox="1"/>
          <p:nvPr/>
        </p:nvSpPr>
        <p:spPr>
          <a:xfrm>
            <a:off x="20425" y="2879175"/>
            <a:ext cx="6804000" cy="21615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Mada"/>
              <a:buChar char="●"/>
            </a:pPr>
            <a:r>
              <a:rPr b="1" lang="en-GB" sz="1200">
                <a:solidFill>
                  <a:schemeClr val="dk1"/>
                </a:solidFill>
                <a:highlight>
                  <a:srgbClr val="F9DEC9"/>
                </a:highlight>
                <a:latin typeface="Lora"/>
                <a:ea typeface="Lora"/>
                <a:cs typeface="Lora"/>
                <a:sym typeface="Lora"/>
              </a:rPr>
              <a:t>Hyperthyroidism</a:t>
            </a:r>
            <a:r>
              <a:rPr b="1" lang="en-GB" sz="1200">
                <a:solidFill>
                  <a:schemeClr val="dk1"/>
                </a:solidFill>
                <a:highlight>
                  <a:srgbClr val="F9DEC9"/>
                </a:highlight>
                <a:latin typeface="Lora"/>
                <a:ea typeface="Lora"/>
                <a:cs typeface="Lora"/>
                <a:sym typeface="Lora"/>
              </a:rPr>
              <a:t> </a:t>
            </a:r>
            <a:endParaRPr b="1" sz="1200">
              <a:solidFill>
                <a:schemeClr val="dk1"/>
              </a:solidFill>
              <a:highlight>
                <a:srgbClr val="F9DEC9"/>
              </a:highlight>
              <a:latin typeface="Lora"/>
              <a:ea typeface="Lora"/>
              <a:cs typeface="Lora"/>
              <a:sym typeface="Lora"/>
            </a:endParaRPr>
          </a:p>
          <a:p>
            <a:pPr indent="-304800" lvl="1" marL="9144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Anti-thyroid medications (propylthiouracil, methimazole)</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Radioactive iodine.</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β-blockers (symptomatic relief)</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Surgery (</a:t>
            </a:r>
            <a:r>
              <a:rPr lang="en-GB" sz="1200">
                <a:latin typeface="Mada"/>
                <a:ea typeface="Mada"/>
                <a:cs typeface="Mada"/>
                <a:sym typeface="Mada"/>
              </a:rPr>
              <a:t>thyroidectomy).</a:t>
            </a:r>
            <a:endParaRPr b="1" sz="1200">
              <a:latin typeface="Lora"/>
              <a:ea typeface="Lora"/>
              <a:cs typeface="Lora"/>
              <a:sym typeface="Lor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200">
                <a:solidFill>
                  <a:schemeClr val="dk1"/>
                </a:solidFill>
                <a:highlight>
                  <a:srgbClr val="F9DEC9"/>
                </a:highlight>
                <a:latin typeface="Lora"/>
                <a:ea typeface="Lora"/>
                <a:cs typeface="Lora"/>
                <a:sym typeface="Lora"/>
              </a:rPr>
              <a:t>Hypothyroidism</a:t>
            </a:r>
            <a:endParaRPr b="1" sz="1200">
              <a:solidFill>
                <a:schemeClr val="dk1"/>
              </a:solidFill>
              <a:highlight>
                <a:srgbClr val="F9DEC9"/>
              </a:highlight>
              <a:latin typeface="Lora"/>
              <a:ea typeface="Lora"/>
              <a:cs typeface="Lora"/>
              <a:sym typeface="Lora"/>
            </a:endParaRPr>
          </a:p>
          <a:p>
            <a:pPr indent="-304800" lvl="1" marL="9144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Thyroxine: oral T4 (Levothyroxine).</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For Myxedema Coma:</a:t>
            </a:r>
            <a:endParaRPr sz="1200">
              <a:solidFill>
                <a:schemeClr val="dk1"/>
              </a:solidFill>
              <a:latin typeface="Mada"/>
              <a:ea typeface="Mada"/>
              <a:cs typeface="Mada"/>
              <a:sym typeface="Mada"/>
            </a:endParaRPr>
          </a:p>
          <a:p>
            <a:pPr indent="-304800" lvl="0" marL="13716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IV Levothyroxine.</a:t>
            </a:r>
            <a:endParaRPr sz="1200">
              <a:solidFill>
                <a:schemeClr val="dk1"/>
              </a:solidFill>
              <a:latin typeface="Mada"/>
              <a:ea typeface="Mada"/>
              <a:cs typeface="Mada"/>
              <a:sym typeface="Mada"/>
            </a:endParaRPr>
          </a:p>
          <a:p>
            <a:pPr indent="-304800" lvl="0" marL="13716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IV Hydrocortisone (in case of adrenal and pituitary insufficiency).</a:t>
            </a:r>
            <a:endParaRPr sz="1200">
              <a:solidFill>
                <a:schemeClr val="dk1"/>
              </a:solidFill>
              <a:latin typeface="Mada"/>
              <a:ea typeface="Mada"/>
              <a:cs typeface="Mada"/>
              <a:sym typeface="Mada"/>
            </a:endParaRPr>
          </a:p>
        </p:txBody>
      </p:sp>
      <p:sp>
        <p:nvSpPr>
          <p:cNvPr id="798" name="Google Shape;798;p47"/>
          <p:cNvSpPr txBox="1"/>
          <p:nvPr/>
        </p:nvSpPr>
        <p:spPr>
          <a:xfrm>
            <a:off x="20425" y="2390075"/>
            <a:ext cx="1984500" cy="4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Management</a:t>
            </a:r>
            <a:endParaRPr sz="1800">
              <a:solidFill>
                <a:srgbClr val="9FCFCF"/>
              </a:solidFill>
              <a:latin typeface="Comfortaa Regular"/>
              <a:ea typeface="Comfortaa Regular"/>
              <a:cs typeface="Comfortaa Regular"/>
              <a:sym typeface="Comfortaa Regular"/>
            </a:endParaRPr>
          </a:p>
        </p:txBody>
      </p:sp>
      <p:sp>
        <p:nvSpPr>
          <p:cNvPr id="799" name="Google Shape;799;p47"/>
          <p:cNvSpPr/>
          <p:nvPr/>
        </p:nvSpPr>
        <p:spPr>
          <a:xfrm>
            <a:off x="-20935" y="2760734"/>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800" name="Google Shape;800;p47"/>
          <p:cNvSpPr txBox="1"/>
          <p:nvPr/>
        </p:nvSpPr>
        <p:spPr>
          <a:xfrm>
            <a:off x="20425" y="1216675"/>
            <a:ext cx="6959700" cy="11220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Blood test:</a:t>
            </a:r>
            <a:endParaRPr sz="1100">
              <a:solidFill>
                <a:schemeClr val="dk1"/>
              </a:solidFill>
              <a:latin typeface="Mada"/>
              <a:ea typeface="Mada"/>
              <a:cs typeface="Mada"/>
              <a:sym typeface="Mada"/>
            </a:endParaRPr>
          </a:p>
          <a:p>
            <a:pPr indent="-298450" lvl="0"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CBC, U&amp;E, TFT (TSH, Free T4 and T3), serum thyroglobulin, PTH.</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Imaging:</a:t>
            </a:r>
            <a:endParaRPr sz="1100">
              <a:solidFill>
                <a:schemeClr val="dk1"/>
              </a:solidFill>
              <a:latin typeface="Mada"/>
              <a:ea typeface="Mada"/>
              <a:cs typeface="Mada"/>
              <a:sym typeface="Mada"/>
            </a:endParaRPr>
          </a:p>
          <a:p>
            <a:pPr indent="-298450" lvl="0"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Radioiodine uptake test, Thyroid scan and Thyroid ultrasound.</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Throat swab and culture.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Immunohistochemistry and Blood Film.</a:t>
            </a:r>
            <a:endParaRPr sz="1100">
              <a:solidFill>
                <a:schemeClr val="dk1"/>
              </a:solidFill>
              <a:latin typeface="Mada"/>
              <a:ea typeface="Mada"/>
              <a:cs typeface="Mada"/>
              <a:sym typeface="Mada"/>
            </a:endParaRPr>
          </a:p>
        </p:txBody>
      </p:sp>
      <p:sp>
        <p:nvSpPr>
          <p:cNvPr id="801" name="Google Shape;801;p47"/>
          <p:cNvSpPr txBox="1"/>
          <p:nvPr/>
        </p:nvSpPr>
        <p:spPr>
          <a:xfrm>
            <a:off x="-20925" y="737000"/>
            <a:ext cx="2224800" cy="37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Investigations </a:t>
            </a:r>
            <a:endParaRPr sz="1800">
              <a:solidFill>
                <a:srgbClr val="9FCFCF"/>
              </a:solidFill>
              <a:latin typeface="Comfortaa Regular"/>
              <a:ea typeface="Comfortaa Regular"/>
              <a:cs typeface="Comfortaa Regular"/>
              <a:sym typeface="Comfortaa Regular"/>
            </a:endParaRPr>
          </a:p>
        </p:txBody>
      </p:sp>
      <p:sp>
        <p:nvSpPr>
          <p:cNvPr id="802" name="Google Shape;802;p47"/>
          <p:cNvSpPr/>
          <p:nvPr/>
        </p:nvSpPr>
        <p:spPr>
          <a:xfrm>
            <a:off x="-20929" y="1107663"/>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803" name="Google Shape;803;p47"/>
          <p:cNvSpPr/>
          <p:nvPr/>
        </p:nvSpPr>
        <p:spPr>
          <a:xfrm>
            <a:off x="69000" y="5581175"/>
            <a:ext cx="7425000" cy="49371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rgbClr val="F3F3F3"/>
                </a:solidFill>
                <a:latin typeface="Pacifico"/>
                <a:ea typeface="Pacifico"/>
                <a:cs typeface="Pacifico"/>
                <a:sym typeface="Pacifico"/>
              </a:rPr>
              <a:t>A space for your notes </a:t>
            </a:r>
            <a:endParaRPr/>
          </a:p>
        </p:txBody>
      </p:sp>
      <p:sp>
        <p:nvSpPr>
          <p:cNvPr id="804" name="Google Shape;804;p47"/>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48"/>
          <p:cNvSpPr txBox="1"/>
          <p:nvPr/>
        </p:nvSpPr>
        <p:spPr>
          <a:xfrm>
            <a:off x="0" y="7307250"/>
            <a:ext cx="3872700" cy="5022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rgbClr val="9FCFCF"/>
              </a:buClr>
              <a:buSzPts val="1800"/>
              <a:buFont typeface="Comfortaa"/>
              <a:buAutoNum type="romanUcPeriod"/>
            </a:pPr>
            <a:r>
              <a:rPr lang="en-GB" sz="1800">
                <a:solidFill>
                  <a:srgbClr val="9FCFCF"/>
                </a:solidFill>
                <a:latin typeface="Comfortaa"/>
                <a:ea typeface="Comfortaa"/>
                <a:cs typeface="Comfortaa"/>
                <a:sym typeface="Comfortaa"/>
              </a:rPr>
              <a:t>Thyroid gland examination </a:t>
            </a:r>
            <a:endParaRPr sz="1800">
              <a:solidFill>
                <a:srgbClr val="9FCFCF"/>
              </a:solidFill>
              <a:latin typeface="Comfortaa"/>
              <a:ea typeface="Comfortaa"/>
              <a:cs typeface="Comfortaa"/>
              <a:sym typeface="Comfortaa"/>
            </a:endParaRPr>
          </a:p>
        </p:txBody>
      </p:sp>
      <p:sp>
        <p:nvSpPr>
          <p:cNvPr id="810" name="Google Shape;810;p48"/>
          <p:cNvSpPr txBox="1"/>
          <p:nvPr/>
        </p:nvSpPr>
        <p:spPr>
          <a:xfrm>
            <a:off x="75" y="7766000"/>
            <a:ext cx="7589400" cy="3579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Concentrate upon both the nature of any gland </a:t>
            </a:r>
            <a:r>
              <a:rPr lang="en-GB" sz="1000">
                <a:latin typeface="Mada"/>
                <a:ea typeface="Mada"/>
                <a:cs typeface="Mada"/>
                <a:sym typeface="Mada"/>
              </a:rPr>
              <a:t>enlargement, as well as any changes in endocrine activity </a:t>
            </a:r>
            <a:endParaRPr sz="1000">
              <a:latin typeface="Mada"/>
              <a:ea typeface="Mada"/>
              <a:cs typeface="Mada"/>
              <a:sym typeface="Mada"/>
            </a:endParaRPr>
          </a:p>
        </p:txBody>
      </p:sp>
      <p:sp>
        <p:nvSpPr>
          <p:cNvPr id="811" name="Google Shape;811;p48"/>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48"/>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813" name="Google Shape;813;p48"/>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814" name="Google Shape;814;p48"/>
          <p:cNvSpPr txBox="1"/>
          <p:nvPr/>
        </p:nvSpPr>
        <p:spPr>
          <a:xfrm>
            <a:off x="137850" y="156700"/>
            <a:ext cx="7058400" cy="502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GB" sz="2000">
                <a:solidFill>
                  <a:srgbClr val="9FCFCF"/>
                </a:solidFill>
                <a:highlight>
                  <a:schemeClr val="lt1"/>
                </a:highlight>
                <a:latin typeface="Lora"/>
                <a:ea typeface="Lora"/>
                <a:cs typeface="Lora"/>
                <a:sym typeface="Lora"/>
              </a:rPr>
              <a:t>Physical Examination of Neck and Thyroid Swellings</a:t>
            </a:r>
            <a:endParaRPr b="1" sz="2000">
              <a:solidFill>
                <a:srgbClr val="9FCFCF"/>
              </a:solidFill>
              <a:latin typeface="Lora"/>
              <a:ea typeface="Lora"/>
              <a:cs typeface="Lora"/>
              <a:sym typeface="Lora"/>
            </a:endParaRPr>
          </a:p>
        </p:txBody>
      </p:sp>
      <p:sp>
        <p:nvSpPr>
          <p:cNvPr id="815" name="Google Shape;815;p48"/>
          <p:cNvSpPr/>
          <p:nvPr/>
        </p:nvSpPr>
        <p:spPr>
          <a:xfrm>
            <a:off x="0" y="65888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816" name="Google Shape;816;p48"/>
          <p:cNvSpPr txBox="1"/>
          <p:nvPr/>
        </p:nvSpPr>
        <p:spPr>
          <a:xfrm>
            <a:off x="74900" y="1694700"/>
            <a:ext cx="7299300" cy="254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100">
                <a:highlight>
                  <a:srgbClr val="F9DEC9"/>
                </a:highlight>
              </a:rPr>
              <a:t>Neck Inspection</a:t>
            </a:r>
            <a:r>
              <a:rPr b="1" lang="en-GB" sz="1100"/>
              <a:t> </a:t>
            </a:r>
            <a:endParaRPr b="1" i="1" sz="1100"/>
          </a:p>
          <a:p>
            <a:pPr indent="-292100" lvl="0" marL="457200" rtl="0" algn="l">
              <a:lnSpc>
                <a:spcPct val="115000"/>
              </a:lnSpc>
              <a:spcBef>
                <a:spcPts val="0"/>
              </a:spcBef>
              <a:spcAft>
                <a:spcPts val="0"/>
              </a:spcAft>
              <a:buSzPts val="1000"/>
              <a:buChar char="●"/>
            </a:pPr>
            <a:r>
              <a:rPr b="1" i="1" lang="en-GB" sz="1000">
                <a:solidFill>
                  <a:schemeClr val="dk1"/>
                </a:solidFill>
                <a:latin typeface="Mada"/>
                <a:ea typeface="Mada"/>
                <a:cs typeface="Mada"/>
                <a:sym typeface="Mada"/>
              </a:rPr>
              <a:t>O</a:t>
            </a:r>
            <a:r>
              <a:rPr b="1" i="1" lang="en-GB" sz="1000">
                <a:solidFill>
                  <a:schemeClr val="dk1"/>
                </a:solidFill>
                <a:latin typeface="Mada"/>
                <a:ea typeface="Mada"/>
                <a:cs typeface="Mada"/>
                <a:sym typeface="Mada"/>
              </a:rPr>
              <a:t>bserve from the front and from either side for:</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Hyperemia of the skin (which may indicate inflammation or infection)</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Scars, sinus, fistula and discharges </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Distended neck veins </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Obvious goitre </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Ask the patient to swallow or to take a sip of water and to hold it in his/her mouth. Then ask the patient to swallow and observe  for goitre (it will move up with swallowing). Swellings that are fixed to the trachea will move when trachea moves.</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Ask the patient to protrude tongue: observe for </a:t>
            </a:r>
            <a:r>
              <a:rPr lang="en-GB" sz="1000">
                <a:latin typeface="Mada"/>
                <a:ea typeface="Mada"/>
                <a:cs typeface="Mada"/>
                <a:sym typeface="Mada"/>
              </a:rPr>
              <a:t>thyroglossal</a:t>
            </a:r>
            <a:r>
              <a:rPr lang="en-GB" sz="1000">
                <a:latin typeface="Mada"/>
                <a:ea typeface="Mada"/>
                <a:cs typeface="Mada"/>
                <a:sym typeface="Mada"/>
              </a:rPr>
              <a:t> cyst (it will move up when tongue stuck out). Swellings that are fixed to hyoid bone moves when the tongue protrudes.</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Always describe the </a:t>
            </a:r>
            <a:r>
              <a:rPr lang="en-GB" sz="1000">
                <a:latin typeface="Mada"/>
                <a:ea typeface="Mada"/>
                <a:cs typeface="Mada"/>
                <a:sym typeface="Mada"/>
              </a:rPr>
              <a:t>position</a:t>
            </a:r>
            <a:r>
              <a:rPr lang="en-GB" sz="1000">
                <a:latin typeface="Mada"/>
                <a:ea typeface="Mada"/>
                <a:cs typeface="Mada"/>
                <a:sym typeface="Mada"/>
              </a:rPr>
              <a:t> of neck swellings in terms of the triangles of the neck: by asking the patient to tense the neck muscles (sternomastoid and trapezius muscle).</a:t>
            </a:r>
            <a:endParaRPr sz="1000">
              <a:latin typeface="Mada"/>
              <a:ea typeface="Mada"/>
              <a:cs typeface="Mada"/>
              <a:sym typeface="Mada"/>
            </a:endParaRPr>
          </a:p>
          <a:p>
            <a:pPr indent="0" lvl="0" marL="0" rtl="0" algn="l">
              <a:lnSpc>
                <a:spcPct val="115000"/>
              </a:lnSpc>
              <a:spcBef>
                <a:spcPts val="0"/>
              </a:spcBef>
              <a:spcAft>
                <a:spcPts val="0"/>
              </a:spcAft>
              <a:buNone/>
            </a:pPr>
            <a:r>
              <a:t/>
            </a:r>
            <a:endParaRPr/>
          </a:p>
        </p:txBody>
      </p:sp>
      <p:sp>
        <p:nvSpPr>
          <p:cNvPr id="817" name="Google Shape;817;p48"/>
          <p:cNvSpPr txBox="1"/>
          <p:nvPr/>
        </p:nvSpPr>
        <p:spPr>
          <a:xfrm>
            <a:off x="145125" y="4120001"/>
            <a:ext cx="7299300" cy="1993200"/>
          </a:xfrm>
          <a:prstGeom prst="rect">
            <a:avLst/>
          </a:prstGeom>
          <a:noFill/>
          <a:ln cap="flat" cmpd="sng" w="19050">
            <a:solidFill>
              <a:srgbClr val="E9AC87"/>
            </a:solidFill>
            <a:prstDash val="dash"/>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GB" sz="1000">
                <a:solidFill>
                  <a:schemeClr val="dk1"/>
                </a:solidFill>
                <a:highlight>
                  <a:srgbClr val="C7E3E6"/>
                </a:highlight>
                <a:latin typeface="Mada"/>
                <a:ea typeface="Mada"/>
                <a:cs typeface="Mada"/>
                <a:sym typeface="Mada"/>
              </a:rPr>
              <a:t>Maneuvers to contract sternomastoid and trapezius muscles:</a:t>
            </a:r>
            <a:endParaRPr b="1" sz="1000">
              <a:solidFill>
                <a:schemeClr val="dk1"/>
              </a:solidFill>
              <a:highlight>
                <a:srgbClr val="C7E3E6"/>
              </a:highlight>
              <a:latin typeface="Mada"/>
              <a:ea typeface="Mada"/>
              <a:cs typeface="Mada"/>
              <a:sym typeface="Mada"/>
            </a:endParaRPr>
          </a:p>
          <a:p>
            <a:pPr indent="0" lvl="0" marL="0" rtl="0" algn="l">
              <a:lnSpc>
                <a:spcPct val="115000"/>
              </a:lnSpc>
              <a:spcBef>
                <a:spcPts val="1200"/>
              </a:spcBef>
              <a:spcAft>
                <a:spcPts val="0"/>
              </a:spcAft>
              <a:buNone/>
            </a:pPr>
            <a:r>
              <a:rPr b="1" lang="en-GB" sz="1000">
                <a:solidFill>
                  <a:schemeClr val="dk1"/>
                </a:solidFill>
                <a:latin typeface="Mada"/>
                <a:ea typeface="Mada"/>
                <a:cs typeface="Mada"/>
                <a:sym typeface="Mada"/>
              </a:rPr>
              <a:t>1)Sternomastoid muscle: </a:t>
            </a:r>
            <a:r>
              <a:rPr lang="en-GB" sz="1000">
                <a:solidFill>
                  <a:schemeClr val="dk1"/>
                </a:solidFill>
                <a:latin typeface="Mada"/>
                <a:ea typeface="Mada"/>
                <a:cs typeface="Mada"/>
                <a:sym typeface="Mada"/>
              </a:rPr>
              <a:t>put your hand under the patient's chin and asking them to nod their head against the resistance of your hand. This maneuver tightens both sternomastoids.</a:t>
            </a:r>
            <a:endParaRPr sz="1000">
              <a:solidFill>
                <a:schemeClr val="dk1"/>
              </a:solidFill>
              <a:latin typeface="Mada"/>
              <a:ea typeface="Mada"/>
              <a:cs typeface="Mada"/>
              <a:sym typeface="Mada"/>
            </a:endParaRPr>
          </a:p>
          <a:p>
            <a:pPr indent="0" lvl="0" marL="0" rtl="0" algn="l">
              <a:lnSpc>
                <a:spcPct val="115000"/>
              </a:lnSpc>
              <a:spcBef>
                <a:spcPts val="1200"/>
              </a:spcBef>
              <a:spcAft>
                <a:spcPts val="0"/>
              </a:spcAft>
              <a:buClr>
                <a:schemeClr val="dk1"/>
              </a:buClr>
              <a:buSzPts val="1100"/>
              <a:buFont typeface="Arial"/>
              <a:buNone/>
            </a:pPr>
            <a:r>
              <a:rPr b="1" lang="en-GB" sz="1000">
                <a:solidFill>
                  <a:schemeClr val="dk1"/>
                </a:solidFill>
                <a:latin typeface="Mada"/>
                <a:ea typeface="Mada"/>
                <a:cs typeface="Mada"/>
                <a:sym typeface="Mada"/>
              </a:rPr>
              <a:t>2) Trapezius muscle: </a:t>
            </a:r>
            <a:r>
              <a:rPr lang="en-GB" sz="1000">
                <a:solidFill>
                  <a:schemeClr val="dk1"/>
                </a:solidFill>
                <a:latin typeface="Mada"/>
                <a:ea typeface="Mada"/>
                <a:cs typeface="Mada"/>
                <a:sym typeface="Mada"/>
              </a:rPr>
              <a:t>ask the patient to elevate his shoulders against resistance. Swellings that are deep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to the muscles will become impalpable when the muscle contracts.</a:t>
            </a:r>
            <a:endParaRPr sz="1000">
              <a:solidFill>
                <a:schemeClr val="dk1"/>
              </a:solidFill>
              <a:latin typeface="Mada"/>
              <a:ea typeface="Mada"/>
              <a:cs typeface="Mada"/>
              <a:sym typeface="Mada"/>
            </a:endParaRPr>
          </a:p>
          <a:p>
            <a:pPr indent="0" lvl="0" marL="0" rtl="0" algn="l">
              <a:lnSpc>
                <a:spcPct val="115000"/>
              </a:lnSpc>
              <a:spcBef>
                <a:spcPts val="1200"/>
              </a:spcBef>
              <a:spcAft>
                <a:spcPts val="1200"/>
              </a:spcAft>
              <a:buClr>
                <a:schemeClr val="dk1"/>
              </a:buClr>
              <a:buSzPts val="1100"/>
              <a:buFont typeface="Arial"/>
              <a:buNone/>
            </a:pPr>
            <a:r>
              <a:t/>
            </a:r>
            <a:endParaRPr sz="1000">
              <a:solidFill>
                <a:schemeClr val="dk1"/>
              </a:solidFill>
              <a:latin typeface="Mada"/>
              <a:ea typeface="Mada"/>
              <a:cs typeface="Mada"/>
              <a:sym typeface="Mada"/>
            </a:endParaRPr>
          </a:p>
        </p:txBody>
      </p:sp>
      <p:sp>
        <p:nvSpPr>
          <p:cNvPr id="818" name="Google Shape;818;p48"/>
          <p:cNvSpPr txBox="1"/>
          <p:nvPr/>
        </p:nvSpPr>
        <p:spPr>
          <a:xfrm>
            <a:off x="418850" y="6178025"/>
            <a:ext cx="6611400" cy="1223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sz="1100">
                <a:latin typeface="Mada"/>
                <a:ea typeface="Mada"/>
                <a:cs typeface="Mada"/>
                <a:sym typeface="Mada"/>
              </a:rPr>
              <a:t>*Now proceed as follows*</a:t>
            </a:r>
            <a:endParaRPr b="1" sz="1100">
              <a:latin typeface="Mada"/>
              <a:ea typeface="Mada"/>
              <a:cs typeface="Mada"/>
              <a:sym typeface="Mada"/>
            </a:endParaRPr>
          </a:p>
          <a:p>
            <a:pPr indent="-292100" lvl="0" marL="457200" rtl="0" algn="l">
              <a:lnSpc>
                <a:spcPct val="115000"/>
              </a:lnSpc>
              <a:spcBef>
                <a:spcPts val="0"/>
              </a:spcBef>
              <a:spcAft>
                <a:spcPts val="0"/>
              </a:spcAft>
              <a:buSzPts val="1000"/>
              <a:buFont typeface="Mada"/>
              <a:buAutoNum type="arabicParenR"/>
            </a:pPr>
            <a:r>
              <a:rPr lang="en-GB" sz="1000">
                <a:latin typeface="Mada"/>
                <a:ea typeface="Mada"/>
                <a:cs typeface="Mada"/>
                <a:sym typeface="Mada"/>
              </a:rPr>
              <a:t>If the patient has obvious </a:t>
            </a:r>
            <a:r>
              <a:rPr lang="en-GB" sz="1000" u="sng">
                <a:latin typeface="Mada"/>
                <a:ea typeface="Mada"/>
                <a:cs typeface="Mada"/>
                <a:sym typeface="Mada"/>
              </a:rPr>
              <a:t>goitre</a:t>
            </a:r>
            <a:r>
              <a:rPr lang="en-GB" sz="1000">
                <a:latin typeface="Mada"/>
                <a:ea typeface="Mada"/>
                <a:cs typeface="Mada"/>
                <a:sym typeface="Mada"/>
              </a:rPr>
              <a:t>,continue,examination of thyroid gland as in (I)</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AutoNum type="arabicParenR"/>
            </a:pPr>
            <a:r>
              <a:rPr lang="en-GB" sz="1000">
                <a:solidFill>
                  <a:schemeClr val="dk1"/>
                </a:solidFill>
                <a:latin typeface="Mada"/>
                <a:ea typeface="Mada"/>
                <a:cs typeface="Mada"/>
                <a:sym typeface="Mada"/>
              </a:rPr>
              <a:t>If you suspect </a:t>
            </a:r>
            <a:r>
              <a:rPr lang="en-GB" sz="1000" u="sng">
                <a:solidFill>
                  <a:schemeClr val="dk1"/>
                </a:solidFill>
                <a:latin typeface="Mada"/>
                <a:ea typeface="Mada"/>
                <a:cs typeface="Mada"/>
                <a:sym typeface="Mada"/>
              </a:rPr>
              <a:t>cervical lymphadenopathy</a:t>
            </a:r>
            <a:r>
              <a:rPr lang="en-GB" sz="1000">
                <a:solidFill>
                  <a:schemeClr val="dk1"/>
                </a:solidFill>
                <a:latin typeface="Mada"/>
                <a:ea typeface="Mada"/>
                <a:cs typeface="Mada"/>
                <a:sym typeface="Mada"/>
              </a:rPr>
              <a:t>, proceed as in (II)</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AutoNum type="arabicParenR"/>
            </a:pPr>
            <a:r>
              <a:rPr lang="en-GB" sz="1000">
                <a:solidFill>
                  <a:schemeClr val="dk1"/>
                </a:solidFill>
                <a:latin typeface="Mada"/>
                <a:ea typeface="Mada"/>
                <a:cs typeface="Mada"/>
                <a:sym typeface="Mada"/>
              </a:rPr>
              <a:t>If you suspect swelling of a </a:t>
            </a:r>
            <a:r>
              <a:rPr lang="en-GB" sz="1000" u="sng">
                <a:solidFill>
                  <a:schemeClr val="dk1"/>
                </a:solidFill>
                <a:latin typeface="Mada"/>
                <a:ea typeface="Mada"/>
                <a:cs typeface="Mada"/>
                <a:sym typeface="Mada"/>
              </a:rPr>
              <a:t>salivary glands</a:t>
            </a:r>
            <a:r>
              <a:rPr lang="en-GB" sz="1000">
                <a:solidFill>
                  <a:schemeClr val="dk1"/>
                </a:solidFill>
                <a:latin typeface="Mada"/>
                <a:ea typeface="Mada"/>
                <a:cs typeface="Mada"/>
                <a:sym typeface="Mada"/>
              </a:rPr>
              <a:t> proceed as in (III)</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AutoNum type="arabicParenR"/>
            </a:pPr>
            <a:r>
              <a:rPr lang="en-GB" sz="1000">
                <a:solidFill>
                  <a:schemeClr val="dk1"/>
                </a:solidFill>
                <a:latin typeface="Mada"/>
                <a:ea typeface="Mada"/>
                <a:cs typeface="Mada"/>
                <a:sym typeface="Mada"/>
              </a:rPr>
              <a:t>If you feel an obvious swelling other than thyroid, lymphadenopathy or salivary glands proceed as in (IV)</a:t>
            </a:r>
            <a:endParaRPr sz="1000">
              <a:solidFill>
                <a:schemeClr val="dk1"/>
              </a:solidFill>
              <a:latin typeface="Mada"/>
              <a:ea typeface="Mada"/>
              <a:cs typeface="Mada"/>
              <a:sym typeface="Mada"/>
            </a:endParaRPr>
          </a:p>
        </p:txBody>
      </p:sp>
      <p:sp>
        <p:nvSpPr>
          <p:cNvPr id="819" name="Google Shape;819;p48"/>
          <p:cNvSpPr/>
          <p:nvPr/>
        </p:nvSpPr>
        <p:spPr>
          <a:xfrm>
            <a:off x="-68675" y="7715002"/>
            <a:ext cx="38727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lnSpc>
                <a:spcPct val="115000"/>
              </a:lnSpc>
              <a:spcBef>
                <a:spcPts val="0"/>
              </a:spcBef>
              <a:spcAft>
                <a:spcPts val="0"/>
              </a:spcAft>
              <a:buNone/>
            </a:pPr>
            <a:r>
              <a:t/>
            </a:r>
            <a:endParaRPr sz="2000">
              <a:latin typeface="Arial"/>
              <a:ea typeface="Arial"/>
              <a:cs typeface="Arial"/>
              <a:sym typeface="Arial"/>
            </a:endParaRPr>
          </a:p>
        </p:txBody>
      </p:sp>
      <p:graphicFrame>
        <p:nvGraphicFramePr>
          <p:cNvPr id="820" name="Google Shape;820;p48"/>
          <p:cNvGraphicFramePr/>
          <p:nvPr/>
        </p:nvGraphicFramePr>
        <p:xfrm>
          <a:off x="363100" y="8215500"/>
          <a:ext cx="3000000" cy="3000000"/>
        </p:xfrm>
        <a:graphic>
          <a:graphicData uri="http://schemas.openxmlformats.org/drawingml/2006/table">
            <a:tbl>
              <a:tblPr>
                <a:noFill/>
                <a:tableStyleId>{19993E90-D4CF-4236-97D6-A35B643A8516}</a:tableStyleId>
              </a:tblPr>
              <a:tblGrid>
                <a:gridCol w="964375"/>
                <a:gridCol w="3074875"/>
                <a:gridCol w="3074875"/>
              </a:tblGrid>
              <a:tr h="240000">
                <a:tc>
                  <a:txBody>
                    <a:bodyPr/>
                    <a:lstStyle/>
                    <a:p>
                      <a:pPr indent="0" lvl="0" marL="0" rtl="0" algn="ctr">
                        <a:lnSpc>
                          <a:spcPct val="115000"/>
                        </a:lnSpc>
                        <a:spcBef>
                          <a:spcPts val="0"/>
                        </a:spcBef>
                        <a:spcAft>
                          <a:spcPts val="0"/>
                        </a:spcAft>
                        <a:buNone/>
                      </a:pPr>
                      <a:r>
                        <a:t/>
                      </a:r>
                      <a:endParaRPr b="1" sz="1000">
                        <a:latin typeface="Mada"/>
                        <a:ea typeface="Mada"/>
                        <a:cs typeface="Mada"/>
                        <a:sym typeface="Mada"/>
                      </a:endParaRPr>
                    </a:p>
                  </a:txBody>
                  <a:tcPr marT="91425" marB="91425" marR="91425" marL="91425">
                    <a:solidFill>
                      <a:srgbClr val="F9DEC9"/>
                    </a:solidFill>
                  </a:tcPr>
                </a:tc>
                <a:tc>
                  <a:txBody>
                    <a:bodyPr/>
                    <a:lstStyle/>
                    <a:p>
                      <a:pPr indent="0" lvl="0" marL="0" rtl="0" algn="ctr">
                        <a:lnSpc>
                          <a:spcPct val="115000"/>
                        </a:lnSpc>
                        <a:spcBef>
                          <a:spcPts val="0"/>
                        </a:spcBef>
                        <a:spcAft>
                          <a:spcPts val="0"/>
                        </a:spcAft>
                        <a:buNone/>
                      </a:pPr>
                      <a:r>
                        <a:rPr b="1" lang="en-GB" sz="1000">
                          <a:latin typeface="Mada"/>
                          <a:ea typeface="Mada"/>
                          <a:cs typeface="Mada"/>
                          <a:sym typeface="Mada"/>
                        </a:rPr>
                        <a:t>Hyperthyroidism </a:t>
                      </a:r>
                      <a:endParaRPr b="1" sz="1000">
                        <a:latin typeface="Mada"/>
                        <a:ea typeface="Mada"/>
                        <a:cs typeface="Mada"/>
                        <a:sym typeface="Mada"/>
                      </a:endParaRPr>
                    </a:p>
                  </a:txBody>
                  <a:tcPr marT="91425" marB="91425" marR="91425" marL="91425">
                    <a:solidFill>
                      <a:srgbClr val="F9DEC9"/>
                    </a:solidFill>
                  </a:tcPr>
                </a:tc>
                <a:tc>
                  <a:txBody>
                    <a:bodyPr/>
                    <a:lstStyle/>
                    <a:p>
                      <a:pPr indent="0" lvl="0" marL="0" rtl="0" algn="ctr">
                        <a:lnSpc>
                          <a:spcPct val="115000"/>
                        </a:lnSpc>
                        <a:spcBef>
                          <a:spcPts val="0"/>
                        </a:spcBef>
                        <a:spcAft>
                          <a:spcPts val="0"/>
                        </a:spcAft>
                        <a:buNone/>
                      </a:pPr>
                      <a:r>
                        <a:rPr b="1" lang="en-GB" sz="1000">
                          <a:latin typeface="Mada"/>
                          <a:ea typeface="Mada"/>
                          <a:cs typeface="Mada"/>
                          <a:sym typeface="Mada"/>
                        </a:rPr>
                        <a:t>Hypothyroidism </a:t>
                      </a:r>
                      <a:endParaRPr b="1" sz="1000">
                        <a:latin typeface="Mada"/>
                        <a:ea typeface="Mada"/>
                        <a:cs typeface="Mada"/>
                        <a:sym typeface="Mada"/>
                      </a:endParaRPr>
                    </a:p>
                  </a:txBody>
                  <a:tcPr marT="91425" marB="91425" marR="91425" marL="91425">
                    <a:solidFill>
                      <a:srgbClr val="F9DEC9"/>
                    </a:solidFill>
                  </a:tcPr>
                </a:tc>
              </a:tr>
              <a:tr h="830550">
                <a:tc>
                  <a:txBody>
                    <a:bodyPr/>
                    <a:lstStyle/>
                    <a:p>
                      <a:pPr indent="0" lvl="0" marL="0" rtl="0" algn="ctr">
                        <a:lnSpc>
                          <a:spcPct val="115000"/>
                        </a:lnSpc>
                        <a:spcBef>
                          <a:spcPts val="0"/>
                        </a:spcBef>
                        <a:spcAft>
                          <a:spcPts val="0"/>
                        </a:spcAft>
                        <a:buNone/>
                      </a:pPr>
                      <a:r>
                        <a:rPr b="1" lang="en-GB" sz="1000">
                          <a:latin typeface="Mada"/>
                          <a:ea typeface="Mada"/>
                          <a:cs typeface="Mada"/>
                          <a:sym typeface="Mada"/>
                        </a:rPr>
                        <a:t>General Appearance </a:t>
                      </a:r>
                      <a:endParaRPr b="1" sz="1000">
                        <a:latin typeface="Mada"/>
                        <a:ea typeface="Mada"/>
                        <a:cs typeface="Mada"/>
                        <a:sym typeface="Mada"/>
                      </a:endParaRPr>
                    </a:p>
                  </a:txBody>
                  <a:tcPr marT="91425" marB="91425" marR="91425" marL="91425" anchor="ctr"/>
                </a:tc>
                <a:tc>
                  <a:txBody>
                    <a:bodyPr/>
                    <a:lstStyle/>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Constantly moving their fingers</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Looking nervous, agitated</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Thin, wasting of muscles, especially about the face,hands and shoulders</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Looks hot (under-clothed) and sweaty</a:t>
                      </a:r>
                      <a:endParaRPr sz="1000">
                        <a:latin typeface="Mada"/>
                        <a:ea typeface="Mada"/>
                        <a:cs typeface="Mada"/>
                        <a:sym typeface="Mada"/>
                      </a:endParaRPr>
                    </a:p>
                  </a:txBody>
                  <a:tcPr marT="91425" marB="91425" marR="91425" marL="91425"/>
                </a:tc>
                <a:tc>
                  <a:txBody>
                    <a:bodyPr/>
                    <a:lstStyle/>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Overweight with excessive fat and connective tissue deposition over the shoulders, supraclavicular fossa and back of the neck</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Enlarged tongue with deep and hoarse voice </a:t>
                      </a:r>
                      <a:endParaRPr sz="1000">
                        <a:latin typeface="Mada"/>
                        <a:ea typeface="Mada"/>
                        <a:cs typeface="Mada"/>
                        <a:sym typeface="Mada"/>
                      </a:endParaRPr>
                    </a:p>
                  </a:txBody>
                  <a:tcPr marT="91425" marB="91425" marR="91425" marL="91425"/>
                </a:tc>
              </a:tr>
              <a:tr h="523800">
                <a:tc>
                  <a:txBody>
                    <a:bodyPr/>
                    <a:lstStyle/>
                    <a:p>
                      <a:pPr indent="0" lvl="0" marL="0" rtl="0" algn="ctr">
                        <a:lnSpc>
                          <a:spcPct val="115000"/>
                        </a:lnSpc>
                        <a:spcBef>
                          <a:spcPts val="0"/>
                        </a:spcBef>
                        <a:spcAft>
                          <a:spcPts val="0"/>
                        </a:spcAft>
                        <a:buNone/>
                      </a:pPr>
                      <a:r>
                        <a:rPr b="1" lang="en-GB" sz="1000">
                          <a:latin typeface="Mada"/>
                          <a:ea typeface="Mada"/>
                          <a:cs typeface="Mada"/>
                          <a:sym typeface="Mada"/>
                        </a:rPr>
                        <a:t>Hands</a:t>
                      </a:r>
                      <a:endParaRPr b="1" sz="1000">
                        <a:latin typeface="Mada"/>
                        <a:ea typeface="Mada"/>
                        <a:cs typeface="Mada"/>
                        <a:sym typeface="Mada"/>
                      </a:endParaRPr>
                    </a:p>
                  </a:txBody>
                  <a:tcPr marT="91425" marB="91425" marR="91425" marL="91425" anchor="ctr"/>
                </a:tc>
                <a:tc>
                  <a:txBody>
                    <a:bodyPr/>
                    <a:lstStyle/>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Sweating </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Tremor</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Tachycardia, irregular pulse</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Nail clubbing </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Wasting of small muscles </a:t>
                      </a:r>
                      <a:endParaRPr sz="1000">
                        <a:latin typeface="Mada"/>
                        <a:ea typeface="Mada"/>
                        <a:cs typeface="Mada"/>
                        <a:sym typeface="Mada"/>
                      </a:endParaRPr>
                    </a:p>
                  </a:txBody>
                  <a:tcPr marT="91425" marB="91425" marR="91425" marL="91425"/>
                </a:tc>
                <a:tc>
                  <a:txBody>
                    <a:bodyPr/>
                    <a:lstStyle/>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Puffy and spade-like hands </a:t>
                      </a:r>
                      <a:endParaRPr sz="1000">
                        <a:latin typeface="Mada"/>
                        <a:ea typeface="Mada"/>
                        <a:cs typeface="Mada"/>
                        <a:sym typeface="Mada"/>
                      </a:endParaRPr>
                    </a:p>
                  </a:txBody>
                  <a:tcPr marT="91425" marB="91425" marR="91425" marL="91425"/>
                </a:tc>
              </a:tr>
            </a:tbl>
          </a:graphicData>
        </a:graphic>
      </p:graphicFrame>
      <p:sp>
        <p:nvSpPr>
          <p:cNvPr id="821" name="Google Shape;821;p48"/>
          <p:cNvSpPr txBox="1"/>
          <p:nvPr/>
        </p:nvSpPr>
        <p:spPr>
          <a:xfrm>
            <a:off x="192350" y="7926425"/>
            <a:ext cx="2991000" cy="3693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SzPts val="1200"/>
              <a:buFont typeface="Mada"/>
              <a:buAutoNum type="alphaUcPeriod"/>
            </a:pPr>
            <a:r>
              <a:rPr b="1" lang="en-GB" sz="1200">
                <a:latin typeface="Mada"/>
                <a:ea typeface="Mada"/>
                <a:cs typeface="Mada"/>
                <a:sym typeface="Mada"/>
              </a:rPr>
              <a:t>General examination </a:t>
            </a:r>
            <a:endParaRPr b="1" sz="1200">
              <a:latin typeface="Mada"/>
              <a:ea typeface="Mada"/>
              <a:cs typeface="Mada"/>
              <a:sym typeface="Mada"/>
            </a:endParaRPr>
          </a:p>
        </p:txBody>
      </p:sp>
      <p:pic>
        <p:nvPicPr>
          <p:cNvPr id="822" name="Google Shape;822;p48"/>
          <p:cNvPicPr preferRelativeResize="0"/>
          <p:nvPr/>
        </p:nvPicPr>
        <p:blipFill>
          <a:blip r:embed="rId3">
            <a:alphaModFix/>
          </a:blip>
          <a:stretch>
            <a:fillRect/>
          </a:stretch>
        </p:blipFill>
        <p:spPr>
          <a:xfrm>
            <a:off x="5807550" y="4937875"/>
            <a:ext cx="1506500" cy="992307"/>
          </a:xfrm>
          <a:prstGeom prst="rect">
            <a:avLst/>
          </a:prstGeom>
          <a:noFill/>
          <a:ln>
            <a:noFill/>
          </a:ln>
        </p:spPr>
      </p:pic>
      <p:grpSp>
        <p:nvGrpSpPr>
          <p:cNvPr id="823" name="Google Shape;823;p48"/>
          <p:cNvGrpSpPr/>
          <p:nvPr/>
        </p:nvGrpSpPr>
        <p:grpSpPr>
          <a:xfrm>
            <a:off x="101125" y="804571"/>
            <a:ext cx="7387289" cy="905306"/>
            <a:chOff x="142685" y="1136825"/>
            <a:chExt cx="7387289" cy="802150"/>
          </a:xfrm>
        </p:grpSpPr>
        <p:sp>
          <p:nvSpPr>
            <p:cNvPr id="824" name="Google Shape;824;p48"/>
            <p:cNvSpPr txBox="1"/>
            <p:nvPr/>
          </p:nvSpPr>
          <p:spPr>
            <a:xfrm>
              <a:off x="2061628" y="1260075"/>
              <a:ext cx="11955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A B C C D E</a:t>
              </a:r>
              <a:endParaRPr b="1">
                <a:solidFill>
                  <a:srgbClr val="23455A"/>
                </a:solidFill>
                <a:highlight>
                  <a:srgbClr val="C7E3E6"/>
                </a:highlight>
                <a:latin typeface="Lora"/>
                <a:ea typeface="Lora"/>
                <a:cs typeface="Lora"/>
                <a:sym typeface="Lora"/>
              </a:endParaRPr>
            </a:p>
          </p:txBody>
        </p:sp>
        <p:sp>
          <p:nvSpPr>
            <p:cNvPr id="825" name="Google Shape;825;p48"/>
            <p:cNvSpPr txBox="1"/>
            <p:nvPr/>
          </p:nvSpPr>
          <p:spPr>
            <a:xfrm>
              <a:off x="3554954" y="1260063"/>
              <a:ext cx="15630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Vital Signs</a:t>
              </a:r>
              <a:endParaRPr b="1">
                <a:solidFill>
                  <a:srgbClr val="23455A"/>
                </a:solidFill>
                <a:highlight>
                  <a:srgbClr val="C7E3E6"/>
                </a:highlight>
                <a:latin typeface="Lora"/>
                <a:ea typeface="Lora"/>
                <a:cs typeface="Lora"/>
                <a:sym typeface="Lora"/>
              </a:endParaRPr>
            </a:p>
          </p:txBody>
        </p:sp>
        <p:sp>
          <p:nvSpPr>
            <p:cNvPr id="826" name="Google Shape;826;p48"/>
            <p:cNvSpPr txBox="1"/>
            <p:nvPr/>
          </p:nvSpPr>
          <p:spPr>
            <a:xfrm>
              <a:off x="1806802" y="1194125"/>
              <a:ext cx="5247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2</a:t>
              </a:r>
              <a:endParaRPr b="1" sz="2000">
                <a:solidFill>
                  <a:srgbClr val="F9DEC9"/>
                </a:solidFill>
                <a:latin typeface="Pacifico"/>
                <a:ea typeface="Pacifico"/>
                <a:cs typeface="Pacifico"/>
                <a:sym typeface="Pacifico"/>
              </a:endParaRPr>
            </a:p>
          </p:txBody>
        </p:sp>
        <p:sp>
          <p:nvSpPr>
            <p:cNvPr id="827" name="Google Shape;827;p48"/>
            <p:cNvSpPr txBox="1"/>
            <p:nvPr/>
          </p:nvSpPr>
          <p:spPr>
            <a:xfrm>
              <a:off x="3286530" y="1182375"/>
              <a:ext cx="419400" cy="7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3</a:t>
              </a:r>
              <a:endParaRPr b="1" sz="2000">
                <a:solidFill>
                  <a:srgbClr val="F9DEC9"/>
                </a:solidFill>
                <a:latin typeface="Pacifico"/>
                <a:ea typeface="Pacifico"/>
                <a:cs typeface="Pacifico"/>
                <a:sym typeface="Pacifico"/>
              </a:endParaRPr>
            </a:p>
          </p:txBody>
        </p:sp>
        <p:sp>
          <p:nvSpPr>
            <p:cNvPr id="828" name="Google Shape;828;p48"/>
            <p:cNvSpPr txBox="1"/>
            <p:nvPr/>
          </p:nvSpPr>
          <p:spPr>
            <a:xfrm>
              <a:off x="318378" y="1288120"/>
              <a:ext cx="14601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W I P P P E R</a:t>
              </a:r>
              <a:endParaRPr b="1">
                <a:solidFill>
                  <a:srgbClr val="23455A"/>
                </a:solidFill>
                <a:highlight>
                  <a:srgbClr val="C7E3E6"/>
                </a:highlight>
                <a:latin typeface="Lora"/>
                <a:ea typeface="Lora"/>
                <a:cs typeface="Lora"/>
                <a:sym typeface="Lora"/>
              </a:endParaRPr>
            </a:p>
          </p:txBody>
        </p:sp>
        <p:sp>
          <p:nvSpPr>
            <p:cNvPr id="829" name="Google Shape;829;p48"/>
            <p:cNvSpPr txBox="1"/>
            <p:nvPr/>
          </p:nvSpPr>
          <p:spPr>
            <a:xfrm>
              <a:off x="142685" y="1209125"/>
              <a:ext cx="5247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1</a:t>
              </a:r>
              <a:endParaRPr b="1" sz="2000">
                <a:solidFill>
                  <a:srgbClr val="F9DEC9"/>
                </a:solidFill>
                <a:latin typeface="Pacifico"/>
                <a:ea typeface="Pacifico"/>
                <a:cs typeface="Pacifico"/>
                <a:sym typeface="Pacifico"/>
              </a:endParaRPr>
            </a:p>
          </p:txBody>
        </p:sp>
        <p:sp>
          <p:nvSpPr>
            <p:cNvPr id="830" name="Google Shape;830;p48"/>
            <p:cNvSpPr txBox="1"/>
            <p:nvPr/>
          </p:nvSpPr>
          <p:spPr>
            <a:xfrm>
              <a:off x="5213974" y="1136825"/>
              <a:ext cx="2316000" cy="46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Position:</a:t>
              </a:r>
              <a:r>
                <a:rPr b="1" lang="en-GB" sz="1100">
                  <a:solidFill>
                    <a:srgbClr val="FF0000"/>
                  </a:solidFill>
                  <a:latin typeface="Mada"/>
                  <a:ea typeface="Mada"/>
                  <a:cs typeface="Mada"/>
                  <a:sym typeface="Mada"/>
                </a:rPr>
                <a:t> </a:t>
              </a:r>
              <a:r>
                <a:rPr lang="en-GB" sz="1000">
                  <a:solidFill>
                    <a:schemeClr val="dk1"/>
                  </a:solidFill>
                  <a:latin typeface="Mada"/>
                  <a:ea typeface="Mada"/>
                  <a:cs typeface="Mada"/>
                  <a:sym typeface="Mada"/>
                </a:rPr>
                <a:t> </a:t>
              </a:r>
              <a:r>
                <a:rPr lang="en-GB" sz="1100">
                  <a:solidFill>
                    <a:schemeClr val="dk1"/>
                  </a:solidFill>
                  <a:latin typeface="Mada"/>
                  <a:ea typeface="Mada"/>
                  <a:cs typeface="Mada"/>
                  <a:sym typeface="Mada"/>
                </a:rPr>
                <a:t>sitting up comfortably.</a:t>
              </a:r>
              <a:endParaRPr b="1" sz="1100">
                <a:solidFill>
                  <a:schemeClr val="dk1"/>
                </a:solidFill>
                <a:latin typeface="Mada"/>
                <a:ea typeface="Mada"/>
                <a:cs typeface="Mada"/>
                <a:sym typeface="Mada"/>
              </a:endParaRPr>
            </a:p>
            <a:p>
              <a:pPr indent="0" lvl="0" marL="0" rtl="0" algn="l">
                <a:spcBef>
                  <a:spcPts val="0"/>
                </a:spcBef>
                <a:spcAft>
                  <a:spcPts val="0"/>
                </a:spcAft>
                <a:buNone/>
              </a:pPr>
              <a:r>
                <a:t/>
              </a:r>
              <a:endParaRPr b="1" sz="1100">
                <a:solidFill>
                  <a:srgbClr val="FF0000"/>
                </a:solidFill>
                <a:latin typeface="Mada"/>
                <a:ea typeface="Mada"/>
                <a:cs typeface="Mada"/>
                <a:sym typeface="Mada"/>
              </a:endParaRPr>
            </a:p>
          </p:txBody>
        </p:sp>
        <p:sp>
          <p:nvSpPr>
            <p:cNvPr id="831" name="Google Shape;831;p48"/>
            <p:cNvSpPr txBox="1"/>
            <p:nvPr/>
          </p:nvSpPr>
          <p:spPr>
            <a:xfrm>
              <a:off x="5213971" y="1397669"/>
              <a:ext cx="2316000" cy="46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Exposure: </a:t>
              </a:r>
              <a:r>
                <a:rPr lang="en-GB" sz="1100">
                  <a:solidFill>
                    <a:schemeClr val="dk1"/>
                  </a:solidFill>
                  <a:latin typeface="Mada"/>
                  <a:ea typeface="Mada"/>
                  <a:cs typeface="Mada"/>
                  <a:sym typeface="Mada"/>
                </a:rPr>
                <a:t>head and neck down to the clavicles</a:t>
              </a:r>
              <a:endParaRPr b="1" sz="1100">
                <a:solidFill>
                  <a:srgbClr val="FF0000"/>
                </a:solidFill>
                <a:latin typeface="Mada"/>
                <a:ea typeface="Mada"/>
                <a:cs typeface="Mada"/>
                <a:sym typeface="Mada"/>
              </a:endParaRPr>
            </a:p>
          </p:txBody>
        </p:sp>
        <p:cxnSp>
          <p:nvCxnSpPr>
            <p:cNvPr id="832" name="Google Shape;832;p48"/>
            <p:cNvCxnSpPr/>
            <p:nvPr/>
          </p:nvCxnSpPr>
          <p:spPr>
            <a:xfrm flipH="1">
              <a:off x="5432608" y="1893342"/>
              <a:ext cx="1368600" cy="5100"/>
            </a:xfrm>
            <a:prstGeom prst="straightConnector1">
              <a:avLst/>
            </a:prstGeom>
            <a:noFill/>
            <a:ln cap="flat" cmpd="sng" w="28575">
              <a:solidFill>
                <a:srgbClr val="C7E3E6"/>
              </a:solidFill>
              <a:prstDash val="dash"/>
              <a:round/>
              <a:headEnd len="med" w="med" type="none"/>
              <a:tailEnd len="med" w="med" type="none"/>
            </a:ln>
          </p:spPr>
        </p:cxnSp>
      </p:grpSp>
      <p:sp>
        <p:nvSpPr>
          <p:cNvPr id="833" name="Google Shape;833;p48"/>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pic>
        <p:nvPicPr>
          <p:cNvPr id="834" name="Google Shape;834;p48">
            <a:hlinkClick r:id="rId4"/>
          </p:cNvPr>
          <p:cNvPicPr preferRelativeResize="0"/>
          <p:nvPr/>
        </p:nvPicPr>
        <p:blipFill>
          <a:blip r:embed="rId5">
            <a:alphaModFix/>
          </a:blip>
          <a:stretch>
            <a:fillRect/>
          </a:stretch>
        </p:blipFill>
        <p:spPr>
          <a:xfrm>
            <a:off x="6311375" y="2085275"/>
            <a:ext cx="608325" cy="608325"/>
          </a:xfrm>
          <a:prstGeom prst="rect">
            <a:avLst/>
          </a:prstGeom>
          <a:noFill/>
          <a:ln>
            <a:noFill/>
          </a:ln>
        </p:spPr>
      </p:pic>
      <p:sp>
        <p:nvSpPr>
          <p:cNvPr id="835" name="Google Shape;835;p48"/>
          <p:cNvSpPr/>
          <p:nvPr/>
        </p:nvSpPr>
        <p:spPr>
          <a:xfrm>
            <a:off x="3872699" y="7302000"/>
            <a:ext cx="582600" cy="512700"/>
          </a:xfrm>
          <a:prstGeom prst="star5">
            <a:avLst>
              <a:gd fmla="val 19098" name="adj"/>
              <a:gd fmla="val 105146" name="hf"/>
              <a:gd fmla="val 110557" name="vf"/>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49"/>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49"/>
          <p:cNvSpPr txBox="1"/>
          <p:nvPr/>
        </p:nvSpPr>
        <p:spPr>
          <a:xfrm>
            <a:off x="137850" y="299300"/>
            <a:ext cx="7058400" cy="100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highlight>
                  <a:schemeClr val="lt1"/>
                </a:highlight>
                <a:latin typeface="Lora"/>
                <a:ea typeface="Lora"/>
                <a:cs typeface="Lora"/>
                <a:sym typeface="Lora"/>
              </a:rPr>
              <a:t>Cont.  Physical Examination of Neck and Thyroid Swellings</a:t>
            </a:r>
            <a:endParaRPr b="1" sz="2000">
              <a:solidFill>
                <a:srgbClr val="9FCFCF"/>
              </a:solidFill>
              <a:latin typeface="Lora"/>
              <a:ea typeface="Lora"/>
              <a:cs typeface="Lora"/>
              <a:sym typeface="Lora"/>
            </a:endParaRPr>
          </a:p>
        </p:txBody>
      </p:sp>
      <p:sp>
        <p:nvSpPr>
          <p:cNvPr id="842" name="Google Shape;842;p49"/>
          <p:cNvSpPr txBox="1"/>
          <p:nvPr/>
        </p:nvSpPr>
        <p:spPr>
          <a:xfrm>
            <a:off x="0" y="1034450"/>
            <a:ext cx="5594100" cy="4638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9FCFCF"/>
              </a:buClr>
              <a:buSzPts val="1800"/>
              <a:buFont typeface="Comfortaa"/>
              <a:buAutoNum type="romanUcPeriod"/>
            </a:pPr>
            <a:r>
              <a:rPr lang="en-GB" sz="1800">
                <a:solidFill>
                  <a:srgbClr val="9FCFCF"/>
                </a:solidFill>
                <a:latin typeface="Comfortaa"/>
                <a:ea typeface="Comfortaa"/>
                <a:cs typeface="Comfortaa"/>
                <a:sym typeface="Comfortaa"/>
              </a:rPr>
              <a:t>Cont. </a:t>
            </a:r>
            <a:r>
              <a:rPr lang="en-GB" sz="1800">
                <a:solidFill>
                  <a:srgbClr val="9FCFCF"/>
                </a:solidFill>
                <a:latin typeface="Comfortaa"/>
                <a:ea typeface="Comfortaa"/>
                <a:cs typeface="Comfortaa"/>
                <a:sym typeface="Comfortaa"/>
              </a:rPr>
              <a:t>Thyroid gland examination </a:t>
            </a:r>
            <a:endParaRPr sz="1800">
              <a:solidFill>
                <a:srgbClr val="9FCFCF"/>
              </a:solidFill>
              <a:latin typeface="Comfortaa"/>
              <a:ea typeface="Comfortaa"/>
              <a:cs typeface="Comfortaa"/>
              <a:sym typeface="Comfortaa"/>
            </a:endParaRPr>
          </a:p>
        </p:txBody>
      </p:sp>
      <p:graphicFrame>
        <p:nvGraphicFramePr>
          <p:cNvPr id="843" name="Google Shape;843;p49"/>
          <p:cNvGraphicFramePr/>
          <p:nvPr/>
        </p:nvGraphicFramePr>
        <p:xfrm>
          <a:off x="192350" y="1631300"/>
          <a:ext cx="3000000" cy="3000000"/>
        </p:xfrm>
        <a:graphic>
          <a:graphicData uri="http://schemas.openxmlformats.org/drawingml/2006/table">
            <a:tbl>
              <a:tblPr>
                <a:noFill/>
                <a:tableStyleId>{19993E90-D4CF-4236-97D6-A35B643A8516}</a:tableStyleId>
              </a:tblPr>
              <a:tblGrid>
                <a:gridCol w="942050"/>
                <a:gridCol w="3003675"/>
                <a:gridCol w="3003675"/>
              </a:tblGrid>
              <a:tr h="254875">
                <a:tc>
                  <a:txBody>
                    <a:bodyPr/>
                    <a:lstStyle/>
                    <a:p>
                      <a:pPr indent="0" lvl="0" marL="0" rtl="0" algn="ctr">
                        <a:lnSpc>
                          <a:spcPct val="115000"/>
                        </a:lnSpc>
                        <a:spcBef>
                          <a:spcPts val="0"/>
                        </a:spcBef>
                        <a:spcAft>
                          <a:spcPts val="0"/>
                        </a:spcAft>
                        <a:buNone/>
                      </a:pPr>
                      <a:r>
                        <a:t/>
                      </a:r>
                      <a:endParaRPr b="1" sz="1000">
                        <a:latin typeface="Mada"/>
                        <a:ea typeface="Mada"/>
                        <a:cs typeface="Mada"/>
                        <a:sym typeface="Mada"/>
                      </a:endParaRPr>
                    </a:p>
                  </a:txBody>
                  <a:tcPr marT="91425" marB="91425" marR="91425" marL="91425">
                    <a:solidFill>
                      <a:srgbClr val="F6B26B"/>
                    </a:solidFill>
                  </a:tcPr>
                </a:tc>
                <a:tc>
                  <a:txBody>
                    <a:bodyPr/>
                    <a:lstStyle/>
                    <a:p>
                      <a:pPr indent="0" lvl="0" marL="0" rtl="0" algn="ctr">
                        <a:lnSpc>
                          <a:spcPct val="115000"/>
                        </a:lnSpc>
                        <a:spcBef>
                          <a:spcPts val="0"/>
                        </a:spcBef>
                        <a:spcAft>
                          <a:spcPts val="0"/>
                        </a:spcAft>
                        <a:buNone/>
                      </a:pPr>
                      <a:r>
                        <a:rPr b="1" lang="en-GB" sz="1000">
                          <a:latin typeface="Mada"/>
                          <a:ea typeface="Mada"/>
                          <a:cs typeface="Mada"/>
                          <a:sym typeface="Mada"/>
                        </a:rPr>
                        <a:t>Hyperthyroidism</a:t>
                      </a:r>
                      <a:r>
                        <a:rPr b="1" lang="en-GB" sz="1000">
                          <a:latin typeface="Mada"/>
                          <a:ea typeface="Mada"/>
                          <a:cs typeface="Mada"/>
                          <a:sym typeface="Mada"/>
                        </a:rPr>
                        <a:t> </a:t>
                      </a:r>
                      <a:endParaRPr b="1" sz="1000">
                        <a:latin typeface="Mada"/>
                        <a:ea typeface="Mada"/>
                        <a:cs typeface="Mada"/>
                        <a:sym typeface="Mada"/>
                      </a:endParaRPr>
                    </a:p>
                  </a:txBody>
                  <a:tcPr marT="91425" marB="91425" marR="91425" marL="91425">
                    <a:solidFill>
                      <a:srgbClr val="F6B26B"/>
                    </a:solidFill>
                  </a:tcPr>
                </a:tc>
                <a:tc>
                  <a:txBody>
                    <a:bodyPr/>
                    <a:lstStyle/>
                    <a:p>
                      <a:pPr indent="0" lvl="0" marL="0" rtl="0" algn="ctr">
                        <a:lnSpc>
                          <a:spcPct val="115000"/>
                        </a:lnSpc>
                        <a:spcBef>
                          <a:spcPts val="0"/>
                        </a:spcBef>
                        <a:spcAft>
                          <a:spcPts val="0"/>
                        </a:spcAft>
                        <a:buNone/>
                      </a:pPr>
                      <a:r>
                        <a:rPr b="1" lang="en-GB" sz="1000">
                          <a:latin typeface="Mada"/>
                          <a:ea typeface="Mada"/>
                          <a:cs typeface="Mada"/>
                          <a:sym typeface="Mada"/>
                        </a:rPr>
                        <a:t>Hypothyroidism</a:t>
                      </a:r>
                      <a:r>
                        <a:rPr b="1" lang="en-GB" sz="1000">
                          <a:latin typeface="Mada"/>
                          <a:ea typeface="Mada"/>
                          <a:cs typeface="Mada"/>
                          <a:sym typeface="Mada"/>
                        </a:rPr>
                        <a:t> </a:t>
                      </a:r>
                      <a:endParaRPr b="1" sz="1000">
                        <a:latin typeface="Mada"/>
                        <a:ea typeface="Mada"/>
                        <a:cs typeface="Mada"/>
                        <a:sym typeface="Mada"/>
                      </a:endParaRPr>
                    </a:p>
                  </a:txBody>
                  <a:tcPr marT="91425" marB="91425" marR="91425" marL="91425">
                    <a:solidFill>
                      <a:srgbClr val="F6B26B"/>
                    </a:solidFill>
                  </a:tcPr>
                </a:tc>
              </a:tr>
              <a:tr h="430500">
                <a:tc>
                  <a:txBody>
                    <a:bodyPr/>
                    <a:lstStyle/>
                    <a:p>
                      <a:pPr indent="0" lvl="0" marL="0" rtl="0" algn="ctr">
                        <a:lnSpc>
                          <a:spcPct val="115000"/>
                        </a:lnSpc>
                        <a:spcBef>
                          <a:spcPts val="0"/>
                        </a:spcBef>
                        <a:spcAft>
                          <a:spcPts val="0"/>
                        </a:spcAft>
                        <a:buNone/>
                      </a:pPr>
                      <a:r>
                        <a:rPr b="1" lang="en-GB" sz="1000">
                          <a:latin typeface="Mada"/>
                          <a:ea typeface="Mada"/>
                          <a:cs typeface="Mada"/>
                          <a:sym typeface="Mada"/>
                        </a:rPr>
                        <a:t>Eyes</a:t>
                      </a:r>
                      <a:endParaRPr b="1" sz="1000">
                        <a:latin typeface="Mada"/>
                        <a:ea typeface="Mada"/>
                        <a:cs typeface="Mada"/>
                        <a:sym typeface="Mada"/>
                      </a:endParaRPr>
                    </a:p>
                    <a:p>
                      <a:pPr indent="0" lvl="0" marL="0" rtl="0" algn="ctr">
                        <a:lnSpc>
                          <a:spcPct val="115000"/>
                        </a:lnSpc>
                        <a:spcBef>
                          <a:spcPts val="0"/>
                        </a:spcBef>
                        <a:spcAft>
                          <a:spcPts val="0"/>
                        </a:spcAft>
                        <a:buNone/>
                      </a:pPr>
                      <a:r>
                        <a:rPr b="1" lang="en-GB" sz="1000">
                          <a:solidFill>
                            <a:srgbClr val="6AA84F"/>
                          </a:solidFill>
                          <a:latin typeface="Mada"/>
                          <a:ea typeface="Mada"/>
                          <a:cs typeface="Mada"/>
                          <a:sym typeface="Mada"/>
                        </a:rPr>
                        <a:t>place your hand on the </a:t>
                      </a:r>
                      <a:r>
                        <a:rPr b="1" lang="en-GB" sz="1000">
                          <a:solidFill>
                            <a:srgbClr val="6AA84F"/>
                          </a:solidFill>
                          <a:latin typeface="Mada"/>
                          <a:ea typeface="Mada"/>
                          <a:cs typeface="Mada"/>
                          <a:sym typeface="Mada"/>
                        </a:rPr>
                        <a:t>patient’s</a:t>
                      </a:r>
                      <a:r>
                        <a:rPr b="1" lang="en-GB" sz="1000">
                          <a:solidFill>
                            <a:srgbClr val="6AA84F"/>
                          </a:solidFill>
                          <a:latin typeface="Mada"/>
                          <a:ea typeface="Mada"/>
                          <a:cs typeface="Mada"/>
                          <a:sym typeface="Mada"/>
                        </a:rPr>
                        <a:t> head</a:t>
                      </a:r>
                      <a:endParaRPr b="1" sz="1000">
                        <a:solidFill>
                          <a:srgbClr val="6AA84F"/>
                        </a:solidFill>
                        <a:latin typeface="Mada"/>
                        <a:ea typeface="Mada"/>
                        <a:cs typeface="Mada"/>
                        <a:sym typeface="Mada"/>
                      </a:endParaRPr>
                    </a:p>
                  </a:txBody>
                  <a:tcPr marT="91425" marB="91425" marR="91425" marL="91425" anchor="ctr">
                    <a:solidFill>
                      <a:srgbClr val="FCE5CD"/>
                    </a:solidFill>
                  </a:tcPr>
                </a:tc>
                <a:tc>
                  <a:txBody>
                    <a:bodyPr/>
                    <a:lstStyle/>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Lid retraction</a:t>
                      </a:r>
                      <a:r>
                        <a:rPr lang="en-GB" sz="1000">
                          <a:solidFill>
                            <a:srgbClr val="6AA84F"/>
                          </a:solidFill>
                          <a:latin typeface="Mada"/>
                          <a:ea typeface="Mada"/>
                          <a:cs typeface="Mada"/>
                          <a:sym typeface="Mada"/>
                        </a:rPr>
                        <a:t>.</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Lid lag</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Exophthalmos</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Ophthalmoplegia</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Chemosis</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Corneal ulceration</a:t>
                      </a:r>
                      <a:endParaRPr sz="1000">
                        <a:latin typeface="Mada"/>
                        <a:ea typeface="Mada"/>
                        <a:cs typeface="Mada"/>
                        <a:sym typeface="Mada"/>
                      </a:endParaRPr>
                    </a:p>
                  </a:txBody>
                  <a:tcPr marT="91425" marB="91425" marR="91425" marL="91425"/>
                </a:tc>
                <a:tc>
                  <a:txBody>
                    <a:bodyPr/>
                    <a:lstStyle/>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Swollen and heavy eyelids (sleepy and lethargic appearance)</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Loss of hair in the outer third of eyebrow</a:t>
                      </a:r>
                      <a:endParaRPr sz="1000">
                        <a:latin typeface="Mada"/>
                        <a:ea typeface="Mada"/>
                        <a:cs typeface="Mada"/>
                        <a:sym typeface="Mada"/>
                      </a:endParaRPr>
                    </a:p>
                  </a:txBody>
                  <a:tcPr marT="91425" marB="91425" marR="91425" marL="91425"/>
                </a:tc>
              </a:tr>
              <a:tr h="716250">
                <a:tc>
                  <a:txBody>
                    <a:bodyPr/>
                    <a:lstStyle/>
                    <a:p>
                      <a:pPr indent="0" lvl="0" marL="0" rtl="0" algn="ctr">
                        <a:lnSpc>
                          <a:spcPct val="115000"/>
                        </a:lnSpc>
                        <a:spcBef>
                          <a:spcPts val="0"/>
                        </a:spcBef>
                        <a:spcAft>
                          <a:spcPts val="0"/>
                        </a:spcAft>
                        <a:buNone/>
                      </a:pPr>
                      <a:r>
                        <a:rPr b="1" lang="en-GB" sz="1000">
                          <a:latin typeface="Mada"/>
                          <a:ea typeface="Mada"/>
                          <a:cs typeface="Mada"/>
                          <a:sym typeface="Mada"/>
                        </a:rPr>
                        <a:t>Cardiovascular system </a:t>
                      </a:r>
                      <a:endParaRPr b="1" sz="1000">
                        <a:latin typeface="Mada"/>
                        <a:ea typeface="Mada"/>
                        <a:cs typeface="Mada"/>
                        <a:sym typeface="Mada"/>
                      </a:endParaRPr>
                    </a:p>
                  </a:txBody>
                  <a:tcPr marT="91425" marB="91425" marR="91425" marL="91425" anchor="ctr">
                    <a:solidFill>
                      <a:srgbClr val="FCE5CD"/>
                    </a:solidFill>
                  </a:tcPr>
                </a:tc>
                <a:tc>
                  <a:txBody>
                    <a:bodyPr/>
                    <a:lstStyle/>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Irregular pulse (</a:t>
                      </a:r>
                      <a:r>
                        <a:rPr lang="en-GB" sz="1000">
                          <a:solidFill>
                            <a:schemeClr val="dk1"/>
                          </a:solidFill>
                          <a:latin typeface="Mada"/>
                          <a:ea typeface="Mada"/>
                          <a:cs typeface="Mada"/>
                          <a:sym typeface="Mada"/>
                        </a:rPr>
                        <a:t>extrasystoles</a:t>
                      </a:r>
                      <a:r>
                        <a:rPr lang="en-GB" sz="1000">
                          <a:solidFill>
                            <a:schemeClr val="dk1"/>
                          </a:solidFill>
                          <a:latin typeface="Mada"/>
                          <a:ea typeface="Mada"/>
                          <a:cs typeface="Mada"/>
                          <a:sym typeface="Mada"/>
                        </a:rPr>
                        <a:t> and atrial fibrillation)</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Tachycardia at rest, Which persist during sleep </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Rales at the base of lungs and ankles edema (indicate the onset of heart failure)</a:t>
                      </a:r>
                      <a:endParaRPr sz="1000">
                        <a:solidFill>
                          <a:schemeClr val="dk1"/>
                        </a:solidFill>
                        <a:latin typeface="Mada"/>
                        <a:ea typeface="Mada"/>
                        <a:cs typeface="Mada"/>
                        <a:sym typeface="Mada"/>
                      </a:endParaRPr>
                    </a:p>
                  </a:txBody>
                  <a:tcPr marT="91425" marB="91425" marR="91425" marL="91425"/>
                </a:tc>
                <a:tc>
                  <a:txBody>
                    <a:bodyPr/>
                    <a:lstStyle/>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Bradycardia</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Low blood pressure (patient may develop </a:t>
                      </a:r>
                      <a:r>
                        <a:rPr lang="en-GB" sz="1000">
                          <a:solidFill>
                            <a:schemeClr val="dk1"/>
                          </a:solidFill>
                          <a:latin typeface="Mada"/>
                          <a:ea typeface="Mada"/>
                          <a:cs typeface="Mada"/>
                          <a:sym typeface="Mada"/>
                        </a:rPr>
                        <a:t>heart</a:t>
                      </a:r>
                      <a:r>
                        <a:rPr lang="en-GB" sz="1000">
                          <a:solidFill>
                            <a:schemeClr val="dk1"/>
                          </a:solidFill>
                          <a:latin typeface="Mada"/>
                          <a:ea typeface="Mada"/>
                          <a:cs typeface="Mada"/>
                          <a:sym typeface="Mada"/>
                        </a:rPr>
                        <a:t> failure with reverse heart rate and blood pressure abnormalities)</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The hands are cold with blue tips finger</a:t>
                      </a:r>
                      <a:endParaRPr sz="1000">
                        <a:solidFill>
                          <a:schemeClr val="dk1"/>
                        </a:solidFill>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None/>
                      </a:pPr>
                      <a:r>
                        <a:rPr b="1" lang="en-GB" sz="1000">
                          <a:solidFill>
                            <a:schemeClr val="dk1"/>
                          </a:solidFill>
                          <a:latin typeface="Mada"/>
                          <a:ea typeface="Mada"/>
                          <a:cs typeface="Mada"/>
                          <a:sym typeface="Mada"/>
                        </a:rPr>
                        <a:t>Neurological system </a:t>
                      </a:r>
                      <a:endParaRPr b="1" sz="1000">
                        <a:latin typeface="Mada"/>
                        <a:ea typeface="Mada"/>
                        <a:cs typeface="Mada"/>
                        <a:sym typeface="Mada"/>
                      </a:endParaRPr>
                    </a:p>
                  </a:txBody>
                  <a:tcPr marT="91425" marB="91425" marR="91425" marL="91425" anchor="ctr">
                    <a:solidFill>
                      <a:srgbClr val="FCE5CD"/>
                    </a:solidFill>
                  </a:tcPr>
                </a:tc>
                <a:tc>
                  <a:txBody>
                    <a:bodyPr/>
                    <a:lstStyle/>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Worried and nervous appearance </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Constant movement of the hands and fingers </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Fine tremor of the outstretched hands and protruded tongue </a:t>
                      </a:r>
                      <a:endParaRPr sz="1000">
                        <a:latin typeface="Mada"/>
                        <a:ea typeface="Mada"/>
                        <a:cs typeface="Mada"/>
                        <a:sym typeface="Mada"/>
                      </a:endParaRPr>
                    </a:p>
                  </a:txBody>
                  <a:tcPr marT="91425" marB="91425" marR="91425" marL="91425"/>
                </a:tc>
                <a:tc>
                  <a:txBody>
                    <a:bodyPr/>
                    <a:lstStyle/>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Slow thought </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Slow speech </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Slow movements </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Sluggish reflexes with prolonged relaxation phase </a:t>
                      </a:r>
                      <a:endParaRPr sz="1000">
                        <a:latin typeface="Mada"/>
                        <a:ea typeface="Mada"/>
                        <a:cs typeface="Mada"/>
                        <a:sym typeface="Mada"/>
                      </a:endParaRPr>
                    </a:p>
                  </a:txBody>
                  <a:tcPr marT="91425" marB="91425" marR="91425" marL="91425"/>
                </a:tc>
              </a:tr>
              <a:tr h="240000">
                <a:tc>
                  <a:txBody>
                    <a:bodyPr/>
                    <a:lstStyle/>
                    <a:p>
                      <a:pPr indent="0" lvl="0" marL="0" rtl="0" algn="ctr">
                        <a:lnSpc>
                          <a:spcPct val="115000"/>
                        </a:lnSpc>
                        <a:spcBef>
                          <a:spcPts val="0"/>
                        </a:spcBef>
                        <a:spcAft>
                          <a:spcPts val="0"/>
                        </a:spcAft>
                        <a:buNone/>
                      </a:pPr>
                      <a:r>
                        <a:rPr b="1" lang="en-GB" sz="1000">
                          <a:solidFill>
                            <a:schemeClr val="dk1"/>
                          </a:solidFill>
                          <a:latin typeface="Mada"/>
                          <a:ea typeface="Mada"/>
                          <a:cs typeface="Mada"/>
                          <a:sym typeface="Mada"/>
                        </a:rPr>
                        <a:t>Musculoskeletal</a:t>
                      </a:r>
                      <a:r>
                        <a:rPr b="1" lang="en-GB" sz="1000">
                          <a:solidFill>
                            <a:schemeClr val="dk1"/>
                          </a:solidFill>
                          <a:latin typeface="Mada"/>
                          <a:ea typeface="Mada"/>
                          <a:cs typeface="Mada"/>
                          <a:sym typeface="Mada"/>
                        </a:rPr>
                        <a:t> system </a:t>
                      </a:r>
                      <a:endParaRPr b="1" sz="1000">
                        <a:latin typeface="Mada"/>
                        <a:ea typeface="Mada"/>
                        <a:cs typeface="Mada"/>
                        <a:sym typeface="Mada"/>
                      </a:endParaRPr>
                    </a:p>
                  </a:txBody>
                  <a:tcPr marT="91425" marB="91425" marR="91425" marL="91425" anchor="ctr">
                    <a:solidFill>
                      <a:srgbClr val="FCE5CD"/>
                    </a:solidFill>
                  </a:tcPr>
                </a:tc>
                <a:tc>
                  <a:txBody>
                    <a:bodyPr/>
                    <a:lstStyle/>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Weakness and wasting of the </a:t>
                      </a:r>
                      <a:endParaRPr sz="1000">
                        <a:latin typeface="Mada"/>
                        <a:ea typeface="Mada"/>
                        <a:cs typeface="Mada"/>
                        <a:sym typeface="Mada"/>
                      </a:endParaRPr>
                    </a:p>
                    <a:p>
                      <a:pPr indent="0" lvl="0" marL="457200" rtl="0" algn="l">
                        <a:lnSpc>
                          <a:spcPct val="115000"/>
                        </a:lnSpc>
                        <a:spcBef>
                          <a:spcPts val="0"/>
                        </a:spcBef>
                        <a:spcAft>
                          <a:spcPts val="0"/>
                        </a:spcAft>
                        <a:buNone/>
                      </a:pPr>
                      <a:r>
                        <a:rPr lang="en-GB" sz="1000">
                          <a:latin typeface="Mada"/>
                          <a:ea typeface="Mada"/>
                          <a:cs typeface="Mada"/>
                          <a:sym typeface="Mada"/>
                        </a:rPr>
                        <a:t>muscle of the hands, shoulders and face.</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Enlargement of the </a:t>
                      </a:r>
                      <a:r>
                        <a:rPr lang="en-GB" sz="1000">
                          <a:latin typeface="Mada"/>
                          <a:ea typeface="Mada"/>
                          <a:cs typeface="Mada"/>
                          <a:sym typeface="Mada"/>
                        </a:rPr>
                        <a:t>fingertips</a:t>
                      </a:r>
                      <a:r>
                        <a:rPr lang="en-GB" sz="1000">
                          <a:latin typeface="Mada"/>
                          <a:ea typeface="Mada"/>
                          <a:cs typeface="Mada"/>
                          <a:sym typeface="Mada"/>
                        </a:rPr>
                        <a:t> </a:t>
                      </a:r>
                      <a:endParaRPr sz="1000">
                        <a:latin typeface="Mada"/>
                        <a:ea typeface="Mada"/>
                        <a:cs typeface="Mada"/>
                        <a:sym typeface="Mada"/>
                      </a:endParaRPr>
                    </a:p>
                  </a:txBody>
                  <a:tcPr marT="91425" marB="91425" marR="91425" marL="91425"/>
                </a:tc>
                <a:tc>
                  <a:txBody>
                    <a:bodyPr/>
                    <a:lstStyle/>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Weakness of the muscles </a:t>
                      </a:r>
                      <a:endParaRPr sz="1000">
                        <a:latin typeface="Mada"/>
                        <a:ea typeface="Mada"/>
                        <a:cs typeface="Mada"/>
                        <a:sym typeface="Mada"/>
                      </a:endParaRPr>
                    </a:p>
                  </a:txBody>
                  <a:tcPr marT="91425" marB="91425" marR="91425" marL="91425"/>
                </a:tc>
              </a:tr>
              <a:tr h="716250">
                <a:tc>
                  <a:txBody>
                    <a:bodyPr/>
                    <a:lstStyle/>
                    <a:p>
                      <a:pPr indent="0" lvl="0" marL="0" rtl="0" algn="ctr">
                        <a:lnSpc>
                          <a:spcPct val="115000"/>
                        </a:lnSpc>
                        <a:spcBef>
                          <a:spcPts val="0"/>
                        </a:spcBef>
                        <a:spcAft>
                          <a:spcPts val="0"/>
                        </a:spcAft>
                        <a:buNone/>
                      </a:pPr>
                      <a:r>
                        <a:rPr b="1" lang="en-GB" sz="1000">
                          <a:solidFill>
                            <a:schemeClr val="dk1"/>
                          </a:solidFill>
                          <a:latin typeface="Mada"/>
                          <a:ea typeface="Mada"/>
                          <a:cs typeface="Mada"/>
                          <a:sym typeface="Mada"/>
                        </a:rPr>
                        <a:t> Skin</a:t>
                      </a:r>
                      <a:endParaRPr b="1" sz="1000">
                        <a:solidFill>
                          <a:schemeClr val="dk1"/>
                        </a:solidFill>
                        <a:latin typeface="Mada"/>
                        <a:ea typeface="Mada"/>
                        <a:cs typeface="Mada"/>
                        <a:sym typeface="Mada"/>
                      </a:endParaRPr>
                    </a:p>
                  </a:txBody>
                  <a:tcPr marT="91425" marB="91425" marR="91425" marL="91425" anchor="ctr">
                    <a:solidFill>
                      <a:srgbClr val="FCE5CD"/>
                    </a:solidFill>
                  </a:tcPr>
                </a:tc>
                <a:tc>
                  <a:txBody>
                    <a:bodyPr/>
                    <a:lstStyle/>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Pretibial myxedema over the shins (in graves’ disease)</a:t>
                      </a:r>
                      <a:endParaRPr sz="1000">
                        <a:latin typeface="Mada"/>
                        <a:ea typeface="Mada"/>
                        <a:cs typeface="Mada"/>
                        <a:sym typeface="Mada"/>
                      </a:endParaRPr>
                    </a:p>
                  </a:txBody>
                  <a:tcPr marT="91425" marB="91425" marR="91425" marL="91425"/>
                </a:tc>
                <a:tc>
                  <a:txBody>
                    <a:bodyPr/>
                    <a:lstStyle/>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Dry, smooth, inelastic skin with non-pitting edema </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Hair looks thin, and fall out</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Pale-yellow colour skin and the cheeks are flushed with pink-</a:t>
                      </a:r>
                      <a:r>
                        <a:rPr lang="en-GB" sz="1000">
                          <a:latin typeface="Mada"/>
                          <a:ea typeface="Mada"/>
                          <a:cs typeface="Mada"/>
                          <a:sym typeface="Mada"/>
                        </a:rPr>
                        <a:t>orange</a:t>
                      </a:r>
                      <a:r>
                        <a:rPr lang="en-GB" sz="1000">
                          <a:latin typeface="Mada"/>
                          <a:ea typeface="Mada"/>
                          <a:cs typeface="Mada"/>
                          <a:sym typeface="Mada"/>
                        </a:rPr>
                        <a:t> tinge “peaches and cream” appearance  </a:t>
                      </a:r>
                      <a:endParaRPr sz="1000">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None/>
                      </a:pPr>
                      <a:r>
                        <a:rPr b="1" lang="en-GB" sz="1000">
                          <a:latin typeface="Mada"/>
                          <a:ea typeface="Mada"/>
                          <a:cs typeface="Mada"/>
                          <a:sym typeface="Mada"/>
                        </a:rPr>
                        <a:t>Neck</a:t>
                      </a:r>
                      <a:endParaRPr b="1" sz="1000">
                        <a:latin typeface="Mada"/>
                        <a:ea typeface="Mada"/>
                        <a:cs typeface="Mada"/>
                        <a:sym typeface="Mada"/>
                      </a:endParaRPr>
                    </a:p>
                  </a:txBody>
                  <a:tcPr marT="91425" marB="91425" marR="91425" marL="91425" anchor="ctr">
                    <a:solidFill>
                      <a:srgbClr val="FCE5CD"/>
                    </a:solidFill>
                  </a:tcPr>
                </a:tc>
                <a:tc>
                  <a:txBody>
                    <a:bodyPr/>
                    <a:lstStyle/>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Thyrotoxicosis</a:t>
                      </a:r>
                      <a:r>
                        <a:rPr lang="en-GB" sz="1000">
                          <a:latin typeface="Mada"/>
                          <a:ea typeface="Mada"/>
                          <a:cs typeface="Mada"/>
                          <a:sym typeface="Mada"/>
                        </a:rPr>
                        <a:t> can present with enlarged or normal size thyroid gland </a:t>
                      </a:r>
                      <a:endParaRPr sz="1000">
                        <a:latin typeface="Mada"/>
                        <a:ea typeface="Mada"/>
                        <a:cs typeface="Mada"/>
                        <a:sym typeface="Mada"/>
                      </a:endParaRPr>
                    </a:p>
                  </a:txBody>
                  <a:tcPr marT="91425" marB="91425" marR="91425" marL="91425"/>
                </a:tc>
                <a:tc>
                  <a:txBody>
                    <a:bodyPr/>
                    <a:lstStyle/>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Hypothyroidism</a:t>
                      </a:r>
                      <a:r>
                        <a:rPr lang="en-GB" sz="1000">
                          <a:latin typeface="Mada"/>
                          <a:ea typeface="Mada"/>
                          <a:cs typeface="Mada"/>
                          <a:sym typeface="Mada"/>
                        </a:rPr>
                        <a:t> can present with enlarged or normal size thyroid gland </a:t>
                      </a:r>
                      <a:endParaRPr sz="1000">
                        <a:latin typeface="Mada"/>
                        <a:ea typeface="Mada"/>
                        <a:cs typeface="Mada"/>
                        <a:sym typeface="Mada"/>
                      </a:endParaRPr>
                    </a:p>
                  </a:txBody>
                  <a:tcPr marT="91425" marB="91425" marR="91425" marL="91425"/>
                </a:tc>
              </a:tr>
            </a:tbl>
          </a:graphicData>
        </a:graphic>
      </p:graphicFrame>
      <p:sp>
        <p:nvSpPr>
          <p:cNvPr id="844" name="Google Shape;844;p49"/>
          <p:cNvSpPr txBox="1"/>
          <p:nvPr/>
        </p:nvSpPr>
        <p:spPr>
          <a:xfrm>
            <a:off x="192350" y="7924100"/>
            <a:ext cx="2991000" cy="396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200">
                <a:latin typeface="Mada"/>
                <a:ea typeface="Mada"/>
                <a:cs typeface="Mada"/>
                <a:sym typeface="Mada"/>
              </a:rPr>
              <a:t>B. Local examination </a:t>
            </a:r>
            <a:endParaRPr b="1" sz="1200">
              <a:latin typeface="Mada"/>
              <a:ea typeface="Mada"/>
              <a:cs typeface="Mada"/>
              <a:sym typeface="Mada"/>
            </a:endParaRPr>
          </a:p>
        </p:txBody>
      </p:sp>
      <p:sp>
        <p:nvSpPr>
          <p:cNvPr id="845" name="Google Shape;845;p49"/>
          <p:cNvSpPr txBox="1"/>
          <p:nvPr/>
        </p:nvSpPr>
        <p:spPr>
          <a:xfrm>
            <a:off x="438150" y="8534400"/>
            <a:ext cx="54294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p>
        </p:txBody>
      </p:sp>
      <p:sp>
        <p:nvSpPr>
          <p:cNvPr id="846" name="Google Shape;846;p49"/>
          <p:cNvSpPr txBox="1"/>
          <p:nvPr/>
        </p:nvSpPr>
        <p:spPr>
          <a:xfrm>
            <a:off x="322350" y="8445250"/>
            <a:ext cx="6689400" cy="17547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1200"/>
              </a:spcBef>
              <a:spcAft>
                <a:spcPts val="0"/>
              </a:spcAft>
              <a:buClr>
                <a:schemeClr val="dk1"/>
              </a:buClr>
              <a:buSzPts val="1000"/>
              <a:buFont typeface="Mada"/>
              <a:buChar char="●"/>
            </a:pPr>
            <a:r>
              <a:rPr lang="en-GB" sz="1000">
                <a:solidFill>
                  <a:schemeClr val="dk1"/>
                </a:solidFill>
                <a:latin typeface="Mada"/>
                <a:ea typeface="Mada"/>
                <a:cs typeface="Mada"/>
                <a:sym typeface="Mada"/>
              </a:rPr>
              <a:t>As mentioned before you should confirm that the swelling in the neck is in the thyroid gland by observing if it moves up when patient swallows.</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Observe the general contour and surface of the swelling.</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Old or previous skin scars.</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Look for skin puckering and pulled up by swelling which may indicates infiltrated thyroid cancer into the skin or previous thyroid surgery.</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Distended neck veins which may indicate obstruction of the thoracic inlet due to huge goitre with retrosternal extension.</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Position of the thyroid cartilage ( is it in the centre of the neck or deviated to one side ).</a:t>
            </a:r>
            <a:endParaRPr sz="1000">
              <a:solidFill>
                <a:schemeClr val="dk1"/>
              </a:solidFill>
              <a:latin typeface="Mada"/>
              <a:ea typeface="Mada"/>
              <a:cs typeface="Mada"/>
              <a:sym typeface="Mada"/>
            </a:endParaRPr>
          </a:p>
        </p:txBody>
      </p:sp>
      <p:sp>
        <p:nvSpPr>
          <p:cNvPr id="847" name="Google Shape;847;p49"/>
          <p:cNvSpPr txBox="1"/>
          <p:nvPr/>
        </p:nvSpPr>
        <p:spPr>
          <a:xfrm>
            <a:off x="438150" y="8214200"/>
            <a:ext cx="1731900" cy="377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100">
                <a:highlight>
                  <a:srgbClr val="F9DEC9"/>
                </a:highlight>
                <a:latin typeface="Mada"/>
                <a:ea typeface="Mada"/>
                <a:cs typeface="Mada"/>
                <a:sym typeface="Mada"/>
              </a:rPr>
              <a:t>1. </a:t>
            </a:r>
            <a:r>
              <a:rPr b="1" lang="en-GB" sz="1100">
                <a:highlight>
                  <a:srgbClr val="F9DEC9"/>
                </a:highlight>
                <a:latin typeface="Mada"/>
                <a:ea typeface="Mada"/>
                <a:cs typeface="Mada"/>
                <a:sym typeface="Mada"/>
              </a:rPr>
              <a:t>Inspection</a:t>
            </a:r>
            <a:endParaRPr b="1" sz="1100">
              <a:highlight>
                <a:srgbClr val="F9DEC9"/>
              </a:highlight>
              <a:latin typeface="Mada"/>
              <a:ea typeface="Mada"/>
              <a:cs typeface="Mada"/>
              <a:sym typeface="Mada"/>
            </a:endParaRPr>
          </a:p>
        </p:txBody>
      </p:sp>
      <p:sp>
        <p:nvSpPr>
          <p:cNvPr id="848" name="Google Shape;848;p49"/>
          <p:cNvSpPr/>
          <p:nvPr/>
        </p:nvSpPr>
        <p:spPr>
          <a:xfrm>
            <a:off x="75" y="1440650"/>
            <a:ext cx="44565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lnSpc>
                <a:spcPct val="115000"/>
              </a:lnSpc>
              <a:spcBef>
                <a:spcPts val="0"/>
              </a:spcBef>
              <a:spcAft>
                <a:spcPts val="0"/>
              </a:spcAft>
              <a:buNone/>
            </a:pPr>
            <a:r>
              <a:t/>
            </a:r>
            <a:endParaRPr sz="2000">
              <a:latin typeface="Arial"/>
              <a:ea typeface="Arial"/>
              <a:cs typeface="Arial"/>
              <a:sym typeface="Arial"/>
            </a:endParaRPr>
          </a:p>
        </p:txBody>
      </p:sp>
      <p:sp>
        <p:nvSpPr>
          <p:cNvPr id="849" name="Google Shape;849;p49"/>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50"/>
          <p:cNvSpPr txBox="1"/>
          <p:nvPr/>
        </p:nvSpPr>
        <p:spPr>
          <a:xfrm>
            <a:off x="775" y="1073300"/>
            <a:ext cx="5594100" cy="4638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9FCFCF"/>
              </a:buClr>
              <a:buSzPts val="1800"/>
              <a:buFont typeface="Comfortaa"/>
              <a:buAutoNum type="romanUcPeriod"/>
            </a:pPr>
            <a:r>
              <a:rPr lang="en-GB" sz="1800">
                <a:solidFill>
                  <a:srgbClr val="9FCFCF"/>
                </a:solidFill>
                <a:latin typeface="Comfortaa"/>
                <a:ea typeface="Comfortaa"/>
                <a:cs typeface="Comfortaa"/>
                <a:sym typeface="Comfortaa"/>
              </a:rPr>
              <a:t>Cont. Thyroid gland examination </a:t>
            </a:r>
            <a:endParaRPr sz="1800">
              <a:solidFill>
                <a:srgbClr val="9FCFCF"/>
              </a:solidFill>
              <a:latin typeface="Comfortaa"/>
              <a:ea typeface="Comfortaa"/>
              <a:cs typeface="Comfortaa"/>
              <a:sym typeface="Comfortaa"/>
            </a:endParaRPr>
          </a:p>
        </p:txBody>
      </p:sp>
      <p:sp>
        <p:nvSpPr>
          <p:cNvPr id="855" name="Google Shape;855;p50"/>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50"/>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857" name="Google Shape;857;p50"/>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858" name="Google Shape;858;p50"/>
          <p:cNvSpPr txBox="1"/>
          <p:nvPr/>
        </p:nvSpPr>
        <p:spPr>
          <a:xfrm>
            <a:off x="137850" y="299300"/>
            <a:ext cx="7058400" cy="71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highlight>
                  <a:schemeClr val="lt1"/>
                </a:highlight>
                <a:latin typeface="Lora"/>
                <a:ea typeface="Lora"/>
                <a:cs typeface="Lora"/>
                <a:sym typeface="Lora"/>
              </a:rPr>
              <a:t>Cont.  Physical Examination of Neck and Thyroid Swellings</a:t>
            </a:r>
            <a:endParaRPr b="1" sz="2000">
              <a:solidFill>
                <a:srgbClr val="9FCFCF"/>
              </a:solidFill>
              <a:latin typeface="Lora"/>
              <a:ea typeface="Lora"/>
              <a:cs typeface="Lora"/>
              <a:sym typeface="Lora"/>
            </a:endParaRPr>
          </a:p>
        </p:txBody>
      </p:sp>
      <p:sp>
        <p:nvSpPr>
          <p:cNvPr id="859" name="Google Shape;859;p50"/>
          <p:cNvSpPr txBox="1"/>
          <p:nvPr/>
        </p:nvSpPr>
        <p:spPr>
          <a:xfrm>
            <a:off x="116575" y="1818450"/>
            <a:ext cx="54294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p>
        </p:txBody>
      </p:sp>
      <p:sp>
        <p:nvSpPr>
          <p:cNvPr id="860" name="Google Shape;860;p50"/>
          <p:cNvSpPr txBox="1"/>
          <p:nvPr/>
        </p:nvSpPr>
        <p:spPr>
          <a:xfrm>
            <a:off x="116575" y="1818450"/>
            <a:ext cx="54294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p>
        </p:txBody>
      </p:sp>
      <p:sp>
        <p:nvSpPr>
          <p:cNvPr id="861" name="Google Shape;861;p50"/>
          <p:cNvSpPr txBox="1"/>
          <p:nvPr/>
        </p:nvSpPr>
        <p:spPr>
          <a:xfrm>
            <a:off x="137850" y="1818450"/>
            <a:ext cx="7451700" cy="1416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100">
                <a:solidFill>
                  <a:schemeClr val="dk1"/>
                </a:solidFill>
                <a:latin typeface="Mada"/>
                <a:ea typeface="Mada"/>
                <a:cs typeface="Mada"/>
                <a:sym typeface="Mada"/>
              </a:rPr>
              <a:t>a)Palpation from</a:t>
            </a:r>
            <a:r>
              <a:rPr b="1" lang="en-GB" sz="1100" u="sng">
                <a:solidFill>
                  <a:schemeClr val="dk1"/>
                </a:solidFill>
                <a:latin typeface="Mada"/>
                <a:ea typeface="Mada"/>
                <a:cs typeface="Mada"/>
                <a:sym typeface="Mada"/>
              </a:rPr>
              <a:t> in front</a:t>
            </a:r>
            <a:r>
              <a:rPr b="1" lang="en-GB" sz="1100">
                <a:solidFill>
                  <a:schemeClr val="dk1"/>
                </a:solidFill>
                <a:latin typeface="Mada"/>
                <a:ea typeface="Mada"/>
                <a:cs typeface="Mada"/>
                <a:sym typeface="Mada"/>
              </a:rPr>
              <a:t> of the patient:</a:t>
            </a:r>
            <a:endParaRPr b="1" sz="11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Do some palpation from in front before moving to the back of the patient:</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Ask if the swelling is painful</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Assess the size, shape, surface and tenderness of the swelling</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Measure the circumference of the neck with a tape measure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Check the position of the trachea by feeling with tip of two fingers in the suprasternal notch. It may be compressed or deviate to one side byretrostemal extension of huge goitre.</a:t>
            </a:r>
            <a:endParaRPr sz="1000">
              <a:solidFill>
                <a:schemeClr val="dk1"/>
              </a:solidFill>
              <a:latin typeface="Mada"/>
              <a:ea typeface="Mada"/>
              <a:cs typeface="Mada"/>
              <a:sym typeface="Mada"/>
            </a:endParaRPr>
          </a:p>
        </p:txBody>
      </p:sp>
      <p:sp>
        <p:nvSpPr>
          <p:cNvPr id="862" name="Google Shape;862;p50"/>
          <p:cNvSpPr txBox="1"/>
          <p:nvPr/>
        </p:nvSpPr>
        <p:spPr>
          <a:xfrm>
            <a:off x="116575" y="1498250"/>
            <a:ext cx="1731900" cy="377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100">
                <a:highlight>
                  <a:srgbClr val="F9DEC9"/>
                </a:highlight>
                <a:latin typeface="Mada"/>
                <a:ea typeface="Mada"/>
                <a:cs typeface="Mada"/>
                <a:sym typeface="Mada"/>
              </a:rPr>
              <a:t>2. Palpation</a:t>
            </a:r>
            <a:endParaRPr b="1" sz="1100">
              <a:highlight>
                <a:srgbClr val="F9DEC9"/>
              </a:highlight>
              <a:latin typeface="Mada"/>
              <a:ea typeface="Mada"/>
              <a:cs typeface="Mada"/>
              <a:sym typeface="Mada"/>
            </a:endParaRPr>
          </a:p>
        </p:txBody>
      </p:sp>
      <p:sp>
        <p:nvSpPr>
          <p:cNvPr id="863" name="Google Shape;863;p50"/>
          <p:cNvSpPr txBox="1"/>
          <p:nvPr/>
        </p:nvSpPr>
        <p:spPr>
          <a:xfrm>
            <a:off x="178400" y="3081625"/>
            <a:ext cx="7155900" cy="1223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100">
                <a:solidFill>
                  <a:schemeClr val="dk1"/>
                </a:solidFill>
                <a:latin typeface="Mada"/>
                <a:ea typeface="Mada"/>
                <a:cs typeface="Mada"/>
                <a:sym typeface="Mada"/>
              </a:rPr>
              <a:t>b)Palpation from</a:t>
            </a:r>
            <a:r>
              <a:rPr b="1" lang="en-GB" sz="1100" u="sng">
                <a:solidFill>
                  <a:schemeClr val="dk1"/>
                </a:solidFill>
                <a:latin typeface="Mada"/>
                <a:ea typeface="Mada"/>
                <a:cs typeface="Mada"/>
                <a:sym typeface="Mada"/>
              </a:rPr>
              <a:t> behind</a:t>
            </a:r>
            <a:r>
              <a:rPr b="1" lang="en-GB" sz="1100">
                <a:solidFill>
                  <a:schemeClr val="dk1"/>
                </a:solidFill>
                <a:latin typeface="Mada"/>
                <a:ea typeface="Mada"/>
                <a:cs typeface="Mada"/>
                <a:sym typeface="Mada"/>
              </a:rPr>
              <a:t> the patient:</a:t>
            </a:r>
            <a:endParaRPr b="1"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Stand behind the patient.</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Feel with the flat of your fingers over the thyroid with the thumbs posteriorly. Palpate gently, with the patient’s neck should be slightly flexed so as to relax the sternomastoid muscles. Feel systematically both lobes of the gland and its isthmus.</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Ask the patient to take another sip of water and swallow, thyroid felt to move upon swallowing, try to feel the lower limits.</a:t>
            </a:r>
            <a:endParaRPr sz="1000">
              <a:solidFill>
                <a:schemeClr val="dk1"/>
              </a:solidFill>
              <a:latin typeface="Mada"/>
              <a:ea typeface="Mada"/>
              <a:cs typeface="Mada"/>
              <a:sym typeface="Mada"/>
            </a:endParaRPr>
          </a:p>
        </p:txBody>
      </p:sp>
      <p:sp>
        <p:nvSpPr>
          <p:cNvPr id="864" name="Google Shape;864;p50"/>
          <p:cNvSpPr txBox="1"/>
          <p:nvPr/>
        </p:nvSpPr>
        <p:spPr>
          <a:xfrm>
            <a:off x="102500" y="9380625"/>
            <a:ext cx="7231800" cy="11853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1200"/>
              </a:spcBef>
              <a:spcAft>
                <a:spcPts val="0"/>
              </a:spcAft>
              <a:buSzPts val="1000"/>
              <a:buFont typeface="Mada"/>
              <a:buChar char="●"/>
            </a:pPr>
            <a:r>
              <a:rPr lang="en-GB" sz="1000">
                <a:latin typeface="Mada"/>
                <a:ea typeface="Mada"/>
                <a:cs typeface="Mada"/>
                <a:sym typeface="Mada"/>
              </a:rPr>
              <a:t>Ask the patient to lift both arms as high as possible. Wait a few moments then observe the face for congestion (plethora) and </a:t>
            </a:r>
            <a:r>
              <a:rPr lang="en-GB" sz="1000">
                <a:latin typeface="Mada"/>
                <a:ea typeface="Mada"/>
                <a:cs typeface="Mada"/>
                <a:sym typeface="Mada"/>
              </a:rPr>
              <a:t>cyanosis</a:t>
            </a:r>
            <a:r>
              <a:rPr lang="en-GB" sz="1000">
                <a:latin typeface="Mada"/>
                <a:ea typeface="Mada"/>
                <a:cs typeface="Mada"/>
                <a:sym typeface="Mada"/>
              </a:rPr>
              <a:t> and notice any </a:t>
            </a:r>
            <a:r>
              <a:rPr lang="en-GB" sz="1000">
                <a:latin typeface="Mada"/>
                <a:ea typeface="Mada"/>
                <a:cs typeface="Mada"/>
                <a:sym typeface="Mada"/>
              </a:rPr>
              <a:t>respiratory</a:t>
            </a:r>
            <a:r>
              <a:rPr lang="en-GB" sz="1000">
                <a:latin typeface="Mada"/>
                <a:ea typeface="Mada"/>
                <a:cs typeface="Mada"/>
                <a:sym typeface="Mada"/>
              </a:rPr>
              <a:t> distress or inspiratory stridor. Look at the neck </a:t>
            </a:r>
            <a:r>
              <a:rPr lang="en-GB" sz="1000">
                <a:latin typeface="Mada"/>
                <a:ea typeface="Mada"/>
                <a:cs typeface="Mada"/>
                <a:sym typeface="Mada"/>
              </a:rPr>
              <a:t>veins</a:t>
            </a:r>
            <a:r>
              <a:rPr lang="en-GB" sz="1000">
                <a:latin typeface="Mada"/>
                <a:ea typeface="Mada"/>
                <a:cs typeface="Mada"/>
                <a:sym typeface="Mada"/>
              </a:rPr>
              <a:t> for distension (venous congestion). Ask the patient to take in deep breath through the month and listen </a:t>
            </a:r>
            <a:r>
              <a:rPr lang="en-GB" sz="1000">
                <a:latin typeface="Mada"/>
                <a:ea typeface="Mada"/>
                <a:cs typeface="Mada"/>
                <a:sym typeface="Mada"/>
              </a:rPr>
              <a:t>for</a:t>
            </a:r>
            <a:r>
              <a:rPr lang="en-GB" sz="1000">
                <a:latin typeface="Mada"/>
                <a:ea typeface="Mada"/>
                <a:cs typeface="Mada"/>
                <a:sym typeface="Mada"/>
              </a:rPr>
              <a:t> stridor–t</a:t>
            </a:r>
            <a:r>
              <a:rPr lang="en-GB" sz="1000">
                <a:solidFill>
                  <a:schemeClr val="dk1"/>
                </a:solidFill>
                <a:latin typeface="Mada"/>
                <a:ea typeface="Mada"/>
                <a:cs typeface="Mada"/>
                <a:sym typeface="Mada"/>
              </a:rPr>
              <a:t>his is a test for thoracic inlet obstruction due to retrosternal goitre or any retrosternal mass.</a:t>
            </a:r>
            <a:endParaRPr/>
          </a:p>
        </p:txBody>
      </p:sp>
      <p:sp>
        <p:nvSpPr>
          <p:cNvPr id="865" name="Google Shape;865;p50"/>
          <p:cNvSpPr txBox="1"/>
          <p:nvPr/>
        </p:nvSpPr>
        <p:spPr>
          <a:xfrm>
            <a:off x="265575" y="4305325"/>
            <a:ext cx="7058400" cy="2955300"/>
          </a:xfrm>
          <a:prstGeom prst="rect">
            <a:avLst/>
          </a:prstGeom>
          <a:noFill/>
          <a:ln cap="flat" cmpd="sng" w="19050">
            <a:solidFill>
              <a:srgbClr val="E06666"/>
            </a:solidFill>
            <a:prstDash val="dot"/>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i="1" lang="en-GB" sz="1000">
                <a:latin typeface="Mada"/>
                <a:ea typeface="Mada"/>
                <a:cs typeface="Mada"/>
                <a:sym typeface="Mada"/>
              </a:rPr>
              <a:t>Consider the following during palpation:</a:t>
            </a:r>
            <a:endParaRPr b="1" i="1" sz="1000">
              <a:latin typeface="Mada"/>
              <a:ea typeface="Mada"/>
              <a:cs typeface="Mada"/>
              <a:sym typeface="Mada"/>
            </a:endParaRPr>
          </a:p>
          <a:p>
            <a:pPr indent="-292100" lvl="0" marL="457200" rtl="0" algn="l">
              <a:lnSpc>
                <a:spcPct val="115000"/>
              </a:lnSpc>
              <a:spcBef>
                <a:spcPts val="0"/>
              </a:spcBef>
              <a:spcAft>
                <a:spcPts val="0"/>
              </a:spcAft>
              <a:buSzPts val="1000"/>
              <a:buFont typeface="Mada"/>
              <a:buAutoNum type="arabicParenR"/>
            </a:pPr>
            <a:r>
              <a:rPr b="1" lang="en-GB" sz="1000">
                <a:latin typeface="Mada"/>
                <a:ea typeface="Mada"/>
                <a:cs typeface="Mada"/>
                <a:sym typeface="Mada"/>
              </a:rPr>
              <a:t>Size: </a:t>
            </a:r>
            <a:r>
              <a:rPr lang="en-GB" sz="1000">
                <a:solidFill>
                  <a:schemeClr val="dk1"/>
                </a:solidFill>
                <a:latin typeface="Mada"/>
                <a:ea typeface="Mada"/>
                <a:cs typeface="Mada"/>
                <a:sym typeface="Mada"/>
              </a:rPr>
              <a:t>only an appropriate estimation is possible. Feel carefully for a lower border because its absence suggests retrosternal extension.</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AutoNum type="arabicParenR"/>
            </a:pPr>
            <a:r>
              <a:rPr b="1" lang="en-GB" sz="1000">
                <a:latin typeface="Mada"/>
                <a:ea typeface="Mada"/>
                <a:cs typeface="Mada"/>
                <a:sym typeface="Mada"/>
              </a:rPr>
              <a:t>Shape and surface: </a:t>
            </a:r>
            <a:r>
              <a:rPr lang="en-GB" sz="1000">
                <a:solidFill>
                  <a:schemeClr val="dk1"/>
                </a:solidFill>
                <a:latin typeface="Mada"/>
                <a:ea typeface="Mada"/>
                <a:cs typeface="Mada"/>
                <a:sym typeface="Mada"/>
              </a:rPr>
              <a:t>note whether the gland is uniformly enlarged or irregular and whether the isthmus is affected. If a nodule is palpable that feels distinct from the remaining thyroid tissue, determine its location, size, consistency, tenderness and mobility. Also determine if other nodules are present (multinodular goitre).</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AutoNum type="arabicParenR"/>
            </a:pPr>
            <a:r>
              <a:rPr b="1" lang="en-GB" sz="1000">
                <a:latin typeface="Mada"/>
                <a:ea typeface="Mada"/>
                <a:cs typeface="Mada"/>
                <a:sym typeface="Mada"/>
              </a:rPr>
              <a:t>Tenderness: </a:t>
            </a:r>
            <a:r>
              <a:rPr lang="en-GB" sz="1000">
                <a:solidFill>
                  <a:schemeClr val="dk1"/>
                </a:solidFill>
                <a:latin typeface="Mada"/>
                <a:ea typeface="Mada"/>
                <a:cs typeface="Mada"/>
                <a:sym typeface="Mada"/>
              </a:rPr>
              <a:t>suggests thyroiditis (subacute or rarely suppurative), or less often a bleeding into cyst or carcinoma.</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AutoNum type="arabicParenR"/>
            </a:pPr>
            <a:r>
              <a:rPr b="1" lang="en-GB" sz="1000">
                <a:latin typeface="Mada"/>
                <a:ea typeface="Mada"/>
                <a:cs typeface="Mada"/>
                <a:sym typeface="Mada"/>
              </a:rPr>
              <a:t>Consistency: </a:t>
            </a:r>
            <a:r>
              <a:rPr lang="en-GB" sz="1000">
                <a:solidFill>
                  <a:schemeClr val="dk1"/>
                </a:solidFill>
                <a:latin typeface="Mada"/>
                <a:ea typeface="Mada"/>
                <a:cs typeface="Mada"/>
                <a:sym typeface="Mada"/>
              </a:rPr>
              <a:t>this may vary in different parts of the gland. Soft is normal feeling of the gland. The gland is often firm in simple goitre and typically rubbery or hard in Hashimoto’s thyroiditis, whereas it is stony hard in carcinoma, calcification in a cyst, fibrosis or Riedel's’ thyroiditis.</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AutoNum type="arabicParenR"/>
            </a:pPr>
            <a:r>
              <a:rPr b="1" lang="en-GB" sz="1000">
                <a:latin typeface="Mada"/>
                <a:ea typeface="Mada"/>
                <a:cs typeface="Mada"/>
                <a:sym typeface="Mada"/>
              </a:rPr>
              <a:t>Mobility: </a:t>
            </a:r>
            <a:r>
              <a:rPr lang="en-GB" sz="1000">
                <a:solidFill>
                  <a:schemeClr val="dk1"/>
                </a:solidFill>
                <a:latin typeface="Mada"/>
                <a:ea typeface="Mada"/>
                <a:cs typeface="Mada"/>
                <a:sym typeface="Mada"/>
              </a:rPr>
              <a:t>carcinoma may tether the gland.</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AutoNum type="arabicParenR"/>
            </a:pPr>
            <a:r>
              <a:rPr b="1" lang="en-GB" sz="1000">
                <a:latin typeface="Mada"/>
                <a:ea typeface="Mada"/>
                <a:cs typeface="Mada"/>
                <a:sym typeface="Mada"/>
              </a:rPr>
              <a:t>Thrill: </a:t>
            </a:r>
            <a:r>
              <a:rPr lang="en-GB" sz="1000">
                <a:solidFill>
                  <a:schemeClr val="dk1"/>
                </a:solidFill>
                <a:latin typeface="Mada"/>
                <a:ea typeface="Mada"/>
                <a:cs typeface="Mada"/>
                <a:sym typeface="Mada"/>
              </a:rPr>
              <a:t>occurs when the gland is metabolically active in thyrotoxicosis or if the gland is large and compressing the carotid artery.</a:t>
            </a:r>
            <a:endParaRPr sz="1000">
              <a:solidFill>
                <a:schemeClr val="dk1"/>
              </a:solidFill>
              <a:latin typeface="Mada"/>
              <a:ea typeface="Mada"/>
              <a:cs typeface="Mada"/>
              <a:sym typeface="Mada"/>
            </a:endParaRPr>
          </a:p>
          <a:p>
            <a:pPr indent="-292100" lvl="0"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 Palpate cervical lymph nodes: may be involved in thyroid carcinoma</a:t>
            </a:r>
            <a:endParaRPr sz="1000">
              <a:solidFill>
                <a:schemeClr val="dk1"/>
              </a:solidFill>
              <a:latin typeface="Mada"/>
              <a:ea typeface="Mada"/>
              <a:cs typeface="Mada"/>
              <a:sym typeface="Mada"/>
            </a:endParaRPr>
          </a:p>
          <a:p>
            <a:pPr indent="-292100" lvl="0"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Palpate each carotid artery: absence of its pulsation may occasionally indicate malignant infiltration by thyroid carcinoma or pushed by huge goitre.</a:t>
            </a:r>
            <a:endParaRPr sz="1000">
              <a:latin typeface="Mada"/>
              <a:ea typeface="Mada"/>
              <a:cs typeface="Mada"/>
              <a:sym typeface="Mada"/>
            </a:endParaRPr>
          </a:p>
        </p:txBody>
      </p:sp>
      <p:sp>
        <p:nvSpPr>
          <p:cNvPr id="866" name="Google Shape;866;p50"/>
          <p:cNvSpPr txBox="1"/>
          <p:nvPr/>
        </p:nvSpPr>
        <p:spPr>
          <a:xfrm>
            <a:off x="75726" y="7429275"/>
            <a:ext cx="7155900" cy="723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100">
                <a:highlight>
                  <a:srgbClr val="F9DEC9"/>
                </a:highlight>
                <a:latin typeface="Mada"/>
                <a:ea typeface="Mada"/>
                <a:cs typeface="Mada"/>
                <a:sym typeface="Mada"/>
              </a:rPr>
              <a:t>3. Percussion</a:t>
            </a:r>
            <a:endParaRPr b="1" sz="1100">
              <a:highlight>
                <a:srgbClr val="F9DEC9"/>
              </a:highlight>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The upper part of the manubrium can be percussed from one side to the other.</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 change from resonant to dull indicates possible retrosternal goitre, but this is </a:t>
            </a:r>
            <a:r>
              <a:rPr b="1" lang="en-GB" sz="1000" u="sng">
                <a:solidFill>
                  <a:schemeClr val="dk1"/>
                </a:solidFill>
                <a:latin typeface="Mada"/>
                <a:ea typeface="Mada"/>
                <a:cs typeface="Mada"/>
                <a:sym typeface="Mada"/>
              </a:rPr>
              <a:t>not a very reliable sign.</a:t>
            </a:r>
            <a:endParaRPr b="1" sz="1000" u="sng">
              <a:latin typeface="Mada"/>
              <a:ea typeface="Mada"/>
              <a:cs typeface="Mada"/>
              <a:sym typeface="Mada"/>
            </a:endParaRPr>
          </a:p>
        </p:txBody>
      </p:sp>
      <p:sp>
        <p:nvSpPr>
          <p:cNvPr id="867" name="Google Shape;867;p50"/>
          <p:cNvSpPr txBox="1"/>
          <p:nvPr/>
        </p:nvSpPr>
        <p:spPr>
          <a:xfrm>
            <a:off x="102500" y="8150300"/>
            <a:ext cx="7155900" cy="1069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100">
                <a:highlight>
                  <a:srgbClr val="F9DEC9"/>
                </a:highlight>
                <a:latin typeface="Mada"/>
                <a:ea typeface="Mada"/>
                <a:cs typeface="Mada"/>
                <a:sym typeface="Mada"/>
              </a:rPr>
              <a:t>4. </a:t>
            </a:r>
            <a:r>
              <a:rPr b="1" lang="en-GB" sz="1100">
                <a:highlight>
                  <a:srgbClr val="F9DEC9"/>
                </a:highlight>
                <a:latin typeface="Mada"/>
                <a:ea typeface="Mada"/>
                <a:cs typeface="Mada"/>
                <a:sym typeface="Mada"/>
              </a:rPr>
              <a:t>Auscultation</a:t>
            </a:r>
            <a:endParaRPr b="1" sz="1100">
              <a:highlight>
                <a:srgbClr val="F9DEC9"/>
              </a:highlight>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solidFill>
                  <a:schemeClr val="dk1"/>
                </a:solidFill>
                <a:latin typeface="Mada"/>
                <a:ea typeface="Mada"/>
                <a:cs typeface="Mada"/>
                <a:sym typeface="Mada"/>
              </a:rPr>
              <a:t>Systolic bruit: </a:t>
            </a:r>
            <a:r>
              <a:rPr lang="en-GB" sz="1000">
                <a:solidFill>
                  <a:schemeClr val="dk1"/>
                </a:solidFill>
                <a:latin typeface="Mada"/>
                <a:ea typeface="Mada"/>
                <a:cs typeface="Mada"/>
                <a:sym typeface="Mada"/>
              </a:rPr>
              <a:t>is usually audible over the lateral lobes of a diffusely enlarged hyperemic gland due to increased blood supply and occasionally from the use of antithyroid drugs.</a:t>
            </a:r>
            <a:r>
              <a:rPr lang="en-GB" sz="1000">
                <a:latin typeface="Mada"/>
                <a:ea typeface="Mada"/>
                <a:cs typeface="Mada"/>
                <a:sym typeface="Mada"/>
              </a:rPr>
              <a:t> </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solidFill>
                  <a:schemeClr val="dk1"/>
                </a:solidFill>
                <a:latin typeface="Mada"/>
                <a:ea typeface="Mada"/>
                <a:cs typeface="Mada"/>
                <a:sym typeface="Mada"/>
              </a:rPr>
              <a:t>Carotid bruit:</a:t>
            </a:r>
            <a:r>
              <a:rPr lang="en-GB" sz="1000">
                <a:solidFill>
                  <a:schemeClr val="dk1"/>
                </a:solidFill>
                <a:latin typeface="Mada"/>
                <a:ea typeface="Mada"/>
                <a:cs typeface="Mada"/>
                <a:sym typeface="Mada"/>
              </a:rPr>
              <a:t> (louder over the carotid itself) due to compression of carotid artery by huge goitre.</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solidFill>
                  <a:schemeClr val="dk1"/>
                </a:solidFill>
                <a:latin typeface="Mada"/>
                <a:ea typeface="Mada"/>
                <a:cs typeface="Mada"/>
                <a:sym typeface="Mada"/>
              </a:rPr>
              <a:t>Venous hum: </a:t>
            </a:r>
            <a:r>
              <a:rPr lang="en-GB" sz="1000">
                <a:solidFill>
                  <a:schemeClr val="dk1"/>
                </a:solidFill>
                <a:latin typeface="Mada"/>
                <a:ea typeface="Mada"/>
                <a:cs typeface="Mada"/>
                <a:sym typeface="Mada"/>
              </a:rPr>
              <a:t>due to retrosternal extension of thyroid gland.</a:t>
            </a:r>
            <a:endParaRPr sz="1000">
              <a:latin typeface="Mada"/>
              <a:ea typeface="Mada"/>
              <a:cs typeface="Mada"/>
              <a:sym typeface="Mada"/>
            </a:endParaRPr>
          </a:p>
        </p:txBody>
      </p:sp>
      <p:sp>
        <p:nvSpPr>
          <p:cNvPr id="868" name="Google Shape;868;p50"/>
          <p:cNvSpPr txBox="1"/>
          <p:nvPr/>
        </p:nvSpPr>
        <p:spPr>
          <a:xfrm>
            <a:off x="135250" y="9190101"/>
            <a:ext cx="3006900" cy="377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100">
                <a:highlight>
                  <a:srgbClr val="F9DEC9"/>
                </a:highlight>
                <a:latin typeface="Mada"/>
                <a:ea typeface="Mada"/>
                <a:cs typeface="Mada"/>
                <a:sym typeface="Mada"/>
              </a:rPr>
              <a:t>5. Pemberton's sign</a:t>
            </a:r>
            <a:endParaRPr b="1" sz="1100">
              <a:highlight>
                <a:srgbClr val="F9DEC9"/>
              </a:highlight>
              <a:latin typeface="Mada"/>
              <a:ea typeface="Mada"/>
              <a:cs typeface="Mada"/>
              <a:sym typeface="Mada"/>
            </a:endParaRPr>
          </a:p>
        </p:txBody>
      </p:sp>
      <p:sp>
        <p:nvSpPr>
          <p:cNvPr id="869" name="Google Shape;869;p50"/>
          <p:cNvSpPr/>
          <p:nvPr/>
        </p:nvSpPr>
        <p:spPr>
          <a:xfrm>
            <a:off x="75" y="1440650"/>
            <a:ext cx="44565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lnSpc>
                <a:spcPct val="115000"/>
              </a:lnSpc>
              <a:spcBef>
                <a:spcPts val="0"/>
              </a:spcBef>
              <a:spcAft>
                <a:spcPts val="0"/>
              </a:spcAft>
              <a:buNone/>
            </a:pPr>
            <a:r>
              <a:t/>
            </a:r>
            <a:endParaRPr sz="2000">
              <a:latin typeface="Arial"/>
              <a:ea typeface="Arial"/>
              <a:cs typeface="Arial"/>
              <a:sym typeface="Arial"/>
            </a:endParaRPr>
          </a:p>
        </p:txBody>
      </p:sp>
      <p:sp>
        <p:nvSpPr>
          <p:cNvPr id="870" name="Google Shape;870;p50"/>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51"/>
          <p:cNvSpPr txBox="1"/>
          <p:nvPr/>
        </p:nvSpPr>
        <p:spPr>
          <a:xfrm>
            <a:off x="-392475" y="5999138"/>
            <a:ext cx="6558600" cy="461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GB" sz="1800">
                <a:solidFill>
                  <a:srgbClr val="9FCFCF"/>
                </a:solidFill>
                <a:latin typeface="Comfortaa"/>
                <a:ea typeface="Comfortaa"/>
                <a:cs typeface="Comfortaa"/>
                <a:sym typeface="Comfortaa"/>
              </a:rPr>
              <a:t>III.Examination of Salivary glands </a:t>
            </a:r>
            <a:endParaRPr sz="1800">
              <a:solidFill>
                <a:srgbClr val="9FCFCF"/>
              </a:solidFill>
              <a:latin typeface="Comfortaa"/>
              <a:ea typeface="Comfortaa"/>
              <a:cs typeface="Comfortaa"/>
              <a:sym typeface="Comfortaa"/>
            </a:endParaRPr>
          </a:p>
        </p:txBody>
      </p:sp>
      <p:sp>
        <p:nvSpPr>
          <p:cNvPr id="876" name="Google Shape;876;p51"/>
          <p:cNvSpPr txBox="1"/>
          <p:nvPr/>
        </p:nvSpPr>
        <p:spPr>
          <a:xfrm>
            <a:off x="-481775" y="1038850"/>
            <a:ext cx="6558600" cy="4638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GB" sz="1800">
                <a:solidFill>
                  <a:srgbClr val="9FCFCF"/>
                </a:solidFill>
                <a:latin typeface="Comfortaa"/>
                <a:ea typeface="Comfortaa"/>
                <a:cs typeface="Comfortaa"/>
                <a:sym typeface="Comfortaa"/>
              </a:rPr>
              <a:t>II.Examination of Cervical lymphadenopathy </a:t>
            </a:r>
            <a:endParaRPr sz="1800">
              <a:solidFill>
                <a:srgbClr val="9FCFCF"/>
              </a:solidFill>
              <a:latin typeface="Comfortaa"/>
              <a:ea typeface="Comfortaa"/>
              <a:cs typeface="Comfortaa"/>
              <a:sym typeface="Comfortaa"/>
            </a:endParaRPr>
          </a:p>
        </p:txBody>
      </p:sp>
      <p:sp>
        <p:nvSpPr>
          <p:cNvPr id="877" name="Google Shape;877;p51"/>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51"/>
          <p:cNvSpPr/>
          <p:nvPr/>
        </p:nvSpPr>
        <p:spPr>
          <a:xfrm>
            <a:off x="6033375" y="102024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51"/>
          <p:cNvSpPr/>
          <p:nvPr/>
        </p:nvSpPr>
        <p:spPr>
          <a:xfrm>
            <a:off x="6935150" y="102638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51"/>
          <p:cNvSpPr txBox="1"/>
          <p:nvPr/>
        </p:nvSpPr>
        <p:spPr>
          <a:xfrm>
            <a:off x="137850" y="166250"/>
            <a:ext cx="7058400" cy="67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highlight>
                  <a:schemeClr val="lt1"/>
                </a:highlight>
                <a:latin typeface="Lora"/>
                <a:ea typeface="Lora"/>
                <a:cs typeface="Lora"/>
                <a:sym typeface="Lora"/>
              </a:rPr>
              <a:t>Cont.  Physical Examination of Neck and Thyroid Swellings</a:t>
            </a:r>
            <a:endParaRPr b="1" sz="2000">
              <a:solidFill>
                <a:srgbClr val="9FCFCF"/>
              </a:solidFill>
              <a:latin typeface="Lora"/>
              <a:ea typeface="Lora"/>
              <a:cs typeface="Lora"/>
              <a:sym typeface="Lora"/>
            </a:endParaRPr>
          </a:p>
        </p:txBody>
      </p:sp>
      <p:sp>
        <p:nvSpPr>
          <p:cNvPr id="881" name="Google Shape;881;p51"/>
          <p:cNvSpPr/>
          <p:nvPr/>
        </p:nvSpPr>
        <p:spPr>
          <a:xfrm>
            <a:off x="775" y="1440650"/>
            <a:ext cx="53445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882" name="Google Shape;882;p51"/>
          <p:cNvSpPr txBox="1"/>
          <p:nvPr/>
        </p:nvSpPr>
        <p:spPr>
          <a:xfrm>
            <a:off x="40375" y="1269650"/>
            <a:ext cx="17319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1100">
              <a:highlight>
                <a:srgbClr val="F9DEC9"/>
              </a:highlight>
              <a:latin typeface="Mada"/>
              <a:ea typeface="Mada"/>
              <a:cs typeface="Mada"/>
              <a:sym typeface="Mada"/>
            </a:endParaRPr>
          </a:p>
        </p:txBody>
      </p:sp>
      <p:sp>
        <p:nvSpPr>
          <p:cNvPr id="883" name="Google Shape;883;p51"/>
          <p:cNvSpPr txBox="1"/>
          <p:nvPr/>
        </p:nvSpPr>
        <p:spPr>
          <a:xfrm>
            <a:off x="61650" y="1498250"/>
            <a:ext cx="6558600" cy="45138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0"/>
              </a:spcBef>
              <a:spcAft>
                <a:spcPts val="0"/>
              </a:spcAft>
              <a:buSzPts val="1000"/>
              <a:buFont typeface="Mada"/>
              <a:buAutoNum type="alphaLcParenR"/>
            </a:pPr>
            <a:r>
              <a:rPr b="1" lang="en-GB" sz="1000">
                <a:latin typeface="Mada"/>
                <a:ea typeface="Mada"/>
                <a:cs typeface="Mada"/>
                <a:sym typeface="Mada"/>
              </a:rPr>
              <a:t>Position </a:t>
            </a:r>
            <a:endParaRPr b="1" sz="1000">
              <a:latin typeface="Mada"/>
              <a:ea typeface="Mada"/>
              <a:cs typeface="Mada"/>
              <a:sym typeface="Mada"/>
            </a:endParaRPr>
          </a:p>
          <a:p>
            <a:pPr indent="-292100" lvl="0"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a:t>
            </a:r>
            <a:r>
              <a:rPr lang="en-GB" sz="1000">
                <a:solidFill>
                  <a:schemeClr val="dk1"/>
                </a:solidFill>
                <a:latin typeface="Mada"/>
                <a:ea typeface="Mada"/>
                <a:cs typeface="Mada"/>
                <a:sym typeface="Mada"/>
              </a:rPr>
              <a:t>atient should be in sitting position</a:t>
            </a:r>
            <a:endParaRPr sz="1000">
              <a:solidFill>
                <a:schemeClr val="dk1"/>
              </a:solidFill>
              <a:latin typeface="Mada"/>
              <a:ea typeface="Mada"/>
              <a:cs typeface="Mada"/>
              <a:sym typeface="Mada"/>
            </a:endParaRPr>
          </a:p>
          <a:p>
            <a:pPr indent="-292100" lvl="0"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Stand behind the patient</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SzPts val="1000"/>
              <a:buFont typeface="Mada"/>
              <a:buAutoNum type="alphaLcParenR"/>
            </a:pPr>
            <a:r>
              <a:rPr b="1" lang="en-GB" sz="1000">
                <a:latin typeface="Mada"/>
                <a:ea typeface="Mada"/>
                <a:cs typeface="Mada"/>
                <a:sym typeface="Mada"/>
              </a:rPr>
              <a:t>Examine cervical </a:t>
            </a:r>
            <a:r>
              <a:rPr b="1" lang="en-GB" sz="1000">
                <a:latin typeface="Mada"/>
                <a:ea typeface="Mada"/>
                <a:cs typeface="Mada"/>
                <a:sym typeface="Mada"/>
              </a:rPr>
              <a:t>lymph</a:t>
            </a:r>
            <a:r>
              <a:rPr b="1" lang="en-GB" sz="1000">
                <a:latin typeface="Mada"/>
                <a:ea typeface="Mada"/>
                <a:cs typeface="Mada"/>
                <a:sym typeface="Mada"/>
              </a:rPr>
              <a:t> nodes systematically and describe the position of </a:t>
            </a:r>
            <a:r>
              <a:rPr b="1" lang="en-GB" sz="1000">
                <a:latin typeface="Mada"/>
                <a:ea typeface="Mada"/>
                <a:cs typeface="Mada"/>
                <a:sym typeface="Mada"/>
              </a:rPr>
              <a:t>enlarged</a:t>
            </a:r>
            <a:r>
              <a:rPr b="1" lang="en-GB" sz="1000">
                <a:latin typeface="Mada"/>
                <a:ea typeface="Mada"/>
                <a:cs typeface="Mada"/>
                <a:sym typeface="Mada"/>
              </a:rPr>
              <a:t> lymph nodes </a:t>
            </a:r>
            <a:endParaRPr b="1" sz="1000">
              <a:latin typeface="Mada"/>
              <a:ea typeface="Mada"/>
              <a:cs typeface="Mada"/>
              <a:sym typeface="Mada"/>
            </a:endParaRPr>
          </a:p>
          <a:p>
            <a:pPr indent="-292100" lvl="0" marL="914400" rtl="0" algn="l">
              <a:lnSpc>
                <a:spcPct val="115000"/>
              </a:lnSpc>
              <a:spcBef>
                <a:spcPts val="0"/>
              </a:spcBef>
              <a:spcAft>
                <a:spcPts val="0"/>
              </a:spcAft>
              <a:buSzPts val="1000"/>
              <a:buFont typeface="Mada"/>
              <a:buChar char="●"/>
            </a:pPr>
            <a:r>
              <a:rPr lang="en-GB" sz="1000">
                <a:latin typeface="Mada"/>
                <a:ea typeface="Mada"/>
                <a:cs typeface="Mada"/>
                <a:sym typeface="Mada"/>
              </a:rPr>
              <a:t>Feel the horizontal ring </a:t>
            </a:r>
            <a:endParaRPr sz="1000">
              <a:latin typeface="Mada"/>
              <a:ea typeface="Mada"/>
              <a:cs typeface="Mada"/>
              <a:sym typeface="Mada"/>
            </a:endParaRPr>
          </a:p>
          <a:p>
            <a:pPr indent="0" lvl="0" marL="1371600" rtl="0" algn="l">
              <a:lnSpc>
                <a:spcPct val="115000"/>
              </a:lnSpc>
              <a:spcBef>
                <a:spcPts val="0"/>
              </a:spcBef>
              <a:spcAft>
                <a:spcPts val="0"/>
              </a:spcAft>
              <a:buNone/>
            </a:pPr>
            <a:r>
              <a:rPr lang="en-GB" sz="1000">
                <a:latin typeface="Mada"/>
                <a:ea typeface="Mada"/>
                <a:cs typeface="Mada"/>
                <a:sym typeface="Mada"/>
              </a:rPr>
              <a:t>1.Submental </a:t>
            </a:r>
            <a:endParaRPr sz="1000">
              <a:latin typeface="Mada"/>
              <a:ea typeface="Mada"/>
              <a:cs typeface="Mada"/>
              <a:sym typeface="Mada"/>
            </a:endParaRPr>
          </a:p>
          <a:p>
            <a:pPr indent="0" lvl="0" marL="1371600" rtl="0" algn="l">
              <a:lnSpc>
                <a:spcPct val="115000"/>
              </a:lnSpc>
              <a:spcBef>
                <a:spcPts val="0"/>
              </a:spcBef>
              <a:spcAft>
                <a:spcPts val="0"/>
              </a:spcAft>
              <a:buNone/>
            </a:pPr>
            <a:r>
              <a:rPr lang="en-GB" sz="1000">
                <a:latin typeface="Mada"/>
                <a:ea typeface="Mada"/>
                <a:cs typeface="Mada"/>
                <a:sym typeface="Mada"/>
              </a:rPr>
              <a:t>2.Submandibular </a:t>
            </a:r>
            <a:endParaRPr sz="1000">
              <a:latin typeface="Mada"/>
              <a:ea typeface="Mada"/>
              <a:cs typeface="Mada"/>
              <a:sym typeface="Mada"/>
            </a:endParaRPr>
          </a:p>
          <a:p>
            <a:pPr indent="0" lvl="0" marL="1371600" rtl="0" algn="l">
              <a:lnSpc>
                <a:spcPct val="115000"/>
              </a:lnSpc>
              <a:spcBef>
                <a:spcPts val="0"/>
              </a:spcBef>
              <a:spcAft>
                <a:spcPts val="0"/>
              </a:spcAft>
              <a:buNone/>
            </a:pPr>
            <a:r>
              <a:rPr lang="en-GB" sz="1000">
                <a:latin typeface="Mada"/>
                <a:ea typeface="Mada"/>
                <a:cs typeface="Mada"/>
                <a:sym typeface="Mada"/>
              </a:rPr>
              <a:t>3.Preauricular </a:t>
            </a:r>
            <a:endParaRPr sz="1000">
              <a:latin typeface="Mada"/>
              <a:ea typeface="Mada"/>
              <a:cs typeface="Mada"/>
              <a:sym typeface="Mada"/>
            </a:endParaRPr>
          </a:p>
          <a:p>
            <a:pPr indent="0" lvl="0" marL="1371600" rtl="0" algn="l">
              <a:lnSpc>
                <a:spcPct val="115000"/>
              </a:lnSpc>
              <a:spcBef>
                <a:spcPts val="0"/>
              </a:spcBef>
              <a:spcAft>
                <a:spcPts val="0"/>
              </a:spcAft>
              <a:buNone/>
            </a:pPr>
            <a:r>
              <a:rPr lang="en-GB" sz="1000">
                <a:latin typeface="Mada"/>
                <a:ea typeface="Mada"/>
                <a:cs typeface="Mada"/>
                <a:sym typeface="Mada"/>
              </a:rPr>
              <a:t>4.Postauricular </a:t>
            </a:r>
            <a:endParaRPr sz="1000">
              <a:latin typeface="Mada"/>
              <a:ea typeface="Mada"/>
              <a:cs typeface="Mada"/>
              <a:sym typeface="Mada"/>
            </a:endParaRPr>
          </a:p>
          <a:p>
            <a:pPr indent="0" lvl="0" marL="1371600" rtl="0" algn="l">
              <a:lnSpc>
                <a:spcPct val="115000"/>
              </a:lnSpc>
              <a:spcBef>
                <a:spcPts val="0"/>
              </a:spcBef>
              <a:spcAft>
                <a:spcPts val="0"/>
              </a:spcAft>
              <a:buNone/>
            </a:pPr>
            <a:r>
              <a:rPr lang="en-GB" sz="1000">
                <a:latin typeface="Mada"/>
                <a:ea typeface="Mada"/>
                <a:cs typeface="Mada"/>
                <a:sym typeface="Mada"/>
              </a:rPr>
              <a:t>5.Occipital </a:t>
            </a:r>
            <a:endParaRPr sz="1000">
              <a:latin typeface="Mada"/>
              <a:ea typeface="Mada"/>
              <a:cs typeface="Mada"/>
              <a:sym typeface="Mada"/>
            </a:endParaRPr>
          </a:p>
          <a:p>
            <a:pPr indent="-292100" lvl="0" marL="914400" rtl="0" algn="l">
              <a:lnSpc>
                <a:spcPct val="115000"/>
              </a:lnSpc>
              <a:spcBef>
                <a:spcPts val="0"/>
              </a:spcBef>
              <a:spcAft>
                <a:spcPts val="0"/>
              </a:spcAft>
              <a:buSzPts val="1000"/>
              <a:buFont typeface="Mada"/>
              <a:buChar char="●"/>
            </a:pPr>
            <a:r>
              <a:rPr lang="en-GB" sz="1000">
                <a:latin typeface="Mada"/>
                <a:ea typeface="Mada"/>
                <a:cs typeface="Mada"/>
                <a:sym typeface="Mada"/>
              </a:rPr>
              <a:t>Feel the vertical chain </a:t>
            </a:r>
            <a:endParaRPr sz="1000">
              <a:latin typeface="Mada"/>
              <a:ea typeface="Mada"/>
              <a:cs typeface="Mada"/>
              <a:sym typeface="Mada"/>
            </a:endParaRPr>
          </a:p>
          <a:p>
            <a:pPr indent="0" lvl="0" marL="1371600" rtl="0" algn="l">
              <a:lnSpc>
                <a:spcPct val="115000"/>
              </a:lnSpc>
              <a:spcBef>
                <a:spcPts val="0"/>
              </a:spcBef>
              <a:spcAft>
                <a:spcPts val="0"/>
              </a:spcAft>
              <a:buNone/>
            </a:pPr>
            <a:r>
              <a:rPr lang="en-GB" sz="1000">
                <a:latin typeface="Mada"/>
                <a:ea typeface="Mada"/>
                <a:cs typeface="Mada"/>
                <a:sym typeface="Mada"/>
              </a:rPr>
              <a:t>6.Deep cervical </a:t>
            </a:r>
            <a:endParaRPr sz="1000">
              <a:latin typeface="Mada"/>
              <a:ea typeface="Mada"/>
              <a:cs typeface="Mada"/>
              <a:sym typeface="Mada"/>
            </a:endParaRPr>
          </a:p>
          <a:p>
            <a:pPr indent="0" lvl="0" marL="1371600" rtl="0" algn="l">
              <a:lnSpc>
                <a:spcPct val="115000"/>
              </a:lnSpc>
              <a:spcBef>
                <a:spcPts val="0"/>
              </a:spcBef>
              <a:spcAft>
                <a:spcPts val="0"/>
              </a:spcAft>
              <a:buNone/>
            </a:pPr>
            <a:r>
              <a:rPr lang="en-GB" sz="1000">
                <a:latin typeface="Mada"/>
                <a:ea typeface="Mada"/>
                <a:cs typeface="Mada"/>
                <a:sym typeface="Mada"/>
              </a:rPr>
              <a:t>7.Posterior triangle </a:t>
            </a:r>
            <a:endParaRPr sz="1000">
              <a:latin typeface="Mada"/>
              <a:ea typeface="Mada"/>
              <a:cs typeface="Mada"/>
              <a:sym typeface="Mada"/>
            </a:endParaRPr>
          </a:p>
          <a:p>
            <a:pPr indent="0" lvl="0" marL="1371600" rtl="0" algn="l">
              <a:lnSpc>
                <a:spcPct val="115000"/>
              </a:lnSpc>
              <a:spcBef>
                <a:spcPts val="0"/>
              </a:spcBef>
              <a:spcAft>
                <a:spcPts val="0"/>
              </a:spcAft>
              <a:buNone/>
            </a:pPr>
            <a:r>
              <a:rPr lang="en-GB" sz="1000">
                <a:latin typeface="Mada"/>
                <a:ea typeface="Mada"/>
                <a:cs typeface="Mada"/>
                <a:sym typeface="Mada"/>
              </a:rPr>
              <a:t>8.Supraclavicular </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AutoNum type="alphaLcParenR"/>
            </a:pPr>
            <a:r>
              <a:rPr b="1" lang="en-GB" sz="1000">
                <a:latin typeface="Mada"/>
                <a:ea typeface="Mada"/>
                <a:cs typeface="Mada"/>
                <a:sym typeface="Mada"/>
              </a:rPr>
              <a:t>If you felt enlarged cervical lymph nodes then proceed as </a:t>
            </a:r>
            <a:r>
              <a:rPr b="1" lang="en-GB" sz="1000">
                <a:latin typeface="Mada"/>
                <a:ea typeface="Mada"/>
                <a:cs typeface="Mada"/>
                <a:sym typeface="Mada"/>
              </a:rPr>
              <a:t>follows:</a:t>
            </a:r>
            <a:endParaRPr b="1" sz="1000">
              <a:latin typeface="Mada"/>
              <a:ea typeface="Mada"/>
              <a:cs typeface="Mada"/>
              <a:sym typeface="Mada"/>
            </a:endParaRPr>
          </a:p>
          <a:p>
            <a:pPr indent="-292100" lvl="0" marL="914400" rtl="0" algn="l">
              <a:lnSpc>
                <a:spcPct val="115000"/>
              </a:lnSpc>
              <a:spcBef>
                <a:spcPts val="0"/>
              </a:spcBef>
              <a:spcAft>
                <a:spcPts val="0"/>
              </a:spcAft>
              <a:buSzPts val="1000"/>
              <a:buAutoNum type="arabicParenR"/>
            </a:pPr>
            <a:r>
              <a:rPr b="1" lang="en-GB" sz="1000">
                <a:latin typeface="Mada"/>
                <a:ea typeface="Mada"/>
                <a:cs typeface="Mada"/>
                <a:sym typeface="Mada"/>
              </a:rPr>
              <a:t> </a:t>
            </a:r>
            <a:r>
              <a:rPr lang="en-GB" sz="1000">
                <a:solidFill>
                  <a:schemeClr val="dk1"/>
                </a:solidFill>
                <a:latin typeface="Mada"/>
                <a:ea typeface="Mada"/>
                <a:cs typeface="Mada"/>
                <a:sym typeface="Mada"/>
              </a:rPr>
              <a:t>Examine the skin of the face and scalp for the primary site of the infection or malignancy.</a:t>
            </a:r>
            <a:endParaRPr sz="1000">
              <a:solidFill>
                <a:schemeClr val="dk1"/>
              </a:solidFill>
              <a:latin typeface="Mada"/>
              <a:ea typeface="Mada"/>
              <a:cs typeface="Mada"/>
              <a:sym typeface="Mada"/>
            </a:endParaRPr>
          </a:p>
          <a:p>
            <a:pPr indent="-292100" lvl="0" marL="914400" rtl="0" algn="l">
              <a:lnSpc>
                <a:spcPct val="115000"/>
              </a:lnSpc>
              <a:spcBef>
                <a:spcPts val="0"/>
              </a:spcBef>
              <a:spcAft>
                <a:spcPts val="0"/>
              </a:spcAft>
              <a:buSzPts val="1000"/>
              <a:buFont typeface="Mada"/>
              <a:buAutoNum type="arabicParenR"/>
            </a:pPr>
            <a:r>
              <a:rPr lang="en-GB" sz="1000">
                <a:solidFill>
                  <a:schemeClr val="dk1"/>
                </a:solidFill>
                <a:latin typeface="Mada"/>
                <a:ea typeface="Mada"/>
                <a:cs typeface="Mada"/>
                <a:sym typeface="Mada"/>
              </a:rPr>
              <a:t>Examine the ears, nose, mouth and throat with pen torch.</a:t>
            </a:r>
            <a:endParaRPr sz="1000">
              <a:solidFill>
                <a:schemeClr val="dk1"/>
              </a:solidFill>
              <a:latin typeface="Mada"/>
              <a:ea typeface="Mada"/>
              <a:cs typeface="Mada"/>
              <a:sym typeface="Mada"/>
            </a:endParaRPr>
          </a:p>
          <a:p>
            <a:pPr indent="-292100" lvl="0" marL="914400" rtl="0" algn="l">
              <a:lnSpc>
                <a:spcPct val="115000"/>
              </a:lnSpc>
              <a:spcBef>
                <a:spcPts val="0"/>
              </a:spcBef>
              <a:spcAft>
                <a:spcPts val="0"/>
              </a:spcAft>
              <a:buSzPts val="1000"/>
              <a:buFont typeface="Mada"/>
              <a:buAutoNum type="arabicParenR"/>
            </a:pPr>
            <a:r>
              <a:rPr lang="en-GB" sz="1000">
                <a:solidFill>
                  <a:schemeClr val="dk1"/>
                </a:solidFill>
                <a:latin typeface="Mada"/>
                <a:ea typeface="Mada"/>
                <a:cs typeface="Mada"/>
                <a:sym typeface="Mada"/>
              </a:rPr>
              <a:t>Say you would request a full ENT examination. </a:t>
            </a:r>
            <a:endParaRPr sz="1000">
              <a:solidFill>
                <a:schemeClr val="dk1"/>
              </a:solidFill>
              <a:latin typeface="Mada"/>
              <a:ea typeface="Mada"/>
              <a:cs typeface="Mada"/>
              <a:sym typeface="Mada"/>
            </a:endParaRPr>
          </a:p>
          <a:p>
            <a:pPr indent="-292100" lvl="0" marL="914400" rtl="0" algn="l">
              <a:lnSpc>
                <a:spcPct val="115000"/>
              </a:lnSpc>
              <a:spcBef>
                <a:spcPts val="0"/>
              </a:spcBef>
              <a:spcAft>
                <a:spcPts val="0"/>
              </a:spcAft>
              <a:buSzPts val="1000"/>
              <a:buFont typeface="Mada"/>
              <a:buAutoNum type="arabicParenR"/>
            </a:pPr>
            <a:r>
              <a:rPr lang="en-GB" sz="1000">
                <a:solidFill>
                  <a:schemeClr val="dk1"/>
                </a:solidFill>
                <a:latin typeface="Mada"/>
                <a:ea typeface="Mada"/>
                <a:cs typeface="Mada"/>
                <a:sym typeface="Mada"/>
              </a:rPr>
              <a:t>Examine the other lymph nodes group for generalized lymphadenopathy.</a:t>
            </a:r>
            <a:endParaRPr sz="1000">
              <a:solidFill>
                <a:schemeClr val="dk1"/>
              </a:solidFill>
              <a:latin typeface="Mada"/>
              <a:ea typeface="Mada"/>
              <a:cs typeface="Mada"/>
              <a:sym typeface="Mada"/>
            </a:endParaRPr>
          </a:p>
          <a:p>
            <a:pPr indent="-292100" lvl="0" marL="13716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Epitrochlear nodes </a:t>
            </a:r>
            <a:endParaRPr sz="1000">
              <a:solidFill>
                <a:schemeClr val="dk1"/>
              </a:solidFill>
              <a:latin typeface="Mada"/>
              <a:ea typeface="Mada"/>
              <a:cs typeface="Mada"/>
              <a:sym typeface="Mada"/>
            </a:endParaRPr>
          </a:p>
          <a:p>
            <a:pPr indent="-292100" lvl="0" marL="13716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Axillary nodes </a:t>
            </a:r>
            <a:endParaRPr sz="1000">
              <a:solidFill>
                <a:schemeClr val="dk1"/>
              </a:solidFill>
              <a:latin typeface="Mada"/>
              <a:ea typeface="Mada"/>
              <a:cs typeface="Mada"/>
              <a:sym typeface="Mada"/>
            </a:endParaRPr>
          </a:p>
          <a:p>
            <a:pPr indent="-292100" lvl="0" marL="13716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Inguinal nodes </a:t>
            </a:r>
            <a:endParaRPr sz="1000">
              <a:solidFill>
                <a:schemeClr val="dk1"/>
              </a:solidFill>
              <a:latin typeface="Mada"/>
              <a:ea typeface="Mada"/>
              <a:cs typeface="Mada"/>
              <a:sym typeface="Mada"/>
            </a:endParaRPr>
          </a:p>
          <a:p>
            <a:pPr indent="-292100" lvl="0" marL="914400" rtl="0" algn="l">
              <a:lnSpc>
                <a:spcPct val="115000"/>
              </a:lnSpc>
              <a:spcBef>
                <a:spcPts val="0"/>
              </a:spcBef>
              <a:spcAft>
                <a:spcPts val="0"/>
              </a:spcAft>
              <a:buSzPts val="1000"/>
              <a:buFont typeface="Mada"/>
              <a:buAutoNum type="arabicParenR"/>
            </a:pPr>
            <a:r>
              <a:rPr lang="en-GB" sz="1000">
                <a:solidFill>
                  <a:schemeClr val="dk1"/>
                </a:solidFill>
                <a:latin typeface="Mada"/>
                <a:ea typeface="Mada"/>
                <a:cs typeface="Mada"/>
                <a:sym typeface="Mada"/>
              </a:rPr>
              <a:t>Examine the chest and breast for any lump or any abnormality (above the umbilicus).</a:t>
            </a:r>
            <a:endParaRPr sz="1000">
              <a:solidFill>
                <a:schemeClr val="dk1"/>
              </a:solidFill>
              <a:latin typeface="Mada"/>
              <a:ea typeface="Mada"/>
              <a:cs typeface="Mada"/>
              <a:sym typeface="Mada"/>
            </a:endParaRPr>
          </a:p>
          <a:p>
            <a:pPr indent="-292100" lvl="0" marL="914400" rtl="0" algn="l">
              <a:lnSpc>
                <a:spcPct val="115000"/>
              </a:lnSpc>
              <a:spcBef>
                <a:spcPts val="0"/>
              </a:spcBef>
              <a:spcAft>
                <a:spcPts val="0"/>
              </a:spcAft>
              <a:buSzPts val="1000"/>
              <a:buFont typeface="Mada"/>
              <a:buAutoNum type="arabicParenR"/>
            </a:pPr>
            <a:r>
              <a:rPr lang="en-GB" sz="1000">
                <a:solidFill>
                  <a:schemeClr val="dk1"/>
                </a:solidFill>
                <a:latin typeface="Mada"/>
                <a:ea typeface="Mada"/>
                <a:cs typeface="Mada"/>
                <a:sym typeface="Mada"/>
              </a:rPr>
              <a:t>Examine the abdomen for splenomegaly, hepatomegaly or any palpable enlarged abdominal lymph nodes or abdominal mass.</a:t>
            </a:r>
            <a:endParaRPr sz="1000">
              <a:solidFill>
                <a:schemeClr val="dk1"/>
              </a:solidFill>
              <a:latin typeface="Mada"/>
              <a:ea typeface="Mada"/>
              <a:cs typeface="Mada"/>
              <a:sym typeface="Mada"/>
            </a:endParaRPr>
          </a:p>
        </p:txBody>
      </p:sp>
      <p:pic>
        <p:nvPicPr>
          <p:cNvPr id="884" name="Google Shape;884;p51"/>
          <p:cNvPicPr preferRelativeResize="0"/>
          <p:nvPr/>
        </p:nvPicPr>
        <p:blipFill>
          <a:blip r:embed="rId3">
            <a:alphaModFix/>
          </a:blip>
          <a:stretch>
            <a:fillRect/>
          </a:stretch>
        </p:blipFill>
        <p:spPr>
          <a:xfrm flipH="1">
            <a:off x="4674747" y="2447347"/>
            <a:ext cx="1165773" cy="857525"/>
          </a:xfrm>
          <a:prstGeom prst="rect">
            <a:avLst/>
          </a:prstGeom>
          <a:noFill/>
          <a:ln>
            <a:noFill/>
          </a:ln>
        </p:spPr>
      </p:pic>
      <p:pic>
        <p:nvPicPr>
          <p:cNvPr id="885" name="Google Shape;885;p51"/>
          <p:cNvPicPr preferRelativeResize="0"/>
          <p:nvPr/>
        </p:nvPicPr>
        <p:blipFill>
          <a:blip r:embed="rId4">
            <a:alphaModFix/>
          </a:blip>
          <a:stretch>
            <a:fillRect/>
          </a:stretch>
        </p:blipFill>
        <p:spPr>
          <a:xfrm>
            <a:off x="6076831" y="3413675"/>
            <a:ext cx="1297270" cy="1569500"/>
          </a:xfrm>
          <a:prstGeom prst="rect">
            <a:avLst/>
          </a:prstGeom>
          <a:noFill/>
          <a:ln>
            <a:noFill/>
          </a:ln>
        </p:spPr>
      </p:pic>
      <p:sp>
        <p:nvSpPr>
          <p:cNvPr id="886" name="Google Shape;886;p51"/>
          <p:cNvSpPr txBox="1"/>
          <p:nvPr/>
        </p:nvSpPr>
        <p:spPr>
          <a:xfrm>
            <a:off x="4505850" y="3220125"/>
            <a:ext cx="2690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latin typeface="Mada"/>
                <a:ea typeface="Mada"/>
                <a:cs typeface="Mada"/>
                <a:sym typeface="Mada"/>
              </a:rPr>
              <a:t>Cervical </a:t>
            </a:r>
            <a:r>
              <a:rPr b="1" lang="en-GB" sz="1000">
                <a:latin typeface="Mada"/>
                <a:ea typeface="Mada"/>
                <a:cs typeface="Mada"/>
                <a:sym typeface="Mada"/>
              </a:rPr>
              <a:t>lymphadenopathy</a:t>
            </a:r>
            <a:r>
              <a:rPr b="1" lang="en-GB" sz="1000">
                <a:latin typeface="Mada"/>
                <a:ea typeface="Mada"/>
                <a:cs typeface="Mada"/>
                <a:sym typeface="Mada"/>
              </a:rPr>
              <a:t> </a:t>
            </a:r>
            <a:endParaRPr b="1" sz="1000">
              <a:latin typeface="Mada"/>
              <a:ea typeface="Mada"/>
              <a:cs typeface="Mada"/>
              <a:sym typeface="Mada"/>
            </a:endParaRPr>
          </a:p>
        </p:txBody>
      </p:sp>
      <p:sp>
        <p:nvSpPr>
          <p:cNvPr id="887" name="Google Shape;887;p51"/>
          <p:cNvSpPr txBox="1"/>
          <p:nvPr/>
        </p:nvSpPr>
        <p:spPr>
          <a:xfrm>
            <a:off x="6069125" y="4830225"/>
            <a:ext cx="1355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00">
                <a:latin typeface="Mada"/>
                <a:ea typeface="Mada"/>
                <a:cs typeface="Mada"/>
                <a:sym typeface="Mada"/>
              </a:rPr>
              <a:t>Cervical lymph nodes </a:t>
            </a:r>
            <a:endParaRPr b="1" sz="1000">
              <a:latin typeface="Mada"/>
              <a:ea typeface="Mada"/>
              <a:cs typeface="Mada"/>
              <a:sym typeface="Mada"/>
            </a:endParaRPr>
          </a:p>
        </p:txBody>
      </p:sp>
      <p:sp>
        <p:nvSpPr>
          <p:cNvPr id="888" name="Google Shape;888;p51"/>
          <p:cNvSpPr/>
          <p:nvPr/>
        </p:nvSpPr>
        <p:spPr>
          <a:xfrm>
            <a:off x="90075" y="6384644"/>
            <a:ext cx="40215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889" name="Google Shape;889;p51"/>
          <p:cNvSpPr txBox="1"/>
          <p:nvPr/>
        </p:nvSpPr>
        <p:spPr>
          <a:xfrm>
            <a:off x="90075" y="6454388"/>
            <a:ext cx="2991000" cy="3693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SzPts val="1200"/>
              <a:buFont typeface="Mada"/>
              <a:buAutoNum type="alphaUcPeriod"/>
            </a:pPr>
            <a:r>
              <a:rPr b="1" lang="en-GB" sz="1200">
                <a:latin typeface="Mada"/>
                <a:ea typeface="Mada"/>
                <a:cs typeface="Mada"/>
                <a:sym typeface="Mada"/>
              </a:rPr>
              <a:t>Submandibular gland examination</a:t>
            </a:r>
            <a:endParaRPr b="1" sz="1200">
              <a:latin typeface="Mada"/>
              <a:ea typeface="Mada"/>
              <a:cs typeface="Mada"/>
              <a:sym typeface="Mada"/>
            </a:endParaRPr>
          </a:p>
        </p:txBody>
      </p:sp>
      <p:sp>
        <p:nvSpPr>
          <p:cNvPr id="890" name="Google Shape;890;p51"/>
          <p:cNvSpPr txBox="1"/>
          <p:nvPr/>
        </p:nvSpPr>
        <p:spPr>
          <a:xfrm>
            <a:off x="366425" y="6646688"/>
            <a:ext cx="7058400" cy="263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000">
                <a:latin typeface="Mada"/>
                <a:ea typeface="Mada"/>
                <a:cs typeface="Mada"/>
                <a:sym typeface="Mada"/>
              </a:rPr>
              <a:t>1.</a:t>
            </a:r>
            <a:r>
              <a:rPr b="1" lang="en-GB" sz="1000">
                <a:latin typeface="Mada"/>
                <a:ea typeface="Mada"/>
                <a:cs typeface="Mada"/>
                <a:sym typeface="Mada"/>
              </a:rPr>
              <a:t>The lump</a:t>
            </a:r>
            <a:endParaRPr b="1"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 </a:t>
            </a:r>
            <a:r>
              <a:rPr lang="en-GB" sz="1000">
                <a:solidFill>
                  <a:schemeClr val="dk1"/>
                </a:solidFill>
                <a:latin typeface="Mada"/>
                <a:ea typeface="Mada"/>
                <a:cs typeface="Mada"/>
                <a:sym typeface="Mada"/>
              </a:rPr>
              <a:t>Describe the position, shape, size, overlying skin colour, temperature, tenderness, surface, edge, composition and mobility (ask the patient to push his tongue against the roof of his mouth, the gland will become less mobile).</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solidFill>
                  <a:schemeClr val="dk1"/>
                </a:solidFill>
                <a:latin typeface="Mada"/>
                <a:ea typeface="Mada"/>
                <a:cs typeface="Mada"/>
                <a:sym typeface="Mada"/>
              </a:rPr>
              <a:t> Relation to the floor of the mouth by "Bimanual palpation”.  Examine the lymph drainage and local tissues.</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000">
                <a:solidFill>
                  <a:schemeClr val="dk1"/>
                </a:solidFill>
                <a:latin typeface="Mada"/>
                <a:ea typeface="Mada"/>
                <a:cs typeface="Mada"/>
                <a:sym typeface="Mada"/>
              </a:rPr>
              <a:t>2.Floor of the mouth </a:t>
            </a:r>
            <a:endParaRPr b="1"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Inspection </a:t>
            </a:r>
            <a:endParaRPr b="1"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Orifice of the duct in the floor of the mouth.</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Stone with bulging in the floor of the mouth.</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Discharges from the duct orifice with pressure in the gland.</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Palpation</a:t>
            </a:r>
            <a:r>
              <a:rPr lang="en-GB" sz="1000">
                <a:solidFill>
                  <a:schemeClr val="dk1"/>
                </a:solidFill>
                <a:latin typeface="Mada"/>
                <a:ea typeface="Mada"/>
                <a:cs typeface="Mada"/>
                <a:sym typeface="Mada"/>
              </a:rPr>
              <a:t> along the duct in the floor of the mouth for:</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Lump.</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Tenderness.</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000">
                <a:solidFill>
                  <a:schemeClr val="dk1"/>
                </a:solidFill>
                <a:latin typeface="Mada"/>
                <a:ea typeface="Mada"/>
                <a:cs typeface="Mada"/>
                <a:sym typeface="Mada"/>
              </a:rPr>
              <a:t>3.General examination</a:t>
            </a:r>
            <a:endParaRPr b="1"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 Examine all salivary glands for any systemic disease causing generalized salivary glands enlargement.</a:t>
            </a:r>
            <a:endParaRPr sz="1000">
              <a:solidFill>
                <a:schemeClr val="dk1"/>
              </a:solidFill>
              <a:latin typeface="Mada"/>
              <a:ea typeface="Mada"/>
              <a:cs typeface="Mada"/>
              <a:sym typeface="Mada"/>
            </a:endParaRPr>
          </a:p>
        </p:txBody>
      </p:sp>
      <p:pic>
        <p:nvPicPr>
          <p:cNvPr id="891" name="Google Shape;891;p51"/>
          <p:cNvPicPr preferRelativeResize="0"/>
          <p:nvPr/>
        </p:nvPicPr>
        <p:blipFill>
          <a:blip r:embed="rId5">
            <a:alphaModFix/>
          </a:blip>
          <a:stretch>
            <a:fillRect/>
          </a:stretch>
        </p:blipFill>
        <p:spPr>
          <a:xfrm>
            <a:off x="211725" y="9277975"/>
            <a:ext cx="1998501" cy="857524"/>
          </a:xfrm>
          <a:prstGeom prst="rect">
            <a:avLst/>
          </a:prstGeom>
          <a:noFill/>
          <a:ln>
            <a:noFill/>
          </a:ln>
        </p:spPr>
      </p:pic>
      <p:pic>
        <p:nvPicPr>
          <p:cNvPr id="892" name="Google Shape;892;p51"/>
          <p:cNvPicPr preferRelativeResize="0"/>
          <p:nvPr/>
        </p:nvPicPr>
        <p:blipFill>
          <a:blip r:embed="rId6">
            <a:alphaModFix/>
          </a:blip>
          <a:stretch>
            <a:fillRect/>
          </a:stretch>
        </p:blipFill>
        <p:spPr>
          <a:xfrm>
            <a:off x="5005600" y="9290999"/>
            <a:ext cx="1887275" cy="857525"/>
          </a:xfrm>
          <a:prstGeom prst="rect">
            <a:avLst/>
          </a:prstGeom>
          <a:noFill/>
          <a:ln>
            <a:noFill/>
          </a:ln>
        </p:spPr>
      </p:pic>
      <p:pic>
        <p:nvPicPr>
          <p:cNvPr id="893" name="Google Shape;893;p51"/>
          <p:cNvPicPr preferRelativeResize="0"/>
          <p:nvPr/>
        </p:nvPicPr>
        <p:blipFill>
          <a:blip r:embed="rId7">
            <a:alphaModFix/>
          </a:blip>
          <a:stretch>
            <a:fillRect/>
          </a:stretch>
        </p:blipFill>
        <p:spPr>
          <a:xfrm>
            <a:off x="2698725" y="9277976"/>
            <a:ext cx="1887274" cy="857525"/>
          </a:xfrm>
          <a:prstGeom prst="rect">
            <a:avLst/>
          </a:prstGeom>
          <a:noFill/>
          <a:ln>
            <a:noFill/>
          </a:ln>
        </p:spPr>
      </p:pic>
      <p:sp>
        <p:nvSpPr>
          <p:cNvPr id="894" name="Google Shape;894;p51"/>
          <p:cNvSpPr txBox="1"/>
          <p:nvPr/>
        </p:nvSpPr>
        <p:spPr>
          <a:xfrm>
            <a:off x="211725" y="10003475"/>
            <a:ext cx="290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latin typeface="Mada"/>
                <a:ea typeface="Mada"/>
                <a:cs typeface="Mada"/>
                <a:sym typeface="Mada"/>
              </a:rPr>
              <a:t>Submandibular</a:t>
            </a:r>
            <a:r>
              <a:rPr lang="en-GB" sz="1000">
                <a:latin typeface="Mada"/>
                <a:ea typeface="Mada"/>
                <a:cs typeface="Mada"/>
                <a:sym typeface="Mada"/>
              </a:rPr>
              <a:t> gland swelling</a:t>
            </a:r>
            <a:r>
              <a:rPr lang="en-GB"/>
              <a:t> </a:t>
            </a:r>
            <a:endParaRPr/>
          </a:p>
        </p:txBody>
      </p:sp>
      <p:sp>
        <p:nvSpPr>
          <p:cNvPr id="895" name="Google Shape;895;p51"/>
          <p:cNvSpPr txBox="1"/>
          <p:nvPr/>
        </p:nvSpPr>
        <p:spPr>
          <a:xfrm>
            <a:off x="4744875" y="9897950"/>
            <a:ext cx="2408700" cy="1011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lang="en-GB" sz="1000">
                <a:solidFill>
                  <a:schemeClr val="dk1"/>
                </a:solidFill>
                <a:latin typeface="Mada"/>
                <a:ea typeface="Mada"/>
                <a:cs typeface="Mada"/>
                <a:sym typeface="Mada"/>
              </a:rPr>
              <a:t>examination of the floor of the mouth in patient with submandibular gland swelling (Tongue pushed </a:t>
            </a:r>
            <a:r>
              <a:rPr lang="en-GB" sz="1000">
                <a:solidFill>
                  <a:schemeClr val="dk1"/>
                </a:solidFill>
                <a:latin typeface="Mada"/>
                <a:ea typeface="Mada"/>
                <a:cs typeface="Mada"/>
                <a:sym typeface="Mada"/>
              </a:rPr>
              <a:t>aside</a:t>
            </a:r>
            <a:r>
              <a:rPr lang="en-GB" sz="1000">
                <a:solidFill>
                  <a:schemeClr val="dk1"/>
                </a:solidFill>
                <a:latin typeface="Mada"/>
                <a:ea typeface="Mada"/>
                <a:cs typeface="Mada"/>
                <a:sym typeface="Mada"/>
              </a:rPr>
              <a:t>)</a:t>
            </a:r>
            <a:endParaRPr/>
          </a:p>
        </p:txBody>
      </p:sp>
      <p:sp>
        <p:nvSpPr>
          <p:cNvPr id="896" name="Google Shape;896;p51"/>
          <p:cNvSpPr txBox="1"/>
          <p:nvPr/>
        </p:nvSpPr>
        <p:spPr>
          <a:xfrm>
            <a:off x="2584150" y="9890425"/>
            <a:ext cx="2047500" cy="1011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lang="en-GB" sz="1000">
                <a:solidFill>
                  <a:schemeClr val="dk1"/>
                </a:solidFill>
                <a:latin typeface="Mada"/>
                <a:ea typeface="Mada"/>
                <a:cs typeface="Mada"/>
                <a:sym typeface="Mada"/>
              </a:rPr>
              <a:t>Bimanual palpation of the submandibular salivary gland utilizing disposable glove</a:t>
            </a:r>
            <a:endParaRPr/>
          </a:p>
        </p:txBody>
      </p:sp>
      <p:sp>
        <p:nvSpPr>
          <p:cNvPr id="897" name="Google Shape;897;p51"/>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898" name="Google Shape;898;p51"/>
          <p:cNvSpPr txBox="1"/>
          <p:nvPr/>
        </p:nvSpPr>
        <p:spPr>
          <a:xfrm>
            <a:off x="4331888" y="6009263"/>
            <a:ext cx="2424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rgbClr val="B7D5D4"/>
                </a:solidFill>
                <a:highlight>
                  <a:srgbClr val="FFDDD2"/>
                </a:highlight>
                <a:latin typeface="Lora"/>
                <a:ea typeface="Lora"/>
                <a:cs typeface="Lora"/>
                <a:sym typeface="Lora"/>
              </a:rPr>
              <a:t>This wasn’t explained during the Session but it’s part of the Objs</a:t>
            </a:r>
            <a:endParaRPr b="1">
              <a:solidFill>
                <a:srgbClr val="B7D5D4"/>
              </a:solidFill>
              <a:highlight>
                <a:srgbClr val="FFDDD2"/>
              </a:highlight>
              <a:latin typeface="Lora"/>
              <a:ea typeface="Lora"/>
              <a:cs typeface="Lora"/>
              <a:sym typeface="Lor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6"/>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6"/>
          <p:cNvSpPr txBox="1"/>
          <p:nvPr/>
        </p:nvSpPr>
        <p:spPr>
          <a:xfrm>
            <a:off x="232850" y="380798"/>
            <a:ext cx="7195800" cy="221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4000">
                <a:solidFill>
                  <a:srgbClr val="9FCFCF"/>
                </a:solidFill>
                <a:highlight>
                  <a:schemeClr val="lt1"/>
                </a:highlight>
                <a:latin typeface="Lora"/>
                <a:ea typeface="Lora"/>
                <a:cs typeface="Lora"/>
                <a:sym typeface="Lora"/>
              </a:rPr>
              <a:t>Session1 : General Principles of History Taking and Physical Examination </a:t>
            </a:r>
            <a:endParaRPr b="1" sz="4000">
              <a:solidFill>
                <a:srgbClr val="9FCFCF"/>
              </a:solidFill>
              <a:latin typeface="Lora"/>
              <a:ea typeface="Lora"/>
              <a:cs typeface="Lora"/>
              <a:sym typeface="Lora"/>
            </a:endParaRPr>
          </a:p>
        </p:txBody>
      </p:sp>
      <p:grpSp>
        <p:nvGrpSpPr>
          <p:cNvPr id="204" name="Google Shape;204;p16"/>
          <p:cNvGrpSpPr/>
          <p:nvPr/>
        </p:nvGrpSpPr>
        <p:grpSpPr>
          <a:xfrm>
            <a:off x="0" y="2664981"/>
            <a:ext cx="4067400" cy="482205"/>
            <a:chOff x="-163450" y="150987"/>
            <a:chExt cx="4067400" cy="1174105"/>
          </a:xfrm>
        </p:grpSpPr>
        <p:sp>
          <p:nvSpPr>
            <p:cNvPr id="205" name="Google Shape;205;p16"/>
            <p:cNvSpPr txBox="1"/>
            <p:nvPr/>
          </p:nvSpPr>
          <p:spPr>
            <a:xfrm>
              <a:off x="-163450" y="150987"/>
              <a:ext cx="4067400" cy="299100"/>
            </a:xfrm>
            <a:prstGeom prst="rect">
              <a:avLst/>
            </a:prstGeom>
            <a:noFill/>
            <a:ln>
              <a:noFill/>
            </a:ln>
          </p:spPr>
          <p:txBody>
            <a:bodyPr anchorCtr="0" anchor="t" bIns="91425" lIns="91425" spcFirstLastPara="1" rIns="91425" wrap="square" tIns="91425">
              <a:noAutofit/>
            </a:bodyPr>
            <a:lstStyle/>
            <a:p>
              <a:pPr indent="0" lvl="0" marL="89999" rtl="0" algn="l">
                <a:spcBef>
                  <a:spcPts val="0"/>
                </a:spcBef>
                <a:spcAft>
                  <a:spcPts val="0"/>
                </a:spcAft>
                <a:buNone/>
              </a:pPr>
              <a:r>
                <a:rPr lang="en-GB" sz="1800">
                  <a:solidFill>
                    <a:srgbClr val="9FCFCF"/>
                  </a:solidFill>
                  <a:latin typeface="Comfortaa Regular"/>
                  <a:ea typeface="Comfortaa Regular"/>
                  <a:cs typeface="Comfortaa Regular"/>
                  <a:sym typeface="Comfortaa Regular"/>
                </a:rPr>
                <a:t>Objectives</a:t>
              </a:r>
              <a:endParaRPr sz="1800">
                <a:solidFill>
                  <a:srgbClr val="9FCFCF"/>
                </a:solidFill>
                <a:latin typeface="Comfortaa Regular"/>
                <a:ea typeface="Comfortaa Regular"/>
                <a:cs typeface="Comfortaa Regular"/>
                <a:sym typeface="Comfortaa Regular"/>
              </a:endParaRPr>
            </a:p>
          </p:txBody>
        </p:sp>
        <p:sp>
          <p:nvSpPr>
            <p:cNvPr id="206" name="Google Shape;206;p16"/>
            <p:cNvSpPr/>
            <p:nvPr/>
          </p:nvSpPr>
          <p:spPr>
            <a:xfrm>
              <a:off x="-6675" y="1208992"/>
              <a:ext cx="2224800" cy="1161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207" name="Google Shape;207;p16"/>
          <p:cNvGrpSpPr/>
          <p:nvPr/>
        </p:nvGrpSpPr>
        <p:grpSpPr>
          <a:xfrm>
            <a:off x="0" y="4592657"/>
            <a:ext cx="4067400" cy="489881"/>
            <a:chOff x="80450" y="3045481"/>
            <a:chExt cx="4067400" cy="489881"/>
          </a:xfrm>
        </p:grpSpPr>
        <p:sp>
          <p:nvSpPr>
            <p:cNvPr id="208" name="Google Shape;208;p16"/>
            <p:cNvSpPr txBox="1"/>
            <p:nvPr/>
          </p:nvSpPr>
          <p:spPr>
            <a:xfrm>
              <a:off x="80450" y="3045481"/>
              <a:ext cx="4067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done by : </a:t>
              </a:r>
              <a:endParaRPr sz="1800">
                <a:solidFill>
                  <a:srgbClr val="9FCFCF"/>
                </a:solidFill>
                <a:latin typeface="Comfortaa Regular"/>
                <a:ea typeface="Comfortaa Regular"/>
                <a:cs typeface="Comfortaa Regular"/>
                <a:sym typeface="Comfortaa Regular"/>
              </a:endParaRPr>
            </a:p>
          </p:txBody>
        </p:sp>
        <p:sp>
          <p:nvSpPr>
            <p:cNvPr id="209" name="Google Shape;209;p16"/>
            <p:cNvSpPr/>
            <p:nvPr/>
          </p:nvSpPr>
          <p:spPr>
            <a:xfrm>
              <a:off x="80450" y="3496062"/>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10" name="Google Shape;210;p16"/>
          <p:cNvSpPr txBox="1"/>
          <p:nvPr/>
        </p:nvSpPr>
        <p:spPr>
          <a:xfrm>
            <a:off x="0" y="3242325"/>
            <a:ext cx="7195800" cy="8973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SzPts val="1500"/>
              <a:buFont typeface="Mada"/>
              <a:buChar char="●"/>
            </a:pPr>
            <a:r>
              <a:rPr lang="en-GB" sz="1500">
                <a:latin typeface="Mada"/>
                <a:ea typeface="Mada"/>
                <a:cs typeface="Mada"/>
                <a:sym typeface="Mada"/>
              </a:rPr>
              <a:t>Obtain general history</a:t>
            </a:r>
            <a:endParaRPr sz="1500">
              <a:latin typeface="Mada"/>
              <a:ea typeface="Mada"/>
              <a:cs typeface="Mada"/>
              <a:sym typeface="Mada"/>
            </a:endParaRPr>
          </a:p>
          <a:p>
            <a:pPr indent="-323850" lvl="0" marL="457200" rtl="0" algn="l">
              <a:lnSpc>
                <a:spcPct val="115000"/>
              </a:lnSpc>
              <a:spcBef>
                <a:spcPts val="0"/>
              </a:spcBef>
              <a:spcAft>
                <a:spcPts val="0"/>
              </a:spcAft>
              <a:buSzPts val="1500"/>
              <a:buFont typeface="Mada"/>
              <a:buChar char="●"/>
            </a:pPr>
            <a:r>
              <a:rPr lang="en-GB" sz="1500">
                <a:latin typeface="Mada"/>
                <a:ea typeface="Mada"/>
                <a:cs typeface="Mada"/>
                <a:sym typeface="Mada"/>
              </a:rPr>
              <a:t>Perform general physical examination that includes the following:</a:t>
            </a:r>
            <a:endParaRPr sz="1500">
              <a:latin typeface="Mada"/>
              <a:ea typeface="Mada"/>
              <a:cs typeface="Mada"/>
              <a:sym typeface="Mada"/>
            </a:endParaRPr>
          </a:p>
          <a:p>
            <a:pPr indent="-323850" lvl="1" marL="914400" rtl="0" algn="l">
              <a:lnSpc>
                <a:spcPct val="115000"/>
              </a:lnSpc>
              <a:spcBef>
                <a:spcPts val="0"/>
              </a:spcBef>
              <a:spcAft>
                <a:spcPts val="0"/>
              </a:spcAft>
              <a:buSzPts val="1500"/>
              <a:buFont typeface="Mada"/>
              <a:buChar char="○"/>
            </a:pPr>
            <a:r>
              <a:rPr lang="en-GB" sz="1500">
                <a:latin typeface="Mada"/>
                <a:ea typeface="Mada"/>
                <a:cs typeface="Mada"/>
                <a:sym typeface="Mada"/>
              </a:rPr>
              <a:t> General appearance, Hand &amp; vital signs, Head &amp; neck, Chest &amp; heart, Abdomen, Lower limbs</a:t>
            </a:r>
            <a:endParaRPr sz="1500">
              <a:latin typeface="Mada"/>
              <a:ea typeface="Mada"/>
              <a:cs typeface="Mada"/>
              <a:sym typeface="Mada"/>
            </a:endParaRPr>
          </a:p>
        </p:txBody>
      </p:sp>
      <p:grpSp>
        <p:nvGrpSpPr>
          <p:cNvPr id="211" name="Google Shape;211;p16"/>
          <p:cNvGrpSpPr/>
          <p:nvPr/>
        </p:nvGrpSpPr>
        <p:grpSpPr>
          <a:xfrm>
            <a:off x="80450" y="7990277"/>
            <a:ext cx="4067400" cy="431947"/>
            <a:chOff x="80450" y="6288677"/>
            <a:chExt cx="4067400" cy="431947"/>
          </a:xfrm>
        </p:grpSpPr>
        <p:sp>
          <p:nvSpPr>
            <p:cNvPr id="212" name="Google Shape;212;p16"/>
            <p:cNvSpPr txBox="1"/>
            <p:nvPr/>
          </p:nvSpPr>
          <p:spPr>
            <a:xfrm>
              <a:off x="80450" y="6288677"/>
              <a:ext cx="40674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Resources </a:t>
              </a:r>
              <a:endParaRPr sz="1800">
                <a:solidFill>
                  <a:srgbClr val="9FCFCF"/>
                </a:solidFill>
                <a:latin typeface="Comfortaa Regular"/>
                <a:ea typeface="Comfortaa Regular"/>
                <a:cs typeface="Comfortaa Regular"/>
                <a:sym typeface="Comfortaa Regular"/>
              </a:endParaRPr>
            </a:p>
          </p:txBody>
        </p:sp>
        <p:sp>
          <p:nvSpPr>
            <p:cNvPr id="213" name="Google Shape;213;p16"/>
            <p:cNvSpPr/>
            <p:nvPr/>
          </p:nvSpPr>
          <p:spPr>
            <a:xfrm>
              <a:off x="80450" y="6681325"/>
              <a:ext cx="18699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14" name="Google Shape;214;p16"/>
          <p:cNvSpPr txBox="1"/>
          <p:nvPr/>
        </p:nvSpPr>
        <p:spPr>
          <a:xfrm>
            <a:off x="0" y="5082529"/>
            <a:ext cx="4067400" cy="4038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SzPts val="1700"/>
              <a:buFont typeface="Mada"/>
              <a:buChar char="●"/>
            </a:pPr>
            <a:r>
              <a:rPr lang="en-GB" sz="1700">
                <a:latin typeface="Mada"/>
                <a:ea typeface="Mada"/>
                <a:cs typeface="Mada"/>
                <a:sym typeface="Mada"/>
              </a:rPr>
              <a:t>Noura Alturki </a:t>
            </a:r>
            <a:endParaRPr sz="1700">
              <a:latin typeface="Mada"/>
              <a:ea typeface="Mada"/>
              <a:cs typeface="Mada"/>
              <a:sym typeface="Mada"/>
            </a:endParaRPr>
          </a:p>
          <a:p>
            <a:pPr indent="-336550" lvl="0" marL="457200" rtl="0" algn="l">
              <a:spcBef>
                <a:spcPts val="0"/>
              </a:spcBef>
              <a:spcAft>
                <a:spcPts val="0"/>
              </a:spcAft>
              <a:buSzPts val="1700"/>
              <a:buFont typeface="Mada"/>
              <a:buChar char="●"/>
            </a:pPr>
            <a:r>
              <a:rPr lang="en-GB" sz="1700">
                <a:latin typeface="Mada"/>
                <a:ea typeface="Mada"/>
                <a:cs typeface="Mada"/>
                <a:sym typeface="Mada"/>
              </a:rPr>
              <a:t>Khalid Alharbi</a:t>
            </a:r>
            <a:endParaRPr sz="1700">
              <a:latin typeface="Mada"/>
              <a:ea typeface="Mada"/>
              <a:cs typeface="Mada"/>
              <a:sym typeface="Mada"/>
            </a:endParaRPr>
          </a:p>
        </p:txBody>
      </p:sp>
      <p:sp>
        <p:nvSpPr>
          <p:cNvPr id="215" name="Google Shape;215;p16"/>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216" name="Google Shape;216;p16"/>
          <p:cNvSpPr txBox="1"/>
          <p:nvPr/>
        </p:nvSpPr>
        <p:spPr>
          <a:xfrm>
            <a:off x="-25150" y="8610750"/>
            <a:ext cx="7407000" cy="7566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Clinical Surgical Skills</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Browse’s </a:t>
            </a:r>
            <a:r>
              <a:rPr lang="en-GB">
                <a:latin typeface="Mada"/>
                <a:ea typeface="Mada"/>
                <a:cs typeface="Mada"/>
                <a:sym typeface="Mada"/>
              </a:rPr>
              <a:t>introduction to the symptoms and signs of surgical disease </a:t>
            </a:r>
            <a:endParaRPr>
              <a:latin typeface="Mada"/>
              <a:ea typeface="Mada"/>
              <a:cs typeface="Mada"/>
              <a:sym typeface="Mada"/>
            </a:endParaRPr>
          </a:p>
        </p:txBody>
      </p:sp>
      <p:pic>
        <p:nvPicPr>
          <p:cNvPr id="217" name="Google Shape;217;p16"/>
          <p:cNvPicPr preferRelativeResize="0"/>
          <p:nvPr/>
        </p:nvPicPr>
        <p:blipFill rotWithShape="1">
          <a:blip r:embed="rId3">
            <a:alphaModFix/>
          </a:blip>
          <a:srcRect b="29730" l="-10083" r="0" t="0"/>
          <a:stretch/>
        </p:blipFill>
        <p:spPr>
          <a:xfrm>
            <a:off x="5606825" y="9446650"/>
            <a:ext cx="1775025" cy="1053299"/>
          </a:xfrm>
          <a:prstGeom prst="rect">
            <a:avLst/>
          </a:prstGeom>
          <a:noFill/>
          <a:ln>
            <a:noFill/>
          </a:ln>
        </p:spPr>
      </p:pic>
      <p:grpSp>
        <p:nvGrpSpPr>
          <p:cNvPr id="218" name="Google Shape;218;p16"/>
          <p:cNvGrpSpPr/>
          <p:nvPr/>
        </p:nvGrpSpPr>
        <p:grpSpPr>
          <a:xfrm>
            <a:off x="0" y="6015432"/>
            <a:ext cx="4067400" cy="489881"/>
            <a:chOff x="80450" y="3045481"/>
            <a:chExt cx="4067400" cy="489881"/>
          </a:xfrm>
        </p:grpSpPr>
        <p:sp>
          <p:nvSpPr>
            <p:cNvPr id="219" name="Google Shape;219;p16"/>
            <p:cNvSpPr txBox="1"/>
            <p:nvPr/>
          </p:nvSpPr>
          <p:spPr>
            <a:xfrm>
              <a:off x="80450" y="3045481"/>
              <a:ext cx="4067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a:t>
              </a:r>
              <a:r>
                <a:rPr lang="en-GB" sz="1800">
                  <a:solidFill>
                    <a:srgbClr val="9FCFCF"/>
                  </a:solidFill>
                  <a:latin typeface="Comfortaa Regular"/>
                  <a:ea typeface="Comfortaa Regular"/>
                  <a:cs typeface="Comfortaa Regular"/>
                  <a:sym typeface="Comfortaa Regular"/>
                </a:rPr>
                <a:t>Reviewed</a:t>
              </a:r>
              <a:r>
                <a:rPr lang="en-GB" sz="1800">
                  <a:solidFill>
                    <a:srgbClr val="9FCFCF"/>
                  </a:solidFill>
                  <a:latin typeface="Comfortaa Regular"/>
                  <a:ea typeface="Comfortaa Regular"/>
                  <a:cs typeface="Comfortaa Regular"/>
                  <a:sym typeface="Comfortaa Regular"/>
                </a:rPr>
                <a:t> by : </a:t>
              </a:r>
              <a:endParaRPr sz="1800">
                <a:solidFill>
                  <a:srgbClr val="9FCFCF"/>
                </a:solidFill>
                <a:latin typeface="Comfortaa Regular"/>
                <a:ea typeface="Comfortaa Regular"/>
                <a:cs typeface="Comfortaa Regular"/>
                <a:sym typeface="Comfortaa Regular"/>
              </a:endParaRPr>
            </a:p>
          </p:txBody>
        </p:sp>
        <p:sp>
          <p:nvSpPr>
            <p:cNvPr id="220" name="Google Shape;220;p16"/>
            <p:cNvSpPr/>
            <p:nvPr/>
          </p:nvSpPr>
          <p:spPr>
            <a:xfrm>
              <a:off x="80450" y="3496062"/>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21" name="Google Shape;221;p16"/>
          <p:cNvSpPr txBox="1"/>
          <p:nvPr/>
        </p:nvSpPr>
        <p:spPr>
          <a:xfrm>
            <a:off x="75" y="6648338"/>
            <a:ext cx="2625600" cy="7080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Font typeface="Mada"/>
              <a:buChar char="●"/>
            </a:pPr>
            <a:r>
              <a:rPr lang="en-GB" sz="1700">
                <a:latin typeface="Mada"/>
                <a:ea typeface="Mada"/>
                <a:cs typeface="Mada"/>
                <a:sym typeface="Mada"/>
              </a:rPr>
              <a:t>Abdullah Alassaf </a:t>
            </a:r>
            <a:endParaRPr sz="1700">
              <a:latin typeface="Mada"/>
              <a:ea typeface="Mada"/>
              <a:cs typeface="Mada"/>
              <a:sym typeface="Mada"/>
            </a:endParaRPr>
          </a:p>
          <a:p>
            <a:pPr indent="-336550" lvl="0" marL="457200" rtl="0" algn="l">
              <a:spcBef>
                <a:spcPts val="0"/>
              </a:spcBef>
              <a:spcAft>
                <a:spcPts val="0"/>
              </a:spcAft>
              <a:buSzPts val="1700"/>
              <a:buFont typeface="Mada"/>
              <a:buChar char="●"/>
            </a:pPr>
            <a:r>
              <a:rPr lang="en-GB" sz="1700">
                <a:latin typeface="Mada"/>
                <a:ea typeface="Mada"/>
                <a:cs typeface="Mada"/>
                <a:sym typeface="Mada"/>
              </a:rPr>
              <a:t>Joud AlKhalifah</a:t>
            </a:r>
            <a:endParaRPr sz="1700">
              <a:latin typeface="Mada"/>
              <a:ea typeface="Mada"/>
              <a:cs typeface="Mada"/>
              <a:sym typeface="Mad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52"/>
          <p:cNvSpPr txBox="1"/>
          <p:nvPr/>
        </p:nvSpPr>
        <p:spPr>
          <a:xfrm>
            <a:off x="775" y="7096350"/>
            <a:ext cx="6991200" cy="36480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Font typeface="Mada"/>
              <a:buAutoNum type="alphaUcParenR"/>
            </a:pPr>
            <a:r>
              <a:rPr b="1" lang="en-GB" sz="1100">
                <a:latin typeface="Mada"/>
                <a:ea typeface="Mada"/>
                <a:cs typeface="Mada"/>
                <a:sym typeface="Mada"/>
              </a:rPr>
              <a:t>Local examination </a:t>
            </a:r>
            <a:endParaRPr b="1" sz="1100">
              <a:latin typeface="Mada"/>
              <a:ea typeface="Mada"/>
              <a:cs typeface="Mada"/>
              <a:sym typeface="Mada"/>
            </a:endParaRPr>
          </a:p>
          <a:p>
            <a:pPr indent="0" lvl="0" marL="457200" rtl="0" algn="l">
              <a:spcBef>
                <a:spcPts val="0"/>
              </a:spcBef>
              <a:spcAft>
                <a:spcPts val="0"/>
              </a:spcAft>
              <a:buNone/>
            </a:pPr>
            <a:r>
              <a:rPr b="1" lang="en-GB" sz="1100">
                <a:latin typeface="Mada"/>
                <a:ea typeface="Mada"/>
                <a:cs typeface="Mada"/>
                <a:sym typeface="Mada"/>
              </a:rPr>
              <a:t>1.Look</a:t>
            </a:r>
            <a:endParaRPr b="1" sz="1100">
              <a:latin typeface="Mada"/>
              <a:ea typeface="Mada"/>
              <a:cs typeface="Mada"/>
              <a:sym typeface="Mada"/>
            </a:endParaRPr>
          </a:p>
          <a:p>
            <a:pPr indent="-298450" lvl="0" marL="914400" rtl="0" algn="l">
              <a:spcBef>
                <a:spcPts val="0"/>
              </a:spcBef>
              <a:spcAft>
                <a:spcPts val="0"/>
              </a:spcAft>
              <a:buSzPts val="1100"/>
              <a:buFont typeface="Mada"/>
              <a:buChar char="●"/>
            </a:pPr>
            <a:r>
              <a:rPr lang="en-GB" sz="1100">
                <a:latin typeface="Mada"/>
                <a:ea typeface="Mada"/>
                <a:cs typeface="Mada"/>
                <a:sym typeface="Mada"/>
              </a:rPr>
              <a:t>Shape </a:t>
            </a:r>
            <a:endParaRPr sz="1100">
              <a:latin typeface="Mada"/>
              <a:ea typeface="Mada"/>
              <a:cs typeface="Mada"/>
              <a:sym typeface="Mada"/>
            </a:endParaRPr>
          </a:p>
          <a:p>
            <a:pPr indent="-298450" lvl="0" marL="914400" rtl="0" algn="l">
              <a:spcBef>
                <a:spcPts val="0"/>
              </a:spcBef>
              <a:spcAft>
                <a:spcPts val="0"/>
              </a:spcAft>
              <a:buSzPts val="1100"/>
              <a:buFont typeface="Mada"/>
              <a:buChar char="●"/>
            </a:pPr>
            <a:r>
              <a:rPr lang="en-GB" sz="1100">
                <a:latin typeface="Mada"/>
                <a:ea typeface="Mada"/>
                <a:cs typeface="Mada"/>
                <a:sym typeface="Mada"/>
              </a:rPr>
              <a:t>Position</a:t>
            </a:r>
            <a:r>
              <a:rPr lang="en-GB" sz="1100">
                <a:latin typeface="Mada"/>
                <a:ea typeface="Mada"/>
                <a:cs typeface="Mada"/>
                <a:sym typeface="Mada"/>
              </a:rPr>
              <a:t> </a:t>
            </a:r>
            <a:endParaRPr sz="1100">
              <a:latin typeface="Mada"/>
              <a:ea typeface="Mada"/>
              <a:cs typeface="Mada"/>
              <a:sym typeface="Mada"/>
            </a:endParaRPr>
          </a:p>
          <a:p>
            <a:pPr indent="-298450" lvl="0" marL="914400" rtl="0" algn="l">
              <a:spcBef>
                <a:spcPts val="0"/>
              </a:spcBef>
              <a:spcAft>
                <a:spcPts val="0"/>
              </a:spcAft>
              <a:buSzPts val="1100"/>
              <a:buFont typeface="Mada"/>
              <a:buChar char="●"/>
            </a:pPr>
            <a:r>
              <a:rPr lang="en-GB" sz="1100">
                <a:latin typeface="Mada"/>
                <a:ea typeface="Mada"/>
                <a:cs typeface="Mada"/>
                <a:sym typeface="Mada"/>
              </a:rPr>
              <a:t>Colour </a:t>
            </a:r>
            <a:endParaRPr sz="1100">
              <a:latin typeface="Mada"/>
              <a:ea typeface="Mada"/>
              <a:cs typeface="Mada"/>
              <a:sym typeface="Mada"/>
            </a:endParaRPr>
          </a:p>
          <a:p>
            <a:pPr indent="-298450" lvl="0" marL="914400" rtl="0" algn="l">
              <a:spcBef>
                <a:spcPts val="0"/>
              </a:spcBef>
              <a:spcAft>
                <a:spcPts val="0"/>
              </a:spcAft>
              <a:buSzPts val="1100"/>
              <a:buFont typeface="Mada"/>
              <a:buChar char="●"/>
            </a:pPr>
            <a:r>
              <a:rPr lang="en-GB" sz="1100">
                <a:latin typeface="Mada"/>
                <a:ea typeface="Mada"/>
                <a:cs typeface="Mada"/>
                <a:sym typeface="Mada"/>
              </a:rPr>
              <a:t>Size </a:t>
            </a:r>
            <a:endParaRPr sz="1100">
              <a:latin typeface="Mada"/>
              <a:ea typeface="Mada"/>
              <a:cs typeface="Mada"/>
              <a:sym typeface="Mada"/>
            </a:endParaRPr>
          </a:p>
          <a:p>
            <a:pPr indent="0" lvl="0" marL="457200" rtl="0" algn="l">
              <a:spcBef>
                <a:spcPts val="0"/>
              </a:spcBef>
              <a:spcAft>
                <a:spcPts val="0"/>
              </a:spcAft>
              <a:buNone/>
            </a:pPr>
            <a:r>
              <a:rPr b="1" lang="en-GB" sz="1100">
                <a:latin typeface="Mada"/>
                <a:ea typeface="Mada"/>
                <a:cs typeface="Mada"/>
                <a:sym typeface="Mada"/>
              </a:rPr>
              <a:t>2.Feel</a:t>
            </a:r>
            <a:endParaRPr b="1" sz="1100">
              <a:latin typeface="Mada"/>
              <a:ea typeface="Mada"/>
              <a:cs typeface="Mada"/>
              <a:sym typeface="Mada"/>
            </a:endParaRPr>
          </a:p>
          <a:p>
            <a:pPr indent="-298450" lvl="0" marL="914400" rtl="0" algn="l">
              <a:spcBef>
                <a:spcPts val="0"/>
              </a:spcBef>
              <a:spcAft>
                <a:spcPts val="0"/>
              </a:spcAft>
              <a:buSzPts val="1100"/>
              <a:buFont typeface="Mada"/>
              <a:buChar char="●"/>
            </a:pPr>
            <a:r>
              <a:rPr lang="en-GB" sz="1100">
                <a:latin typeface="Mada"/>
                <a:ea typeface="Mada"/>
                <a:cs typeface="Mada"/>
                <a:sym typeface="Mada"/>
              </a:rPr>
              <a:t>Temperature</a:t>
            </a:r>
            <a:r>
              <a:rPr lang="en-GB" sz="1100">
                <a:latin typeface="Mada"/>
                <a:ea typeface="Mada"/>
                <a:cs typeface="Mada"/>
                <a:sym typeface="Mada"/>
              </a:rPr>
              <a:t> </a:t>
            </a:r>
            <a:endParaRPr sz="1100">
              <a:latin typeface="Mada"/>
              <a:ea typeface="Mada"/>
              <a:cs typeface="Mada"/>
              <a:sym typeface="Mada"/>
            </a:endParaRPr>
          </a:p>
          <a:p>
            <a:pPr indent="-298450" lvl="0" marL="914400" rtl="0" algn="l">
              <a:spcBef>
                <a:spcPts val="0"/>
              </a:spcBef>
              <a:spcAft>
                <a:spcPts val="0"/>
              </a:spcAft>
              <a:buSzPts val="1100"/>
              <a:buFont typeface="Mada"/>
              <a:buChar char="●"/>
            </a:pPr>
            <a:r>
              <a:rPr lang="en-GB" sz="1100">
                <a:latin typeface="Mada"/>
                <a:ea typeface="Mada"/>
                <a:cs typeface="Mada"/>
                <a:sym typeface="Mada"/>
              </a:rPr>
              <a:t>Tenderness</a:t>
            </a:r>
            <a:endParaRPr sz="1100">
              <a:latin typeface="Mada"/>
              <a:ea typeface="Mada"/>
              <a:cs typeface="Mada"/>
              <a:sym typeface="Mada"/>
            </a:endParaRPr>
          </a:p>
          <a:p>
            <a:pPr indent="-298450" lvl="0" marL="914400" rtl="0" algn="l">
              <a:spcBef>
                <a:spcPts val="0"/>
              </a:spcBef>
              <a:spcAft>
                <a:spcPts val="0"/>
              </a:spcAft>
              <a:buSzPts val="1100"/>
              <a:buFont typeface="Mada"/>
              <a:buChar char="●"/>
            </a:pPr>
            <a:r>
              <a:rPr lang="en-GB" sz="1100">
                <a:latin typeface="Mada"/>
                <a:ea typeface="Mada"/>
                <a:cs typeface="Mada"/>
                <a:sym typeface="Mada"/>
              </a:rPr>
              <a:t>Surface </a:t>
            </a:r>
            <a:endParaRPr sz="1100">
              <a:latin typeface="Mada"/>
              <a:ea typeface="Mada"/>
              <a:cs typeface="Mada"/>
              <a:sym typeface="Mada"/>
            </a:endParaRPr>
          </a:p>
          <a:p>
            <a:pPr indent="-298450" lvl="0" marL="914400" rtl="0" algn="l">
              <a:spcBef>
                <a:spcPts val="0"/>
              </a:spcBef>
              <a:spcAft>
                <a:spcPts val="0"/>
              </a:spcAft>
              <a:buSzPts val="1100"/>
              <a:buFont typeface="Mada"/>
              <a:buChar char="●"/>
            </a:pPr>
            <a:r>
              <a:rPr lang="en-GB" sz="1100">
                <a:latin typeface="Mada"/>
                <a:ea typeface="Mada"/>
                <a:cs typeface="Mada"/>
                <a:sym typeface="Mada"/>
              </a:rPr>
              <a:t>Edge </a:t>
            </a:r>
            <a:endParaRPr sz="1100">
              <a:latin typeface="Mada"/>
              <a:ea typeface="Mada"/>
              <a:cs typeface="Mada"/>
              <a:sym typeface="Mada"/>
            </a:endParaRPr>
          </a:p>
          <a:p>
            <a:pPr indent="-298450" lvl="0" marL="914400" rtl="0" algn="l">
              <a:spcBef>
                <a:spcPts val="0"/>
              </a:spcBef>
              <a:spcAft>
                <a:spcPts val="0"/>
              </a:spcAft>
              <a:buSzPts val="1100"/>
              <a:buFont typeface="Mada"/>
              <a:buChar char="●"/>
            </a:pPr>
            <a:r>
              <a:rPr lang="en-GB" sz="1100">
                <a:latin typeface="Mada"/>
                <a:ea typeface="Mada"/>
                <a:cs typeface="Mada"/>
                <a:sym typeface="Mada"/>
              </a:rPr>
              <a:t>Consistency </a:t>
            </a:r>
            <a:endParaRPr sz="1100">
              <a:latin typeface="Mada"/>
              <a:ea typeface="Mada"/>
              <a:cs typeface="Mada"/>
              <a:sym typeface="Mada"/>
            </a:endParaRPr>
          </a:p>
          <a:p>
            <a:pPr indent="0" lvl="0" marL="457200" rtl="0" algn="l">
              <a:spcBef>
                <a:spcPts val="0"/>
              </a:spcBef>
              <a:spcAft>
                <a:spcPts val="0"/>
              </a:spcAft>
              <a:buNone/>
            </a:pPr>
            <a:r>
              <a:rPr b="1" lang="en-GB" sz="1100">
                <a:latin typeface="Mada"/>
                <a:ea typeface="Mada"/>
                <a:cs typeface="Mada"/>
                <a:sym typeface="Mada"/>
              </a:rPr>
              <a:t>3.Press</a:t>
            </a:r>
            <a:endParaRPr b="1" sz="1100">
              <a:latin typeface="Mada"/>
              <a:ea typeface="Mada"/>
              <a:cs typeface="Mada"/>
              <a:sym typeface="Mada"/>
            </a:endParaRPr>
          </a:p>
          <a:p>
            <a:pPr indent="-298450" lvl="0" marL="914400" rtl="0" algn="l">
              <a:spcBef>
                <a:spcPts val="0"/>
              </a:spcBef>
              <a:spcAft>
                <a:spcPts val="0"/>
              </a:spcAft>
              <a:buSzPts val="1100"/>
              <a:buFont typeface="Mada"/>
              <a:buChar char="●"/>
            </a:pPr>
            <a:r>
              <a:rPr lang="en-GB" sz="1100">
                <a:latin typeface="Mada"/>
                <a:ea typeface="Mada"/>
                <a:cs typeface="Mada"/>
                <a:sym typeface="Mada"/>
              </a:rPr>
              <a:t>Pulsatility </a:t>
            </a:r>
            <a:endParaRPr sz="1100">
              <a:latin typeface="Mada"/>
              <a:ea typeface="Mada"/>
              <a:cs typeface="Mada"/>
              <a:sym typeface="Mada"/>
            </a:endParaRPr>
          </a:p>
          <a:p>
            <a:pPr indent="-298450" lvl="0" marL="914400" rtl="0" algn="l">
              <a:spcBef>
                <a:spcPts val="0"/>
              </a:spcBef>
              <a:spcAft>
                <a:spcPts val="0"/>
              </a:spcAft>
              <a:buSzPts val="1100"/>
              <a:buFont typeface="Mada"/>
              <a:buChar char="●"/>
            </a:pPr>
            <a:r>
              <a:rPr lang="en-GB" sz="1100">
                <a:latin typeface="Mada"/>
                <a:ea typeface="Mada"/>
                <a:cs typeface="Mada"/>
                <a:sym typeface="Mada"/>
              </a:rPr>
              <a:t>Compressibility and reducibility </a:t>
            </a:r>
            <a:endParaRPr sz="1100">
              <a:latin typeface="Mada"/>
              <a:ea typeface="Mada"/>
              <a:cs typeface="Mada"/>
              <a:sym typeface="Mada"/>
            </a:endParaRPr>
          </a:p>
          <a:p>
            <a:pPr indent="-298450" lvl="0" marL="914400" rtl="0" algn="l">
              <a:spcBef>
                <a:spcPts val="0"/>
              </a:spcBef>
              <a:spcAft>
                <a:spcPts val="0"/>
              </a:spcAft>
              <a:buSzPts val="1100"/>
              <a:buFont typeface="Mada"/>
              <a:buChar char="●"/>
            </a:pPr>
            <a:r>
              <a:rPr lang="en-GB" sz="1100">
                <a:latin typeface="Mada"/>
                <a:ea typeface="Mada"/>
                <a:cs typeface="Mada"/>
                <a:sym typeface="Mada"/>
              </a:rPr>
              <a:t>Fluctuation</a:t>
            </a:r>
            <a:r>
              <a:rPr lang="en-GB" sz="1100">
                <a:latin typeface="Mada"/>
                <a:ea typeface="Mada"/>
                <a:cs typeface="Mada"/>
                <a:sym typeface="Mada"/>
              </a:rPr>
              <a:t> </a:t>
            </a:r>
            <a:endParaRPr sz="1100">
              <a:latin typeface="Mada"/>
              <a:ea typeface="Mada"/>
              <a:cs typeface="Mada"/>
              <a:sym typeface="Mada"/>
            </a:endParaRPr>
          </a:p>
          <a:p>
            <a:pPr indent="-298450" lvl="0" marL="914400" rtl="0" algn="l">
              <a:spcBef>
                <a:spcPts val="0"/>
              </a:spcBef>
              <a:spcAft>
                <a:spcPts val="0"/>
              </a:spcAft>
              <a:buSzPts val="1100"/>
              <a:buFont typeface="Mada"/>
              <a:buChar char="●"/>
            </a:pPr>
            <a:r>
              <a:rPr lang="en-GB" sz="1100">
                <a:latin typeface="Mada"/>
                <a:ea typeface="Mada"/>
                <a:cs typeface="Mada"/>
                <a:sym typeface="Mada"/>
              </a:rPr>
              <a:t>Fluid thrill </a:t>
            </a:r>
            <a:endParaRPr sz="1100">
              <a:latin typeface="Mada"/>
              <a:ea typeface="Mada"/>
              <a:cs typeface="Mada"/>
              <a:sym typeface="Mada"/>
            </a:endParaRPr>
          </a:p>
          <a:p>
            <a:pPr indent="0" lvl="0" marL="457200" rtl="0" algn="l">
              <a:spcBef>
                <a:spcPts val="0"/>
              </a:spcBef>
              <a:spcAft>
                <a:spcPts val="0"/>
              </a:spcAft>
              <a:buNone/>
            </a:pPr>
            <a:r>
              <a:rPr b="1" lang="en-GB" sz="1100">
                <a:latin typeface="Mada"/>
                <a:ea typeface="Mada"/>
                <a:cs typeface="Mada"/>
                <a:sym typeface="Mada"/>
              </a:rPr>
              <a:t>4.Percuss</a:t>
            </a:r>
            <a:endParaRPr b="1" sz="1100">
              <a:latin typeface="Mada"/>
              <a:ea typeface="Mada"/>
              <a:cs typeface="Mada"/>
              <a:sym typeface="Mada"/>
            </a:endParaRPr>
          </a:p>
          <a:p>
            <a:pPr indent="-298450" lvl="0" marL="457200" rtl="0" algn="l">
              <a:spcBef>
                <a:spcPts val="0"/>
              </a:spcBef>
              <a:spcAft>
                <a:spcPts val="0"/>
              </a:spcAft>
              <a:buSzPts val="1100"/>
              <a:buFont typeface="Mada"/>
              <a:buAutoNum type="alphaUcParenR"/>
            </a:pPr>
            <a:r>
              <a:rPr b="1" lang="en-GB" sz="1100">
                <a:latin typeface="Mada"/>
                <a:ea typeface="Mada"/>
                <a:cs typeface="Mada"/>
                <a:sym typeface="Mada"/>
              </a:rPr>
              <a:t>Oropharyngeal cavity examination (for any swelling or ulceration) </a:t>
            </a:r>
            <a:endParaRPr b="1" sz="1100">
              <a:latin typeface="Mada"/>
              <a:ea typeface="Mada"/>
              <a:cs typeface="Mada"/>
              <a:sym typeface="Mada"/>
            </a:endParaRPr>
          </a:p>
          <a:p>
            <a:pPr indent="-298450" lvl="0" marL="457200" rtl="0" algn="l">
              <a:spcBef>
                <a:spcPts val="0"/>
              </a:spcBef>
              <a:spcAft>
                <a:spcPts val="0"/>
              </a:spcAft>
              <a:buSzPts val="1100"/>
              <a:buFont typeface="Mada"/>
              <a:buAutoNum type="alphaUcParenR"/>
            </a:pPr>
            <a:r>
              <a:rPr b="1" lang="en-GB" sz="1100">
                <a:latin typeface="Mada"/>
                <a:ea typeface="Mada"/>
                <a:cs typeface="Mada"/>
                <a:sym typeface="Mada"/>
              </a:rPr>
              <a:t>General examination </a:t>
            </a:r>
            <a:endParaRPr b="1" sz="1100">
              <a:latin typeface="Mada"/>
              <a:ea typeface="Mada"/>
              <a:cs typeface="Mada"/>
              <a:sym typeface="Mada"/>
            </a:endParaRPr>
          </a:p>
        </p:txBody>
      </p:sp>
      <p:sp>
        <p:nvSpPr>
          <p:cNvPr id="904" name="Google Shape;904;p52"/>
          <p:cNvSpPr txBox="1"/>
          <p:nvPr/>
        </p:nvSpPr>
        <p:spPr>
          <a:xfrm>
            <a:off x="-112525" y="409950"/>
            <a:ext cx="62991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rgbClr val="9FCFCF"/>
                </a:solidFill>
                <a:latin typeface="Comfortaa"/>
                <a:ea typeface="Comfortaa"/>
                <a:cs typeface="Comfortaa"/>
                <a:sym typeface="Comfortaa"/>
              </a:rPr>
              <a:t>III.Cont. Examination of Salivary glands </a:t>
            </a:r>
            <a:endParaRPr sz="1800">
              <a:solidFill>
                <a:srgbClr val="9FCFCF"/>
              </a:solidFill>
              <a:latin typeface="Comfortaa"/>
              <a:ea typeface="Comfortaa"/>
              <a:cs typeface="Comfortaa"/>
              <a:sym typeface="Comfortaa"/>
            </a:endParaRPr>
          </a:p>
        </p:txBody>
      </p:sp>
      <p:sp>
        <p:nvSpPr>
          <p:cNvPr id="905" name="Google Shape;905;p52"/>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52"/>
          <p:cNvSpPr txBox="1"/>
          <p:nvPr/>
        </p:nvSpPr>
        <p:spPr>
          <a:xfrm>
            <a:off x="-638787" y="-63700"/>
            <a:ext cx="8867100" cy="46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highlight>
                  <a:schemeClr val="lt1"/>
                </a:highlight>
                <a:latin typeface="Lora"/>
                <a:ea typeface="Lora"/>
                <a:cs typeface="Lora"/>
                <a:sym typeface="Lora"/>
              </a:rPr>
              <a:t>Cont.  Physical Examination of Neck and Thyroid Swellings</a:t>
            </a:r>
            <a:endParaRPr b="1" sz="2000">
              <a:solidFill>
                <a:srgbClr val="9FCFCF"/>
              </a:solidFill>
              <a:latin typeface="Lora"/>
              <a:ea typeface="Lora"/>
              <a:cs typeface="Lora"/>
              <a:sym typeface="Lora"/>
            </a:endParaRPr>
          </a:p>
        </p:txBody>
      </p:sp>
      <p:sp>
        <p:nvSpPr>
          <p:cNvPr id="907" name="Google Shape;907;p52"/>
          <p:cNvSpPr/>
          <p:nvPr/>
        </p:nvSpPr>
        <p:spPr>
          <a:xfrm>
            <a:off x="775" y="795450"/>
            <a:ext cx="4770000" cy="675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908" name="Google Shape;908;p52"/>
          <p:cNvSpPr txBox="1"/>
          <p:nvPr/>
        </p:nvSpPr>
        <p:spPr>
          <a:xfrm>
            <a:off x="201763" y="853050"/>
            <a:ext cx="17319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100">
              <a:highlight>
                <a:srgbClr val="F9DEC9"/>
              </a:highlight>
              <a:latin typeface="Mada"/>
              <a:ea typeface="Mada"/>
              <a:cs typeface="Mada"/>
              <a:sym typeface="Mada"/>
            </a:endParaRPr>
          </a:p>
        </p:txBody>
      </p:sp>
      <p:sp>
        <p:nvSpPr>
          <p:cNvPr id="909" name="Google Shape;909;p52"/>
          <p:cNvSpPr/>
          <p:nvPr/>
        </p:nvSpPr>
        <p:spPr>
          <a:xfrm>
            <a:off x="-28700" y="6712275"/>
            <a:ext cx="4073700" cy="675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910" name="Google Shape;910;p52"/>
          <p:cNvSpPr txBox="1"/>
          <p:nvPr/>
        </p:nvSpPr>
        <p:spPr>
          <a:xfrm>
            <a:off x="85200" y="830099"/>
            <a:ext cx="2991000" cy="3675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AutoNum type="alphaUcPeriod"/>
            </a:pPr>
            <a:r>
              <a:rPr b="1" lang="en-GB" sz="1200">
                <a:latin typeface="Mada"/>
                <a:ea typeface="Mada"/>
                <a:cs typeface="Mada"/>
                <a:sym typeface="Mada"/>
              </a:rPr>
              <a:t>Parotid </a:t>
            </a:r>
            <a:r>
              <a:rPr b="1" lang="en-GB" sz="1200">
                <a:latin typeface="Mada"/>
                <a:ea typeface="Mada"/>
                <a:cs typeface="Mada"/>
                <a:sym typeface="Mada"/>
              </a:rPr>
              <a:t> gland examination</a:t>
            </a:r>
            <a:endParaRPr b="1" sz="1200">
              <a:latin typeface="Mada"/>
              <a:ea typeface="Mada"/>
              <a:cs typeface="Mada"/>
              <a:sym typeface="Mada"/>
            </a:endParaRPr>
          </a:p>
        </p:txBody>
      </p:sp>
      <p:sp>
        <p:nvSpPr>
          <p:cNvPr id="911" name="Google Shape;911;p52"/>
          <p:cNvSpPr txBox="1"/>
          <p:nvPr/>
        </p:nvSpPr>
        <p:spPr>
          <a:xfrm>
            <a:off x="344963" y="1050925"/>
            <a:ext cx="6936600" cy="533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100">
                <a:latin typeface="Mada"/>
                <a:ea typeface="Mada"/>
                <a:cs typeface="Mada"/>
                <a:sym typeface="Mada"/>
              </a:rPr>
              <a:t>1.The lump</a:t>
            </a:r>
            <a:endParaRPr b="1"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Describe the position, shape, overlying skin colour, temperature,tenderness, size, surface, edge, composition, relations (ask the patient to contract the masseter muscles by clenching the teeth, the gland will become more prominent),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lymph drainage and local tissues.</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100">
                <a:solidFill>
                  <a:schemeClr val="dk1"/>
                </a:solidFill>
                <a:latin typeface="Mada"/>
                <a:ea typeface="Mada"/>
                <a:cs typeface="Mada"/>
                <a:sym typeface="Mada"/>
              </a:rPr>
              <a:t>2.The mouth </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Inspection </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Any bulge in the mouth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Stensen’s duct orifice (opposite to the second upper molar tooth).</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Palpation</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Feel the duct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Gentle pressure on the gland, it may produce purulent discharges from the orifice of the duct. </a:t>
            </a:r>
            <a:endParaRPr sz="1100">
              <a:solidFill>
                <a:schemeClr val="dk1"/>
              </a:solidFill>
              <a:latin typeface="Mada"/>
              <a:ea typeface="Mada"/>
              <a:cs typeface="Mada"/>
              <a:sym typeface="Mada"/>
            </a:endParaRPr>
          </a:p>
          <a:p>
            <a:pPr indent="0" lvl="0" marL="0" rtl="0" algn="l">
              <a:lnSpc>
                <a:spcPct val="115000"/>
              </a:lnSpc>
              <a:spcBef>
                <a:spcPts val="1200"/>
              </a:spcBef>
              <a:spcAft>
                <a:spcPts val="0"/>
              </a:spcAft>
              <a:buNone/>
            </a:pPr>
            <a:r>
              <a:rPr b="1" lang="en-GB" sz="1100">
                <a:solidFill>
                  <a:schemeClr val="dk1"/>
                </a:solidFill>
                <a:latin typeface="Mada"/>
                <a:ea typeface="Mada"/>
                <a:cs typeface="Mada"/>
                <a:sym typeface="Mada"/>
              </a:rPr>
              <a:t>3 Facial nerve examination</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This is the motor nerve of the muscles of facial expression. When a facial nerve fails to function, the affected side of the face is flabby, the eyelids cannot be closed properly and the mouth becomes asymmetrical when the patient tries to bare his teeth (features of lower motor neuron lesion). </a:t>
            </a:r>
            <a:r>
              <a:rPr b="1" lang="en-GB" sz="1100">
                <a:solidFill>
                  <a:schemeClr val="dk1"/>
                </a:solidFill>
                <a:latin typeface="Mada"/>
                <a:ea typeface="Mada"/>
                <a:cs typeface="Mada"/>
                <a:sym typeface="Mada"/>
              </a:rPr>
              <a:t>To test the facial nerve ask the patient to:</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Look up (the forehead should wrinkle).</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Close his eyes tightly (test the strength of the orbicularis oculi by trying to part the eyelids).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Show you his teeth (lips should part symmetrically).</a:t>
            </a:r>
            <a:endParaRPr sz="1100">
              <a:solidFill>
                <a:schemeClr val="dk1"/>
              </a:solidFill>
              <a:latin typeface="Mada"/>
              <a:ea typeface="Mada"/>
              <a:cs typeface="Mada"/>
              <a:sym typeface="Mada"/>
            </a:endParaRPr>
          </a:p>
          <a:p>
            <a:pPr indent="0" lvl="0" marL="0" rtl="0" algn="l">
              <a:lnSpc>
                <a:spcPct val="115000"/>
              </a:lnSpc>
              <a:spcBef>
                <a:spcPts val="1200"/>
              </a:spcBef>
              <a:spcAft>
                <a:spcPts val="0"/>
              </a:spcAft>
              <a:buNone/>
            </a:pPr>
            <a:r>
              <a:rPr b="1" lang="en-GB" sz="1100">
                <a:solidFill>
                  <a:schemeClr val="dk1"/>
                </a:solidFill>
                <a:latin typeface="Mada"/>
                <a:ea typeface="Mada"/>
                <a:cs typeface="Mada"/>
                <a:sym typeface="Mada"/>
              </a:rPr>
              <a:t>4.General examination</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Examine other salivary glands.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Systemic examination for metastasis and for any systemic disease causing generalized salivary glands enlargement.</a:t>
            </a:r>
            <a:endParaRPr sz="1100">
              <a:solidFill>
                <a:schemeClr val="dk1"/>
              </a:solidFill>
              <a:latin typeface="Mada"/>
              <a:ea typeface="Mada"/>
              <a:cs typeface="Mada"/>
              <a:sym typeface="Mada"/>
            </a:endParaRPr>
          </a:p>
        </p:txBody>
      </p:sp>
      <p:pic>
        <p:nvPicPr>
          <p:cNvPr id="912" name="Google Shape;912;p52"/>
          <p:cNvPicPr preferRelativeResize="0"/>
          <p:nvPr/>
        </p:nvPicPr>
        <p:blipFill>
          <a:blip r:embed="rId3">
            <a:alphaModFix/>
          </a:blip>
          <a:stretch>
            <a:fillRect/>
          </a:stretch>
        </p:blipFill>
        <p:spPr>
          <a:xfrm>
            <a:off x="5972862" y="1946325"/>
            <a:ext cx="946050" cy="915999"/>
          </a:xfrm>
          <a:prstGeom prst="rect">
            <a:avLst/>
          </a:prstGeom>
          <a:noFill/>
          <a:ln>
            <a:noFill/>
          </a:ln>
        </p:spPr>
      </p:pic>
      <p:sp>
        <p:nvSpPr>
          <p:cNvPr id="913" name="Google Shape;913;p52"/>
          <p:cNvSpPr txBox="1"/>
          <p:nvPr/>
        </p:nvSpPr>
        <p:spPr>
          <a:xfrm>
            <a:off x="5706963" y="2788025"/>
            <a:ext cx="1657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latin typeface="Mada"/>
                <a:ea typeface="Mada"/>
                <a:cs typeface="Mada"/>
                <a:sym typeface="Mada"/>
              </a:rPr>
              <a:t>Parotid gland enlargement </a:t>
            </a:r>
            <a:endParaRPr sz="1000">
              <a:latin typeface="Mada"/>
              <a:ea typeface="Mada"/>
              <a:cs typeface="Mada"/>
              <a:sym typeface="Mada"/>
            </a:endParaRPr>
          </a:p>
        </p:txBody>
      </p:sp>
      <p:sp>
        <p:nvSpPr>
          <p:cNvPr id="914" name="Google Shape;914;p52"/>
          <p:cNvSpPr txBox="1"/>
          <p:nvPr/>
        </p:nvSpPr>
        <p:spPr>
          <a:xfrm>
            <a:off x="-28700" y="6315875"/>
            <a:ext cx="82143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rgbClr val="9FCFCF"/>
                </a:solidFill>
                <a:latin typeface="Comfortaa"/>
                <a:ea typeface="Comfortaa"/>
                <a:cs typeface="Comfortaa"/>
                <a:sym typeface="Comfortaa"/>
              </a:rPr>
              <a:t>IV. Examination of neck swellings </a:t>
            </a:r>
            <a:r>
              <a:rPr lang="en-GB" sz="900">
                <a:solidFill>
                  <a:srgbClr val="9FCFCF"/>
                </a:solidFill>
                <a:latin typeface="Comfortaa"/>
                <a:ea typeface="Comfortaa"/>
                <a:cs typeface="Comfortaa"/>
                <a:sym typeface="Comfortaa"/>
              </a:rPr>
              <a:t>(other than thyroid, salivary glands and </a:t>
            </a:r>
            <a:r>
              <a:rPr lang="en-GB" sz="900">
                <a:solidFill>
                  <a:srgbClr val="9FCFCF"/>
                </a:solidFill>
                <a:latin typeface="Comfortaa"/>
                <a:ea typeface="Comfortaa"/>
                <a:cs typeface="Comfortaa"/>
                <a:sym typeface="Comfortaa"/>
              </a:rPr>
              <a:t>lymphadenopathy</a:t>
            </a:r>
            <a:r>
              <a:rPr lang="en-GB" sz="900">
                <a:solidFill>
                  <a:srgbClr val="9FCFCF"/>
                </a:solidFill>
                <a:latin typeface="Comfortaa"/>
                <a:ea typeface="Comfortaa"/>
                <a:cs typeface="Comfortaa"/>
                <a:sym typeface="Comfortaa"/>
              </a:rPr>
              <a:t>)</a:t>
            </a:r>
            <a:endParaRPr sz="900">
              <a:solidFill>
                <a:srgbClr val="9FCFCF"/>
              </a:solidFill>
              <a:latin typeface="Comfortaa"/>
              <a:ea typeface="Comfortaa"/>
              <a:cs typeface="Comfortaa"/>
              <a:sym typeface="Comfortaa"/>
            </a:endParaRPr>
          </a:p>
        </p:txBody>
      </p:sp>
      <p:sp>
        <p:nvSpPr>
          <p:cNvPr id="915" name="Google Shape;915;p52"/>
          <p:cNvSpPr txBox="1"/>
          <p:nvPr/>
        </p:nvSpPr>
        <p:spPr>
          <a:xfrm>
            <a:off x="2400250" y="7486875"/>
            <a:ext cx="29910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latin typeface="Mada"/>
                <a:ea typeface="Mada"/>
                <a:cs typeface="Mada"/>
                <a:sym typeface="Mada"/>
              </a:rPr>
              <a:t>5.Move</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Fixation to the skin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Mobility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Fixation to </a:t>
            </a:r>
            <a:r>
              <a:rPr lang="en-GB" sz="1100">
                <a:latin typeface="Mada"/>
                <a:ea typeface="Mada"/>
                <a:cs typeface="Mada"/>
                <a:sym typeface="Mada"/>
              </a:rPr>
              <a:t>underlying</a:t>
            </a:r>
            <a:r>
              <a:rPr lang="en-GB" sz="1100">
                <a:latin typeface="Mada"/>
                <a:ea typeface="Mada"/>
                <a:cs typeface="Mada"/>
                <a:sym typeface="Mada"/>
              </a:rPr>
              <a:t> muscles </a:t>
            </a:r>
            <a:endParaRPr sz="1100">
              <a:latin typeface="Mada"/>
              <a:ea typeface="Mada"/>
              <a:cs typeface="Mada"/>
              <a:sym typeface="Mada"/>
            </a:endParaRPr>
          </a:p>
          <a:p>
            <a:pPr indent="0" lvl="0" marL="0" rtl="0" algn="l">
              <a:spcBef>
                <a:spcPts val="0"/>
              </a:spcBef>
              <a:spcAft>
                <a:spcPts val="0"/>
              </a:spcAft>
              <a:buNone/>
            </a:pPr>
            <a:r>
              <a:rPr b="1" lang="en-GB" sz="1100">
                <a:latin typeface="Mada"/>
                <a:ea typeface="Mada"/>
                <a:cs typeface="Mada"/>
                <a:sym typeface="Mada"/>
              </a:rPr>
              <a:t>6.Listen</a:t>
            </a:r>
            <a:endParaRPr b="1" sz="1100">
              <a:latin typeface="Mada"/>
              <a:ea typeface="Mada"/>
              <a:cs typeface="Mada"/>
              <a:sym typeface="Mada"/>
            </a:endParaRPr>
          </a:p>
          <a:p>
            <a:pPr indent="0" lvl="0" marL="0" rtl="0" algn="l">
              <a:spcBef>
                <a:spcPts val="0"/>
              </a:spcBef>
              <a:spcAft>
                <a:spcPts val="0"/>
              </a:spcAft>
              <a:buNone/>
            </a:pPr>
            <a:r>
              <a:rPr b="1" lang="en-GB" sz="1100">
                <a:latin typeface="Mada"/>
                <a:ea typeface="Mada"/>
                <a:cs typeface="Mada"/>
                <a:sym typeface="Mada"/>
              </a:rPr>
              <a:t>7.Transilluminate </a:t>
            </a:r>
            <a:endParaRPr b="1" sz="1100">
              <a:latin typeface="Mada"/>
              <a:ea typeface="Mada"/>
              <a:cs typeface="Mada"/>
              <a:sym typeface="Mada"/>
            </a:endParaRPr>
          </a:p>
          <a:p>
            <a:pPr indent="0" lvl="0" marL="0" rtl="0" algn="l">
              <a:spcBef>
                <a:spcPts val="0"/>
              </a:spcBef>
              <a:spcAft>
                <a:spcPts val="0"/>
              </a:spcAft>
              <a:buNone/>
            </a:pPr>
            <a:r>
              <a:rPr b="1" lang="en-GB" sz="1100">
                <a:latin typeface="Mada"/>
                <a:ea typeface="Mada"/>
                <a:cs typeface="Mada"/>
                <a:sym typeface="Mada"/>
              </a:rPr>
              <a:t>8.Examine surrounding tissues</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Lymph nodes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Sensation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Power of related muscles </a:t>
            </a:r>
            <a:endParaRPr sz="1100">
              <a:latin typeface="Mada"/>
              <a:ea typeface="Mada"/>
              <a:cs typeface="Mada"/>
              <a:sym typeface="Mada"/>
            </a:endParaRPr>
          </a:p>
        </p:txBody>
      </p:sp>
      <p:pic>
        <p:nvPicPr>
          <p:cNvPr id="916" name="Google Shape;916;p52"/>
          <p:cNvPicPr preferRelativeResize="0"/>
          <p:nvPr/>
        </p:nvPicPr>
        <p:blipFill>
          <a:blip r:embed="rId4">
            <a:alphaModFix/>
          </a:blip>
          <a:stretch>
            <a:fillRect/>
          </a:stretch>
        </p:blipFill>
        <p:spPr>
          <a:xfrm>
            <a:off x="5296301" y="7038908"/>
            <a:ext cx="1361100" cy="1250609"/>
          </a:xfrm>
          <a:prstGeom prst="rect">
            <a:avLst/>
          </a:prstGeom>
          <a:noFill/>
          <a:ln>
            <a:noFill/>
          </a:ln>
        </p:spPr>
      </p:pic>
      <p:pic>
        <p:nvPicPr>
          <p:cNvPr id="917" name="Google Shape;917;p52"/>
          <p:cNvPicPr preferRelativeResize="0"/>
          <p:nvPr/>
        </p:nvPicPr>
        <p:blipFill>
          <a:blip r:embed="rId5">
            <a:alphaModFix/>
          </a:blip>
          <a:stretch>
            <a:fillRect/>
          </a:stretch>
        </p:blipFill>
        <p:spPr>
          <a:xfrm>
            <a:off x="5296301" y="8903900"/>
            <a:ext cx="1361101" cy="1250926"/>
          </a:xfrm>
          <a:prstGeom prst="rect">
            <a:avLst/>
          </a:prstGeom>
          <a:noFill/>
          <a:ln>
            <a:noFill/>
          </a:ln>
        </p:spPr>
      </p:pic>
      <p:sp>
        <p:nvSpPr>
          <p:cNvPr id="918" name="Google Shape;918;p52"/>
          <p:cNvSpPr txBox="1"/>
          <p:nvPr/>
        </p:nvSpPr>
        <p:spPr>
          <a:xfrm>
            <a:off x="5265925" y="8255625"/>
            <a:ext cx="1567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latin typeface="Mada"/>
                <a:ea typeface="Mada"/>
                <a:cs typeface="Mada"/>
                <a:sym typeface="Mada"/>
              </a:rPr>
              <a:t>Infected </a:t>
            </a:r>
            <a:r>
              <a:rPr lang="en-GB" sz="1000">
                <a:latin typeface="Mada"/>
                <a:ea typeface="Mada"/>
                <a:cs typeface="Mada"/>
                <a:sym typeface="Mada"/>
              </a:rPr>
              <a:t>thyroglossal</a:t>
            </a:r>
            <a:r>
              <a:rPr lang="en-GB" sz="1000">
                <a:latin typeface="Mada"/>
                <a:ea typeface="Mada"/>
                <a:cs typeface="Mada"/>
                <a:sym typeface="Mada"/>
              </a:rPr>
              <a:t> cyst </a:t>
            </a:r>
            <a:endParaRPr sz="1000">
              <a:latin typeface="Mada"/>
              <a:ea typeface="Mada"/>
              <a:cs typeface="Mada"/>
              <a:sym typeface="Mada"/>
            </a:endParaRPr>
          </a:p>
        </p:txBody>
      </p:sp>
      <p:sp>
        <p:nvSpPr>
          <p:cNvPr id="919" name="Google Shape;919;p52"/>
          <p:cNvSpPr txBox="1"/>
          <p:nvPr/>
        </p:nvSpPr>
        <p:spPr>
          <a:xfrm>
            <a:off x="5260075" y="10107875"/>
            <a:ext cx="13974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000">
                <a:latin typeface="Mada"/>
                <a:ea typeface="Mada"/>
                <a:cs typeface="Mada"/>
                <a:sym typeface="Mada"/>
              </a:rPr>
              <a:t>Left</a:t>
            </a:r>
            <a:r>
              <a:rPr lang="en-GB" sz="1000">
                <a:latin typeface="Mada"/>
                <a:ea typeface="Mada"/>
                <a:cs typeface="Mada"/>
                <a:sym typeface="Mada"/>
              </a:rPr>
              <a:t> branchial cyst </a:t>
            </a:r>
            <a:endParaRPr sz="1000">
              <a:latin typeface="Mada"/>
              <a:ea typeface="Mada"/>
              <a:cs typeface="Mada"/>
              <a:sym typeface="Mada"/>
            </a:endParaRPr>
          </a:p>
        </p:txBody>
      </p:sp>
      <p:sp>
        <p:nvSpPr>
          <p:cNvPr id="920" name="Google Shape;920;p52"/>
          <p:cNvSpPr txBox="1"/>
          <p:nvPr/>
        </p:nvSpPr>
        <p:spPr>
          <a:xfrm>
            <a:off x="5134400" y="6635200"/>
            <a:ext cx="4118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u="sng">
                <a:solidFill>
                  <a:schemeClr val="hlink"/>
                </a:solidFill>
                <a:latin typeface="Mada"/>
                <a:ea typeface="Mada"/>
                <a:cs typeface="Mada"/>
                <a:sym typeface="Mada"/>
                <a:hlinkClick r:id="rId6"/>
              </a:rPr>
              <a:t>For more info click here</a:t>
            </a:r>
            <a:endParaRPr b="1" sz="1100">
              <a:latin typeface="Mada"/>
              <a:ea typeface="Mada"/>
              <a:cs typeface="Mada"/>
              <a:sym typeface="Mada"/>
            </a:endParaRPr>
          </a:p>
        </p:txBody>
      </p:sp>
      <p:sp>
        <p:nvSpPr>
          <p:cNvPr id="921" name="Google Shape;921;p52"/>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53"/>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7" name="Google Shape;927;p53"/>
          <p:cNvGrpSpPr/>
          <p:nvPr/>
        </p:nvGrpSpPr>
        <p:grpSpPr>
          <a:xfrm>
            <a:off x="91276" y="3423798"/>
            <a:ext cx="3600869" cy="514846"/>
            <a:chOff x="-492619" y="-224721"/>
            <a:chExt cx="4067400" cy="1570132"/>
          </a:xfrm>
        </p:grpSpPr>
        <p:sp>
          <p:nvSpPr>
            <p:cNvPr id="928" name="Google Shape;928;p53"/>
            <p:cNvSpPr txBox="1"/>
            <p:nvPr/>
          </p:nvSpPr>
          <p:spPr>
            <a:xfrm>
              <a:off x="-492619" y="-224721"/>
              <a:ext cx="4067400" cy="1549800"/>
            </a:xfrm>
            <a:prstGeom prst="rect">
              <a:avLst/>
            </a:prstGeom>
            <a:noFill/>
            <a:ln>
              <a:noFill/>
            </a:ln>
          </p:spPr>
          <p:txBody>
            <a:bodyPr anchorCtr="0" anchor="t" bIns="91425" lIns="91425" spcFirstLastPara="1" rIns="91425" wrap="square" tIns="91425">
              <a:noAutofit/>
            </a:bodyPr>
            <a:lstStyle/>
            <a:p>
              <a:pPr indent="0" lvl="0" marL="89999" rtl="0" algn="l">
                <a:spcBef>
                  <a:spcPts val="0"/>
                </a:spcBef>
                <a:spcAft>
                  <a:spcPts val="0"/>
                </a:spcAft>
                <a:buNone/>
              </a:pPr>
              <a:r>
                <a:rPr lang="en-GB" sz="1800">
                  <a:solidFill>
                    <a:srgbClr val="9FCFCF"/>
                  </a:solidFill>
                  <a:latin typeface="Comfortaa Regular"/>
                  <a:ea typeface="Comfortaa Regular"/>
                  <a:cs typeface="Comfortaa Regular"/>
                  <a:sym typeface="Comfortaa Regular"/>
                </a:rPr>
                <a:t>Objectives</a:t>
              </a:r>
              <a:endParaRPr sz="1800">
                <a:solidFill>
                  <a:srgbClr val="9FCFCF"/>
                </a:solidFill>
                <a:latin typeface="Comfortaa Regular"/>
                <a:ea typeface="Comfortaa Regular"/>
                <a:cs typeface="Comfortaa Regular"/>
                <a:sym typeface="Comfortaa Regular"/>
              </a:endParaRPr>
            </a:p>
          </p:txBody>
        </p:sp>
        <p:sp>
          <p:nvSpPr>
            <p:cNvPr id="929" name="Google Shape;929;p53"/>
            <p:cNvSpPr/>
            <p:nvPr/>
          </p:nvSpPr>
          <p:spPr>
            <a:xfrm>
              <a:off x="-396147" y="1229311"/>
              <a:ext cx="2224800" cy="1161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930" name="Google Shape;930;p53"/>
          <p:cNvGrpSpPr/>
          <p:nvPr/>
        </p:nvGrpSpPr>
        <p:grpSpPr>
          <a:xfrm>
            <a:off x="91279" y="6189108"/>
            <a:ext cx="4067400" cy="489881"/>
            <a:chOff x="80450" y="3045481"/>
            <a:chExt cx="4067400" cy="489881"/>
          </a:xfrm>
        </p:grpSpPr>
        <p:sp>
          <p:nvSpPr>
            <p:cNvPr id="931" name="Google Shape;931;p53"/>
            <p:cNvSpPr txBox="1"/>
            <p:nvPr/>
          </p:nvSpPr>
          <p:spPr>
            <a:xfrm>
              <a:off x="80450" y="3045481"/>
              <a:ext cx="4067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done by : </a:t>
              </a:r>
              <a:endParaRPr sz="1800">
                <a:solidFill>
                  <a:srgbClr val="9FCFCF"/>
                </a:solidFill>
                <a:latin typeface="Comfortaa Regular"/>
                <a:ea typeface="Comfortaa Regular"/>
                <a:cs typeface="Comfortaa Regular"/>
                <a:sym typeface="Comfortaa Regular"/>
              </a:endParaRPr>
            </a:p>
          </p:txBody>
        </p:sp>
        <p:sp>
          <p:nvSpPr>
            <p:cNvPr id="932" name="Google Shape;932;p53"/>
            <p:cNvSpPr/>
            <p:nvPr/>
          </p:nvSpPr>
          <p:spPr>
            <a:xfrm>
              <a:off x="80450" y="3496062"/>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933" name="Google Shape;933;p53"/>
          <p:cNvGrpSpPr/>
          <p:nvPr/>
        </p:nvGrpSpPr>
        <p:grpSpPr>
          <a:xfrm>
            <a:off x="85398" y="9355180"/>
            <a:ext cx="4067400" cy="508147"/>
            <a:chOff x="80450" y="6212477"/>
            <a:chExt cx="4067400" cy="508147"/>
          </a:xfrm>
        </p:grpSpPr>
        <p:sp>
          <p:nvSpPr>
            <p:cNvPr id="934" name="Google Shape;934;p53"/>
            <p:cNvSpPr txBox="1"/>
            <p:nvPr/>
          </p:nvSpPr>
          <p:spPr>
            <a:xfrm>
              <a:off x="80450" y="6212477"/>
              <a:ext cx="40674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Resources </a:t>
              </a:r>
              <a:endParaRPr sz="1800">
                <a:solidFill>
                  <a:srgbClr val="9FCFCF"/>
                </a:solidFill>
                <a:latin typeface="Comfortaa Regular"/>
                <a:ea typeface="Comfortaa Regular"/>
                <a:cs typeface="Comfortaa Regular"/>
                <a:sym typeface="Comfortaa Regular"/>
              </a:endParaRPr>
            </a:p>
          </p:txBody>
        </p:sp>
        <p:sp>
          <p:nvSpPr>
            <p:cNvPr id="935" name="Google Shape;935;p53"/>
            <p:cNvSpPr/>
            <p:nvPr/>
          </p:nvSpPr>
          <p:spPr>
            <a:xfrm>
              <a:off x="80450" y="6681325"/>
              <a:ext cx="18699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936" name="Google Shape;936;p53"/>
          <p:cNvSpPr txBox="1"/>
          <p:nvPr/>
        </p:nvSpPr>
        <p:spPr>
          <a:xfrm>
            <a:off x="322175" y="6777975"/>
            <a:ext cx="5793900" cy="11256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Mada"/>
              <a:buChar char="●"/>
            </a:pPr>
            <a:r>
              <a:rPr lang="en-GB" sz="2000">
                <a:latin typeface="Mada"/>
                <a:ea typeface="Mada"/>
                <a:cs typeface="Mada"/>
                <a:sym typeface="Mada"/>
              </a:rPr>
              <a:t>Abdullah Shadid</a:t>
            </a:r>
            <a:endParaRPr sz="2000">
              <a:latin typeface="Mada"/>
              <a:ea typeface="Mada"/>
              <a:cs typeface="Mada"/>
              <a:sym typeface="Mada"/>
            </a:endParaRPr>
          </a:p>
          <a:p>
            <a:pPr indent="-355600" lvl="0" marL="457200" rtl="0" algn="l">
              <a:spcBef>
                <a:spcPts val="0"/>
              </a:spcBef>
              <a:spcAft>
                <a:spcPts val="0"/>
              </a:spcAft>
              <a:buSzPts val="2000"/>
              <a:buFont typeface="Mada"/>
              <a:buChar char="●"/>
            </a:pPr>
            <a:r>
              <a:rPr lang="en-GB" sz="2000">
                <a:latin typeface="Mada"/>
                <a:ea typeface="Mada"/>
                <a:cs typeface="Mada"/>
                <a:sym typeface="Mada"/>
              </a:rPr>
              <a:t>Raghad AlKhashan </a:t>
            </a:r>
            <a:endParaRPr sz="2000">
              <a:latin typeface="Mada"/>
              <a:ea typeface="Mada"/>
              <a:cs typeface="Mada"/>
              <a:sym typeface="Mada"/>
            </a:endParaRPr>
          </a:p>
          <a:p>
            <a:pPr indent="-355600" lvl="0" marL="457200" rtl="0" algn="l">
              <a:spcBef>
                <a:spcPts val="0"/>
              </a:spcBef>
              <a:spcAft>
                <a:spcPts val="0"/>
              </a:spcAft>
              <a:buSzPts val="2000"/>
              <a:buFont typeface="Mada"/>
              <a:buChar char="●"/>
            </a:pPr>
            <a:r>
              <a:rPr lang="en-GB" sz="2000">
                <a:latin typeface="Mada"/>
                <a:ea typeface="Mada"/>
                <a:cs typeface="Mada"/>
                <a:sym typeface="Mada"/>
              </a:rPr>
              <a:t>Noura Alturki </a:t>
            </a:r>
            <a:endParaRPr sz="2000">
              <a:latin typeface="Mada"/>
              <a:ea typeface="Mada"/>
              <a:cs typeface="Mada"/>
              <a:sym typeface="Mada"/>
            </a:endParaRPr>
          </a:p>
          <a:p>
            <a:pPr indent="-355600" lvl="0" marL="457200" rtl="0" algn="l">
              <a:spcBef>
                <a:spcPts val="0"/>
              </a:spcBef>
              <a:spcAft>
                <a:spcPts val="0"/>
              </a:spcAft>
              <a:buSzPts val="2000"/>
              <a:buFont typeface="Mada"/>
              <a:buChar char="●"/>
            </a:pPr>
            <a:r>
              <a:rPr lang="en-GB" sz="2000">
                <a:latin typeface="Mada"/>
                <a:ea typeface="Mada"/>
                <a:cs typeface="Mada"/>
                <a:sym typeface="Mada"/>
              </a:rPr>
              <a:t>Joud AlKhalifah</a:t>
            </a:r>
            <a:endParaRPr sz="2000">
              <a:latin typeface="Mada"/>
              <a:ea typeface="Mada"/>
              <a:cs typeface="Mada"/>
              <a:sym typeface="Mada"/>
            </a:endParaRPr>
          </a:p>
        </p:txBody>
      </p:sp>
      <p:sp>
        <p:nvSpPr>
          <p:cNvPr id="937" name="Google Shape;937;p53"/>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938" name="Google Shape;938;p53"/>
          <p:cNvSpPr txBox="1"/>
          <p:nvPr/>
        </p:nvSpPr>
        <p:spPr>
          <a:xfrm>
            <a:off x="6" y="9941882"/>
            <a:ext cx="7407000" cy="7566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436 OSCE files</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solidFill>
                  <a:schemeClr val="dk1"/>
                </a:solidFill>
                <a:latin typeface="Mada"/>
                <a:ea typeface="Mada"/>
                <a:cs typeface="Mada"/>
                <a:sym typeface="Mada"/>
              </a:rPr>
              <a:t>Browse’s Introduction to The Symptoms and Signs of Surgical Disease.</a:t>
            </a:r>
            <a:endParaRPr>
              <a:latin typeface="Mada"/>
              <a:ea typeface="Mada"/>
              <a:cs typeface="Mada"/>
              <a:sym typeface="Mada"/>
            </a:endParaRPr>
          </a:p>
        </p:txBody>
      </p:sp>
      <p:sp>
        <p:nvSpPr>
          <p:cNvPr id="939" name="Google Shape;939;p53"/>
          <p:cNvSpPr txBox="1"/>
          <p:nvPr/>
        </p:nvSpPr>
        <p:spPr>
          <a:xfrm>
            <a:off x="133350" y="166250"/>
            <a:ext cx="7296300" cy="32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4000">
                <a:solidFill>
                  <a:srgbClr val="9FCFCF"/>
                </a:solidFill>
                <a:highlight>
                  <a:schemeClr val="lt1"/>
                </a:highlight>
                <a:latin typeface="Lora"/>
                <a:ea typeface="Lora"/>
                <a:cs typeface="Lora"/>
                <a:sym typeface="Lora"/>
              </a:rPr>
              <a:t>Session 8: </a:t>
            </a:r>
            <a:r>
              <a:rPr b="1" lang="en-GB" sz="4000">
                <a:solidFill>
                  <a:srgbClr val="9FCFCF"/>
                </a:solidFill>
                <a:highlight>
                  <a:srgbClr val="FFFFFF"/>
                </a:highlight>
                <a:latin typeface="Lora"/>
                <a:ea typeface="Lora"/>
                <a:cs typeface="Lora"/>
                <a:sym typeface="Lora"/>
              </a:rPr>
              <a:t>History and Physical Examination of patients with Hemoptysis, Dyspnea, Dysphagia, hematemesis</a:t>
            </a:r>
            <a:endParaRPr b="1" sz="4000">
              <a:solidFill>
                <a:srgbClr val="9FCFCF"/>
              </a:solidFill>
              <a:latin typeface="Lora"/>
              <a:ea typeface="Lora"/>
              <a:cs typeface="Lora"/>
              <a:sym typeface="Lora"/>
            </a:endParaRPr>
          </a:p>
        </p:txBody>
      </p:sp>
      <p:sp>
        <p:nvSpPr>
          <p:cNvPr id="940" name="Google Shape;940;p53"/>
          <p:cNvSpPr txBox="1"/>
          <p:nvPr/>
        </p:nvSpPr>
        <p:spPr>
          <a:xfrm>
            <a:off x="11575" y="4054302"/>
            <a:ext cx="6585900" cy="2134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GB">
                <a:latin typeface="Mada"/>
                <a:ea typeface="Mada"/>
                <a:cs typeface="Mada"/>
                <a:sym typeface="Mada"/>
              </a:rPr>
              <a:t>The student is expected to recognize, explain and differentiate the clinical features of the following:</a:t>
            </a:r>
            <a:endParaRPr>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a:latin typeface="Mada"/>
                <a:ea typeface="Mada"/>
                <a:cs typeface="Mada"/>
                <a:sym typeface="Mada"/>
              </a:rPr>
              <a:t>a. Lung abscess                   </a:t>
            </a:r>
            <a:r>
              <a:rPr lang="en-GB">
                <a:solidFill>
                  <a:schemeClr val="dk1"/>
                </a:solidFill>
                <a:latin typeface="Mada"/>
                <a:ea typeface="Mada"/>
                <a:cs typeface="Mada"/>
                <a:sym typeface="Mada"/>
              </a:rPr>
              <a:t>f. Empyema</a:t>
            </a:r>
            <a:endParaRPr>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a:latin typeface="Mada"/>
                <a:ea typeface="Mada"/>
                <a:cs typeface="Mada"/>
                <a:sym typeface="Mada"/>
              </a:rPr>
              <a:t>b. Bronchitis                        </a:t>
            </a:r>
            <a:r>
              <a:rPr lang="en-GB">
                <a:solidFill>
                  <a:schemeClr val="dk1"/>
                </a:solidFill>
                <a:latin typeface="Mada"/>
                <a:ea typeface="Mada"/>
                <a:cs typeface="Mada"/>
                <a:sym typeface="Mada"/>
              </a:rPr>
              <a:t>g. Lung cancer</a:t>
            </a:r>
            <a:endParaRPr>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a:latin typeface="Mada"/>
                <a:ea typeface="Mada"/>
                <a:cs typeface="Mada"/>
                <a:sym typeface="Mada"/>
              </a:rPr>
              <a:t>c. Tuberculosis                    </a:t>
            </a:r>
            <a:r>
              <a:rPr lang="en-GB">
                <a:solidFill>
                  <a:schemeClr val="dk1"/>
                </a:solidFill>
                <a:latin typeface="Mada"/>
                <a:ea typeface="Mada"/>
                <a:cs typeface="Mada"/>
                <a:sym typeface="Mada"/>
              </a:rPr>
              <a:t>h. Esophageal tumors, (Benign and malignant)</a:t>
            </a:r>
            <a:endParaRPr>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a:latin typeface="Mada"/>
                <a:ea typeface="Mada"/>
                <a:cs typeface="Mada"/>
                <a:sym typeface="Mada"/>
              </a:rPr>
              <a:t>d. Aspergilloma                   </a:t>
            </a:r>
            <a:r>
              <a:rPr lang="en-GB">
                <a:solidFill>
                  <a:schemeClr val="dk1"/>
                </a:solidFill>
                <a:latin typeface="Mada"/>
                <a:ea typeface="Mada"/>
                <a:cs typeface="Mada"/>
                <a:sym typeface="Mada"/>
              </a:rPr>
              <a:t>i. Achalasia</a:t>
            </a:r>
            <a:endParaRPr>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a:latin typeface="Mada"/>
                <a:ea typeface="Mada"/>
                <a:cs typeface="Mada"/>
                <a:sym typeface="Mada"/>
              </a:rPr>
              <a:t>e. Hydatid cyst                      </a:t>
            </a:r>
            <a:r>
              <a:rPr lang="en-GB">
                <a:solidFill>
                  <a:schemeClr val="dk1"/>
                </a:solidFill>
                <a:latin typeface="Mada"/>
                <a:ea typeface="Mada"/>
                <a:cs typeface="Mada"/>
                <a:sym typeface="Mada"/>
              </a:rPr>
              <a:t>j. GERD and Hiatus Hernia</a:t>
            </a:r>
            <a:endParaRPr>
              <a:latin typeface="Mada"/>
              <a:ea typeface="Mada"/>
              <a:cs typeface="Mada"/>
              <a:sym typeface="Mada"/>
            </a:endParaRPr>
          </a:p>
          <a:p>
            <a:pPr indent="0" lvl="0" marL="0" rtl="0" algn="l">
              <a:lnSpc>
                <a:spcPct val="115000"/>
              </a:lnSpc>
              <a:spcBef>
                <a:spcPts val="0"/>
              </a:spcBef>
              <a:spcAft>
                <a:spcPts val="0"/>
              </a:spcAft>
              <a:buNone/>
            </a:pPr>
            <a:r>
              <a:rPr lang="en-GB">
                <a:latin typeface="Mada"/>
                <a:ea typeface="Mada"/>
                <a:cs typeface="Mada"/>
                <a:sym typeface="Mada"/>
              </a:rPr>
              <a:t>k. Barrett's Esophagus</a:t>
            </a:r>
            <a:endParaRPr>
              <a:latin typeface="Mada"/>
              <a:ea typeface="Mada"/>
              <a:cs typeface="Mada"/>
              <a:sym typeface="Mada"/>
            </a:endParaRPr>
          </a:p>
        </p:txBody>
      </p:sp>
      <p:grpSp>
        <p:nvGrpSpPr>
          <p:cNvPr id="941" name="Google Shape;941;p53"/>
          <p:cNvGrpSpPr/>
          <p:nvPr/>
        </p:nvGrpSpPr>
        <p:grpSpPr>
          <a:xfrm>
            <a:off x="85400" y="8140057"/>
            <a:ext cx="4067400" cy="489881"/>
            <a:chOff x="80450" y="3045481"/>
            <a:chExt cx="4067400" cy="489881"/>
          </a:xfrm>
        </p:grpSpPr>
        <p:sp>
          <p:nvSpPr>
            <p:cNvPr id="942" name="Google Shape;942;p53"/>
            <p:cNvSpPr txBox="1"/>
            <p:nvPr/>
          </p:nvSpPr>
          <p:spPr>
            <a:xfrm>
              <a:off x="80450" y="3045481"/>
              <a:ext cx="4067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Reviewed by : </a:t>
              </a:r>
              <a:endParaRPr sz="1800">
                <a:solidFill>
                  <a:srgbClr val="9FCFCF"/>
                </a:solidFill>
                <a:latin typeface="Comfortaa Regular"/>
                <a:ea typeface="Comfortaa Regular"/>
                <a:cs typeface="Comfortaa Regular"/>
                <a:sym typeface="Comfortaa Regular"/>
              </a:endParaRPr>
            </a:p>
          </p:txBody>
        </p:sp>
        <p:sp>
          <p:nvSpPr>
            <p:cNvPr id="943" name="Google Shape;943;p53"/>
            <p:cNvSpPr/>
            <p:nvPr/>
          </p:nvSpPr>
          <p:spPr>
            <a:xfrm>
              <a:off x="80450" y="3496062"/>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944" name="Google Shape;944;p53"/>
          <p:cNvSpPr txBox="1"/>
          <p:nvPr/>
        </p:nvSpPr>
        <p:spPr>
          <a:xfrm>
            <a:off x="85400" y="8639725"/>
            <a:ext cx="2625600" cy="8004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Mada"/>
              <a:buChar char="●"/>
            </a:pPr>
            <a:r>
              <a:rPr lang="en-GB" sz="2000">
                <a:latin typeface="Mada"/>
                <a:ea typeface="Mada"/>
                <a:cs typeface="Mada"/>
                <a:sym typeface="Mada"/>
              </a:rPr>
              <a:t>Ateen Almutairi </a:t>
            </a:r>
            <a:endParaRPr sz="2000">
              <a:latin typeface="Mada"/>
              <a:ea typeface="Mada"/>
              <a:cs typeface="Mada"/>
              <a:sym typeface="Mada"/>
            </a:endParaRPr>
          </a:p>
          <a:p>
            <a:pPr indent="-355600" lvl="0" marL="457200" rtl="0" algn="l">
              <a:spcBef>
                <a:spcPts val="0"/>
              </a:spcBef>
              <a:spcAft>
                <a:spcPts val="0"/>
              </a:spcAft>
              <a:buSzPts val="2000"/>
              <a:buFont typeface="Mada"/>
              <a:buChar char="●"/>
            </a:pPr>
            <a:r>
              <a:rPr lang="en-GB" sz="2000">
                <a:latin typeface="Mada"/>
                <a:ea typeface="Mada"/>
                <a:cs typeface="Mada"/>
                <a:sym typeface="Mada"/>
              </a:rPr>
              <a:t>Joud AlKhalifah</a:t>
            </a:r>
            <a:endParaRPr sz="2000">
              <a:latin typeface="Mada"/>
              <a:ea typeface="Mada"/>
              <a:cs typeface="Mada"/>
              <a:sym typeface="Mad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54"/>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54"/>
          <p:cNvSpPr/>
          <p:nvPr/>
        </p:nvSpPr>
        <p:spPr>
          <a:xfrm>
            <a:off x="6331575" y="5880600"/>
            <a:ext cx="255900" cy="619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54"/>
          <p:cNvSpPr/>
          <p:nvPr/>
        </p:nvSpPr>
        <p:spPr>
          <a:xfrm>
            <a:off x="7100650" y="9315450"/>
            <a:ext cx="255900" cy="619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54"/>
          <p:cNvSpPr/>
          <p:nvPr/>
        </p:nvSpPr>
        <p:spPr>
          <a:xfrm>
            <a:off x="6463275" y="6033000"/>
            <a:ext cx="255900" cy="619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54"/>
          <p:cNvSpPr txBox="1"/>
          <p:nvPr/>
        </p:nvSpPr>
        <p:spPr>
          <a:xfrm>
            <a:off x="133350" y="166250"/>
            <a:ext cx="7296300" cy="80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9FCFCF"/>
                </a:solidFill>
                <a:highlight>
                  <a:schemeClr val="lt1"/>
                </a:highlight>
                <a:latin typeface="Lora"/>
                <a:ea typeface="Lora"/>
                <a:cs typeface="Lora"/>
                <a:sym typeface="Lora"/>
              </a:rPr>
              <a:t>Session 8: </a:t>
            </a:r>
            <a:r>
              <a:rPr b="1" lang="en-GB" sz="2000">
                <a:solidFill>
                  <a:srgbClr val="9FCFCF"/>
                </a:solidFill>
                <a:highlight>
                  <a:srgbClr val="FFFFFF"/>
                </a:highlight>
                <a:latin typeface="Lora"/>
                <a:ea typeface="Lora"/>
                <a:cs typeface="Lora"/>
                <a:sym typeface="Lora"/>
              </a:rPr>
              <a:t>History and Physical Examination of patients with Hemoptysis, Dyspnea, Dysphagia, hematemesis</a:t>
            </a:r>
            <a:endParaRPr b="1" sz="2000">
              <a:solidFill>
                <a:srgbClr val="9FCFCF"/>
              </a:solidFill>
              <a:latin typeface="Lora"/>
              <a:ea typeface="Lora"/>
              <a:cs typeface="Lora"/>
              <a:sym typeface="Lora"/>
            </a:endParaRPr>
          </a:p>
        </p:txBody>
      </p:sp>
      <p:grpSp>
        <p:nvGrpSpPr>
          <p:cNvPr id="954" name="Google Shape;954;p54"/>
          <p:cNvGrpSpPr/>
          <p:nvPr/>
        </p:nvGrpSpPr>
        <p:grpSpPr>
          <a:xfrm>
            <a:off x="-71374" y="1139884"/>
            <a:ext cx="4067400" cy="459921"/>
            <a:chOff x="-74762" y="3754429"/>
            <a:chExt cx="4067400" cy="459921"/>
          </a:xfrm>
        </p:grpSpPr>
        <p:sp>
          <p:nvSpPr>
            <p:cNvPr id="955" name="Google Shape;955;p54"/>
            <p:cNvSpPr txBox="1"/>
            <p:nvPr/>
          </p:nvSpPr>
          <p:spPr>
            <a:xfrm>
              <a:off x="-74762" y="3754429"/>
              <a:ext cx="4067400" cy="270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9FCFCF"/>
                </a:buClr>
                <a:buSzPts val="1800"/>
                <a:buFont typeface="Comfortaa Regular"/>
                <a:buAutoNum type="alphaUcPeriod"/>
              </a:pPr>
              <a:r>
                <a:rPr lang="en-GB" sz="1800">
                  <a:solidFill>
                    <a:srgbClr val="9FCFCF"/>
                  </a:solidFill>
                  <a:latin typeface="Comfortaa Regular"/>
                  <a:ea typeface="Comfortaa Regular"/>
                  <a:cs typeface="Comfortaa Regular"/>
                  <a:sym typeface="Comfortaa Regular"/>
                </a:rPr>
                <a:t>History of </a:t>
              </a:r>
              <a:r>
                <a:rPr lang="en-GB" sz="1800">
                  <a:solidFill>
                    <a:srgbClr val="9FCFCF"/>
                  </a:solidFill>
                  <a:latin typeface="Comfortaa Regular"/>
                  <a:ea typeface="Comfortaa Regular"/>
                  <a:cs typeface="Comfortaa Regular"/>
                  <a:sym typeface="Comfortaa Regular"/>
                </a:rPr>
                <a:t>Dysphagia</a:t>
              </a:r>
              <a:endParaRPr sz="1800">
                <a:solidFill>
                  <a:srgbClr val="9FCFCF"/>
                </a:solidFill>
                <a:latin typeface="Comfortaa Regular"/>
                <a:ea typeface="Comfortaa Regular"/>
                <a:cs typeface="Comfortaa Regular"/>
                <a:sym typeface="Comfortaa Regular"/>
              </a:endParaRPr>
            </a:p>
          </p:txBody>
        </p:sp>
        <p:sp>
          <p:nvSpPr>
            <p:cNvPr id="956" name="Google Shape;956;p54"/>
            <p:cNvSpPr/>
            <p:nvPr/>
          </p:nvSpPr>
          <p:spPr>
            <a:xfrm>
              <a:off x="75" y="4156750"/>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957" name="Google Shape;957;p54"/>
          <p:cNvSpPr txBox="1"/>
          <p:nvPr/>
        </p:nvSpPr>
        <p:spPr>
          <a:xfrm>
            <a:off x="0" y="1599794"/>
            <a:ext cx="7296300" cy="527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800">
                <a:solidFill>
                  <a:srgbClr val="9FCFCF"/>
                </a:solidFill>
                <a:latin typeface="Comfortaa Regular"/>
                <a:ea typeface="Comfortaa Regular"/>
                <a:cs typeface="Comfortaa Regular"/>
                <a:sym typeface="Comfortaa Regular"/>
              </a:rPr>
              <a:t>DDx</a:t>
            </a:r>
            <a:r>
              <a:rPr lang="en-GB" sz="1800">
                <a:solidFill>
                  <a:srgbClr val="9FCFCF"/>
                </a:solidFill>
                <a:latin typeface="Comfortaa Regular"/>
                <a:ea typeface="Comfortaa Regular"/>
                <a:cs typeface="Comfortaa Regular"/>
                <a:sym typeface="Comfortaa Regular"/>
              </a:rPr>
              <a:t>:</a:t>
            </a:r>
            <a:endParaRPr b="1" sz="1500">
              <a:latin typeface="Lora"/>
              <a:ea typeface="Lora"/>
              <a:cs typeface="Lora"/>
              <a:sym typeface="Lora"/>
            </a:endParaRPr>
          </a:p>
          <a:p>
            <a:pPr indent="-304800" lvl="0" marL="457200" rtl="0" algn="l">
              <a:lnSpc>
                <a:spcPct val="115000"/>
              </a:lnSpc>
              <a:spcBef>
                <a:spcPts val="0"/>
              </a:spcBef>
              <a:spcAft>
                <a:spcPts val="0"/>
              </a:spcAft>
              <a:buSzPts val="1200"/>
              <a:buFont typeface="Mada"/>
              <a:buChar char="●"/>
            </a:pPr>
            <a:r>
              <a:rPr b="1" lang="en-GB" sz="1300">
                <a:solidFill>
                  <a:schemeClr val="dk1"/>
                </a:solidFill>
                <a:latin typeface="Mada"/>
                <a:ea typeface="Mada"/>
                <a:cs typeface="Mada"/>
                <a:sym typeface="Mada"/>
              </a:rPr>
              <a:t>Oropharyngeal dysphagia:</a:t>
            </a:r>
            <a:endParaRPr sz="12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Neuromuscular → stroke, MS, Myasthenia gravis</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Structural → Pharyngeal pouch - zenker's diverticulum </a:t>
            </a:r>
            <a:r>
              <a:rPr lang="en-GB" sz="1100">
                <a:solidFill>
                  <a:srgbClr val="CC0000"/>
                </a:solidFill>
                <a:latin typeface="Mada"/>
                <a:ea typeface="Mada"/>
                <a:cs typeface="Mada"/>
                <a:sym typeface="Mada"/>
              </a:rPr>
              <a:t>(Hx of halitosis + gurgling noise when swallow)</a:t>
            </a:r>
            <a:endParaRPr sz="1100">
              <a:solidFill>
                <a:srgbClr val="CC0000"/>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en-GB" sz="1300">
                <a:solidFill>
                  <a:schemeClr val="dk1"/>
                </a:solidFill>
                <a:latin typeface="Mada"/>
                <a:ea typeface="Mada"/>
                <a:cs typeface="Mada"/>
                <a:sym typeface="Mada"/>
              </a:rPr>
              <a:t>Esophageal dysphagia:</a:t>
            </a:r>
            <a:endParaRPr sz="1200">
              <a:solidFill>
                <a:schemeClr val="dk1"/>
              </a:solidFill>
              <a:latin typeface="Mada"/>
              <a:ea typeface="Mada"/>
              <a:cs typeface="Mada"/>
              <a:sym typeface="Mada"/>
            </a:endParaRPr>
          </a:p>
          <a:p>
            <a:pPr indent="-330200" lvl="1" marL="914400" rtl="0" algn="l">
              <a:lnSpc>
                <a:spcPct val="115000"/>
              </a:lnSpc>
              <a:spcBef>
                <a:spcPts val="0"/>
              </a:spcBef>
              <a:spcAft>
                <a:spcPts val="0"/>
              </a:spcAft>
              <a:buSzPts val="1600"/>
              <a:buFont typeface="Mada"/>
              <a:buChar char="○"/>
            </a:pPr>
            <a:r>
              <a:rPr b="1" lang="en-GB" sz="1300">
                <a:solidFill>
                  <a:schemeClr val="dk1"/>
                </a:solidFill>
                <a:latin typeface="Mada"/>
                <a:ea typeface="Mada"/>
                <a:cs typeface="Mada"/>
                <a:sym typeface="Mada"/>
              </a:rPr>
              <a:t>Mechanical Obstruction </a:t>
            </a:r>
            <a:r>
              <a:rPr b="1" lang="en-GB" sz="1300">
                <a:solidFill>
                  <a:srgbClr val="CC0000"/>
                </a:solidFill>
                <a:latin typeface="Mada"/>
                <a:ea typeface="Mada"/>
                <a:cs typeface="Mada"/>
                <a:sym typeface="Mada"/>
              </a:rPr>
              <a:t>(Usually for Solids Only )</a:t>
            </a:r>
            <a:r>
              <a:rPr b="1" lang="en-GB" sz="1300">
                <a:solidFill>
                  <a:schemeClr val="dk1"/>
                </a:solidFill>
                <a:latin typeface="Mada"/>
                <a:ea typeface="Mada"/>
                <a:cs typeface="Mada"/>
                <a:sym typeface="Mada"/>
              </a:rPr>
              <a:t>:</a:t>
            </a:r>
            <a:endParaRPr b="1" sz="1300">
              <a:solidFill>
                <a:schemeClr val="dk1"/>
              </a:solidFill>
              <a:latin typeface="Mada"/>
              <a:ea typeface="Mada"/>
              <a:cs typeface="Mada"/>
              <a:sym typeface="Mada"/>
            </a:endParaRPr>
          </a:p>
          <a:p>
            <a:pPr indent="-330200" lvl="1" marL="914400" rtl="0" algn="l">
              <a:lnSpc>
                <a:spcPct val="115000"/>
              </a:lnSpc>
              <a:spcBef>
                <a:spcPts val="0"/>
              </a:spcBef>
              <a:spcAft>
                <a:spcPts val="0"/>
              </a:spcAft>
              <a:buSzPts val="1600"/>
              <a:buFont typeface="Mada"/>
              <a:buChar char="○"/>
            </a:pPr>
            <a:r>
              <a:rPr b="1" lang="en-GB" sz="1200">
                <a:highlight>
                  <a:srgbClr val="F9DEC9"/>
                </a:highlight>
                <a:latin typeface="Mada"/>
                <a:ea typeface="Mada"/>
                <a:cs typeface="Mada"/>
                <a:sym typeface="Mada"/>
              </a:rPr>
              <a:t>Intrinsic Causes:</a:t>
            </a:r>
            <a:endParaRPr b="1" sz="1200">
              <a:highlight>
                <a:srgbClr val="F9DEC9"/>
              </a:highlight>
              <a:latin typeface="Mada"/>
              <a:ea typeface="Mada"/>
              <a:cs typeface="Mada"/>
              <a:sym typeface="Mada"/>
            </a:endParaRPr>
          </a:p>
          <a:p>
            <a:pPr indent="-285750" lvl="2" marL="1371600" rtl="0" algn="l">
              <a:lnSpc>
                <a:spcPct val="115000"/>
              </a:lnSpc>
              <a:spcBef>
                <a:spcPts val="0"/>
              </a:spcBef>
              <a:spcAft>
                <a:spcPts val="0"/>
              </a:spcAft>
              <a:buSzPts val="900"/>
              <a:buFont typeface="Mada"/>
              <a:buChar char="■"/>
            </a:pPr>
            <a:r>
              <a:rPr lang="en-GB" sz="1100">
                <a:solidFill>
                  <a:schemeClr val="dk1"/>
                </a:solidFill>
                <a:latin typeface="Mada"/>
                <a:ea typeface="Mada"/>
                <a:cs typeface="Mada"/>
                <a:sym typeface="Mada"/>
              </a:rPr>
              <a:t>Reflux Esophagitis With Stricture Formation </a:t>
            </a:r>
            <a:r>
              <a:rPr lang="en-GB" sz="1100">
                <a:solidFill>
                  <a:srgbClr val="CC0000"/>
                </a:solidFill>
                <a:latin typeface="Mada"/>
                <a:ea typeface="Mada"/>
                <a:cs typeface="Mada"/>
                <a:sym typeface="Mada"/>
              </a:rPr>
              <a:t>(Hx Of Gerd or heartburn)</a:t>
            </a:r>
            <a:endParaRPr sz="1100">
              <a:solidFill>
                <a:srgbClr val="CC0000"/>
              </a:solidFill>
              <a:latin typeface="Mada"/>
              <a:ea typeface="Mada"/>
              <a:cs typeface="Mada"/>
              <a:sym typeface="Mada"/>
            </a:endParaRPr>
          </a:p>
          <a:p>
            <a:pPr indent="-285750" lvl="2" marL="1371600" rtl="0" algn="l">
              <a:lnSpc>
                <a:spcPct val="115000"/>
              </a:lnSpc>
              <a:spcBef>
                <a:spcPts val="0"/>
              </a:spcBef>
              <a:spcAft>
                <a:spcPts val="0"/>
              </a:spcAft>
              <a:buSzPts val="900"/>
              <a:buFont typeface="Mada"/>
              <a:buChar char="■"/>
            </a:pPr>
            <a:r>
              <a:rPr lang="en-GB" sz="1100">
                <a:solidFill>
                  <a:schemeClr val="dk1"/>
                </a:solidFill>
                <a:latin typeface="Mada"/>
                <a:ea typeface="Mada"/>
                <a:cs typeface="Mada"/>
                <a:sym typeface="Mada"/>
              </a:rPr>
              <a:t>Carcinoma Of Esophagus </a:t>
            </a:r>
            <a:r>
              <a:rPr lang="en-GB" sz="1100">
                <a:solidFill>
                  <a:srgbClr val="CC0000"/>
                </a:solidFill>
                <a:latin typeface="Mada"/>
                <a:ea typeface="Mada"/>
                <a:cs typeface="Mada"/>
                <a:sym typeface="Mada"/>
              </a:rPr>
              <a:t>(Hx Of weight Loss + progressive dysphagia start for solid then for solid and liquid in a short time +  palpable supraclavicular lymph nodes) </a:t>
            </a:r>
            <a:endParaRPr sz="1100">
              <a:solidFill>
                <a:srgbClr val="CC0000"/>
              </a:solidFill>
              <a:latin typeface="Mada"/>
              <a:ea typeface="Mada"/>
              <a:cs typeface="Mada"/>
              <a:sym typeface="Mada"/>
            </a:endParaRPr>
          </a:p>
          <a:p>
            <a:pPr indent="-285750" lvl="2" marL="1371600" rtl="0" algn="l">
              <a:lnSpc>
                <a:spcPct val="115000"/>
              </a:lnSpc>
              <a:spcBef>
                <a:spcPts val="0"/>
              </a:spcBef>
              <a:spcAft>
                <a:spcPts val="0"/>
              </a:spcAft>
              <a:buSzPts val="900"/>
              <a:buFont typeface="Mada"/>
              <a:buChar char="■"/>
            </a:pPr>
            <a:r>
              <a:rPr lang="en-GB" sz="1100">
                <a:latin typeface="Mada"/>
                <a:ea typeface="Mada"/>
                <a:cs typeface="Mada"/>
                <a:sym typeface="Mada"/>
              </a:rPr>
              <a:t>Hiatal hernia</a:t>
            </a:r>
            <a:r>
              <a:rPr lang="en-GB" sz="1100">
                <a:solidFill>
                  <a:srgbClr val="CC0000"/>
                </a:solidFill>
                <a:latin typeface="Mada"/>
                <a:ea typeface="Mada"/>
                <a:cs typeface="Mada"/>
                <a:sym typeface="Mada"/>
              </a:rPr>
              <a:t> </a:t>
            </a:r>
            <a:r>
              <a:rPr lang="en-GB" sz="1100">
                <a:solidFill>
                  <a:srgbClr val="CC0000"/>
                </a:solidFill>
                <a:latin typeface="Mada"/>
                <a:ea typeface="Mada"/>
                <a:cs typeface="Mada"/>
                <a:sym typeface="Mada"/>
              </a:rPr>
              <a:t>(Hx Of Gerd or heartburn)</a:t>
            </a:r>
            <a:endParaRPr sz="1100">
              <a:solidFill>
                <a:srgbClr val="CC0000"/>
              </a:solidFill>
              <a:latin typeface="Mada"/>
              <a:ea typeface="Mada"/>
              <a:cs typeface="Mada"/>
              <a:sym typeface="Mada"/>
            </a:endParaRPr>
          </a:p>
          <a:p>
            <a:pPr indent="-285750" lvl="2" marL="1371600" rtl="0" algn="l">
              <a:lnSpc>
                <a:spcPct val="115000"/>
              </a:lnSpc>
              <a:spcBef>
                <a:spcPts val="0"/>
              </a:spcBef>
              <a:spcAft>
                <a:spcPts val="0"/>
              </a:spcAft>
              <a:buSzPts val="900"/>
              <a:buFont typeface="Mada"/>
              <a:buChar char="■"/>
            </a:pPr>
            <a:r>
              <a:rPr lang="en-GB" sz="1100">
                <a:solidFill>
                  <a:schemeClr val="dk1"/>
                </a:solidFill>
                <a:latin typeface="Mada"/>
                <a:ea typeface="Mada"/>
                <a:cs typeface="Mada"/>
                <a:sym typeface="Mada"/>
              </a:rPr>
              <a:t>Esophageal webs ( PVS, Hx of iron </a:t>
            </a:r>
            <a:r>
              <a:rPr lang="en-GB" sz="1100">
                <a:solidFill>
                  <a:schemeClr val="dk1"/>
                </a:solidFill>
                <a:latin typeface="Mada"/>
                <a:ea typeface="Mada"/>
                <a:cs typeface="Mada"/>
                <a:sym typeface="Mada"/>
              </a:rPr>
              <a:t>def.</a:t>
            </a:r>
            <a:r>
              <a:rPr lang="en-GB" sz="1100">
                <a:solidFill>
                  <a:schemeClr val="dk1"/>
                </a:solidFill>
                <a:latin typeface="Mada"/>
                <a:ea typeface="Mada"/>
                <a:cs typeface="Mada"/>
                <a:sym typeface="Mada"/>
              </a:rPr>
              <a:t> anaemia) </a:t>
            </a:r>
            <a:endParaRPr sz="1100">
              <a:solidFill>
                <a:schemeClr val="dk1"/>
              </a:solidFill>
              <a:latin typeface="Mada"/>
              <a:ea typeface="Mada"/>
              <a:cs typeface="Mada"/>
              <a:sym typeface="Mada"/>
            </a:endParaRPr>
          </a:p>
          <a:p>
            <a:pPr indent="-285750" lvl="2" marL="1371600" rtl="0" algn="l">
              <a:lnSpc>
                <a:spcPct val="115000"/>
              </a:lnSpc>
              <a:spcBef>
                <a:spcPts val="0"/>
              </a:spcBef>
              <a:spcAft>
                <a:spcPts val="0"/>
              </a:spcAft>
              <a:buSzPts val="900"/>
              <a:buFont typeface="Mada"/>
              <a:buChar char="■"/>
            </a:pPr>
            <a:r>
              <a:rPr lang="en-GB" sz="1100">
                <a:solidFill>
                  <a:schemeClr val="dk1"/>
                </a:solidFill>
                <a:latin typeface="Mada"/>
                <a:ea typeface="Mada"/>
                <a:cs typeface="Mada"/>
                <a:sym typeface="Mada"/>
              </a:rPr>
              <a:t>Foreign Body </a:t>
            </a:r>
            <a:r>
              <a:rPr lang="en-GB" sz="1100">
                <a:solidFill>
                  <a:srgbClr val="CC0000"/>
                </a:solidFill>
                <a:latin typeface="Mada"/>
                <a:ea typeface="Mada"/>
                <a:cs typeface="Mada"/>
                <a:sym typeface="Mada"/>
              </a:rPr>
              <a:t>(Hx Of Swallowing Dentures In Old People Or Toys In Children, important to rule out stricture or malignancy by endoscope)</a:t>
            </a:r>
            <a:endParaRPr sz="1100">
              <a:solidFill>
                <a:srgbClr val="CC0000"/>
              </a:solidFill>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b="1" lang="en-GB" sz="1200">
                <a:highlight>
                  <a:srgbClr val="F9DEC9"/>
                </a:highlight>
                <a:latin typeface="Mada"/>
                <a:ea typeface="Mada"/>
                <a:cs typeface="Mada"/>
                <a:sym typeface="Mada"/>
              </a:rPr>
              <a:t>Extrinsic Causes:</a:t>
            </a:r>
            <a:endParaRPr b="1" sz="1200">
              <a:latin typeface="Mada"/>
              <a:ea typeface="Mada"/>
              <a:cs typeface="Mada"/>
              <a:sym typeface="Mada"/>
            </a:endParaRPr>
          </a:p>
          <a:p>
            <a:pPr indent="-285750" lvl="2" marL="1371600" rtl="0" algn="l">
              <a:lnSpc>
                <a:spcPct val="115000"/>
              </a:lnSpc>
              <a:spcBef>
                <a:spcPts val="0"/>
              </a:spcBef>
              <a:spcAft>
                <a:spcPts val="0"/>
              </a:spcAft>
              <a:buSzPts val="900"/>
              <a:buFont typeface="Mada"/>
              <a:buChar char="■"/>
            </a:pPr>
            <a:r>
              <a:rPr lang="en-GB" sz="1100">
                <a:solidFill>
                  <a:schemeClr val="dk1"/>
                </a:solidFill>
                <a:latin typeface="Mada"/>
                <a:ea typeface="Mada"/>
                <a:cs typeface="Mada"/>
                <a:sym typeface="Mada"/>
              </a:rPr>
              <a:t>Goiter With Retrosternal Extension </a:t>
            </a:r>
            <a:r>
              <a:rPr lang="en-GB" sz="1100">
                <a:solidFill>
                  <a:srgbClr val="CC0000"/>
                </a:solidFill>
                <a:latin typeface="Mada"/>
                <a:ea typeface="Mada"/>
                <a:cs typeface="Mada"/>
                <a:sym typeface="Mada"/>
              </a:rPr>
              <a:t>(Hx of thyroid symptoms)</a:t>
            </a:r>
            <a:endParaRPr sz="1100">
              <a:solidFill>
                <a:srgbClr val="CC0000"/>
              </a:solidFill>
              <a:latin typeface="Mada"/>
              <a:ea typeface="Mada"/>
              <a:cs typeface="Mada"/>
              <a:sym typeface="Mada"/>
            </a:endParaRPr>
          </a:p>
          <a:p>
            <a:pPr indent="-285750" lvl="2" marL="1371600" rtl="0" algn="l">
              <a:lnSpc>
                <a:spcPct val="115000"/>
              </a:lnSpc>
              <a:spcBef>
                <a:spcPts val="0"/>
              </a:spcBef>
              <a:spcAft>
                <a:spcPts val="0"/>
              </a:spcAft>
              <a:buSzPts val="900"/>
              <a:buFont typeface="Mada"/>
              <a:buChar char="■"/>
            </a:pPr>
            <a:r>
              <a:rPr lang="en-GB" sz="1100">
                <a:solidFill>
                  <a:schemeClr val="dk1"/>
                </a:solidFill>
                <a:latin typeface="Mada"/>
                <a:ea typeface="Mada"/>
                <a:cs typeface="Mada"/>
                <a:sym typeface="Mada"/>
              </a:rPr>
              <a:t> Mediastinal Tumor</a:t>
            </a:r>
            <a:endParaRPr sz="1100">
              <a:solidFill>
                <a:schemeClr val="dk1"/>
              </a:solidFill>
              <a:latin typeface="Mada"/>
              <a:ea typeface="Mada"/>
              <a:cs typeface="Mada"/>
              <a:sym typeface="Mada"/>
            </a:endParaRPr>
          </a:p>
          <a:p>
            <a:pPr indent="-285750" lvl="2" marL="1371600" rtl="0" algn="l">
              <a:lnSpc>
                <a:spcPct val="115000"/>
              </a:lnSpc>
              <a:spcBef>
                <a:spcPts val="0"/>
              </a:spcBef>
              <a:spcAft>
                <a:spcPts val="0"/>
              </a:spcAft>
              <a:buSzPts val="900"/>
              <a:buFont typeface="Mada"/>
              <a:buChar char="■"/>
            </a:pPr>
            <a:r>
              <a:rPr lang="en-GB" sz="1100">
                <a:solidFill>
                  <a:schemeClr val="dk1"/>
                </a:solidFill>
                <a:latin typeface="Mada"/>
                <a:ea typeface="Mada"/>
                <a:cs typeface="Mada"/>
                <a:sym typeface="Mada"/>
              </a:rPr>
              <a:t> Bronchial Carcinoma</a:t>
            </a:r>
            <a:endParaRPr sz="1100">
              <a:solidFill>
                <a:schemeClr val="dk1"/>
              </a:solidFill>
              <a:latin typeface="Mada"/>
              <a:ea typeface="Mada"/>
              <a:cs typeface="Mada"/>
              <a:sym typeface="Mada"/>
            </a:endParaRPr>
          </a:p>
          <a:p>
            <a:pPr indent="-317500" lvl="1" marL="914400" rtl="0" algn="l">
              <a:lnSpc>
                <a:spcPct val="115000"/>
              </a:lnSpc>
              <a:spcBef>
                <a:spcPts val="0"/>
              </a:spcBef>
              <a:spcAft>
                <a:spcPts val="0"/>
              </a:spcAft>
              <a:buSzPts val="1400"/>
              <a:buFont typeface="Mada"/>
              <a:buChar char="○"/>
            </a:pPr>
            <a:r>
              <a:rPr b="1" lang="en-GB" sz="1300">
                <a:solidFill>
                  <a:schemeClr val="dk1"/>
                </a:solidFill>
                <a:latin typeface="Mada"/>
                <a:ea typeface="Mada"/>
                <a:cs typeface="Mada"/>
                <a:sym typeface="Mada"/>
              </a:rPr>
              <a:t>Neuromuscular Motility Disorder</a:t>
            </a:r>
            <a:r>
              <a:rPr b="1" lang="en-GB" sz="1300">
                <a:solidFill>
                  <a:srgbClr val="CC0000"/>
                </a:solidFill>
                <a:latin typeface="Mada"/>
                <a:ea typeface="Mada"/>
                <a:cs typeface="Mada"/>
                <a:sym typeface="Mada"/>
              </a:rPr>
              <a:t> ( Usually for solids and liquids) </a:t>
            </a:r>
            <a:endParaRPr b="1" sz="1300">
              <a:solidFill>
                <a:srgbClr val="CC0000"/>
              </a:solidFill>
              <a:latin typeface="Mada"/>
              <a:ea typeface="Mada"/>
              <a:cs typeface="Mada"/>
              <a:sym typeface="Mada"/>
            </a:endParaRPr>
          </a:p>
          <a:p>
            <a:pPr indent="-285750" lvl="2" marL="1371600" rtl="0" algn="l">
              <a:lnSpc>
                <a:spcPct val="115000"/>
              </a:lnSpc>
              <a:spcBef>
                <a:spcPts val="0"/>
              </a:spcBef>
              <a:spcAft>
                <a:spcPts val="0"/>
              </a:spcAft>
              <a:buSzPts val="900"/>
              <a:buFont typeface="Mada"/>
              <a:buChar char="■"/>
            </a:pPr>
            <a:r>
              <a:rPr lang="en-GB" sz="1100">
                <a:solidFill>
                  <a:schemeClr val="dk1"/>
                </a:solidFill>
                <a:latin typeface="Mada"/>
                <a:ea typeface="Mada"/>
                <a:cs typeface="Mada"/>
                <a:sym typeface="Mada"/>
              </a:rPr>
              <a:t>Achalasia (History Of Surgery Or Esophageal Cancer)</a:t>
            </a:r>
            <a:endParaRPr sz="1100">
              <a:solidFill>
                <a:schemeClr val="dk1"/>
              </a:solidFill>
              <a:latin typeface="Mada"/>
              <a:ea typeface="Mada"/>
              <a:cs typeface="Mada"/>
              <a:sym typeface="Mada"/>
            </a:endParaRPr>
          </a:p>
          <a:p>
            <a:pPr indent="-285750" lvl="2" marL="1371600" rtl="0" algn="l">
              <a:lnSpc>
                <a:spcPct val="115000"/>
              </a:lnSpc>
              <a:spcBef>
                <a:spcPts val="0"/>
              </a:spcBef>
              <a:spcAft>
                <a:spcPts val="0"/>
              </a:spcAft>
              <a:buSzPts val="900"/>
              <a:buFont typeface="Mada"/>
              <a:buChar char="■"/>
            </a:pPr>
            <a:r>
              <a:rPr lang="en-GB" sz="1100">
                <a:solidFill>
                  <a:schemeClr val="dk1"/>
                </a:solidFill>
                <a:latin typeface="Mada"/>
                <a:ea typeface="Mada"/>
                <a:cs typeface="Mada"/>
                <a:sym typeface="Mada"/>
              </a:rPr>
              <a:t>Diffuse Esophageal Spasm</a:t>
            </a:r>
            <a:endParaRPr sz="1100">
              <a:solidFill>
                <a:schemeClr val="dk1"/>
              </a:solidFill>
              <a:latin typeface="Mada"/>
              <a:ea typeface="Mada"/>
              <a:cs typeface="Mada"/>
              <a:sym typeface="Mada"/>
            </a:endParaRPr>
          </a:p>
          <a:p>
            <a:pPr indent="-285750" lvl="2" marL="1371600" rtl="0" algn="l">
              <a:lnSpc>
                <a:spcPct val="115000"/>
              </a:lnSpc>
              <a:spcBef>
                <a:spcPts val="0"/>
              </a:spcBef>
              <a:spcAft>
                <a:spcPts val="0"/>
              </a:spcAft>
              <a:buSzPts val="900"/>
              <a:buFont typeface="Mada"/>
              <a:buChar char="■"/>
            </a:pPr>
            <a:r>
              <a:rPr lang="en-GB" sz="1100">
                <a:solidFill>
                  <a:schemeClr val="dk1"/>
                </a:solidFill>
                <a:latin typeface="Mada"/>
                <a:ea typeface="Mada"/>
                <a:cs typeface="Mada"/>
                <a:sym typeface="Mada"/>
              </a:rPr>
              <a:t>Scleroderma (History Of Skin Thickening Or Skin Changes)</a:t>
            </a:r>
            <a:endParaRPr sz="1100">
              <a:solidFill>
                <a:schemeClr val="dk1"/>
              </a:solidFill>
              <a:latin typeface="Mada"/>
              <a:ea typeface="Mada"/>
              <a:cs typeface="Mada"/>
              <a:sym typeface="Mada"/>
            </a:endParaRPr>
          </a:p>
          <a:p>
            <a:pPr indent="-285750" lvl="2" marL="1371600" rtl="0" algn="l">
              <a:lnSpc>
                <a:spcPct val="115000"/>
              </a:lnSpc>
              <a:spcBef>
                <a:spcPts val="0"/>
              </a:spcBef>
              <a:spcAft>
                <a:spcPts val="0"/>
              </a:spcAft>
              <a:buSzPts val="900"/>
              <a:buFont typeface="Mada"/>
              <a:buChar char="■"/>
            </a:pPr>
            <a:r>
              <a:rPr lang="en-GB" sz="1100">
                <a:solidFill>
                  <a:schemeClr val="dk1"/>
                </a:solidFill>
                <a:latin typeface="Mada"/>
                <a:ea typeface="Mada"/>
                <a:cs typeface="Mada"/>
                <a:sym typeface="Mada"/>
              </a:rPr>
              <a:t>Sjögren Syndrome (History Of Dryness Of Eyes And Dry Mouth)</a:t>
            </a:r>
            <a:endParaRPr sz="1100">
              <a:solidFill>
                <a:schemeClr val="dk1"/>
              </a:solidFill>
              <a:latin typeface="Mada"/>
              <a:ea typeface="Mada"/>
              <a:cs typeface="Mada"/>
              <a:sym typeface="Mada"/>
            </a:endParaRPr>
          </a:p>
          <a:p>
            <a:pPr indent="-285750" lvl="2" marL="1371600" rtl="0" algn="l">
              <a:lnSpc>
                <a:spcPct val="115000"/>
              </a:lnSpc>
              <a:spcBef>
                <a:spcPts val="0"/>
              </a:spcBef>
              <a:spcAft>
                <a:spcPts val="0"/>
              </a:spcAft>
              <a:buSzPts val="900"/>
              <a:buFont typeface="Mada"/>
              <a:buChar char="■"/>
            </a:pPr>
            <a:r>
              <a:rPr lang="en-GB" sz="1100">
                <a:solidFill>
                  <a:schemeClr val="dk1"/>
                </a:solidFill>
                <a:latin typeface="Mada"/>
                <a:ea typeface="Mada"/>
                <a:cs typeface="Mada"/>
                <a:sym typeface="Mada"/>
              </a:rPr>
              <a:t>Chagas Disease</a:t>
            </a:r>
            <a:endParaRPr sz="1100">
              <a:solidFill>
                <a:schemeClr val="dk1"/>
              </a:solidFill>
              <a:latin typeface="Mada"/>
              <a:ea typeface="Mada"/>
              <a:cs typeface="Mada"/>
              <a:sym typeface="Mada"/>
            </a:endParaRPr>
          </a:p>
        </p:txBody>
      </p:sp>
      <p:sp>
        <p:nvSpPr>
          <p:cNvPr id="958" name="Google Shape;958;p54"/>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959" name="Google Shape;959;p54"/>
          <p:cNvSpPr/>
          <p:nvPr/>
        </p:nvSpPr>
        <p:spPr>
          <a:xfrm>
            <a:off x="69000" y="6874700"/>
            <a:ext cx="7425000" cy="36435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rgbClr val="F3F3F3"/>
                </a:solidFill>
                <a:latin typeface="Pacifico"/>
                <a:ea typeface="Pacifico"/>
                <a:cs typeface="Pacifico"/>
                <a:sym typeface="Pacifico"/>
              </a:rPr>
              <a:t>A space for your notes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55"/>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55"/>
          <p:cNvSpPr txBox="1"/>
          <p:nvPr/>
        </p:nvSpPr>
        <p:spPr>
          <a:xfrm>
            <a:off x="304863" y="7597500"/>
            <a:ext cx="7067700" cy="2708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300">
                <a:solidFill>
                  <a:schemeClr val="dk1"/>
                </a:solidFill>
                <a:highlight>
                  <a:srgbClr val="F9DEC9"/>
                </a:highlight>
                <a:latin typeface="Lora"/>
                <a:ea typeface="Lora"/>
                <a:cs typeface="Lora"/>
                <a:sym typeface="Lora"/>
              </a:rPr>
              <a:t>Risk factors: </a:t>
            </a:r>
            <a:endParaRPr sz="1000">
              <a:solidFill>
                <a:schemeClr val="dk1"/>
              </a:solidFill>
              <a:latin typeface="Mada"/>
              <a:ea typeface="Mada"/>
              <a:cs typeface="Mada"/>
              <a:sym typeface="Mada"/>
            </a:endParaRPr>
          </a:p>
          <a:p>
            <a:pPr indent="-311150" lvl="0" marL="457200" rtl="0" algn="l">
              <a:lnSpc>
                <a:spcPct val="115000"/>
              </a:lnSpc>
              <a:spcBef>
                <a:spcPts val="0"/>
              </a:spcBef>
              <a:spcAft>
                <a:spcPts val="0"/>
              </a:spcAft>
              <a:buClr>
                <a:schemeClr val="dk1"/>
              </a:buClr>
              <a:buSzPts val="1300"/>
              <a:buFont typeface="Lora"/>
              <a:buChar char="●"/>
            </a:pPr>
            <a:r>
              <a:rPr b="1" lang="en-GB" sz="1300">
                <a:solidFill>
                  <a:schemeClr val="dk1"/>
                </a:solidFill>
                <a:latin typeface="Lora"/>
                <a:ea typeface="Lora"/>
                <a:cs typeface="Lora"/>
                <a:sym typeface="Lora"/>
              </a:rPr>
              <a:t>Medical</a:t>
            </a:r>
            <a:r>
              <a:rPr b="1" lang="en-GB" sz="1300">
                <a:solidFill>
                  <a:schemeClr val="dk1"/>
                </a:solidFill>
                <a:latin typeface="Lora"/>
                <a:ea typeface="Lora"/>
                <a:cs typeface="Lora"/>
                <a:sym typeface="Lora"/>
              </a:rPr>
              <a:t>: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Diabetes Mellitus Or Aids:</a:t>
            </a:r>
            <a:r>
              <a:rPr lang="en-GB" sz="1100">
                <a:solidFill>
                  <a:schemeClr val="dk1"/>
                </a:solidFill>
                <a:latin typeface="Mada"/>
                <a:ea typeface="Mada"/>
                <a:cs typeface="Mada"/>
                <a:sym typeface="Mada"/>
              </a:rPr>
              <a:t> Could Be Candidal, Hsv Or Cmv Esophagitis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Neuromuscular Disorders Or Stroke:</a:t>
            </a:r>
            <a:r>
              <a:rPr lang="en-GB" sz="1100">
                <a:solidFill>
                  <a:schemeClr val="dk1"/>
                </a:solidFill>
                <a:latin typeface="Mada"/>
                <a:ea typeface="Mada"/>
                <a:cs typeface="Mada"/>
                <a:sym typeface="Mada"/>
              </a:rPr>
              <a:t> Oropharyngeal Dysphagia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Previous Radiation Therapy</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Radiation</a:t>
            </a:r>
            <a:r>
              <a:rPr lang="en-GB" sz="1100">
                <a:solidFill>
                  <a:schemeClr val="dk1"/>
                </a:solidFill>
                <a:latin typeface="Mada"/>
                <a:ea typeface="Mada"/>
                <a:cs typeface="Mada"/>
                <a:sym typeface="Mada"/>
              </a:rPr>
              <a:t> Esophagitis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GI disease:</a:t>
            </a:r>
            <a:r>
              <a:rPr lang="en-GB" sz="1100">
                <a:solidFill>
                  <a:schemeClr val="dk1"/>
                </a:solidFill>
                <a:latin typeface="Mada"/>
                <a:ea typeface="Mada"/>
                <a:cs typeface="Mada"/>
                <a:sym typeface="Mada"/>
              </a:rPr>
              <a:t> GERD, Peptic ulcer</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300">
                <a:solidFill>
                  <a:schemeClr val="dk1"/>
                </a:solidFill>
                <a:latin typeface="Lora"/>
                <a:ea typeface="Lora"/>
                <a:cs typeface="Lora"/>
                <a:sym typeface="Lora"/>
              </a:rPr>
              <a:t>Surg</a:t>
            </a:r>
            <a:r>
              <a:rPr b="1" lang="en-GB" sz="1300">
                <a:solidFill>
                  <a:schemeClr val="dk1"/>
                </a:solidFill>
                <a:latin typeface="Lora"/>
                <a:ea typeface="Lora"/>
                <a:cs typeface="Lora"/>
                <a:sym typeface="Lora"/>
              </a:rPr>
              <a:t>er</a:t>
            </a:r>
            <a:r>
              <a:rPr b="1" lang="en-GB" sz="1300">
                <a:solidFill>
                  <a:schemeClr val="dk1"/>
                </a:solidFill>
                <a:latin typeface="Lora"/>
                <a:ea typeface="Lora"/>
                <a:cs typeface="Lora"/>
                <a:sym typeface="Lora"/>
              </a:rPr>
              <a:t>y or </a:t>
            </a:r>
            <a:r>
              <a:rPr b="1" lang="en-GB" sz="1300">
                <a:solidFill>
                  <a:schemeClr val="dk1"/>
                </a:solidFill>
                <a:latin typeface="Lora"/>
                <a:ea typeface="Lora"/>
                <a:cs typeface="Lora"/>
                <a:sym typeface="Lora"/>
              </a:rPr>
              <a:t>trauma</a:t>
            </a:r>
            <a:r>
              <a:rPr b="1" lang="en-GB" sz="1300">
                <a:solidFill>
                  <a:schemeClr val="dk1"/>
                </a:solidFill>
                <a:latin typeface="Lora"/>
                <a:ea typeface="Lora"/>
                <a:cs typeface="Lora"/>
                <a:sym typeface="Lora"/>
              </a:rPr>
              <a:t> :</a:t>
            </a:r>
            <a:r>
              <a:rPr lang="en-GB" sz="1100">
                <a:solidFill>
                  <a:schemeClr val="dk1"/>
                </a:solidFill>
                <a:latin typeface="Mada"/>
                <a:ea typeface="Mada"/>
                <a:cs typeface="Mada"/>
                <a:sym typeface="Mada"/>
              </a:rPr>
              <a:t>  On the head, Larynx, Esophagus, Stomach Or Spine.</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300">
                <a:solidFill>
                  <a:schemeClr val="dk1"/>
                </a:solidFill>
                <a:latin typeface="Lora"/>
                <a:ea typeface="Lora"/>
                <a:cs typeface="Lora"/>
                <a:sym typeface="Lora"/>
              </a:rPr>
              <a:t>Medication history:</a:t>
            </a:r>
            <a:r>
              <a:rPr lang="en-GB" sz="1100">
                <a:solidFill>
                  <a:schemeClr val="dk1"/>
                </a:solidFill>
                <a:latin typeface="Mada"/>
                <a:ea typeface="Mada"/>
                <a:cs typeface="Mada"/>
                <a:sym typeface="Mada"/>
              </a:rPr>
              <a:t> potassium chloride, ferrous sulfate and NSAIDs.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300">
                <a:solidFill>
                  <a:schemeClr val="dk1"/>
                </a:solidFill>
                <a:latin typeface="Lora"/>
                <a:ea typeface="Lora"/>
                <a:cs typeface="Lora"/>
                <a:sym typeface="Lora"/>
              </a:rPr>
              <a:t>Family history</a:t>
            </a:r>
            <a:r>
              <a:rPr b="1" lang="en-GB" sz="1300">
                <a:solidFill>
                  <a:schemeClr val="dk1"/>
                </a:solidFill>
                <a:latin typeface="Lora"/>
                <a:ea typeface="Lora"/>
                <a:cs typeface="Lora"/>
                <a:sym typeface="Lora"/>
              </a:rPr>
              <a:t>: </a:t>
            </a:r>
            <a:r>
              <a:rPr lang="en-GB" sz="1100">
                <a:solidFill>
                  <a:schemeClr val="dk1"/>
                </a:solidFill>
                <a:latin typeface="Mada"/>
                <a:ea typeface="Mada"/>
                <a:cs typeface="Mada"/>
                <a:sym typeface="Mada"/>
              </a:rPr>
              <a:t>same symptoms, , Achalasia, GERD, Neuromuscular disorder, Cancer.</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300">
                <a:solidFill>
                  <a:schemeClr val="dk1"/>
                </a:solidFill>
                <a:latin typeface="Lora"/>
                <a:ea typeface="Lora"/>
                <a:cs typeface="Lora"/>
                <a:sym typeface="Lora"/>
              </a:rPr>
              <a:t>Social history:</a:t>
            </a:r>
            <a:r>
              <a:rPr b="1" lang="en-GB" sz="1300">
                <a:solidFill>
                  <a:schemeClr val="dk1"/>
                </a:solidFill>
                <a:highlight>
                  <a:srgbClr val="F9DEC9"/>
                </a:highlight>
                <a:latin typeface="Lora"/>
                <a:ea typeface="Lora"/>
                <a:cs typeface="Lora"/>
                <a:sym typeface="Lora"/>
              </a:rPr>
              <a:t>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Smoking &gt; risk of esophageal carcinoma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Alcohol, Drug abuse  </a:t>
            </a:r>
            <a:endParaRPr sz="1100">
              <a:solidFill>
                <a:schemeClr val="dk1"/>
              </a:solidFill>
              <a:latin typeface="Mada"/>
              <a:ea typeface="Mada"/>
              <a:cs typeface="Mada"/>
              <a:sym typeface="Mada"/>
            </a:endParaRPr>
          </a:p>
        </p:txBody>
      </p:sp>
      <p:sp>
        <p:nvSpPr>
          <p:cNvPr id="966" name="Google Shape;966;p55"/>
          <p:cNvSpPr txBox="1"/>
          <p:nvPr/>
        </p:nvSpPr>
        <p:spPr>
          <a:xfrm>
            <a:off x="1228100" y="181600"/>
            <a:ext cx="5167500" cy="42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9FCFCF"/>
                </a:solidFill>
                <a:latin typeface="Lora"/>
                <a:ea typeface="Lora"/>
                <a:cs typeface="Lora"/>
                <a:sym typeface="Lora"/>
              </a:rPr>
              <a:t> Cont. </a:t>
            </a:r>
            <a:r>
              <a:rPr b="1" lang="en-GB" sz="2000">
                <a:solidFill>
                  <a:srgbClr val="9FCFCF"/>
                </a:solidFill>
                <a:latin typeface="Lora"/>
                <a:ea typeface="Lora"/>
                <a:cs typeface="Lora"/>
                <a:sym typeface="Lora"/>
              </a:rPr>
              <a:t>History of Dysphagia </a:t>
            </a:r>
            <a:endParaRPr b="1" sz="2000">
              <a:solidFill>
                <a:srgbClr val="9FCFCF"/>
              </a:solidFill>
              <a:latin typeface="Lora"/>
              <a:ea typeface="Lora"/>
              <a:cs typeface="Lora"/>
              <a:sym typeface="Lora"/>
            </a:endParaRPr>
          </a:p>
        </p:txBody>
      </p:sp>
      <p:graphicFrame>
        <p:nvGraphicFramePr>
          <p:cNvPr id="967" name="Google Shape;967;p55"/>
          <p:cNvGraphicFramePr/>
          <p:nvPr/>
        </p:nvGraphicFramePr>
        <p:xfrm>
          <a:off x="364000" y="871125"/>
          <a:ext cx="3000000" cy="3000000"/>
        </p:xfrm>
        <a:graphic>
          <a:graphicData uri="http://schemas.openxmlformats.org/drawingml/2006/table">
            <a:tbl>
              <a:tblPr>
                <a:noFill/>
                <a:tableStyleId>{19993E90-D4CF-4236-97D6-A35B643A8516}</a:tableStyleId>
              </a:tblPr>
              <a:tblGrid>
                <a:gridCol w="1659200"/>
                <a:gridCol w="5290225"/>
              </a:tblGrid>
              <a:tr h="254875">
                <a:tc>
                  <a:txBody>
                    <a:bodyPr/>
                    <a:lstStyle/>
                    <a:p>
                      <a:pPr indent="0" lvl="0" marL="0" rtl="0" algn="ctr">
                        <a:spcBef>
                          <a:spcPts val="0"/>
                        </a:spcBef>
                        <a:spcAft>
                          <a:spcPts val="0"/>
                        </a:spcAft>
                        <a:buNone/>
                      </a:pPr>
                      <a:r>
                        <a:rPr b="1" lang="en-GB" sz="1200">
                          <a:latin typeface="Mada"/>
                          <a:ea typeface="Mada"/>
                          <a:cs typeface="Mada"/>
                          <a:sym typeface="Mada"/>
                        </a:rPr>
                        <a:t>SOCRATE</a:t>
                      </a:r>
                      <a:endParaRPr b="1" sz="1200">
                        <a:latin typeface="Mada"/>
                        <a:ea typeface="Mada"/>
                        <a:cs typeface="Mada"/>
                        <a:sym typeface="Mada"/>
                      </a:endParaRPr>
                    </a:p>
                  </a:txBody>
                  <a:tcPr marT="91425" marB="91425" marR="91425" marL="91425">
                    <a:solidFill>
                      <a:srgbClr val="DBA17B"/>
                    </a:solidFill>
                  </a:tcPr>
                </a:tc>
                <a:tc>
                  <a:txBody>
                    <a:bodyPr/>
                    <a:lstStyle/>
                    <a:p>
                      <a:pPr indent="0" lvl="0" marL="0" rtl="0" algn="ctr">
                        <a:spcBef>
                          <a:spcPts val="0"/>
                        </a:spcBef>
                        <a:spcAft>
                          <a:spcPts val="0"/>
                        </a:spcAft>
                        <a:buNone/>
                      </a:pPr>
                      <a:r>
                        <a:rPr b="1" lang="en-GB" sz="1200">
                          <a:latin typeface="Mada"/>
                          <a:ea typeface="Mada"/>
                          <a:cs typeface="Mada"/>
                          <a:sym typeface="Mada"/>
                        </a:rPr>
                        <a:t>Hint </a:t>
                      </a:r>
                      <a:endParaRPr b="1" sz="1200">
                        <a:latin typeface="Mada"/>
                        <a:ea typeface="Mada"/>
                        <a:cs typeface="Mada"/>
                        <a:sym typeface="Mada"/>
                      </a:endParaRPr>
                    </a:p>
                  </a:txBody>
                  <a:tcPr marT="91425" marB="91425" marR="91425" marL="91425">
                    <a:solidFill>
                      <a:srgbClr val="DBA17B"/>
                    </a:solidFill>
                  </a:tcPr>
                </a:tc>
              </a:tr>
              <a:tr h="481175">
                <a:tc>
                  <a:txBody>
                    <a:bodyPr/>
                    <a:lstStyle/>
                    <a:p>
                      <a:pPr indent="0" lvl="0" marL="0" rtl="0" algn="ctr">
                        <a:spcBef>
                          <a:spcPts val="0"/>
                        </a:spcBef>
                        <a:spcAft>
                          <a:spcPts val="0"/>
                        </a:spcAft>
                        <a:buNone/>
                      </a:pPr>
                      <a:r>
                        <a:rPr b="1" lang="en-GB" sz="1100">
                          <a:latin typeface="Mada"/>
                          <a:ea typeface="Mada"/>
                          <a:cs typeface="Mada"/>
                          <a:sym typeface="Mada"/>
                        </a:rPr>
                        <a:t>Site</a:t>
                      </a:r>
                      <a:endParaRPr b="1" sz="1100">
                        <a:latin typeface="Mada"/>
                        <a:ea typeface="Mada"/>
                        <a:cs typeface="Mada"/>
                        <a:sym typeface="Mada"/>
                      </a:endParaRPr>
                    </a:p>
                    <a:p>
                      <a:pPr indent="0" lvl="0" marL="0" rtl="0" algn="ctr">
                        <a:spcBef>
                          <a:spcPts val="0"/>
                        </a:spcBef>
                        <a:spcAft>
                          <a:spcPts val="0"/>
                        </a:spcAft>
                        <a:buNone/>
                      </a:pPr>
                      <a:r>
                        <a:rPr lang="en-GB" sz="1100">
                          <a:latin typeface="Mada"/>
                          <a:ea typeface="Mada"/>
                          <a:cs typeface="Mada"/>
                          <a:sym typeface="Mada"/>
                        </a:rPr>
                        <a:t>Where do you feel the food getting stuck ?</a:t>
                      </a:r>
                      <a:endParaRPr sz="1100">
                        <a:latin typeface="Mada"/>
                        <a:ea typeface="Mada"/>
                        <a:cs typeface="Mada"/>
                        <a:sym typeface="Mada"/>
                      </a:endParaRPr>
                    </a:p>
                  </a:txBody>
                  <a:tcPr marT="91425" marB="91425" marR="91425" marL="91425" anchor="ctr">
                    <a:solidFill>
                      <a:srgbClr val="F9DEC9"/>
                    </a:solidFill>
                  </a:tcPr>
                </a:tc>
                <a:tc>
                  <a:txBody>
                    <a:bodyPr/>
                    <a:lstStyle/>
                    <a:p>
                      <a:pPr indent="-292100" lvl="0" marL="457200" rtl="0" algn="l">
                        <a:spcBef>
                          <a:spcPts val="0"/>
                        </a:spcBef>
                        <a:spcAft>
                          <a:spcPts val="0"/>
                        </a:spcAft>
                        <a:buSzPts val="1000"/>
                        <a:buFont typeface="Mada"/>
                        <a:buChar char="●"/>
                      </a:pPr>
                      <a:r>
                        <a:rPr lang="en-GB" sz="1100">
                          <a:latin typeface="Mada"/>
                          <a:ea typeface="Mada"/>
                          <a:cs typeface="Mada"/>
                          <a:sym typeface="Mada"/>
                        </a:rPr>
                        <a:t>Cervical region→ Oropharyngeal</a:t>
                      </a:r>
                      <a:endParaRPr sz="1100">
                        <a:latin typeface="Mada"/>
                        <a:ea typeface="Mada"/>
                        <a:cs typeface="Mada"/>
                        <a:sym typeface="Mada"/>
                      </a:endParaRPr>
                    </a:p>
                    <a:p>
                      <a:pPr indent="-292100" lvl="0" marL="457200" rtl="0" algn="l">
                        <a:spcBef>
                          <a:spcPts val="0"/>
                        </a:spcBef>
                        <a:spcAft>
                          <a:spcPts val="0"/>
                        </a:spcAft>
                        <a:buSzPts val="1000"/>
                        <a:buFont typeface="Mada"/>
                        <a:buChar char="●"/>
                      </a:pPr>
                      <a:r>
                        <a:rPr lang="en-GB" sz="1100">
                          <a:latin typeface="Mada"/>
                          <a:ea typeface="Mada"/>
                          <a:cs typeface="Mada"/>
                          <a:sym typeface="Mada"/>
                        </a:rPr>
                        <a:t>Esophageal → The lesion is at or below the region to which they point.</a:t>
                      </a:r>
                      <a:endParaRPr sz="1100">
                        <a:latin typeface="Mada"/>
                        <a:ea typeface="Mada"/>
                        <a:cs typeface="Mada"/>
                        <a:sym typeface="Mada"/>
                      </a:endParaRPr>
                    </a:p>
                  </a:txBody>
                  <a:tcPr marT="91425" marB="91425" marR="91425" marL="91425"/>
                </a:tc>
              </a:tr>
              <a:tr h="701000">
                <a:tc>
                  <a:txBody>
                    <a:bodyPr/>
                    <a:lstStyle/>
                    <a:p>
                      <a:pPr indent="0" lvl="0" marL="0" rtl="0" algn="ctr">
                        <a:spcBef>
                          <a:spcPts val="0"/>
                        </a:spcBef>
                        <a:spcAft>
                          <a:spcPts val="0"/>
                        </a:spcAft>
                        <a:buNone/>
                      </a:pPr>
                      <a:r>
                        <a:rPr b="1" lang="en-GB" sz="1200">
                          <a:latin typeface="Mada"/>
                          <a:ea typeface="Mada"/>
                          <a:cs typeface="Mada"/>
                          <a:sym typeface="Mada"/>
                        </a:rPr>
                        <a:t>Onset</a:t>
                      </a:r>
                      <a:endParaRPr b="1" sz="1200">
                        <a:latin typeface="Mada"/>
                        <a:ea typeface="Mada"/>
                        <a:cs typeface="Mada"/>
                        <a:sym typeface="Mada"/>
                      </a:endParaRPr>
                    </a:p>
                    <a:p>
                      <a:pPr indent="0" lvl="0" marL="0" rtl="0" algn="ctr">
                        <a:spcBef>
                          <a:spcPts val="0"/>
                        </a:spcBef>
                        <a:spcAft>
                          <a:spcPts val="0"/>
                        </a:spcAft>
                        <a:buNone/>
                      </a:pPr>
                      <a:r>
                        <a:rPr lang="en-GB" sz="1100">
                          <a:solidFill>
                            <a:schemeClr val="dk1"/>
                          </a:solidFill>
                          <a:latin typeface="Mada"/>
                          <a:ea typeface="Mada"/>
                          <a:cs typeface="Mada"/>
                          <a:sym typeface="Mada"/>
                        </a:rPr>
                        <a:t>For How long ?</a:t>
                      </a:r>
                      <a:endParaRPr b="1" sz="12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Sudden → Stroke</a:t>
                      </a:r>
                      <a:endParaRPr sz="1100">
                        <a:latin typeface="Mada"/>
                        <a:ea typeface="Mada"/>
                        <a:cs typeface="Mada"/>
                        <a:sym typeface="Mada"/>
                      </a:endParaRPr>
                    </a:p>
                    <a:p>
                      <a:pPr indent="-285750" lvl="0" marL="457200" rtl="0" algn="l">
                        <a:spcBef>
                          <a:spcPts val="0"/>
                        </a:spcBef>
                        <a:spcAft>
                          <a:spcPts val="0"/>
                        </a:spcAft>
                        <a:buSzPts val="900"/>
                        <a:buFont typeface="Mada"/>
                        <a:buChar char="●"/>
                      </a:pPr>
                      <a:r>
                        <a:rPr lang="en-GB" sz="1100">
                          <a:latin typeface="Mada"/>
                          <a:ea typeface="Mada"/>
                          <a:cs typeface="Mada"/>
                          <a:sym typeface="Mada"/>
                        </a:rPr>
                        <a:t>Progressive → Tumor (usually solid then liquid), achalasia</a:t>
                      </a:r>
                      <a:endParaRPr sz="1100">
                        <a:latin typeface="Mada"/>
                        <a:ea typeface="Mada"/>
                        <a:cs typeface="Mada"/>
                        <a:sym typeface="Mada"/>
                      </a:endParaRPr>
                    </a:p>
                    <a:p>
                      <a:pPr indent="-285750" lvl="0" marL="457200" rtl="0" algn="l">
                        <a:spcBef>
                          <a:spcPts val="0"/>
                        </a:spcBef>
                        <a:spcAft>
                          <a:spcPts val="0"/>
                        </a:spcAft>
                        <a:buSzPts val="900"/>
                        <a:buFont typeface="Mada"/>
                        <a:buChar char="●"/>
                      </a:pPr>
                      <a:r>
                        <a:rPr lang="en-GB" sz="1100">
                          <a:latin typeface="Mada"/>
                          <a:ea typeface="Mada"/>
                          <a:cs typeface="Mada"/>
                          <a:sym typeface="Mada"/>
                        </a:rPr>
                        <a:t>Intermittent suggests lower esophageal ring (only with big bolus), </a:t>
                      </a:r>
                      <a:r>
                        <a:rPr lang="en-GB" sz="1100">
                          <a:latin typeface="Mada"/>
                          <a:ea typeface="Mada"/>
                          <a:cs typeface="Mada"/>
                          <a:sym typeface="Mada"/>
                        </a:rPr>
                        <a:t>spasm</a:t>
                      </a:r>
                      <a:r>
                        <a:rPr lang="en-GB" sz="1100">
                          <a:latin typeface="Mada"/>
                          <a:ea typeface="Mada"/>
                          <a:cs typeface="Mada"/>
                          <a:sym typeface="Mada"/>
                        </a:rPr>
                        <a:t> (sever pain, unrelated to food/swallowing).</a:t>
                      </a:r>
                      <a:endParaRPr sz="11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en-GB" sz="1200">
                          <a:solidFill>
                            <a:srgbClr val="FF0000"/>
                          </a:solidFill>
                          <a:latin typeface="Mada"/>
                          <a:ea typeface="Mada"/>
                          <a:cs typeface="Mada"/>
                          <a:sym typeface="Mada"/>
                        </a:rPr>
                        <a:t>Character</a:t>
                      </a:r>
                      <a:endParaRPr b="1" sz="1200">
                        <a:solidFill>
                          <a:srgbClr val="FF0000"/>
                        </a:solidFill>
                        <a:latin typeface="Mada"/>
                        <a:ea typeface="Mada"/>
                        <a:cs typeface="Mada"/>
                        <a:sym typeface="Mada"/>
                      </a:endParaRPr>
                    </a:p>
                  </a:txBody>
                  <a:tcPr marT="91425" marB="91425" marR="91425" marL="91425" anchor="ctr">
                    <a:solidFill>
                      <a:srgbClr val="F9DEC9"/>
                    </a:solidFill>
                  </a:tcPr>
                </a:tc>
                <a:tc>
                  <a:txBody>
                    <a:bodyPr/>
                    <a:lstStyle/>
                    <a:p>
                      <a:pPr indent="-285750" lvl="0" marL="457200" rtl="0" algn="l">
                        <a:spcBef>
                          <a:spcPts val="0"/>
                        </a:spcBef>
                        <a:spcAft>
                          <a:spcPts val="0"/>
                        </a:spcAft>
                        <a:buSzPts val="900"/>
                        <a:buFont typeface="Mada"/>
                        <a:buChar char="●"/>
                      </a:pPr>
                      <a:r>
                        <a:rPr lang="en-GB" sz="1100">
                          <a:latin typeface="Mada"/>
                          <a:ea typeface="Mada"/>
                          <a:cs typeface="Mada"/>
                          <a:sym typeface="Mada"/>
                        </a:rPr>
                        <a:t>Solid only→ mechanical e.g. </a:t>
                      </a:r>
                      <a:r>
                        <a:rPr b="1" lang="en-GB" sz="1100">
                          <a:solidFill>
                            <a:srgbClr val="FF0000"/>
                          </a:solidFill>
                          <a:latin typeface="Mada"/>
                          <a:ea typeface="Mada"/>
                          <a:cs typeface="Mada"/>
                          <a:sym typeface="Mada"/>
                        </a:rPr>
                        <a:t>cancer</a:t>
                      </a:r>
                      <a:r>
                        <a:rPr lang="en-GB" sz="1100">
                          <a:latin typeface="Mada"/>
                          <a:ea typeface="Mada"/>
                          <a:cs typeface="Mada"/>
                          <a:sym typeface="Mada"/>
                        </a:rPr>
                        <a:t> or stricture</a:t>
                      </a:r>
                      <a:endParaRPr sz="1100">
                        <a:latin typeface="Mada"/>
                        <a:ea typeface="Mada"/>
                        <a:cs typeface="Mada"/>
                        <a:sym typeface="Mada"/>
                      </a:endParaRPr>
                    </a:p>
                    <a:p>
                      <a:pPr indent="-285750" lvl="0" marL="457200" rtl="0" algn="l">
                        <a:spcBef>
                          <a:spcPts val="0"/>
                        </a:spcBef>
                        <a:spcAft>
                          <a:spcPts val="0"/>
                        </a:spcAft>
                        <a:buSzPts val="900"/>
                        <a:buFont typeface="Mada"/>
                        <a:buChar char="●"/>
                      </a:pPr>
                      <a:r>
                        <a:rPr lang="en-GB" sz="1100">
                          <a:latin typeface="Mada"/>
                          <a:ea typeface="Mada"/>
                          <a:cs typeface="Mada"/>
                          <a:sym typeface="Mada"/>
                        </a:rPr>
                        <a:t>Both →motility e.g. Achalasia</a:t>
                      </a:r>
                      <a:endParaRPr sz="1100">
                        <a:latin typeface="Mada"/>
                        <a:ea typeface="Mada"/>
                        <a:cs typeface="Mada"/>
                        <a:sym typeface="Mada"/>
                      </a:endParaRPr>
                    </a:p>
                    <a:p>
                      <a:pPr indent="-285750" lvl="0" marL="457200" rtl="0" algn="l">
                        <a:spcBef>
                          <a:spcPts val="0"/>
                        </a:spcBef>
                        <a:spcAft>
                          <a:spcPts val="0"/>
                        </a:spcAft>
                        <a:buSzPts val="900"/>
                        <a:buFont typeface="Mada"/>
                        <a:buChar char="●"/>
                      </a:pPr>
                      <a:r>
                        <a:rPr lang="en-GB" sz="1100">
                          <a:latin typeface="Mada"/>
                          <a:ea typeface="Mada"/>
                          <a:cs typeface="Mada"/>
                          <a:sym typeface="Mada"/>
                        </a:rPr>
                        <a:t>Oropharyngeal dysphagia( difficulty initiating swallowing)</a:t>
                      </a:r>
                      <a:endParaRPr sz="11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en-GB" sz="1200">
                          <a:latin typeface="Mada"/>
                          <a:ea typeface="Mada"/>
                          <a:cs typeface="Mada"/>
                          <a:sym typeface="Mada"/>
                        </a:rPr>
                        <a:t>Alleviating </a:t>
                      </a:r>
                      <a:endParaRPr b="1" sz="1200">
                        <a:latin typeface="Mada"/>
                        <a:ea typeface="Mada"/>
                        <a:cs typeface="Mada"/>
                        <a:sym typeface="Mada"/>
                      </a:endParaRPr>
                    </a:p>
                  </a:txBody>
                  <a:tcPr marT="91425" marB="91425" marR="91425" marL="91425" anchor="ctr">
                    <a:solidFill>
                      <a:srgbClr val="F9DEC9"/>
                    </a:solidFill>
                  </a:tcPr>
                </a:tc>
                <a:tc>
                  <a:txBody>
                    <a:bodyPr/>
                    <a:lstStyle/>
                    <a:p>
                      <a:pPr indent="-292100" lvl="0" marL="457200" rtl="0" algn="l">
                        <a:spcBef>
                          <a:spcPts val="0"/>
                        </a:spcBef>
                        <a:spcAft>
                          <a:spcPts val="0"/>
                        </a:spcAft>
                        <a:buClr>
                          <a:schemeClr val="dk1"/>
                        </a:buClr>
                        <a:buSzPts val="1000"/>
                        <a:buFont typeface="Mada"/>
                        <a:buChar char="●"/>
                      </a:pPr>
                      <a:r>
                        <a:rPr lang="en-GB" sz="1100">
                          <a:solidFill>
                            <a:schemeClr val="dk1"/>
                          </a:solidFill>
                          <a:latin typeface="Mada"/>
                          <a:ea typeface="Mada"/>
                          <a:cs typeface="Mada"/>
                          <a:sym typeface="Mada"/>
                        </a:rPr>
                        <a:t>Symptoms relieved by repeated swallows &gt; Motility disorder</a:t>
                      </a:r>
                      <a:endParaRPr sz="11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100">
                          <a:solidFill>
                            <a:schemeClr val="dk1"/>
                          </a:solidFill>
                          <a:latin typeface="Calibri"/>
                          <a:ea typeface="Calibri"/>
                          <a:cs typeface="Calibri"/>
                          <a:sym typeface="Calibri"/>
                        </a:rPr>
                        <a:t>Symptoms Worse With Very Hot Or Cold Liquids</a:t>
                      </a:r>
                      <a:endParaRPr sz="1100">
                        <a:solidFill>
                          <a:schemeClr val="dk1"/>
                        </a:solidFill>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200">
                          <a:latin typeface="Mada"/>
                          <a:ea typeface="Mada"/>
                          <a:cs typeface="Mada"/>
                          <a:sym typeface="Mada"/>
                        </a:rPr>
                        <a:t>Exacerbating</a:t>
                      </a:r>
                      <a:endParaRPr b="1" sz="1200">
                        <a:latin typeface="Mada"/>
                        <a:ea typeface="Mada"/>
                        <a:cs typeface="Mada"/>
                        <a:sym typeface="Mada"/>
                      </a:endParaRPr>
                    </a:p>
                  </a:txBody>
                  <a:tcPr marT="91425" marB="91425" marR="91425" marL="91425" anchor="ctr">
                    <a:solidFill>
                      <a:srgbClr val="F9DEC9"/>
                    </a:solidFill>
                  </a:tcPr>
                </a:tc>
                <a:tc>
                  <a:txBody>
                    <a:bodyPr/>
                    <a:lstStyle/>
                    <a:p>
                      <a:pPr indent="-285750" lvl="0" marL="457200" rtl="0" algn="l">
                        <a:spcBef>
                          <a:spcPts val="0"/>
                        </a:spcBef>
                        <a:spcAft>
                          <a:spcPts val="0"/>
                        </a:spcAft>
                        <a:buSzPts val="900"/>
                        <a:buFont typeface="Mada"/>
                        <a:buChar char="●"/>
                      </a:pPr>
                      <a:r>
                        <a:rPr lang="en-GB" sz="1100">
                          <a:latin typeface="Mada"/>
                          <a:ea typeface="Mada"/>
                          <a:cs typeface="Mada"/>
                          <a:sym typeface="Mada"/>
                        </a:rPr>
                        <a:t>Symptoms experienced after repeated swallows</a:t>
                      </a:r>
                      <a:endParaRPr sz="1100">
                        <a:latin typeface="Mada"/>
                        <a:ea typeface="Mada"/>
                        <a:cs typeface="Mada"/>
                        <a:sym typeface="Mada"/>
                      </a:endParaRPr>
                    </a:p>
                    <a:p>
                      <a:pPr indent="-285750" lvl="0" marL="457200" rtl="0" algn="l">
                        <a:spcBef>
                          <a:spcPts val="0"/>
                        </a:spcBef>
                        <a:spcAft>
                          <a:spcPts val="0"/>
                        </a:spcAft>
                        <a:buSzPts val="900"/>
                        <a:buFont typeface="Mada"/>
                        <a:buChar char="●"/>
                      </a:pPr>
                      <a:r>
                        <a:rPr lang="en-GB" sz="1100">
                          <a:latin typeface="Mada"/>
                          <a:ea typeface="Mada"/>
                          <a:cs typeface="Mada"/>
                          <a:sym typeface="Mada"/>
                        </a:rPr>
                        <a:t>Symptoms worse with very hot or cold liquids </a:t>
                      </a:r>
                      <a:r>
                        <a:rPr lang="en-GB" sz="1100">
                          <a:solidFill>
                            <a:schemeClr val="dk1"/>
                          </a:solidFill>
                          <a:latin typeface="Mada"/>
                          <a:ea typeface="Mada"/>
                          <a:cs typeface="Mada"/>
                          <a:sym typeface="Mada"/>
                        </a:rPr>
                        <a:t>&gt; Motility disorder</a:t>
                      </a:r>
                      <a:endParaRPr sz="1100">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Clr>
                          <a:schemeClr val="dk1"/>
                        </a:buClr>
                        <a:buSzPts val="1100"/>
                        <a:buFont typeface="Arial"/>
                        <a:buNone/>
                      </a:pPr>
                      <a:r>
                        <a:rPr b="1" lang="en-GB" sz="1200">
                          <a:latin typeface="Mada"/>
                          <a:ea typeface="Mada"/>
                          <a:cs typeface="Mada"/>
                          <a:sym typeface="Mada"/>
                        </a:rPr>
                        <a:t>Associated </a:t>
                      </a:r>
                      <a:r>
                        <a:rPr b="1" lang="en-GB" sz="1200">
                          <a:latin typeface="Mada"/>
                          <a:ea typeface="Mada"/>
                          <a:cs typeface="Mada"/>
                          <a:sym typeface="Mada"/>
                        </a:rPr>
                        <a:t>Symptoms</a:t>
                      </a:r>
                      <a:endParaRPr b="1" sz="1200">
                        <a:latin typeface="Mada"/>
                        <a:ea typeface="Mada"/>
                        <a:cs typeface="Mada"/>
                        <a:sym typeface="Mada"/>
                      </a:endParaRPr>
                    </a:p>
                  </a:txBody>
                  <a:tcPr marT="91425" marB="91425" marR="91425" marL="91425" anchor="ctr">
                    <a:solidFill>
                      <a:srgbClr val="F9DEC9"/>
                    </a:solidFill>
                  </a:tcPr>
                </a:tc>
                <a:tc>
                  <a:txBody>
                    <a:bodyPr/>
                    <a:lstStyle/>
                    <a:p>
                      <a:pPr indent="-292100" lvl="0" marL="457200" rtl="0" algn="l">
                        <a:lnSpc>
                          <a:spcPct val="115000"/>
                        </a:lnSpc>
                        <a:spcBef>
                          <a:spcPts val="0"/>
                        </a:spcBef>
                        <a:spcAft>
                          <a:spcPts val="0"/>
                        </a:spcAft>
                        <a:buSzPts val="1000"/>
                        <a:buFont typeface="Mada"/>
                        <a:buChar char="●"/>
                      </a:pPr>
                      <a:r>
                        <a:rPr lang="en-GB" sz="1100">
                          <a:solidFill>
                            <a:schemeClr val="dk1"/>
                          </a:solidFill>
                          <a:latin typeface="Mada"/>
                          <a:ea typeface="Mada"/>
                          <a:cs typeface="Mada"/>
                          <a:sym typeface="Mada"/>
                        </a:rPr>
                        <a:t>Constitutional symptoms( eg, loss of weight) &gt;</a:t>
                      </a:r>
                      <a:r>
                        <a:rPr lang="en-GB" sz="1100">
                          <a:solidFill>
                            <a:srgbClr val="9A9A9A"/>
                          </a:solidFill>
                          <a:latin typeface="Mada"/>
                          <a:ea typeface="Mada"/>
                          <a:cs typeface="Mada"/>
                          <a:sym typeface="Mada"/>
                        </a:rPr>
                        <a:t> </a:t>
                      </a:r>
                      <a:r>
                        <a:rPr lang="en-GB" sz="1100">
                          <a:solidFill>
                            <a:srgbClr val="9A9A9A"/>
                          </a:solidFill>
                          <a:latin typeface="Mada"/>
                          <a:ea typeface="Mada"/>
                          <a:cs typeface="Mada"/>
                          <a:sym typeface="Mada"/>
                        </a:rPr>
                        <a:t>Malignancy</a:t>
                      </a:r>
                      <a:r>
                        <a:rPr lang="en-GB" sz="1100">
                          <a:solidFill>
                            <a:srgbClr val="9A9A9A"/>
                          </a:solidFill>
                          <a:latin typeface="Mada"/>
                          <a:ea typeface="Mada"/>
                          <a:cs typeface="Mada"/>
                          <a:sym typeface="Mada"/>
                        </a:rPr>
                        <a:t>, malnutrition </a:t>
                      </a:r>
                      <a:endParaRPr sz="1100">
                        <a:solidFill>
                          <a:srgbClr val="9A9A9A"/>
                        </a:solidFill>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100">
                          <a:solidFill>
                            <a:schemeClr val="dk1"/>
                          </a:solidFill>
                          <a:latin typeface="Mada"/>
                          <a:ea typeface="Mada"/>
                          <a:cs typeface="Mada"/>
                          <a:sym typeface="Mada"/>
                        </a:rPr>
                        <a:t>Blood In The Stool </a:t>
                      </a:r>
                      <a:r>
                        <a:rPr lang="en-GB" sz="1100">
                          <a:solidFill>
                            <a:srgbClr val="9A9A9A"/>
                          </a:solidFill>
                          <a:latin typeface="Mada"/>
                          <a:ea typeface="Mada"/>
                          <a:cs typeface="Mada"/>
                          <a:sym typeface="Mada"/>
                        </a:rPr>
                        <a:t>&gt;Malignancy or peptic ulcer</a:t>
                      </a:r>
                      <a:endParaRPr sz="1100">
                        <a:solidFill>
                          <a:srgbClr val="9A9A9A"/>
                        </a:solidFill>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100">
                          <a:solidFill>
                            <a:schemeClr val="dk1"/>
                          </a:solidFill>
                          <a:latin typeface="Mada"/>
                          <a:ea typeface="Mada"/>
                          <a:cs typeface="Mada"/>
                          <a:sym typeface="Mada"/>
                        </a:rPr>
                        <a:t>Heartburn - Bitter Taste In Your Mouth &gt;  </a:t>
                      </a:r>
                      <a:r>
                        <a:rPr lang="en-GB" sz="1100">
                          <a:solidFill>
                            <a:srgbClr val="9A9A9A"/>
                          </a:solidFill>
                          <a:latin typeface="Mada"/>
                          <a:ea typeface="Mada"/>
                          <a:cs typeface="Mada"/>
                          <a:sym typeface="Mada"/>
                        </a:rPr>
                        <a:t>Gerd - Peptic Stricture Formation </a:t>
                      </a:r>
                      <a:endParaRPr b="1" sz="1100">
                        <a:solidFill>
                          <a:srgbClr val="FF0000"/>
                        </a:solidFill>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100">
                          <a:solidFill>
                            <a:schemeClr val="dk1"/>
                          </a:solidFill>
                          <a:latin typeface="Mada"/>
                          <a:ea typeface="Mada"/>
                          <a:cs typeface="Mada"/>
                          <a:sym typeface="Mada"/>
                        </a:rPr>
                        <a:t>Regurgitate old Food</a:t>
                      </a:r>
                      <a:r>
                        <a:rPr lang="en-GB" sz="1100">
                          <a:solidFill>
                            <a:schemeClr val="dk1"/>
                          </a:solidFill>
                          <a:latin typeface="Mada"/>
                          <a:ea typeface="Mada"/>
                          <a:cs typeface="Mada"/>
                          <a:sym typeface="Mada"/>
                        </a:rPr>
                        <a:t>, color of the food, </a:t>
                      </a:r>
                      <a:r>
                        <a:rPr lang="en-GB" sz="1050">
                          <a:solidFill>
                            <a:srgbClr val="3C4043"/>
                          </a:solidFill>
                          <a:highlight>
                            <a:srgbClr val="FFFFFF"/>
                          </a:highlight>
                          <a:latin typeface="Roboto"/>
                          <a:ea typeface="Roboto"/>
                          <a:cs typeface="Roboto"/>
                          <a:sym typeface="Roboto"/>
                        </a:rPr>
                        <a:t>Do you feel the food When you laying down, </a:t>
                      </a:r>
                      <a:r>
                        <a:rPr lang="en-GB" sz="1100">
                          <a:solidFill>
                            <a:schemeClr val="dk1"/>
                          </a:solidFill>
                          <a:latin typeface="Mada"/>
                          <a:ea typeface="Mada"/>
                          <a:cs typeface="Mada"/>
                          <a:sym typeface="Mada"/>
                        </a:rPr>
                        <a:t> </a:t>
                      </a:r>
                      <a:r>
                        <a:rPr i="1" lang="en-GB" sz="900">
                          <a:solidFill>
                            <a:srgbClr val="CC0000"/>
                          </a:solidFill>
                          <a:latin typeface="Trebuchet MS"/>
                          <a:ea typeface="Trebuchet MS"/>
                          <a:cs typeface="Trebuchet MS"/>
                          <a:sym typeface="Trebuchet MS"/>
                        </a:rPr>
                        <a:t>make sure it not vomiting</a:t>
                      </a:r>
                      <a:r>
                        <a:rPr lang="en-GB" sz="1100">
                          <a:solidFill>
                            <a:schemeClr val="dk1"/>
                          </a:solidFill>
                          <a:latin typeface="Mada"/>
                          <a:ea typeface="Mada"/>
                          <a:cs typeface="Mada"/>
                          <a:sym typeface="Mada"/>
                        </a:rPr>
                        <a:t>  &gt;</a:t>
                      </a:r>
                      <a:r>
                        <a:rPr lang="en-GB" sz="1100">
                          <a:solidFill>
                            <a:srgbClr val="9A9A9A"/>
                          </a:solidFill>
                          <a:latin typeface="Mada"/>
                          <a:ea typeface="Mada"/>
                          <a:cs typeface="Mada"/>
                          <a:sym typeface="Mada"/>
                        </a:rPr>
                        <a:t>, </a:t>
                      </a:r>
                      <a:r>
                        <a:rPr lang="en-GB" sz="1100">
                          <a:solidFill>
                            <a:srgbClr val="9A9A9A"/>
                          </a:solidFill>
                          <a:latin typeface="Mada"/>
                          <a:ea typeface="Mada"/>
                          <a:cs typeface="Mada"/>
                          <a:sym typeface="Mada"/>
                        </a:rPr>
                        <a:t>Zenker's</a:t>
                      </a:r>
                      <a:r>
                        <a:rPr lang="en-GB" sz="1100">
                          <a:solidFill>
                            <a:srgbClr val="9A9A9A"/>
                          </a:solidFill>
                          <a:latin typeface="Mada"/>
                          <a:ea typeface="Mada"/>
                          <a:cs typeface="Mada"/>
                          <a:sym typeface="Mada"/>
                        </a:rPr>
                        <a:t> diverticulum, achalasia, Distal esophageal obstruction</a:t>
                      </a:r>
                      <a:endParaRPr sz="1100">
                        <a:solidFill>
                          <a:srgbClr val="9A9A9A"/>
                        </a:solidFill>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100">
                          <a:solidFill>
                            <a:schemeClr val="dk1"/>
                          </a:solidFill>
                          <a:latin typeface="Mada"/>
                          <a:ea typeface="Mada"/>
                          <a:cs typeface="Mada"/>
                          <a:sym typeface="Mada"/>
                        </a:rPr>
                        <a:t>gurgling noise when you Swallow? &gt;</a:t>
                      </a:r>
                      <a:r>
                        <a:rPr lang="en-GB" sz="1050">
                          <a:solidFill>
                            <a:srgbClr val="3C4043"/>
                          </a:solidFill>
                          <a:highlight>
                            <a:schemeClr val="lt1"/>
                          </a:highlight>
                          <a:latin typeface="Roboto"/>
                          <a:ea typeface="Roboto"/>
                          <a:cs typeface="Roboto"/>
                          <a:sym typeface="Roboto"/>
                        </a:rPr>
                        <a:t> </a:t>
                      </a:r>
                      <a:r>
                        <a:rPr lang="en-GB" sz="1100">
                          <a:solidFill>
                            <a:srgbClr val="9A9A9A"/>
                          </a:solidFill>
                          <a:latin typeface="Mada"/>
                          <a:ea typeface="Mada"/>
                          <a:cs typeface="Mada"/>
                          <a:sym typeface="Mada"/>
                        </a:rPr>
                        <a:t> </a:t>
                      </a:r>
                      <a:r>
                        <a:rPr lang="en-GB" sz="1100">
                          <a:solidFill>
                            <a:srgbClr val="9A9A9A"/>
                          </a:solidFill>
                          <a:latin typeface="Mada"/>
                          <a:ea typeface="Mada"/>
                          <a:cs typeface="Mada"/>
                          <a:sym typeface="Mada"/>
                        </a:rPr>
                        <a:t>Zenker's</a:t>
                      </a:r>
                      <a:r>
                        <a:rPr lang="en-GB" sz="1100">
                          <a:solidFill>
                            <a:srgbClr val="9A9A9A"/>
                          </a:solidFill>
                          <a:latin typeface="Mada"/>
                          <a:ea typeface="Mada"/>
                          <a:cs typeface="Mada"/>
                          <a:sym typeface="Mada"/>
                        </a:rPr>
                        <a:t> diverticulum</a:t>
                      </a:r>
                      <a:endParaRPr sz="1100">
                        <a:solidFill>
                          <a:srgbClr val="9A9A9A"/>
                        </a:solidFill>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050">
                          <a:solidFill>
                            <a:srgbClr val="3C4043"/>
                          </a:solidFill>
                          <a:highlight>
                            <a:srgbClr val="FFFFFF"/>
                          </a:highlight>
                          <a:latin typeface="Roboto"/>
                          <a:ea typeface="Roboto"/>
                          <a:cs typeface="Roboto"/>
                          <a:sym typeface="Roboto"/>
                        </a:rPr>
                        <a:t>bad breaths </a:t>
                      </a:r>
                      <a:r>
                        <a:rPr lang="en-GB" sz="1100">
                          <a:solidFill>
                            <a:schemeClr val="dk1"/>
                          </a:solidFill>
                          <a:latin typeface="Mada"/>
                          <a:ea typeface="Mada"/>
                          <a:cs typeface="Mada"/>
                          <a:sym typeface="Mada"/>
                        </a:rPr>
                        <a:t>&gt;</a:t>
                      </a:r>
                      <a:r>
                        <a:rPr lang="en-GB" sz="1050">
                          <a:solidFill>
                            <a:srgbClr val="3C4043"/>
                          </a:solidFill>
                          <a:highlight>
                            <a:srgbClr val="FFFFFF"/>
                          </a:highlight>
                          <a:latin typeface="Roboto"/>
                          <a:ea typeface="Roboto"/>
                          <a:cs typeface="Roboto"/>
                          <a:sym typeface="Roboto"/>
                        </a:rPr>
                        <a:t> </a:t>
                      </a:r>
                      <a:r>
                        <a:rPr lang="en-GB" sz="1100">
                          <a:solidFill>
                            <a:srgbClr val="9A9A9A"/>
                          </a:solidFill>
                          <a:latin typeface="Mada"/>
                          <a:ea typeface="Mada"/>
                          <a:cs typeface="Mada"/>
                          <a:sym typeface="Mada"/>
                        </a:rPr>
                        <a:t> </a:t>
                      </a:r>
                      <a:r>
                        <a:rPr lang="en-GB" sz="1100">
                          <a:solidFill>
                            <a:srgbClr val="9A9A9A"/>
                          </a:solidFill>
                          <a:latin typeface="Mada"/>
                          <a:ea typeface="Mada"/>
                          <a:cs typeface="Mada"/>
                          <a:sym typeface="Mada"/>
                        </a:rPr>
                        <a:t>Zenker's</a:t>
                      </a:r>
                      <a:r>
                        <a:rPr lang="en-GB" sz="1100">
                          <a:solidFill>
                            <a:srgbClr val="9A9A9A"/>
                          </a:solidFill>
                          <a:latin typeface="Mada"/>
                          <a:ea typeface="Mada"/>
                          <a:cs typeface="Mada"/>
                          <a:sym typeface="Mada"/>
                        </a:rPr>
                        <a:t> diverticulum, GERD</a:t>
                      </a:r>
                      <a:endParaRPr sz="1100">
                        <a:solidFill>
                          <a:srgbClr val="9A9A9A"/>
                        </a:solidFill>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100">
                          <a:solidFill>
                            <a:schemeClr val="dk1"/>
                          </a:solidFill>
                          <a:latin typeface="Mada"/>
                          <a:ea typeface="Mada"/>
                          <a:cs typeface="Mada"/>
                          <a:sym typeface="Mada"/>
                        </a:rPr>
                        <a:t>Chest Pain &gt; </a:t>
                      </a:r>
                      <a:r>
                        <a:rPr lang="en-GB" sz="1100">
                          <a:solidFill>
                            <a:srgbClr val="9A9A9A"/>
                          </a:solidFill>
                          <a:latin typeface="Mada"/>
                          <a:ea typeface="Mada"/>
                          <a:cs typeface="Mada"/>
                          <a:sym typeface="Mada"/>
                        </a:rPr>
                        <a:t>Diffuse Esophageal Spasm, Scleroderma Or Achalasia. </a:t>
                      </a:r>
                      <a:endParaRPr sz="1100">
                        <a:solidFill>
                          <a:schemeClr val="dk1"/>
                        </a:solidFill>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100">
                          <a:solidFill>
                            <a:schemeClr val="dk1"/>
                          </a:solidFill>
                          <a:latin typeface="Mada"/>
                          <a:ea typeface="Mada"/>
                          <a:cs typeface="Mada"/>
                          <a:sym typeface="Mada"/>
                        </a:rPr>
                        <a:t>Swallowing Associated With Pain? ( odynophagia )</a:t>
                      </a:r>
                      <a:r>
                        <a:rPr lang="en-GB" sz="1100">
                          <a:solidFill>
                            <a:srgbClr val="9A9A9A"/>
                          </a:solidFill>
                          <a:latin typeface="Mada"/>
                          <a:ea typeface="Mada"/>
                          <a:cs typeface="Mada"/>
                          <a:sym typeface="Mada"/>
                        </a:rPr>
                        <a:t>&gt; Inflammation Of The Esophagus.</a:t>
                      </a:r>
                      <a:endParaRPr sz="1100">
                        <a:solidFill>
                          <a:srgbClr val="9A9A9A"/>
                        </a:solidFill>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100">
                          <a:solidFill>
                            <a:schemeClr val="dk1"/>
                          </a:solidFill>
                          <a:latin typeface="Mada"/>
                          <a:ea typeface="Mada"/>
                          <a:cs typeface="Mada"/>
                          <a:sym typeface="Mada"/>
                        </a:rPr>
                        <a:t>Rashes/Eczema, Asthma Or Any Type Of Allergy </a:t>
                      </a:r>
                      <a:r>
                        <a:rPr lang="en-GB" sz="1100">
                          <a:solidFill>
                            <a:srgbClr val="9A9A9A"/>
                          </a:solidFill>
                          <a:latin typeface="Mada"/>
                          <a:ea typeface="Mada"/>
                          <a:cs typeface="Mada"/>
                          <a:sym typeface="Mada"/>
                        </a:rPr>
                        <a:t>&gt;  Eosinophilic Esophagitis</a:t>
                      </a:r>
                      <a:endParaRPr sz="1100">
                        <a:solidFill>
                          <a:srgbClr val="9A9A9A"/>
                        </a:solidFill>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100">
                          <a:solidFill>
                            <a:schemeClr val="dk1"/>
                          </a:solidFill>
                          <a:latin typeface="Mada"/>
                          <a:ea typeface="Mada"/>
                          <a:cs typeface="Mada"/>
                          <a:sym typeface="Mada"/>
                        </a:rPr>
                        <a:t>Dryness Of The Eyes Or Mouth </a:t>
                      </a:r>
                      <a:r>
                        <a:rPr lang="en-GB" sz="1100">
                          <a:solidFill>
                            <a:srgbClr val="9A9A9A"/>
                          </a:solidFill>
                          <a:latin typeface="Mada"/>
                          <a:ea typeface="Mada"/>
                          <a:cs typeface="Mada"/>
                          <a:sym typeface="Mada"/>
                        </a:rPr>
                        <a:t>&gt; Sjogren’s Syndrome Or Anticholinergic Use.</a:t>
                      </a:r>
                      <a:endParaRPr sz="1100">
                        <a:solidFill>
                          <a:srgbClr val="9A9A9A"/>
                        </a:solidFill>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100">
                          <a:solidFill>
                            <a:schemeClr val="dk1"/>
                          </a:solidFill>
                          <a:latin typeface="Mada"/>
                          <a:ea typeface="Mada"/>
                          <a:cs typeface="Mada"/>
                          <a:sym typeface="Mada"/>
                        </a:rPr>
                        <a:t>Dysarthria</a:t>
                      </a:r>
                      <a:r>
                        <a:rPr lang="en-GB" sz="1100">
                          <a:solidFill>
                            <a:srgbClr val="9A9A9A"/>
                          </a:solidFill>
                          <a:latin typeface="Mada"/>
                          <a:ea typeface="Mada"/>
                          <a:cs typeface="Mada"/>
                          <a:sym typeface="Mada"/>
                        </a:rPr>
                        <a:t> &gt; Stroke</a:t>
                      </a:r>
                      <a:endParaRPr sz="1100">
                        <a:solidFill>
                          <a:srgbClr val="9A9A9A"/>
                        </a:solidFill>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Other GI symptoms: eg, Vomiting, diarrhea, constipation,change in stool color</a:t>
                      </a:r>
                      <a:endParaRPr sz="1100">
                        <a:latin typeface="Mada"/>
                        <a:ea typeface="Mada"/>
                        <a:cs typeface="Mada"/>
                        <a:sym typeface="Mada"/>
                      </a:endParaRPr>
                    </a:p>
                  </a:txBody>
                  <a:tcPr marT="91425" marB="91425" marR="91425" marL="91425"/>
                </a:tc>
              </a:tr>
            </a:tbl>
          </a:graphicData>
        </a:graphic>
      </p:graphicFrame>
      <p:sp>
        <p:nvSpPr>
          <p:cNvPr id="968" name="Google Shape;968;p55"/>
          <p:cNvSpPr txBox="1"/>
          <p:nvPr/>
        </p:nvSpPr>
        <p:spPr>
          <a:xfrm>
            <a:off x="104645" y="436425"/>
            <a:ext cx="2457600" cy="43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500">
                <a:solidFill>
                  <a:schemeClr val="dk1"/>
                </a:solidFill>
                <a:highlight>
                  <a:srgbClr val="F9DEC9"/>
                </a:highlight>
                <a:latin typeface="Lora"/>
                <a:ea typeface="Lora"/>
                <a:cs typeface="Lora"/>
                <a:sym typeface="Lora"/>
              </a:rPr>
              <a:t>HPI:</a:t>
            </a:r>
            <a:r>
              <a:rPr b="1" lang="en-GB" sz="1600">
                <a:latin typeface="Lora"/>
                <a:ea typeface="Lora"/>
                <a:cs typeface="Lora"/>
                <a:sym typeface="Lora"/>
              </a:rPr>
              <a:t> </a:t>
            </a:r>
            <a:endParaRPr b="1" sz="1600">
              <a:latin typeface="Lora"/>
              <a:ea typeface="Lora"/>
              <a:cs typeface="Lora"/>
              <a:sym typeface="Lora"/>
            </a:endParaRPr>
          </a:p>
        </p:txBody>
      </p:sp>
      <p:sp>
        <p:nvSpPr>
          <p:cNvPr id="969" name="Google Shape;969;p55"/>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56"/>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56"/>
          <p:cNvSpPr txBox="1"/>
          <p:nvPr/>
        </p:nvSpPr>
        <p:spPr>
          <a:xfrm>
            <a:off x="123825" y="166250"/>
            <a:ext cx="7296300" cy="42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latin typeface="Lora"/>
                <a:ea typeface="Lora"/>
                <a:cs typeface="Lora"/>
                <a:sym typeface="Lora"/>
              </a:rPr>
              <a:t> Cont. Dysphagia Investigations &amp; Management</a:t>
            </a:r>
            <a:endParaRPr b="1" sz="2000">
              <a:solidFill>
                <a:srgbClr val="9FCFCF"/>
              </a:solidFill>
              <a:latin typeface="Lora"/>
              <a:ea typeface="Lora"/>
              <a:cs typeface="Lora"/>
              <a:sym typeface="Lora"/>
            </a:endParaRPr>
          </a:p>
          <a:p>
            <a:pPr indent="0" lvl="0" marL="0" rtl="0" algn="ctr">
              <a:spcBef>
                <a:spcPts val="0"/>
              </a:spcBef>
              <a:spcAft>
                <a:spcPts val="0"/>
              </a:spcAft>
              <a:buNone/>
            </a:pPr>
            <a:r>
              <a:t/>
            </a:r>
            <a:endParaRPr b="1" sz="2400">
              <a:solidFill>
                <a:srgbClr val="9FCFCF"/>
              </a:solidFill>
              <a:latin typeface="Lora"/>
              <a:ea typeface="Lora"/>
              <a:cs typeface="Lora"/>
              <a:sym typeface="Lora"/>
            </a:endParaRPr>
          </a:p>
        </p:txBody>
      </p:sp>
      <p:graphicFrame>
        <p:nvGraphicFramePr>
          <p:cNvPr id="976" name="Google Shape;976;p56"/>
          <p:cNvGraphicFramePr/>
          <p:nvPr/>
        </p:nvGraphicFramePr>
        <p:xfrm>
          <a:off x="0" y="3093613"/>
          <a:ext cx="3000000" cy="3000000"/>
        </p:xfrm>
        <a:graphic>
          <a:graphicData uri="http://schemas.openxmlformats.org/drawingml/2006/table">
            <a:tbl>
              <a:tblPr>
                <a:noFill/>
                <a:tableStyleId>{19993E90-D4CF-4236-97D6-A35B643A8516}</a:tableStyleId>
              </a:tblPr>
              <a:tblGrid>
                <a:gridCol w="1623000"/>
                <a:gridCol w="5966525"/>
              </a:tblGrid>
              <a:tr h="579100">
                <a:tc>
                  <a:txBody>
                    <a:bodyPr/>
                    <a:lstStyle/>
                    <a:p>
                      <a:pPr indent="0" lvl="0" marL="0" rtl="0" algn="ctr">
                        <a:spcBef>
                          <a:spcPts val="0"/>
                        </a:spcBef>
                        <a:spcAft>
                          <a:spcPts val="0"/>
                        </a:spcAft>
                        <a:buNone/>
                      </a:pPr>
                      <a:r>
                        <a:rPr b="1" lang="en-GB" sz="1300">
                          <a:latin typeface="Mada"/>
                          <a:ea typeface="Mada"/>
                          <a:cs typeface="Mada"/>
                          <a:sym typeface="Mada"/>
                        </a:rPr>
                        <a:t>Zenker’s diverticulum</a:t>
                      </a:r>
                      <a:endParaRPr b="1" sz="1300">
                        <a:latin typeface="Mada"/>
                        <a:ea typeface="Mada"/>
                        <a:cs typeface="Mada"/>
                        <a:sym typeface="Mada"/>
                      </a:endParaRPr>
                    </a:p>
                  </a:txBody>
                  <a:tcPr marT="91425" marB="91425" marR="91425" marL="91425" anchor="ctr">
                    <a:solidFill>
                      <a:srgbClr val="F9DEC9"/>
                    </a:solidFill>
                  </a:tcPr>
                </a:tc>
                <a:tc>
                  <a:txBody>
                    <a:bodyPr/>
                    <a:lstStyle/>
                    <a:p>
                      <a:pPr indent="0" lvl="0" marL="0" rtl="0" algn="l">
                        <a:spcBef>
                          <a:spcPts val="0"/>
                        </a:spcBef>
                        <a:spcAft>
                          <a:spcPts val="0"/>
                        </a:spcAft>
                        <a:buClr>
                          <a:schemeClr val="dk1"/>
                        </a:buClr>
                        <a:buSzPts val="1100"/>
                        <a:buFont typeface="Arial"/>
                        <a:buNone/>
                      </a:pPr>
                      <a:r>
                        <a:rPr b="1" lang="en-GB" sz="1200">
                          <a:solidFill>
                            <a:schemeClr val="dk1"/>
                          </a:solidFill>
                          <a:highlight>
                            <a:srgbClr val="F9DEC9"/>
                          </a:highlight>
                          <a:latin typeface="Mada"/>
                          <a:ea typeface="Mada"/>
                          <a:cs typeface="Mada"/>
                          <a:sym typeface="Mada"/>
                        </a:rPr>
                        <a:t>Investigations:</a:t>
                      </a:r>
                      <a:r>
                        <a:rPr lang="en-GB" sz="1200">
                          <a:solidFill>
                            <a:schemeClr val="dk1"/>
                          </a:solidFill>
                          <a:latin typeface="Mada"/>
                          <a:ea typeface="Mada"/>
                          <a:cs typeface="Mada"/>
                          <a:sym typeface="Mada"/>
                        </a:rPr>
                        <a:t> barium swallow. </a:t>
                      </a:r>
                      <a:r>
                        <a:rPr lang="en-GB" sz="1200">
                          <a:solidFill>
                            <a:srgbClr val="CC0000"/>
                          </a:solidFill>
                          <a:latin typeface="Mada"/>
                          <a:ea typeface="Mada"/>
                          <a:cs typeface="Mada"/>
                          <a:sym typeface="Mada"/>
                        </a:rPr>
                        <a:t>Endoscopy is contraindicated (risk of perforation).</a:t>
                      </a:r>
                      <a:endParaRPr sz="1200">
                        <a:solidFill>
                          <a:srgbClr val="CC0000"/>
                        </a:solidFill>
                        <a:latin typeface="Mada"/>
                        <a:ea typeface="Mada"/>
                        <a:cs typeface="Mada"/>
                        <a:sym typeface="Mada"/>
                      </a:endParaRPr>
                    </a:p>
                    <a:p>
                      <a:pPr indent="0" lvl="0" marL="0" rtl="0" algn="l">
                        <a:spcBef>
                          <a:spcPts val="0"/>
                        </a:spcBef>
                        <a:spcAft>
                          <a:spcPts val="0"/>
                        </a:spcAft>
                        <a:buNone/>
                      </a:pPr>
                      <a:r>
                        <a:rPr b="1" lang="en-GB" sz="1200">
                          <a:solidFill>
                            <a:schemeClr val="dk1"/>
                          </a:solidFill>
                          <a:highlight>
                            <a:srgbClr val="F9DEC9"/>
                          </a:highlight>
                          <a:latin typeface="Mada"/>
                          <a:ea typeface="Mada"/>
                          <a:cs typeface="Mada"/>
                          <a:sym typeface="Mada"/>
                        </a:rPr>
                        <a:t>Treatment:</a:t>
                      </a:r>
                      <a:r>
                        <a:rPr lang="en-GB" sz="1200">
                          <a:solidFill>
                            <a:schemeClr val="dk1"/>
                          </a:solidFill>
                          <a:latin typeface="Mada"/>
                          <a:ea typeface="Mada"/>
                          <a:cs typeface="Mada"/>
                          <a:sym typeface="Mada"/>
                        </a:rPr>
                        <a:t> surgical resection.</a:t>
                      </a:r>
                      <a:endParaRPr sz="1200">
                        <a:latin typeface="Mada"/>
                        <a:ea typeface="Mada"/>
                        <a:cs typeface="Mada"/>
                        <a:sym typeface="Mada"/>
                      </a:endParaRPr>
                    </a:p>
                  </a:txBody>
                  <a:tcPr marT="91425" marB="91425" marR="91425" marL="91425"/>
                </a:tc>
              </a:tr>
              <a:tr h="1280125">
                <a:tc>
                  <a:txBody>
                    <a:bodyPr/>
                    <a:lstStyle/>
                    <a:p>
                      <a:pPr indent="0" lvl="0" marL="0" rtl="0" algn="ctr">
                        <a:spcBef>
                          <a:spcPts val="0"/>
                        </a:spcBef>
                        <a:spcAft>
                          <a:spcPts val="0"/>
                        </a:spcAft>
                        <a:buClr>
                          <a:schemeClr val="dk1"/>
                        </a:buClr>
                        <a:buSzPts val="1100"/>
                        <a:buFont typeface="Arial"/>
                        <a:buNone/>
                      </a:pPr>
                      <a:r>
                        <a:rPr b="1" lang="en-GB" sz="1300">
                          <a:solidFill>
                            <a:schemeClr val="dk1"/>
                          </a:solidFill>
                          <a:latin typeface="Mada"/>
                          <a:ea typeface="Mada"/>
                          <a:cs typeface="Mada"/>
                          <a:sym typeface="Mada"/>
                        </a:rPr>
                        <a:t>Achalasia</a:t>
                      </a:r>
                      <a:endParaRPr b="1" sz="1300">
                        <a:latin typeface="Mada"/>
                        <a:ea typeface="Mada"/>
                        <a:cs typeface="Mada"/>
                        <a:sym typeface="Mada"/>
                      </a:endParaRPr>
                    </a:p>
                  </a:txBody>
                  <a:tcPr marT="91425" marB="91425" marR="91425" marL="91425" anchor="ctr">
                    <a:solidFill>
                      <a:srgbClr val="F9DEC9"/>
                    </a:solidFill>
                  </a:tcPr>
                </a:tc>
                <a:tc>
                  <a:txBody>
                    <a:bodyPr/>
                    <a:lstStyle/>
                    <a:p>
                      <a:pPr indent="0" lvl="0" marL="0" rtl="0" algn="l">
                        <a:spcBef>
                          <a:spcPts val="0"/>
                        </a:spcBef>
                        <a:spcAft>
                          <a:spcPts val="0"/>
                        </a:spcAft>
                        <a:buClr>
                          <a:schemeClr val="dk1"/>
                        </a:buClr>
                        <a:buSzPts val="1100"/>
                        <a:buFont typeface="Arial"/>
                        <a:buNone/>
                      </a:pPr>
                      <a:r>
                        <a:rPr b="1" lang="en-GB" sz="1200">
                          <a:solidFill>
                            <a:schemeClr val="dk1"/>
                          </a:solidFill>
                          <a:highlight>
                            <a:srgbClr val="F9DEC9"/>
                          </a:highlight>
                          <a:latin typeface="Mada"/>
                          <a:ea typeface="Mada"/>
                          <a:cs typeface="Mada"/>
                          <a:sym typeface="Mada"/>
                        </a:rPr>
                        <a:t>Mechanism:</a:t>
                      </a:r>
                      <a:r>
                        <a:rPr lang="en-GB" sz="1200">
                          <a:solidFill>
                            <a:schemeClr val="dk1"/>
                          </a:solidFill>
                          <a:latin typeface="Mada"/>
                          <a:ea typeface="Mada"/>
                          <a:cs typeface="Mada"/>
                          <a:sym typeface="Mada"/>
                        </a:rPr>
                        <a:t> loss of inhibitory neurons of the LES &gt; can’t relax and open</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with swallowing.</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200">
                          <a:solidFill>
                            <a:schemeClr val="dk1"/>
                          </a:solidFill>
                          <a:highlight>
                            <a:srgbClr val="F9DEC9"/>
                          </a:highlight>
                          <a:latin typeface="Mada"/>
                          <a:ea typeface="Mada"/>
                          <a:cs typeface="Mada"/>
                          <a:sym typeface="Mada"/>
                        </a:rPr>
                        <a:t>Investigations:</a:t>
                      </a:r>
                      <a:r>
                        <a:rPr lang="en-GB" sz="1200">
                          <a:solidFill>
                            <a:schemeClr val="dk1"/>
                          </a:solidFill>
                          <a:latin typeface="Mada"/>
                          <a:ea typeface="Mada"/>
                          <a:cs typeface="Mada"/>
                          <a:sym typeface="Mada"/>
                        </a:rPr>
                        <a:t> Barium swallow (Bird’s beak) &gt; esophageal manometry</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(confirm) &gt; upper endoscopy (R/O adenocarcinoma [pseudoachalasia] ).</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200">
                          <a:solidFill>
                            <a:schemeClr val="dk1"/>
                          </a:solidFill>
                          <a:highlight>
                            <a:srgbClr val="F9DEC9"/>
                          </a:highlight>
                          <a:latin typeface="Mada"/>
                          <a:ea typeface="Mada"/>
                          <a:cs typeface="Mada"/>
                          <a:sym typeface="Mada"/>
                        </a:rPr>
                        <a:t>Treatment:</a:t>
                      </a:r>
                      <a:r>
                        <a:rPr lang="en-GB" sz="1200">
                          <a:solidFill>
                            <a:schemeClr val="dk1"/>
                          </a:solidFill>
                          <a:latin typeface="Mada"/>
                          <a:ea typeface="Mada"/>
                          <a:cs typeface="Mada"/>
                          <a:sym typeface="Mada"/>
                        </a:rPr>
                        <a:t> 1st line: Heller myotomy or pneumatic dilation (risk of</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perforation), 2nd line: Botox (if unfit for surgery), 3rd line: CBB and nitrates.</a:t>
                      </a:r>
                      <a:endParaRPr sz="1200">
                        <a:latin typeface="Mada"/>
                        <a:ea typeface="Mada"/>
                        <a:cs typeface="Mada"/>
                        <a:sym typeface="Mada"/>
                      </a:endParaRPr>
                    </a:p>
                  </a:txBody>
                  <a:tcPr marT="91425" marB="91425" marR="91425" marL="91425"/>
                </a:tc>
              </a:tr>
              <a:tr h="611525">
                <a:tc>
                  <a:txBody>
                    <a:bodyPr/>
                    <a:lstStyle/>
                    <a:p>
                      <a:pPr indent="0" lvl="0" marL="0" rtl="0" algn="ctr">
                        <a:spcBef>
                          <a:spcPts val="0"/>
                        </a:spcBef>
                        <a:spcAft>
                          <a:spcPts val="0"/>
                        </a:spcAft>
                        <a:buNone/>
                      </a:pPr>
                      <a:r>
                        <a:rPr b="1" lang="en-GB" sz="1300">
                          <a:solidFill>
                            <a:schemeClr val="dk1"/>
                          </a:solidFill>
                          <a:latin typeface="Mada"/>
                          <a:ea typeface="Mada"/>
                          <a:cs typeface="Mada"/>
                          <a:sym typeface="Mada"/>
                        </a:rPr>
                        <a:t>Diffuse esophageal spasm</a:t>
                      </a:r>
                      <a:endParaRPr b="1" sz="1300">
                        <a:latin typeface="Mada"/>
                        <a:ea typeface="Mada"/>
                        <a:cs typeface="Mada"/>
                        <a:sym typeface="Mada"/>
                      </a:endParaRPr>
                    </a:p>
                  </a:txBody>
                  <a:tcPr marT="91425" marB="91425" marR="91425" marL="91425" anchor="ctr">
                    <a:solidFill>
                      <a:srgbClr val="F9DEC9"/>
                    </a:solidFill>
                  </a:tcPr>
                </a:tc>
                <a:tc>
                  <a:txBody>
                    <a:bodyPr/>
                    <a:lstStyle/>
                    <a:p>
                      <a:pPr indent="0" lvl="0" marL="0" rtl="0" algn="l">
                        <a:spcBef>
                          <a:spcPts val="0"/>
                        </a:spcBef>
                        <a:spcAft>
                          <a:spcPts val="0"/>
                        </a:spcAft>
                        <a:buClr>
                          <a:schemeClr val="dk1"/>
                        </a:buClr>
                        <a:buSzPts val="1100"/>
                        <a:buFont typeface="Arial"/>
                        <a:buNone/>
                      </a:pPr>
                      <a:r>
                        <a:rPr b="1" lang="en-GB" sz="1200">
                          <a:solidFill>
                            <a:schemeClr val="dk1"/>
                          </a:solidFill>
                          <a:highlight>
                            <a:srgbClr val="F9DEC9"/>
                          </a:highlight>
                          <a:latin typeface="Mada"/>
                          <a:ea typeface="Mada"/>
                          <a:cs typeface="Mada"/>
                          <a:sym typeface="Mada"/>
                        </a:rPr>
                        <a:t>Investigations:</a:t>
                      </a:r>
                      <a:r>
                        <a:rPr lang="en-GB" sz="1200">
                          <a:solidFill>
                            <a:schemeClr val="dk1"/>
                          </a:solidFill>
                          <a:latin typeface="Mada"/>
                          <a:ea typeface="Mada"/>
                          <a:cs typeface="Mada"/>
                          <a:sym typeface="Mada"/>
                        </a:rPr>
                        <a:t> barium study (corkscrew) &gt; manometry (most accurate).</a:t>
                      </a:r>
                      <a:endParaRPr sz="1200">
                        <a:solidFill>
                          <a:schemeClr val="dk1"/>
                        </a:solidFill>
                        <a:latin typeface="Mada"/>
                        <a:ea typeface="Mada"/>
                        <a:cs typeface="Mada"/>
                        <a:sym typeface="Mada"/>
                      </a:endParaRPr>
                    </a:p>
                    <a:p>
                      <a:pPr indent="0" lvl="0" marL="0" rtl="0" algn="l">
                        <a:spcBef>
                          <a:spcPts val="0"/>
                        </a:spcBef>
                        <a:spcAft>
                          <a:spcPts val="0"/>
                        </a:spcAft>
                        <a:buNone/>
                      </a:pPr>
                      <a:r>
                        <a:rPr b="1" lang="en-GB" sz="1200">
                          <a:solidFill>
                            <a:schemeClr val="dk1"/>
                          </a:solidFill>
                          <a:highlight>
                            <a:srgbClr val="F9DEC9"/>
                          </a:highlight>
                          <a:latin typeface="Mada"/>
                          <a:ea typeface="Mada"/>
                          <a:cs typeface="Mada"/>
                          <a:sym typeface="Mada"/>
                        </a:rPr>
                        <a:t>Treatment: </a:t>
                      </a:r>
                      <a:r>
                        <a:rPr lang="en-GB" sz="1200">
                          <a:solidFill>
                            <a:schemeClr val="dk1"/>
                          </a:solidFill>
                          <a:latin typeface="Mada"/>
                          <a:ea typeface="Mada"/>
                          <a:cs typeface="Mada"/>
                          <a:sym typeface="Mada"/>
                        </a:rPr>
                        <a:t>CCB, or nitrates.</a:t>
                      </a:r>
                      <a:endParaRPr sz="1200">
                        <a:latin typeface="Mada"/>
                        <a:ea typeface="Mada"/>
                        <a:cs typeface="Mada"/>
                        <a:sym typeface="Mada"/>
                      </a:endParaRPr>
                    </a:p>
                  </a:txBody>
                  <a:tcPr marT="91425" marB="91425" marR="91425" marL="91425"/>
                </a:tc>
              </a:tr>
              <a:tr h="767450">
                <a:tc>
                  <a:txBody>
                    <a:bodyPr/>
                    <a:lstStyle/>
                    <a:p>
                      <a:pPr indent="0" lvl="0" marL="0" rtl="0" algn="ctr">
                        <a:spcBef>
                          <a:spcPts val="0"/>
                        </a:spcBef>
                        <a:spcAft>
                          <a:spcPts val="0"/>
                        </a:spcAft>
                        <a:buNone/>
                      </a:pPr>
                      <a:r>
                        <a:rPr b="1" lang="en-GB" sz="1300">
                          <a:solidFill>
                            <a:schemeClr val="dk1"/>
                          </a:solidFill>
                          <a:latin typeface="Mada"/>
                          <a:ea typeface="Mada"/>
                          <a:cs typeface="Mada"/>
                          <a:sym typeface="Mada"/>
                        </a:rPr>
                        <a:t>Rings and webs</a:t>
                      </a:r>
                      <a:endParaRPr b="1" sz="1300">
                        <a:solidFill>
                          <a:schemeClr val="dk1"/>
                        </a:solidFill>
                        <a:latin typeface="Mada"/>
                        <a:ea typeface="Mada"/>
                        <a:cs typeface="Mada"/>
                        <a:sym typeface="Mada"/>
                      </a:endParaRPr>
                    </a:p>
                  </a:txBody>
                  <a:tcPr marT="91425" marB="91425" marR="91425" marL="91425" anchor="ctr">
                    <a:solidFill>
                      <a:srgbClr val="F9DEC9"/>
                    </a:solidFill>
                  </a:tcPr>
                </a:tc>
                <a:tc>
                  <a:txBody>
                    <a:bodyPr/>
                    <a:lstStyle/>
                    <a:p>
                      <a:pPr indent="0" lvl="0" marL="0" rtl="0" algn="l">
                        <a:spcBef>
                          <a:spcPts val="0"/>
                        </a:spcBef>
                        <a:spcAft>
                          <a:spcPts val="0"/>
                        </a:spcAft>
                        <a:buNone/>
                      </a:pPr>
                      <a:r>
                        <a:rPr b="1" lang="en-GB" sz="1200">
                          <a:solidFill>
                            <a:schemeClr val="dk1"/>
                          </a:solidFill>
                          <a:highlight>
                            <a:srgbClr val="F9DEC9"/>
                          </a:highlight>
                          <a:latin typeface="Mada"/>
                          <a:ea typeface="Mada"/>
                          <a:cs typeface="Mada"/>
                          <a:sym typeface="Mada"/>
                        </a:rPr>
                        <a:t>Causes:</a:t>
                      </a:r>
                      <a:r>
                        <a:rPr lang="en-GB" sz="1200">
                          <a:solidFill>
                            <a:schemeClr val="dk1"/>
                          </a:solidFill>
                          <a:latin typeface="Mada"/>
                          <a:ea typeface="Mada"/>
                          <a:cs typeface="Mada"/>
                          <a:sym typeface="Mada"/>
                        </a:rPr>
                        <a:t> Schatzki’s ring, Plummer-Vinson syndrome (dysphagia+IDA).</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200">
                          <a:solidFill>
                            <a:schemeClr val="dk1"/>
                          </a:solidFill>
                          <a:highlight>
                            <a:srgbClr val="F9DEC9"/>
                          </a:highlight>
                          <a:latin typeface="Mada"/>
                          <a:ea typeface="Mada"/>
                          <a:cs typeface="Mada"/>
                          <a:sym typeface="Mada"/>
                        </a:rPr>
                        <a:t>Investigations:</a:t>
                      </a:r>
                      <a:r>
                        <a:rPr lang="en-GB" sz="1200">
                          <a:solidFill>
                            <a:schemeClr val="dk1"/>
                          </a:solidFill>
                          <a:latin typeface="Mada"/>
                          <a:ea typeface="Mada"/>
                          <a:cs typeface="Mada"/>
                          <a:sym typeface="Mada"/>
                        </a:rPr>
                        <a:t> Barium swallow (luminal narrowing) &gt; upper endoscopy.</a:t>
                      </a:r>
                      <a:endParaRPr sz="1200">
                        <a:solidFill>
                          <a:schemeClr val="dk1"/>
                        </a:solidFill>
                        <a:latin typeface="Mada"/>
                        <a:ea typeface="Mada"/>
                        <a:cs typeface="Mada"/>
                        <a:sym typeface="Mada"/>
                      </a:endParaRPr>
                    </a:p>
                    <a:p>
                      <a:pPr indent="0" lvl="0" marL="0" rtl="0" algn="l">
                        <a:spcBef>
                          <a:spcPts val="0"/>
                        </a:spcBef>
                        <a:spcAft>
                          <a:spcPts val="0"/>
                        </a:spcAft>
                        <a:buNone/>
                      </a:pPr>
                      <a:r>
                        <a:rPr b="1" lang="en-GB" sz="1200">
                          <a:solidFill>
                            <a:schemeClr val="dk1"/>
                          </a:solidFill>
                          <a:highlight>
                            <a:srgbClr val="F9DEC9"/>
                          </a:highlight>
                          <a:latin typeface="Mada"/>
                          <a:ea typeface="Mada"/>
                          <a:cs typeface="Mada"/>
                          <a:sym typeface="Mada"/>
                        </a:rPr>
                        <a:t>Treatment:</a:t>
                      </a:r>
                      <a:r>
                        <a:rPr lang="en-GB" sz="1200">
                          <a:solidFill>
                            <a:schemeClr val="dk1"/>
                          </a:solidFill>
                          <a:latin typeface="Mada"/>
                          <a:ea typeface="Mada"/>
                          <a:cs typeface="Mada"/>
                          <a:sym typeface="Mada"/>
                        </a:rPr>
                        <a:t> dilation when found during endoscopy + iron treatment for PVS.</a:t>
                      </a:r>
                      <a:endParaRPr sz="1200">
                        <a:latin typeface="Mada"/>
                        <a:ea typeface="Mada"/>
                        <a:cs typeface="Mada"/>
                        <a:sym typeface="Mada"/>
                      </a:endParaRPr>
                    </a:p>
                  </a:txBody>
                  <a:tcPr marT="91425" marB="91425" marR="91425" marL="91425"/>
                </a:tc>
              </a:tr>
              <a:tr h="1828775">
                <a:tc>
                  <a:txBody>
                    <a:bodyPr/>
                    <a:lstStyle/>
                    <a:p>
                      <a:pPr indent="0" lvl="0" marL="0" rtl="0" algn="ctr">
                        <a:spcBef>
                          <a:spcPts val="0"/>
                        </a:spcBef>
                        <a:spcAft>
                          <a:spcPts val="0"/>
                        </a:spcAft>
                        <a:buNone/>
                      </a:pPr>
                      <a:r>
                        <a:rPr b="1" lang="en-GB" sz="1300">
                          <a:solidFill>
                            <a:schemeClr val="dk1"/>
                          </a:solidFill>
                          <a:latin typeface="Mada"/>
                          <a:ea typeface="Mada"/>
                          <a:cs typeface="Mada"/>
                          <a:sym typeface="Mada"/>
                        </a:rPr>
                        <a:t>Esophageal cancer</a:t>
                      </a:r>
                      <a:endParaRPr b="1" sz="1300">
                        <a:latin typeface="Mada"/>
                        <a:ea typeface="Mada"/>
                        <a:cs typeface="Mada"/>
                        <a:sym typeface="Mada"/>
                      </a:endParaRPr>
                    </a:p>
                  </a:txBody>
                  <a:tcPr marT="91425" marB="91425" marR="91425" marL="91425" anchor="ctr">
                    <a:solidFill>
                      <a:srgbClr val="F9DEC9"/>
                    </a:solidFill>
                  </a:tcPr>
                </a:tc>
                <a:tc>
                  <a:txBody>
                    <a:bodyPr/>
                    <a:lstStyle/>
                    <a:p>
                      <a:pPr indent="0" lvl="0" marL="0" rtl="0" algn="l">
                        <a:spcBef>
                          <a:spcPts val="0"/>
                        </a:spcBef>
                        <a:spcAft>
                          <a:spcPts val="0"/>
                        </a:spcAft>
                        <a:buNone/>
                      </a:pPr>
                      <a:r>
                        <a:rPr b="1" lang="en-GB" sz="1200">
                          <a:solidFill>
                            <a:schemeClr val="dk1"/>
                          </a:solidFill>
                          <a:highlight>
                            <a:srgbClr val="F9DEC9"/>
                          </a:highlight>
                          <a:latin typeface="Mada"/>
                          <a:ea typeface="Mada"/>
                          <a:cs typeface="Mada"/>
                          <a:sym typeface="Mada"/>
                        </a:rPr>
                        <a:t>Alarming </a:t>
                      </a:r>
                      <a:r>
                        <a:rPr b="1" lang="en-GB" sz="1200">
                          <a:solidFill>
                            <a:schemeClr val="dk1"/>
                          </a:solidFill>
                          <a:highlight>
                            <a:srgbClr val="F9DEC9"/>
                          </a:highlight>
                          <a:latin typeface="Mada"/>
                          <a:ea typeface="Mada"/>
                          <a:cs typeface="Mada"/>
                          <a:sym typeface="Mada"/>
                        </a:rPr>
                        <a:t>symptoms</a:t>
                      </a:r>
                      <a:r>
                        <a:rPr b="1" lang="en-GB" sz="1200">
                          <a:solidFill>
                            <a:schemeClr val="dk1"/>
                          </a:solidFill>
                          <a:highlight>
                            <a:srgbClr val="F9DEC9"/>
                          </a:highlight>
                          <a:latin typeface="Mada"/>
                          <a:ea typeface="Mada"/>
                          <a:cs typeface="Mada"/>
                          <a:sym typeface="Mada"/>
                        </a:rPr>
                        <a:t>: </a:t>
                      </a:r>
                      <a:r>
                        <a:rPr lang="en-GB" sz="1050">
                          <a:solidFill>
                            <a:srgbClr val="3C4043"/>
                          </a:solidFill>
                          <a:highlight>
                            <a:srgbClr val="FFFFFF"/>
                          </a:highlight>
                          <a:latin typeface="Roboto"/>
                          <a:ea typeface="Roboto"/>
                          <a:cs typeface="Roboto"/>
                          <a:sym typeface="Roboto"/>
                        </a:rPr>
                        <a:t>male, 50s, smoking, weight loss, long course GERD, </a:t>
                      </a:r>
                      <a:r>
                        <a:rPr lang="en-GB" sz="1200">
                          <a:solidFill>
                            <a:schemeClr val="dk1"/>
                          </a:solidFill>
                          <a:latin typeface="Mada"/>
                          <a:ea typeface="Mada"/>
                          <a:cs typeface="Mada"/>
                          <a:sym typeface="Mada"/>
                        </a:rPr>
                        <a:t>smoking </a:t>
                      </a:r>
                      <a:endParaRPr b="1" sz="1200">
                        <a:solidFill>
                          <a:schemeClr val="dk1"/>
                        </a:solidFill>
                        <a:highlight>
                          <a:srgbClr val="F9DEC9"/>
                        </a:highlight>
                        <a:latin typeface="Mada"/>
                        <a:ea typeface="Mada"/>
                        <a:cs typeface="Mada"/>
                        <a:sym typeface="Mada"/>
                      </a:endParaRPr>
                    </a:p>
                    <a:p>
                      <a:pPr indent="0" lvl="0" marL="0" rtl="0" algn="l">
                        <a:spcBef>
                          <a:spcPts val="0"/>
                        </a:spcBef>
                        <a:spcAft>
                          <a:spcPts val="0"/>
                        </a:spcAft>
                        <a:buNone/>
                      </a:pPr>
                      <a:r>
                        <a:rPr b="1" lang="en-GB" sz="1200">
                          <a:solidFill>
                            <a:schemeClr val="dk1"/>
                          </a:solidFill>
                          <a:highlight>
                            <a:srgbClr val="F9DEC9"/>
                          </a:highlight>
                          <a:latin typeface="Mada"/>
                          <a:ea typeface="Mada"/>
                          <a:cs typeface="Mada"/>
                          <a:sym typeface="Mada"/>
                        </a:rPr>
                        <a:t>Causes: </a:t>
                      </a:r>
                      <a:endParaRPr b="1" sz="1200">
                        <a:solidFill>
                          <a:schemeClr val="dk1"/>
                        </a:solidFill>
                        <a:highlight>
                          <a:srgbClr val="F9DEC9"/>
                        </a:highlight>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200">
                          <a:solidFill>
                            <a:schemeClr val="dk1"/>
                          </a:solidFill>
                          <a:latin typeface="Mada"/>
                          <a:ea typeface="Mada"/>
                          <a:cs typeface="Mada"/>
                          <a:sym typeface="Mada"/>
                        </a:rPr>
                        <a:t>Squamous carcinoma upper ⅓:  alcohol/smoking and PVS</a:t>
                      </a:r>
                      <a:endParaRPr sz="12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200">
                          <a:solidFill>
                            <a:schemeClr val="dk1"/>
                          </a:solidFill>
                          <a:latin typeface="Mada"/>
                          <a:ea typeface="Mada"/>
                          <a:cs typeface="Mada"/>
                          <a:sym typeface="Mada"/>
                        </a:rPr>
                        <a:t>Adenocarcinoma lower ⅓:  GERD</a:t>
                      </a:r>
                      <a:endParaRPr sz="1200">
                        <a:solidFill>
                          <a:schemeClr val="dk1"/>
                        </a:solidFill>
                        <a:latin typeface="Mada"/>
                        <a:ea typeface="Mada"/>
                        <a:cs typeface="Mada"/>
                        <a:sym typeface="Mada"/>
                      </a:endParaRPr>
                    </a:p>
                    <a:p>
                      <a:pPr indent="0" lvl="0" marL="0" rtl="0" algn="l">
                        <a:spcBef>
                          <a:spcPts val="0"/>
                        </a:spcBef>
                        <a:spcAft>
                          <a:spcPts val="0"/>
                        </a:spcAft>
                        <a:buNone/>
                      </a:pPr>
                      <a:r>
                        <a:rPr b="1" lang="en-GB" sz="1200">
                          <a:solidFill>
                            <a:schemeClr val="dk1"/>
                          </a:solidFill>
                          <a:highlight>
                            <a:srgbClr val="F9DEC9"/>
                          </a:highlight>
                          <a:latin typeface="Mada"/>
                          <a:ea typeface="Mada"/>
                          <a:cs typeface="Mada"/>
                          <a:sym typeface="Mada"/>
                        </a:rPr>
                        <a:t>Investigations:</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200">
                          <a:solidFill>
                            <a:schemeClr val="dk1"/>
                          </a:solidFill>
                          <a:latin typeface="Mada"/>
                          <a:ea typeface="Mada"/>
                          <a:cs typeface="Mada"/>
                          <a:sym typeface="Mada"/>
                        </a:rPr>
                        <a:t>Barium swallow: (luminal narrowing) </a:t>
                      </a:r>
                      <a:endParaRPr sz="12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200">
                          <a:solidFill>
                            <a:schemeClr val="dk1"/>
                          </a:solidFill>
                          <a:latin typeface="Mada"/>
                          <a:ea typeface="Mada"/>
                          <a:cs typeface="Mada"/>
                          <a:sym typeface="Mada"/>
                        </a:rPr>
                        <a:t>Upper endoscopy &amp; biopsy:  Endoscopic US: staging. CT: local spread.</a:t>
                      </a:r>
                      <a:endParaRPr sz="12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200">
                          <a:solidFill>
                            <a:schemeClr val="dk1"/>
                          </a:solidFill>
                          <a:latin typeface="Mada"/>
                          <a:ea typeface="Mada"/>
                          <a:cs typeface="Mada"/>
                          <a:sym typeface="Mada"/>
                        </a:rPr>
                        <a:t>Bronchoscopy: asymptomatic spread into bronchi.</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200">
                          <a:solidFill>
                            <a:schemeClr val="dk1"/>
                          </a:solidFill>
                          <a:highlight>
                            <a:srgbClr val="F9DEC9"/>
                          </a:highlight>
                          <a:latin typeface="Mada"/>
                          <a:ea typeface="Mada"/>
                          <a:cs typeface="Mada"/>
                          <a:sym typeface="Mada"/>
                        </a:rPr>
                        <a:t>Treatment:</a:t>
                      </a:r>
                      <a:r>
                        <a:rPr lang="en-GB" sz="1200">
                          <a:solidFill>
                            <a:schemeClr val="dk1"/>
                          </a:solidFill>
                          <a:latin typeface="Mada"/>
                          <a:ea typeface="Mada"/>
                          <a:cs typeface="Mada"/>
                          <a:sym typeface="Mada"/>
                        </a:rPr>
                        <a:t> resection / chemotherapy / radiation</a:t>
                      </a:r>
                      <a:endParaRPr sz="1200">
                        <a:latin typeface="Mada"/>
                        <a:ea typeface="Mada"/>
                        <a:cs typeface="Mada"/>
                        <a:sym typeface="Mada"/>
                      </a:endParaRPr>
                    </a:p>
                  </a:txBody>
                  <a:tcPr marT="91425" marB="91425" marR="91425" marL="91425"/>
                </a:tc>
              </a:tr>
              <a:tr h="575575">
                <a:tc>
                  <a:txBody>
                    <a:bodyPr/>
                    <a:lstStyle/>
                    <a:p>
                      <a:pPr indent="0" lvl="0" marL="0" rtl="0" algn="ctr">
                        <a:spcBef>
                          <a:spcPts val="0"/>
                        </a:spcBef>
                        <a:spcAft>
                          <a:spcPts val="0"/>
                        </a:spcAft>
                        <a:buNone/>
                      </a:pPr>
                      <a:r>
                        <a:rPr b="1" lang="en-GB" sz="1300">
                          <a:solidFill>
                            <a:schemeClr val="dk1"/>
                          </a:solidFill>
                          <a:latin typeface="Mada"/>
                          <a:ea typeface="Mada"/>
                          <a:cs typeface="Mada"/>
                          <a:sym typeface="Mada"/>
                        </a:rPr>
                        <a:t>Esophagitis</a:t>
                      </a:r>
                      <a:endParaRPr b="1" sz="1300">
                        <a:latin typeface="Mada"/>
                        <a:ea typeface="Mada"/>
                        <a:cs typeface="Mada"/>
                        <a:sym typeface="Mada"/>
                      </a:endParaRPr>
                    </a:p>
                  </a:txBody>
                  <a:tcPr marT="91425" marB="91425" marR="91425" marL="91425" anchor="ctr">
                    <a:solidFill>
                      <a:srgbClr val="F9DEC9"/>
                    </a:solidFill>
                  </a:tcPr>
                </a:tc>
                <a:tc>
                  <a:txBody>
                    <a:bodyPr/>
                    <a:lstStyle/>
                    <a:p>
                      <a:pPr indent="0" lvl="0" marL="0" rtl="0" algn="l">
                        <a:spcBef>
                          <a:spcPts val="0"/>
                        </a:spcBef>
                        <a:spcAft>
                          <a:spcPts val="0"/>
                        </a:spcAft>
                        <a:buClr>
                          <a:schemeClr val="dk1"/>
                        </a:buClr>
                        <a:buSzPts val="1100"/>
                        <a:buFont typeface="Arial"/>
                        <a:buNone/>
                      </a:pPr>
                      <a:r>
                        <a:rPr b="1" lang="en-GB" sz="1200">
                          <a:solidFill>
                            <a:schemeClr val="dk1"/>
                          </a:solidFill>
                          <a:highlight>
                            <a:srgbClr val="F9DEC9"/>
                          </a:highlight>
                          <a:latin typeface="Mada"/>
                          <a:ea typeface="Mada"/>
                          <a:cs typeface="Mada"/>
                          <a:sym typeface="Mada"/>
                        </a:rPr>
                        <a:t>Investigations:</a:t>
                      </a:r>
                      <a:r>
                        <a:rPr lang="en-GB" sz="1200">
                          <a:solidFill>
                            <a:schemeClr val="dk1"/>
                          </a:solidFill>
                          <a:latin typeface="Mada"/>
                          <a:ea typeface="Mada"/>
                          <a:cs typeface="Mada"/>
                          <a:sym typeface="Mada"/>
                        </a:rPr>
                        <a:t> Endoscopy with biopsy</a:t>
                      </a:r>
                      <a:endParaRPr sz="1200">
                        <a:solidFill>
                          <a:schemeClr val="dk1"/>
                        </a:solidFill>
                        <a:latin typeface="Mada"/>
                        <a:ea typeface="Mada"/>
                        <a:cs typeface="Mada"/>
                        <a:sym typeface="Mada"/>
                      </a:endParaRPr>
                    </a:p>
                    <a:p>
                      <a:pPr indent="0" lvl="0" marL="0" rtl="0" algn="l">
                        <a:spcBef>
                          <a:spcPts val="0"/>
                        </a:spcBef>
                        <a:spcAft>
                          <a:spcPts val="0"/>
                        </a:spcAft>
                        <a:buNone/>
                      </a:pPr>
                      <a:r>
                        <a:rPr b="1" lang="en-GB" sz="1200">
                          <a:solidFill>
                            <a:schemeClr val="dk1"/>
                          </a:solidFill>
                          <a:highlight>
                            <a:srgbClr val="F9DEC9"/>
                          </a:highlight>
                          <a:latin typeface="Mada"/>
                          <a:ea typeface="Mada"/>
                          <a:cs typeface="Mada"/>
                          <a:sym typeface="Mada"/>
                        </a:rPr>
                        <a:t>Treatment:</a:t>
                      </a:r>
                      <a:r>
                        <a:rPr lang="en-GB" sz="1200">
                          <a:solidFill>
                            <a:schemeClr val="dk1"/>
                          </a:solidFill>
                          <a:latin typeface="Mada"/>
                          <a:ea typeface="Mada"/>
                          <a:cs typeface="Mada"/>
                          <a:sym typeface="Mada"/>
                        </a:rPr>
                        <a:t> antacids (PPI/ H2 blockers)+disease specific.</a:t>
                      </a:r>
                      <a:endParaRPr sz="1200">
                        <a:latin typeface="Mada"/>
                        <a:ea typeface="Mada"/>
                        <a:cs typeface="Mada"/>
                        <a:sym typeface="Mada"/>
                      </a:endParaRPr>
                    </a:p>
                  </a:txBody>
                  <a:tcPr marT="91425" marB="91425" marR="91425" marL="91425"/>
                </a:tc>
              </a:tr>
              <a:tr h="767450">
                <a:tc>
                  <a:txBody>
                    <a:bodyPr/>
                    <a:lstStyle/>
                    <a:p>
                      <a:pPr indent="0" lvl="0" marL="0" rtl="0" algn="ctr">
                        <a:spcBef>
                          <a:spcPts val="0"/>
                        </a:spcBef>
                        <a:spcAft>
                          <a:spcPts val="0"/>
                        </a:spcAft>
                        <a:buNone/>
                      </a:pPr>
                      <a:r>
                        <a:rPr b="1" lang="en-GB" sz="1300">
                          <a:solidFill>
                            <a:schemeClr val="dk1"/>
                          </a:solidFill>
                          <a:latin typeface="Mada"/>
                          <a:ea typeface="Mada"/>
                          <a:cs typeface="Mada"/>
                          <a:sym typeface="Mada"/>
                        </a:rPr>
                        <a:t>Scleroderma</a:t>
                      </a:r>
                      <a:endParaRPr b="1" sz="1300">
                        <a:solidFill>
                          <a:schemeClr val="dk1"/>
                        </a:solidFill>
                        <a:latin typeface="Mada"/>
                        <a:ea typeface="Mada"/>
                        <a:cs typeface="Mada"/>
                        <a:sym typeface="Mada"/>
                      </a:endParaRPr>
                    </a:p>
                  </a:txBody>
                  <a:tcPr marT="91425" marB="91425" marR="91425" marL="91425" anchor="ctr">
                    <a:solidFill>
                      <a:srgbClr val="F9DEC9"/>
                    </a:solidFill>
                  </a:tcPr>
                </a:tc>
                <a:tc>
                  <a:txBody>
                    <a:bodyPr/>
                    <a:lstStyle/>
                    <a:p>
                      <a:pPr indent="0" lvl="0" marL="0" rtl="0" algn="l">
                        <a:spcBef>
                          <a:spcPts val="0"/>
                        </a:spcBef>
                        <a:spcAft>
                          <a:spcPts val="0"/>
                        </a:spcAft>
                        <a:buClr>
                          <a:schemeClr val="dk1"/>
                        </a:buClr>
                        <a:buSzPts val="1100"/>
                        <a:buFont typeface="Arial"/>
                        <a:buNone/>
                      </a:pPr>
                      <a:r>
                        <a:rPr b="1" lang="en-GB" sz="1200">
                          <a:solidFill>
                            <a:schemeClr val="dk1"/>
                          </a:solidFill>
                          <a:highlight>
                            <a:srgbClr val="F9DEC9"/>
                          </a:highlight>
                          <a:latin typeface="Mada"/>
                          <a:ea typeface="Mada"/>
                          <a:cs typeface="Mada"/>
                          <a:sym typeface="Mada"/>
                        </a:rPr>
                        <a:t>Key point:</a:t>
                      </a:r>
                      <a:r>
                        <a:rPr lang="en-GB" sz="1200">
                          <a:solidFill>
                            <a:schemeClr val="dk1"/>
                          </a:solidFill>
                          <a:latin typeface="Mada"/>
                          <a:ea typeface="Mada"/>
                          <a:cs typeface="Mada"/>
                          <a:sym typeface="Mada"/>
                        </a:rPr>
                        <a:t> Hx of scleroderma (CREST) with GERD.</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200">
                          <a:solidFill>
                            <a:schemeClr val="dk1"/>
                          </a:solidFill>
                          <a:highlight>
                            <a:srgbClr val="F9DEC9"/>
                          </a:highlight>
                          <a:latin typeface="Mada"/>
                          <a:ea typeface="Mada"/>
                          <a:cs typeface="Mada"/>
                          <a:sym typeface="Mada"/>
                        </a:rPr>
                        <a:t>Investigations: </a:t>
                      </a:r>
                      <a:r>
                        <a:rPr lang="en-GB" sz="1200">
                          <a:solidFill>
                            <a:schemeClr val="dk1"/>
                          </a:solidFill>
                          <a:latin typeface="Mada"/>
                          <a:ea typeface="Mada"/>
                          <a:cs typeface="Mada"/>
                          <a:sym typeface="Mada"/>
                        </a:rPr>
                        <a:t>Manometry (most accurate).</a:t>
                      </a:r>
                      <a:endParaRPr sz="1200">
                        <a:solidFill>
                          <a:schemeClr val="dk1"/>
                        </a:solidFill>
                        <a:latin typeface="Mada"/>
                        <a:ea typeface="Mada"/>
                        <a:cs typeface="Mada"/>
                        <a:sym typeface="Mada"/>
                      </a:endParaRPr>
                    </a:p>
                    <a:p>
                      <a:pPr indent="0" lvl="0" marL="0" rtl="0" algn="l">
                        <a:spcBef>
                          <a:spcPts val="0"/>
                        </a:spcBef>
                        <a:spcAft>
                          <a:spcPts val="0"/>
                        </a:spcAft>
                        <a:buNone/>
                      </a:pPr>
                      <a:r>
                        <a:rPr b="1" lang="en-GB" sz="1200">
                          <a:solidFill>
                            <a:schemeClr val="dk1"/>
                          </a:solidFill>
                          <a:highlight>
                            <a:srgbClr val="F9DEC9"/>
                          </a:highlight>
                          <a:latin typeface="Mada"/>
                          <a:ea typeface="Mada"/>
                          <a:cs typeface="Mada"/>
                          <a:sym typeface="Mada"/>
                        </a:rPr>
                        <a:t>Treatment:</a:t>
                      </a:r>
                      <a:r>
                        <a:rPr lang="en-GB" sz="1200">
                          <a:solidFill>
                            <a:schemeClr val="dk1"/>
                          </a:solidFill>
                          <a:latin typeface="Mada"/>
                          <a:ea typeface="Mada"/>
                          <a:cs typeface="Mada"/>
                          <a:sym typeface="Mada"/>
                        </a:rPr>
                        <a:t> PPIs</a:t>
                      </a:r>
                      <a:endParaRPr sz="1200">
                        <a:latin typeface="Mada"/>
                        <a:ea typeface="Mada"/>
                        <a:cs typeface="Mada"/>
                        <a:sym typeface="Mada"/>
                      </a:endParaRPr>
                    </a:p>
                  </a:txBody>
                  <a:tcPr marT="91425" marB="91425" marR="91425" marL="91425"/>
                </a:tc>
              </a:tr>
            </a:tbl>
          </a:graphicData>
        </a:graphic>
      </p:graphicFrame>
      <p:sp>
        <p:nvSpPr>
          <p:cNvPr id="977" name="Google Shape;977;p56"/>
          <p:cNvSpPr txBox="1"/>
          <p:nvPr/>
        </p:nvSpPr>
        <p:spPr>
          <a:xfrm>
            <a:off x="123825" y="929122"/>
            <a:ext cx="7038900" cy="1817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800">
                <a:solidFill>
                  <a:srgbClr val="9FCFCF"/>
                </a:solidFill>
                <a:latin typeface="Comfortaa Regular"/>
                <a:ea typeface="Comfortaa Regular"/>
                <a:cs typeface="Comfortaa Regular"/>
                <a:sym typeface="Comfortaa Regular"/>
              </a:rPr>
              <a:t>Investigations</a:t>
            </a:r>
            <a:endParaRPr b="1" sz="1600">
              <a:solidFill>
                <a:schemeClr val="dk1"/>
              </a:solidFill>
              <a:latin typeface="Lora"/>
              <a:ea typeface="Lora"/>
              <a:cs typeface="Lora"/>
              <a:sym typeface="Lora"/>
            </a:endParaRPr>
          </a:p>
          <a:p>
            <a:pPr indent="0" lvl="0" marL="0" rtl="0" algn="l">
              <a:lnSpc>
                <a:spcPct val="115000"/>
              </a:lnSpc>
              <a:spcBef>
                <a:spcPts val="0"/>
              </a:spcBef>
              <a:spcAft>
                <a:spcPts val="0"/>
              </a:spcAft>
              <a:buNone/>
            </a:pPr>
            <a:r>
              <a:t/>
            </a:r>
            <a:endParaRPr b="1" sz="1600">
              <a:solidFill>
                <a:schemeClr val="dk1"/>
              </a:solidFill>
              <a:latin typeface="Lora"/>
              <a:ea typeface="Lora"/>
              <a:cs typeface="Lora"/>
              <a:sym typeface="Lora"/>
            </a:endParaRPr>
          </a:p>
          <a:p>
            <a:pPr indent="0" lvl="0" marL="0" rtl="0" algn="l">
              <a:lnSpc>
                <a:spcPct val="115000"/>
              </a:lnSpc>
              <a:spcBef>
                <a:spcPts val="0"/>
              </a:spcBef>
              <a:spcAft>
                <a:spcPts val="0"/>
              </a:spcAft>
              <a:buNone/>
            </a:pPr>
            <a:r>
              <a:rPr b="1" lang="en-GB" sz="1100">
                <a:solidFill>
                  <a:schemeClr val="dk1"/>
                </a:solidFill>
                <a:latin typeface="Mada"/>
                <a:ea typeface="Mada"/>
                <a:cs typeface="Mada"/>
                <a:sym typeface="Mada"/>
              </a:rPr>
              <a:t>Endoscopy And Biopsy</a:t>
            </a:r>
            <a:r>
              <a:rPr lang="en-GB" sz="1100">
                <a:solidFill>
                  <a:schemeClr val="dk1"/>
                </a:solidFill>
                <a:latin typeface="Mada"/>
                <a:ea typeface="Mada"/>
                <a:cs typeface="Mada"/>
                <a:sym typeface="Mada"/>
              </a:rPr>
              <a:t> (If You Suspect Cancer)</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Barium Swallow</a:t>
            </a:r>
            <a:r>
              <a:rPr lang="en-GB" sz="1100">
                <a:solidFill>
                  <a:schemeClr val="dk1"/>
                </a:solidFill>
                <a:latin typeface="Mada"/>
                <a:ea typeface="Mada"/>
                <a:cs typeface="Mada"/>
                <a:sym typeface="Mada"/>
              </a:rPr>
              <a:t>: Achalasia Will Show Bird Beak Sign, Diffuse Esophageal Spasm Will Show Corkscrew Sign</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Esophageal Manometry: </a:t>
            </a:r>
            <a:r>
              <a:rPr lang="en-GB" sz="1100">
                <a:solidFill>
                  <a:schemeClr val="dk1"/>
                </a:solidFill>
                <a:latin typeface="Mada"/>
                <a:ea typeface="Mada"/>
                <a:cs typeface="Mada"/>
                <a:sym typeface="Mada"/>
              </a:rPr>
              <a:t>For Motility Disorders (Like </a:t>
            </a:r>
            <a:r>
              <a:rPr lang="en-GB" sz="1100">
                <a:solidFill>
                  <a:schemeClr val="dk1"/>
                </a:solidFill>
                <a:latin typeface="Mada"/>
                <a:ea typeface="Mada"/>
                <a:cs typeface="Mada"/>
                <a:sym typeface="Mada"/>
              </a:rPr>
              <a:t>Achalasia</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Management</a:t>
            </a:r>
            <a:r>
              <a:rPr lang="en-GB" sz="1800">
                <a:solidFill>
                  <a:srgbClr val="9FCFCF"/>
                </a:solidFill>
                <a:latin typeface="Comfortaa Regular"/>
                <a:ea typeface="Comfortaa Regular"/>
                <a:cs typeface="Comfortaa Regular"/>
                <a:sym typeface="Comfortaa Regular"/>
              </a:rPr>
              <a:t>:</a:t>
            </a:r>
            <a:r>
              <a:rPr b="1" lang="en-GB" sz="1600">
                <a:solidFill>
                  <a:schemeClr val="dk1"/>
                </a:solidFill>
                <a:latin typeface="Lora"/>
                <a:ea typeface="Lora"/>
                <a:cs typeface="Lora"/>
                <a:sym typeface="Lora"/>
              </a:rPr>
              <a:t> </a:t>
            </a:r>
            <a:endParaRPr sz="1100">
              <a:solidFill>
                <a:schemeClr val="dk1"/>
              </a:solidFill>
              <a:latin typeface="Mada"/>
              <a:ea typeface="Mada"/>
              <a:cs typeface="Mada"/>
              <a:sym typeface="Mada"/>
            </a:endParaRPr>
          </a:p>
        </p:txBody>
      </p:sp>
      <p:sp>
        <p:nvSpPr>
          <p:cNvPr id="978" name="Google Shape;978;p56"/>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979" name="Google Shape;979;p56"/>
          <p:cNvSpPr/>
          <p:nvPr/>
        </p:nvSpPr>
        <p:spPr>
          <a:xfrm>
            <a:off x="141500" y="1378920"/>
            <a:ext cx="2224800" cy="567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980" name="Google Shape;980;p56"/>
          <p:cNvSpPr/>
          <p:nvPr/>
        </p:nvSpPr>
        <p:spPr>
          <a:xfrm>
            <a:off x="12800" y="2779170"/>
            <a:ext cx="2224800" cy="567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57"/>
          <p:cNvSpPr txBox="1"/>
          <p:nvPr>
            <p:ph idx="1" type="body"/>
          </p:nvPr>
        </p:nvSpPr>
        <p:spPr>
          <a:xfrm>
            <a:off x="83309" y="1619891"/>
            <a:ext cx="7072200" cy="979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9FCFCF"/>
                </a:solidFill>
                <a:latin typeface="Comfortaa Regular"/>
                <a:ea typeface="Comfortaa Regular"/>
                <a:cs typeface="Comfortaa Regular"/>
                <a:sym typeface="Comfortaa Regular"/>
              </a:rPr>
              <a:t>DDx:</a:t>
            </a:r>
            <a:endParaRPr sz="11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b="1" lang="en-GB" sz="1200">
                <a:solidFill>
                  <a:schemeClr val="dk1"/>
                </a:solidFill>
                <a:latin typeface="Mada"/>
                <a:ea typeface="Mada"/>
                <a:cs typeface="Mada"/>
                <a:sym typeface="Mada"/>
              </a:rPr>
              <a:t>Peptic Ulcers </a:t>
            </a:r>
            <a:r>
              <a:rPr b="1" lang="en-GB" sz="1200">
                <a:solidFill>
                  <a:srgbClr val="980000"/>
                </a:solidFill>
                <a:latin typeface="Mada"/>
                <a:ea typeface="Mada"/>
                <a:cs typeface="Mada"/>
                <a:sym typeface="Mada"/>
              </a:rPr>
              <a:t>(Most common)</a:t>
            </a:r>
            <a:r>
              <a:rPr b="1" lang="en-GB" sz="1200">
                <a:solidFill>
                  <a:schemeClr val="dk1"/>
                </a:solidFill>
                <a:latin typeface="Mada"/>
                <a:ea typeface="Mada"/>
                <a:cs typeface="Mada"/>
                <a:sym typeface="Mada"/>
              </a:rPr>
              <a:t>: </a:t>
            </a:r>
            <a:r>
              <a:rPr lang="en-GB" sz="1100">
                <a:solidFill>
                  <a:schemeClr val="dk1"/>
                </a:solidFill>
                <a:latin typeface="Mada"/>
                <a:ea typeface="Mada"/>
                <a:cs typeface="Mada"/>
                <a:sym typeface="Mada"/>
              </a:rPr>
              <a:t>usually</a:t>
            </a:r>
            <a:r>
              <a:rPr b="1" lang="en-GB" sz="1200">
                <a:solidFill>
                  <a:schemeClr val="dk1"/>
                </a:solidFill>
                <a:latin typeface="Mada"/>
                <a:ea typeface="Mada"/>
                <a:cs typeface="Mada"/>
                <a:sym typeface="Mada"/>
              </a:rPr>
              <a:t> </a:t>
            </a:r>
            <a:r>
              <a:rPr lang="en-GB" sz="1100">
                <a:solidFill>
                  <a:schemeClr val="dk1"/>
                </a:solidFill>
                <a:latin typeface="Mada"/>
                <a:ea typeface="Mada"/>
                <a:cs typeface="Mada"/>
                <a:sym typeface="Mada"/>
              </a:rPr>
              <a:t>spontaneous </a:t>
            </a:r>
            <a:endParaRPr sz="11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b="1" lang="en-GB" sz="1200">
                <a:solidFill>
                  <a:schemeClr val="dk1"/>
                </a:solidFill>
                <a:latin typeface="Mada"/>
                <a:ea typeface="Mada"/>
                <a:cs typeface="Mada"/>
                <a:sym typeface="Mada"/>
              </a:rPr>
              <a:t>Gastro-esophageal Varices: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Signs of liver disease e.g. RUQ pain, weakness, fatigue, anorexia, jaundice, portal HTN (e.g.ascites), hepatic encephalopathy (e.g.confusion).</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Risk factors for liver disease e.g. Alcoholism, contact with hepatitis patient, unprotected sex, needle-stick injury, blood transfusion, Schistosomiasis, Thrombotic disease (budd chiari)</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200">
                <a:solidFill>
                  <a:schemeClr val="dk1"/>
                </a:solidFill>
                <a:latin typeface="Mada"/>
                <a:ea typeface="Mada"/>
                <a:cs typeface="Mada"/>
                <a:sym typeface="Mada"/>
              </a:rPr>
              <a:t>Mallory-Weiss Tear:</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Usually small and self-limited episodes of hematemesis (Resolve spontaneously)</a:t>
            </a:r>
            <a:endParaRPr sz="11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rPr lang="en-GB" sz="1100">
                <a:solidFill>
                  <a:schemeClr val="dk1"/>
                </a:solidFill>
                <a:latin typeface="Mada"/>
                <a:ea typeface="Mada"/>
                <a:cs typeface="Mada"/>
                <a:sym typeface="Mada"/>
              </a:rPr>
              <a:t>hx of retching, vomiting, coughing or straining.</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200">
                <a:solidFill>
                  <a:schemeClr val="dk1"/>
                </a:solidFill>
                <a:latin typeface="Mada"/>
                <a:ea typeface="Mada"/>
                <a:cs typeface="Mada"/>
                <a:sym typeface="Mada"/>
              </a:rPr>
              <a:t>Malignancy:</a:t>
            </a:r>
            <a:r>
              <a:rPr lang="en-GB" sz="1100">
                <a:solidFill>
                  <a:schemeClr val="dk1"/>
                </a:solidFill>
                <a:latin typeface="Mada"/>
                <a:ea typeface="Mada"/>
                <a:cs typeface="Mada"/>
                <a:sym typeface="Mada"/>
              </a:rPr>
              <a:t> Constitutional symptoms, blood in the stool, smoking, alcohol, old age.</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200">
                <a:solidFill>
                  <a:schemeClr val="dk1"/>
                </a:solidFill>
                <a:latin typeface="Mada"/>
                <a:ea typeface="Mada"/>
                <a:cs typeface="Mada"/>
                <a:sym typeface="Mada"/>
              </a:rPr>
              <a:t>Acute gastritis: </a:t>
            </a:r>
            <a:r>
              <a:rPr lang="en-GB" sz="1100">
                <a:solidFill>
                  <a:schemeClr val="dk1"/>
                </a:solidFill>
                <a:latin typeface="Mada"/>
                <a:ea typeface="Mada"/>
                <a:cs typeface="Mada"/>
                <a:sym typeface="Mada"/>
              </a:rPr>
              <a:t>Risk factor: NSAIDs, truma, burns, steroids ingestion</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200">
                <a:solidFill>
                  <a:schemeClr val="dk1"/>
                </a:solidFill>
                <a:latin typeface="Mada"/>
                <a:ea typeface="Mada"/>
                <a:cs typeface="Mada"/>
                <a:sym typeface="Mada"/>
              </a:rPr>
              <a:t>Coagulopathy: Anticoagulants</a:t>
            </a:r>
            <a:endParaRPr b="1" sz="12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200">
                <a:solidFill>
                  <a:schemeClr val="dk1"/>
                </a:solidFill>
                <a:latin typeface="Mada"/>
                <a:ea typeface="Mada"/>
                <a:cs typeface="Mada"/>
                <a:sym typeface="Mada"/>
              </a:rPr>
              <a:t>Angiodysplasia</a:t>
            </a:r>
            <a:endParaRPr b="1" sz="12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300">
                <a:solidFill>
                  <a:schemeClr val="dk1"/>
                </a:solidFill>
                <a:highlight>
                  <a:srgbClr val="F9DEC9"/>
                </a:highlight>
                <a:latin typeface="Mada"/>
                <a:ea typeface="Mada"/>
                <a:cs typeface="Mada"/>
                <a:sym typeface="Mada"/>
              </a:rPr>
              <a:t>HPI:</a:t>
            </a:r>
            <a:endParaRPr b="1" sz="1200">
              <a:solidFill>
                <a:schemeClr val="dk1"/>
              </a:solidFill>
              <a:latin typeface="Mada"/>
              <a:ea typeface="Mada"/>
              <a:cs typeface="Mada"/>
              <a:sym typeface="Mada"/>
            </a:endParaRPr>
          </a:p>
          <a:p>
            <a:pPr indent="-298450" lvl="0" marL="457200" rtl="0" algn="l">
              <a:lnSpc>
                <a:spcPct val="115000"/>
              </a:lnSpc>
              <a:spcBef>
                <a:spcPts val="0"/>
              </a:spcBef>
              <a:spcAft>
                <a:spcPts val="0"/>
              </a:spcAft>
              <a:buClr>
                <a:srgbClr val="000000"/>
              </a:buClr>
              <a:buSzPts val="1100"/>
              <a:buFont typeface="Mada"/>
              <a:buChar char="●"/>
            </a:pPr>
            <a:r>
              <a:rPr lang="en-GB" sz="1100">
                <a:solidFill>
                  <a:schemeClr val="dk1"/>
                </a:solidFill>
                <a:latin typeface="Mada"/>
                <a:ea typeface="Mada"/>
                <a:cs typeface="Mada"/>
                <a:sym typeface="Mada"/>
              </a:rPr>
              <a:t>How many times have you vomited blood?,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rgbClr val="000000"/>
              </a:buClr>
              <a:buSzPts val="1100"/>
              <a:buFont typeface="Mada"/>
              <a:buChar char="●"/>
            </a:pPr>
            <a:r>
              <a:rPr lang="en-GB" sz="1100">
                <a:solidFill>
                  <a:schemeClr val="dk1"/>
                </a:solidFill>
                <a:latin typeface="Mada"/>
                <a:ea typeface="Mada"/>
                <a:cs typeface="Mada"/>
                <a:sym typeface="Mada"/>
              </a:rPr>
              <a:t>What is the volume? </a:t>
            </a:r>
            <a:r>
              <a:rPr lang="en-GB" sz="1100">
                <a:solidFill>
                  <a:srgbClr val="999999"/>
                </a:solidFill>
                <a:latin typeface="Mada"/>
                <a:ea typeface="Mada"/>
                <a:cs typeface="Mada"/>
                <a:sym typeface="Mada"/>
              </a:rPr>
              <a:t>Associated collapse and/or faintness suggests major blood loss has occurred.</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rgbClr val="000000"/>
              </a:buClr>
              <a:buSzPts val="1100"/>
              <a:buFont typeface="Mada"/>
              <a:buChar char="●"/>
            </a:pPr>
            <a:r>
              <a:rPr lang="en-GB" sz="1100">
                <a:solidFill>
                  <a:schemeClr val="dk1"/>
                </a:solidFill>
                <a:latin typeface="Mada"/>
                <a:ea typeface="Mada"/>
                <a:cs typeface="Mada"/>
                <a:sym typeface="Mada"/>
              </a:rPr>
              <a:t>What was the color? </a:t>
            </a:r>
            <a:r>
              <a:rPr lang="en-GB" sz="1100">
                <a:solidFill>
                  <a:srgbClr val="999999"/>
                </a:solidFill>
                <a:latin typeface="Mada"/>
                <a:ea typeface="Mada"/>
                <a:cs typeface="Mada"/>
                <a:sym typeface="Mada"/>
              </a:rPr>
              <a:t>(Bright or dark,Fresh or clotted)</a:t>
            </a:r>
            <a:r>
              <a:rPr lang="en-GB" sz="1100">
                <a:solidFill>
                  <a:schemeClr val="dk1"/>
                </a:solidFill>
                <a:latin typeface="Mada"/>
                <a:ea typeface="Mada"/>
                <a:cs typeface="Mada"/>
                <a:sym typeface="Mada"/>
              </a:rPr>
              <a:t>? coffee ground emesis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rgbClr val="000000"/>
              </a:buClr>
              <a:buSzPts val="1100"/>
              <a:buFont typeface="Mada"/>
              <a:buChar char="●"/>
            </a:pPr>
            <a:r>
              <a:rPr lang="en-GB" sz="1100">
                <a:solidFill>
                  <a:schemeClr val="dk1"/>
                </a:solidFill>
                <a:latin typeface="Mada"/>
                <a:ea typeface="Mada"/>
                <a:cs typeface="Mada"/>
                <a:sym typeface="Mada"/>
              </a:rPr>
              <a:t>Does the blood come with coughing? </a:t>
            </a:r>
            <a:r>
              <a:rPr lang="en-GB" sz="1100">
                <a:solidFill>
                  <a:srgbClr val="999999"/>
                </a:solidFill>
                <a:latin typeface="Mada"/>
                <a:ea typeface="Mada"/>
                <a:cs typeface="Mada"/>
                <a:sym typeface="Mada"/>
              </a:rPr>
              <a:t>To rule out confusion with hemoptysis</a:t>
            </a:r>
            <a:endParaRPr sz="1100">
              <a:solidFill>
                <a:srgbClr val="999999"/>
              </a:solidFill>
              <a:latin typeface="Mada"/>
              <a:ea typeface="Mada"/>
              <a:cs typeface="Mada"/>
              <a:sym typeface="Mada"/>
            </a:endParaRPr>
          </a:p>
          <a:p>
            <a:pPr indent="-298450" lvl="0" marL="457200" rtl="0" algn="l">
              <a:lnSpc>
                <a:spcPct val="115000"/>
              </a:lnSpc>
              <a:spcBef>
                <a:spcPts val="0"/>
              </a:spcBef>
              <a:spcAft>
                <a:spcPts val="0"/>
              </a:spcAft>
              <a:buClr>
                <a:srgbClr val="CC0000"/>
              </a:buClr>
              <a:buSzPts val="1100"/>
              <a:buFont typeface="Mada"/>
              <a:buChar char="●"/>
            </a:pPr>
            <a:r>
              <a:rPr lang="en-GB" sz="1100">
                <a:solidFill>
                  <a:srgbClr val="CC0000"/>
                </a:solidFill>
                <a:latin typeface="Mada"/>
                <a:ea typeface="Mada"/>
                <a:cs typeface="Mada"/>
                <a:sym typeface="Mada"/>
              </a:rPr>
              <a:t>always ask whether they have had a recent nose bleed. They may be vomiting swallowed blood.</a:t>
            </a:r>
            <a:endParaRPr b="1" sz="1200">
              <a:solidFill>
                <a:srgbClr val="CC0000"/>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300">
                <a:solidFill>
                  <a:schemeClr val="dk1"/>
                </a:solidFill>
                <a:latin typeface="Mada"/>
                <a:ea typeface="Mada"/>
                <a:cs typeface="Mada"/>
                <a:sym typeface="Mada"/>
              </a:rPr>
              <a:t>Associated symptoms: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Epigastric pain </a:t>
            </a:r>
            <a:r>
              <a:rPr lang="en-GB" sz="1100">
                <a:solidFill>
                  <a:srgbClr val="999999"/>
                </a:solidFill>
                <a:latin typeface="Mada"/>
                <a:ea typeface="Mada"/>
                <a:cs typeface="Mada"/>
                <a:sym typeface="Mada"/>
              </a:rPr>
              <a:t>(Peptic ulcer)</a:t>
            </a:r>
            <a:endParaRPr sz="1100">
              <a:solidFill>
                <a:srgbClr val="999999"/>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Jaundice Telangiectasia, Skin pigmentation </a:t>
            </a:r>
            <a:r>
              <a:rPr lang="en-GB" sz="1100">
                <a:solidFill>
                  <a:srgbClr val="999999"/>
                </a:solidFill>
                <a:latin typeface="Mada"/>
                <a:ea typeface="Mada"/>
                <a:cs typeface="Mada"/>
                <a:sym typeface="Mada"/>
              </a:rPr>
              <a:t>(Esophageal varices)</a:t>
            </a:r>
            <a:endParaRPr sz="1100">
              <a:solidFill>
                <a:srgbClr val="999999"/>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Constitutional symptoms </a:t>
            </a:r>
            <a:r>
              <a:rPr lang="en-GB" sz="1100">
                <a:solidFill>
                  <a:srgbClr val="B7B7B7"/>
                </a:solidFill>
                <a:latin typeface="Mada"/>
                <a:ea typeface="Mada"/>
                <a:cs typeface="Mada"/>
                <a:sym typeface="Mada"/>
              </a:rPr>
              <a:t>(Malignancy)</a:t>
            </a:r>
            <a:endParaRPr sz="1100">
              <a:solidFill>
                <a:srgbClr val="B7B7B7"/>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Blood in stool </a:t>
            </a:r>
            <a:r>
              <a:rPr lang="en-GB" sz="1100">
                <a:solidFill>
                  <a:srgbClr val="B7B7B7"/>
                </a:solidFill>
                <a:latin typeface="Mada"/>
                <a:ea typeface="Mada"/>
                <a:cs typeface="Mada"/>
                <a:sym typeface="Mada"/>
              </a:rPr>
              <a:t>(Malignancy, Peptic ulcer)</a:t>
            </a:r>
            <a:endParaRPr sz="1100">
              <a:solidFill>
                <a:srgbClr val="B7B7B7"/>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Odynophagia, Dysphagia, heartburn </a:t>
            </a:r>
            <a:r>
              <a:rPr lang="en-GB" sz="1100">
                <a:solidFill>
                  <a:srgbClr val="999999"/>
                </a:solidFill>
                <a:latin typeface="Mada"/>
                <a:ea typeface="Mada"/>
                <a:cs typeface="Mada"/>
                <a:sym typeface="Mada"/>
              </a:rPr>
              <a:t>(Infections or pill-induced esophageal ulceration, Esophageal ulcer)</a:t>
            </a:r>
            <a:endParaRPr sz="1100">
              <a:solidFill>
                <a:srgbClr val="999999"/>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Angina, severe palpitations, cold/clammy extremities, dizziness and confusion? </a:t>
            </a:r>
            <a:r>
              <a:rPr lang="en-GB" sz="1100">
                <a:solidFill>
                  <a:srgbClr val="CC0000"/>
                </a:solidFill>
                <a:latin typeface="Mada"/>
                <a:ea typeface="Mada"/>
                <a:cs typeface="Mada"/>
                <a:sym typeface="Mada"/>
              </a:rPr>
              <a:t>Suggests severe bleeding hypovolemic shock.</a:t>
            </a:r>
            <a:endParaRPr sz="1100">
              <a:solidFill>
                <a:srgbClr val="CC0000"/>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Fatigue, SOB or angina? </a:t>
            </a:r>
            <a:r>
              <a:rPr lang="en-GB" sz="1100">
                <a:solidFill>
                  <a:srgbClr val="999999"/>
                </a:solidFill>
                <a:latin typeface="Mada"/>
                <a:ea typeface="Mada"/>
                <a:cs typeface="Mada"/>
                <a:sym typeface="Mada"/>
              </a:rPr>
              <a:t>suggest anemia from chronic bleeding.</a:t>
            </a:r>
            <a:endParaRPr sz="1100">
              <a:solidFill>
                <a:srgbClr val="999999"/>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Change in bowel movements, diarrhea/ constipation</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300">
                <a:solidFill>
                  <a:schemeClr val="dk1"/>
                </a:solidFill>
                <a:latin typeface="Mada"/>
                <a:ea typeface="Mada"/>
                <a:cs typeface="Mada"/>
                <a:sym typeface="Mada"/>
              </a:rPr>
              <a:t>Risk factors</a:t>
            </a:r>
            <a:r>
              <a:rPr lang="en-GB" sz="1100">
                <a:solidFill>
                  <a:schemeClr val="dk1"/>
                </a:solidFill>
                <a:latin typeface="Mada"/>
                <a:ea typeface="Mada"/>
                <a:cs typeface="Mada"/>
                <a:sym typeface="Mada"/>
              </a:rPr>
              <a:t>: </a:t>
            </a:r>
            <a:r>
              <a:rPr lang="en-GB" sz="1100">
                <a:solidFill>
                  <a:srgbClr val="999999"/>
                </a:solidFill>
                <a:latin typeface="Mada"/>
                <a:ea typeface="Mada"/>
                <a:cs typeface="Mada"/>
                <a:sym typeface="Mada"/>
              </a:rPr>
              <a:t>always ask about the risk factor in the HPI</a:t>
            </a:r>
            <a:endParaRPr sz="1100">
              <a:solidFill>
                <a:srgbClr val="999999"/>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Have you done any procedure</a:t>
            </a:r>
            <a:r>
              <a:rPr b="1" lang="en-GB" sz="1100">
                <a:solidFill>
                  <a:srgbClr val="980000"/>
                </a:solidFill>
                <a:latin typeface="Mada"/>
                <a:ea typeface="Mada"/>
                <a:cs typeface="Mada"/>
                <a:sym typeface="Mada"/>
              </a:rPr>
              <a:t> (upper endoscopy)</a:t>
            </a:r>
            <a:r>
              <a:rPr lang="en-GB" sz="1100">
                <a:solidFill>
                  <a:schemeClr val="dk1"/>
                </a:solidFill>
                <a:latin typeface="Mada"/>
                <a:ea typeface="Mada"/>
                <a:cs typeface="Mada"/>
                <a:sym typeface="Mada"/>
              </a:rPr>
              <a:t>? </a:t>
            </a:r>
            <a:r>
              <a:rPr lang="en-GB" sz="1100">
                <a:solidFill>
                  <a:srgbClr val="B7B7B7"/>
                </a:solidFill>
                <a:latin typeface="Mada"/>
                <a:ea typeface="Mada"/>
                <a:cs typeface="Mada"/>
                <a:sym typeface="Mada"/>
              </a:rPr>
              <a:t>Risk for perforation </a:t>
            </a:r>
            <a:endParaRPr sz="1100">
              <a:solidFill>
                <a:srgbClr val="B7B7B7"/>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Medications?</a:t>
            </a:r>
            <a:r>
              <a:rPr lang="en-GB" sz="1100">
                <a:solidFill>
                  <a:schemeClr val="dk1"/>
                </a:solidFill>
                <a:latin typeface="Mada"/>
                <a:ea typeface="Mada"/>
                <a:cs typeface="Mada"/>
                <a:sym typeface="Mada"/>
              </a:rPr>
              <a:t> (NSAIDs, Anticoagulants, Immunosuppressants, Antibiotics, Bisphosphonates)?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Smoking?</a:t>
            </a:r>
            <a:r>
              <a:rPr lang="en-GB" sz="1100">
                <a:solidFill>
                  <a:schemeClr val="dk1"/>
                </a:solidFill>
                <a:latin typeface="Mada"/>
                <a:ea typeface="Mada"/>
                <a:cs typeface="Mada"/>
                <a:sym typeface="Mada"/>
              </a:rPr>
              <a:t> Alcohol?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any sort of contact with a Hepatitis patient?</a:t>
            </a:r>
            <a:endParaRPr b="1" sz="16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300">
                <a:solidFill>
                  <a:schemeClr val="dk1"/>
                </a:solidFill>
                <a:highlight>
                  <a:srgbClr val="F9DEC9"/>
                </a:highlight>
                <a:latin typeface="Mada"/>
                <a:ea typeface="Mada"/>
                <a:cs typeface="Mada"/>
                <a:sym typeface="Mada"/>
              </a:rPr>
              <a:t>PMH:</a:t>
            </a:r>
            <a:r>
              <a:rPr b="1" lang="en-GB" sz="1600">
                <a:solidFill>
                  <a:schemeClr val="dk1"/>
                </a:solidFill>
                <a:latin typeface="Mada"/>
                <a:ea typeface="Mada"/>
                <a:cs typeface="Mada"/>
                <a:sym typeface="Mada"/>
              </a:rPr>
              <a:t> </a:t>
            </a:r>
            <a:r>
              <a:rPr lang="en-GB" sz="1100">
                <a:solidFill>
                  <a:schemeClr val="dk1"/>
                </a:solidFill>
                <a:latin typeface="Mada"/>
                <a:ea typeface="Mada"/>
                <a:cs typeface="Mada"/>
                <a:sym typeface="Mada"/>
              </a:rPr>
              <a:t>ask specifically</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Hx of Peptic Ulcers , H.pylori, hx of Rheumatoid arthritis</a:t>
            </a:r>
            <a:r>
              <a:rPr lang="en-GB" sz="1100">
                <a:solidFill>
                  <a:srgbClr val="999999"/>
                </a:solidFill>
                <a:latin typeface="Mada"/>
                <a:ea typeface="Mada"/>
                <a:cs typeface="Mada"/>
                <a:sym typeface="Mada"/>
              </a:rPr>
              <a:t> ( prolonged use NSAIDs /steroids),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rgbClr val="CC0000"/>
                </a:solidFill>
                <a:latin typeface="Mada"/>
                <a:ea typeface="Mada"/>
                <a:cs typeface="Mada"/>
                <a:sym typeface="Mada"/>
              </a:rPr>
              <a:t>liver disease, </a:t>
            </a:r>
            <a:r>
              <a:rPr lang="en-GB" sz="1100">
                <a:solidFill>
                  <a:schemeClr val="dk1"/>
                </a:solidFill>
                <a:latin typeface="Mada"/>
                <a:ea typeface="Mada"/>
                <a:cs typeface="Mada"/>
                <a:sym typeface="Mada"/>
              </a:rPr>
              <a:t> Malignancy,  Coagulopathy</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300">
                <a:solidFill>
                  <a:schemeClr val="dk1"/>
                </a:solidFill>
                <a:highlight>
                  <a:srgbClr val="F9DEC9"/>
                </a:highlight>
                <a:latin typeface="Mada"/>
                <a:ea typeface="Mada"/>
                <a:cs typeface="Mada"/>
                <a:sym typeface="Mada"/>
              </a:rPr>
              <a:t>Family:</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ask about: Chronic diseases, Thrombotic disease, GI disease: GERD, tumors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300">
                <a:solidFill>
                  <a:schemeClr val="dk1"/>
                </a:solidFill>
                <a:highlight>
                  <a:srgbClr val="F9DEC9"/>
                </a:highlight>
                <a:latin typeface="Mada"/>
                <a:ea typeface="Mada"/>
                <a:cs typeface="Mada"/>
                <a:sym typeface="Mada"/>
              </a:rPr>
              <a:t>Social:</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Alcoholism, contact with hepatitis patient, unprotected sex,steroids, smoking.</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sp>
        <p:nvSpPr>
          <p:cNvPr id="986" name="Google Shape;986;p57"/>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7" name="Google Shape;987;p57"/>
          <p:cNvGrpSpPr/>
          <p:nvPr/>
        </p:nvGrpSpPr>
        <p:grpSpPr>
          <a:xfrm>
            <a:off x="-87029" y="1064354"/>
            <a:ext cx="4067400" cy="459921"/>
            <a:chOff x="-74762" y="3754429"/>
            <a:chExt cx="4067400" cy="459921"/>
          </a:xfrm>
        </p:grpSpPr>
        <p:sp>
          <p:nvSpPr>
            <p:cNvPr id="988" name="Google Shape;988;p57"/>
            <p:cNvSpPr txBox="1"/>
            <p:nvPr/>
          </p:nvSpPr>
          <p:spPr>
            <a:xfrm>
              <a:off x="-74762" y="3754429"/>
              <a:ext cx="4067400" cy="27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B.  Hx </a:t>
              </a:r>
              <a:r>
                <a:rPr lang="en-GB" sz="1800">
                  <a:solidFill>
                    <a:srgbClr val="9FCFCF"/>
                  </a:solidFill>
                  <a:latin typeface="Comfortaa Regular"/>
                  <a:ea typeface="Comfortaa Regular"/>
                  <a:cs typeface="Comfortaa Regular"/>
                  <a:sym typeface="Comfortaa Regular"/>
                </a:rPr>
                <a:t>of Hematemesis</a:t>
              </a:r>
              <a:endParaRPr sz="1800">
                <a:solidFill>
                  <a:srgbClr val="9FCFCF"/>
                </a:solidFill>
                <a:latin typeface="Comfortaa Regular"/>
                <a:ea typeface="Comfortaa Regular"/>
                <a:cs typeface="Comfortaa Regular"/>
                <a:sym typeface="Comfortaa Regular"/>
              </a:endParaRPr>
            </a:p>
          </p:txBody>
        </p:sp>
        <p:sp>
          <p:nvSpPr>
            <p:cNvPr id="989" name="Google Shape;989;p57"/>
            <p:cNvSpPr/>
            <p:nvPr/>
          </p:nvSpPr>
          <p:spPr>
            <a:xfrm>
              <a:off x="75" y="4156750"/>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990" name="Google Shape;990;p57"/>
          <p:cNvSpPr txBox="1"/>
          <p:nvPr/>
        </p:nvSpPr>
        <p:spPr>
          <a:xfrm>
            <a:off x="133350" y="166250"/>
            <a:ext cx="7296300" cy="80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9FCFCF"/>
                </a:solidFill>
                <a:highlight>
                  <a:schemeClr val="lt1"/>
                </a:highlight>
                <a:latin typeface="Lora"/>
                <a:ea typeface="Lora"/>
                <a:cs typeface="Lora"/>
                <a:sym typeface="Lora"/>
              </a:rPr>
              <a:t>Session 8: </a:t>
            </a:r>
            <a:r>
              <a:rPr b="1" lang="en-GB" sz="2000">
                <a:solidFill>
                  <a:srgbClr val="9FCFCF"/>
                </a:solidFill>
                <a:highlight>
                  <a:srgbClr val="FFFFFF"/>
                </a:highlight>
                <a:latin typeface="Lora"/>
                <a:ea typeface="Lora"/>
                <a:cs typeface="Lora"/>
                <a:sym typeface="Lora"/>
              </a:rPr>
              <a:t>History and Physical Examination of patients with Hemoptysis, Dyspnea, Dysphagia, hematemesis</a:t>
            </a:r>
            <a:endParaRPr b="1" sz="2000">
              <a:solidFill>
                <a:srgbClr val="9FCFCF"/>
              </a:solidFill>
              <a:latin typeface="Lora"/>
              <a:ea typeface="Lora"/>
              <a:cs typeface="Lora"/>
              <a:sym typeface="Lora"/>
            </a:endParaRPr>
          </a:p>
        </p:txBody>
      </p:sp>
      <p:sp>
        <p:nvSpPr>
          <p:cNvPr id="991" name="Google Shape;991;p57"/>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58"/>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58"/>
          <p:cNvSpPr txBox="1"/>
          <p:nvPr/>
        </p:nvSpPr>
        <p:spPr>
          <a:xfrm>
            <a:off x="123825" y="181600"/>
            <a:ext cx="6980100" cy="42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latin typeface="Lora"/>
                <a:ea typeface="Lora"/>
                <a:cs typeface="Lora"/>
                <a:sym typeface="Lora"/>
              </a:rPr>
              <a:t>Cont. Hematemesis Investigations &amp; Management</a:t>
            </a:r>
            <a:endParaRPr b="1" sz="2000">
              <a:solidFill>
                <a:srgbClr val="9FCFCF"/>
              </a:solidFill>
              <a:latin typeface="Lora"/>
              <a:ea typeface="Lora"/>
              <a:cs typeface="Lora"/>
              <a:sym typeface="Lora"/>
            </a:endParaRPr>
          </a:p>
          <a:p>
            <a:pPr indent="0" lvl="0" marL="0" rtl="0" algn="ctr">
              <a:spcBef>
                <a:spcPts val="0"/>
              </a:spcBef>
              <a:spcAft>
                <a:spcPts val="0"/>
              </a:spcAft>
              <a:buNone/>
            </a:pPr>
            <a:r>
              <a:t/>
            </a:r>
            <a:endParaRPr b="1" sz="2400">
              <a:solidFill>
                <a:srgbClr val="9FCFCF"/>
              </a:solidFill>
              <a:latin typeface="Lora"/>
              <a:ea typeface="Lora"/>
              <a:cs typeface="Lora"/>
              <a:sym typeface="Lora"/>
            </a:endParaRPr>
          </a:p>
        </p:txBody>
      </p:sp>
      <p:sp>
        <p:nvSpPr>
          <p:cNvPr id="998" name="Google Shape;998;p58"/>
          <p:cNvSpPr txBox="1"/>
          <p:nvPr/>
        </p:nvSpPr>
        <p:spPr>
          <a:xfrm>
            <a:off x="75" y="623246"/>
            <a:ext cx="7362900" cy="574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Investigations:</a:t>
            </a:r>
            <a:endParaRPr sz="1800">
              <a:solidFill>
                <a:srgbClr val="9FCFCF"/>
              </a:solidFill>
              <a:latin typeface="Comfortaa Regular"/>
              <a:ea typeface="Comfortaa Regular"/>
              <a:cs typeface="Comfortaa Regular"/>
              <a:sym typeface="Comfortaa Regular"/>
            </a:endParaRPr>
          </a:p>
          <a:p>
            <a:pPr indent="0" lvl="0" marL="0" rtl="0" algn="l">
              <a:spcBef>
                <a:spcPts val="0"/>
              </a:spcBef>
              <a:spcAft>
                <a:spcPts val="0"/>
              </a:spcAft>
              <a:buNone/>
            </a:pPr>
            <a:r>
              <a:t/>
            </a:r>
            <a:endParaRPr sz="1800">
              <a:solidFill>
                <a:srgbClr val="9FCFCF"/>
              </a:solidFill>
              <a:latin typeface="Comfortaa Regular"/>
              <a:ea typeface="Comfortaa Regular"/>
              <a:cs typeface="Comfortaa Regular"/>
              <a:sym typeface="Comfortaa Regular"/>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CBC → hemoglobin, hematocrit level.</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Coagulation profile (Platelets count, PT, PTT, INR), blood type &amp; crossmatch</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LFTs and renal function</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BUN-creatinine ratio elevated with upper GI bleeding</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Xray if perforation is suspected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Management:</a:t>
            </a:r>
            <a:endParaRPr sz="1800">
              <a:solidFill>
                <a:srgbClr val="9FCFCF"/>
              </a:solidFill>
              <a:latin typeface="Comfortaa Regular"/>
              <a:ea typeface="Comfortaa Regular"/>
              <a:cs typeface="Comfortaa Regular"/>
              <a:sym typeface="Comfortaa Regular"/>
            </a:endParaRPr>
          </a:p>
          <a:p>
            <a:pPr indent="0" lvl="0" marL="0" rtl="0" algn="l">
              <a:spcBef>
                <a:spcPts val="0"/>
              </a:spcBef>
              <a:spcAft>
                <a:spcPts val="0"/>
              </a:spcAft>
              <a:buNone/>
            </a:pPr>
            <a:r>
              <a:t/>
            </a:r>
            <a:endParaRPr sz="1800">
              <a:solidFill>
                <a:srgbClr val="9FCFCF"/>
              </a:solidFill>
              <a:latin typeface="Comfortaa Regular"/>
              <a:ea typeface="Comfortaa Regular"/>
              <a:cs typeface="Comfortaa Regular"/>
              <a:sym typeface="Comfortaa Regular"/>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Risk assessment (AIM65 score)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Resuscitation: Hemodynamic status, give IV fluids,( give Packed RBC if Hb &lt; 7 g/dL)</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rgbClr val="980000"/>
                </a:solidFill>
                <a:latin typeface="Mada"/>
                <a:ea typeface="Mada"/>
                <a:cs typeface="Mada"/>
                <a:sym typeface="Mada"/>
              </a:rPr>
              <a:t>PPI infusion,</a:t>
            </a:r>
            <a:r>
              <a:rPr lang="en-GB" sz="1100">
                <a:solidFill>
                  <a:schemeClr val="dk1"/>
                </a:solidFill>
                <a:latin typeface="Mada"/>
                <a:ea typeface="Mada"/>
                <a:cs typeface="Mada"/>
                <a:sym typeface="Mada"/>
              </a:rPr>
              <a:t> octreotide and antibiotics if suspected portal hypertension</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Endoscopy (early endoscopy from 6 to 24 hrs after initial presentation) </a:t>
            </a:r>
            <a:endParaRPr sz="1100">
              <a:solidFill>
                <a:schemeClr val="dk1"/>
              </a:solidFill>
              <a:latin typeface="Mada"/>
              <a:ea typeface="Mada"/>
              <a:cs typeface="Mada"/>
              <a:sym typeface="Mada"/>
            </a:endParaRPr>
          </a:p>
          <a:p>
            <a:pPr indent="0" lvl="0" marL="457200" rtl="0" algn="l">
              <a:spcBef>
                <a:spcPts val="0"/>
              </a:spcBef>
              <a:spcAft>
                <a:spcPts val="0"/>
              </a:spcAft>
              <a:buNone/>
            </a:pPr>
            <a:r>
              <a:rPr lang="en-GB" sz="1100">
                <a:solidFill>
                  <a:schemeClr val="dk1"/>
                </a:solidFill>
                <a:latin typeface="Mada"/>
                <a:ea typeface="Mada"/>
                <a:cs typeface="Mada"/>
                <a:sym typeface="Mada"/>
              </a:rPr>
              <a:t>→ may be delayed if pt has active ACS or suspected</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Prevent recurrence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Treat the underlying cause</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b="1" sz="1600">
              <a:solidFill>
                <a:schemeClr val="dk1"/>
              </a:solidFill>
              <a:latin typeface="Lora"/>
              <a:ea typeface="Lora"/>
              <a:cs typeface="Lora"/>
              <a:sym typeface="Lora"/>
            </a:endParaRPr>
          </a:p>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Indications for surgery:</a:t>
            </a:r>
            <a:endParaRPr sz="1800">
              <a:solidFill>
                <a:srgbClr val="9FCFCF"/>
              </a:solidFill>
              <a:latin typeface="Comfortaa Regular"/>
              <a:ea typeface="Comfortaa Regular"/>
              <a:cs typeface="Comfortaa Regular"/>
              <a:sym typeface="Comfortaa Regular"/>
            </a:endParaRPr>
          </a:p>
          <a:p>
            <a:pPr indent="0" lvl="0" marL="0" rtl="0" algn="l">
              <a:spcBef>
                <a:spcPts val="0"/>
              </a:spcBef>
              <a:spcAft>
                <a:spcPts val="0"/>
              </a:spcAft>
              <a:buNone/>
            </a:pPr>
            <a:r>
              <a:t/>
            </a:r>
            <a:endParaRPr sz="1800">
              <a:solidFill>
                <a:srgbClr val="9FCFCF"/>
              </a:solidFill>
              <a:latin typeface="Comfortaa Regular"/>
              <a:ea typeface="Comfortaa Regular"/>
              <a:cs typeface="Comfortaa Regular"/>
              <a:sym typeface="Comfortaa Regular"/>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Hemodynamically unstable patients who have not responded to IV fluid, transfusion, endoscopic intervention, or correction of coagulopathies.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Severe initial bleed or recurrence of bleed after endoscopic treatment failed twice.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Continued bleeding for more than 24 hours.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Visible vessel at base of ulcer (30% to 50% chance of rebleed).</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Ongoing transfusion requirement (five units within first 4 to 6 hours).</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pic>
        <p:nvPicPr>
          <p:cNvPr id="999" name="Google Shape;999;p58"/>
          <p:cNvPicPr preferRelativeResize="0"/>
          <p:nvPr/>
        </p:nvPicPr>
        <p:blipFill rotWithShape="1">
          <a:blip r:embed="rId3">
            <a:alphaModFix/>
          </a:blip>
          <a:srcRect b="4613" l="10283" r="16370" t="20848"/>
          <a:stretch/>
        </p:blipFill>
        <p:spPr>
          <a:xfrm>
            <a:off x="2031937" y="6059805"/>
            <a:ext cx="3525651" cy="2687225"/>
          </a:xfrm>
          <a:prstGeom prst="rect">
            <a:avLst/>
          </a:prstGeom>
          <a:noFill/>
          <a:ln>
            <a:noFill/>
          </a:ln>
        </p:spPr>
      </p:pic>
      <p:sp>
        <p:nvSpPr>
          <p:cNvPr id="1000" name="Google Shape;1000;p58"/>
          <p:cNvSpPr/>
          <p:nvPr/>
        </p:nvSpPr>
        <p:spPr>
          <a:xfrm>
            <a:off x="75" y="4593305"/>
            <a:ext cx="2727300" cy="417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001" name="Google Shape;1001;p58"/>
          <p:cNvSpPr/>
          <p:nvPr/>
        </p:nvSpPr>
        <p:spPr>
          <a:xfrm>
            <a:off x="75" y="2624545"/>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002" name="Google Shape;1002;p58"/>
          <p:cNvSpPr/>
          <p:nvPr/>
        </p:nvSpPr>
        <p:spPr>
          <a:xfrm>
            <a:off x="75" y="1017213"/>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003" name="Google Shape;1003;p58"/>
          <p:cNvSpPr/>
          <p:nvPr/>
        </p:nvSpPr>
        <p:spPr>
          <a:xfrm>
            <a:off x="75" y="9377823"/>
            <a:ext cx="2727300" cy="417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004" name="Google Shape;1004;p58"/>
          <p:cNvSpPr txBox="1"/>
          <p:nvPr/>
        </p:nvSpPr>
        <p:spPr>
          <a:xfrm>
            <a:off x="0" y="9021250"/>
            <a:ext cx="69333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Physical </a:t>
            </a:r>
            <a:r>
              <a:rPr lang="en-GB" sz="1800">
                <a:solidFill>
                  <a:srgbClr val="9FCFCF"/>
                </a:solidFill>
                <a:latin typeface="Comfortaa Regular"/>
                <a:ea typeface="Comfortaa Regular"/>
                <a:cs typeface="Comfortaa Regular"/>
                <a:sym typeface="Comfortaa Regular"/>
              </a:rPr>
              <a:t>Examination for dysphagia and haematemesis </a:t>
            </a:r>
            <a:endParaRPr sz="1800">
              <a:solidFill>
                <a:srgbClr val="9FCFCF"/>
              </a:solidFill>
              <a:latin typeface="Comfortaa Regular"/>
              <a:ea typeface="Comfortaa Regular"/>
              <a:cs typeface="Comfortaa Regular"/>
              <a:sym typeface="Comfortaa Regular"/>
            </a:endParaRPr>
          </a:p>
        </p:txBody>
      </p:sp>
      <p:sp>
        <p:nvSpPr>
          <p:cNvPr id="1005" name="Google Shape;1005;p58"/>
          <p:cNvSpPr txBox="1"/>
          <p:nvPr/>
        </p:nvSpPr>
        <p:spPr>
          <a:xfrm>
            <a:off x="-23399" y="9377825"/>
            <a:ext cx="7589400" cy="14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999999"/>
                </a:solidFill>
                <a:latin typeface="Mada"/>
                <a:ea typeface="Mada"/>
                <a:cs typeface="Mada"/>
                <a:sym typeface="Mada"/>
              </a:rPr>
              <a:t>Refer to </a:t>
            </a:r>
            <a:r>
              <a:rPr i="1" lang="en-GB" sz="1100">
                <a:solidFill>
                  <a:srgbClr val="999999"/>
                </a:solidFill>
                <a:latin typeface="Mada"/>
                <a:ea typeface="Mada"/>
                <a:cs typeface="Mada"/>
                <a:sym typeface="Mada"/>
              </a:rPr>
              <a:t>abdominal examination </a:t>
            </a:r>
            <a:r>
              <a:rPr lang="en-GB" sz="1100">
                <a:solidFill>
                  <a:srgbClr val="999999"/>
                </a:solidFill>
                <a:latin typeface="Mada"/>
                <a:ea typeface="Mada"/>
                <a:cs typeface="Mada"/>
                <a:sym typeface="Mada"/>
              </a:rPr>
              <a:t>in page 77</a:t>
            </a:r>
            <a:endParaRPr>
              <a:solidFill>
                <a:srgbClr val="999999"/>
              </a:solidFill>
            </a:endParaRPr>
          </a:p>
        </p:txBody>
      </p:sp>
      <p:sp>
        <p:nvSpPr>
          <p:cNvPr id="1006" name="Google Shape;1006;p58"/>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59"/>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12" name="Google Shape;1012;p59"/>
          <p:cNvGrpSpPr/>
          <p:nvPr/>
        </p:nvGrpSpPr>
        <p:grpSpPr>
          <a:xfrm>
            <a:off x="3846" y="451429"/>
            <a:ext cx="4067400" cy="459921"/>
            <a:chOff x="-74762" y="3754429"/>
            <a:chExt cx="4067400" cy="459921"/>
          </a:xfrm>
        </p:grpSpPr>
        <p:sp>
          <p:nvSpPr>
            <p:cNvPr id="1013" name="Google Shape;1013;p59"/>
            <p:cNvSpPr txBox="1"/>
            <p:nvPr/>
          </p:nvSpPr>
          <p:spPr>
            <a:xfrm>
              <a:off x="-74762" y="3754429"/>
              <a:ext cx="4067400" cy="27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C.  Hx of Dyspnea</a:t>
              </a:r>
              <a:endParaRPr sz="1800">
                <a:solidFill>
                  <a:srgbClr val="9FCFCF"/>
                </a:solidFill>
                <a:latin typeface="Comfortaa Regular"/>
                <a:ea typeface="Comfortaa Regular"/>
                <a:cs typeface="Comfortaa Regular"/>
                <a:sym typeface="Comfortaa Regular"/>
              </a:endParaRPr>
            </a:p>
          </p:txBody>
        </p:sp>
        <p:sp>
          <p:nvSpPr>
            <p:cNvPr id="1014" name="Google Shape;1014;p59"/>
            <p:cNvSpPr/>
            <p:nvPr/>
          </p:nvSpPr>
          <p:spPr>
            <a:xfrm>
              <a:off x="75" y="4156750"/>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1015" name="Google Shape;1015;p59"/>
          <p:cNvSpPr txBox="1"/>
          <p:nvPr/>
        </p:nvSpPr>
        <p:spPr>
          <a:xfrm>
            <a:off x="133350" y="112225"/>
            <a:ext cx="7296300" cy="56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9FCFCF"/>
                </a:solidFill>
                <a:highlight>
                  <a:srgbClr val="FFFFFF"/>
                </a:highlight>
                <a:latin typeface="Lora"/>
                <a:ea typeface="Lora"/>
                <a:cs typeface="Lora"/>
                <a:sym typeface="Lora"/>
              </a:rPr>
              <a:t>History of patients with Hemoptysis, Dyspnea. </a:t>
            </a:r>
            <a:endParaRPr b="1" sz="2000">
              <a:solidFill>
                <a:srgbClr val="9FCFCF"/>
              </a:solidFill>
              <a:latin typeface="Lora"/>
              <a:ea typeface="Lora"/>
              <a:cs typeface="Lora"/>
              <a:sym typeface="Lora"/>
            </a:endParaRPr>
          </a:p>
        </p:txBody>
      </p:sp>
      <p:sp>
        <p:nvSpPr>
          <p:cNvPr id="1016" name="Google Shape;1016;p59"/>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1017" name="Google Shape;1017;p59"/>
          <p:cNvSpPr txBox="1"/>
          <p:nvPr/>
        </p:nvSpPr>
        <p:spPr>
          <a:xfrm>
            <a:off x="0" y="932675"/>
            <a:ext cx="2702100" cy="107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9FCFCF"/>
                </a:solidFill>
                <a:latin typeface="Comfortaa Regular"/>
                <a:ea typeface="Comfortaa Regular"/>
                <a:cs typeface="Comfortaa Regular"/>
                <a:sym typeface="Comfortaa Regular"/>
              </a:rPr>
              <a:t>DDx</a:t>
            </a:r>
            <a:endParaRPr sz="1200">
              <a:solidFill>
                <a:schemeClr val="dk1"/>
              </a:solidFill>
              <a:latin typeface="Mada"/>
              <a:ea typeface="Mada"/>
              <a:cs typeface="Mada"/>
              <a:sym typeface="Mada"/>
            </a:endParaRPr>
          </a:p>
        </p:txBody>
      </p:sp>
      <p:graphicFrame>
        <p:nvGraphicFramePr>
          <p:cNvPr id="1018" name="Google Shape;1018;p59"/>
          <p:cNvGraphicFramePr/>
          <p:nvPr/>
        </p:nvGraphicFramePr>
        <p:xfrm>
          <a:off x="186600" y="3854327"/>
          <a:ext cx="3000000" cy="3000000"/>
        </p:xfrm>
        <a:graphic>
          <a:graphicData uri="http://schemas.openxmlformats.org/drawingml/2006/table">
            <a:tbl>
              <a:tblPr>
                <a:noFill/>
                <a:tableStyleId>{19993E90-D4CF-4236-97D6-A35B643A8516}</a:tableStyleId>
              </a:tblPr>
              <a:tblGrid>
                <a:gridCol w="1796775"/>
                <a:gridCol w="2987800"/>
                <a:gridCol w="2511725"/>
              </a:tblGrid>
              <a:tr h="254875">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SOCRATES</a:t>
                      </a:r>
                      <a:endParaRPr b="1" sz="1100">
                        <a:latin typeface="Mada"/>
                        <a:ea typeface="Mada"/>
                        <a:cs typeface="Mada"/>
                        <a:sym typeface="Mada"/>
                      </a:endParaRPr>
                    </a:p>
                  </a:txBody>
                  <a:tcPr marT="91425" marB="91425" marR="91425" marL="91425">
                    <a:solidFill>
                      <a:srgbClr val="F9DEC9"/>
                    </a:solidFill>
                  </a:tcPr>
                </a:tc>
                <a:tc gridSpan="2">
                  <a:txBody>
                    <a:bodyPr/>
                    <a:lstStyle/>
                    <a:p>
                      <a:pPr indent="0" lvl="0" marL="0" rtl="0" algn="ctr">
                        <a:lnSpc>
                          <a:spcPct val="115000"/>
                        </a:lnSpc>
                        <a:spcBef>
                          <a:spcPts val="0"/>
                        </a:spcBef>
                        <a:spcAft>
                          <a:spcPts val="0"/>
                        </a:spcAft>
                        <a:buNone/>
                      </a:pPr>
                      <a:r>
                        <a:rPr b="1" lang="en-GB" sz="1100">
                          <a:latin typeface="Mada"/>
                          <a:ea typeface="Mada"/>
                          <a:cs typeface="Mada"/>
                          <a:sym typeface="Mada"/>
                        </a:rPr>
                        <a:t>Hint </a:t>
                      </a:r>
                      <a:endParaRPr b="1" sz="1100">
                        <a:latin typeface="Mada"/>
                        <a:ea typeface="Mada"/>
                        <a:cs typeface="Mada"/>
                        <a:sym typeface="Mada"/>
                      </a:endParaRPr>
                    </a:p>
                  </a:txBody>
                  <a:tcPr marT="91425" marB="91425" marR="91425" marL="91425">
                    <a:solidFill>
                      <a:srgbClr val="F9DEC9"/>
                    </a:solidFill>
                  </a:tcPr>
                </a:tc>
                <a:tc hMerge="1"/>
              </a:tr>
              <a:tr h="520975">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Onset</a:t>
                      </a:r>
                      <a:endParaRPr b="1" sz="1100">
                        <a:latin typeface="Mada"/>
                        <a:ea typeface="Mada"/>
                        <a:cs typeface="Mada"/>
                        <a:sym typeface="Mada"/>
                      </a:endParaRPr>
                    </a:p>
                  </a:txBody>
                  <a:tcPr marT="91425" marB="91425" marR="91425" marL="91425" anchor="ctr"/>
                </a:tc>
                <a:tc gridSpan="2">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How long have you been short of breath? (To know If it for minutes, hours to days, weeks or longer)</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Sudden or gradual </a:t>
                      </a:r>
                      <a:r>
                        <a:rPr lang="en-GB" sz="1100">
                          <a:solidFill>
                            <a:srgbClr val="B7B7B7"/>
                          </a:solidFill>
                          <a:latin typeface="Mada"/>
                          <a:ea typeface="Mada"/>
                          <a:cs typeface="Mada"/>
                          <a:sym typeface="Mada"/>
                        </a:rPr>
                        <a:t>very quickly (PE) instantaneously (Pneumothorax)</a:t>
                      </a:r>
                      <a:endParaRPr sz="1100">
                        <a:solidFill>
                          <a:srgbClr val="B7B7B7"/>
                        </a:solidFill>
                        <a:latin typeface="Mada"/>
                        <a:ea typeface="Mada"/>
                        <a:cs typeface="Mada"/>
                        <a:sym typeface="Mada"/>
                      </a:endParaRPr>
                    </a:p>
                  </a:txBody>
                  <a:tcPr marT="91425" marB="91425" marR="91425" marL="91425"/>
                </a:tc>
                <a:tc hMerge="1"/>
              </a:tr>
              <a:tr h="381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Character</a:t>
                      </a:r>
                      <a:endParaRPr b="1" sz="1100">
                        <a:latin typeface="Mada"/>
                        <a:ea typeface="Mada"/>
                        <a:cs typeface="Mada"/>
                        <a:sym typeface="Mada"/>
                      </a:endParaRPr>
                    </a:p>
                  </a:txBody>
                  <a:tcPr marT="91425" marB="91425" marR="91425" marL="91425" anchor="ctr"/>
                </a:tc>
                <a:tc gridSpan="2">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Acute, chronic, constant, </a:t>
                      </a:r>
                      <a:r>
                        <a:rPr lang="en-GB" sz="1100">
                          <a:latin typeface="Mada"/>
                          <a:ea typeface="Mada"/>
                          <a:cs typeface="Mada"/>
                          <a:sym typeface="Mada"/>
                        </a:rPr>
                        <a:t>intermittent</a:t>
                      </a:r>
                      <a:r>
                        <a:rPr lang="en-GB" sz="1100">
                          <a:latin typeface="Mada"/>
                          <a:ea typeface="Mada"/>
                          <a:cs typeface="Mada"/>
                          <a:sym typeface="Mada"/>
                        </a:rPr>
                        <a:t>:  When is it worse/better? Varies from day to day: </a:t>
                      </a:r>
                      <a:r>
                        <a:rPr lang="en-GB" sz="1100">
                          <a:solidFill>
                            <a:srgbClr val="B7B7B7"/>
                          </a:solidFill>
                          <a:latin typeface="Mada"/>
                          <a:ea typeface="Mada"/>
                          <a:cs typeface="Mada"/>
                          <a:sym typeface="Mada"/>
                        </a:rPr>
                        <a:t>asthma.</a:t>
                      </a:r>
                      <a:endParaRPr sz="1100">
                        <a:solidFill>
                          <a:srgbClr val="B7B7B7"/>
                        </a:solidFill>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Constant or progressive? Worsen progressively: </a:t>
                      </a:r>
                      <a:r>
                        <a:rPr lang="en-GB" sz="1100">
                          <a:solidFill>
                            <a:srgbClr val="B7B7B7"/>
                          </a:solidFill>
                          <a:latin typeface="Mada"/>
                          <a:ea typeface="Mada"/>
                          <a:cs typeface="Mada"/>
                          <a:sym typeface="Mada"/>
                        </a:rPr>
                        <a:t>pulmonary fibrosis,interstitial lung disease.</a:t>
                      </a:r>
                      <a:endParaRPr sz="1100">
                        <a:solidFill>
                          <a:srgbClr val="B7B7B7"/>
                        </a:solidFill>
                        <a:latin typeface="Mada"/>
                        <a:ea typeface="Mada"/>
                        <a:cs typeface="Mada"/>
                        <a:sym typeface="Mada"/>
                      </a:endParaRPr>
                    </a:p>
                    <a:p>
                      <a:pPr indent="-298450" lvl="0" marL="457200" rtl="0" algn="l">
                        <a:lnSpc>
                          <a:spcPct val="115000"/>
                        </a:lnSpc>
                        <a:spcBef>
                          <a:spcPts val="0"/>
                        </a:spcBef>
                        <a:spcAft>
                          <a:spcPts val="0"/>
                        </a:spcAft>
                        <a:buClr>
                          <a:srgbClr val="B7B7B7"/>
                        </a:buClr>
                        <a:buSzPts val="1100"/>
                        <a:buFont typeface="Mada"/>
                        <a:buChar char="●"/>
                      </a:pPr>
                      <a:r>
                        <a:rPr lang="en-GB" sz="1100">
                          <a:latin typeface="Mada"/>
                          <a:ea typeface="Mada"/>
                          <a:cs typeface="Mada"/>
                          <a:sym typeface="Mada"/>
                        </a:rPr>
                        <a:t>tightness?</a:t>
                      </a:r>
                      <a:r>
                        <a:rPr lang="en-GB" sz="1100">
                          <a:solidFill>
                            <a:srgbClr val="B7B7B7"/>
                          </a:solidFill>
                          <a:latin typeface="Mada"/>
                          <a:ea typeface="Mada"/>
                          <a:cs typeface="Mada"/>
                          <a:sym typeface="Mada"/>
                        </a:rPr>
                        <a:t> (asthma) </a:t>
                      </a:r>
                      <a:r>
                        <a:rPr lang="en-GB" sz="1100">
                          <a:latin typeface="Mada"/>
                          <a:ea typeface="Mada"/>
                          <a:cs typeface="Mada"/>
                          <a:sym typeface="Mada"/>
                        </a:rPr>
                        <a:t>shallow and fast breathing?</a:t>
                      </a:r>
                      <a:r>
                        <a:rPr lang="en-GB" sz="1100">
                          <a:solidFill>
                            <a:srgbClr val="B7B7B7"/>
                          </a:solidFill>
                          <a:latin typeface="Mada"/>
                          <a:ea typeface="Mada"/>
                          <a:cs typeface="Mada"/>
                          <a:sym typeface="Mada"/>
                        </a:rPr>
                        <a:t> (Restrictive pulmonary disease)</a:t>
                      </a:r>
                      <a:endParaRPr sz="1100">
                        <a:solidFill>
                          <a:srgbClr val="B7B7B7"/>
                        </a:solidFill>
                        <a:latin typeface="Mada"/>
                        <a:ea typeface="Mada"/>
                        <a:cs typeface="Mada"/>
                        <a:sym typeface="Mada"/>
                      </a:endParaRPr>
                    </a:p>
                  </a:txBody>
                  <a:tcPr marT="91425" marB="91425" marR="91425" marL="91425"/>
                </a:tc>
                <a:tc hMerge="1"/>
              </a:tr>
              <a:tr h="10000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Associated symptoms </a:t>
                      </a:r>
                      <a:endParaRPr b="1" sz="1100">
                        <a:latin typeface="Mada"/>
                        <a:ea typeface="Mada"/>
                        <a:cs typeface="Mada"/>
                        <a:sym typeface="Mada"/>
                      </a:endParaRPr>
                    </a:p>
                  </a:txBody>
                  <a:tcPr marT="91425" marB="91425" marR="91425" marL="91425" anchor="ctr"/>
                </a:tc>
                <a:tc gridSpan="2">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Wheezing, cough: If present ask productive or dry?, color of sputum, change in color in sputum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Hemoptysis, chest pain: TAKE DETAILS OF EACH!</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Cardiac symptoms: palpitations, ankle swelling, PND, orthopnoea?</a:t>
                      </a:r>
                      <a:endParaRPr sz="1100">
                        <a:latin typeface="Mada"/>
                        <a:ea typeface="Mada"/>
                        <a:cs typeface="Mada"/>
                        <a:sym typeface="Mada"/>
                      </a:endParaRPr>
                    </a:p>
                  </a:txBody>
                  <a:tcPr marT="91425" marB="91425" marR="91425" marL="91425"/>
                </a:tc>
                <a:tc hMerge="1"/>
              </a:tr>
              <a:tr h="10000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Constitutional symptoms </a:t>
                      </a:r>
                      <a:endParaRPr b="1" sz="1100">
                        <a:solidFill>
                          <a:schemeClr val="dk1"/>
                        </a:solidFill>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Fever, weight loss</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night sweats</a:t>
                      </a:r>
                      <a:endParaRPr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Fatigue, chills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Loss of appetite </a:t>
                      </a:r>
                      <a:endParaRPr sz="1100">
                        <a:solidFill>
                          <a:schemeClr val="dk1"/>
                        </a:solidFill>
                        <a:latin typeface="Mada"/>
                        <a:ea typeface="Mada"/>
                        <a:cs typeface="Mada"/>
                        <a:sym typeface="Mada"/>
                      </a:endParaRPr>
                    </a:p>
                  </a:txBody>
                  <a:tcPr marT="91425" marB="91425" marR="91425" marL="91425" anchor="ctr"/>
                </a:tc>
              </a:tr>
              <a:tr h="10000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Time course</a:t>
                      </a:r>
                      <a:endParaRPr b="1" sz="1100">
                        <a:latin typeface="Mada"/>
                        <a:ea typeface="Mada"/>
                        <a:cs typeface="Mada"/>
                        <a:sym typeface="Mada"/>
                      </a:endParaRPr>
                    </a:p>
                  </a:txBody>
                  <a:tcPr marT="91425" marB="91425" marR="91425" marL="91425" anchor="ctr"/>
                </a:tc>
                <a:tc gridSpan="2">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Relation to exertion, time of day</a:t>
                      </a:r>
                      <a:r>
                        <a:rPr lang="en-GB" sz="1100">
                          <a:solidFill>
                            <a:srgbClr val="B7B7B7"/>
                          </a:solidFill>
                          <a:latin typeface="Mada"/>
                          <a:ea typeface="Mada"/>
                          <a:cs typeface="Mada"/>
                          <a:sym typeface="Mada"/>
                        </a:rPr>
                        <a:t> (morning dips in asthma)</a:t>
                      </a:r>
                      <a:endParaRPr sz="1100">
                        <a:solidFill>
                          <a:srgbClr val="B7B7B7"/>
                        </a:solidFill>
                        <a:latin typeface="Mada"/>
                        <a:ea typeface="Mada"/>
                        <a:cs typeface="Mada"/>
                        <a:sym typeface="Mada"/>
                      </a:endParaRPr>
                    </a:p>
                  </a:txBody>
                  <a:tcPr marT="91425" marB="91425" marR="91425" marL="91425"/>
                </a:tc>
                <a:tc hMerge="1"/>
              </a:tr>
              <a:tr h="10000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 Risk factor</a:t>
                      </a:r>
                      <a:endParaRPr b="1" sz="1100">
                        <a:solidFill>
                          <a:schemeClr val="dk1"/>
                        </a:solidFill>
                        <a:latin typeface="Mada"/>
                        <a:ea typeface="Mada"/>
                        <a:cs typeface="Mada"/>
                        <a:sym typeface="Mada"/>
                      </a:endParaRPr>
                    </a:p>
                  </a:txBody>
                  <a:tcPr marT="91425" marB="91425" marR="91425" marL="91425" anchor="ctr"/>
                </a:tc>
                <a:tc gridSpan="2">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Long whole travel, malignancy, recent surgery, pregnancy, use of contraceptives, procoagulant stage</a:t>
                      </a:r>
                      <a:r>
                        <a:rPr lang="en-GB" sz="1100">
                          <a:solidFill>
                            <a:srgbClr val="B7B7B7"/>
                          </a:solidFill>
                          <a:latin typeface="Mada"/>
                          <a:ea typeface="Mada"/>
                          <a:cs typeface="Mada"/>
                          <a:sym typeface="Mada"/>
                        </a:rPr>
                        <a:t> (DVT/ </a:t>
                      </a:r>
                      <a:r>
                        <a:rPr lang="en-GB" sz="1100">
                          <a:solidFill>
                            <a:srgbClr val="B7B7B7"/>
                          </a:solidFill>
                          <a:latin typeface="Mada"/>
                          <a:ea typeface="Mada"/>
                          <a:cs typeface="Mada"/>
                          <a:sym typeface="Mada"/>
                        </a:rPr>
                        <a:t>PE</a:t>
                      </a:r>
                      <a:r>
                        <a:rPr lang="en-GB" sz="1100">
                          <a:solidFill>
                            <a:srgbClr val="B7B7B7"/>
                          </a:solidFill>
                          <a:latin typeface="Mada"/>
                          <a:ea typeface="Mada"/>
                          <a:cs typeface="Mada"/>
                          <a:sym typeface="Mada"/>
                        </a:rPr>
                        <a:t>) </a:t>
                      </a:r>
                      <a:endParaRPr sz="1100">
                        <a:solidFill>
                          <a:srgbClr val="B7B7B7"/>
                        </a:solidFill>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Recurrent lower respiratory tract infractions (e.g. number in the last year, any antibiotics taken)</a:t>
                      </a:r>
                      <a:endParaRPr sz="1100">
                        <a:latin typeface="Mada"/>
                        <a:ea typeface="Mada"/>
                        <a:cs typeface="Mada"/>
                        <a:sym typeface="Mada"/>
                      </a:endParaRPr>
                    </a:p>
                  </a:txBody>
                  <a:tcPr marT="91425" marB="91425" marR="91425" marL="91425"/>
                </a:tc>
                <a:tc hMerge="1"/>
              </a:tr>
              <a:tr h="10000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E&amp;R factors</a:t>
                      </a:r>
                      <a:endParaRPr b="1" sz="1100">
                        <a:solidFill>
                          <a:schemeClr val="dk1"/>
                        </a:solidFill>
                        <a:latin typeface="Mada"/>
                        <a:ea typeface="Mada"/>
                        <a:cs typeface="Mada"/>
                        <a:sym typeface="Mada"/>
                      </a:endParaRPr>
                    </a:p>
                  </a:txBody>
                  <a:tcPr marT="91425" marB="91425" marR="91425" marL="91425" anchor="ctr"/>
                </a:tc>
                <a:tc gridSpan="2">
                  <a:txBody>
                    <a:bodyPr/>
                    <a:lstStyle/>
                    <a:p>
                      <a:pPr indent="0" lvl="0" marL="0" rtl="0" algn="l">
                        <a:lnSpc>
                          <a:spcPct val="115000"/>
                        </a:lnSpc>
                        <a:spcBef>
                          <a:spcPts val="0"/>
                        </a:spcBef>
                        <a:spcAft>
                          <a:spcPts val="0"/>
                        </a:spcAft>
                        <a:buNone/>
                      </a:pPr>
                      <a:r>
                        <a:rPr lang="en-GB" sz="1100">
                          <a:latin typeface="Mada"/>
                          <a:ea typeface="Mada"/>
                          <a:cs typeface="Mada"/>
                          <a:sym typeface="Mada"/>
                        </a:rPr>
                        <a:t>Exacerbating:</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Effort, dust exposure</a:t>
                      </a:r>
                      <a:endParaRPr sz="1100">
                        <a:latin typeface="Mada"/>
                        <a:ea typeface="Mada"/>
                        <a:cs typeface="Mada"/>
                        <a:sym typeface="Mada"/>
                      </a:endParaRPr>
                    </a:p>
                    <a:p>
                      <a:pPr indent="0" lvl="0" marL="0" rtl="0" algn="l">
                        <a:lnSpc>
                          <a:spcPct val="115000"/>
                        </a:lnSpc>
                        <a:spcBef>
                          <a:spcPts val="0"/>
                        </a:spcBef>
                        <a:spcAft>
                          <a:spcPts val="0"/>
                        </a:spcAft>
                        <a:buNone/>
                      </a:pPr>
                      <a:r>
                        <a:rPr lang="en-GB" sz="1100">
                          <a:solidFill>
                            <a:schemeClr val="dk1"/>
                          </a:solidFill>
                          <a:latin typeface="Mada"/>
                          <a:ea typeface="Mada"/>
                          <a:cs typeface="Mada"/>
                          <a:sym typeface="Mada"/>
                        </a:rPr>
                        <a:t>Alleviating factors:</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Rest, inhalers, GTN spray, head elevation</a:t>
                      </a:r>
                      <a:r>
                        <a:rPr lang="en-GB" sz="1100">
                          <a:solidFill>
                            <a:srgbClr val="B7B7B7"/>
                          </a:solidFill>
                          <a:latin typeface="Mada"/>
                          <a:ea typeface="Mada"/>
                          <a:cs typeface="Mada"/>
                          <a:sym typeface="Mada"/>
                        </a:rPr>
                        <a:t> (CHF)</a:t>
                      </a:r>
                      <a:endParaRPr sz="1100">
                        <a:solidFill>
                          <a:srgbClr val="B7B7B7"/>
                        </a:solidFill>
                        <a:latin typeface="Mada"/>
                        <a:ea typeface="Mada"/>
                        <a:cs typeface="Mada"/>
                        <a:sym typeface="Mada"/>
                      </a:endParaRPr>
                    </a:p>
                  </a:txBody>
                  <a:tcPr marT="91425" marB="91425" marR="91425" marL="91425"/>
                </a:tc>
                <a:tc hMerge="1"/>
              </a:tr>
              <a:tr h="10000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Severity</a:t>
                      </a:r>
                      <a:endParaRPr b="1" sz="1100">
                        <a:solidFill>
                          <a:schemeClr val="dk1"/>
                        </a:solidFill>
                        <a:latin typeface="Mada"/>
                        <a:ea typeface="Mada"/>
                        <a:cs typeface="Mada"/>
                        <a:sym typeface="Mada"/>
                      </a:endParaRPr>
                    </a:p>
                  </a:txBody>
                  <a:tcPr marT="91425" marB="91425" marR="91425" marL="91425" anchor="ctr"/>
                </a:tc>
                <a:tc gridSpan="2">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Quantify how far the patient can walk before stopping due to shortness of breath (e.g. number of stairs, distance on the flat)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Limitations of daily activities by shortness of breath: e.g. any hobbies you can no longer perform due to your breathing?</a:t>
                      </a:r>
                      <a:endParaRPr sz="1100">
                        <a:latin typeface="Mada"/>
                        <a:ea typeface="Mada"/>
                        <a:cs typeface="Mada"/>
                        <a:sym typeface="Mada"/>
                      </a:endParaRPr>
                    </a:p>
                  </a:txBody>
                  <a:tcPr marT="91425" marB="91425" marR="91425" marL="91425"/>
                </a:tc>
                <a:tc hMerge="1"/>
              </a:tr>
            </a:tbl>
          </a:graphicData>
        </a:graphic>
      </p:graphicFrame>
      <p:sp>
        <p:nvSpPr>
          <p:cNvPr id="1019" name="Google Shape;1019;p59"/>
          <p:cNvSpPr txBox="1"/>
          <p:nvPr/>
        </p:nvSpPr>
        <p:spPr>
          <a:xfrm>
            <a:off x="0" y="3000475"/>
            <a:ext cx="3204900" cy="672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CC + Duration </a:t>
            </a:r>
            <a:endParaRPr b="1" sz="1500">
              <a:solidFill>
                <a:schemeClr val="dk1"/>
              </a:solidFill>
              <a:highlight>
                <a:srgbClr val="F9DEC9"/>
              </a:highlight>
              <a:latin typeface="Lora"/>
              <a:ea typeface="Lora"/>
              <a:cs typeface="Lora"/>
              <a:sym typeface="Lor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a:t>
            </a:r>
            <a:endParaRPr sz="11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grpSp>
        <p:nvGrpSpPr>
          <p:cNvPr id="1020" name="Google Shape;1020;p59"/>
          <p:cNvGrpSpPr/>
          <p:nvPr/>
        </p:nvGrpSpPr>
        <p:grpSpPr>
          <a:xfrm>
            <a:off x="87" y="2700946"/>
            <a:ext cx="4074925" cy="456125"/>
            <a:chOff x="-7450" y="2311463"/>
            <a:chExt cx="4074925" cy="456125"/>
          </a:xfrm>
        </p:grpSpPr>
        <p:sp>
          <p:nvSpPr>
            <p:cNvPr id="1021" name="Google Shape;1021;p59"/>
            <p:cNvSpPr txBox="1"/>
            <p:nvPr/>
          </p:nvSpPr>
          <p:spPr>
            <a:xfrm>
              <a:off x="75" y="231146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a:t>
              </a:r>
              <a:endParaRPr sz="1800">
                <a:solidFill>
                  <a:srgbClr val="9FCFCF"/>
                </a:solidFill>
                <a:latin typeface="Comfortaa Regular"/>
                <a:ea typeface="Comfortaa Regular"/>
                <a:cs typeface="Comfortaa Regular"/>
                <a:sym typeface="Comfortaa Regular"/>
              </a:endParaRPr>
            </a:p>
          </p:txBody>
        </p:sp>
        <p:sp>
          <p:nvSpPr>
            <p:cNvPr id="1022" name="Google Shape;1022;p59"/>
            <p:cNvSpPr/>
            <p:nvPr/>
          </p:nvSpPr>
          <p:spPr>
            <a:xfrm>
              <a:off x="-7450" y="270998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1023" name="Google Shape;1023;p59"/>
          <p:cNvSpPr txBox="1"/>
          <p:nvPr/>
        </p:nvSpPr>
        <p:spPr>
          <a:xfrm>
            <a:off x="616701" y="941563"/>
            <a:ext cx="2298600" cy="205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200">
                <a:solidFill>
                  <a:schemeClr val="dk1"/>
                </a:solidFill>
                <a:latin typeface="Mada"/>
                <a:ea typeface="Mada"/>
                <a:cs typeface="Mada"/>
                <a:sym typeface="Mada"/>
              </a:rPr>
              <a:t>Respiratory</a:t>
            </a:r>
            <a:r>
              <a:rPr lang="en-GB" sz="1200">
                <a:solidFill>
                  <a:schemeClr val="dk1"/>
                </a:solidFill>
                <a:latin typeface="Mada"/>
                <a:ea typeface="Mada"/>
                <a:cs typeface="Mada"/>
                <a:sym typeface="Mada"/>
              </a:rPr>
              <a:t> </a:t>
            </a:r>
            <a:r>
              <a:rPr b="1" lang="en-GB" sz="1200">
                <a:solidFill>
                  <a:schemeClr val="dk1"/>
                </a:solidFill>
                <a:latin typeface="Mada"/>
                <a:ea typeface="Mada"/>
                <a:cs typeface="Mada"/>
                <a:sym typeface="Mada"/>
              </a:rPr>
              <a:t>causes: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rgbClr val="FF0000"/>
                </a:solidFill>
                <a:latin typeface="Mada"/>
                <a:ea typeface="Mada"/>
                <a:cs typeface="Mada"/>
                <a:sym typeface="Mada"/>
              </a:rPr>
              <a:t>Pneumothorax</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rgbClr val="FF0000"/>
              </a:buClr>
              <a:buSzPts val="1200"/>
              <a:buFont typeface="Mada"/>
              <a:buChar char="●"/>
            </a:pPr>
            <a:r>
              <a:rPr lang="en-GB" sz="1200">
                <a:solidFill>
                  <a:srgbClr val="FF0000"/>
                </a:solidFill>
                <a:latin typeface="Mada"/>
                <a:ea typeface="Mada"/>
                <a:cs typeface="Mada"/>
                <a:sym typeface="Mada"/>
              </a:rPr>
              <a:t>Bronchiectasis</a:t>
            </a:r>
            <a:endParaRPr sz="1200">
              <a:solidFill>
                <a:srgbClr val="FF0000"/>
              </a:solidFill>
              <a:latin typeface="Mada"/>
              <a:ea typeface="Mada"/>
              <a:cs typeface="Mada"/>
              <a:sym typeface="Mada"/>
            </a:endParaRPr>
          </a:p>
          <a:p>
            <a:pPr indent="-304800" lvl="0" marL="457200" rtl="0" algn="l">
              <a:lnSpc>
                <a:spcPct val="115000"/>
              </a:lnSpc>
              <a:spcBef>
                <a:spcPts val="0"/>
              </a:spcBef>
              <a:spcAft>
                <a:spcPts val="0"/>
              </a:spcAft>
              <a:buClr>
                <a:srgbClr val="FF0000"/>
              </a:buClr>
              <a:buSzPts val="1200"/>
              <a:buFont typeface="Mada"/>
              <a:buChar char="●"/>
            </a:pPr>
            <a:r>
              <a:rPr lang="en-GB" sz="1200">
                <a:solidFill>
                  <a:srgbClr val="FF0000"/>
                </a:solidFill>
                <a:latin typeface="Mada"/>
                <a:ea typeface="Mada"/>
                <a:cs typeface="Mada"/>
                <a:sym typeface="Mada"/>
              </a:rPr>
              <a:t>lung Abscess </a:t>
            </a:r>
            <a:endParaRPr sz="1200">
              <a:solidFill>
                <a:srgbClr val="FF0000"/>
              </a:solidFill>
              <a:latin typeface="Mada"/>
              <a:ea typeface="Mada"/>
              <a:cs typeface="Mada"/>
              <a:sym typeface="Mada"/>
            </a:endParaRPr>
          </a:p>
          <a:p>
            <a:pPr indent="-304800" lvl="0" marL="457200" rtl="0" algn="l">
              <a:lnSpc>
                <a:spcPct val="115000"/>
              </a:lnSpc>
              <a:spcBef>
                <a:spcPts val="0"/>
              </a:spcBef>
              <a:spcAft>
                <a:spcPts val="0"/>
              </a:spcAft>
              <a:buClr>
                <a:srgbClr val="FF0000"/>
              </a:buClr>
              <a:buSzPts val="1200"/>
              <a:buFont typeface="Mada"/>
              <a:buChar char="●"/>
            </a:pPr>
            <a:r>
              <a:rPr lang="en-GB" sz="1200">
                <a:solidFill>
                  <a:srgbClr val="FF0000"/>
                </a:solidFill>
                <a:latin typeface="Mada"/>
                <a:ea typeface="Mada"/>
                <a:cs typeface="Mada"/>
                <a:sym typeface="Mada"/>
              </a:rPr>
              <a:t>Pulmonary embolism</a:t>
            </a:r>
            <a:endParaRPr sz="1200">
              <a:solidFill>
                <a:srgbClr val="FF0000"/>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rgbClr val="FF0000"/>
                </a:solidFill>
                <a:latin typeface="Mada"/>
                <a:ea typeface="Mada"/>
                <a:cs typeface="Mada"/>
                <a:sym typeface="Mada"/>
              </a:rPr>
              <a:t>Lung cancer</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rgbClr val="FF0000"/>
              </a:buClr>
              <a:buSzPts val="1200"/>
              <a:buFont typeface="Mada"/>
              <a:buChar char="●"/>
            </a:pPr>
            <a:r>
              <a:rPr lang="en-GB" sz="1200">
                <a:solidFill>
                  <a:srgbClr val="FF0000"/>
                </a:solidFill>
                <a:latin typeface="Mada"/>
                <a:ea typeface="Mada"/>
                <a:cs typeface="Mada"/>
                <a:sym typeface="Mada"/>
              </a:rPr>
              <a:t>Mycetoma ( aspergillosis )</a:t>
            </a:r>
            <a:endParaRPr sz="1200">
              <a:solidFill>
                <a:srgbClr val="FF0000"/>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rgbClr val="FF0000"/>
                </a:solidFill>
                <a:latin typeface="Mada"/>
                <a:ea typeface="Mada"/>
                <a:cs typeface="Mada"/>
                <a:sym typeface="Mada"/>
              </a:rPr>
              <a:t>Hydatid cyst</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p:txBody>
      </p:sp>
      <p:sp>
        <p:nvSpPr>
          <p:cNvPr id="1024" name="Google Shape;1024;p59"/>
          <p:cNvSpPr txBox="1"/>
          <p:nvPr/>
        </p:nvSpPr>
        <p:spPr>
          <a:xfrm>
            <a:off x="814284" y="4844202"/>
            <a:ext cx="6071700" cy="7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59"/>
          <p:cNvSpPr txBox="1"/>
          <p:nvPr/>
        </p:nvSpPr>
        <p:spPr>
          <a:xfrm>
            <a:off x="814284" y="4844202"/>
            <a:ext cx="6071700" cy="7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59"/>
          <p:cNvSpPr txBox="1"/>
          <p:nvPr/>
        </p:nvSpPr>
        <p:spPr>
          <a:xfrm>
            <a:off x="5084354" y="941575"/>
            <a:ext cx="2403300" cy="184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200">
                <a:solidFill>
                  <a:schemeClr val="dk1"/>
                </a:solidFill>
                <a:latin typeface="Mada"/>
                <a:ea typeface="Mada"/>
                <a:cs typeface="Mada"/>
                <a:sym typeface="Mada"/>
              </a:rPr>
              <a:t>Cardiac</a:t>
            </a:r>
            <a:r>
              <a:rPr lang="en-GB" sz="1200">
                <a:solidFill>
                  <a:schemeClr val="dk1"/>
                </a:solidFill>
                <a:latin typeface="Mada"/>
                <a:ea typeface="Mada"/>
                <a:cs typeface="Mada"/>
                <a:sym typeface="Mada"/>
              </a:rPr>
              <a:t> </a:t>
            </a:r>
            <a:r>
              <a:rPr b="1" lang="en-GB" sz="1200">
                <a:solidFill>
                  <a:schemeClr val="dk1"/>
                </a:solidFill>
                <a:latin typeface="Mada"/>
                <a:ea typeface="Mada"/>
                <a:cs typeface="Mada"/>
                <a:sym typeface="Mada"/>
              </a:rPr>
              <a:t>causes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Anemia / malformation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Arrhythmia</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rgbClr val="FF0000"/>
              </a:buClr>
              <a:buSzPts val="1200"/>
              <a:buFont typeface="Mada"/>
              <a:buChar char="●"/>
            </a:pPr>
            <a:r>
              <a:rPr lang="en-GB" sz="1200">
                <a:solidFill>
                  <a:srgbClr val="FF0000"/>
                </a:solidFill>
                <a:latin typeface="Mada"/>
                <a:ea typeface="Mada"/>
                <a:cs typeface="Mada"/>
                <a:sym typeface="Mada"/>
              </a:rPr>
              <a:t>Congenital Deformities </a:t>
            </a:r>
            <a:endParaRPr sz="1200">
              <a:solidFill>
                <a:srgbClr val="FF0000"/>
              </a:solidFill>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lang="en-GB" sz="1200">
                <a:latin typeface="Mada"/>
                <a:ea typeface="Mada"/>
                <a:cs typeface="Mada"/>
                <a:sym typeface="Mada"/>
              </a:rPr>
              <a:t>HF</a:t>
            </a:r>
            <a:endParaRPr sz="1200">
              <a:latin typeface="Mada"/>
              <a:ea typeface="Mada"/>
              <a:cs typeface="Mada"/>
              <a:sym typeface="Mada"/>
            </a:endParaRPr>
          </a:p>
          <a:p>
            <a:pPr indent="0" lvl="0" marL="0" rtl="0" algn="l">
              <a:lnSpc>
                <a:spcPct val="115000"/>
              </a:lnSpc>
              <a:spcBef>
                <a:spcPts val="0"/>
              </a:spcBef>
              <a:spcAft>
                <a:spcPts val="0"/>
              </a:spcAft>
              <a:buNone/>
            </a:pPr>
            <a:r>
              <a:rPr b="1" lang="en-GB" sz="1200">
                <a:solidFill>
                  <a:schemeClr val="dk1"/>
                </a:solidFill>
                <a:latin typeface="Mada"/>
                <a:ea typeface="Mada"/>
                <a:cs typeface="Mada"/>
                <a:sym typeface="Mada"/>
              </a:rPr>
              <a:t>GI causes:</a:t>
            </a:r>
            <a:endParaRPr b="1"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Diaphragmatic hernia + hiatal hernia</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GERD causing ILDs.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a:p>
        </p:txBody>
      </p:sp>
      <p:sp>
        <p:nvSpPr>
          <p:cNvPr id="1027" name="Google Shape;1027;p59"/>
          <p:cNvSpPr txBox="1"/>
          <p:nvPr/>
        </p:nvSpPr>
        <p:spPr>
          <a:xfrm>
            <a:off x="2702100" y="1124625"/>
            <a:ext cx="2298600" cy="19302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FF0000"/>
              </a:buClr>
              <a:buSzPts val="1200"/>
              <a:buFont typeface="Mada"/>
              <a:buChar char="●"/>
            </a:pPr>
            <a:r>
              <a:rPr lang="en-GB" sz="1200">
                <a:solidFill>
                  <a:srgbClr val="FF0000"/>
                </a:solidFill>
                <a:latin typeface="Mada"/>
                <a:ea typeface="Mada"/>
                <a:cs typeface="Mada"/>
                <a:sym typeface="Mada"/>
              </a:rPr>
              <a:t>Empyema</a:t>
            </a:r>
            <a:endParaRPr sz="1200">
              <a:solidFill>
                <a:srgbClr val="FF0000"/>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Large pleural effusion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Pulmonary oedema</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LRTIs ( pneumonia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Asthma</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acute exacerbation of COPD</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Interstitial lung </a:t>
            </a:r>
            <a:r>
              <a:rPr lang="en-GB" sz="1200">
                <a:solidFill>
                  <a:schemeClr val="dk1"/>
                </a:solidFill>
                <a:latin typeface="Mada"/>
                <a:ea typeface="Mada"/>
                <a:cs typeface="Mada"/>
                <a:sym typeface="Mada"/>
              </a:rPr>
              <a:t>disease</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Chest deformities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
        <p:nvSpPr>
          <p:cNvPr id="1032" name="Google Shape;1032;p60"/>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60"/>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pSp>
        <p:nvGrpSpPr>
          <p:cNvPr id="1034" name="Google Shape;1034;p60"/>
          <p:cNvGrpSpPr/>
          <p:nvPr/>
        </p:nvGrpSpPr>
        <p:grpSpPr>
          <a:xfrm>
            <a:off x="0" y="629319"/>
            <a:ext cx="4074925" cy="456125"/>
            <a:chOff x="-7450" y="2311463"/>
            <a:chExt cx="4074925" cy="456125"/>
          </a:xfrm>
        </p:grpSpPr>
        <p:sp>
          <p:nvSpPr>
            <p:cNvPr id="1035" name="Google Shape;1035;p60"/>
            <p:cNvSpPr txBox="1"/>
            <p:nvPr/>
          </p:nvSpPr>
          <p:spPr>
            <a:xfrm>
              <a:off x="75" y="231146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cont’</a:t>
              </a:r>
              <a:endParaRPr sz="1800">
                <a:solidFill>
                  <a:srgbClr val="9FCFCF"/>
                </a:solidFill>
                <a:latin typeface="Comfortaa Regular"/>
                <a:ea typeface="Comfortaa Regular"/>
                <a:cs typeface="Comfortaa Regular"/>
                <a:sym typeface="Comfortaa Regular"/>
              </a:endParaRPr>
            </a:p>
          </p:txBody>
        </p:sp>
        <p:sp>
          <p:nvSpPr>
            <p:cNvPr id="1036" name="Google Shape;1036;p60"/>
            <p:cNvSpPr/>
            <p:nvPr/>
          </p:nvSpPr>
          <p:spPr>
            <a:xfrm>
              <a:off x="-7450" y="270998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1037" name="Google Shape;1037;p60"/>
          <p:cNvSpPr txBox="1"/>
          <p:nvPr/>
        </p:nvSpPr>
        <p:spPr>
          <a:xfrm>
            <a:off x="53702" y="1085433"/>
            <a:ext cx="7067700" cy="352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300">
                <a:solidFill>
                  <a:schemeClr val="dk1"/>
                </a:solidFill>
                <a:highlight>
                  <a:srgbClr val="F9DEC9"/>
                </a:highlight>
                <a:latin typeface="Lora"/>
                <a:ea typeface="Lora"/>
                <a:cs typeface="Lora"/>
                <a:sym typeface="Lora"/>
              </a:rPr>
              <a:t>Past medical history:</a:t>
            </a:r>
            <a:r>
              <a:rPr b="1" lang="en-GB" sz="1500">
                <a:latin typeface="Lora"/>
                <a:ea typeface="Lora"/>
                <a:cs typeface="Lora"/>
                <a:sym typeface="Lora"/>
              </a:rPr>
              <a:t> </a:t>
            </a:r>
            <a:endParaRPr sz="1000">
              <a:solidFill>
                <a:schemeClr val="dk1"/>
              </a:solidFill>
              <a:latin typeface="Mada"/>
              <a:ea typeface="Mada"/>
              <a:cs typeface="Mada"/>
              <a:sym typeface="Mada"/>
            </a:endParaRPr>
          </a:p>
          <a:p>
            <a:pPr indent="-311150" lvl="0" marL="457200" rtl="0" algn="l">
              <a:lnSpc>
                <a:spcPct val="115000"/>
              </a:lnSpc>
              <a:spcBef>
                <a:spcPts val="0"/>
              </a:spcBef>
              <a:spcAft>
                <a:spcPts val="0"/>
              </a:spcAft>
              <a:buClr>
                <a:schemeClr val="dk1"/>
              </a:buClr>
              <a:buSzPts val="1300"/>
              <a:buFont typeface="Lora"/>
              <a:buChar char="●"/>
            </a:pPr>
            <a:r>
              <a:rPr b="1" lang="en-GB" sz="1300">
                <a:solidFill>
                  <a:schemeClr val="dk1"/>
                </a:solidFill>
                <a:latin typeface="Lora"/>
                <a:ea typeface="Lora"/>
                <a:cs typeface="Lora"/>
                <a:sym typeface="Lora"/>
              </a:rPr>
              <a:t>Medical: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hospital admission, Blood transfusion, Trauma </a:t>
            </a:r>
            <a:r>
              <a:rPr lang="en-GB" sz="1100">
                <a:solidFill>
                  <a:srgbClr val="B7B7B7"/>
                </a:solidFill>
                <a:latin typeface="Mada"/>
                <a:ea typeface="Mada"/>
                <a:cs typeface="Mada"/>
                <a:sym typeface="Mada"/>
              </a:rPr>
              <a:t>(</a:t>
            </a:r>
            <a:r>
              <a:rPr lang="en-GB" sz="1100">
                <a:solidFill>
                  <a:srgbClr val="B7B7B7"/>
                </a:solidFill>
                <a:latin typeface="Mada"/>
                <a:ea typeface="Mada"/>
                <a:cs typeface="Mada"/>
                <a:sym typeface="Mada"/>
              </a:rPr>
              <a:t>pneumothorax)</a:t>
            </a:r>
            <a:r>
              <a:rPr lang="en-GB" sz="1100">
                <a:solidFill>
                  <a:schemeClr val="dk1"/>
                </a:solidFill>
                <a:latin typeface="Mada"/>
                <a:ea typeface="Mada"/>
                <a:cs typeface="Mada"/>
                <a:sym typeface="Mada"/>
              </a:rPr>
              <a:t>,</a:t>
            </a:r>
            <a:r>
              <a:rPr lang="en-GB" sz="1100">
                <a:solidFill>
                  <a:schemeClr val="dk1"/>
                </a:solidFill>
                <a:latin typeface="Mada"/>
                <a:ea typeface="Mada"/>
                <a:cs typeface="Mada"/>
                <a:sym typeface="Mada"/>
              </a:rPr>
              <a:t> Allergies, Vaccinations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Chronic illnesses:</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Asthma, COPD</a:t>
            </a:r>
            <a:endParaRPr b="1"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Cardiac: IHD, cardiac failure</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300">
                <a:solidFill>
                  <a:schemeClr val="dk1"/>
                </a:solidFill>
                <a:latin typeface="Lora"/>
                <a:ea typeface="Lora"/>
                <a:cs typeface="Lora"/>
                <a:sym typeface="Lora"/>
              </a:rPr>
              <a:t>Surgical:</a:t>
            </a:r>
            <a:r>
              <a:rPr lang="en-GB" sz="1100">
                <a:solidFill>
                  <a:schemeClr val="dk1"/>
                </a:solidFill>
                <a:latin typeface="Mada"/>
                <a:ea typeface="Mada"/>
                <a:cs typeface="Mada"/>
                <a:sym typeface="Mada"/>
              </a:rPr>
              <a:t> What? Why? When? Complications?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300">
                <a:solidFill>
                  <a:schemeClr val="dk1"/>
                </a:solidFill>
                <a:latin typeface="Lora"/>
                <a:ea typeface="Lora"/>
                <a:cs typeface="Lora"/>
                <a:sym typeface="Lora"/>
              </a:rPr>
              <a:t>Medication history:</a:t>
            </a:r>
            <a:r>
              <a:rPr lang="en-GB" sz="1100">
                <a:solidFill>
                  <a:schemeClr val="dk1"/>
                </a:solidFill>
                <a:latin typeface="Mada"/>
                <a:ea typeface="Mada"/>
                <a:cs typeface="Mada"/>
                <a:sym typeface="Mada"/>
              </a:rPr>
              <a:t>  name, for what, route, dose, duration,</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300">
                <a:solidFill>
                  <a:schemeClr val="dk1"/>
                </a:solidFill>
                <a:highlight>
                  <a:srgbClr val="F9DEC9"/>
                </a:highlight>
                <a:latin typeface="Lora"/>
                <a:ea typeface="Lora"/>
                <a:cs typeface="Lora"/>
                <a:sym typeface="Lora"/>
              </a:rPr>
              <a:t>Family history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Similar symptoms or disease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Any recent contact with TB case, Atopy</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300">
                <a:solidFill>
                  <a:schemeClr val="dk1"/>
                </a:solidFill>
                <a:highlight>
                  <a:srgbClr val="F9DEC9"/>
                </a:highlight>
                <a:latin typeface="Lora"/>
                <a:ea typeface="Lora"/>
                <a:cs typeface="Lora"/>
                <a:sym typeface="Lora"/>
              </a:rPr>
              <a:t>Social history: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Occupational exposure or Animal</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Smoking, Alcohol, Drug abuse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traveling, contact with a sick patient</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recent immigration, imprisoned</a:t>
            </a:r>
            <a:endParaRPr sz="1100">
              <a:solidFill>
                <a:schemeClr val="dk1"/>
              </a:solidFill>
              <a:latin typeface="Mada"/>
              <a:ea typeface="Mada"/>
              <a:cs typeface="Mada"/>
              <a:sym typeface="Mada"/>
            </a:endParaRPr>
          </a:p>
        </p:txBody>
      </p:sp>
      <p:grpSp>
        <p:nvGrpSpPr>
          <p:cNvPr id="1038" name="Google Shape;1038;p60"/>
          <p:cNvGrpSpPr/>
          <p:nvPr/>
        </p:nvGrpSpPr>
        <p:grpSpPr>
          <a:xfrm>
            <a:off x="53700" y="4857547"/>
            <a:ext cx="4074925" cy="456125"/>
            <a:chOff x="-7450" y="2311463"/>
            <a:chExt cx="4074925" cy="456125"/>
          </a:xfrm>
        </p:grpSpPr>
        <p:sp>
          <p:nvSpPr>
            <p:cNvPr id="1039" name="Google Shape;1039;p60"/>
            <p:cNvSpPr txBox="1"/>
            <p:nvPr/>
          </p:nvSpPr>
          <p:spPr>
            <a:xfrm>
              <a:off x="75" y="231146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Investigation &amp; </a:t>
              </a:r>
              <a:r>
                <a:rPr lang="en-GB" sz="1800">
                  <a:solidFill>
                    <a:srgbClr val="9FCFCF"/>
                  </a:solidFill>
                  <a:latin typeface="Comfortaa Regular"/>
                  <a:ea typeface="Comfortaa Regular"/>
                  <a:cs typeface="Comfortaa Regular"/>
                  <a:sym typeface="Comfortaa Regular"/>
                </a:rPr>
                <a:t>Management: </a:t>
              </a:r>
              <a:r>
                <a:rPr lang="en-GB" sz="1800">
                  <a:solidFill>
                    <a:srgbClr val="9FCFCF"/>
                  </a:solidFill>
                  <a:latin typeface="Comfortaa Regular"/>
                  <a:ea typeface="Comfortaa Regular"/>
                  <a:cs typeface="Comfortaa Regular"/>
                  <a:sym typeface="Comfortaa Regular"/>
                </a:rPr>
                <a:t>:</a:t>
              </a:r>
              <a:endParaRPr sz="1800">
                <a:solidFill>
                  <a:srgbClr val="9FCFCF"/>
                </a:solidFill>
                <a:latin typeface="Comfortaa Regular"/>
                <a:ea typeface="Comfortaa Regular"/>
                <a:cs typeface="Comfortaa Regular"/>
                <a:sym typeface="Comfortaa Regular"/>
              </a:endParaRPr>
            </a:p>
          </p:txBody>
        </p:sp>
        <p:sp>
          <p:nvSpPr>
            <p:cNvPr id="1040" name="Google Shape;1040;p60"/>
            <p:cNvSpPr/>
            <p:nvPr/>
          </p:nvSpPr>
          <p:spPr>
            <a:xfrm>
              <a:off x="-7450" y="270998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1041" name="Google Shape;1041;p60"/>
          <p:cNvSpPr txBox="1"/>
          <p:nvPr/>
        </p:nvSpPr>
        <p:spPr>
          <a:xfrm>
            <a:off x="133350" y="112225"/>
            <a:ext cx="7296300" cy="56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9FCFCF"/>
                </a:solidFill>
                <a:highlight>
                  <a:srgbClr val="FFFFFF"/>
                </a:highlight>
                <a:latin typeface="Lora"/>
                <a:ea typeface="Lora"/>
                <a:cs typeface="Lora"/>
                <a:sym typeface="Lora"/>
              </a:rPr>
              <a:t>History of patients with Hemoptysis, Dyspnea. </a:t>
            </a:r>
            <a:endParaRPr b="1" sz="2000">
              <a:solidFill>
                <a:srgbClr val="9FCFCF"/>
              </a:solidFill>
              <a:latin typeface="Lora"/>
              <a:ea typeface="Lora"/>
              <a:cs typeface="Lora"/>
              <a:sym typeface="Lora"/>
            </a:endParaRPr>
          </a:p>
        </p:txBody>
      </p:sp>
      <p:graphicFrame>
        <p:nvGraphicFramePr>
          <p:cNvPr id="1042" name="Google Shape;1042;p60"/>
          <p:cNvGraphicFramePr/>
          <p:nvPr/>
        </p:nvGraphicFramePr>
        <p:xfrm>
          <a:off x="331602" y="5457658"/>
          <a:ext cx="3000000" cy="3000000"/>
        </p:xfrm>
        <a:graphic>
          <a:graphicData uri="http://schemas.openxmlformats.org/drawingml/2006/table">
            <a:tbl>
              <a:tblPr>
                <a:noFill/>
                <a:tableStyleId>{19993E90-D4CF-4236-97D6-A35B643A8516}</a:tableStyleId>
              </a:tblPr>
              <a:tblGrid>
                <a:gridCol w="1627275"/>
                <a:gridCol w="1695725"/>
                <a:gridCol w="3710600"/>
              </a:tblGrid>
              <a:tr h="439275">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DDx</a:t>
                      </a:r>
                      <a:endParaRPr b="1" sz="1100">
                        <a:latin typeface="Mada"/>
                        <a:ea typeface="Mada"/>
                        <a:cs typeface="Mada"/>
                        <a:sym typeface="Mada"/>
                      </a:endParaRPr>
                    </a:p>
                  </a:txBody>
                  <a:tcPr marT="91425" marB="91425" marR="91425" marL="91425" anchor="ctr">
                    <a:solidFill>
                      <a:srgbClr val="F9DEC9"/>
                    </a:solidFill>
                  </a:tcPr>
                </a:tc>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Investigations </a:t>
                      </a:r>
                      <a:endParaRPr b="1" sz="1100">
                        <a:latin typeface="Mada"/>
                        <a:ea typeface="Mada"/>
                        <a:cs typeface="Mada"/>
                        <a:sym typeface="Mada"/>
                      </a:endParaRPr>
                    </a:p>
                  </a:txBody>
                  <a:tcPr marT="91425" marB="91425" marR="91425" marL="91425" anchor="ctr">
                    <a:solidFill>
                      <a:srgbClr val="F9DEC9"/>
                    </a:solidFill>
                  </a:tcPr>
                </a:tc>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Management </a:t>
                      </a:r>
                      <a:endParaRPr b="1" sz="1100">
                        <a:latin typeface="Mada"/>
                        <a:ea typeface="Mada"/>
                        <a:cs typeface="Mada"/>
                        <a:sym typeface="Mada"/>
                      </a:endParaRPr>
                    </a:p>
                  </a:txBody>
                  <a:tcPr marT="91425" marB="91425" marR="91425" marL="91425" anchor="ctr">
                    <a:solidFill>
                      <a:srgbClr val="F9DEC9"/>
                    </a:solidFill>
                  </a:tcPr>
                </a:tc>
              </a:tr>
              <a:tr h="506525">
                <a:tc>
                  <a:txBody>
                    <a:bodyPr/>
                    <a:lstStyle/>
                    <a:p>
                      <a:pPr indent="0" lvl="0" marL="0" rtl="0" algn="l">
                        <a:lnSpc>
                          <a:spcPct val="115000"/>
                        </a:lnSpc>
                        <a:spcBef>
                          <a:spcPts val="0"/>
                        </a:spcBef>
                        <a:spcAft>
                          <a:spcPts val="0"/>
                        </a:spcAft>
                        <a:buNone/>
                      </a:pPr>
                      <a:r>
                        <a:rPr b="1" lang="en-GB" sz="1100">
                          <a:latin typeface="Mada"/>
                          <a:ea typeface="Mada"/>
                          <a:cs typeface="Mada"/>
                          <a:sym typeface="Mada"/>
                        </a:rPr>
                        <a:t>Pneumothorax </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CXR</a:t>
                      </a:r>
                      <a:endParaRPr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initial management: aspiration or by insertion of a chest drain connected to an underwater seal into the pleural space.</a:t>
                      </a:r>
                      <a:endParaRPr sz="1100">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Rx: by inserting a large-bore needle or chest tube (tube thoracostomy)between the ribs to remove the excess air.</a:t>
                      </a:r>
                      <a:endParaRPr sz="1100">
                        <a:latin typeface="Mada"/>
                        <a:ea typeface="Mada"/>
                        <a:cs typeface="Mada"/>
                        <a:sym typeface="Mada"/>
                      </a:endParaRPr>
                    </a:p>
                  </a:txBody>
                  <a:tcPr marT="91425" marB="91425" marR="91425" marL="91425" anchor="ctr"/>
                </a:tc>
              </a:tr>
              <a:tr h="679825">
                <a:tc>
                  <a:txBody>
                    <a:bodyPr/>
                    <a:lstStyle/>
                    <a:p>
                      <a:pPr indent="0" lvl="0" marL="0" rtl="0" algn="l">
                        <a:lnSpc>
                          <a:spcPct val="115000"/>
                        </a:lnSpc>
                        <a:spcBef>
                          <a:spcPts val="0"/>
                        </a:spcBef>
                        <a:spcAft>
                          <a:spcPts val="0"/>
                        </a:spcAft>
                        <a:buNone/>
                      </a:pPr>
                      <a:r>
                        <a:rPr b="1" lang="en-GB" sz="1100">
                          <a:latin typeface="Mada"/>
                          <a:ea typeface="Mada"/>
                          <a:cs typeface="Mada"/>
                          <a:sym typeface="Mada"/>
                        </a:rPr>
                        <a:t>Bronchiectasis  </a:t>
                      </a:r>
                      <a:endParaRPr b="1" sz="11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sputum culture, </a:t>
                      </a:r>
                      <a:r>
                        <a:rPr lang="en-GB" sz="1100">
                          <a:solidFill>
                            <a:srgbClr val="CC0000"/>
                          </a:solidFill>
                          <a:latin typeface="Mada"/>
                          <a:ea typeface="Mada"/>
                          <a:cs typeface="Mada"/>
                          <a:sym typeface="Mada"/>
                        </a:rPr>
                        <a:t>HR- CT scan,</a:t>
                      </a:r>
                      <a:r>
                        <a:rPr lang="en-GB" sz="1100">
                          <a:solidFill>
                            <a:schemeClr val="dk1"/>
                          </a:solidFill>
                          <a:latin typeface="Mada"/>
                          <a:ea typeface="Mada"/>
                          <a:cs typeface="Mada"/>
                          <a:sym typeface="Mada"/>
                        </a:rPr>
                        <a:t> CXR, spirometry </a:t>
                      </a:r>
                      <a:endParaRPr sz="11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Medical: Abx, supportive, postural drainage.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surgical If indicated </a:t>
                      </a:r>
                      <a:endParaRPr sz="1100">
                        <a:latin typeface="Mada"/>
                        <a:ea typeface="Mada"/>
                        <a:cs typeface="Mada"/>
                        <a:sym typeface="Mada"/>
                      </a:endParaRPr>
                    </a:p>
                  </a:txBody>
                  <a:tcPr marT="91425" marB="91425" marR="91425" marL="91425" anchor="ctr"/>
                </a:tc>
              </a:tr>
              <a:tr h="663425">
                <a:tc>
                  <a:txBody>
                    <a:bodyPr/>
                    <a:lstStyle/>
                    <a:p>
                      <a:pPr indent="0" lvl="0" marL="0" rtl="0" algn="l">
                        <a:lnSpc>
                          <a:spcPct val="115000"/>
                        </a:lnSpc>
                        <a:spcBef>
                          <a:spcPts val="0"/>
                        </a:spcBef>
                        <a:spcAft>
                          <a:spcPts val="0"/>
                        </a:spcAft>
                        <a:buNone/>
                      </a:pPr>
                      <a:r>
                        <a:rPr b="1" lang="en-GB" sz="1100">
                          <a:latin typeface="Mada"/>
                          <a:ea typeface="Mada"/>
                          <a:cs typeface="Mada"/>
                          <a:sym typeface="Mada"/>
                        </a:rPr>
                        <a:t>Lung abscess </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CXR, CT</a:t>
                      </a:r>
                      <a:endParaRPr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If small Abx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If large Abx + Drainage </a:t>
                      </a:r>
                      <a:endParaRPr sz="1100">
                        <a:latin typeface="Mada"/>
                        <a:ea typeface="Mada"/>
                        <a:cs typeface="Mada"/>
                        <a:sym typeface="Mada"/>
                      </a:endParaRPr>
                    </a:p>
                  </a:txBody>
                  <a:tcPr marT="91425" marB="91425" marR="91425" marL="91425" anchor="ctr"/>
                </a:tc>
              </a:tr>
              <a:tr h="663425">
                <a:tc>
                  <a:txBody>
                    <a:bodyPr/>
                    <a:lstStyle/>
                    <a:p>
                      <a:pPr indent="0" lvl="0" marL="0" rtl="0" algn="l">
                        <a:lnSpc>
                          <a:spcPct val="115000"/>
                        </a:lnSpc>
                        <a:spcBef>
                          <a:spcPts val="0"/>
                        </a:spcBef>
                        <a:spcAft>
                          <a:spcPts val="0"/>
                        </a:spcAft>
                        <a:buNone/>
                      </a:pPr>
                      <a:r>
                        <a:rPr b="1" lang="en-GB" sz="1100">
                          <a:latin typeface="Mada"/>
                          <a:ea typeface="Mada"/>
                          <a:cs typeface="Mada"/>
                          <a:sym typeface="Mada"/>
                        </a:rPr>
                        <a:t>Pulmonary Embolism </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solidFill>
                            <a:srgbClr val="CC0000"/>
                          </a:solidFill>
                          <a:latin typeface="Mada"/>
                          <a:ea typeface="Mada"/>
                          <a:cs typeface="Mada"/>
                          <a:sym typeface="Mada"/>
                        </a:rPr>
                        <a:t>Pulmonary angiogram</a:t>
                      </a:r>
                      <a:r>
                        <a:rPr lang="en-GB" sz="1100">
                          <a:latin typeface="Mada"/>
                          <a:ea typeface="Mada"/>
                          <a:cs typeface="Mada"/>
                          <a:sym typeface="Mada"/>
                        </a:rPr>
                        <a:t>, CXR, ABG Echo, MRA</a:t>
                      </a:r>
                      <a:endParaRPr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Anticoagulant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Thrombolytic If indicated </a:t>
                      </a:r>
                      <a:endParaRPr sz="1100">
                        <a:latin typeface="Mada"/>
                        <a:ea typeface="Mada"/>
                        <a:cs typeface="Mada"/>
                        <a:sym typeface="Mada"/>
                      </a:endParaRPr>
                    </a:p>
                  </a:txBody>
                  <a:tcPr marT="91425" marB="91425" marR="91425" marL="91425" anchor="ct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p61"/>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61"/>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1049" name="Google Shape;1049;p61"/>
          <p:cNvSpPr txBox="1"/>
          <p:nvPr/>
        </p:nvSpPr>
        <p:spPr>
          <a:xfrm>
            <a:off x="761034" y="4613827"/>
            <a:ext cx="6071700" cy="7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61"/>
          <p:cNvSpPr txBox="1"/>
          <p:nvPr/>
        </p:nvSpPr>
        <p:spPr>
          <a:xfrm>
            <a:off x="761034" y="4613827"/>
            <a:ext cx="6071700" cy="7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61"/>
          <p:cNvSpPr txBox="1"/>
          <p:nvPr/>
        </p:nvSpPr>
        <p:spPr>
          <a:xfrm>
            <a:off x="133350" y="112225"/>
            <a:ext cx="7296300" cy="56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9FCFCF"/>
                </a:solidFill>
                <a:highlight>
                  <a:srgbClr val="FFFFFF"/>
                </a:highlight>
                <a:latin typeface="Lora"/>
                <a:ea typeface="Lora"/>
                <a:cs typeface="Lora"/>
                <a:sym typeface="Lora"/>
              </a:rPr>
              <a:t>History of patients with Hemoptysis, Dyspnea. </a:t>
            </a:r>
            <a:endParaRPr b="1" sz="2000">
              <a:solidFill>
                <a:srgbClr val="9FCFCF"/>
              </a:solidFill>
              <a:latin typeface="Lora"/>
              <a:ea typeface="Lora"/>
              <a:cs typeface="Lora"/>
              <a:sym typeface="Lora"/>
            </a:endParaRPr>
          </a:p>
        </p:txBody>
      </p:sp>
      <p:grpSp>
        <p:nvGrpSpPr>
          <p:cNvPr id="1052" name="Google Shape;1052;p61"/>
          <p:cNvGrpSpPr/>
          <p:nvPr/>
        </p:nvGrpSpPr>
        <p:grpSpPr>
          <a:xfrm>
            <a:off x="0" y="610650"/>
            <a:ext cx="4686025" cy="456122"/>
            <a:chOff x="-7450" y="2311465"/>
            <a:chExt cx="4686025" cy="456122"/>
          </a:xfrm>
        </p:grpSpPr>
        <p:sp>
          <p:nvSpPr>
            <p:cNvPr id="1053" name="Google Shape;1053;p61"/>
            <p:cNvSpPr txBox="1"/>
            <p:nvPr/>
          </p:nvSpPr>
          <p:spPr>
            <a:xfrm>
              <a:off x="75" y="2311465"/>
              <a:ext cx="4678500" cy="22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Investigation &amp; Management cont’:</a:t>
              </a:r>
              <a:endParaRPr sz="1800">
                <a:solidFill>
                  <a:srgbClr val="9FCFCF"/>
                </a:solidFill>
                <a:latin typeface="Comfortaa Regular"/>
                <a:ea typeface="Comfortaa Regular"/>
                <a:cs typeface="Comfortaa Regular"/>
                <a:sym typeface="Comfortaa Regular"/>
              </a:endParaRPr>
            </a:p>
          </p:txBody>
        </p:sp>
        <p:sp>
          <p:nvSpPr>
            <p:cNvPr id="1054" name="Google Shape;1054;p61"/>
            <p:cNvSpPr/>
            <p:nvPr/>
          </p:nvSpPr>
          <p:spPr>
            <a:xfrm>
              <a:off x="-7450" y="270998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aphicFrame>
        <p:nvGraphicFramePr>
          <p:cNvPr id="1055" name="Google Shape;1055;p61"/>
          <p:cNvGraphicFramePr/>
          <p:nvPr/>
        </p:nvGraphicFramePr>
        <p:xfrm>
          <a:off x="264693" y="1511181"/>
          <a:ext cx="3000000" cy="3000000"/>
        </p:xfrm>
        <a:graphic>
          <a:graphicData uri="http://schemas.openxmlformats.org/drawingml/2006/table">
            <a:tbl>
              <a:tblPr>
                <a:noFill/>
                <a:tableStyleId>{19993E90-D4CF-4236-97D6-A35B643A8516}</a:tableStyleId>
              </a:tblPr>
              <a:tblGrid>
                <a:gridCol w="1465175"/>
                <a:gridCol w="2092000"/>
                <a:gridCol w="3476425"/>
              </a:tblGrid>
              <a:tr h="439275">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DDx</a:t>
                      </a:r>
                      <a:endParaRPr b="1" sz="1100">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solidFill>
                      <a:srgbClr val="F9DEC9"/>
                    </a:solidFill>
                  </a:tcPr>
                </a:tc>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Investigations </a:t>
                      </a:r>
                      <a:endParaRPr b="1" sz="1100">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solidFill>
                      <a:srgbClr val="F9DEC9"/>
                    </a:solidFill>
                  </a:tcPr>
                </a:tc>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Management </a:t>
                      </a:r>
                      <a:endParaRPr b="1" sz="1100">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solidFill>
                      <a:srgbClr val="F9DEC9"/>
                    </a:solidFill>
                  </a:tcPr>
                </a:tc>
              </a:tr>
              <a:tr h="506525">
                <a:tc>
                  <a:txBody>
                    <a:bodyPr/>
                    <a:lstStyle/>
                    <a:p>
                      <a:pPr indent="0" lvl="0" marL="0" rtl="0" algn="l">
                        <a:lnSpc>
                          <a:spcPct val="115000"/>
                        </a:lnSpc>
                        <a:spcBef>
                          <a:spcPts val="0"/>
                        </a:spcBef>
                        <a:spcAft>
                          <a:spcPts val="0"/>
                        </a:spcAft>
                        <a:buNone/>
                      </a:pPr>
                      <a:r>
                        <a:rPr b="1" lang="en-GB" sz="1100">
                          <a:latin typeface="Mada"/>
                          <a:ea typeface="Mada"/>
                          <a:cs typeface="Mada"/>
                          <a:sym typeface="Mada"/>
                        </a:rPr>
                        <a:t>Lung Cancer </a:t>
                      </a:r>
                      <a:endParaRPr b="1" sz="11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CXR, Bronchoscopy, CT, MRI, Transthoracic needle aspiration FNA, </a:t>
                      </a:r>
                      <a:r>
                        <a:rPr lang="en-GB" sz="1100">
                          <a:solidFill>
                            <a:schemeClr val="dk1"/>
                          </a:solidFill>
                          <a:latin typeface="Mada"/>
                          <a:ea typeface="Mada"/>
                          <a:cs typeface="Mada"/>
                          <a:sym typeface="Mada"/>
                        </a:rPr>
                        <a:t>trucut</a:t>
                      </a:r>
                      <a:r>
                        <a:rPr lang="en-GB" sz="1100">
                          <a:solidFill>
                            <a:schemeClr val="dk1"/>
                          </a:solidFill>
                          <a:latin typeface="Mada"/>
                          <a:ea typeface="Mada"/>
                          <a:cs typeface="Mada"/>
                          <a:sym typeface="Mada"/>
                        </a:rPr>
                        <a:t> biopsy</a:t>
                      </a:r>
                      <a:endParaRPr sz="11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NSCLC</a:t>
                      </a:r>
                      <a:r>
                        <a:rPr lang="en-GB" sz="1100">
                          <a:solidFill>
                            <a:schemeClr val="dk1"/>
                          </a:solidFill>
                          <a:latin typeface="Mada"/>
                          <a:ea typeface="Mada"/>
                          <a:cs typeface="Mada"/>
                          <a:sym typeface="Mada"/>
                        </a:rPr>
                        <a:t>: in early stages: Surgical, In advanced stages: Chemotherapy, Radiotherapy</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SCLC</a:t>
                      </a:r>
                      <a:r>
                        <a:rPr lang="en-GB" sz="1100">
                          <a:solidFill>
                            <a:schemeClr val="dk1"/>
                          </a:solidFill>
                          <a:latin typeface="Mada"/>
                          <a:ea typeface="Mada"/>
                          <a:cs typeface="Mada"/>
                          <a:sym typeface="Mada"/>
                        </a:rPr>
                        <a:t>: Radiotherapy, Chemotherapy</a:t>
                      </a:r>
                      <a:endParaRPr sz="11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06525">
                <a:tc>
                  <a:txBody>
                    <a:bodyPr/>
                    <a:lstStyle/>
                    <a:p>
                      <a:pPr indent="0" lvl="0" marL="0" rtl="0" algn="l">
                        <a:lnSpc>
                          <a:spcPct val="115000"/>
                        </a:lnSpc>
                        <a:spcBef>
                          <a:spcPts val="0"/>
                        </a:spcBef>
                        <a:spcAft>
                          <a:spcPts val="0"/>
                        </a:spcAft>
                        <a:buNone/>
                      </a:pPr>
                      <a:r>
                        <a:rPr b="1" lang="en-GB" sz="1100">
                          <a:latin typeface="Mada"/>
                          <a:ea typeface="Mada"/>
                          <a:cs typeface="Mada"/>
                          <a:sym typeface="Mada"/>
                        </a:rPr>
                        <a:t>Empyema</a:t>
                      </a:r>
                      <a:endParaRPr b="1" sz="1100">
                        <a:latin typeface="Mada"/>
                        <a:ea typeface="Mada"/>
                        <a:cs typeface="Mada"/>
                        <a:sym typeface="Mada"/>
                      </a:endParaRPr>
                    </a:p>
                  </a:txBody>
                  <a:tcPr marT="91425" marB="91425" marR="91425" marL="91425" anchor="ctr">
                    <a:lnT cap="flat" cmpd="sng" w="9525">
                      <a:solidFill>
                        <a:srgbClr val="9E9E9E"/>
                      </a:solidFill>
                      <a:prstDash val="solid"/>
                      <a:round/>
                      <a:headEnd len="sm" w="sm" type="none"/>
                      <a:tailEnd len="sm" w="sm" type="none"/>
                    </a:lnT>
                  </a:tcP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CXR, Chest CT, Ultrasound, Pleural fluid analysis</a:t>
                      </a:r>
                      <a:endParaRPr sz="1100">
                        <a:latin typeface="Mada"/>
                        <a:ea typeface="Mada"/>
                        <a:cs typeface="Mada"/>
                        <a:sym typeface="Mada"/>
                      </a:endParaRPr>
                    </a:p>
                  </a:txBody>
                  <a:tcPr marT="91425" marB="91425" marR="91425" marL="91425" anchor="ctr">
                    <a:lnT cap="flat" cmpd="sng" w="9525">
                      <a:solidFill>
                        <a:srgbClr val="9E9E9E"/>
                      </a:solidFill>
                      <a:prstDash val="solid"/>
                      <a:round/>
                      <a:headEnd len="sm" w="sm" type="none"/>
                      <a:tailEnd len="sm" w="sm" type="none"/>
                    </a:lnT>
                  </a:tcPr>
                </a:tc>
                <a:tc>
                  <a:txBody>
                    <a:bodyPr/>
                    <a:lstStyle/>
                    <a:p>
                      <a:pPr indent="0" lvl="0" marL="0" rtl="0" algn="l">
                        <a:lnSpc>
                          <a:spcPct val="115000"/>
                        </a:lnSpc>
                        <a:spcBef>
                          <a:spcPts val="0"/>
                        </a:spcBef>
                        <a:spcAft>
                          <a:spcPts val="0"/>
                        </a:spcAft>
                        <a:buNone/>
                      </a:pPr>
                      <a:r>
                        <a:rPr lang="en-GB" sz="1100">
                          <a:latin typeface="Mada"/>
                          <a:ea typeface="Mada"/>
                          <a:cs typeface="Mada"/>
                          <a:sym typeface="Mada"/>
                        </a:rPr>
                        <a:t>Empiric antibiotic therapy for pleural infection:</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latin typeface="Mada"/>
                          <a:ea typeface="Mada"/>
                          <a:cs typeface="Mada"/>
                          <a:sym typeface="Mada"/>
                        </a:rPr>
                        <a:t>Community-acquired pleural empyema:</a:t>
                      </a:r>
                      <a:r>
                        <a:rPr lang="en-GB" sz="1100">
                          <a:latin typeface="Mada"/>
                          <a:ea typeface="Mada"/>
                          <a:cs typeface="Mada"/>
                          <a:sym typeface="Mada"/>
                        </a:rPr>
                        <a:t> Metronidazole, Clindamycin</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latin typeface="Mada"/>
                          <a:ea typeface="Mada"/>
                          <a:cs typeface="Mada"/>
                          <a:sym typeface="Mada"/>
                        </a:rPr>
                        <a:t>Hospital-acquired pleural empyema</a:t>
                      </a:r>
                      <a:r>
                        <a:rPr lang="en-GB" sz="1100">
                          <a:latin typeface="Mada"/>
                          <a:ea typeface="Mada"/>
                          <a:cs typeface="Mada"/>
                          <a:sym typeface="Mada"/>
                        </a:rPr>
                        <a:t>: Add MRSA and pseudomonal coverage to the above. Vancomycin PLUS one of the following:</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 1-Cefepime and metronidazole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 2-Piperacillin-tazobactam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 3-Meropenem (if extended-spectrum β-lactamase-producing organisms are suspected)</a:t>
                      </a:r>
                      <a:endParaRPr sz="1100">
                        <a:latin typeface="Mada"/>
                        <a:ea typeface="Mada"/>
                        <a:cs typeface="Mada"/>
                        <a:sym typeface="Mada"/>
                      </a:endParaRPr>
                    </a:p>
                  </a:txBody>
                  <a:tcPr marT="91425" marB="91425" marR="91425" marL="91425" anchor="ctr">
                    <a:lnT cap="flat" cmpd="sng" w="9525">
                      <a:solidFill>
                        <a:srgbClr val="9E9E9E"/>
                      </a:solidFill>
                      <a:prstDash val="solid"/>
                      <a:round/>
                      <a:headEnd len="sm" w="sm" type="none"/>
                      <a:tailEnd len="sm" w="sm" type="none"/>
                    </a:lnT>
                  </a:tcPr>
                </a:tc>
              </a:tr>
              <a:tr h="506525">
                <a:tc>
                  <a:txBody>
                    <a:bodyPr/>
                    <a:lstStyle/>
                    <a:p>
                      <a:pPr indent="0" lvl="0" marL="0" rtl="0" algn="l">
                        <a:lnSpc>
                          <a:spcPct val="115000"/>
                        </a:lnSpc>
                        <a:spcBef>
                          <a:spcPts val="0"/>
                        </a:spcBef>
                        <a:spcAft>
                          <a:spcPts val="0"/>
                        </a:spcAft>
                        <a:buNone/>
                      </a:pPr>
                      <a:r>
                        <a:rPr b="1" lang="en-GB" sz="1100">
                          <a:latin typeface="Mada"/>
                          <a:ea typeface="Mada"/>
                          <a:cs typeface="Mada"/>
                          <a:sym typeface="Mada"/>
                        </a:rPr>
                        <a:t>Hydatid cyst</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Laboratory tests, Serology: positive ELISA, Ultrasonography, CT scan</a:t>
                      </a:r>
                      <a:endParaRPr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Observation</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Medical therapy: DOC: </a:t>
                      </a:r>
                      <a:r>
                        <a:rPr b="1" lang="en-GB" sz="1100">
                          <a:latin typeface="Mada"/>
                          <a:ea typeface="Mada"/>
                          <a:cs typeface="Mada"/>
                          <a:sym typeface="Mada"/>
                        </a:rPr>
                        <a:t>albendazole</a:t>
                      </a:r>
                      <a:endParaRPr b="1"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Ultrasonography/CT-guided percutaneous drainage</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Surgery:resect the whole cyst</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Follow-up</a:t>
                      </a:r>
                      <a:endParaRPr sz="1100">
                        <a:latin typeface="Mada"/>
                        <a:ea typeface="Mada"/>
                        <a:cs typeface="Mada"/>
                        <a:sym typeface="Mada"/>
                      </a:endParaRPr>
                    </a:p>
                  </a:txBody>
                  <a:tcPr marT="91425" marB="91425" marR="91425" marL="91425" anchor="ctr"/>
                </a:tc>
              </a:tr>
              <a:tr h="506525">
                <a:tc>
                  <a:txBody>
                    <a:bodyPr/>
                    <a:lstStyle/>
                    <a:p>
                      <a:pPr indent="0" lvl="0" marL="0" rtl="0" algn="l">
                        <a:lnSpc>
                          <a:spcPct val="115000"/>
                        </a:lnSpc>
                        <a:spcBef>
                          <a:spcPts val="0"/>
                        </a:spcBef>
                        <a:spcAft>
                          <a:spcPts val="0"/>
                        </a:spcAft>
                        <a:buNone/>
                      </a:pPr>
                      <a:r>
                        <a:rPr b="1" lang="en-GB" sz="1100">
                          <a:latin typeface="Mada"/>
                          <a:ea typeface="Mada"/>
                          <a:cs typeface="Mada"/>
                          <a:sym typeface="Mada"/>
                        </a:rPr>
                        <a:t>Mycetoma</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Laboratory tests:</a:t>
                      </a:r>
                      <a:r>
                        <a:rPr lang="en-GB" sz="1100">
                          <a:solidFill>
                            <a:srgbClr val="B7B7B7"/>
                          </a:solidFill>
                          <a:latin typeface="Mada"/>
                          <a:ea typeface="Mada"/>
                          <a:cs typeface="Mada"/>
                          <a:sym typeface="Mada"/>
                        </a:rPr>
                        <a:t>(↑IgE levels,Eosinophilia ,↑ESR, Positive Aspergillus antigen skin test),</a:t>
                      </a:r>
                      <a:r>
                        <a:rPr lang="en-GB" sz="1100">
                          <a:solidFill>
                            <a:schemeClr val="dk1"/>
                          </a:solidFill>
                          <a:latin typeface="Mada"/>
                          <a:ea typeface="Mada"/>
                          <a:cs typeface="Mada"/>
                          <a:sym typeface="Mada"/>
                        </a:rPr>
                        <a:t>Chest x-ray, CT, Tissue biopsy and/or culture </a:t>
                      </a:r>
                      <a:endParaRPr sz="1100">
                        <a:solidFill>
                          <a:schemeClr val="dk1"/>
                        </a:solidFill>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b="1" lang="en-GB" sz="1100">
                          <a:latin typeface="Mada"/>
                          <a:ea typeface="Mada"/>
                          <a:cs typeface="Mada"/>
                          <a:sym typeface="Mada"/>
                        </a:rPr>
                        <a:t>Medical therapy: </a:t>
                      </a:r>
                      <a:r>
                        <a:rPr lang="en-GB" sz="1100">
                          <a:latin typeface="Mada"/>
                          <a:ea typeface="Mada"/>
                          <a:cs typeface="Mada"/>
                          <a:sym typeface="Mada"/>
                        </a:rPr>
                        <a:t>Oral glucocorticoids, For acute or recurrent ABPA: itraconazole</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latin typeface="Mada"/>
                          <a:ea typeface="Mada"/>
                          <a:cs typeface="Mada"/>
                          <a:sym typeface="Mada"/>
                        </a:rPr>
                        <a:t>Surgical therapy:</a:t>
                      </a:r>
                      <a:r>
                        <a:rPr lang="en-GB" sz="1100">
                          <a:latin typeface="Mada"/>
                          <a:ea typeface="Mada"/>
                          <a:cs typeface="Mada"/>
                          <a:sym typeface="Mada"/>
                        </a:rPr>
                        <a:t> In the case of sinusitis: -Endoscopic drainage -Surgical resection of nasal polyps. -Possible nasal wash with antimycotics</a:t>
                      </a:r>
                      <a:endParaRPr sz="1100">
                        <a:latin typeface="Mada"/>
                        <a:ea typeface="Mada"/>
                        <a:cs typeface="Mada"/>
                        <a:sym typeface="Mada"/>
                      </a:endParaRPr>
                    </a:p>
                  </a:txBody>
                  <a:tcPr marT="91425" marB="91425" marR="91425" marL="91425" anchor="ctr"/>
                </a:tc>
              </a:tr>
            </a:tbl>
          </a:graphicData>
        </a:graphic>
      </p:graphicFrame>
      <p:pic>
        <p:nvPicPr>
          <p:cNvPr id="1056" name="Google Shape;1056;p61"/>
          <p:cNvPicPr preferRelativeResize="0"/>
          <p:nvPr/>
        </p:nvPicPr>
        <p:blipFill>
          <a:blip r:embed="rId3">
            <a:alphaModFix/>
          </a:blip>
          <a:stretch>
            <a:fillRect/>
          </a:stretch>
        </p:blipFill>
        <p:spPr>
          <a:xfrm>
            <a:off x="1930038" y="8029050"/>
            <a:ext cx="3733674" cy="24891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7"/>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7" name="Google Shape;227;p17"/>
          <p:cNvGrpSpPr/>
          <p:nvPr/>
        </p:nvGrpSpPr>
        <p:grpSpPr>
          <a:xfrm>
            <a:off x="77" y="2439714"/>
            <a:ext cx="4067400" cy="414950"/>
            <a:chOff x="75" y="1964250"/>
            <a:chExt cx="4067400" cy="414950"/>
          </a:xfrm>
        </p:grpSpPr>
        <p:sp>
          <p:nvSpPr>
            <p:cNvPr id="228" name="Google Shape;228;p17"/>
            <p:cNvSpPr txBox="1"/>
            <p:nvPr/>
          </p:nvSpPr>
          <p:spPr>
            <a:xfrm>
              <a:off x="75" y="1964250"/>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Chief complaint </a:t>
              </a:r>
              <a:endParaRPr sz="1800">
                <a:solidFill>
                  <a:srgbClr val="9FCFCF"/>
                </a:solidFill>
                <a:latin typeface="Comfortaa Regular"/>
                <a:ea typeface="Comfortaa Regular"/>
                <a:cs typeface="Comfortaa Regular"/>
                <a:sym typeface="Comfortaa Regular"/>
              </a:endParaRPr>
            </a:p>
          </p:txBody>
        </p:sp>
        <p:sp>
          <p:nvSpPr>
            <p:cNvPr id="229" name="Google Shape;229;p17"/>
            <p:cNvSpPr/>
            <p:nvPr/>
          </p:nvSpPr>
          <p:spPr>
            <a:xfrm>
              <a:off x="850" y="2321600"/>
              <a:ext cx="21075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230" name="Google Shape;230;p17"/>
          <p:cNvGrpSpPr/>
          <p:nvPr/>
        </p:nvGrpSpPr>
        <p:grpSpPr>
          <a:xfrm>
            <a:off x="68" y="4035420"/>
            <a:ext cx="4067400" cy="414950"/>
            <a:chOff x="75" y="2726250"/>
            <a:chExt cx="4067400" cy="414950"/>
          </a:xfrm>
        </p:grpSpPr>
        <p:sp>
          <p:nvSpPr>
            <p:cNvPr id="231" name="Google Shape;231;p17"/>
            <p:cNvSpPr txBox="1"/>
            <p:nvPr/>
          </p:nvSpPr>
          <p:spPr>
            <a:xfrm>
              <a:off x="75" y="2726250"/>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of presenting illness </a:t>
              </a:r>
              <a:endParaRPr sz="1800">
                <a:solidFill>
                  <a:srgbClr val="9FCFCF"/>
                </a:solidFill>
                <a:latin typeface="Comfortaa Regular"/>
                <a:ea typeface="Comfortaa Regular"/>
                <a:cs typeface="Comfortaa Regular"/>
                <a:sym typeface="Comfortaa Regular"/>
              </a:endParaRPr>
            </a:p>
          </p:txBody>
        </p:sp>
        <p:sp>
          <p:nvSpPr>
            <p:cNvPr id="232" name="Google Shape;232;p17"/>
            <p:cNvSpPr/>
            <p:nvPr/>
          </p:nvSpPr>
          <p:spPr>
            <a:xfrm>
              <a:off x="850" y="3083600"/>
              <a:ext cx="34989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233" name="Google Shape;233;p17"/>
          <p:cNvGrpSpPr/>
          <p:nvPr/>
        </p:nvGrpSpPr>
        <p:grpSpPr>
          <a:xfrm>
            <a:off x="76" y="1061850"/>
            <a:ext cx="4355100" cy="414950"/>
            <a:chOff x="86" y="440250"/>
            <a:chExt cx="4355100" cy="414950"/>
          </a:xfrm>
        </p:grpSpPr>
        <p:sp>
          <p:nvSpPr>
            <p:cNvPr id="234" name="Google Shape;234;p17"/>
            <p:cNvSpPr txBox="1"/>
            <p:nvPr/>
          </p:nvSpPr>
          <p:spPr>
            <a:xfrm>
              <a:off x="86" y="440250"/>
              <a:ext cx="43551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Personal information </a:t>
              </a:r>
              <a:r>
                <a:rPr lang="en-GB" sz="1000">
                  <a:solidFill>
                    <a:srgbClr val="9FCFCF"/>
                  </a:solidFill>
                  <a:latin typeface="Comfortaa Regular"/>
                  <a:ea typeface="Comfortaa Regular"/>
                  <a:cs typeface="Comfortaa Regular"/>
                  <a:sym typeface="Comfortaa Regular"/>
                </a:rPr>
                <a:t>(put it in one sentence)</a:t>
              </a:r>
              <a:endParaRPr sz="1000">
                <a:solidFill>
                  <a:srgbClr val="9FCFCF"/>
                </a:solidFill>
                <a:latin typeface="Comfortaa Regular"/>
                <a:ea typeface="Comfortaa Regular"/>
                <a:cs typeface="Comfortaa Regular"/>
                <a:sym typeface="Comfortaa Regular"/>
              </a:endParaRPr>
            </a:p>
          </p:txBody>
        </p:sp>
        <p:sp>
          <p:nvSpPr>
            <p:cNvPr id="235" name="Google Shape;235;p17"/>
            <p:cNvSpPr/>
            <p:nvPr/>
          </p:nvSpPr>
          <p:spPr>
            <a:xfrm>
              <a:off x="850" y="797600"/>
              <a:ext cx="33069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236" name="Google Shape;236;p17"/>
          <p:cNvGrpSpPr/>
          <p:nvPr/>
        </p:nvGrpSpPr>
        <p:grpSpPr>
          <a:xfrm>
            <a:off x="0" y="1652222"/>
            <a:ext cx="2720055" cy="897227"/>
            <a:chOff x="7775" y="902382"/>
            <a:chExt cx="3395400" cy="1152360"/>
          </a:xfrm>
        </p:grpSpPr>
        <p:grpSp>
          <p:nvGrpSpPr>
            <p:cNvPr id="237" name="Google Shape;237;p17"/>
            <p:cNvGrpSpPr/>
            <p:nvPr/>
          </p:nvGrpSpPr>
          <p:grpSpPr>
            <a:xfrm>
              <a:off x="591738" y="902382"/>
              <a:ext cx="792392" cy="787959"/>
              <a:chOff x="3291950" y="1651150"/>
              <a:chExt cx="691200" cy="699600"/>
            </a:xfrm>
          </p:grpSpPr>
          <p:sp>
            <p:nvSpPr>
              <p:cNvPr id="238" name="Google Shape;238;p17"/>
              <p:cNvSpPr/>
              <p:nvPr/>
            </p:nvSpPr>
            <p:spPr>
              <a:xfrm>
                <a:off x="3291950" y="1651150"/>
                <a:ext cx="691200" cy="699600"/>
              </a:xfrm>
              <a:prstGeom prst="ellipse">
                <a:avLst/>
              </a:prstGeom>
              <a:noFill/>
              <a:ln cap="flat" cmpd="sng" w="9525">
                <a:solidFill>
                  <a:srgbClr val="F9DE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39" name="Google Shape;239;p17"/>
              <p:cNvSpPr/>
              <p:nvPr/>
            </p:nvSpPr>
            <p:spPr>
              <a:xfrm>
                <a:off x="3327050" y="1686700"/>
                <a:ext cx="621000" cy="628500"/>
              </a:xfrm>
              <a:prstGeom prst="ellipse">
                <a:avLst/>
              </a:prstGeom>
              <a:solidFill>
                <a:srgbClr val="F9DEC9"/>
              </a:solidFill>
              <a:ln cap="flat" cmpd="sng" w="9525">
                <a:solidFill>
                  <a:srgbClr val="F9DE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240" name="Google Shape;240;p17"/>
            <p:cNvSpPr/>
            <p:nvPr/>
          </p:nvSpPr>
          <p:spPr>
            <a:xfrm>
              <a:off x="1576681" y="1186680"/>
              <a:ext cx="213600" cy="2193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41" name="Google Shape;241;p17"/>
            <p:cNvSpPr/>
            <p:nvPr/>
          </p:nvSpPr>
          <p:spPr>
            <a:xfrm>
              <a:off x="1602925" y="1216564"/>
              <a:ext cx="139800" cy="1593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nvGrpSpPr>
            <p:cNvPr id="242" name="Google Shape;242;p17"/>
            <p:cNvGrpSpPr/>
            <p:nvPr/>
          </p:nvGrpSpPr>
          <p:grpSpPr>
            <a:xfrm>
              <a:off x="2003133" y="902382"/>
              <a:ext cx="792392" cy="787959"/>
              <a:chOff x="3291950" y="1651150"/>
              <a:chExt cx="691200" cy="699600"/>
            </a:xfrm>
          </p:grpSpPr>
          <p:sp>
            <p:nvSpPr>
              <p:cNvPr id="243" name="Google Shape;243;p17"/>
              <p:cNvSpPr/>
              <p:nvPr/>
            </p:nvSpPr>
            <p:spPr>
              <a:xfrm>
                <a:off x="3291950" y="1651150"/>
                <a:ext cx="691200" cy="699600"/>
              </a:xfrm>
              <a:prstGeom prst="ellipse">
                <a:avLst/>
              </a:prstGeom>
              <a:noFill/>
              <a:ln cap="flat" cmpd="sng" w="9525">
                <a:solidFill>
                  <a:srgbClr val="F9DE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44" name="Google Shape;244;p17"/>
              <p:cNvSpPr/>
              <p:nvPr/>
            </p:nvSpPr>
            <p:spPr>
              <a:xfrm>
                <a:off x="3327050" y="1686700"/>
                <a:ext cx="621000" cy="628500"/>
              </a:xfrm>
              <a:prstGeom prst="ellipse">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245" name="Google Shape;245;p17"/>
            <p:cNvSpPr txBox="1"/>
            <p:nvPr/>
          </p:nvSpPr>
          <p:spPr>
            <a:xfrm>
              <a:off x="7775" y="1690242"/>
              <a:ext cx="1881900" cy="36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Name</a:t>
              </a:r>
              <a:endParaRPr sz="1000">
                <a:solidFill>
                  <a:srgbClr val="FFFFFF"/>
                </a:solidFill>
                <a:latin typeface="Fira Sans"/>
                <a:ea typeface="Fira Sans"/>
                <a:cs typeface="Fira Sans"/>
                <a:sym typeface="Fira Sans"/>
              </a:endParaRPr>
            </a:p>
          </p:txBody>
        </p:sp>
        <p:sp>
          <p:nvSpPr>
            <p:cNvPr id="246" name="Google Shape;246;p17"/>
            <p:cNvSpPr txBox="1"/>
            <p:nvPr/>
          </p:nvSpPr>
          <p:spPr>
            <a:xfrm>
              <a:off x="1379375" y="1690221"/>
              <a:ext cx="2023800" cy="36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Age</a:t>
              </a:r>
              <a:endParaRPr sz="1000">
                <a:solidFill>
                  <a:srgbClr val="FFFFFF"/>
                </a:solidFill>
                <a:latin typeface="Fira Sans"/>
                <a:ea typeface="Fira Sans"/>
                <a:cs typeface="Fira Sans"/>
                <a:sym typeface="Fira Sans"/>
              </a:endParaRPr>
            </a:p>
          </p:txBody>
        </p:sp>
        <p:grpSp>
          <p:nvGrpSpPr>
            <p:cNvPr id="247" name="Google Shape;247;p17"/>
            <p:cNvGrpSpPr/>
            <p:nvPr/>
          </p:nvGrpSpPr>
          <p:grpSpPr>
            <a:xfrm>
              <a:off x="2988040" y="1186361"/>
              <a:ext cx="213651" cy="219147"/>
              <a:chOff x="2950663" y="9366325"/>
              <a:chExt cx="230700" cy="240900"/>
            </a:xfrm>
          </p:grpSpPr>
          <p:sp>
            <p:nvSpPr>
              <p:cNvPr id="248" name="Google Shape;248;p17"/>
              <p:cNvSpPr/>
              <p:nvPr/>
            </p:nvSpPr>
            <p:spPr>
              <a:xfrm>
                <a:off x="2950663" y="9366325"/>
                <a:ext cx="230700" cy="2409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49" name="Google Shape;249;p17"/>
              <p:cNvSpPr/>
              <p:nvPr/>
            </p:nvSpPr>
            <p:spPr>
              <a:xfrm>
                <a:off x="2979000" y="9399175"/>
                <a:ext cx="150900" cy="1752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grpSp>
      <p:sp>
        <p:nvSpPr>
          <p:cNvPr id="250" name="Google Shape;250;p17"/>
          <p:cNvSpPr txBox="1"/>
          <p:nvPr/>
        </p:nvSpPr>
        <p:spPr>
          <a:xfrm>
            <a:off x="118350" y="274900"/>
            <a:ext cx="71958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000">
              <a:solidFill>
                <a:srgbClr val="9FCFCF"/>
              </a:solidFill>
              <a:latin typeface="Lora"/>
              <a:ea typeface="Lora"/>
              <a:cs typeface="Lora"/>
              <a:sym typeface="Lora"/>
            </a:endParaRPr>
          </a:p>
        </p:txBody>
      </p:sp>
      <p:grpSp>
        <p:nvGrpSpPr>
          <p:cNvPr id="251" name="Google Shape;251;p17"/>
          <p:cNvGrpSpPr/>
          <p:nvPr/>
        </p:nvGrpSpPr>
        <p:grpSpPr>
          <a:xfrm>
            <a:off x="2299452" y="1652230"/>
            <a:ext cx="2720055" cy="897222"/>
            <a:chOff x="7775" y="902382"/>
            <a:chExt cx="3395400" cy="1152353"/>
          </a:xfrm>
        </p:grpSpPr>
        <p:grpSp>
          <p:nvGrpSpPr>
            <p:cNvPr id="252" name="Google Shape;252;p17"/>
            <p:cNvGrpSpPr/>
            <p:nvPr/>
          </p:nvGrpSpPr>
          <p:grpSpPr>
            <a:xfrm>
              <a:off x="591738" y="902382"/>
              <a:ext cx="792392" cy="787959"/>
              <a:chOff x="3291950" y="1651150"/>
              <a:chExt cx="691200" cy="699600"/>
            </a:xfrm>
          </p:grpSpPr>
          <p:sp>
            <p:nvSpPr>
              <p:cNvPr id="253" name="Google Shape;253;p17"/>
              <p:cNvSpPr/>
              <p:nvPr/>
            </p:nvSpPr>
            <p:spPr>
              <a:xfrm>
                <a:off x="3291950" y="1651150"/>
                <a:ext cx="691200" cy="699600"/>
              </a:xfrm>
              <a:prstGeom prst="ellipse">
                <a:avLst/>
              </a:prstGeom>
              <a:noFill/>
              <a:ln cap="flat" cmpd="sng" w="9525">
                <a:solidFill>
                  <a:srgbClr val="F9DE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54" name="Google Shape;254;p17"/>
              <p:cNvSpPr/>
              <p:nvPr/>
            </p:nvSpPr>
            <p:spPr>
              <a:xfrm>
                <a:off x="3327050" y="1686700"/>
                <a:ext cx="621000" cy="628500"/>
              </a:xfrm>
              <a:prstGeom prst="ellipse">
                <a:avLst/>
              </a:prstGeom>
              <a:solidFill>
                <a:srgbClr val="F9DEC9"/>
              </a:solidFill>
              <a:ln cap="flat" cmpd="sng" w="9525">
                <a:solidFill>
                  <a:srgbClr val="F9DE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255" name="Google Shape;255;p17"/>
            <p:cNvSpPr/>
            <p:nvPr/>
          </p:nvSpPr>
          <p:spPr>
            <a:xfrm>
              <a:off x="1576681" y="1186680"/>
              <a:ext cx="213600" cy="2193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56" name="Google Shape;256;p17"/>
            <p:cNvSpPr/>
            <p:nvPr/>
          </p:nvSpPr>
          <p:spPr>
            <a:xfrm>
              <a:off x="1602925" y="1216564"/>
              <a:ext cx="139800" cy="1593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nvGrpSpPr>
            <p:cNvPr id="257" name="Google Shape;257;p17"/>
            <p:cNvGrpSpPr/>
            <p:nvPr/>
          </p:nvGrpSpPr>
          <p:grpSpPr>
            <a:xfrm>
              <a:off x="2003133" y="902382"/>
              <a:ext cx="792392" cy="787959"/>
              <a:chOff x="3291950" y="1651150"/>
              <a:chExt cx="691200" cy="699600"/>
            </a:xfrm>
          </p:grpSpPr>
          <p:sp>
            <p:nvSpPr>
              <p:cNvPr id="258" name="Google Shape;258;p17"/>
              <p:cNvSpPr/>
              <p:nvPr/>
            </p:nvSpPr>
            <p:spPr>
              <a:xfrm>
                <a:off x="3291950" y="1651150"/>
                <a:ext cx="691200" cy="699600"/>
              </a:xfrm>
              <a:prstGeom prst="ellipse">
                <a:avLst/>
              </a:prstGeom>
              <a:noFill/>
              <a:ln cap="flat" cmpd="sng" w="9525">
                <a:solidFill>
                  <a:srgbClr val="F9DE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59" name="Google Shape;259;p17"/>
              <p:cNvSpPr/>
              <p:nvPr/>
            </p:nvSpPr>
            <p:spPr>
              <a:xfrm>
                <a:off x="3327050" y="1686700"/>
                <a:ext cx="621000" cy="628500"/>
              </a:xfrm>
              <a:prstGeom prst="ellipse">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260" name="Google Shape;260;p17"/>
            <p:cNvSpPr txBox="1"/>
            <p:nvPr/>
          </p:nvSpPr>
          <p:spPr>
            <a:xfrm>
              <a:off x="7775" y="1690235"/>
              <a:ext cx="2023800" cy="36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Marital status </a:t>
              </a:r>
              <a:endParaRPr sz="1000">
                <a:solidFill>
                  <a:srgbClr val="FFFFFF"/>
                </a:solidFill>
                <a:latin typeface="Fira Sans"/>
                <a:ea typeface="Fira Sans"/>
                <a:cs typeface="Fira Sans"/>
                <a:sym typeface="Fira Sans"/>
              </a:endParaRPr>
            </a:p>
          </p:txBody>
        </p:sp>
        <p:sp>
          <p:nvSpPr>
            <p:cNvPr id="261" name="Google Shape;261;p17"/>
            <p:cNvSpPr txBox="1"/>
            <p:nvPr/>
          </p:nvSpPr>
          <p:spPr>
            <a:xfrm>
              <a:off x="1379375" y="1690221"/>
              <a:ext cx="2023800" cy="36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Occupation </a:t>
              </a:r>
              <a:r>
                <a:rPr lang="en-GB" sz="700">
                  <a:latin typeface="Mada"/>
                  <a:ea typeface="Mada"/>
                  <a:cs typeface="Mada"/>
                  <a:sym typeface="Mada"/>
                </a:rPr>
                <a:t>(past/present)</a:t>
              </a:r>
              <a:endParaRPr sz="700">
                <a:solidFill>
                  <a:srgbClr val="FFFFFF"/>
                </a:solidFill>
                <a:latin typeface="Fira Sans"/>
                <a:ea typeface="Fira Sans"/>
                <a:cs typeface="Fira Sans"/>
                <a:sym typeface="Fira Sans"/>
              </a:endParaRPr>
            </a:p>
          </p:txBody>
        </p:sp>
        <p:grpSp>
          <p:nvGrpSpPr>
            <p:cNvPr id="262" name="Google Shape;262;p17"/>
            <p:cNvGrpSpPr/>
            <p:nvPr/>
          </p:nvGrpSpPr>
          <p:grpSpPr>
            <a:xfrm>
              <a:off x="2988040" y="1186361"/>
              <a:ext cx="213651" cy="219147"/>
              <a:chOff x="2950663" y="9366325"/>
              <a:chExt cx="230700" cy="240900"/>
            </a:xfrm>
          </p:grpSpPr>
          <p:sp>
            <p:nvSpPr>
              <p:cNvPr id="263" name="Google Shape;263;p17"/>
              <p:cNvSpPr/>
              <p:nvPr/>
            </p:nvSpPr>
            <p:spPr>
              <a:xfrm>
                <a:off x="2950663" y="9366325"/>
                <a:ext cx="230700" cy="240900"/>
              </a:xfrm>
              <a:prstGeom prst="homePlate">
                <a:avLst>
                  <a:gd fmla="val 50000" name="adj"/>
                </a:avLst>
              </a:prstGeom>
              <a:noFill/>
              <a:ln cap="flat" cmpd="sng" w="952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64" name="Google Shape;264;p17"/>
              <p:cNvSpPr/>
              <p:nvPr/>
            </p:nvSpPr>
            <p:spPr>
              <a:xfrm>
                <a:off x="2979000" y="9399175"/>
                <a:ext cx="150900" cy="175200"/>
              </a:xfrm>
              <a:prstGeom prst="homePlate">
                <a:avLst>
                  <a:gd fmla="val 50000" name="adj"/>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grpSp>
      <p:grpSp>
        <p:nvGrpSpPr>
          <p:cNvPr id="265" name="Google Shape;265;p17"/>
          <p:cNvGrpSpPr/>
          <p:nvPr/>
        </p:nvGrpSpPr>
        <p:grpSpPr>
          <a:xfrm>
            <a:off x="4632187" y="1652230"/>
            <a:ext cx="1621266" cy="897222"/>
            <a:chOff x="7775" y="902382"/>
            <a:chExt cx="2023800" cy="1152353"/>
          </a:xfrm>
        </p:grpSpPr>
        <p:grpSp>
          <p:nvGrpSpPr>
            <p:cNvPr id="266" name="Google Shape;266;p17"/>
            <p:cNvGrpSpPr/>
            <p:nvPr/>
          </p:nvGrpSpPr>
          <p:grpSpPr>
            <a:xfrm>
              <a:off x="591738" y="902382"/>
              <a:ext cx="792392" cy="787959"/>
              <a:chOff x="3291950" y="1651150"/>
              <a:chExt cx="691200" cy="699600"/>
            </a:xfrm>
          </p:grpSpPr>
          <p:sp>
            <p:nvSpPr>
              <p:cNvPr id="267" name="Google Shape;267;p17"/>
              <p:cNvSpPr/>
              <p:nvPr/>
            </p:nvSpPr>
            <p:spPr>
              <a:xfrm>
                <a:off x="3291950" y="1651150"/>
                <a:ext cx="691200" cy="699600"/>
              </a:xfrm>
              <a:prstGeom prst="ellipse">
                <a:avLst/>
              </a:prstGeom>
              <a:noFill/>
              <a:ln cap="flat" cmpd="sng" w="9525">
                <a:solidFill>
                  <a:srgbClr val="F9DE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68" name="Google Shape;268;p17"/>
              <p:cNvSpPr/>
              <p:nvPr/>
            </p:nvSpPr>
            <p:spPr>
              <a:xfrm>
                <a:off x="3327050" y="1686700"/>
                <a:ext cx="621000" cy="628500"/>
              </a:xfrm>
              <a:prstGeom prst="ellipse">
                <a:avLst/>
              </a:prstGeom>
              <a:solidFill>
                <a:srgbClr val="F9DEC9"/>
              </a:solidFill>
              <a:ln cap="flat" cmpd="sng" w="9525">
                <a:solidFill>
                  <a:srgbClr val="F9DE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269" name="Google Shape;269;p17"/>
            <p:cNvSpPr txBox="1"/>
            <p:nvPr/>
          </p:nvSpPr>
          <p:spPr>
            <a:xfrm>
              <a:off x="7775" y="1690235"/>
              <a:ext cx="2023800" cy="36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Address </a:t>
              </a:r>
              <a:endParaRPr sz="1000">
                <a:solidFill>
                  <a:srgbClr val="FFFFFF"/>
                </a:solidFill>
                <a:latin typeface="Fira Sans"/>
                <a:ea typeface="Fira Sans"/>
                <a:cs typeface="Fira Sans"/>
                <a:sym typeface="Fira Sans"/>
              </a:endParaRPr>
            </a:p>
          </p:txBody>
        </p:sp>
      </p:grpSp>
      <p:sp>
        <p:nvSpPr>
          <p:cNvPr id="270" name="Google Shape;270;p17"/>
          <p:cNvSpPr txBox="1"/>
          <p:nvPr/>
        </p:nvSpPr>
        <p:spPr>
          <a:xfrm>
            <a:off x="-135220" y="2854663"/>
            <a:ext cx="7589400" cy="11166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Font typeface="Mada"/>
              <a:buChar char="●"/>
            </a:pPr>
            <a:r>
              <a:rPr b="1" i="1" lang="en-GB" sz="1100">
                <a:latin typeface="Mada"/>
                <a:ea typeface="Mada"/>
                <a:cs typeface="Mada"/>
                <a:sym typeface="Mada"/>
              </a:rPr>
              <a:t>Short statement in the patient’s own words</a:t>
            </a:r>
            <a:endParaRPr b="1" i="1"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i="1" lang="en-GB" sz="1100">
                <a:latin typeface="Mada"/>
                <a:ea typeface="Mada"/>
                <a:cs typeface="Mada"/>
                <a:sym typeface="Mada"/>
              </a:rPr>
              <a:t>“What are you complaining of?” If there's more than one complaint, list then in order of severity or duration.</a:t>
            </a:r>
            <a:endParaRPr i="1"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i="1" lang="en-GB" sz="1100">
                <a:latin typeface="Mada"/>
                <a:ea typeface="Mada"/>
                <a:cs typeface="Mada"/>
                <a:sym typeface="Mada"/>
              </a:rPr>
              <a:t>“What brought you to the hospital ?” </a:t>
            </a:r>
            <a:r>
              <a:rPr lang="en-GB" sz="1100">
                <a:solidFill>
                  <a:srgbClr val="B7B7B7"/>
                </a:solidFill>
                <a:latin typeface="Mada"/>
                <a:ea typeface="Mada"/>
                <a:cs typeface="Mada"/>
                <a:sym typeface="Mada"/>
              </a:rPr>
              <a:t>+ Route of admission (emergency/clinic).</a:t>
            </a:r>
            <a:endParaRPr sz="1100">
              <a:solidFill>
                <a:srgbClr val="B7B7B7"/>
              </a:solidFill>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i="1" lang="en-GB" sz="1100">
                <a:solidFill>
                  <a:schemeClr val="dk1"/>
                </a:solidFill>
                <a:latin typeface="Mada"/>
                <a:ea typeface="Mada"/>
                <a:cs typeface="Mada"/>
                <a:sym typeface="Mada"/>
              </a:rPr>
              <a:t>“How long have you been experiencing this?”</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It is better not to know the diagnosis made by other doctors because it may not be correct and to find out the patient’s complaint by yourself.</a:t>
            </a:r>
            <a:endParaRPr sz="1100">
              <a:latin typeface="Mada"/>
              <a:ea typeface="Mada"/>
              <a:cs typeface="Mada"/>
              <a:sym typeface="Mada"/>
            </a:endParaRPr>
          </a:p>
        </p:txBody>
      </p:sp>
      <p:sp>
        <p:nvSpPr>
          <p:cNvPr id="271" name="Google Shape;271;p17"/>
          <p:cNvSpPr txBox="1"/>
          <p:nvPr/>
        </p:nvSpPr>
        <p:spPr>
          <a:xfrm>
            <a:off x="-135207" y="4450057"/>
            <a:ext cx="7491000" cy="3676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This should record details of each problem using mainly the </a:t>
            </a:r>
            <a:r>
              <a:rPr b="1" lang="en-GB" sz="1100">
                <a:latin typeface="Mada"/>
                <a:ea typeface="Mada"/>
                <a:cs typeface="Mada"/>
                <a:sym typeface="Mada"/>
              </a:rPr>
              <a:t>patient’s own words</a:t>
            </a:r>
            <a:r>
              <a:rPr lang="en-GB" sz="1100">
                <a:latin typeface="Mada"/>
                <a:ea typeface="Mada"/>
                <a:cs typeface="Mada"/>
                <a:sym typeface="Mada"/>
              </a:rPr>
              <a:t>.</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 Let the patient begin by telling the story in their own words without interrupting him. Afterward, ask specific questions</a:t>
            </a:r>
            <a:r>
              <a:rPr lang="en-GB" sz="1100">
                <a:solidFill>
                  <a:srgbClr val="B7B7B7"/>
                </a:solidFill>
                <a:latin typeface="Mada"/>
                <a:ea typeface="Mada"/>
                <a:cs typeface="Mada"/>
                <a:sym typeface="Mada"/>
              </a:rPr>
              <a:t> </a:t>
            </a:r>
            <a:r>
              <a:rPr b="1" lang="en-GB" sz="1100">
                <a:solidFill>
                  <a:srgbClr val="666666"/>
                </a:solidFill>
                <a:latin typeface="Mada"/>
                <a:ea typeface="Mada"/>
                <a:cs typeface="Mada"/>
                <a:sym typeface="Mada"/>
              </a:rPr>
              <a:t>(like socrates and associated symptoms)</a:t>
            </a:r>
            <a:r>
              <a:rPr lang="en-GB" sz="1100">
                <a:solidFill>
                  <a:srgbClr val="666666"/>
                </a:solidFill>
                <a:latin typeface="Mada"/>
                <a:ea typeface="Mada"/>
                <a:cs typeface="Mada"/>
                <a:sym typeface="Mada"/>
              </a:rPr>
              <a:t> </a:t>
            </a:r>
            <a:r>
              <a:rPr lang="en-GB" sz="1100">
                <a:latin typeface="Mada"/>
                <a:ea typeface="Mada"/>
                <a:cs typeface="Mada"/>
                <a:sym typeface="Mada"/>
              </a:rPr>
              <a:t>, using terms readily understood by the patient, either enlarging upon or clarifying symptoms. Include the answers to the direct questions concerning the system involved ( e.g. if the patient is complaining of indigestion you should ask other questions about the gastrointestinal system ) and any other system involved in the present complaint are delivered at this stage.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Record accurately for how long the complaint has been present and include the sequence of events in chronological order by dates.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If the patient has had similar symptoms in the past, obtain detailed information with dates including any treatment received and the results of any investigations.</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 Results of procedures or operations done for him should be accurately documented.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Sometimes you need to talk to the relatives of the patients or witness to take history when the patient is poor historian, unable to give history or you suspect that he is giving unreliable information.</a:t>
            </a:r>
            <a:endParaRPr sz="1100">
              <a:latin typeface="Mada"/>
              <a:ea typeface="Mada"/>
              <a:cs typeface="Mada"/>
              <a:sym typeface="Mada"/>
            </a:endParaRPr>
          </a:p>
        </p:txBody>
      </p:sp>
      <p:sp>
        <p:nvSpPr>
          <p:cNvPr id="272" name="Google Shape;272;p17"/>
          <p:cNvSpPr txBox="1"/>
          <p:nvPr/>
        </p:nvSpPr>
        <p:spPr>
          <a:xfrm>
            <a:off x="80450" y="304538"/>
            <a:ext cx="7195800" cy="75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highlight>
                  <a:schemeClr val="lt1"/>
                </a:highlight>
                <a:latin typeface="Lora"/>
                <a:ea typeface="Lora"/>
                <a:cs typeface="Lora"/>
                <a:sym typeface="Lora"/>
              </a:rPr>
              <a:t>Session1 : General Principles of History Taking and Physical Examination </a:t>
            </a:r>
            <a:endParaRPr b="1" sz="2200">
              <a:solidFill>
                <a:srgbClr val="9FCFCF"/>
              </a:solidFill>
              <a:latin typeface="Lora"/>
              <a:ea typeface="Lora"/>
              <a:cs typeface="Lora"/>
              <a:sym typeface="Lora"/>
            </a:endParaRPr>
          </a:p>
        </p:txBody>
      </p:sp>
      <p:grpSp>
        <p:nvGrpSpPr>
          <p:cNvPr id="273" name="Google Shape;273;p17"/>
          <p:cNvGrpSpPr/>
          <p:nvPr/>
        </p:nvGrpSpPr>
        <p:grpSpPr>
          <a:xfrm>
            <a:off x="72" y="7009008"/>
            <a:ext cx="4067400" cy="414950"/>
            <a:chOff x="75" y="6612450"/>
            <a:chExt cx="4067400" cy="414950"/>
          </a:xfrm>
        </p:grpSpPr>
        <p:sp>
          <p:nvSpPr>
            <p:cNvPr id="274" name="Google Shape;274;p17"/>
            <p:cNvSpPr txBox="1"/>
            <p:nvPr/>
          </p:nvSpPr>
          <p:spPr>
            <a:xfrm>
              <a:off x="75" y="6612450"/>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Past medical/surgical history </a:t>
              </a:r>
              <a:endParaRPr sz="1800">
                <a:solidFill>
                  <a:srgbClr val="9FCFCF"/>
                </a:solidFill>
                <a:latin typeface="Comfortaa Regular"/>
                <a:ea typeface="Comfortaa Regular"/>
                <a:cs typeface="Comfortaa Regular"/>
                <a:sym typeface="Comfortaa Regular"/>
              </a:endParaRPr>
            </a:p>
          </p:txBody>
        </p:sp>
        <p:sp>
          <p:nvSpPr>
            <p:cNvPr id="275" name="Google Shape;275;p17"/>
            <p:cNvSpPr/>
            <p:nvPr/>
          </p:nvSpPr>
          <p:spPr>
            <a:xfrm>
              <a:off x="850" y="6969800"/>
              <a:ext cx="35757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76" name="Google Shape;276;p17"/>
          <p:cNvSpPr txBox="1"/>
          <p:nvPr/>
        </p:nvSpPr>
        <p:spPr>
          <a:xfrm>
            <a:off x="63" y="7522825"/>
            <a:ext cx="7589400" cy="12252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Previous illnesses or operations may have a direct bearing on the current health of the patient.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patient may think that he has a particular diagnosis already made in the past, but careful questioning may prove this unlikely. Note all the other illnesses, operations , accidents , and ask specifically about diabetes, hypertension, bronchial asthma, allergies, tuberculosis, jaundice, bleeding tendencies, blood transfusion, contact with carriers of human immunodeficiency virus, and any admission to hospital together </a:t>
            </a:r>
            <a:r>
              <a:rPr b="1" lang="en-GB" sz="1100">
                <a:solidFill>
                  <a:schemeClr val="dk1"/>
                </a:solidFill>
                <a:latin typeface="Mada"/>
                <a:ea typeface="Mada"/>
                <a:cs typeface="Mada"/>
                <a:sym typeface="Mada"/>
              </a:rPr>
              <a:t>with their dates in details.</a:t>
            </a:r>
            <a:endParaRPr b="1" sz="1100">
              <a:latin typeface="Mada"/>
              <a:ea typeface="Mada"/>
              <a:cs typeface="Mada"/>
              <a:sym typeface="Mada"/>
            </a:endParaRPr>
          </a:p>
        </p:txBody>
      </p:sp>
      <p:grpSp>
        <p:nvGrpSpPr>
          <p:cNvPr id="277" name="Google Shape;277;p17"/>
          <p:cNvGrpSpPr/>
          <p:nvPr/>
        </p:nvGrpSpPr>
        <p:grpSpPr>
          <a:xfrm>
            <a:off x="144" y="8605618"/>
            <a:ext cx="4067400" cy="414950"/>
            <a:chOff x="75" y="1659450"/>
            <a:chExt cx="4067400" cy="414950"/>
          </a:xfrm>
        </p:grpSpPr>
        <p:sp>
          <p:nvSpPr>
            <p:cNvPr id="278" name="Google Shape;278;p17"/>
            <p:cNvSpPr txBox="1"/>
            <p:nvPr/>
          </p:nvSpPr>
          <p:spPr>
            <a:xfrm>
              <a:off x="75" y="1659450"/>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Drug\ allergy history </a:t>
              </a:r>
              <a:endParaRPr sz="1800">
                <a:solidFill>
                  <a:srgbClr val="9FCFCF"/>
                </a:solidFill>
                <a:latin typeface="Comfortaa Regular"/>
                <a:ea typeface="Comfortaa Regular"/>
                <a:cs typeface="Comfortaa Regular"/>
                <a:sym typeface="Comfortaa Regular"/>
              </a:endParaRPr>
            </a:p>
          </p:txBody>
        </p:sp>
        <p:sp>
          <p:nvSpPr>
            <p:cNvPr id="279" name="Google Shape;279;p17"/>
            <p:cNvSpPr/>
            <p:nvPr/>
          </p:nvSpPr>
          <p:spPr>
            <a:xfrm>
              <a:off x="850" y="2016800"/>
              <a:ext cx="16569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80" name="Google Shape;280;p17"/>
          <p:cNvSpPr txBox="1"/>
          <p:nvPr/>
        </p:nvSpPr>
        <p:spPr>
          <a:xfrm>
            <a:off x="75" y="9020575"/>
            <a:ext cx="7491000" cy="14745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Ask about any drugs that have been taken in the past and for what condition.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Ask </a:t>
            </a:r>
            <a:r>
              <a:rPr b="1" lang="en-GB" sz="1100">
                <a:solidFill>
                  <a:schemeClr val="dk1"/>
                </a:solidFill>
                <a:latin typeface="Mada"/>
                <a:ea typeface="Mada"/>
                <a:cs typeface="Mada"/>
                <a:sym typeface="Mada"/>
              </a:rPr>
              <a:t>especially</a:t>
            </a:r>
            <a:r>
              <a:rPr lang="en-GB" sz="1100">
                <a:solidFill>
                  <a:schemeClr val="dk1"/>
                </a:solidFill>
                <a:latin typeface="Mada"/>
                <a:ea typeface="Mada"/>
                <a:cs typeface="Mada"/>
                <a:sym typeface="Mada"/>
              </a:rPr>
              <a:t> about insulin, antihypertensive , anticoagulation drugs, steroid, NSAID, chemotherapy, radiotherapy, oral contraceptive pills, hormonal replacement therapy, antidepressant and diuretics.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Mention any allergies to drugs.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You should inquire about doses and since how long have these been taken.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Ask about immunization and allergy. If the patient is sensitive to any drugs or any topical applications such as adhesive plaster, </a:t>
            </a:r>
            <a:r>
              <a:rPr b="1" lang="en-GB" sz="1100">
                <a:solidFill>
                  <a:schemeClr val="dk1"/>
                </a:solidFill>
                <a:latin typeface="Mada"/>
                <a:ea typeface="Mada"/>
                <a:cs typeface="Mada"/>
                <a:sym typeface="Mada"/>
              </a:rPr>
              <a:t>write it in a clear large letters</a:t>
            </a:r>
            <a:r>
              <a:rPr lang="en-GB" sz="1100">
                <a:solidFill>
                  <a:schemeClr val="dk1"/>
                </a:solidFill>
                <a:latin typeface="Mada"/>
                <a:ea typeface="Mada"/>
                <a:cs typeface="Mada"/>
                <a:sym typeface="Mada"/>
              </a:rPr>
              <a:t> on the front of the notes.</a:t>
            </a:r>
            <a:endParaRPr sz="1100">
              <a:latin typeface="Mada"/>
              <a:ea typeface="Mada"/>
              <a:cs typeface="Mada"/>
              <a:sym typeface="Mada"/>
            </a:endParaRPr>
          </a:p>
        </p:txBody>
      </p:sp>
      <p:sp>
        <p:nvSpPr>
          <p:cNvPr id="281" name="Google Shape;281;p17"/>
          <p:cNvSpPr txBox="1"/>
          <p:nvPr/>
        </p:nvSpPr>
        <p:spPr>
          <a:xfrm>
            <a:off x="5439495" y="6113360"/>
            <a:ext cx="6071700" cy="8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7"/>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0" name="Shape 1060"/>
        <p:cNvGrpSpPr/>
        <p:nvPr/>
      </p:nvGrpSpPr>
      <p:grpSpPr>
        <a:xfrm>
          <a:off x="0" y="0"/>
          <a:ext cx="0" cy="0"/>
          <a:chOff x="0" y="0"/>
          <a:chExt cx="0" cy="0"/>
        </a:xfrm>
      </p:grpSpPr>
      <p:sp>
        <p:nvSpPr>
          <p:cNvPr id="1061" name="Google Shape;1061;p62"/>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62" name="Google Shape;1062;p62"/>
          <p:cNvGrpSpPr/>
          <p:nvPr/>
        </p:nvGrpSpPr>
        <p:grpSpPr>
          <a:xfrm>
            <a:off x="-74634" y="935446"/>
            <a:ext cx="4067400" cy="459921"/>
            <a:chOff x="-74762" y="3754429"/>
            <a:chExt cx="4067400" cy="459921"/>
          </a:xfrm>
        </p:grpSpPr>
        <p:sp>
          <p:nvSpPr>
            <p:cNvPr id="1063" name="Google Shape;1063;p62"/>
            <p:cNvSpPr txBox="1"/>
            <p:nvPr/>
          </p:nvSpPr>
          <p:spPr>
            <a:xfrm>
              <a:off x="-74762" y="3754429"/>
              <a:ext cx="4067400" cy="27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a:t>
              </a:r>
              <a:r>
                <a:rPr lang="en-GB" sz="1800">
                  <a:solidFill>
                    <a:srgbClr val="9FCFCF"/>
                  </a:solidFill>
                  <a:latin typeface="Comfortaa Regular"/>
                  <a:ea typeface="Comfortaa Regular"/>
                  <a:cs typeface="Comfortaa Regular"/>
                  <a:sym typeface="Comfortaa Regular"/>
                </a:rPr>
                <a:t>.  Hx of </a:t>
              </a:r>
              <a:r>
                <a:rPr lang="en-GB" sz="1800">
                  <a:solidFill>
                    <a:srgbClr val="9FCFCF"/>
                  </a:solidFill>
                  <a:latin typeface="Comfortaa Regular"/>
                  <a:ea typeface="Comfortaa Regular"/>
                  <a:cs typeface="Comfortaa Regular"/>
                  <a:sym typeface="Comfortaa Regular"/>
                </a:rPr>
                <a:t>Hemoptysis</a:t>
              </a:r>
              <a:endParaRPr sz="1800">
                <a:solidFill>
                  <a:srgbClr val="9FCFCF"/>
                </a:solidFill>
                <a:latin typeface="Comfortaa Regular"/>
                <a:ea typeface="Comfortaa Regular"/>
                <a:cs typeface="Comfortaa Regular"/>
                <a:sym typeface="Comfortaa Regular"/>
              </a:endParaRPr>
            </a:p>
          </p:txBody>
        </p:sp>
        <p:sp>
          <p:nvSpPr>
            <p:cNvPr id="1064" name="Google Shape;1064;p62"/>
            <p:cNvSpPr/>
            <p:nvPr/>
          </p:nvSpPr>
          <p:spPr>
            <a:xfrm>
              <a:off x="75" y="4156750"/>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1065" name="Google Shape;1065;p62"/>
          <p:cNvSpPr txBox="1"/>
          <p:nvPr/>
        </p:nvSpPr>
        <p:spPr>
          <a:xfrm>
            <a:off x="133350" y="166250"/>
            <a:ext cx="7296300" cy="80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9FCFCF"/>
                </a:solidFill>
                <a:highlight>
                  <a:schemeClr val="lt1"/>
                </a:highlight>
                <a:latin typeface="Lora"/>
                <a:ea typeface="Lora"/>
                <a:cs typeface="Lora"/>
                <a:sym typeface="Lora"/>
              </a:rPr>
              <a:t>Session 8: </a:t>
            </a:r>
            <a:r>
              <a:rPr b="1" lang="en-GB" sz="2000">
                <a:solidFill>
                  <a:srgbClr val="9FCFCF"/>
                </a:solidFill>
                <a:highlight>
                  <a:srgbClr val="FFFFFF"/>
                </a:highlight>
                <a:latin typeface="Lora"/>
                <a:ea typeface="Lora"/>
                <a:cs typeface="Lora"/>
                <a:sym typeface="Lora"/>
              </a:rPr>
              <a:t>History and Physical Examination of patients with Hemoptysis, Dyspnea, Dysphagia, hematemesis</a:t>
            </a:r>
            <a:endParaRPr b="1" sz="2000">
              <a:solidFill>
                <a:srgbClr val="9FCFCF"/>
              </a:solidFill>
              <a:latin typeface="Lora"/>
              <a:ea typeface="Lora"/>
              <a:cs typeface="Lora"/>
              <a:sym typeface="Lora"/>
            </a:endParaRPr>
          </a:p>
        </p:txBody>
      </p:sp>
      <p:sp>
        <p:nvSpPr>
          <p:cNvPr id="1066" name="Google Shape;1066;p62"/>
          <p:cNvSpPr txBox="1"/>
          <p:nvPr/>
        </p:nvSpPr>
        <p:spPr>
          <a:xfrm>
            <a:off x="133350" y="1367400"/>
            <a:ext cx="2524200" cy="107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9FCFCF"/>
                </a:solidFill>
                <a:latin typeface="Comfortaa Regular"/>
                <a:ea typeface="Comfortaa Regular"/>
                <a:cs typeface="Comfortaa Regular"/>
                <a:sym typeface="Comfortaa Regular"/>
              </a:rPr>
              <a:t>DDx</a:t>
            </a:r>
            <a:r>
              <a:rPr lang="en-GB" sz="1800">
                <a:solidFill>
                  <a:srgbClr val="9FCFCF"/>
                </a:solidFill>
                <a:latin typeface="Comfortaa Regular"/>
                <a:ea typeface="Comfortaa Regular"/>
                <a:cs typeface="Comfortaa Regular"/>
                <a:sym typeface="Comfortaa Regular"/>
              </a:rPr>
              <a:t>:</a:t>
            </a:r>
            <a:endParaRPr sz="1500">
              <a:solidFill>
                <a:schemeClr val="dk1"/>
              </a:solidFill>
              <a:latin typeface="Lora"/>
              <a:ea typeface="Lora"/>
              <a:cs typeface="Lora"/>
              <a:sym typeface="Lor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TB</a:t>
            </a:r>
            <a:r>
              <a:rPr lang="en-GB" sz="1200">
                <a:solidFill>
                  <a:schemeClr val="dk1"/>
                </a:solidFill>
                <a:latin typeface="Mada"/>
                <a:ea typeface="Mada"/>
                <a:cs typeface="Mada"/>
                <a:sym typeface="Mada"/>
              </a:rPr>
              <a:t> , Mycetoma</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Pneumonia / bronchitis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GI: peptic ulcer, colon cancer</a:t>
            </a:r>
            <a:endParaRPr sz="1200">
              <a:solidFill>
                <a:schemeClr val="dk1"/>
              </a:solidFill>
              <a:latin typeface="Mada"/>
              <a:ea typeface="Mada"/>
              <a:cs typeface="Mada"/>
              <a:sym typeface="Mada"/>
            </a:endParaRPr>
          </a:p>
        </p:txBody>
      </p:sp>
      <p:sp>
        <p:nvSpPr>
          <p:cNvPr id="1067" name="Google Shape;1067;p62"/>
          <p:cNvSpPr txBox="1"/>
          <p:nvPr/>
        </p:nvSpPr>
        <p:spPr>
          <a:xfrm>
            <a:off x="2785949" y="1668050"/>
            <a:ext cx="3994800" cy="6687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Lung Abscess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Bronchiectasis</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lung </a:t>
            </a:r>
            <a:r>
              <a:rPr lang="en-GB" sz="1200">
                <a:solidFill>
                  <a:schemeClr val="dk1"/>
                </a:solidFill>
                <a:latin typeface="Mada"/>
                <a:ea typeface="Mada"/>
                <a:cs typeface="Mada"/>
                <a:sym typeface="Mada"/>
              </a:rPr>
              <a:t>Cancer</a:t>
            </a:r>
            <a:r>
              <a:rPr lang="en-GB" sz="1200">
                <a:solidFill>
                  <a:schemeClr val="dk1"/>
                </a:solidFill>
                <a:latin typeface="Mada"/>
                <a:ea typeface="Mada"/>
                <a:cs typeface="Mada"/>
                <a:sym typeface="Mada"/>
              </a:rPr>
              <a:t> (NSCLC, SCLC, bronchogenic)</a:t>
            </a:r>
            <a:endParaRPr/>
          </a:p>
        </p:txBody>
      </p:sp>
      <p:graphicFrame>
        <p:nvGraphicFramePr>
          <p:cNvPr id="1068" name="Google Shape;1068;p62"/>
          <p:cNvGraphicFramePr/>
          <p:nvPr/>
        </p:nvGraphicFramePr>
        <p:xfrm>
          <a:off x="219725" y="5353718"/>
          <a:ext cx="3000000" cy="3000000"/>
        </p:xfrm>
        <a:graphic>
          <a:graphicData uri="http://schemas.openxmlformats.org/drawingml/2006/table">
            <a:tbl>
              <a:tblPr>
                <a:noFill/>
                <a:tableStyleId>{19993E90-D4CF-4236-97D6-A35B643A8516}</a:tableStyleId>
              </a:tblPr>
              <a:tblGrid>
                <a:gridCol w="1612100"/>
                <a:gridCol w="1695450"/>
                <a:gridCol w="3641850"/>
              </a:tblGrid>
              <a:tr h="254875">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SOCRATES</a:t>
                      </a:r>
                      <a:endParaRPr b="1" sz="1100">
                        <a:latin typeface="Mada"/>
                        <a:ea typeface="Mada"/>
                        <a:cs typeface="Mada"/>
                        <a:sym typeface="Mada"/>
                      </a:endParaRPr>
                    </a:p>
                  </a:txBody>
                  <a:tcPr marT="91425" marB="91425" marR="91425" marL="91425">
                    <a:solidFill>
                      <a:srgbClr val="F9DEC9"/>
                    </a:solidFill>
                  </a:tcPr>
                </a:tc>
                <a:tc gridSpan="2">
                  <a:txBody>
                    <a:bodyPr/>
                    <a:lstStyle/>
                    <a:p>
                      <a:pPr indent="0" lvl="0" marL="0" rtl="0" algn="ctr">
                        <a:lnSpc>
                          <a:spcPct val="115000"/>
                        </a:lnSpc>
                        <a:spcBef>
                          <a:spcPts val="0"/>
                        </a:spcBef>
                        <a:spcAft>
                          <a:spcPts val="0"/>
                        </a:spcAft>
                        <a:buNone/>
                      </a:pPr>
                      <a:r>
                        <a:rPr b="1" lang="en-GB" sz="1100">
                          <a:latin typeface="Mada"/>
                          <a:ea typeface="Mada"/>
                          <a:cs typeface="Mada"/>
                          <a:sym typeface="Mada"/>
                        </a:rPr>
                        <a:t>Hint </a:t>
                      </a:r>
                      <a:endParaRPr b="1" sz="1100">
                        <a:latin typeface="Mada"/>
                        <a:ea typeface="Mada"/>
                        <a:cs typeface="Mada"/>
                        <a:sym typeface="Mada"/>
                      </a:endParaRPr>
                    </a:p>
                  </a:txBody>
                  <a:tcPr marT="91425" marB="91425" marR="91425" marL="91425">
                    <a:solidFill>
                      <a:srgbClr val="F9DEC9"/>
                    </a:solidFill>
                  </a:tcPr>
                </a:tc>
                <a:tc hMerge="1"/>
              </a:tr>
              <a:tr h="381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Character</a:t>
                      </a:r>
                      <a:endParaRPr b="1" sz="1100">
                        <a:latin typeface="Mada"/>
                        <a:ea typeface="Mada"/>
                        <a:cs typeface="Mada"/>
                        <a:sym typeface="Mada"/>
                      </a:endParaRPr>
                    </a:p>
                  </a:txBody>
                  <a:tcPr marT="91425" marB="91425" marR="91425" marL="91425" anchor="ctr"/>
                </a:tc>
                <a:tc gridSpan="2">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Ask about: </a:t>
                      </a:r>
                      <a:r>
                        <a:rPr lang="en-GB" sz="1100">
                          <a:latin typeface="Mada"/>
                          <a:ea typeface="Mada"/>
                          <a:cs typeface="Mada"/>
                          <a:sym typeface="Mada"/>
                        </a:rPr>
                        <a:t>Color of the sputum (dark or bright red)? Is it mixed with the sputum? Smell?, </a:t>
                      </a:r>
                      <a:r>
                        <a:rPr lang="en-GB" sz="1100">
                          <a:latin typeface="Mada"/>
                          <a:ea typeface="Mada"/>
                          <a:cs typeface="Mada"/>
                          <a:sym typeface="Mada"/>
                        </a:rPr>
                        <a:t>frequency, volume per cup</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Amount of blood: </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Mild --&gt; less than 20 mL in 24 hours (streaks of blood).</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Massive --&gt; more than 250 mL in 24 hours (medical emergency).</a:t>
                      </a:r>
                      <a:endParaRPr sz="1100">
                        <a:latin typeface="Mada"/>
                        <a:ea typeface="Mada"/>
                        <a:cs typeface="Mada"/>
                        <a:sym typeface="Mada"/>
                      </a:endParaRPr>
                    </a:p>
                  </a:txBody>
                  <a:tcPr marT="91425" marB="91425" marR="91425" marL="91425"/>
                </a:tc>
                <a:tc hMerge="1"/>
              </a:tr>
              <a:tr h="381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Radiation</a:t>
                      </a:r>
                      <a:endParaRPr b="1" sz="1100">
                        <a:latin typeface="Mada"/>
                        <a:ea typeface="Mada"/>
                        <a:cs typeface="Mada"/>
                        <a:sym typeface="Mada"/>
                      </a:endParaRPr>
                    </a:p>
                  </a:txBody>
                  <a:tcPr marT="91425" marB="91425" marR="91425" marL="91425" anchor="ctr"/>
                </a:tc>
                <a:tc gridSpan="2">
                  <a:txBody>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Blood elsewhere (urine, stool), easy </a:t>
                      </a:r>
                      <a:r>
                        <a:rPr lang="en-GB" sz="1100">
                          <a:solidFill>
                            <a:schemeClr val="dk1"/>
                          </a:solidFill>
                          <a:latin typeface="Mada"/>
                          <a:ea typeface="Mada"/>
                          <a:cs typeface="Mada"/>
                          <a:sym typeface="Mada"/>
                        </a:rPr>
                        <a:t>bruising</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txBody>
                  <a:tcPr marT="91425" marB="91425" marR="91425" marL="91425"/>
                </a:tc>
                <a:tc hMerge="1"/>
              </a:tr>
              <a:tr h="10000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Associated symptoms </a:t>
                      </a:r>
                      <a:endParaRPr b="1" sz="1100">
                        <a:latin typeface="Mada"/>
                        <a:ea typeface="Mada"/>
                        <a:cs typeface="Mada"/>
                        <a:sym typeface="Mada"/>
                      </a:endParaRPr>
                    </a:p>
                  </a:txBody>
                  <a:tcPr marT="91425" marB="91425" marR="91425" marL="91425" anchor="ctr"/>
                </a:tc>
                <a:tc gridSpan="2">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Ask about SOB (acute, progressive or paroxysmal) </a:t>
                      </a:r>
                      <a:r>
                        <a:rPr lang="en-GB" sz="1100">
                          <a:solidFill>
                            <a:srgbClr val="B7B7B7"/>
                          </a:solidFill>
                          <a:latin typeface="Mada"/>
                          <a:ea typeface="Mada"/>
                          <a:cs typeface="Mada"/>
                          <a:sym typeface="Mada"/>
                        </a:rPr>
                        <a:t>(respiratory symptoms)</a:t>
                      </a:r>
                      <a:endParaRPr sz="1100">
                        <a:solidFill>
                          <a:srgbClr val="B7B7B7"/>
                        </a:solidFill>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Productive cough</a:t>
                      </a:r>
                      <a:r>
                        <a:rPr lang="en-GB" sz="1100">
                          <a:solidFill>
                            <a:srgbClr val="B7B7B7"/>
                          </a:solidFill>
                          <a:latin typeface="Mada"/>
                          <a:ea typeface="Mada"/>
                          <a:cs typeface="Mada"/>
                          <a:sym typeface="Mada"/>
                        </a:rPr>
                        <a:t>(pneumonia)</a:t>
                      </a:r>
                      <a:r>
                        <a:rPr lang="en-GB" sz="1100">
                          <a:latin typeface="Mada"/>
                          <a:ea typeface="Mada"/>
                          <a:cs typeface="Mada"/>
                          <a:sym typeface="Mada"/>
                        </a:rPr>
                        <a:t>, wheeze, </a:t>
                      </a:r>
                      <a:r>
                        <a:rPr lang="en-GB" sz="1100">
                          <a:latin typeface="Mada"/>
                          <a:ea typeface="Mada"/>
                          <a:cs typeface="Mada"/>
                          <a:sym typeface="Mada"/>
                        </a:rPr>
                        <a:t>chest pain</a:t>
                      </a:r>
                      <a:r>
                        <a:rPr lang="en-GB" sz="1100">
                          <a:latin typeface="Mada"/>
                          <a:ea typeface="Mada"/>
                          <a:cs typeface="Mada"/>
                          <a:sym typeface="Mada"/>
                        </a:rPr>
                        <a:t> </a:t>
                      </a:r>
                      <a:r>
                        <a:rPr lang="en-GB" sz="1100">
                          <a:solidFill>
                            <a:srgbClr val="B7B7B7"/>
                          </a:solidFill>
                          <a:latin typeface="Mada"/>
                          <a:ea typeface="Mada"/>
                          <a:cs typeface="Mada"/>
                          <a:sym typeface="Mada"/>
                        </a:rPr>
                        <a:t>(pneumonia)</a:t>
                      </a:r>
                      <a:r>
                        <a:rPr lang="en-GB" sz="1100">
                          <a:latin typeface="Mada"/>
                          <a:ea typeface="Mada"/>
                          <a:cs typeface="Mada"/>
                          <a:sym typeface="Mada"/>
                        </a:rPr>
                        <a:t>, fatigue,</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Neck stiffness </a:t>
                      </a:r>
                      <a:r>
                        <a:rPr lang="en-GB" sz="1100">
                          <a:solidFill>
                            <a:srgbClr val="B7B7B7"/>
                          </a:solidFill>
                          <a:latin typeface="Mada"/>
                          <a:ea typeface="Mada"/>
                          <a:cs typeface="Mada"/>
                          <a:sym typeface="Mada"/>
                        </a:rPr>
                        <a:t>(tuberculous meningitis)</a:t>
                      </a:r>
                      <a:r>
                        <a:rPr lang="en-GB" sz="1100">
                          <a:latin typeface="Mada"/>
                          <a:ea typeface="Mada"/>
                          <a:cs typeface="Mada"/>
                          <a:sym typeface="Mada"/>
                        </a:rPr>
                        <a:t>,</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Hematuria</a:t>
                      </a:r>
                      <a:r>
                        <a:rPr lang="en-GB" sz="1100">
                          <a:solidFill>
                            <a:srgbClr val="B7B7B7"/>
                          </a:solidFill>
                          <a:latin typeface="Mada"/>
                          <a:ea typeface="Mada"/>
                          <a:cs typeface="Mada"/>
                          <a:sym typeface="Mada"/>
                        </a:rPr>
                        <a:t> (wegner’s/ goodpasture syndrome)</a:t>
                      </a:r>
                      <a:endParaRPr sz="1100">
                        <a:solidFill>
                          <a:srgbClr val="B7B7B7"/>
                        </a:solidFill>
                        <a:latin typeface="Mada"/>
                        <a:ea typeface="Mada"/>
                        <a:cs typeface="Mada"/>
                        <a:sym typeface="Mada"/>
                      </a:endParaRPr>
                    </a:p>
                  </a:txBody>
                  <a:tcPr marT="91425" marB="91425" marR="91425" marL="91425"/>
                </a:tc>
                <a:tc hMerge="1"/>
              </a:tr>
              <a:tr h="10000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Constitutional symptoms </a:t>
                      </a:r>
                      <a:endParaRPr b="1" sz="1100">
                        <a:solidFill>
                          <a:schemeClr val="dk1"/>
                        </a:solidFill>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Fever</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Weight loss</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Night sweats</a:t>
                      </a:r>
                      <a:endParaRPr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Fatigue</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Chills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Loss of appetite </a:t>
                      </a:r>
                      <a:endParaRPr sz="1100">
                        <a:solidFill>
                          <a:schemeClr val="dk1"/>
                        </a:solidFill>
                        <a:latin typeface="Mada"/>
                        <a:ea typeface="Mada"/>
                        <a:cs typeface="Mada"/>
                        <a:sym typeface="Mada"/>
                      </a:endParaRPr>
                    </a:p>
                  </a:txBody>
                  <a:tcPr marT="91425" marB="91425" marR="91425" marL="91425" anchor="ctr"/>
                </a:tc>
              </a:tr>
              <a:tr h="10000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Time course</a:t>
                      </a:r>
                      <a:endParaRPr b="1" sz="1100">
                        <a:latin typeface="Mada"/>
                        <a:ea typeface="Mada"/>
                        <a:cs typeface="Mada"/>
                        <a:sym typeface="Mada"/>
                      </a:endParaRPr>
                    </a:p>
                  </a:txBody>
                  <a:tcPr marT="91425" marB="91425" marR="91425" marL="91425" anchor="ctr"/>
                </a:tc>
                <a:tc gridSpan="2">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Was the blood massive then decrease? </a:t>
                      </a:r>
                      <a:r>
                        <a:rPr lang="en-GB" sz="1100">
                          <a:solidFill>
                            <a:srgbClr val="B7B7B7"/>
                          </a:solidFill>
                          <a:latin typeface="Mada"/>
                          <a:ea typeface="Mada"/>
                          <a:cs typeface="Mada"/>
                          <a:sym typeface="Mada"/>
                        </a:rPr>
                        <a:t>(Tuberculosis is a common cause of massive haemoptysis)</a:t>
                      </a:r>
                      <a:endParaRPr sz="1100">
                        <a:solidFill>
                          <a:srgbClr val="B7B7B7"/>
                        </a:solidFill>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Is it getting better?</a:t>
                      </a:r>
                      <a:endParaRPr sz="1100">
                        <a:latin typeface="Mada"/>
                        <a:ea typeface="Mada"/>
                        <a:cs typeface="Mada"/>
                        <a:sym typeface="Mada"/>
                      </a:endParaRPr>
                    </a:p>
                  </a:txBody>
                  <a:tcPr marT="91425" marB="91425" marR="91425" marL="91425"/>
                </a:tc>
                <a:tc hMerge="1"/>
              </a:tr>
              <a:tr h="10000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 Risk factor</a:t>
                      </a:r>
                      <a:endParaRPr b="1" sz="1100">
                        <a:solidFill>
                          <a:schemeClr val="dk1"/>
                        </a:solidFill>
                        <a:latin typeface="Mada"/>
                        <a:ea typeface="Mada"/>
                        <a:cs typeface="Mada"/>
                        <a:sym typeface="Mada"/>
                      </a:endParaRPr>
                    </a:p>
                  </a:txBody>
                  <a:tcPr marT="91425" marB="91425" marR="91425" marL="91425" anchor="ctr"/>
                </a:tc>
                <a:tc gridSpan="2">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Recent travel/ contact with a sick patient</a:t>
                      </a:r>
                      <a:r>
                        <a:rPr lang="en-GB" sz="1100">
                          <a:solidFill>
                            <a:srgbClr val="B7B7B7"/>
                          </a:solidFill>
                          <a:latin typeface="Mada"/>
                          <a:ea typeface="Mada"/>
                          <a:cs typeface="Mada"/>
                          <a:sym typeface="Mada"/>
                        </a:rPr>
                        <a:t> (TB)</a:t>
                      </a:r>
                      <a:endParaRPr sz="1100">
                        <a:solidFill>
                          <a:srgbClr val="B7B7B7"/>
                        </a:solidFill>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Recurrent infections during childhood </a:t>
                      </a:r>
                      <a:r>
                        <a:rPr lang="en-GB" sz="1100">
                          <a:solidFill>
                            <a:srgbClr val="B7B7B7"/>
                          </a:solidFill>
                          <a:latin typeface="Mada"/>
                          <a:ea typeface="Mada"/>
                          <a:cs typeface="Mada"/>
                          <a:sym typeface="Mada"/>
                        </a:rPr>
                        <a:t>(bronchiectasis)</a:t>
                      </a:r>
                      <a:endParaRPr sz="1100">
                        <a:solidFill>
                          <a:srgbClr val="B7B7B7"/>
                        </a:solidFill>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Signs of shock</a:t>
                      </a:r>
                      <a:r>
                        <a:rPr lang="en-GB" sz="1100">
                          <a:solidFill>
                            <a:srgbClr val="B7B7B7"/>
                          </a:solidFill>
                          <a:latin typeface="Mada"/>
                          <a:ea typeface="Mada"/>
                          <a:cs typeface="Mada"/>
                          <a:sym typeface="Mada"/>
                        </a:rPr>
                        <a:t> (PE)</a:t>
                      </a:r>
                      <a:endParaRPr sz="1100">
                        <a:solidFill>
                          <a:srgbClr val="B7B7B7"/>
                        </a:solidFill>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Smoking, Family Hx, Malignancy Hx</a:t>
                      </a:r>
                      <a:endParaRPr sz="1100">
                        <a:latin typeface="Mada"/>
                        <a:ea typeface="Mada"/>
                        <a:cs typeface="Mada"/>
                        <a:sym typeface="Mada"/>
                      </a:endParaRPr>
                    </a:p>
                  </a:txBody>
                  <a:tcPr marT="91425" marB="91425" marR="91425" marL="91425"/>
                </a:tc>
                <a:tc hMerge="1"/>
              </a:tr>
            </a:tbl>
          </a:graphicData>
        </a:graphic>
      </p:graphicFrame>
      <p:sp>
        <p:nvSpPr>
          <p:cNvPr id="1069" name="Google Shape;1069;p62"/>
          <p:cNvSpPr txBox="1"/>
          <p:nvPr/>
        </p:nvSpPr>
        <p:spPr>
          <a:xfrm>
            <a:off x="0" y="4540321"/>
            <a:ext cx="3204900" cy="66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CC + Duration </a:t>
            </a:r>
            <a:endParaRPr b="1" sz="1500">
              <a:solidFill>
                <a:schemeClr val="dk1"/>
              </a:solidFill>
              <a:highlight>
                <a:srgbClr val="F9DEC9"/>
              </a:highlight>
              <a:latin typeface="Lora"/>
              <a:ea typeface="Lora"/>
              <a:cs typeface="Lora"/>
              <a:sym typeface="Lor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a:t>
            </a:r>
            <a:endParaRPr sz="11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grpSp>
        <p:nvGrpSpPr>
          <p:cNvPr id="1070" name="Google Shape;1070;p62"/>
          <p:cNvGrpSpPr/>
          <p:nvPr/>
        </p:nvGrpSpPr>
        <p:grpSpPr>
          <a:xfrm>
            <a:off x="75" y="4273421"/>
            <a:ext cx="4074925" cy="456125"/>
            <a:chOff x="-7450" y="2311463"/>
            <a:chExt cx="4074925" cy="456125"/>
          </a:xfrm>
        </p:grpSpPr>
        <p:sp>
          <p:nvSpPr>
            <p:cNvPr id="1071" name="Google Shape;1071;p62"/>
            <p:cNvSpPr txBox="1"/>
            <p:nvPr/>
          </p:nvSpPr>
          <p:spPr>
            <a:xfrm>
              <a:off x="75" y="231146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a:t>
              </a:r>
              <a:endParaRPr sz="1800">
                <a:solidFill>
                  <a:srgbClr val="9FCFCF"/>
                </a:solidFill>
                <a:latin typeface="Comfortaa Regular"/>
                <a:ea typeface="Comfortaa Regular"/>
                <a:cs typeface="Comfortaa Regular"/>
                <a:sym typeface="Comfortaa Regular"/>
              </a:endParaRPr>
            </a:p>
          </p:txBody>
        </p:sp>
        <p:sp>
          <p:nvSpPr>
            <p:cNvPr id="1072" name="Google Shape;1072;p62"/>
            <p:cNvSpPr/>
            <p:nvPr/>
          </p:nvSpPr>
          <p:spPr>
            <a:xfrm>
              <a:off x="-7450" y="270998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aphicFrame>
        <p:nvGraphicFramePr>
          <p:cNvPr id="1073" name="Google Shape;1073;p62"/>
          <p:cNvGraphicFramePr/>
          <p:nvPr/>
        </p:nvGraphicFramePr>
        <p:xfrm>
          <a:off x="219714" y="2429700"/>
          <a:ext cx="3000000" cy="3000000"/>
        </p:xfrm>
        <a:graphic>
          <a:graphicData uri="http://schemas.openxmlformats.org/drawingml/2006/table">
            <a:tbl>
              <a:tblPr>
                <a:noFill/>
                <a:tableStyleId>{19993E90-D4CF-4236-97D6-A35B643A8516}</a:tableStyleId>
              </a:tblPr>
              <a:tblGrid>
                <a:gridCol w="2160175"/>
                <a:gridCol w="2859075"/>
                <a:gridCol w="1930150"/>
              </a:tblGrid>
              <a:tr h="254875">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Favor </a:t>
                      </a:r>
                      <a:r>
                        <a:rPr b="1" lang="en-GB" sz="1100">
                          <a:latin typeface="Mada"/>
                          <a:ea typeface="Mada"/>
                          <a:cs typeface="Mada"/>
                          <a:sym typeface="Mada"/>
                        </a:rPr>
                        <a:t>hemoptysis</a:t>
                      </a:r>
                      <a:r>
                        <a:rPr b="1" lang="en-GB" sz="1100">
                          <a:latin typeface="Mada"/>
                          <a:ea typeface="Mada"/>
                          <a:cs typeface="Mada"/>
                          <a:sym typeface="Mada"/>
                        </a:rPr>
                        <a:t> (Respa)</a:t>
                      </a:r>
                      <a:endParaRPr b="1" sz="1100">
                        <a:latin typeface="Mada"/>
                        <a:ea typeface="Mada"/>
                        <a:cs typeface="Mada"/>
                        <a:sym typeface="Mada"/>
                      </a:endParaRPr>
                    </a:p>
                  </a:txBody>
                  <a:tcPr marT="91425" marB="91425" marR="91425" marL="91425" anchor="ctr">
                    <a:solidFill>
                      <a:srgbClr val="F9DEC9"/>
                    </a:solidFill>
                  </a:tcPr>
                </a:tc>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Favor </a:t>
                      </a:r>
                      <a:r>
                        <a:rPr b="1" lang="en-GB" sz="1100">
                          <a:latin typeface="Mada"/>
                          <a:ea typeface="Mada"/>
                          <a:cs typeface="Mada"/>
                          <a:sym typeface="Mada"/>
                        </a:rPr>
                        <a:t>hematemesis</a:t>
                      </a:r>
                      <a:r>
                        <a:rPr b="1" lang="en-GB" sz="1100">
                          <a:latin typeface="Mada"/>
                          <a:ea typeface="Mada"/>
                          <a:cs typeface="Mada"/>
                          <a:sym typeface="Mada"/>
                        </a:rPr>
                        <a:t> (</a:t>
                      </a:r>
                      <a:r>
                        <a:rPr b="1" lang="en-GB" sz="1100">
                          <a:latin typeface="Mada"/>
                          <a:ea typeface="Mada"/>
                          <a:cs typeface="Mada"/>
                          <a:sym typeface="Mada"/>
                        </a:rPr>
                        <a:t>GI</a:t>
                      </a:r>
                      <a:r>
                        <a:rPr b="1" lang="en-GB" sz="1100">
                          <a:latin typeface="Mada"/>
                          <a:ea typeface="Mada"/>
                          <a:cs typeface="Mada"/>
                          <a:sym typeface="Mada"/>
                        </a:rPr>
                        <a:t>)</a:t>
                      </a:r>
                      <a:endParaRPr b="1" sz="1100">
                        <a:latin typeface="Mada"/>
                        <a:ea typeface="Mada"/>
                        <a:cs typeface="Mada"/>
                        <a:sym typeface="Mada"/>
                      </a:endParaRPr>
                    </a:p>
                  </a:txBody>
                  <a:tcPr marT="91425" marB="91425" marR="91425" marL="91425" anchor="ctr">
                    <a:solidFill>
                      <a:srgbClr val="F9DEC9"/>
                    </a:solidFill>
                  </a:tcPr>
                </a:tc>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Favors nasopharyngeal bleeding </a:t>
                      </a:r>
                      <a:endParaRPr b="1" sz="1100">
                        <a:latin typeface="Mada"/>
                        <a:ea typeface="Mada"/>
                        <a:cs typeface="Mada"/>
                        <a:sym typeface="Mada"/>
                      </a:endParaRPr>
                    </a:p>
                  </a:txBody>
                  <a:tcPr marT="91425" marB="91425" marR="91425" marL="91425" anchor="ctr">
                    <a:solidFill>
                      <a:srgbClr val="F9DEC9"/>
                    </a:solidFill>
                  </a:tcPr>
                </a:tc>
              </a:tr>
              <a:tr h="430500">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Mixed with the sputum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Occurs immediately after coughing </a:t>
                      </a:r>
                      <a:endParaRPr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Follows nausea</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Mixed with vomitus: follows dry retching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Symptoms related to significant blood loss are commonly present (ex. orthostatic dizziness) </a:t>
                      </a:r>
                      <a:endParaRPr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Blood appears in the mouth </a:t>
                      </a:r>
                      <a:endParaRPr sz="1100">
                        <a:latin typeface="Mada"/>
                        <a:ea typeface="Mada"/>
                        <a:cs typeface="Mada"/>
                        <a:sym typeface="Mada"/>
                      </a:endParaRPr>
                    </a:p>
                  </a:txBody>
                  <a:tcPr marT="91425" marB="91425" marR="91425" marL="91425" anchor="ctr"/>
                </a:tc>
              </a:tr>
            </a:tbl>
          </a:graphicData>
        </a:graphic>
      </p:graphicFrame>
      <p:sp>
        <p:nvSpPr>
          <p:cNvPr id="1074" name="Google Shape;1074;p62"/>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pic>
        <p:nvPicPr>
          <p:cNvPr id="1075" name="Google Shape;1075;p62"/>
          <p:cNvPicPr preferRelativeResize="0"/>
          <p:nvPr/>
        </p:nvPicPr>
        <p:blipFill rotWithShape="1">
          <a:blip r:embed="rId3">
            <a:alphaModFix/>
          </a:blip>
          <a:srcRect b="11699" l="0" r="6611" t="0"/>
          <a:stretch/>
        </p:blipFill>
        <p:spPr>
          <a:xfrm>
            <a:off x="5990375" y="988025"/>
            <a:ext cx="1439275" cy="13183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p63"/>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63"/>
          <p:cNvSpPr txBox="1"/>
          <p:nvPr/>
        </p:nvSpPr>
        <p:spPr>
          <a:xfrm>
            <a:off x="133350" y="166250"/>
            <a:ext cx="7296300" cy="80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9FCFCF"/>
                </a:solidFill>
                <a:highlight>
                  <a:schemeClr val="lt1"/>
                </a:highlight>
                <a:latin typeface="Lora"/>
                <a:ea typeface="Lora"/>
                <a:cs typeface="Lora"/>
                <a:sym typeface="Lora"/>
              </a:rPr>
              <a:t>Session 8: </a:t>
            </a:r>
            <a:r>
              <a:rPr b="1" lang="en-GB" sz="2000">
                <a:solidFill>
                  <a:srgbClr val="9FCFCF"/>
                </a:solidFill>
                <a:highlight>
                  <a:srgbClr val="FFFFFF"/>
                </a:highlight>
                <a:latin typeface="Lora"/>
                <a:ea typeface="Lora"/>
                <a:cs typeface="Lora"/>
                <a:sym typeface="Lora"/>
              </a:rPr>
              <a:t>History and Physical Examination of patients with Hemoptysis, Dyspnea, Dysphagia, hematemesis</a:t>
            </a:r>
            <a:endParaRPr b="1" sz="2000">
              <a:solidFill>
                <a:srgbClr val="9FCFCF"/>
              </a:solidFill>
              <a:latin typeface="Lora"/>
              <a:ea typeface="Lora"/>
              <a:cs typeface="Lora"/>
              <a:sym typeface="Lora"/>
            </a:endParaRPr>
          </a:p>
        </p:txBody>
      </p:sp>
      <p:sp>
        <p:nvSpPr>
          <p:cNvPr id="1082" name="Google Shape;1082;p63"/>
          <p:cNvSpPr txBox="1"/>
          <p:nvPr/>
        </p:nvSpPr>
        <p:spPr>
          <a:xfrm>
            <a:off x="75" y="1359225"/>
            <a:ext cx="7067700" cy="3724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300">
                <a:solidFill>
                  <a:schemeClr val="dk1"/>
                </a:solidFill>
                <a:highlight>
                  <a:srgbClr val="F9DEC9"/>
                </a:highlight>
                <a:latin typeface="Lora"/>
                <a:ea typeface="Lora"/>
                <a:cs typeface="Lora"/>
                <a:sym typeface="Lora"/>
              </a:rPr>
              <a:t>Past medical history:</a:t>
            </a:r>
            <a:r>
              <a:rPr b="1" lang="en-GB" sz="1500">
                <a:latin typeface="Lora"/>
                <a:ea typeface="Lora"/>
                <a:cs typeface="Lora"/>
                <a:sym typeface="Lora"/>
              </a:rPr>
              <a:t> </a:t>
            </a:r>
            <a:endParaRPr sz="1000">
              <a:solidFill>
                <a:schemeClr val="dk1"/>
              </a:solidFill>
              <a:latin typeface="Mada"/>
              <a:ea typeface="Mada"/>
              <a:cs typeface="Mada"/>
              <a:sym typeface="Mada"/>
            </a:endParaRPr>
          </a:p>
          <a:p>
            <a:pPr indent="-311150" lvl="0" marL="457200" rtl="0" algn="l">
              <a:lnSpc>
                <a:spcPct val="115000"/>
              </a:lnSpc>
              <a:spcBef>
                <a:spcPts val="0"/>
              </a:spcBef>
              <a:spcAft>
                <a:spcPts val="0"/>
              </a:spcAft>
              <a:buClr>
                <a:schemeClr val="dk1"/>
              </a:buClr>
              <a:buSzPts val="1300"/>
              <a:buFont typeface="Lora"/>
              <a:buChar char="●"/>
            </a:pPr>
            <a:r>
              <a:rPr b="1" lang="en-GB" sz="1300">
                <a:solidFill>
                  <a:schemeClr val="dk1"/>
                </a:solidFill>
                <a:latin typeface="Lora"/>
                <a:ea typeface="Lora"/>
                <a:cs typeface="Lora"/>
                <a:sym typeface="Lora"/>
              </a:rPr>
              <a:t>Medical: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hospital admission, Blood transfusion, Trauma, Allergies, Vaccinations (BCG)</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Chronic illnesses:</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Pre-existing pulmonary disease.</a:t>
            </a:r>
            <a:endParaRPr b="1"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HIV</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Cancer</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300">
                <a:solidFill>
                  <a:schemeClr val="dk1"/>
                </a:solidFill>
                <a:latin typeface="Lora"/>
                <a:ea typeface="Lora"/>
                <a:cs typeface="Lora"/>
                <a:sym typeface="Lora"/>
              </a:rPr>
              <a:t>Surgical:</a:t>
            </a:r>
            <a:r>
              <a:rPr lang="en-GB" sz="1100">
                <a:solidFill>
                  <a:schemeClr val="dk1"/>
                </a:solidFill>
                <a:latin typeface="Mada"/>
                <a:ea typeface="Mada"/>
                <a:cs typeface="Mada"/>
                <a:sym typeface="Mada"/>
              </a:rPr>
              <a:t> What? Why? When? Complications? </a:t>
            </a:r>
            <a:r>
              <a:rPr lang="en-GB" sz="1100">
                <a:solidFill>
                  <a:srgbClr val="B7B7B7"/>
                </a:solidFill>
                <a:latin typeface="Mada"/>
                <a:ea typeface="Mada"/>
                <a:cs typeface="Mada"/>
                <a:sym typeface="Mada"/>
              </a:rPr>
              <a:t>(history of recent surgery or immobilisation)</a:t>
            </a:r>
            <a:endParaRPr sz="1100">
              <a:solidFill>
                <a:srgbClr val="B7B7B7"/>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300">
                <a:solidFill>
                  <a:schemeClr val="dk1"/>
                </a:solidFill>
                <a:latin typeface="Lora"/>
                <a:ea typeface="Lora"/>
                <a:cs typeface="Lora"/>
                <a:sym typeface="Lora"/>
              </a:rPr>
              <a:t>Medication history:</a:t>
            </a:r>
            <a:r>
              <a:rPr lang="en-GB" sz="1100">
                <a:solidFill>
                  <a:schemeClr val="dk1"/>
                </a:solidFill>
                <a:latin typeface="Mada"/>
                <a:ea typeface="Mada"/>
                <a:cs typeface="Mada"/>
                <a:sym typeface="Mada"/>
              </a:rPr>
              <a:t>  name, for what, route, dose, duration. </a:t>
            </a:r>
            <a:r>
              <a:rPr lang="en-GB" sz="1100">
                <a:solidFill>
                  <a:srgbClr val="B7B7B7"/>
                </a:solidFill>
                <a:latin typeface="Mada"/>
                <a:ea typeface="Mada"/>
                <a:cs typeface="Mada"/>
                <a:sym typeface="Mada"/>
              </a:rPr>
              <a:t>(Common drugs that may cause haemoptysis include anticoagulants and antiplatelet agents)</a:t>
            </a:r>
            <a:endParaRPr sz="1100">
              <a:solidFill>
                <a:srgbClr val="B7B7B7"/>
              </a:solidFill>
              <a:latin typeface="Mada"/>
              <a:ea typeface="Mada"/>
              <a:cs typeface="Mada"/>
              <a:sym typeface="Mada"/>
            </a:endParaRPr>
          </a:p>
          <a:p>
            <a:pPr indent="0" lvl="0" marL="0" rtl="0" algn="l">
              <a:lnSpc>
                <a:spcPct val="115000"/>
              </a:lnSpc>
              <a:spcBef>
                <a:spcPts val="0"/>
              </a:spcBef>
              <a:spcAft>
                <a:spcPts val="0"/>
              </a:spcAft>
              <a:buNone/>
            </a:pPr>
            <a:r>
              <a:rPr b="1" lang="en-GB" sz="1300">
                <a:solidFill>
                  <a:schemeClr val="dk1"/>
                </a:solidFill>
                <a:highlight>
                  <a:srgbClr val="F9DEC9"/>
                </a:highlight>
                <a:latin typeface="Lora"/>
                <a:ea typeface="Lora"/>
                <a:cs typeface="Lora"/>
                <a:sym typeface="Lora"/>
              </a:rPr>
              <a:t>Family history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Similar symptoms or disease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Chronic or </a:t>
            </a:r>
            <a:r>
              <a:rPr lang="en-GB" sz="1100">
                <a:solidFill>
                  <a:schemeClr val="dk1"/>
                </a:solidFill>
                <a:latin typeface="Mada"/>
                <a:ea typeface="Mada"/>
                <a:cs typeface="Mada"/>
                <a:sym typeface="Mada"/>
              </a:rPr>
              <a:t>pulmonary </a:t>
            </a:r>
            <a:r>
              <a:rPr lang="en-GB" sz="1100">
                <a:solidFill>
                  <a:schemeClr val="dk1"/>
                </a:solidFill>
                <a:latin typeface="Mada"/>
                <a:ea typeface="Mada"/>
                <a:cs typeface="Mada"/>
                <a:sym typeface="Mada"/>
              </a:rPr>
              <a:t>diseases in the family , cancer</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300">
                <a:solidFill>
                  <a:schemeClr val="dk1"/>
                </a:solidFill>
                <a:highlight>
                  <a:srgbClr val="F9DEC9"/>
                </a:highlight>
                <a:latin typeface="Lora"/>
                <a:ea typeface="Lora"/>
                <a:cs typeface="Lora"/>
                <a:sym typeface="Lora"/>
              </a:rPr>
              <a:t>Social history: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Smoking </a:t>
            </a:r>
            <a:r>
              <a:rPr lang="en-GB" sz="1100">
                <a:solidFill>
                  <a:srgbClr val="B7B7B7"/>
                </a:solidFill>
                <a:latin typeface="Mada"/>
                <a:ea typeface="Mada"/>
                <a:cs typeface="Mada"/>
                <a:sym typeface="Mada"/>
              </a:rPr>
              <a:t>(bronchogenic carcinoma)</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Alcohol, Drug abuse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traveling, contact with a sick patient</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recent immigration, imprisoned</a:t>
            </a:r>
            <a:endParaRPr sz="1100">
              <a:solidFill>
                <a:schemeClr val="dk1"/>
              </a:solidFill>
              <a:latin typeface="Mada"/>
              <a:ea typeface="Mada"/>
              <a:cs typeface="Mada"/>
              <a:sym typeface="Mada"/>
            </a:endParaRPr>
          </a:p>
        </p:txBody>
      </p:sp>
      <p:grpSp>
        <p:nvGrpSpPr>
          <p:cNvPr id="1083" name="Google Shape;1083;p63"/>
          <p:cNvGrpSpPr/>
          <p:nvPr/>
        </p:nvGrpSpPr>
        <p:grpSpPr>
          <a:xfrm>
            <a:off x="75" y="934432"/>
            <a:ext cx="4074925" cy="456125"/>
            <a:chOff x="-7450" y="2311463"/>
            <a:chExt cx="4074925" cy="456125"/>
          </a:xfrm>
        </p:grpSpPr>
        <p:sp>
          <p:nvSpPr>
            <p:cNvPr id="1084" name="Google Shape;1084;p63"/>
            <p:cNvSpPr txBox="1"/>
            <p:nvPr/>
          </p:nvSpPr>
          <p:spPr>
            <a:xfrm>
              <a:off x="75" y="231146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cont’</a:t>
              </a:r>
              <a:endParaRPr sz="1800">
                <a:solidFill>
                  <a:srgbClr val="9FCFCF"/>
                </a:solidFill>
                <a:latin typeface="Comfortaa Regular"/>
                <a:ea typeface="Comfortaa Regular"/>
                <a:cs typeface="Comfortaa Regular"/>
                <a:sym typeface="Comfortaa Regular"/>
              </a:endParaRPr>
            </a:p>
          </p:txBody>
        </p:sp>
        <p:sp>
          <p:nvSpPr>
            <p:cNvPr id="1085" name="Google Shape;1085;p63"/>
            <p:cNvSpPr/>
            <p:nvPr/>
          </p:nvSpPr>
          <p:spPr>
            <a:xfrm>
              <a:off x="-7450" y="270998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1086" name="Google Shape;1086;p63"/>
          <p:cNvGrpSpPr/>
          <p:nvPr/>
        </p:nvGrpSpPr>
        <p:grpSpPr>
          <a:xfrm>
            <a:off x="75" y="5018384"/>
            <a:ext cx="4074925" cy="456125"/>
            <a:chOff x="-7450" y="2311463"/>
            <a:chExt cx="4074925" cy="456125"/>
          </a:xfrm>
        </p:grpSpPr>
        <p:sp>
          <p:nvSpPr>
            <p:cNvPr id="1087" name="Google Shape;1087;p63"/>
            <p:cNvSpPr txBox="1"/>
            <p:nvPr/>
          </p:nvSpPr>
          <p:spPr>
            <a:xfrm>
              <a:off x="75" y="231146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Investigations:</a:t>
              </a:r>
              <a:endParaRPr sz="1800">
                <a:solidFill>
                  <a:srgbClr val="9FCFCF"/>
                </a:solidFill>
                <a:latin typeface="Comfortaa Regular"/>
                <a:ea typeface="Comfortaa Regular"/>
                <a:cs typeface="Comfortaa Regular"/>
                <a:sym typeface="Comfortaa Regular"/>
              </a:endParaRPr>
            </a:p>
          </p:txBody>
        </p:sp>
        <p:sp>
          <p:nvSpPr>
            <p:cNvPr id="1088" name="Google Shape;1088;p63"/>
            <p:cNvSpPr/>
            <p:nvPr/>
          </p:nvSpPr>
          <p:spPr>
            <a:xfrm>
              <a:off x="-7450" y="270998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1089" name="Google Shape;1089;p63"/>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aphicFrame>
        <p:nvGraphicFramePr>
          <p:cNvPr id="1090" name="Google Shape;1090;p63"/>
          <p:cNvGraphicFramePr/>
          <p:nvPr/>
        </p:nvGraphicFramePr>
        <p:xfrm>
          <a:off x="380988" y="5568463"/>
          <a:ext cx="3000000" cy="3000000"/>
        </p:xfrm>
        <a:graphic>
          <a:graphicData uri="http://schemas.openxmlformats.org/drawingml/2006/table">
            <a:tbl>
              <a:tblPr>
                <a:noFill/>
                <a:tableStyleId>{19993E90-D4CF-4236-97D6-A35B643A8516}</a:tableStyleId>
              </a:tblPr>
              <a:tblGrid>
                <a:gridCol w="1203375"/>
                <a:gridCol w="3961100"/>
                <a:gridCol w="1903225"/>
              </a:tblGrid>
              <a:tr h="381000">
                <a:tc>
                  <a:txBody>
                    <a:bodyPr/>
                    <a:lstStyle/>
                    <a:p>
                      <a:pPr indent="0" lvl="0" marL="0" rtl="0" algn="l">
                        <a:spcBef>
                          <a:spcPts val="0"/>
                        </a:spcBef>
                        <a:spcAft>
                          <a:spcPts val="0"/>
                        </a:spcAft>
                        <a:buNone/>
                      </a:pPr>
                      <a:r>
                        <a:rPr b="1" lang="en-GB" sz="1100">
                          <a:latin typeface="Mada"/>
                          <a:ea typeface="Mada"/>
                          <a:cs typeface="Mada"/>
                          <a:sym typeface="Mada"/>
                        </a:rPr>
                        <a:t>Condition </a:t>
                      </a:r>
                      <a:endParaRPr b="1" sz="1100">
                        <a:latin typeface="Mada"/>
                        <a:ea typeface="Mada"/>
                        <a:cs typeface="Mada"/>
                        <a:sym typeface="Mada"/>
                      </a:endParaRPr>
                    </a:p>
                  </a:txBody>
                  <a:tcPr marT="91425" marB="91425" marR="91425" marL="91425">
                    <a:solidFill>
                      <a:srgbClr val="F9DEC9"/>
                    </a:solidFill>
                  </a:tcPr>
                </a:tc>
                <a:tc>
                  <a:txBody>
                    <a:bodyPr/>
                    <a:lstStyle/>
                    <a:p>
                      <a:pPr indent="0" lvl="0" marL="0" rtl="0" algn="l">
                        <a:spcBef>
                          <a:spcPts val="0"/>
                        </a:spcBef>
                        <a:spcAft>
                          <a:spcPts val="0"/>
                        </a:spcAft>
                        <a:buNone/>
                      </a:pPr>
                      <a:r>
                        <a:rPr b="1" lang="en-GB" sz="1100">
                          <a:latin typeface="Mada"/>
                          <a:ea typeface="Mada"/>
                          <a:cs typeface="Mada"/>
                          <a:sym typeface="Mada"/>
                        </a:rPr>
                        <a:t>CXR</a:t>
                      </a:r>
                      <a:endParaRPr b="1" sz="1100">
                        <a:latin typeface="Mada"/>
                        <a:ea typeface="Mada"/>
                        <a:cs typeface="Mada"/>
                        <a:sym typeface="Mada"/>
                      </a:endParaRPr>
                    </a:p>
                  </a:txBody>
                  <a:tcPr marT="91425" marB="91425" marR="91425" marL="91425">
                    <a:solidFill>
                      <a:srgbClr val="F9DEC9"/>
                    </a:solidFill>
                  </a:tcPr>
                </a:tc>
                <a:tc>
                  <a:txBody>
                    <a:bodyPr/>
                    <a:lstStyle/>
                    <a:p>
                      <a:pPr indent="0" lvl="0" marL="0" rtl="0" algn="l">
                        <a:spcBef>
                          <a:spcPts val="0"/>
                        </a:spcBef>
                        <a:spcAft>
                          <a:spcPts val="0"/>
                        </a:spcAft>
                        <a:buNone/>
                      </a:pPr>
                      <a:r>
                        <a:rPr b="1" lang="en-GB" sz="1100">
                          <a:latin typeface="Mada"/>
                          <a:ea typeface="Mada"/>
                          <a:cs typeface="Mada"/>
                          <a:sym typeface="Mada"/>
                        </a:rPr>
                        <a:t>Other </a:t>
                      </a:r>
                      <a:endParaRPr b="1" sz="1100">
                        <a:latin typeface="Mada"/>
                        <a:ea typeface="Mada"/>
                        <a:cs typeface="Mada"/>
                        <a:sym typeface="Mada"/>
                      </a:endParaRPr>
                    </a:p>
                  </a:txBody>
                  <a:tcPr marT="91425" marB="91425" marR="91425" marL="91425">
                    <a:solidFill>
                      <a:srgbClr val="F9DEC9"/>
                    </a:solidFill>
                  </a:tcPr>
                </a:tc>
              </a:tr>
              <a:tr h="518125">
                <a:tc>
                  <a:txBody>
                    <a:bodyPr/>
                    <a:lstStyle/>
                    <a:p>
                      <a:pPr indent="0" lvl="0" marL="0" rtl="0" algn="l">
                        <a:spcBef>
                          <a:spcPts val="0"/>
                        </a:spcBef>
                        <a:spcAft>
                          <a:spcPts val="0"/>
                        </a:spcAft>
                        <a:buNone/>
                      </a:pPr>
                      <a:r>
                        <a:rPr b="1" lang="en-GB" sz="1200">
                          <a:solidFill>
                            <a:schemeClr val="dk1"/>
                          </a:solidFill>
                          <a:latin typeface="Mada"/>
                          <a:ea typeface="Mada"/>
                          <a:cs typeface="Mada"/>
                          <a:sym typeface="Mada"/>
                        </a:rPr>
                        <a:t>Bronchiectasis</a:t>
                      </a:r>
                      <a:endParaRPr b="1" sz="12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100">
                          <a:solidFill>
                            <a:srgbClr val="202124"/>
                          </a:solidFill>
                          <a:highlight>
                            <a:srgbClr val="FFFFFF"/>
                          </a:highlight>
                          <a:latin typeface="Mada"/>
                          <a:ea typeface="Mada"/>
                          <a:cs typeface="Mada"/>
                          <a:sym typeface="Mada"/>
                        </a:rPr>
                        <a:t>Tram-track opacities are seen in cylindrical </a:t>
                      </a:r>
                      <a:r>
                        <a:rPr b="1" lang="en-GB" sz="1100">
                          <a:solidFill>
                            <a:srgbClr val="202124"/>
                          </a:solidFill>
                          <a:latin typeface="Mada"/>
                          <a:ea typeface="Mada"/>
                          <a:cs typeface="Mada"/>
                          <a:sym typeface="Mada"/>
                        </a:rPr>
                        <a:t>bronchiectasis</a:t>
                      </a:r>
                      <a:r>
                        <a:rPr lang="en-GB" sz="1100">
                          <a:solidFill>
                            <a:srgbClr val="202124"/>
                          </a:solidFill>
                          <a:highlight>
                            <a:srgbClr val="FFFFFF"/>
                          </a:highlight>
                          <a:latin typeface="Mada"/>
                          <a:ea typeface="Mada"/>
                          <a:cs typeface="Mada"/>
                          <a:sym typeface="Mada"/>
                        </a:rPr>
                        <a:t>, and air-fluid levels may be seen in cystic </a:t>
                      </a:r>
                      <a:r>
                        <a:rPr b="1" lang="en-GB" sz="1100">
                          <a:solidFill>
                            <a:srgbClr val="202124"/>
                          </a:solidFill>
                          <a:latin typeface="Mada"/>
                          <a:ea typeface="Mada"/>
                          <a:cs typeface="Mada"/>
                          <a:sym typeface="Mada"/>
                        </a:rPr>
                        <a:t>bronchiectasis</a:t>
                      </a:r>
                      <a:r>
                        <a:rPr lang="en-GB" sz="1100">
                          <a:solidFill>
                            <a:srgbClr val="202124"/>
                          </a:solidFill>
                          <a:highlight>
                            <a:srgbClr val="FFFFFF"/>
                          </a:highlight>
                          <a:latin typeface="Mada"/>
                          <a:ea typeface="Mada"/>
                          <a:cs typeface="Mada"/>
                          <a:sym typeface="Mada"/>
                        </a:rPr>
                        <a:t>.</a:t>
                      </a:r>
                      <a:endParaRPr sz="13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100">
                          <a:solidFill>
                            <a:schemeClr val="dk1"/>
                          </a:solidFill>
                          <a:latin typeface="Mada"/>
                          <a:ea typeface="Mada"/>
                          <a:cs typeface="Mada"/>
                          <a:sym typeface="Mada"/>
                        </a:rPr>
                        <a:t>sputum culture, </a:t>
                      </a:r>
                      <a:r>
                        <a:rPr lang="en-GB" sz="1100">
                          <a:solidFill>
                            <a:srgbClr val="CC0000"/>
                          </a:solidFill>
                          <a:latin typeface="Mada"/>
                          <a:ea typeface="Mada"/>
                          <a:cs typeface="Mada"/>
                          <a:sym typeface="Mada"/>
                        </a:rPr>
                        <a:t>HR- CT scan, </a:t>
                      </a:r>
                      <a:r>
                        <a:rPr b="1" lang="en-GB" sz="1100">
                          <a:solidFill>
                            <a:schemeClr val="dk1"/>
                          </a:solidFill>
                          <a:latin typeface="Mada"/>
                          <a:ea typeface="Mada"/>
                          <a:cs typeface="Mada"/>
                          <a:sym typeface="Mada"/>
                        </a:rPr>
                        <a:t>spirometry</a:t>
                      </a:r>
                      <a:r>
                        <a:rPr lang="en-GB" sz="1100">
                          <a:solidFill>
                            <a:schemeClr val="dk1"/>
                          </a:solidFill>
                          <a:latin typeface="Mada"/>
                          <a:ea typeface="Mada"/>
                          <a:cs typeface="Mada"/>
                          <a:sym typeface="Mada"/>
                        </a:rPr>
                        <a:t> </a:t>
                      </a:r>
                      <a:endParaRPr sz="1100">
                        <a:solidFill>
                          <a:srgbClr val="CC0000"/>
                        </a:solidFill>
                        <a:latin typeface="Mada"/>
                        <a:ea typeface="Mada"/>
                        <a:cs typeface="Mada"/>
                        <a:sym typeface="Mada"/>
                      </a:endParaRPr>
                    </a:p>
                  </a:txBody>
                  <a:tcPr marT="91425" marB="91425" marR="91425" marL="91425"/>
                </a:tc>
              </a:tr>
              <a:tr h="381000">
                <a:tc>
                  <a:txBody>
                    <a:bodyPr/>
                    <a:lstStyle/>
                    <a:p>
                      <a:pPr indent="0" lvl="0" marL="0" rtl="0" algn="l">
                        <a:spcBef>
                          <a:spcPts val="0"/>
                        </a:spcBef>
                        <a:spcAft>
                          <a:spcPts val="0"/>
                        </a:spcAft>
                        <a:buNone/>
                      </a:pPr>
                      <a:r>
                        <a:rPr b="1" lang="en-GB" sz="1200">
                          <a:solidFill>
                            <a:schemeClr val="dk1"/>
                          </a:solidFill>
                          <a:latin typeface="Mada"/>
                          <a:ea typeface="Mada"/>
                          <a:cs typeface="Mada"/>
                          <a:sym typeface="Mada"/>
                        </a:rPr>
                        <a:t>TB</a:t>
                      </a:r>
                      <a:endParaRPr b="1" sz="12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100">
                          <a:solidFill>
                            <a:srgbClr val="202124"/>
                          </a:solidFill>
                          <a:highlight>
                            <a:srgbClr val="FFFFFF"/>
                          </a:highlight>
                          <a:latin typeface="Mada"/>
                          <a:ea typeface="Mada"/>
                          <a:cs typeface="Mada"/>
                          <a:sym typeface="Mada"/>
                        </a:rPr>
                        <a:t>infiltrates or consolidations and/or cavities are often seen in the upper lungs with or without mediastinal or hilar lymphadenopathy.</a:t>
                      </a:r>
                      <a:endParaRPr sz="13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100">
                          <a:solidFill>
                            <a:schemeClr val="dk1"/>
                          </a:solidFill>
                          <a:latin typeface="Mada"/>
                          <a:ea typeface="Mada"/>
                          <a:cs typeface="Mada"/>
                          <a:sym typeface="Mada"/>
                        </a:rPr>
                        <a:t>CT, Bronchoscopy, Culture.</a:t>
                      </a:r>
                      <a:endParaRPr/>
                    </a:p>
                  </a:txBody>
                  <a:tcPr marT="91425" marB="91425" marR="91425" marL="91425"/>
                </a:tc>
              </a:tr>
              <a:tr h="381000">
                <a:tc>
                  <a:txBody>
                    <a:bodyPr/>
                    <a:lstStyle/>
                    <a:p>
                      <a:pPr indent="0" lvl="0" marL="0" rtl="0" algn="l">
                        <a:lnSpc>
                          <a:spcPct val="115000"/>
                        </a:lnSpc>
                        <a:spcBef>
                          <a:spcPts val="0"/>
                        </a:spcBef>
                        <a:spcAft>
                          <a:spcPts val="0"/>
                        </a:spcAft>
                        <a:buNone/>
                      </a:pPr>
                      <a:r>
                        <a:rPr b="1" lang="en-GB" sz="1200">
                          <a:solidFill>
                            <a:schemeClr val="dk1"/>
                          </a:solidFill>
                          <a:latin typeface="Mada"/>
                          <a:ea typeface="Mada"/>
                          <a:cs typeface="Mada"/>
                          <a:sym typeface="Mada"/>
                        </a:rPr>
                        <a:t>Pneumonia / bronchitis</a:t>
                      </a:r>
                      <a:endParaRPr b="1" sz="1200">
                        <a:solidFill>
                          <a:schemeClr val="dk1"/>
                        </a:solidFill>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100">
                          <a:solidFill>
                            <a:srgbClr val="202124"/>
                          </a:solidFill>
                          <a:highlight>
                            <a:srgbClr val="FFFFFF"/>
                          </a:highlight>
                          <a:latin typeface="Mada"/>
                          <a:ea typeface="Mada"/>
                          <a:cs typeface="Mada"/>
                          <a:sym typeface="Mada"/>
                        </a:rPr>
                        <a:t>Consolidation</a:t>
                      </a:r>
                      <a:r>
                        <a:rPr lang="en-GB" sz="1100">
                          <a:solidFill>
                            <a:srgbClr val="202124"/>
                          </a:solidFill>
                          <a:highlight>
                            <a:srgbClr val="FFFFFF"/>
                          </a:highlight>
                          <a:latin typeface="Mada"/>
                          <a:ea typeface="Mada"/>
                          <a:cs typeface="Mada"/>
                          <a:sym typeface="Mada"/>
                        </a:rPr>
                        <a:t>.</a:t>
                      </a:r>
                      <a:endParaRPr sz="1100">
                        <a:solidFill>
                          <a:srgbClr val="202124"/>
                        </a:solidFill>
                        <a:highlight>
                          <a:srgbClr val="FFFFFF"/>
                        </a:highlight>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100">
                          <a:solidFill>
                            <a:schemeClr val="dk1"/>
                          </a:solidFill>
                          <a:latin typeface="Mada"/>
                          <a:ea typeface="Mada"/>
                          <a:cs typeface="Mada"/>
                          <a:sym typeface="Mada"/>
                        </a:rPr>
                        <a:t>CBC, Sputum test. </a:t>
                      </a:r>
                      <a:endParaRPr sz="1100">
                        <a:solidFill>
                          <a:schemeClr val="dk1"/>
                        </a:solidFill>
                        <a:latin typeface="Mada"/>
                        <a:ea typeface="Mada"/>
                        <a:cs typeface="Mada"/>
                        <a:sym typeface="Mada"/>
                      </a:endParaRPr>
                    </a:p>
                    <a:p>
                      <a:pPr indent="0" lvl="0" marL="0" rtl="0" algn="l">
                        <a:spcBef>
                          <a:spcPts val="0"/>
                        </a:spcBef>
                        <a:spcAft>
                          <a:spcPts val="0"/>
                        </a:spcAft>
                        <a:buNone/>
                      </a:pPr>
                      <a:r>
                        <a:rPr lang="en-GB" sz="1100">
                          <a:solidFill>
                            <a:schemeClr val="dk1"/>
                          </a:solidFill>
                          <a:latin typeface="Mada"/>
                          <a:ea typeface="Mada"/>
                          <a:cs typeface="Mada"/>
                          <a:sym typeface="Mada"/>
                        </a:rPr>
                        <a:t>CT for bronchitis.</a:t>
                      </a:r>
                      <a:endParaRPr sz="1100">
                        <a:solidFill>
                          <a:schemeClr val="dk1"/>
                        </a:solidFill>
                        <a:latin typeface="Mada"/>
                        <a:ea typeface="Mada"/>
                        <a:cs typeface="Mada"/>
                        <a:sym typeface="Mada"/>
                      </a:endParaRPr>
                    </a:p>
                  </a:txBody>
                  <a:tcPr marT="91425" marB="91425" marR="91425" marL="91425"/>
                </a:tc>
              </a:tr>
              <a:tr h="396200">
                <a:tc>
                  <a:txBody>
                    <a:bodyPr/>
                    <a:lstStyle/>
                    <a:p>
                      <a:pPr indent="0" lvl="0" marL="0" rtl="0" algn="l">
                        <a:spcBef>
                          <a:spcPts val="0"/>
                        </a:spcBef>
                        <a:spcAft>
                          <a:spcPts val="0"/>
                        </a:spcAft>
                        <a:buNone/>
                      </a:pPr>
                      <a:r>
                        <a:rPr b="1" lang="en-GB" sz="1200">
                          <a:solidFill>
                            <a:schemeClr val="dk1"/>
                          </a:solidFill>
                          <a:latin typeface="Mada"/>
                          <a:ea typeface="Mada"/>
                          <a:cs typeface="Mada"/>
                          <a:sym typeface="Mada"/>
                        </a:rPr>
                        <a:t>L</a:t>
                      </a:r>
                      <a:r>
                        <a:rPr b="1" lang="en-GB" sz="1200">
                          <a:solidFill>
                            <a:schemeClr val="dk1"/>
                          </a:solidFill>
                          <a:latin typeface="Mada"/>
                          <a:ea typeface="Mada"/>
                          <a:cs typeface="Mada"/>
                          <a:sym typeface="Mada"/>
                        </a:rPr>
                        <a:t>ung cancer</a:t>
                      </a:r>
                      <a:endParaRPr b="1" sz="12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100">
                          <a:latin typeface="Mada"/>
                          <a:ea typeface="Mada"/>
                          <a:cs typeface="Mada"/>
                          <a:sym typeface="Mada"/>
                        </a:rPr>
                        <a:t>90% of lung cancers are missed on CXR.</a:t>
                      </a:r>
                      <a:endParaRPr sz="11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b="1" lang="en-GB" sz="1100">
                          <a:solidFill>
                            <a:srgbClr val="FF0000"/>
                          </a:solidFill>
                          <a:latin typeface="Mada"/>
                          <a:ea typeface="Mada"/>
                          <a:cs typeface="Mada"/>
                          <a:sym typeface="Mada"/>
                        </a:rPr>
                        <a:t>CT, </a:t>
                      </a:r>
                      <a:r>
                        <a:rPr lang="en-GB" sz="1100">
                          <a:solidFill>
                            <a:srgbClr val="FF0000"/>
                          </a:solidFill>
                          <a:latin typeface="Mada"/>
                          <a:ea typeface="Mada"/>
                          <a:cs typeface="Mada"/>
                          <a:sym typeface="Mada"/>
                        </a:rPr>
                        <a:t> </a:t>
                      </a:r>
                      <a:r>
                        <a:rPr lang="en-GB" sz="1100">
                          <a:solidFill>
                            <a:schemeClr val="dk1"/>
                          </a:solidFill>
                          <a:latin typeface="Mada"/>
                          <a:ea typeface="Mada"/>
                          <a:cs typeface="Mada"/>
                          <a:sym typeface="Mada"/>
                        </a:rPr>
                        <a:t>MRI, Transthoracic needle aspiration FNA, </a:t>
                      </a:r>
                      <a:r>
                        <a:rPr lang="en-GB" sz="1100">
                          <a:solidFill>
                            <a:srgbClr val="FF0000"/>
                          </a:solidFill>
                          <a:latin typeface="Mada"/>
                          <a:ea typeface="Mada"/>
                          <a:cs typeface="Mada"/>
                          <a:sym typeface="Mada"/>
                        </a:rPr>
                        <a:t>true-cut biopsy (For staging )</a:t>
                      </a:r>
                      <a:endParaRPr sz="1100">
                        <a:solidFill>
                          <a:srgbClr val="FF0000"/>
                        </a:solidFill>
                        <a:latin typeface="Mada"/>
                        <a:ea typeface="Mada"/>
                        <a:cs typeface="Mada"/>
                        <a:sym typeface="Mada"/>
                      </a:endParaRPr>
                    </a:p>
                  </a:txBody>
                  <a:tcPr marT="91425" marB="91425" marR="91425" marL="91425"/>
                </a:tc>
              </a:tr>
              <a:tr h="396200">
                <a:tc>
                  <a:txBody>
                    <a:bodyPr/>
                    <a:lstStyle/>
                    <a:p>
                      <a:pPr indent="0" lvl="0" marL="0" rtl="0" algn="l">
                        <a:spcBef>
                          <a:spcPts val="0"/>
                        </a:spcBef>
                        <a:spcAft>
                          <a:spcPts val="0"/>
                        </a:spcAft>
                        <a:buNone/>
                      </a:pPr>
                      <a:r>
                        <a:rPr b="1" lang="en-GB" sz="1200">
                          <a:solidFill>
                            <a:schemeClr val="dk1"/>
                          </a:solidFill>
                          <a:latin typeface="Mada"/>
                          <a:ea typeface="Mada"/>
                          <a:cs typeface="Mada"/>
                          <a:sym typeface="Mada"/>
                        </a:rPr>
                        <a:t>L</a:t>
                      </a:r>
                      <a:r>
                        <a:rPr b="1" lang="en-GB" sz="1200">
                          <a:solidFill>
                            <a:schemeClr val="dk1"/>
                          </a:solidFill>
                          <a:latin typeface="Mada"/>
                          <a:ea typeface="Mada"/>
                          <a:cs typeface="Mada"/>
                          <a:sym typeface="Mada"/>
                        </a:rPr>
                        <a:t>ung Abscess</a:t>
                      </a:r>
                      <a:endParaRPr b="1" sz="12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100">
                          <a:solidFill>
                            <a:srgbClr val="202124"/>
                          </a:solidFill>
                          <a:highlight>
                            <a:srgbClr val="FFFFFF"/>
                          </a:highlight>
                          <a:latin typeface="Mada"/>
                          <a:ea typeface="Mada"/>
                          <a:cs typeface="Mada"/>
                          <a:sym typeface="Mada"/>
                        </a:rPr>
                        <a:t>Irregularly shaped cavity with an air-fluid level.</a:t>
                      </a:r>
                      <a:endParaRPr sz="11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b="1" lang="en-GB" sz="1100">
                          <a:latin typeface="Mada"/>
                          <a:ea typeface="Mada"/>
                          <a:cs typeface="Mada"/>
                          <a:sym typeface="Mada"/>
                        </a:rPr>
                        <a:t>CT</a:t>
                      </a:r>
                      <a:endParaRPr b="1" sz="1100">
                        <a:latin typeface="Mada"/>
                        <a:ea typeface="Mada"/>
                        <a:cs typeface="Mada"/>
                        <a:sym typeface="Mada"/>
                      </a:endParaRPr>
                    </a:p>
                  </a:txBody>
                  <a:tcPr marT="91425" marB="91425" marR="91425" marL="91425"/>
                </a:tc>
              </a:tr>
              <a:tr h="381000">
                <a:tc>
                  <a:txBody>
                    <a:bodyPr/>
                    <a:lstStyle/>
                    <a:p>
                      <a:pPr indent="0" lvl="0" marL="0" rtl="0" algn="l">
                        <a:spcBef>
                          <a:spcPts val="0"/>
                        </a:spcBef>
                        <a:spcAft>
                          <a:spcPts val="0"/>
                        </a:spcAft>
                        <a:buNone/>
                      </a:pPr>
                      <a:r>
                        <a:rPr b="1" lang="en-GB" sz="1200">
                          <a:solidFill>
                            <a:schemeClr val="dk1"/>
                          </a:solidFill>
                          <a:latin typeface="Mada"/>
                          <a:ea typeface="Mada"/>
                          <a:cs typeface="Mada"/>
                          <a:sym typeface="Mada"/>
                        </a:rPr>
                        <a:t>Aspergilloma</a:t>
                      </a:r>
                      <a:r>
                        <a:rPr b="1" lang="en-GB" sz="1200">
                          <a:solidFill>
                            <a:schemeClr val="dk1"/>
                          </a:solidFill>
                          <a:latin typeface="Mada"/>
                          <a:ea typeface="Mada"/>
                          <a:cs typeface="Mada"/>
                          <a:sym typeface="Mada"/>
                        </a:rPr>
                        <a:t> </a:t>
                      </a:r>
                      <a:endParaRPr b="1" sz="12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100">
                          <a:latin typeface="Mada"/>
                          <a:ea typeface="Mada"/>
                          <a:cs typeface="Mada"/>
                          <a:sym typeface="Mada"/>
                        </a:rPr>
                        <a:t>A mass within a cavity, Most sensitive first choice</a:t>
                      </a:r>
                      <a:r>
                        <a:rPr lang="en-GB" sz="1100">
                          <a:solidFill>
                            <a:srgbClr val="3C4043"/>
                          </a:solidFill>
                          <a:latin typeface="Mada"/>
                          <a:ea typeface="Mada"/>
                          <a:cs typeface="Mada"/>
                          <a:sym typeface="Mada"/>
                        </a:rPr>
                        <a:t> </a:t>
                      </a:r>
                      <a:r>
                        <a:rPr b="1" lang="en-GB" sz="1100">
                          <a:solidFill>
                            <a:srgbClr val="FF0000"/>
                          </a:solidFill>
                          <a:latin typeface="Mada"/>
                          <a:ea typeface="Mada"/>
                          <a:cs typeface="Mada"/>
                          <a:sym typeface="Mada"/>
                        </a:rPr>
                        <a:t>CXR</a:t>
                      </a:r>
                      <a:endParaRPr b="1" sz="1100">
                        <a:solidFill>
                          <a:srgbClr val="FF0000"/>
                        </a:solidFill>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100">
                          <a:latin typeface="Mada"/>
                          <a:ea typeface="Mada"/>
                          <a:cs typeface="Mada"/>
                          <a:sym typeface="Mada"/>
                        </a:rPr>
                        <a:t>Sputum &amp; blood tests</a:t>
                      </a:r>
                      <a:endParaRPr sz="1100">
                        <a:latin typeface="Mada"/>
                        <a:ea typeface="Mada"/>
                        <a:cs typeface="Mada"/>
                        <a:sym typeface="Mada"/>
                      </a:endParaRPr>
                    </a:p>
                  </a:txBody>
                  <a:tcPr marT="91425" marB="91425" marR="91425" marL="91425"/>
                </a:tc>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64"/>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1096" name="Google Shape;1096;p64"/>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64"/>
          <p:cNvSpPr txBox="1"/>
          <p:nvPr/>
        </p:nvSpPr>
        <p:spPr>
          <a:xfrm>
            <a:off x="146613" y="166250"/>
            <a:ext cx="7296300" cy="80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9FCFCF"/>
                </a:solidFill>
                <a:highlight>
                  <a:schemeClr val="lt1"/>
                </a:highlight>
                <a:latin typeface="Lora"/>
                <a:ea typeface="Lora"/>
                <a:cs typeface="Lora"/>
                <a:sym typeface="Lora"/>
              </a:rPr>
              <a:t>Session 8: </a:t>
            </a:r>
            <a:r>
              <a:rPr b="1" lang="en-GB" sz="2000">
                <a:solidFill>
                  <a:srgbClr val="9FCFCF"/>
                </a:solidFill>
                <a:highlight>
                  <a:srgbClr val="FFFFFF"/>
                </a:highlight>
                <a:latin typeface="Lora"/>
                <a:ea typeface="Lora"/>
                <a:cs typeface="Lora"/>
                <a:sym typeface="Lora"/>
              </a:rPr>
              <a:t>History and Physical Examination of patients with Hemoptysis, Dyspnea, Dysphagia, hematemesis</a:t>
            </a:r>
            <a:endParaRPr b="1" sz="2000">
              <a:solidFill>
                <a:srgbClr val="9FCFCF"/>
              </a:solidFill>
              <a:latin typeface="Lora"/>
              <a:ea typeface="Lora"/>
              <a:cs typeface="Lora"/>
              <a:sym typeface="Lora"/>
            </a:endParaRPr>
          </a:p>
        </p:txBody>
      </p:sp>
      <p:grpSp>
        <p:nvGrpSpPr>
          <p:cNvPr id="1098" name="Google Shape;1098;p64"/>
          <p:cNvGrpSpPr/>
          <p:nvPr/>
        </p:nvGrpSpPr>
        <p:grpSpPr>
          <a:xfrm>
            <a:off x="0" y="1079996"/>
            <a:ext cx="4074925" cy="456125"/>
            <a:chOff x="-7450" y="2311463"/>
            <a:chExt cx="4074925" cy="456125"/>
          </a:xfrm>
        </p:grpSpPr>
        <p:sp>
          <p:nvSpPr>
            <p:cNvPr id="1099" name="Google Shape;1099;p64"/>
            <p:cNvSpPr txBox="1"/>
            <p:nvPr/>
          </p:nvSpPr>
          <p:spPr>
            <a:xfrm>
              <a:off x="75" y="231146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Management:</a:t>
              </a:r>
              <a:endParaRPr sz="1800">
                <a:solidFill>
                  <a:srgbClr val="9FCFCF"/>
                </a:solidFill>
                <a:latin typeface="Comfortaa Regular"/>
                <a:ea typeface="Comfortaa Regular"/>
                <a:cs typeface="Comfortaa Regular"/>
                <a:sym typeface="Comfortaa Regular"/>
              </a:endParaRPr>
            </a:p>
          </p:txBody>
        </p:sp>
        <p:sp>
          <p:nvSpPr>
            <p:cNvPr id="1100" name="Google Shape;1100;p64"/>
            <p:cNvSpPr/>
            <p:nvPr/>
          </p:nvSpPr>
          <p:spPr>
            <a:xfrm>
              <a:off x="-7450" y="270998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1101" name="Google Shape;1101;p64"/>
          <p:cNvSpPr txBox="1"/>
          <p:nvPr/>
        </p:nvSpPr>
        <p:spPr>
          <a:xfrm>
            <a:off x="12" y="1626600"/>
            <a:ext cx="7067700" cy="1141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6AA84F"/>
              </a:buClr>
              <a:buSzPts val="1100"/>
              <a:buFont typeface="Mada"/>
              <a:buChar char="●"/>
            </a:pPr>
            <a:r>
              <a:rPr b="1" lang="en-GB" sz="1100">
                <a:solidFill>
                  <a:srgbClr val="6AA84F"/>
                </a:solidFill>
                <a:latin typeface="Mada"/>
                <a:ea typeface="Mada"/>
                <a:cs typeface="Mada"/>
                <a:sym typeface="Mada"/>
              </a:rPr>
              <a:t>Massive Hemoptysis : ABC</a:t>
            </a:r>
            <a:endParaRPr b="1" sz="1100">
              <a:solidFill>
                <a:srgbClr val="6AA84F"/>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Put the patient on one side ( the affected side being down ) </a:t>
            </a:r>
            <a:endParaRPr sz="1100">
              <a:solidFill>
                <a:srgbClr val="6AA84F"/>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Intubate ( Double lumen tracheal intubation )</a:t>
            </a:r>
            <a:endParaRPr sz="1100">
              <a:solidFill>
                <a:srgbClr val="6AA84F"/>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Bronchoscopy + Administer Adrenaline ( Investigation and </a:t>
            </a:r>
            <a:r>
              <a:rPr lang="en-GB" sz="1100">
                <a:solidFill>
                  <a:srgbClr val="6AA84F"/>
                </a:solidFill>
                <a:latin typeface="Mada"/>
                <a:ea typeface="Mada"/>
                <a:cs typeface="Mada"/>
                <a:sym typeface="Mada"/>
              </a:rPr>
              <a:t>therapeutic</a:t>
            </a:r>
            <a:r>
              <a:rPr lang="en-GB" sz="1100">
                <a:solidFill>
                  <a:srgbClr val="6AA84F"/>
                </a:solidFill>
                <a:latin typeface="Mada"/>
                <a:ea typeface="Mada"/>
                <a:cs typeface="Mada"/>
                <a:sym typeface="Mada"/>
              </a:rPr>
              <a:t> ) </a:t>
            </a:r>
            <a:endParaRPr sz="1100">
              <a:solidFill>
                <a:srgbClr val="6AA84F"/>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If failed, stop the bleeding by blocking the bleeding bronchial artery. </a:t>
            </a:r>
            <a:endParaRPr sz="1100">
              <a:solidFill>
                <a:srgbClr val="6AA84F"/>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If all failed = Urgent surgery.</a:t>
            </a:r>
            <a:endParaRPr sz="1100">
              <a:solidFill>
                <a:srgbClr val="6AA84F"/>
              </a:solidFill>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If Bronchiectasis -&gt; Medical: Abx, supportive, postural drainage. surgical If indicated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If TB -&gt; Medical or surgical If indicated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If lung cancer -&gt; </a:t>
            </a:r>
            <a:r>
              <a:rPr b="1" lang="en-GB" sz="1100">
                <a:latin typeface="Mada"/>
                <a:ea typeface="Mada"/>
                <a:cs typeface="Mada"/>
                <a:sym typeface="Mada"/>
              </a:rPr>
              <a:t>NSCLC</a:t>
            </a:r>
            <a:r>
              <a:rPr lang="en-GB" sz="1100">
                <a:latin typeface="Mada"/>
                <a:ea typeface="Mada"/>
                <a:cs typeface="Mada"/>
                <a:sym typeface="Mada"/>
              </a:rPr>
              <a:t>: in early stages: Surgical, In advanced stages: Chemotherapy, </a:t>
            </a:r>
            <a:r>
              <a:rPr lang="en-GB" sz="1100">
                <a:solidFill>
                  <a:schemeClr val="dk1"/>
                </a:solidFill>
                <a:latin typeface="Mada"/>
                <a:ea typeface="Mada"/>
                <a:cs typeface="Mada"/>
                <a:sym typeface="Mada"/>
              </a:rPr>
              <a:t>Radiotherapy</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en-GB" sz="1100">
                <a:latin typeface="Mada"/>
                <a:ea typeface="Mada"/>
                <a:cs typeface="Mada"/>
                <a:sym typeface="Mada"/>
              </a:rPr>
              <a:t>SCLC</a:t>
            </a:r>
            <a:r>
              <a:rPr lang="en-GB" sz="1100">
                <a:latin typeface="Mada"/>
                <a:ea typeface="Mada"/>
                <a:cs typeface="Mada"/>
                <a:sym typeface="Mada"/>
              </a:rPr>
              <a:t>: Radiotherapy, Chemotherapy</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If lung Abscess-&gt; Antibiotics, Drainage. Surgical: Pulmonary resection </a:t>
            </a:r>
            <a:endParaRPr sz="1100">
              <a:latin typeface="Mada"/>
              <a:ea typeface="Mada"/>
              <a:cs typeface="Mada"/>
              <a:sym typeface="Mada"/>
            </a:endParaRPr>
          </a:p>
        </p:txBody>
      </p:sp>
      <p:pic>
        <p:nvPicPr>
          <p:cNvPr id="1102" name="Google Shape;1102;p64"/>
          <p:cNvPicPr preferRelativeResize="0"/>
          <p:nvPr/>
        </p:nvPicPr>
        <p:blipFill>
          <a:blip r:embed="rId3">
            <a:alphaModFix/>
          </a:blip>
          <a:stretch>
            <a:fillRect/>
          </a:stretch>
        </p:blipFill>
        <p:spPr>
          <a:xfrm>
            <a:off x="670963" y="4010028"/>
            <a:ext cx="6247599" cy="3446151"/>
          </a:xfrm>
          <a:prstGeom prst="rect">
            <a:avLst/>
          </a:prstGeom>
          <a:noFill/>
          <a:ln>
            <a:noFill/>
          </a:ln>
        </p:spPr>
      </p:pic>
      <p:sp>
        <p:nvSpPr>
          <p:cNvPr id="1103" name="Google Shape;1103;p64"/>
          <p:cNvSpPr/>
          <p:nvPr/>
        </p:nvSpPr>
        <p:spPr>
          <a:xfrm>
            <a:off x="-30925" y="7644100"/>
            <a:ext cx="7589400" cy="30546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rgbClr val="F3F3F3"/>
                </a:solidFill>
                <a:latin typeface="Pacifico"/>
                <a:ea typeface="Pacifico"/>
                <a:cs typeface="Pacifico"/>
                <a:sym typeface="Pacifico"/>
              </a:rPr>
              <a:t>A space for your notes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7" name="Shape 1107"/>
        <p:cNvGrpSpPr/>
        <p:nvPr/>
      </p:nvGrpSpPr>
      <p:grpSpPr>
        <a:xfrm>
          <a:off x="0" y="0"/>
          <a:ext cx="0" cy="0"/>
          <a:chOff x="0" y="0"/>
          <a:chExt cx="0" cy="0"/>
        </a:xfrm>
      </p:grpSpPr>
      <p:sp>
        <p:nvSpPr>
          <p:cNvPr id="1108" name="Google Shape;1108;p65"/>
          <p:cNvSpPr/>
          <p:nvPr/>
        </p:nvSpPr>
        <p:spPr>
          <a:xfrm>
            <a:off x="100" y="569313"/>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109" name="Google Shape;1109;p65"/>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65"/>
          <p:cNvSpPr txBox="1"/>
          <p:nvPr/>
        </p:nvSpPr>
        <p:spPr>
          <a:xfrm>
            <a:off x="75" y="1560575"/>
            <a:ext cx="7589400" cy="90738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b="1" sz="1200">
              <a:solidFill>
                <a:schemeClr val="dk1"/>
              </a:solidFill>
              <a:highlight>
                <a:srgbClr val="F9DEC9"/>
              </a:highlight>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AutoNum type="arabicPeriod"/>
            </a:pPr>
            <a:r>
              <a:rPr b="1" lang="en-GB" sz="1200">
                <a:solidFill>
                  <a:schemeClr val="dk1"/>
                </a:solidFill>
                <a:highlight>
                  <a:srgbClr val="F9DEC9"/>
                </a:highlight>
                <a:latin typeface="Mada"/>
                <a:ea typeface="Mada"/>
                <a:cs typeface="Mada"/>
                <a:sym typeface="Mada"/>
              </a:rPr>
              <a:t>Vital signs</a:t>
            </a:r>
            <a:endParaRPr b="1" sz="1200">
              <a:solidFill>
                <a:schemeClr val="dk1"/>
              </a:solidFill>
              <a:highlight>
                <a:srgbClr val="F9DEC9"/>
              </a:highlight>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RR and respiration rhythm</a:t>
            </a:r>
            <a:endParaRPr sz="1200">
              <a:solidFill>
                <a:schemeClr val="dk1"/>
              </a:solidFill>
              <a:latin typeface="Mada"/>
              <a:ea typeface="Mada"/>
              <a:cs typeface="Mada"/>
              <a:sym typeface="Mada"/>
            </a:endParaRPr>
          </a:p>
          <a:p>
            <a:pPr indent="-304800" lvl="2" marL="1371600" rtl="0" algn="l">
              <a:lnSpc>
                <a:spcPct val="115000"/>
              </a:lnSpc>
              <a:spcBef>
                <a:spcPts val="0"/>
              </a:spcBef>
              <a:spcAft>
                <a:spcPts val="0"/>
              </a:spcAft>
              <a:buClr>
                <a:schemeClr val="dk1"/>
              </a:buClr>
              <a:buSzPts val="1200"/>
              <a:buFont typeface="Mada"/>
              <a:buAutoNum type="romanLcPeriod"/>
            </a:pPr>
            <a:r>
              <a:rPr lang="en-GB" sz="1200">
                <a:solidFill>
                  <a:schemeClr val="dk1"/>
                </a:solidFill>
                <a:latin typeface="Mada"/>
                <a:ea typeface="Mada"/>
                <a:cs typeface="Mada"/>
                <a:sym typeface="Mada"/>
              </a:rPr>
              <a:t>Low RR: occurs in cerebral compression or damage, </a:t>
            </a:r>
            <a:endParaRPr sz="1200">
              <a:solidFill>
                <a:schemeClr val="dk1"/>
              </a:solidFill>
              <a:latin typeface="Mada"/>
              <a:ea typeface="Mada"/>
              <a:cs typeface="Mada"/>
              <a:sym typeface="Mada"/>
            </a:endParaRPr>
          </a:p>
          <a:p>
            <a:pPr indent="-304800" lvl="2" marL="1371600" rtl="0" algn="l">
              <a:lnSpc>
                <a:spcPct val="115000"/>
              </a:lnSpc>
              <a:spcBef>
                <a:spcPts val="0"/>
              </a:spcBef>
              <a:spcAft>
                <a:spcPts val="0"/>
              </a:spcAft>
              <a:buClr>
                <a:schemeClr val="dk1"/>
              </a:buClr>
              <a:buSzPts val="1200"/>
              <a:buFont typeface="Mada"/>
              <a:buAutoNum type="romanLcPeriod"/>
            </a:pPr>
            <a:r>
              <a:rPr lang="en-GB" sz="1200">
                <a:solidFill>
                  <a:schemeClr val="dk1"/>
                </a:solidFill>
                <a:latin typeface="Mada"/>
                <a:ea typeface="Mada"/>
                <a:cs typeface="Mada"/>
                <a:sym typeface="Mada"/>
              </a:rPr>
              <a:t>High RR: occurs in V/Q mismatch</a:t>
            </a:r>
            <a:endParaRPr sz="1200">
              <a:solidFill>
                <a:schemeClr val="dk1"/>
              </a:solidFill>
              <a:latin typeface="Mada"/>
              <a:ea typeface="Mada"/>
              <a:cs typeface="Mada"/>
              <a:sym typeface="Mada"/>
            </a:endParaRPr>
          </a:p>
          <a:p>
            <a:pPr indent="-304800" lvl="2" marL="1371600" rtl="0" algn="l">
              <a:lnSpc>
                <a:spcPct val="115000"/>
              </a:lnSpc>
              <a:spcBef>
                <a:spcPts val="0"/>
              </a:spcBef>
              <a:spcAft>
                <a:spcPts val="0"/>
              </a:spcAft>
              <a:buClr>
                <a:schemeClr val="dk1"/>
              </a:buClr>
              <a:buSzPts val="1200"/>
              <a:buFont typeface="Lora"/>
              <a:buAutoNum type="romanLcPeriod"/>
            </a:pPr>
            <a:r>
              <a:rPr b="1" lang="en-GB" sz="1200">
                <a:solidFill>
                  <a:schemeClr val="dk1"/>
                </a:solidFill>
                <a:latin typeface="Mada"/>
                <a:ea typeface="Mada"/>
                <a:cs typeface="Mada"/>
                <a:sym typeface="Mada"/>
              </a:rPr>
              <a:t>Cheyne-Stokes respiration (periodic respiration): </a:t>
            </a:r>
            <a:r>
              <a:rPr lang="en-GB" sz="1200">
                <a:solidFill>
                  <a:schemeClr val="dk1"/>
                </a:solidFill>
                <a:latin typeface="Mada"/>
                <a:ea typeface="Mada"/>
                <a:cs typeface="Mada"/>
                <a:sym typeface="Mada"/>
              </a:rPr>
              <a:t>Is a  fluctuating  respiratory  rate  and  volume, interspersed  with  periods  of  apnoea  (cessation of  breathing)  and  episodes  of  tachypnoea  (rapid breathing).</a:t>
            </a:r>
            <a:endParaRPr sz="1200">
              <a:solidFill>
                <a:schemeClr val="dk1"/>
              </a:solidFill>
              <a:latin typeface="Mada"/>
              <a:ea typeface="Mada"/>
              <a:cs typeface="Mada"/>
              <a:sym typeface="Mada"/>
            </a:endParaRPr>
          </a:p>
          <a:p>
            <a:pPr indent="-304800" lvl="3" marL="1828800" rtl="0" algn="l">
              <a:lnSpc>
                <a:spcPct val="115000"/>
              </a:lnSpc>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Caused by: variation of the sensitivity of the respiratory center to the normal stimuli</a:t>
            </a:r>
            <a:endParaRPr sz="1200">
              <a:solidFill>
                <a:schemeClr val="dk1"/>
              </a:solidFill>
              <a:latin typeface="Mada"/>
              <a:ea typeface="Mada"/>
              <a:cs typeface="Mada"/>
              <a:sym typeface="Mada"/>
            </a:endParaRPr>
          </a:p>
          <a:p>
            <a:pPr indent="-304800" lvl="3" marL="1828800" rtl="0" algn="l">
              <a:lnSpc>
                <a:spcPct val="115000"/>
              </a:lnSpc>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DDx: HF, severe CVA</a:t>
            </a:r>
            <a:endParaRPr b="1" sz="1200">
              <a:solidFill>
                <a:schemeClr val="dk1"/>
              </a:solidFill>
              <a:highlight>
                <a:srgbClr val="F9DEC9"/>
              </a:highlight>
              <a:latin typeface="Mada"/>
              <a:ea typeface="Mada"/>
              <a:cs typeface="Mada"/>
              <a:sym typeface="Mada"/>
            </a:endParaRPr>
          </a:p>
          <a:p>
            <a:pPr indent="0" lvl="0" marL="0" rtl="0" algn="l">
              <a:lnSpc>
                <a:spcPct val="115000"/>
              </a:lnSpc>
              <a:spcBef>
                <a:spcPts val="0"/>
              </a:spcBef>
              <a:spcAft>
                <a:spcPts val="0"/>
              </a:spcAft>
              <a:buNone/>
            </a:pPr>
            <a:r>
              <a:rPr b="1" lang="en-GB" sz="1200">
                <a:solidFill>
                  <a:schemeClr val="dk1"/>
                </a:solidFill>
                <a:highlight>
                  <a:srgbClr val="F9DEC9"/>
                </a:highlight>
                <a:latin typeface="Mada"/>
                <a:ea typeface="Mada"/>
                <a:cs typeface="Mada"/>
                <a:sym typeface="Mada"/>
              </a:rPr>
              <a:t>Inspection</a:t>
            </a:r>
            <a:endParaRPr b="1" sz="1200">
              <a:solidFill>
                <a:schemeClr val="dk1"/>
              </a:solidFill>
              <a:highlight>
                <a:srgbClr val="F9DEC9"/>
              </a:highlight>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Cyanosis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Note extra voluntary effort during inspiration</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Compare the duration of inspiration and expiration</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Watch the chest during inspiration: to detect any paradoxical movement of intercostal spaces</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Caused by: </a:t>
            </a:r>
            <a:endParaRPr sz="1200">
              <a:solidFill>
                <a:schemeClr val="dk1"/>
              </a:solidFill>
              <a:latin typeface="Mada"/>
              <a:ea typeface="Mada"/>
              <a:cs typeface="Mada"/>
              <a:sym typeface="Mada"/>
            </a:endParaRPr>
          </a:p>
          <a:p>
            <a:pPr indent="-304800" lvl="2" marL="13716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obstruction to the inflow of air into the lungs</a:t>
            </a:r>
            <a:endParaRPr sz="1200">
              <a:solidFill>
                <a:schemeClr val="dk1"/>
              </a:solidFill>
              <a:latin typeface="Mada"/>
              <a:ea typeface="Mada"/>
              <a:cs typeface="Mada"/>
              <a:sym typeface="Mada"/>
            </a:endParaRPr>
          </a:p>
          <a:p>
            <a:pPr indent="-304800" lvl="2" marL="13716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In injured patients: instability of a segment of the wall (e.g. two sets of rib fractures)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Shape of the chest</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Funnel chest (pectus excavatum)</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Pigeon chest (</a:t>
            </a:r>
            <a:r>
              <a:rPr lang="en-GB" sz="1200">
                <a:solidFill>
                  <a:schemeClr val="dk1"/>
                </a:solidFill>
                <a:latin typeface="Mada"/>
                <a:ea typeface="Mada"/>
                <a:cs typeface="Mada"/>
                <a:sym typeface="Mada"/>
              </a:rPr>
              <a:t>pectus carinatum</a:t>
            </a:r>
            <a:r>
              <a:rPr lang="en-GB"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Scars</a:t>
            </a:r>
            <a:endParaRPr sz="1200">
              <a:solidFill>
                <a:srgbClr val="999999"/>
              </a:solidFill>
              <a:latin typeface="Mada"/>
              <a:ea typeface="Mada"/>
              <a:cs typeface="Mada"/>
              <a:sym typeface="Mada"/>
            </a:endParaRPr>
          </a:p>
          <a:p>
            <a:pPr indent="-304800" lvl="0" marL="457200" rtl="0" algn="l">
              <a:lnSpc>
                <a:spcPct val="115000"/>
              </a:lnSpc>
              <a:spcBef>
                <a:spcPts val="0"/>
              </a:spcBef>
              <a:spcAft>
                <a:spcPts val="0"/>
              </a:spcAft>
              <a:buClr>
                <a:srgbClr val="38761D"/>
              </a:buClr>
              <a:buSzPts val="1200"/>
              <a:buFont typeface="Mada"/>
              <a:buChar char="●"/>
            </a:pPr>
            <a:r>
              <a:rPr lang="en-GB" sz="1200">
                <a:solidFill>
                  <a:srgbClr val="38761D"/>
                </a:solidFill>
                <a:latin typeface="Mada"/>
                <a:ea typeface="Mada"/>
                <a:cs typeface="Mada"/>
                <a:sym typeface="Mada"/>
              </a:rPr>
              <a:t>Asymmetry, In pneumothorax for example  </a:t>
            </a:r>
            <a:endParaRPr sz="1200">
              <a:solidFill>
                <a:srgbClr val="38761D"/>
              </a:solidFill>
              <a:latin typeface="Mada"/>
              <a:ea typeface="Mada"/>
              <a:cs typeface="Mada"/>
              <a:sym typeface="Mada"/>
            </a:endParaRPr>
          </a:p>
          <a:p>
            <a:pPr indent="-304800" lvl="0" marL="457200" rtl="0" algn="l">
              <a:lnSpc>
                <a:spcPct val="115000"/>
              </a:lnSpc>
              <a:spcBef>
                <a:spcPts val="0"/>
              </a:spcBef>
              <a:spcAft>
                <a:spcPts val="0"/>
              </a:spcAft>
              <a:buClr>
                <a:srgbClr val="38761D"/>
              </a:buClr>
              <a:buSzPts val="1200"/>
              <a:buFont typeface="Mada"/>
              <a:buChar char="●"/>
            </a:pPr>
            <a:r>
              <a:rPr lang="en-GB" sz="1200">
                <a:solidFill>
                  <a:srgbClr val="38761D"/>
                </a:solidFill>
                <a:latin typeface="Mada"/>
                <a:ea typeface="Mada"/>
                <a:cs typeface="Mada"/>
                <a:sym typeface="Mada"/>
              </a:rPr>
              <a:t>Neck veins and visible pulsation. </a:t>
            </a:r>
            <a:endParaRPr sz="1200">
              <a:solidFill>
                <a:srgbClr val="38761D"/>
              </a:solidFill>
              <a:latin typeface="Mada"/>
              <a:ea typeface="Mada"/>
              <a:cs typeface="Mada"/>
              <a:sym typeface="Mada"/>
            </a:endParaRPr>
          </a:p>
          <a:p>
            <a:pPr indent="-304800" lvl="0" marL="457200" rtl="0" algn="l">
              <a:lnSpc>
                <a:spcPct val="115000"/>
              </a:lnSpc>
              <a:spcBef>
                <a:spcPts val="0"/>
              </a:spcBef>
              <a:spcAft>
                <a:spcPts val="0"/>
              </a:spcAft>
              <a:buClr>
                <a:srgbClr val="38761D"/>
              </a:buClr>
              <a:buSzPts val="1200"/>
              <a:buFont typeface="Mada"/>
              <a:buChar char="●"/>
            </a:pPr>
            <a:r>
              <a:rPr lang="en-GB" sz="1200">
                <a:solidFill>
                  <a:srgbClr val="38761D"/>
                </a:solidFill>
                <a:latin typeface="Mada"/>
                <a:ea typeface="Mada"/>
                <a:cs typeface="Mada"/>
                <a:sym typeface="Mada"/>
              </a:rPr>
              <a:t>Chest expansion and tracheal deviation, you may notice it </a:t>
            </a:r>
            <a:endParaRPr sz="1200">
              <a:solidFill>
                <a:srgbClr val="38761D"/>
              </a:solidFill>
              <a:latin typeface="Mada"/>
              <a:ea typeface="Mada"/>
              <a:cs typeface="Mada"/>
              <a:sym typeface="Mada"/>
            </a:endParaRPr>
          </a:p>
          <a:p>
            <a:pPr indent="0" lvl="0" marL="457200" rtl="0" algn="l">
              <a:lnSpc>
                <a:spcPct val="115000"/>
              </a:lnSpc>
              <a:spcBef>
                <a:spcPts val="0"/>
              </a:spcBef>
              <a:spcAft>
                <a:spcPts val="0"/>
              </a:spcAft>
              <a:buNone/>
            </a:pPr>
            <a:r>
              <a:rPr lang="en-GB" sz="1200">
                <a:solidFill>
                  <a:srgbClr val="38761D"/>
                </a:solidFill>
                <a:latin typeface="Mada"/>
                <a:ea typeface="Mada"/>
                <a:cs typeface="Mada"/>
                <a:sym typeface="Mada"/>
              </a:rPr>
              <a:t>In inspection, then confirm in physical exam</a:t>
            </a:r>
            <a:endParaRPr sz="1200">
              <a:solidFill>
                <a:srgbClr val="38761D"/>
              </a:solidFill>
              <a:latin typeface="Mada"/>
              <a:ea typeface="Mada"/>
              <a:cs typeface="Mada"/>
              <a:sym typeface="Mada"/>
            </a:endParaRPr>
          </a:p>
          <a:p>
            <a:pPr indent="0" lvl="0" marL="0" rtl="0" algn="l">
              <a:lnSpc>
                <a:spcPct val="115000"/>
              </a:lnSpc>
              <a:spcBef>
                <a:spcPts val="0"/>
              </a:spcBef>
              <a:spcAft>
                <a:spcPts val="0"/>
              </a:spcAft>
              <a:buNone/>
            </a:pPr>
            <a:r>
              <a:rPr b="1" lang="en-GB" sz="1200">
                <a:solidFill>
                  <a:schemeClr val="dk1"/>
                </a:solidFill>
                <a:highlight>
                  <a:srgbClr val="F9DEC9"/>
                </a:highlight>
                <a:latin typeface="Mada"/>
                <a:ea typeface="Mada"/>
                <a:cs typeface="Mada"/>
                <a:sym typeface="Mada"/>
              </a:rPr>
              <a:t>Palpation</a:t>
            </a:r>
            <a:endParaRPr b="1" sz="1200">
              <a:solidFill>
                <a:schemeClr val="dk1"/>
              </a:solidFill>
              <a:highlight>
                <a:srgbClr val="F9DEC9"/>
              </a:highlight>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Lora"/>
              <a:buChar char="●"/>
            </a:pPr>
            <a:r>
              <a:rPr b="1" lang="en-GB" sz="1200">
                <a:solidFill>
                  <a:schemeClr val="dk1"/>
                </a:solidFill>
                <a:latin typeface="Mada"/>
                <a:ea typeface="Mada"/>
                <a:cs typeface="Mada"/>
                <a:sym typeface="Mada"/>
              </a:rPr>
              <a:t>Trachea</a:t>
            </a:r>
            <a:r>
              <a:rPr lang="en-GB" sz="1200">
                <a:solidFill>
                  <a:schemeClr val="dk1"/>
                </a:solidFill>
                <a:latin typeface="Mada"/>
                <a:ea typeface="Mada"/>
                <a:cs typeface="Mada"/>
                <a:sym typeface="Mada"/>
              </a:rPr>
              <a:t>: check that the trachea is in a central position</a:t>
            </a:r>
            <a:endParaRPr sz="12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rPr lang="en-GB" sz="1200">
                <a:solidFill>
                  <a:schemeClr val="dk1"/>
                </a:solidFill>
                <a:latin typeface="Mada"/>
                <a:ea typeface="Mada"/>
                <a:cs typeface="Mada"/>
                <a:sym typeface="Mada"/>
              </a:rPr>
              <a:t>at the suprasternal notch </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The  trachea  is deviated  away  from  a  ‘tension’  </a:t>
            </a:r>
            <a:endParaRPr sz="12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rPr lang="en-GB" sz="1200">
                <a:solidFill>
                  <a:schemeClr val="dk1"/>
                </a:solidFill>
                <a:latin typeface="Mada"/>
                <a:ea typeface="Mada"/>
                <a:cs typeface="Mada"/>
                <a:sym typeface="Mada"/>
              </a:rPr>
              <a:t>pneumothorax </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The  trachea  is pulled towards a collapsed lung.</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Lora"/>
              <a:buChar char="●"/>
            </a:pPr>
            <a:r>
              <a:rPr b="1" lang="en-GB" sz="1200">
                <a:solidFill>
                  <a:schemeClr val="dk1"/>
                </a:solidFill>
                <a:latin typeface="Mada"/>
                <a:ea typeface="Mada"/>
                <a:cs typeface="Mada"/>
                <a:sym typeface="Mada"/>
              </a:rPr>
              <a:t>Chest </a:t>
            </a:r>
            <a:r>
              <a:rPr b="1" lang="en-GB" sz="1200">
                <a:solidFill>
                  <a:schemeClr val="dk1"/>
                </a:solidFill>
                <a:latin typeface="Mada"/>
                <a:ea typeface="Mada"/>
                <a:cs typeface="Mada"/>
                <a:sym typeface="Mada"/>
              </a:rPr>
              <a:t>Expansion</a:t>
            </a:r>
            <a:r>
              <a:rPr b="1" lang="en-GB" sz="1200">
                <a:solidFill>
                  <a:schemeClr val="dk1"/>
                </a:solidFill>
                <a:latin typeface="Mada"/>
                <a:ea typeface="Mada"/>
                <a:cs typeface="Mada"/>
                <a:sym typeface="Mada"/>
              </a:rPr>
              <a:t>: </a:t>
            </a:r>
            <a:r>
              <a:rPr b="1" lang="en-GB" sz="1200">
                <a:solidFill>
                  <a:srgbClr val="6AA84F"/>
                </a:solidFill>
                <a:latin typeface="Mada"/>
                <a:ea typeface="Mada"/>
                <a:cs typeface="Mada"/>
                <a:sym typeface="Mada"/>
              </a:rPr>
              <a:t>	</a:t>
            </a:r>
            <a:r>
              <a:rPr lang="en-GB" sz="1200">
                <a:solidFill>
                  <a:srgbClr val="38761D"/>
                </a:solidFill>
                <a:latin typeface="Mada"/>
                <a:ea typeface="Mada"/>
                <a:cs typeface="Mada"/>
                <a:sym typeface="Mada"/>
              </a:rPr>
              <a:t>Much clearer if it was done while the patient is laying down.</a:t>
            </a:r>
            <a:endParaRPr sz="1200">
              <a:solidFill>
                <a:srgbClr val="38761D"/>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Lora"/>
              <a:buChar char="○"/>
            </a:pPr>
            <a:r>
              <a:rPr b="1" lang="en-GB" sz="1200">
                <a:solidFill>
                  <a:schemeClr val="dk1"/>
                </a:solidFill>
                <a:latin typeface="Mada"/>
                <a:ea typeface="Mada"/>
                <a:cs typeface="Mada"/>
                <a:sym typeface="Mada"/>
              </a:rPr>
              <a:t>Definition</a:t>
            </a:r>
            <a:r>
              <a:rPr lang="en-GB" sz="1200">
                <a:solidFill>
                  <a:schemeClr val="dk1"/>
                </a:solidFill>
                <a:latin typeface="Mada"/>
                <a:ea typeface="Mada"/>
                <a:cs typeface="Mada"/>
                <a:sym typeface="Mada"/>
              </a:rPr>
              <a:t>: Chest  expansion  is  the  difference  between  the circumference  of  the  chest  at  full  inspiration  and full  expiration,  measured  at  the  level  of  the  nipples (T4)</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Lora"/>
              <a:buChar char="○"/>
            </a:pPr>
            <a:r>
              <a:rPr b="1" lang="en-GB" sz="1200">
                <a:solidFill>
                  <a:schemeClr val="dk1"/>
                </a:solidFill>
                <a:latin typeface="Mada"/>
                <a:ea typeface="Mada"/>
                <a:cs typeface="Mada"/>
                <a:sym typeface="Mada"/>
              </a:rPr>
              <a:t>Technique: </a:t>
            </a:r>
            <a:r>
              <a:rPr lang="en-GB" sz="1200">
                <a:solidFill>
                  <a:schemeClr val="dk1"/>
                </a:solidFill>
                <a:latin typeface="Mada"/>
                <a:ea typeface="Mada"/>
                <a:cs typeface="Mada"/>
                <a:sym typeface="Mada"/>
              </a:rPr>
              <a:t>Spread  your  hands  around  the patient’s chest so that your thumbs just meet in the midline. Ask the patient to take a deep breath. Your thumbs should be dragged apart to a distance roughly equivalent  to  half  the  chest  expansion. </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Lora"/>
              <a:buChar char="○"/>
            </a:pPr>
            <a:r>
              <a:rPr b="1" lang="en-GB" sz="1200">
                <a:solidFill>
                  <a:schemeClr val="dk1"/>
                </a:solidFill>
                <a:latin typeface="Mada"/>
                <a:ea typeface="Mada"/>
                <a:cs typeface="Mada"/>
                <a:sym typeface="Mada"/>
              </a:rPr>
              <a:t>Abnormalities</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2" marL="13716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Unilateral changes: Lung collapse, consolidation, interstitial lung disease.</a:t>
            </a:r>
            <a:endParaRPr sz="12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200">
              <a:latin typeface="Mada"/>
              <a:ea typeface="Mada"/>
              <a:cs typeface="Mada"/>
              <a:sym typeface="Mada"/>
            </a:endParaRPr>
          </a:p>
        </p:txBody>
      </p:sp>
      <p:sp>
        <p:nvSpPr>
          <p:cNvPr id="1111" name="Google Shape;1111;p65"/>
          <p:cNvSpPr txBox="1"/>
          <p:nvPr/>
        </p:nvSpPr>
        <p:spPr>
          <a:xfrm>
            <a:off x="100" y="166250"/>
            <a:ext cx="60957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Physical Examination of the </a:t>
            </a:r>
            <a:r>
              <a:rPr lang="en-GB" sz="1800">
                <a:solidFill>
                  <a:srgbClr val="9FCFCF"/>
                </a:solidFill>
                <a:latin typeface="Comfortaa Regular"/>
                <a:ea typeface="Comfortaa Regular"/>
                <a:cs typeface="Comfortaa Regular"/>
                <a:sym typeface="Comfortaa Regular"/>
              </a:rPr>
              <a:t>chest</a:t>
            </a:r>
            <a:r>
              <a:rPr lang="en-GB" sz="1800">
                <a:solidFill>
                  <a:srgbClr val="9FCFCF"/>
                </a:solidFill>
                <a:latin typeface="Comfortaa Regular"/>
                <a:ea typeface="Comfortaa Regular"/>
                <a:cs typeface="Comfortaa Regular"/>
                <a:sym typeface="Comfortaa Regular"/>
              </a:rPr>
              <a:t> wall and lungs</a:t>
            </a:r>
            <a:endParaRPr sz="1800">
              <a:solidFill>
                <a:srgbClr val="9FCFCF"/>
              </a:solidFill>
              <a:latin typeface="Comfortaa Regular"/>
              <a:ea typeface="Comfortaa Regular"/>
              <a:cs typeface="Comfortaa Regular"/>
              <a:sym typeface="Comfortaa Regular"/>
            </a:endParaRPr>
          </a:p>
        </p:txBody>
      </p:sp>
      <p:pic>
        <p:nvPicPr>
          <p:cNvPr id="1112" name="Google Shape;1112;p65"/>
          <p:cNvPicPr preferRelativeResize="0"/>
          <p:nvPr/>
        </p:nvPicPr>
        <p:blipFill>
          <a:blip r:embed="rId3">
            <a:alphaModFix/>
          </a:blip>
          <a:stretch>
            <a:fillRect/>
          </a:stretch>
        </p:blipFill>
        <p:spPr>
          <a:xfrm>
            <a:off x="5204850" y="6283824"/>
            <a:ext cx="2224802" cy="1447997"/>
          </a:xfrm>
          <a:prstGeom prst="rect">
            <a:avLst/>
          </a:prstGeom>
          <a:noFill/>
          <a:ln>
            <a:noFill/>
          </a:ln>
        </p:spPr>
      </p:pic>
      <p:sp>
        <p:nvSpPr>
          <p:cNvPr id="1113" name="Google Shape;1113;p65"/>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pSp>
        <p:nvGrpSpPr>
          <p:cNvPr id="1114" name="Google Shape;1114;p65"/>
          <p:cNvGrpSpPr/>
          <p:nvPr/>
        </p:nvGrpSpPr>
        <p:grpSpPr>
          <a:xfrm>
            <a:off x="202225" y="626922"/>
            <a:ext cx="7387289" cy="1447961"/>
            <a:chOff x="142685" y="1136825"/>
            <a:chExt cx="7387289" cy="802150"/>
          </a:xfrm>
        </p:grpSpPr>
        <p:sp>
          <p:nvSpPr>
            <p:cNvPr id="1115" name="Google Shape;1115;p65"/>
            <p:cNvSpPr txBox="1"/>
            <p:nvPr/>
          </p:nvSpPr>
          <p:spPr>
            <a:xfrm>
              <a:off x="2061628" y="1260075"/>
              <a:ext cx="11955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A B C C D E</a:t>
              </a:r>
              <a:endParaRPr b="1">
                <a:solidFill>
                  <a:srgbClr val="23455A"/>
                </a:solidFill>
                <a:highlight>
                  <a:srgbClr val="C7E3E6"/>
                </a:highlight>
                <a:latin typeface="Lora"/>
                <a:ea typeface="Lora"/>
                <a:cs typeface="Lora"/>
                <a:sym typeface="Lora"/>
              </a:endParaRPr>
            </a:p>
          </p:txBody>
        </p:sp>
        <p:sp>
          <p:nvSpPr>
            <p:cNvPr id="1116" name="Google Shape;1116;p65"/>
            <p:cNvSpPr txBox="1"/>
            <p:nvPr/>
          </p:nvSpPr>
          <p:spPr>
            <a:xfrm>
              <a:off x="3554954" y="1260063"/>
              <a:ext cx="15630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Vital Signs</a:t>
              </a:r>
              <a:endParaRPr b="1">
                <a:solidFill>
                  <a:srgbClr val="23455A"/>
                </a:solidFill>
                <a:highlight>
                  <a:srgbClr val="C7E3E6"/>
                </a:highlight>
                <a:latin typeface="Lora"/>
                <a:ea typeface="Lora"/>
                <a:cs typeface="Lora"/>
                <a:sym typeface="Lora"/>
              </a:endParaRPr>
            </a:p>
          </p:txBody>
        </p:sp>
        <p:sp>
          <p:nvSpPr>
            <p:cNvPr id="1117" name="Google Shape;1117;p65"/>
            <p:cNvSpPr txBox="1"/>
            <p:nvPr/>
          </p:nvSpPr>
          <p:spPr>
            <a:xfrm>
              <a:off x="1806802" y="1194125"/>
              <a:ext cx="5247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2</a:t>
              </a:r>
              <a:endParaRPr b="1" sz="2000">
                <a:solidFill>
                  <a:srgbClr val="F9DEC9"/>
                </a:solidFill>
                <a:latin typeface="Pacifico"/>
                <a:ea typeface="Pacifico"/>
                <a:cs typeface="Pacifico"/>
                <a:sym typeface="Pacifico"/>
              </a:endParaRPr>
            </a:p>
          </p:txBody>
        </p:sp>
        <p:sp>
          <p:nvSpPr>
            <p:cNvPr id="1118" name="Google Shape;1118;p65"/>
            <p:cNvSpPr txBox="1"/>
            <p:nvPr/>
          </p:nvSpPr>
          <p:spPr>
            <a:xfrm>
              <a:off x="3286530" y="1182375"/>
              <a:ext cx="419400" cy="7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3</a:t>
              </a:r>
              <a:endParaRPr b="1" sz="2000">
                <a:solidFill>
                  <a:srgbClr val="F9DEC9"/>
                </a:solidFill>
                <a:latin typeface="Pacifico"/>
                <a:ea typeface="Pacifico"/>
                <a:cs typeface="Pacifico"/>
                <a:sym typeface="Pacifico"/>
              </a:endParaRPr>
            </a:p>
          </p:txBody>
        </p:sp>
        <p:sp>
          <p:nvSpPr>
            <p:cNvPr id="1119" name="Google Shape;1119;p65"/>
            <p:cNvSpPr txBox="1"/>
            <p:nvPr/>
          </p:nvSpPr>
          <p:spPr>
            <a:xfrm>
              <a:off x="318378" y="1288120"/>
              <a:ext cx="14601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W I P P P E R</a:t>
              </a:r>
              <a:endParaRPr b="1">
                <a:solidFill>
                  <a:srgbClr val="23455A"/>
                </a:solidFill>
                <a:highlight>
                  <a:srgbClr val="C7E3E6"/>
                </a:highlight>
                <a:latin typeface="Lora"/>
                <a:ea typeface="Lora"/>
                <a:cs typeface="Lora"/>
                <a:sym typeface="Lora"/>
              </a:endParaRPr>
            </a:p>
          </p:txBody>
        </p:sp>
        <p:sp>
          <p:nvSpPr>
            <p:cNvPr id="1120" name="Google Shape;1120;p65"/>
            <p:cNvSpPr txBox="1"/>
            <p:nvPr/>
          </p:nvSpPr>
          <p:spPr>
            <a:xfrm>
              <a:off x="142685" y="1209125"/>
              <a:ext cx="5247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1</a:t>
              </a:r>
              <a:endParaRPr b="1" sz="2000">
                <a:solidFill>
                  <a:srgbClr val="F9DEC9"/>
                </a:solidFill>
                <a:latin typeface="Pacifico"/>
                <a:ea typeface="Pacifico"/>
                <a:cs typeface="Pacifico"/>
                <a:sym typeface="Pacifico"/>
              </a:endParaRPr>
            </a:p>
          </p:txBody>
        </p:sp>
        <p:sp>
          <p:nvSpPr>
            <p:cNvPr id="1121" name="Google Shape;1121;p65"/>
            <p:cNvSpPr txBox="1"/>
            <p:nvPr/>
          </p:nvSpPr>
          <p:spPr>
            <a:xfrm>
              <a:off x="5213974" y="1136825"/>
              <a:ext cx="2316000" cy="46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Position:</a:t>
              </a:r>
              <a:r>
                <a:rPr b="1" lang="en-GB" sz="1100">
                  <a:solidFill>
                    <a:srgbClr val="FF0000"/>
                  </a:solidFill>
                  <a:latin typeface="Mada"/>
                  <a:ea typeface="Mada"/>
                  <a:cs typeface="Mada"/>
                  <a:sym typeface="Mada"/>
                </a:rPr>
                <a:t> </a:t>
              </a:r>
              <a:r>
                <a:rPr lang="en-GB" sz="1000">
                  <a:solidFill>
                    <a:schemeClr val="dk1"/>
                  </a:solidFill>
                  <a:latin typeface="Mada"/>
                  <a:ea typeface="Mada"/>
                  <a:cs typeface="Mada"/>
                  <a:sym typeface="Mada"/>
                </a:rPr>
                <a:t> </a:t>
              </a:r>
              <a:r>
                <a:rPr lang="en-GB" sz="1200" u="sng">
                  <a:solidFill>
                    <a:schemeClr val="dk1"/>
                  </a:solidFill>
                  <a:latin typeface="Mada"/>
                  <a:ea typeface="Mada"/>
                  <a:cs typeface="Mada"/>
                  <a:sym typeface="Mada"/>
                </a:rPr>
                <a:t>sitting</a:t>
              </a:r>
              <a:r>
                <a:rPr lang="en-GB" sz="1200">
                  <a:solidFill>
                    <a:schemeClr val="dk1"/>
                  </a:solidFill>
                  <a:latin typeface="Mada"/>
                  <a:ea typeface="Mada"/>
                  <a:cs typeface="Mada"/>
                  <a:sym typeface="Mada"/>
                </a:rPr>
                <a:t> over the edge of the bed or on a chair</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b="1" sz="1100">
                <a:solidFill>
                  <a:srgbClr val="FF0000"/>
                </a:solidFill>
                <a:latin typeface="Mada"/>
                <a:ea typeface="Mada"/>
                <a:cs typeface="Mada"/>
                <a:sym typeface="Mada"/>
              </a:endParaRPr>
            </a:p>
          </p:txBody>
        </p:sp>
        <p:sp>
          <p:nvSpPr>
            <p:cNvPr id="1122" name="Google Shape;1122;p65"/>
            <p:cNvSpPr txBox="1"/>
            <p:nvPr/>
          </p:nvSpPr>
          <p:spPr>
            <a:xfrm>
              <a:off x="5213971" y="1397669"/>
              <a:ext cx="2316000" cy="46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Exposure: </a:t>
              </a:r>
              <a:r>
                <a:rPr lang="en-GB" sz="1100">
                  <a:solidFill>
                    <a:schemeClr val="dk1"/>
                  </a:solidFill>
                  <a:latin typeface="Mada"/>
                  <a:ea typeface="Mada"/>
                  <a:cs typeface="Mada"/>
                  <a:sym typeface="Mada"/>
                </a:rPr>
                <a:t>Full trunk.</a:t>
              </a:r>
              <a:endParaRPr b="1" sz="1100">
                <a:solidFill>
                  <a:srgbClr val="FF0000"/>
                </a:solidFill>
                <a:latin typeface="Mada"/>
                <a:ea typeface="Mada"/>
                <a:cs typeface="Mada"/>
                <a:sym typeface="Mada"/>
              </a:endParaRPr>
            </a:p>
          </p:txBody>
        </p:sp>
        <p:cxnSp>
          <p:nvCxnSpPr>
            <p:cNvPr id="1123" name="Google Shape;1123;p65"/>
            <p:cNvCxnSpPr/>
            <p:nvPr/>
          </p:nvCxnSpPr>
          <p:spPr>
            <a:xfrm flipH="1">
              <a:off x="5415783" y="1627193"/>
              <a:ext cx="1368600" cy="5100"/>
            </a:xfrm>
            <a:prstGeom prst="straightConnector1">
              <a:avLst/>
            </a:prstGeom>
            <a:noFill/>
            <a:ln cap="flat" cmpd="sng" w="28575">
              <a:solidFill>
                <a:srgbClr val="C7E3E6"/>
              </a:solidFill>
              <a:prstDash val="dash"/>
              <a:round/>
              <a:headEnd len="med" w="med" type="none"/>
              <a:tailEnd len="med" w="med" type="none"/>
            </a:ln>
          </p:spPr>
        </p:cxnSp>
      </p:grpSp>
      <p:pic>
        <p:nvPicPr>
          <p:cNvPr id="1124" name="Google Shape;1124;p65">
            <a:hlinkClick r:id="rId4"/>
          </p:cNvPr>
          <p:cNvPicPr preferRelativeResize="0"/>
          <p:nvPr/>
        </p:nvPicPr>
        <p:blipFill>
          <a:blip r:embed="rId5">
            <a:alphaModFix/>
          </a:blip>
          <a:stretch>
            <a:fillRect/>
          </a:stretch>
        </p:blipFill>
        <p:spPr>
          <a:xfrm>
            <a:off x="5816075" y="1647125"/>
            <a:ext cx="608325" cy="6083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sp>
        <p:nvSpPr>
          <p:cNvPr id="1129" name="Google Shape;1129;p66"/>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66"/>
          <p:cNvSpPr/>
          <p:nvPr/>
        </p:nvSpPr>
        <p:spPr>
          <a:xfrm>
            <a:off x="-13238" y="632175"/>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131" name="Google Shape;1131;p66"/>
          <p:cNvSpPr txBox="1"/>
          <p:nvPr/>
        </p:nvSpPr>
        <p:spPr>
          <a:xfrm>
            <a:off x="-13162" y="758913"/>
            <a:ext cx="7589400" cy="9372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200">
                <a:solidFill>
                  <a:schemeClr val="dk1"/>
                </a:solidFill>
                <a:highlight>
                  <a:srgbClr val="F9DEC9"/>
                </a:highlight>
                <a:latin typeface="Mada"/>
                <a:ea typeface="Mada"/>
                <a:cs typeface="Mada"/>
                <a:sym typeface="Mada"/>
              </a:rPr>
              <a:t>Palpation </a:t>
            </a:r>
            <a:r>
              <a:rPr b="1" i="1" lang="en-GB" sz="1200">
                <a:solidFill>
                  <a:schemeClr val="dk1"/>
                </a:solidFill>
                <a:highlight>
                  <a:srgbClr val="F9DEC9"/>
                </a:highlight>
                <a:latin typeface="Mada"/>
                <a:ea typeface="Mada"/>
                <a:cs typeface="Mada"/>
                <a:sym typeface="Mada"/>
              </a:rPr>
              <a:t>(cont.)</a:t>
            </a:r>
            <a:endParaRPr b="1" i="1" sz="1200">
              <a:solidFill>
                <a:schemeClr val="dk1"/>
              </a:solidFill>
              <a:highlight>
                <a:srgbClr val="F9DEC9"/>
              </a:highlight>
              <a:latin typeface="Mada"/>
              <a:ea typeface="Mada"/>
              <a:cs typeface="Mada"/>
              <a:sym typeface="Mada"/>
            </a:endParaRPr>
          </a:p>
          <a:p>
            <a:pPr indent="-304800" lvl="0" marL="457200" rtl="0" algn="l">
              <a:lnSpc>
                <a:spcPct val="115000"/>
              </a:lnSpc>
              <a:spcBef>
                <a:spcPts val="1000"/>
              </a:spcBef>
              <a:spcAft>
                <a:spcPts val="0"/>
              </a:spcAft>
              <a:buClr>
                <a:schemeClr val="dk1"/>
              </a:buClr>
              <a:buSzPts val="1200"/>
              <a:buFont typeface="Mada"/>
              <a:buChar char="●"/>
            </a:pPr>
            <a:r>
              <a:rPr b="1" lang="en-GB" sz="1200">
                <a:solidFill>
                  <a:schemeClr val="dk1"/>
                </a:solidFill>
                <a:latin typeface="Mada"/>
                <a:ea typeface="Mada"/>
                <a:cs typeface="Mada"/>
                <a:sym typeface="Mada"/>
              </a:rPr>
              <a:t>Apex beat</a:t>
            </a:r>
            <a:endParaRPr b="1"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Lora"/>
              <a:buChar char="○"/>
            </a:pPr>
            <a:r>
              <a:rPr b="1" lang="en-GB" sz="1200">
                <a:solidFill>
                  <a:schemeClr val="dk1"/>
                </a:solidFill>
                <a:latin typeface="Mada"/>
                <a:ea typeface="Mada"/>
                <a:cs typeface="Mada"/>
                <a:sym typeface="Mada"/>
              </a:rPr>
              <a:t>Definition: </a:t>
            </a:r>
            <a:r>
              <a:rPr lang="en-GB" sz="1200">
                <a:solidFill>
                  <a:schemeClr val="dk1"/>
                </a:solidFill>
                <a:latin typeface="Mada"/>
                <a:ea typeface="Mada"/>
                <a:cs typeface="Mada"/>
                <a:sym typeface="Mada"/>
              </a:rPr>
              <a:t>The  apex  beat  is  the  lowest  and  most lateral  point  of  the</a:t>
            </a:r>
            <a:endParaRPr sz="12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rPr lang="en-GB" sz="1200">
                <a:solidFill>
                  <a:schemeClr val="dk1"/>
                </a:solidFill>
                <a:latin typeface="Mada"/>
                <a:ea typeface="Mada"/>
                <a:cs typeface="Mada"/>
                <a:sym typeface="Mada"/>
              </a:rPr>
              <a:t> cardiac  impulse.  It  is  situated in  the </a:t>
            </a:r>
            <a:r>
              <a:rPr i="1" lang="en-GB" sz="1200">
                <a:solidFill>
                  <a:schemeClr val="dk1"/>
                </a:solidFill>
                <a:latin typeface="Mada"/>
                <a:ea typeface="Mada"/>
                <a:cs typeface="Mada"/>
                <a:sym typeface="Mada"/>
              </a:rPr>
              <a:t> fifth  intercostal  space  in  the </a:t>
            </a:r>
            <a:endParaRPr i="1" sz="12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rPr i="1" lang="en-GB" sz="1200">
                <a:solidFill>
                  <a:schemeClr val="dk1"/>
                </a:solidFill>
                <a:latin typeface="Mada"/>
                <a:ea typeface="Mada"/>
                <a:cs typeface="Mada"/>
                <a:sym typeface="Mada"/>
              </a:rPr>
              <a:t> midclavicular line </a:t>
            </a:r>
            <a:endParaRPr i="1"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Abnormalities: </a:t>
            </a:r>
            <a:endParaRPr b="1" sz="1200">
              <a:solidFill>
                <a:schemeClr val="dk1"/>
              </a:solidFill>
              <a:latin typeface="Mada"/>
              <a:ea typeface="Mada"/>
              <a:cs typeface="Mada"/>
              <a:sym typeface="Mada"/>
            </a:endParaRPr>
          </a:p>
          <a:p>
            <a:pPr indent="-304800" lvl="2" marL="13716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Lateral shift: Heart enlargement </a:t>
            </a:r>
            <a:r>
              <a:rPr lang="en-GB" sz="1200">
                <a:solidFill>
                  <a:srgbClr val="999999"/>
                </a:solidFill>
                <a:latin typeface="Mada"/>
                <a:ea typeface="Mada"/>
                <a:cs typeface="Mada"/>
                <a:sym typeface="Mada"/>
              </a:rPr>
              <a:t>(cardiomegaly)</a:t>
            </a:r>
            <a:r>
              <a:rPr lang="en-GB" sz="1200">
                <a:solidFill>
                  <a:schemeClr val="dk1"/>
                </a:solidFill>
                <a:latin typeface="Mada"/>
                <a:ea typeface="Mada"/>
                <a:cs typeface="Mada"/>
                <a:sym typeface="Mada"/>
              </a:rPr>
              <a:t>, lateral push of the </a:t>
            </a:r>
            <a:endParaRPr sz="1200">
              <a:solidFill>
                <a:schemeClr val="dk1"/>
              </a:solidFill>
              <a:latin typeface="Mada"/>
              <a:ea typeface="Mada"/>
              <a:cs typeface="Mada"/>
              <a:sym typeface="Mada"/>
            </a:endParaRPr>
          </a:p>
          <a:p>
            <a:pPr indent="0" lvl="0" marL="1371600" rtl="0" algn="l">
              <a:lnSpc>
                <a:spcPct val="115000"/>
              </a:lnSpc>
              <a:spcBef>
                <a:spcPts val="0"/>
              </a:spcBef>
              <a:spcAft>
                <a:spcPts val="0"/>
              </a:spcAft>
              <a:buNone/>
            </a:pPr>
            <a:r>
              <a:rPr lang="en-GB" sz="1200">
                <a:solidFill>
                  <a:schemeClr val="dk1"/>
                </a:solidFill>
                <a:latin typeface="Mada"/>
                <a:ea typeface="Mada"/>
                <a:cs typeface="Mada"/>
                <a:sym typeface="Mada"/>
              </a:rPr>
              <a:t>mediastinum (by air → tension pneumothorax, or fluid → pleural effusion) </a:t>
            </a:r>
            <a:endParaRPr sz="1200">
              <a:solidFill>
                <a:schemeClr val="dk1"/>
              </a:solidFill>
              <a:latin typeface="Mada"/>
              <a:ea typeface="Mada"/>
              <a:cs typeface="Mada"/>
              <a:sym typeface="Mada"/>
            </a:endParaRPr>
          </a:p>
          <a:p>
            <a:pPr indent="0" lvl="0" marL="1371600" rtl="0" algn="l">
              <a:lnSpc>
                <a:spcPct val="115000"/>
              </a:lnSpc>
              <a:spcBef>
                <a:spcPts val="0"/>
              </a:spcBef>
              <a:spcAft>
                <a:spcPts val="0"/>
              </a:spcAft>
              <a:buNone/>
            </a:pPr>
            <a:r>
              <a:rPr lang="en-GB" sz="1200">
                <a:solidFill>
                  <a:schemeClr val="dk1"/>
                </a:solidFill>
                <a:latin typeface="Mada"/>
                <a:ea typeface="Mada"/>
                <a:cs typeface="Mada"/>
                <a:sym typeface="Mada"/>
              </a:rPr>
              <a:t>in the contralateral pleural cavity</a:t>
            </a:r>
            <a:endParaRPr sz="1200">
              <a:solidFill>
                <a:schemeClr val="dk1"/>
              </a:solidFill>
              <a:latin typeface="Mada"/>
              <a:ea typeface="Mada"/>
              <a:cs typeface="Mada"/>
              <a:sym typeface="Mada"/>
            </a:endParaRPr>
          </a:p>
          <a:p>
            <a:pPr indent="-304800" lvl="2" marL="13716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Medial shift: Medial shift of the mediastinum (e.g. by a collapsed lung)</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Tactile vocal fremitus</a:t>
            </a:r>
            <a:endParaRPr b="1"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Lora"/>
              <a:buChar char="○"/>
            </a:pPr>
            <a:r>
              <a:rPr b="1" lang="en-GB" sz="1200">
                <a:solidFill>
                  <a:schemeClr val="dk1"/>
                </a:solidFill>
                <a:latin typeface="Mada"/>
                <a:ea typeface="Mada"/>
                <a:cs typeface="Mada"/>
                <a:sym typeface="Mada"/>
              </a:rPr>
              <a:t>Technique: </a:t>
            </a:r>
            <a:r>
              <a:rPr lang="en-GB" sz="1200">
                <a:solidFill>
                  <a:schemeClr val="dk1"/>
                </a:solidFill>
                <a:latin typeface="Mada"/>
                <a:ea typeface="Mada"/>
                <a:cs typeface="Mada"/>
                <a:sym typeface="Mada"/>
              </a:rPr>
              <a:t>place</a:t>
            </a:r>
            <a:r>
              <a:rPr b="1" lang="en-GB" sz="1200">
                <a:solidFill>
                  <a:schemeClr val="dk1"/>
                </a:solidFill>
                <a:latin typeface="Mada"/>
                <a:ea typeface="Mada"/>
                <a:cs typeface="Mada"/>
                <a:sym typeface="Mada"/>
              </a:rPr>
              <a:t> </a:t>
            </a:r>
            <a:r>
              <a:rPr lang="en-GB" sz="1200">
                <a:solidFill>
                  <a:schemeClr val="dk1"/>
                </a:solidFill>
                <a:latin typeface="Mada"/>
                <a:ea typeface="Mada"/>
                <a:cs typeface="Mada"/>
                <a:sym typeface="Mada"/>
              </a:rPr>
              <a:t>your whole hand firmly on the chest and ask the patient to say ‘99’.</a:t>
            </a:r>
            <a:endParaRPr sz="1200">
              <a:solidFill>
                <a:schemeClr val="dk1"/>
              </a:solidFill>
              <a:latin typeface="Mada"/>
              <a:ea typeface="Mada"/>
              <a:cs typeface="Mada"/>
              <a:sym typeface="Mada"/>
            </a:endParaRPr>
          </a:p>
          <a:p>
            <a:pPr indent="-304800" lvl="2" marL="13716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Compare the strength of these vibrations on either side of the chest,  front  and  back,  and  over  the  apical,  middle and basal zones of the lung.</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Abnormalities:</a:t>
            </a:r>
            <a:endParaRPr b="1" sz="1200">
              <a:solidFill>
                <a:schemeClr val="dk1"/>
              </a:solidFill>
              <a:latin typeface="Mada"/>
              <a:ea typeface="Mada"/>
              <a:cs typeface="Mada"/>
              <a:sym typeface="Mada"/>
            </a:endParaRPr>
          </a:p>
          <a:p>
            <a:pPr indent="-304800" lvl="2" marL="13716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Reduced tactile vocal fremitus: Lung collapse, pleural effusion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Regional lymph nodes</a:t>
            </a:r>
            <a:endParaRPr b="1"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Lora"/>
              <a:buChar char="○"/>
            </a:pPr>
            <a:r>
              <a:rPr b="1" lang="en-GB" sz="1200">
                <a:solidFill>
                  <a:schemeClr val="dk1"/>
                </a:solidFill>
                <a:latin typeface="Mada"/>
                <a:ea typeface="Mada"/>
                <a:cs typeface="Mada"/>
                <a:sym typeface="Mada"/>
              </a:rPr>
              <a:t>Axillary &amp; Supraclavicular</a:t>
            </a:r>
            <a:r>
              <a:rPr lang="en-GB" sz="1200">
                <a:solidFill>
                  <a:schemeClr val="dk1"/>
                </a:solidFill>
                <a:latin typeface="Mada"/>
                <a:ea typeface="Mada"/>
                <a:cs typeface="Mada"/>
                <a:sym typeface="Mada"/>
              </a:rPr>
              <a:t> lymph nodes: may be enlarged in infections (e.g. TB) or malignancies</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200">
                <a:solidFill>
                  <a:schemeClr val="dk1"/>
                </a:solidFill>
                <a:highlight>
                  <a:srgbClr val="F9DEC9"/>
                </a:highlight>
                <a:latin typeface="Mada"/>
                <a:ea typeface="Mada"/>
                <a:cs typeface="Mada"/>
                <a:sym typeface="Mada"/>
              </a:rPr>
              <a:t>Percussion</a:t>
            </a:r>
            <a:endParaRPr b="1" sz="1200">
              <a:solidFill>
                <a:schemeClr val="dk1"/>
              </a:solidFill>
              <a:highlight>
                <a:srgbClr val="F9DEC9"/>
              </a:highlight>
              <a:latin typeface="Mada"/>
              <a:ea typeface="Mada"/>
              <a:cs typeface="Mada"/>
              <a:sym typeface="Mada"/>
            </a:endParaRPr>
          </a:p>
          <a:p>
            <a:pPr indent="0" lvl="0" marL="0" rtl="0" algn="l">
              <a:lnSpc>
                <a:spcPct val="115000"/>
              </a:lnSpc>
              <a:spcBef>
                <a:spcPts val="1000"/>
              </a:spcBef>
              <a:spcAft>
                <a:spcPts val="0"/>
              </a:spcAft>
              <a:buNone/>
            </a:pPr>
            <a:r>
              <a:rPr lang="en-GB" sz="1200">
                <a:solidFill>
                  <a:schemeClr val="dk1"/>
                </a:solidFill>
                <a:latin typeface="Mada"/>
                <a:ea typeface="Mada"/>
                <a:cs typeface="Mada"/>
                <a:sym typeface="Mada"/>
              </a:rPr>
              <a:t>The  whole  of  the  surface  of  both  lungs  must  be percussed (The two areas most often forgotten are  the  lateral  zones  high  in  the  axillae  and  the anterior aspect of the lung apices behind the clavicles)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Lora"/>
              <a:buChar char="●"/>
            </a:pPr>
            <a:r>
              <a:rPr b="1" lang="en-GB" sz="1200">
                <a:solidFill>
                  <a:schemeClr val="dk1"/>
                </a:solidFill>
                <a:latin typeface="Mada"/>
                <a:ea typeface="Mada"/>
                <a:cs typeface="Mada"/>
                <a:sym typeface="Mada"/>
              </a:rPr>
              <a:t>Technique: </a:t>
            </a:r>
            <a:r>
              <a:rPr lang="en-GB" sz="1200">
                <a:solidFill>
                  <a:schemeClr val="dk1"/>
                </a:solidFill>
                <a:latin typeface="Mada"/>
                <a:ea typeface="Mada"/>
                <a:cs typeface="Mada"/>
                <a:sym typeface="Mada"/>
              </a:rPr>
              <a:t>Place the left hand flat on the chest wall, keeping the  middle  finger,  which  you  intend  to  strike, straight  and  firmly  applied  to  the  underlying  skin. Tap the centre of the middle phalanx of this middle finger with the tip of the middle finger of the right hand  by  forcibly  flexing  the  right  wrist.</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Normally chest is </a:t>
            </a:r>
            <a:r>
              <a:rPr b="1" lang="en-GB" sz="1200">
                <a:solidFill>
                  <a:srgbClr val="CC0000"/>
                </a:solidFill>
                <a:latin typeface="Mada"/>
                <a:ea typeface="Mada"/>
                <a:cs typeface="Mada"/>
                <a:sym typeface="Mada"/>
              </a:rPr>
              <a:t>resonant</a:t>
            </a:r>
            <a:r>
              <a:rPr b="1" lang="en-GB" sz="1200">
                <a:solidFill>
                  <a:schemeClr val="dk1"/>
                </a:solidFill>
                <a:latin typeface="Mada"/>
                <a:ea typeface="Mada"/>
                <a:cs typeface="Mada"/>
                <a:sym typeface="Mada"/>
              </a:rPr>
              <a:t> when percussed.</a:t>
            </a:r>
            <a:endParaRPr b="1"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Abnormalities: </a:t>
            </a:r>
            <a:endParaRPr b="1"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Lora"/>
              <a:buChar char="○"/>
            </a:pPr>
            <a:r>
              <a:rPr b="1" lang="en-GB" sz="1200">
                <a:solidFill>
                  <a:schemeClr val="dk1"/>
                </a:solidFill>
                <a:latin typeface="Mada"/>
                <a:ea typeface="Mada"/>
                <a:cs typeface="Mada"/>
                <a:sym typeface="Mada"/>
              </a:rPr>
              <a:t>Dullness</a:t>
            </a:r>
            <a:r>
              <a:rPr lang="en-GB" sz="1200">
                <a:solidFill>
                  <a:schemeClr val="dk1"/>
                </a:solidFill>
                <a:latin typeface="Mada"/>
                <a:ea typeface="Mada"/>
                <a:cs typeface="Mada"/>
                <a:sym typeface="Mada"/>
              </a:rPr>
              <a:t>, heard in:</a:t>
            </a:r>
            <a:endParaRPr sz="1200">
              <a:solidFill>
                <a:schemeClr val="dk1"/>
              </a:solidFill>
              <a:latin typeface="Mada"/>
              <a:ea typeface="Mada"/>
              <a:cs typeface="Mada"/>
              <a:sym typeface="Mada"/>
            </a:endParaRPr>
          </a:p>
          <a:p>
            <a:pPr indent="-304800" lvl="2" marL="13716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Anything solid in the lung </a:t>
            </a:r>
            <a:r>
              <a:rPr lang="en-GB" sz="1200">
                <a:solidFill>
                  <a:schemeClr val="dk1"/>
                </a:solidFill>
                <a:latin typeface="Mada"/>
                <a:ea typeface="Mada"/>
                <a:cs typeface="Mada"/>
                <a:sym typeface="Mada"/>
              </a:rPr>
              <a:t>fields</a:t>
            </a:r>
            <a:r>
              <a:rPr lang="en-GB" sz="1200">
                <a:solidFill>
                  <a:schemeClr val="dk1"/>
                </a:solidFill>
                <a:latin typeface="Mada"/>
                <a:ea typeface="Mada"/>
                <a:cs typeface="Mada"/>
                <a:sym typeface="Mada"/>
              </a:rPr>
              <a:t> </a:t>
            </a:r>
            <a:r>
              <a:rPr lang="en-GB" sz="1200">
                <a:solidFill>
                  <a:srgbClr val="999999"/>
                </a:solidFill>
                <a:latin typeface="Mada"/>
                <a:ea typeface="Mada"/>
                <a:cs typeface="Mada"/>
                <a:sym typeface="Mada"/>
              </a:rPr>
              <a:t>(e.g. tumor)</a:t>
            </a:r>
            <a:endParaRPr sz="1200">
              <a:solidFill>
                <a:srgbClr val="999999"/>
              </a:solidFill>
              <a:latin typeface="Mada"/>
              <a:ea typeface="Mada"/>
              <a:cs typeface="Mada"/>
              <a:sym typeface="Mada"/>
            </a:endParaRPr>
          </a:p>
          <a:p>
            <a:pPr indent="-304800" lvl="1" marL="914400" rtl="0" algn="l">
              <a:lnSpc>
                <a:spcPct val="115000"/>
              </a:lnSpc>
              <a:spcBef>
                <a:spcPts val="0"/>
              </a:spcBef>
              <a:spcAft>
                <a:spcPts val="0"/>
              </a:spcAft>
              <a:buSzPts val="1200"/>
              <a:buFont typeface="Lora"/>
              <a:buChar char="○"/>
            </a:pPr>
            <a:r>
              <a:rPr b="1" lang="en-GB" sz="1200">
                <a:latin typeface="Mada"/>
                <a:ea typeface="Mada"/>
                <a:cs typeface="Mada"/>
                <a:sym typeface="Mada"/>
              </a:rPr>
              <a:t>Hyperresonance</a:t>
            </a:r>
            <a:r>
              <a:rPr b="1" lang="en-GB" sz="1200">
                <a:latin typeface="Mada"/>
                <a:ea typeface="Mada"/>
                <a:cs typeface="Mada"/>
                <a:sym typeface="Mada"/>
              </a:rPr>
              <a:t>, </a:t>
            </a:r>
            <a:r>
              <a:rPr lang="en-GB" sz="1200">
                <a:latin typeface="Mada"/>
                <a:ea typeface="Mada"/>
                <a:cs typeface="Mada"/>
                <a:sym typeface="Mada"/>
              </a:rPr>
              <a:t>heard in:</a:t>
            </a:r>
            <a:endParaRPr sz="1200">
              <a:latin typeface="Mada"/>
              <a:ea typeface="Mada"/>
              <a:cs typeface="Mada"/>
              <a:sym typeface="Mada"/>
            </a:endParaRPr>
          </a:p>
          <a:p>
            <a:pPr indent="-304800" lvl="2" marL="1371600" rtl="0" algn="l">
              <a:lnSpc>
                <a:spcPct val="115000"/>
              </a:lnSpc>
              <a:spcBef>
                <a:spcPts val="0"/>
              </a:spcBef>
              <a:spcAft>
                <a:spcPts val="0"/>
              </a:spcAft>
              <a:buSzPts val="1200"/>
              <a:buFont typeface="Mada"/>
              <a:buChar char="■"/>
            </a:pPr>
            <a:r>
              <a:rPr lang="en-GB" sz="1200">
                <a:latin typeface="Mada"/>
                <a:ea typeface="Mada"/>
                <a:cs typeface="Mada"/>
                <a:sym typeface="Mada"/>
              </a:rPr>
              <a:t>Extra air in the pleural space (e.g. pneumothorax)</a:t>
            </a:r>
            <a:endParaRPr sz="1200">
              <a:latin typeface="Mada"/>
              <a:ea typeface="Mada"/>
              <a:cs typeface="Mada"/>
              <a:sym typeface="Mada"/>
            </a:endParaRPr>
          </a:p>
          <a:p>
            <a:pPr indent="-304800" lvl="2" marL="13716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Extra air in the lung parenchyma (e.g. emphysematous bulla or bullae)</a:t>
            </a:r>
            <a:endParaRPr sz="1200">
              <a:solidFill>
                <a:schemeClr val="dk1"/>
              </a:solidFill>
              <a:latin typeface="Mada"/>
              <a:ea typeface="Mada"/>
              <a:cs typeface="Mada"/>
              <a:sym typeface="Mada"/>
            </a:endParaRPr>
          </a:p>
          <a:p>
            <a:pPr indent="0" lvl="0" marL="0" rtl="0" algn="l">
              <a:lnSpc>
                <a:spcPct val="115000"/>
              </a:lnSpc>
              <a:spcBef>
                <a:spcPts val="1000"/>
              </a:spcBef>
              <a:spcAft>
                <a:spcPts val="0"/>
              </a:spcAft>
              <a:buNone/>
            </a:pPr>
            <a:r>
              <a:rPr b="1" lang="en-GB" sz="1200">
                <a:solidFill>
                  <a:schemeClr val="dk1"/>
                </a:solidFill>
                <a:highlight>
                  <a:srgbClr val="F9DEC9"/>
                </a:highlight>
                <a:latin typeface="Mada"/>
                <a:ea typeface="Mada"/>
                <a:cs typeface="Mada"/>
                <a:sym typeface="Mada"/>
              </a:rPr>
              <a:t>Auscultation</a:t>
            </a:r>
            <a:r>
              <a:rPr b="1" lang="en-GB" sz="1200">
                <a:solidFill>
                  <a:schemeClr val="dk1"/>
                </a:solidFill>
                <a:highlight>
                  <a:srgbClr val="F9DEC9"/>
                </a:highlight>
                <a:latin typeface="Mada"/>
                <a:ea typeface="Mada"/>
                <a:cs typeface="Mada"/>
                <a:sym typeface="Mada"/>
              </a:rPr>
              <a:t>, </a:t>
            </a:r>
            <a:r>
              <a:rPr lang="en-GB" sz="1200">
                <a:solidFill>
                  <a:srgbClr val="38761D"/>
                </a:solidFill>
                <a:latin typeface="Mada"/>
                <a:ea typeface="Mada"/>
                <a:cs typeface="Mada"/>
                <a:sym typeface="Mada"/>
              </a:rPr>
              <a:t>Start with the normal side. </a:t>
            </a:r>
            <a:endParaRPr sz="1200">
              <a:solidFill>
                <a:srgbClr val="38761D"/>
              </a:solidFill>
              <a:latin typeface="Mada"/>
              <a:ea typeface="Mada"/>
              <a:cs typeface="Mada"/>
              <a:sym typeface="Mada"/>
            </a:endParaRPr>
          </a:p>
          <a:p>
            <a:pPr indent="0" lvl="0" marL="0" rtl="0" algn="l">
              <a:lnSpc>
                <a:spcPct val="115000"/>
              </a:lnSpc>
              <a:spcBef>
                <a:spcPts val="1000"/>
              </a:spcBef>
              <a:spcAft>
                <a:spcPts val="0"/>
              </a:spcAft>
              <a:buNone/>
            </a:pPr>
            <a:r>
              <a:rPr b="1" lang="en-GB" sz="1200">
                <a:solidFill>
                  <a:schemeClr val="dk1"/>
                </a:solidFill>
                <a:latin typeface="Mada"/>
                <a:ea typeface="Mada"/>
                <a:cs typeface="Mada"/>
                <a:sym typeface="Mada"/>
              </a:rPr>
              <a:t>Auscultate for the breathing sound and notice any added/absent sounds</a:t>
            </a:r>
            <a:endParaRPr b="1"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Lora"/>
              <a:buChar char="●"/>
            </a:pPr>
            <a:r>
              <a:rPr b="1" lang="en-GB" sz="1200">
                <a:solidFill>
                  <a:schemeClr val="dk1"/>
                </a:solidFill>
                <a:latin typeface="Mada"/>
                <a:ea typeface="Mada"/>
                <a:cs typeface="Mada"/>
                <a:sym typeface="Mada"/>
              </a:rPr>
              <a:t>Normal breathing sound:</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Lora"/>
              <a:buChar char="○"/>
            </a:pPr>
            <a:r>
              <a:rPr b="1" lang="en-GB" sz="1200">
                <a:solidFill>
                  <a:srgbClr val="CC0000"/>
                </a:solidFill>
                <a:latin typeface="Mada"/>
                <a:ea typeface="Mada"/>
                <a:cs typeface="Mada"/>
                <a:sym typeface="Mada"/>
              </a:rPr>
              <a:t>Vesicular breathing:</a:t>
            </a:r>
            <a:r>
              <a:rPr lang="en-GB" sz="1200">
                <a:solidFill>
                  <a:schemeClr val="dk1"/>
                </a:solidFill>
                <a:latin typeface="Mada"/>
                <a:ea typeface="Mada"/>
                <a:cs typeface="Mada"/>
                <a:sym typeface="Mada"/>
              </a:rPr>
              <a:t> is a  longer</a:t>
            </a:r>
            <a:r>
              <a:rPr i="1" lang="en-GB" sz="1200">
                <a:solidFill>
                  <a:schemeClr val="dk1"/>
                </a:solidFill>
                <a:latin typeface="Mada"/>
                <a:ea typeface="Mada"/>
                <a:cs typeface="Mada"/>
                <a:sym typeface="Mada"/>
              </a:rPr>
              <a:t> ‘rustling’ </a:t>
            </a:r>
            <a:r>
              <a:rPr lang="en-GB" sz="1200">
                <a:solidFill>
                  <a:schemeClr val="dk1"/>
                </a:solidFill>
                <a:latin typeface="Mada"/>
                <a:ea typeface="Mada"/>
                <a:cs typeface="Mada"/>
                <a:sym typeface="Mada"/>
              </a:rPr>
              <a:t>inspiratory  sound  is  followed immediately  by  a  shorter,  softer, expiratory sound.  There is no gap between the two phases</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Lora"/>
              <a:buChar char="○"/>
            </a:pPr>
            <a:r>
              <a:rPr b="1" lang="en-GB" sz="1200">
                <a:solidFill>
                  <a:schemeClr val="dk1"/>
                </a:solidFill>
                <a:latin typeface="Mada"/>
                <a:ea typeface="Mada"/>
                <a:cs typeface="Mada"/>
                <a:sym typeface="Mada"/>
              </a:rPr>
              <a:t>Bronchial breathing: </a:t>
            </a:r>
            <a:r>
              <a:rPr lang="en-GB" sz="1200">
                <a:solidFill>
                  <a:schemeClr val="dk1"/>
                </a:solidFill>
                <a:latin typeface="Mada"/>
                <a:ea typeface="Mada"/>
                <a:cs typeface="Mada"/>
                <a:sym typeface="Mada"/>
              </a:rPr>
              <a:t>is harsher  and  louder  than  the  low  rustle  of vesicular  breathing. The  inspiratory  and  expiratory phases are of equal length and separated by                          a short</a:t>
            </a:r>
            <a:r>
              <a:rPr lang="en-GB" sz="1200" u="sng">
                <a:solidFill>
                  <a:schemeClr val="dk1"/>
                </a:solidFill>
                <a:latin typeface="Mada"/>
                <a:ea typeface="Mada"/>
                <a:cs typeface="Mada"/>
                <a:sym typeface="Mada"/>
              </a:rPr>
              <a:t>, silent gap.</a:t>
            </a:r>
            <a:r>
              <a:rPr lang="en-GB" sz="1200">
                <a:solidFill>
                  <a:schemeClr val="dk1"/>
                </a:solidFill>
                <a:latin typeface="Mada"/>
                <a:ea typeface="Mada"/>
                <a:cs typeface="Mada"/>
                <a:sym typeface="Mada"/>
              </a:rPr>
              <a:t> Normally heard over the larger bronchioles and the main bronchi.</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Normal breathing sounds are heard all over the chest except over the heart and spine</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rgbClr val="999999"/>
              </a:solidFill>
              <a:latin typeface="Mada"/>
              <a:ea typeface="Mada"/>
              <a:cs typeface="Mada"/>
              <a:sym typeface="Mada"/>
            </a:endParaRPr>
          </a:p>
        </p:txBody>
      </p:sp>
      <p:pic>
        <p:nvPicPr>
          <p:cNvPr id="1132" name="Google Shape;1132;p66"/>
          <p:cNvPicPr preferRelativeResize="0"/>
          <p:nvPr/>
        </p:nvPicPr>
        <p:blipFill>
          <a:blip r:embed="rId3">
            <a:alphaModFix/>
          </a:blip>
          <a:stretch>
            <a:fillRect/>
          </a:stretch>
        </p:blipFill>
        <p:spPr>
          <a:xfrm>
            <a:off x="6615150" y="2148595"/>
            <a:ext cx="814501" cy="861301"/>
          </a:xfrm>
          <a:prstGeom prst="rect">
            <a:avLst/>
          </a:prstGeom>
          <a:noFill/>
          <a:ln>
            <a:noFill/>
          </a:ln>
        </p:spPr>
      </p:pic>
      <p:sp>
        <p:nvSpPr>
          <p:cNvPr id="1133" name="Google Shape;1133;p66"/>
          <p:cNvSpPr txBox="1"/>
          <p:nvPr/>
        </p:nvSpPr>
        <p:spPr>
          <a:xfrm>
            <a:off x="-13162" y="263963"/>
            <a:ext cx="73533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Physical Examination of the chest wall and lungs (cont.)</a:t>
            </a:r>
            <a:endParaRPr sz="1800">
              <a:solidFill>
                <a:srgbClr val="9FCFCF"/>
              </a:solidFill>
              <a:latin typeface="Comfortaa Regular"/>
              <a:ea typeface="Comfortaa Regular"/>
              <a:cs typeface="Comfortaa Regular"/>
              <a:sym typeface="Comfortaa Regular"/>
            </a:endParaRPr>
          </a:p>
        </p:txBody>
      </p:sp>
      <p:sp>
        <p:nvSpPr>
          <p:cNvPr id="1134" name="Google Shape;1134;p66"/>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1135" name="Google Shape;1135;p66"/>
          <p:cNvSpPr txBox="1"/>
          <p:nvPr/>
        </p:nvSpPr>
        <p:spPr>
          <a:xfrm>
            <a:off x="2870600" y="8256300"/>
            <a:ext cx="1321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u="sng">
                <a:solidFill>
                  <a:schemeClr val="hlink"/>
                </a:solidFill>
                <a:latin typeface="Lora"/>
                <a:ea typeface="Lora"/>
                <a:cs typeface="Lora"/>
                <a:sym typeface="Lora"/>
                <a:hlinkClick r:id="rId4"/>
              </a:rPr>
              <a:t>Click</a:t>
            </a:r>
            <a:r>
              <a:rPr b="1" lang="en-GB" sz="1000" u="sng">
                <a:solidFill>
                  <a:schemeClr val="hlink"/>
                </a:solidFill>
                <a:latin typeface="Lora"/>
                <a:ea typeface="Lora"/>
                <a:cs typeface="Lora"/>
                <a:sym typeface="Lora"/>
                <a:hlinkClick r:id="rId5"/>
              </a:rPr>
              <a:t> for more info</a:t>
            </a:r>
            <a:endParaRPr b="1" sz="1000">
              <a:solidFill>
                <a:srgbClr val="0000FF"/>
              </a:solidFill>
              <a:latin typeface="Lora"/>
              <a:ea typeface="Lora"/>
              <a:cs typeface="Lora"/>
              <a:sym typeface="Lora"/>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p67"/>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67"/>
          <p:cNvSpPr/>
          <p:nvPr/>
        </p:nvSpPr>
        <p:spPr>
          <a:xfrm>
            <a:off x="25" y="638563"/>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142" name="Google Shape;1142;p67"/>
          <p:cNvSpPr txBox="1"/>
          <p:nvPr/>
        </p:nvSpPr>
        <p:spPr>
          <a:xfrm>
            <a:off x="100" y="270350"/>
            <a:ext cx="73533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Physical Examination of the chest wall and lungs (cont.)</a:t>
            </a:r>
            <a:endParaRPr sz="1800">
              <a:solidFill>
                <a:srgbClr val="9FCFCF"/>
              </a:solidFill>
              <a:latin typeface="Comfortaa Regular"/>
              <a:ea typeface="Comfortaa Regular"/>
              <a:cs typeface="Comfortaa Regular"/>
              <a:sym typeface="Comfortaa Regular"/>
            </a:endParaRPr>
          </a:p>
        </p:txBody>
      </p:sp>
      <p:sp>
        <p:nvSpPr>
          <p:cNvPr id="1143" name="Google Shape;1143;p67"/>
          <p:cNvSpPr txBox="1"/>
          <p:nvPr/>
        </p:nvSpPr>
        <p:spPr>
          <a:xfrm>
            <a:off x="25" y="696175"/>
            <a:ext cx="7589400" cy="411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200">
                <a:solidFill>
                  <a:schemeClr val="dk1"/>
                </a:solidFill>
                <a:highlight>
                  <a:srgbClr val="F9DEC9"/>
                </a:highlight>
                <a:latin typeface="Mada"/>
                <a:ea typeface="Mada"/>
                <a:cs typeface="Mada"/>
                <a:sym typeface="Mada"/>
              </a:rPr>
              <a:t>Auscultation</a:t>
            </a:r>
            <a:r>
              <a:rPr b="1" i="1" lang="en-GB" sz="1200">
                <a:solidFill>
                  <a:schemeClr val="dk1"/>
                </a:solidFill>
                <a:highlight>
                  <a:srgbClr val="F9DEC9"/>
                </a:highlight>
                <a:latin typeface="Mada"/>
                <a:ea typeface="Mada"/>
                <a:cs typeface="Mada"/>
                <a:sym typeface="Mada"/>
              </a:rPr>
              <a:t> (cont.)</a:t>
            </a:r>
            <a:endParaRPr b="1" i="1" sz="1200">
              <a:solidFill>
                <a:schemeClr val="dk1"/>
              </a:solidFill>
              <a:highlight>
                <a:srgbClr val="F9DEC9"/>
              </a:highlight>
              <a:latin typeface="Mada"/>
              <a:ea typeface="Mada"/>
              <a:cs typeface="Mada"/>
              <a:sym typeface="Mada"/>
            </a:endParaRPr>
          </a:p>
          <a:p>
            <a:pPr indent="-304800" lvl="0" marL="457200" rtl="0" algn="l">
              <a:lnSpc>
                <a:spcPct val="115000"/>
              </a:lnSpc>
              <a:spcBef>
                <a:spcPts val="1000"/>
              </a:spcBef>
              <a:spcAft>
                <a:spcPts val="0"/>
              </a:spcAft>
              <a:buClr>
                <a:schemeClr val="dk1"/>
              </a:buClr>
              <a:buSzPts val="1200"/>
              <a:buFont typeface="Mada"/>
              <a:buChar char="●"/>
            </a:pPr>
            <a:r>
              <a:rPr b="1" lang="en-GB" sz="1200">
                <a:solidFill>
                  <a:schemeClr val="dk1"/>
                </a:solidFill>
                <a:latin typeface="Mada"/>
                <a:ea typeface="Mada"/>
                <a:cs typeface="Mada"/>
                <a:sym typeface="Mada"/>
              </a:rPr>
              <a:t>Abnormal breathing sound:</a:t>
            </a:r>
            <a:endParaRPr b="1"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Lora"/>
              <a:buChar char="○"/>
            </a:pPr>
            <a:r>
              <a:rPr b="1" lang="en-GB" sz="1200">
                <a:solidFill>
                  <a:schemeClr val="dk1"/>
                </a:solidFill>
                <a:latin typeface="Mada"/>
                <a:ea typeface="Mada"/>
                <a:cs typeface="Mada"/>
                <a:sym typeface="Mada"/>
              </a:rPr>
              <a:t>Bronchial breathing: </a:t>
            </a:r>
            <a:r>
              <a:rPr lang="en-GB" sz="1200">
                <a:solidFill>
                  <a:schemeClr val="dk1"/>
                </a:solidFill>
                <a:latin typeface="Mada"/>
                <a:ea typeface="Mada"/>
                <a:cs typeface="Mada"/>
                <a:sym typeface="Mada"/>
              </a:rPr>
              <a:t>considered pathological when heard in the periphery of the lung.</a:t>
            </a:r>
            <a:endParaRPr sz="1200">
              <a:solidFill>
                <a:schemeClr val="dk1"/>
              </a:solidFill>
              <a:latin typeface="Mada"/>
              <a:ea typeface="Mada"/>
              <a:cs typeface="Mada"/>
              <a:sym typeface="Mada"/>
            </a:endParaRPr>
          </a:p>
          <a:p>
            <a:pPr indent="-304800" lvl="2" marL="13716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DDx: </a:t>
            </a:r>
            <a:endParaRPr sz="1200">
              <a:solidFill>
                <a:schemeClr val="dk1"/>
              </a:solidFill>
              <a:latin typeface="Mada"/>
              <a:ea typeface="Mada"/>
              <a:cs typeface="Mada"/>
              <a:sym typeface="Mada"/>
            </a:endParaRPr>
          </a:p>
          <a:p>
            <a:pPr indent="-304800" lvl="3" marL="18288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Pneumonia </a:t>
            </a:r>
            <a:endParaRPr sz="1200">
              <a:solidFill>
                <a:schemeClr val="dk1"/>
              </a:solidFill>
              <a:latin typeface="Mada"/>
              <a:ea typeface="Mada"/>
              <a:cs typeface="Mada"/>
              <a:sym typeface="Mada"/>
            </a:endParaRPr>
          </a:p>
          <a:p>
            <a:pPr indent="-304800" lvl="3" marL="18288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collapsed lungs</a:t>
            </a:r>
            <a:endParaRPr sz="1200">
              <a:solidFill>
                <a:schemeClr val="dk1"/>
              </a:solidFill>
              <a:latin typeface="Mada"/>
              <a:ea typeface="Mada"/>
              <a:cs typeface="Mada"/>
              <a:sym typeface="Mada"/>
            </a:endParaRPr>
          </a:p>
          <a:p>
            <a:pPr indent="-304800" lvl="3" marL="18288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Pus in the lungs </a:t>
            </a:r>
            <a:r>
              <a:rPr lang="en-GB" sz="1200">
                <a:solidFill>
                  <a:srgbClr val="999999"/>
                </a:solidFill>
                <a:latin typeface="Mada"/>
                <a:ea typeface="Mada"/>
                <a:cs typeface="Mada"/>
                <a:sym typeface="Mada"/>
              </a:rPr>
              <a:t>(i.e. empyema)</a:t>
            </a:r>
            <a:endParaRPr b="1"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Absent breathing sounds:</a:t>
            </a:r>
            <a:endParaRPr b="1"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Lora"/>
              <a:buChar char="○"/>
            </a:pPr>
            <a:r>
              <a:rPr b="1" lang="en-GB" sz="1200">
                <a:solidFill>
                  <a:schemeClr val="dk1"/>
                </a:solidFill>
                <a:latin typeface="Mada"/>
                <a:ea typeface="Mada"/>
                <a:cs typeface="Mada"/>
                <a:sym typeface="Mada"/>
              </a:rPr>
              <a:t>DDx: </a:t>
            </a:r>
            <a:r>
              <a:rPr lang="en-GB" sz="1200">
                <a:solidFill>
                  <a:schemeClr val="dk1"/>
                </a:solidFill>
                <a:latin typeface="Mada"/>
                <a:ea typeface="Mada"/>
                <a:cs typeface="Mada"/>
                <a:sym typeface="Mada"/>
              </a:rPr>
              <a:t>bronchial</a:t>
            </a:r>
            <a:r>
              <a:rPr lang="en-GB" sz="1200">
                <a:solidFill>
                  <a:schemeClr val="dk1"/>
                </a:solidFill>
                <a:latin typeface="Mada"/>
                <a:ea typeface="Mada"/>
                <a:cs typeface="Mada"/>
                <a:sym typeface="Mada"/>
              </a:rPr>
              <a:t> obstruction, pleural effusion, pneumothorax</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Added </a:t>
            </a:r>
            <a:r>
              <a:rPr b="1" lang="en-GB" sz="1200">
                <a:solidFill>
                  <a:schemeClr val="dk1"/>
                </a:solidFill>
                <a:latin typeface="Mada"/>
                <a:ea typeface="Mada"/>
                <a:cs typeface="Mada"/>
                <a:sym typeface="Mada"/>
              </a:rPr>
              <a:t>sounds</a:t>
            </a:r>
            <a:endParaRPr b="1"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Lora"/>
              <a:buChar char="○"/>
            </a:pPr>
            <a:r>
              <a:rPr b="1" lang="en-GB" sz="1200">
                <a:solidFill>
                  <a:schemeClr val="dk1"/>
                </a:solidFill>
                <a:latin typeface="Mada"/>
                <a:ea typeface="Mada"/>
                <a:cs typeface="Mada"/>
                <a:sym typeface="Mada"/>
              </a:rPr>
              <a:t>Wheezing: </a:t>
            </a:r>
            <a:r>
              <a:rPr lang="en-GB" sz="1200">
                <a:solidFill>
                  <a:schemeClr val="dk1"/>
                </a:solidFill>
                <a:latin typeface="Mada"/>
                <a:ea typeface="Mada"/>
                <a:cs typeface="Mada"/>
                <a:sym typeface="Mada"/>
              </a:rPr>
              <a:t>are unmistakable  whistling sounds  made  by  air  passing  through  narrowed  air passages.</a:t>
            </a:r>
            <a:endParaRPr sz="1200">
              <a:solidFill>
                <a:schemeClr val="dk1"/>
              </a:solidFill>
              <a:latin typeface="Mada"/>
              <a:ea typeface="Mada"/>
              <a:cs typeface="Mada"/>
              <a:sym typeface="Mada"/>
            </a:endParaRPr>
          </a:p>
          <a:p>
            <a:pPr indent="-304800" lvl="2" marL="1371600" rtl="0" algn="l">
              <a:lnSpc>
                <a:spcPct val="115000"/>
              </a:lnSpc>
              <a:spcBef>
                <a:spcPts val="0"/>
              </a:spcBef>
              <a:spcAft>
                <a:spcPts val="0"/>
              </a:spcAft>
              <a:buClr>
                <a:schemeClr val="dk1"/>
              </a:buClr>
              <a:buSzPts val="1200"/>
              <a:buFont typeface="Lora"/>
              <a:buChar char="■"/>
            </a:pPr>
            <a:r>
              <a:rPr b="1" lang="en-GB" sz="1200">
                <a:solidFill>
                  <a:schemeClr val="dk1"/>
                </a:solidFill>
                <a:latin typeface="Mada"/>
                <a:ea typeface="Mada"/>
                <a:cs typeface="Mada"/>
                <a:sym typeface="Mada"/>
              </a:rPr>
              <a:t>DDx: </a:t>
            </a:r>
            <a:r>
              <a:rPr lang="en-GB" sz="1200">
                <a:solidFill>
                  <a:schemeClr val="dk1"/>
                </a:solidFill>
                <a:latin typeface="Mada"/>
                <a:ea typeface="Mada"/>
                <a:cs typeface="Mada"/>
                <a:sym typeface="Mada"/>
              </a:rPr>
              <a:t>Asthma, chronic bronchitis.</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Lora"/>
              <a:buChar char="○"/>
            </a:pPr>
            <a:r>
              <a:rPr b="1" lang="en-GB" sz="1200">
                <a:solidFill>
                  <a:schemeClr val="dk1"/>
                </a:solidFill>
                <a:latin typeface="Mada"/>
                <a:ea typeface="Mada"/>
                <a:cs typeface="Mada"/>
                <a:sym typeface="Mada"/>
              </a:rPr>
              <a:t>Crackles (Rales, Crepitations ): </a:t>
            </a:r>
            <a:r>
              <a:rPr lang="en-GB" sz="1200">
                <a:solidFill>
                  <a:schemeClr val="dk1"/>
                </a:solidFill>
                <a:latin typeface="Mada"/>
                <a:ea typeface="Mada"/>
                <a:cs typeface="Mada"/>
                <a:sym typeface="Mada"/>
              </a:rPr>
              <a:t>caused  by  air  passing  through bronchioles  containing  water,  mucus  or  pus. They may be coarse or fine. </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Lora"/>
              <a:buChar char="○"/>
            </a:pPr>
            <a:r>
              <a:rPr b="1" lang="en-GB" sz="1200">
                <a:solidFill>
                  <a:schemeClr val="dk1"/>
                </a:solidFill>
                <a:latin typeface="Mada"/>
                <a:ea typeface="Mada"/>
                <a:cs typeface="Mada"/>
                <a:sym typeface="Mada"/>
              </a:rPr>
              <a:t>Pleural rub: i</a:t>
            </a:r>
            <a:r>
              <a:rPr lang="en-GB" sz="1200">
                <a:solidFill>
                  <a:schemeClr val="dk1"/>
                </a:solidFill>
                <a:latin typeface="Mada"/>
                <a:ea typeface="Mada"/>
                <a:cs typeface="Mada"/>
                <a:sym typeface="Mada"/>
              </a:rPr>
              <a:t>s  a  mixture  of  grating  and  squeaking  sounds, and the patient often  complains  of  pleuritic  pain  over  the area where the rub can be heard.</a:t>
            </a:r>
            <a:endParaRPr sz="1200">
              <a:solidFill>
                <a:schemeClr val="dk1"/>
              </a:solidFill>
              <a:latin typeface="Mada"/>
              <a:ea typeface="Mada"/>
              <a:cs typeface="Mada"/>
              <a:sym typeface="Mada"/>
            </a:endParaRPr>
          </a:p>
          <a:p>
            <a:pPr indent="-304800" lvl="2" marL="1371600" rtl="0" algn="l">
              <a:lnSpc>
                <a:spcPct val="115000"/>
              </a:lnSpc>
              <a:spcBef>
                <a:spcPts val="0"/>
              </a:spcBef>
              <a:spcAft>
                <a:spcPts val="0"/>
              </a:spcAft>
              <a:buClr>
                <a:schemeClr val="dk1"/>
              </a:buClr>
              <a:buSzPts val="1200"/>
              <a:buFont typeface="Lora"/>
              <a:buChar char="■"/>
            </a:pPr>
            <a:r>
              <a:rPr b="1" lang="en-GB" sz="1200">
                <a:solidFill>
                  <a:schemeClr val="dk1"/>
                </a:solidFill>
                <a:latin typeface="Mada"/>
                <a:ea typeface="Mada"/>
                <a:cs typeface="Mada"/>
                <a:sym typeface="Mada"/>
              </a:rPr>
              <a:t>DDx</a:t>
            </a:r>
            <a:r>
              <a:rPr lang="en-GB" sz="1200">
                <a:solidFill>
                  <a:schemeClr val="dk1"/>
                </a:solidFill>
                <a:latin typeface="Mada"/>
                <a:ea typeface="Mada"/>
                <a:cs typeface="Mada"/>
                <a:sym typeface="Mada"/>
              </a:rPr>
              <a:t>: pleuritis</a:t>
            </a:r>
            <a:endParaRPr b="1"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p:txBody>
      </p:sp>
      <p:sp>
        <p:nvSpPr>
          <p:cNvPr id="1144" name="Google Shape;1144;p67"/>
          <p:cNvSpPr/>
          <p:nvPr/>
        </p:nvSpPr>
        <p:spPr>
          <a:xfrm>
            <a:off x="62" y="5171513"/>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145" name="Google Shape;1145;p67"/>
          <p:cNvSpPr txBox="1"/>
          <p:nvPr/>
        </p:nvSpPr>
        <p:spPr>
          <a:xfrm>
            <a:off x="138" y="4803300"/>
            <a:ext cx="73533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Physical Examination of the heart and circulation</a:t>
            </a:r>
            <a:endParaRPr sz="1800">
              <a:solidFill>
                <a:srgbClr val="9FCFCF"/>
              </a:solidFill>
              <a:latin typeface="Comfortaa Regular"/>
              <a:ea typeface="Comfortaa Regular"/>
              <a:cs typeface="Comfortaa Regular"/>
              <a:sym typeface="Comfortaa Regular"/>
            </a:endParaRPr>
          </a:p>
        </p:txBody>
      </p:sp>
      <p:sp>
        <p:nvSpPr>
          <p:cNvPr id="1146" name="Google Shape;1146;p67"/>
          <p:cNvSpPr txBox="1"/>
          <p:nvPr/>
        </p:nvSpPr>
        <p:spPr>
          <a:xfrm>
            <a:off x="75" y="5298250"/>
            <a:ext cx="7589400" cy="48408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chemeClr val="dk1"/>
              </a:buClr>
              <a:buSzPts val="1200"/>
              <a:buFont typeface="Mada"/>
              <a:buAutoNum type="arabicPeriod"/>
            </a:pPr>
            <a:r>
              <a:rPr b="1" lang="en-GB" sz="1200">
                <a:solidFill>
                  <a:schemeClr val="dk1"/>
                </a:solidFill>
                <a:highlight>
                  <a:srgbClr val="F9DEC9"/>
                </a:highlight>
                <a:latin typeface="Mada"/>
                <a:ea typeface="Mada"/>
                <a:cs typeface="Mada"/>
                <a:sym typeface="Mada"/>
              </a:rPr>
              <a:t>WIP3E: Wash hands. Introduce Yourself, Permission/Privacy/</a:t>
            </a:r>
            <a:r>
              <a:rPr b="1" lang="en-GB" sz="1200">
                <a:solidFill>
                  <a:schemeClr val="dk1"/>
                </a:solidFill>
                <a:highlight>
                  <a:srgbClr val="F9DEC9"/>
                </a:highlight>
                <a:latin typeface="Mada"/>
                <a:ea typeface="Mada"/>
                <a:cs typeface="Mada"/>
                <a:sym typeface="Mada"/>
              </a:rPr>
              <a:t>Position</a:t>
            </a:r>
            <a:r>
              <a:rPr b="1" lang="en-GB" sz="1200">
                <a:solidFill>
                  <a:schemeClr val="dk1"/>
                </a:solidFill>
                <a:highlight>
                  <a:srgbClr val="F9DEC9"/>
                </a:highlight>
                <a:latin typeface="Mada"/>
                <a:ea typeface="Mada"/>
                <a:cs typeface="Mada"/>
                <a:sym typeface="Mada"/>
              </a:rPr>
              <a:t>, Exposure</a:t>
            </a:r>
            <a:endParaRPr b="1" sz="1200">
              <a:solidFill>
                <a:schemeClr val="dk1"/>
              </a:solidFill>
              <a:highlight>
                <a:srgbClr val="F9DEC9"/>
              </a:highlight>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Lora"/>
              <a:buAutoNum type="alphaLcPeriod"/>
            </a:pPr>
            <a:r>
              <a:rPr b="1" lang="en-GB" sz="1200">
                <a:solidFill>
                  <a:schemeClr val="dk1"/>
                </a:solidFill>
                <a:latin typeface="Mada"/>
                <a:ea typeface="Mada"/>
                <a:cs typeface="Mada"/>
                <a:sym typeface="Mada"/>
              </a:rPr>
              <a:t>Position in cardiovascular examination: </a:t>
            </a:r>
            <a:r>
              <a:rPr lang="en-GB" sz="1200">
                <a:solidFill>
                  <a:schemeClr val="dk1"/>
                </a:solidFill>
                <a:latin typeface="Mada"/>
                <a:ea typeface="Mada"/>
                <a:cs typeface="Mada"/>
                <a:sym typeface="Mada"/>
              </a:rPr>
              <a:t>at 45°</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AutoNum type="arabicPeriod"/>
            </a:pPr>
            <a:r>
              <a:rPr b="1" lang="en-GB" sz="1200">
                <a:solidFill>
                  <a:schemeClr val="dk1"/>
                </a:solidFill>
                <a:highlight>
                  <a:srgbClr val="F9DEC9"/>
                </a:highlight>
                <a:latin typeface="Mada"/>
                <a:ea typeface="Mada"/>
                <a:cs typeface="Mada"/>
                <a:sym typeface="Mada"/>
              </a:rPr>
              <a:t>ABCDE</a:t>
            </a:r>
            <a:endParaRPr b="1" sz="1200">
              <a:solidFill>
                <a:schemeClr val="dk1"/>
              </a:solidFill>
              <a:highlight>
                <a:srgbClr val="F9DEC9"/>
              </a:highlight>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AutoNum type="arabicPeriod"/>
            </a:pPr>
            <a:r>
              <a:rPr b="1" lang="en-GB" sz="1200">
                <a:solidFill>
                  <a:schemeClr val="dk1"/>
                </a:solidFill>
                <a:highlight>
                  <a:srgbClr val="F9DEC9"/>
                </a:highlight>
                <a:latin typeface="Mada"/>
                <a:ea typeface="Mada"/>
                <a:cs typeface="Mada"/>
                <a:sym typeface="Mada"/>
              </a:rPr>
              <a:t>Vital signs</a:t>
            </a:r>
            <a:endParaRPr b="1" sz="1200">
              <a:solidFill>
                <a:schemeClr val="dk1"/>
              </a:solidFill>
              <a:highlight>
                <a:srgbClr val="F9DEC9"/>
              </a:highlight>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AutoNum type="alphaLcPeriod"/>
            </a:pPr>
            <a:r>
              <a:rPr b="1" lang="en-GB" sz="1200">
                <a:solidFill>
                  <a:schemeClr val="dk1"/>
                </a:solidFill>
                <a:latin typeface="Mada"/>
                <a:ea typeface="Mada"/>
                <a:cs typeface="Mada"/>
                <a:sym typeface="Mada"/>
              </a:rPr>
              <a:t>The pulse</a:t>
            </a:r>
            <a:endParaRPr b="1" sz="1200">
              <a:solidFill>
                <a:schemeClr val="dk1"/>
              </a:solidFill>
              <a:latin typeface="Mada"/>
              <a:ea typeface="Mada"/>
              <a:cs typeface="Mada"/>
              <a:sym typeface="Mada"/>
            </a:endParaRPr>
          </a:p>
          <a:p>
            <a:pPr indent="-304800" lvl="2" marL="1371600" rtl="0" algn="l">
              <a:lnSpc>
                <a:spcPct val="115000"/>
              </a:lnSpc>
              <a:spcBef>
                <a:spcPts val="0"/>
              </a:spcBef>
              <a:spcAft>
                <a:spcPts val="0"/>
              </a:spcAft>
              <a:buClr>
                <a:schemeClr val="dk1"/>
              </a:buClr>
              <a:buSzPts val="1200"/>
              <a:buFont typeface="Lora"/>
              <a:buAutoNum type="romanLcPeriod"/>
            </a:pPr>
            <a:r>
              <a:rPr b="1" lang="en-GB" sz="1200">
                <a:solidFill>
                  <a:schemeClr val="dk1"/>
                </a:solidFill>
                <a:latin typeface="Mada"/>
                <a:ea typeface="Mada"/>
                <a:cs typeface="Mada"/>
                <a:sym typeface="Mada"/>
              </a:rPr>
              <a:t>Rate: </a:t>
            </a:r>
            <a:r>
              <a:rPr lang="en-GB" sz="1200">
                <a:solidFill>
                  <a:schemeClr val="dk1"/>
                </a:solidFill>
                <a:latin typeface="Mada"/>
                <a:ea typeface="Mada"/>
                <a:cs typeface="Mada"/>
                <a:sym typeface="Mada"/>
              </a:rPr>
              <a:t>Count for 15 seconds or longer, especially if  the  pulse  feels  irregular, expressed the rate in</a:t>
            </a:r>
            <a:r>
              <a:rPr i="1" lang="en-GB" sz="1200">
                <a:solidFill>
                  <a:schemeClr val="dk1"/>
                </a:solidFill>
                <a:latin typeface="Mada"/>
                <a:ea typeface="Mada"/>
                <a:cs typeface="Mada"/>
                <a:sym typeface="Mada"/>
              </a:rPr>
              <a:t> beats/minute. </a:t>
            </a:r>
            <a:endParaRPr i="1" sz="1200">
              <a:solidFill>
                <a:schemeClr val="dk1"/>
              </a:solidFill>
              <a:latin typeface="Mada"/>
              <a:ea typeface="Mada"/>
              <a:cs typeface="Mada"/>
              <a:sym typeface="Mada"/>
            </a:endParaRPr>
          </a:p>
          <a:p>
            <a:pPr indent="-304800" lvl="2" marL="1371600" rtl="0" algn="l">
              <a:lnSpc>
                <a:spcPct val="115000"/>
              </a:lnSpc>
              <a:spcBef>
                <a:spcPts val="0"/>
              </a:spcBef>
              <a:spcAft>
                <a:spcPts val="0"/>
              </a:spcAft>
              <a:buClr>
                <a:schemeClr val="dk1"/>
              </a:buClr>
              <a:buSzPts val="1200"/>
              <a:buFont typeface="Mada"/>
              <a:buAutoNum type="romanLcPeriod"/>
            </a:pPr>
            <a:r>
              <a:rPr b="1" lang="en-GB" sz="1200">
                <a:solidFill>
                  <a:schemeClr val="dk1"/>
                </a:solidFill>
                <a:latin typeface="Mada"/>
                <a:ea typeface="Mada"/>
                <a:cs typeface="Mada"/>
                <a:sym typeface="Mada"/>
              </a:rPr>
              <a:t>Rhythm: </a:t>
            </a:r>
            <a:endParaRPr b="1" sz="1200">
              <a:solidFill>
                <a:schemeClr val="dk1"/>
              </a:solidFill>
              <a:latin typeface="Mada"/>
              <a:ea typeface="Mada"/>
              <a:cs typeface="Mada"/>
              <a:sym typeface="Mada"/>
            </a:endParaRPr>
          </a:p>
          <a:p>
            <a:pPr indent="-304800" lvl="3" marL="1828800" rtl="0" algn="l">
              <a:lnSpc>
                <a:spcPct val="115000"/>
              </a:lnSpc>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Regular </a:t>
            </a:r>
            <a:endParaRPr sz="1200">
              <a:solidFill>
                <a:schemeClr val="dk1"/>
              </a:solidFill>
              <a:latin typeface="Mada"/>
              <a:ea typeface="Mada"/>
              <a:cs typeface="Mada"/>
              <a:sym typeface="Mada"/>
            </a:endParaRPr>
          </a:p>
          <a:p>
            <a:pPr indent="-304800" lvl="3" marL="1828800" rtl="0" algn="l">
              <a:lnSpc>
                <a:spcPct val="115000"/>
              </a:lnSpc>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Irregular </a:t>
            </a:r>
            <a:endParaRPr sz="1200">
              <a:solidFill>
                <a:schemeClr val="dk1"/>
              </a:solidFill>
              <a:latin typeface="Mada"/>
              <a:ea typeface="Mada"/>
              <a:cs typeface="Mada"/>
              <a:sym typeface="Mada"/>
            </a:endParaRPr>
          </a:p>
          <a:p>
            <a:pPr indent="-304800" lvl="4" marL="2286000" rtl="0" algn="l">
              <a:lnSpc>
                <a:spcPct val="115000"/>
              </a:lnSpc>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With a regular recurring pattern (regularly irregular)</a:t>
            </a:r>
            <a:endParaRPr sz="1200">
              <a:solidFill>
                <a:schemeClr val="dk1"/>
              </a:solidFill>
              <a:latin typeface="Mada"/>
              <a:ea typeface="Mada"/>
              <a:cs typeface="Mada"/>
              <a:sym typeface="Mada"/>
            </a:endParaRPr>
          </a:p>
          <a:p>
            <a:pPr indent="-304800" lvl="4" marL="2286000" rtl="0" algn="l">
              <a:lnSpc>
                <a:spcPct val="115000"/>
              </a:lnSpc>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Without a regular recurring pattern (irregularly irregular) → Afib</a:t>
            </a:r>
            <a:endParaRPr sz="1200">
              <a:solidFill>
                <a:schemeClr val="dk1"/>
              </a:solidFill>
              <a:latin typeface="Mada"/>
              <a:ea typeface="Mada"/>
              <a:cs typeface="Mada"/>
              <a:sym typeface="Mada"/>
            </a:endParaRPr>
          </a:p>
          <a:p>
            <a:pPr indent="-304800" lvl="2" marL="1371600" rtl="0" algn="l">
              <a:lnSpc>
                <a:spcPct val="115000"/>
              </a:lnSpc>
              <a:spcBef>
                <a:spcPts val="0"/>
              </a:spcBef>
              <a:spcAft>
                <a:spcPts val="0"/>
              </a:spcAft>
              <a:buClr>
                <a:schemeClr val="dk1"/>
              </a:buClr>
              <a:buSzPts val="1200"/>
              <a:buFont typeface="Lora"/>
              <a:buAutoNum type="romanLcPeriod"/>
            </a:pPr>
            <a:r>
              <a:rPr b="1" lang="en-GB" sz="1200">
                <a:solidFill>
                  <a:schemeClr val="dk1"/>
                </a:solidFill>
                <a:latin typeface="Mada"/>
                <a:ea typeface="Mada"/>
                <a:cs typeface="Mada"/>
                <a:sym typeface="Mada"/>
              </a:rPr>
              <a:t>The volume: </a:t>
            </a:r>
            <a:r>
              <a:rPr lang="en-GB" sz="1200">
                <a:solidFill>
                  <a:schemeClr val="dk1"/>
                </a:solidFill>
                <a:latin typeface="Mada"/>
                <a:ea typeface="Mada"/>
                <a:cs typeface="Mada"/>
                <a:sym typeface="Mada"/>
              </a:rPr>
              <a:t>appreciate the expansion of the artery with each beat</a:t>
            </a:r>
            <a:endParaRPr sz="1200">
              <a:solidFill>
                <a:schemeClr val="dk1"/>
              </a:solidFill>
              <a:latin typeface="Mada"/>
              <a:ea typeface="Mada"/>
              <a:cs typeface="Mada"/>
              <a:sym typeface="Mada"/>
            </a:endParaRPr>
          </a:p>
          <a:p>
            <a:pPr indent="-304800" lvl="3" marL="1828800" rtl="0" algn="l">
              <a:lnSpc>
                <a:spcPct val="115000"/>
              </a:lnSpc>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Strong pulse → high cardiac output </a:t>
            </a:r>
            <a:endParaRPr sz="1200">
              <a:solidFill>
                <a:schemeClr val="dk1"/>
              </a:solidFill>
              <a:latin typeface="Mada"/>
              <a:ea typeface="Mada"/>
              <a:cs typeface="Mada"/>
              <a:sym typeface="Mada"/>
            </a:endParaRPr>
          </a:p>
          <a:p>
            <a:pPr indent="-304800" lvl="3" marL="1828800" rtl="0" algn="l">
              <a:lnSpc>
                <a:spcPct val="115000"/>
              </a:lnSpc>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Weak pulse → hypovolemic shock (weak, thin, thready pulse)</a:t>
            </a:r>
            <a:endParaRPr sz="1200">
              <a:solidFill>
                <a:schemeClr val="dk1"/>
              </a:solidFill>
              <a:latin typeface="Mada"/>
              <a:ea typeface="Mada"/>
              <a:cs typeface="Mada"/>
              <a:sym typeface="Mada"/>
            </a:endParaRPr>
          </a:p>
          <a:p>
            <a:pPr indent="-304800" lvl="2" marL="1371600" rtl="0" algn="l">
              <a:lnSpc>
                <a:spcPct val="115000"/>
              </a:lnSpc>
              <a:spcBef>
                <a:spcPts val="0"/>
              </a:spcBef>
              <a:spcAft>
                <a:spcPts val="0"/>
              </a:spcAft>
              <a:buClr>
                <a:schemeClr val="dk1"/>
              </a:buClr>
              <a:buSzPts val="1200"/>
              <a:buFont typeface="Mada"/>
              <a:buAutoNum type="romanLcPeriod"/>
            </a:pPr>
            <a:r>
              <a:rPr b="1" lang="en-GB" sz="1200">
                <a:solidFill>
                  <a:schemeClr val="dk1"/>
                </a:solidFill>
                <a:latin typeface="Mada"/>
                <a:ea typeface="Mada"/>
                <a:cs typeface="Mada"/>
                <a:sym typeface="Mada"/>
              </a:rPr>
              <a:t>The nature of the pressure wave: </a:t>
            </a:r>
            <a:endParaRPr sz="1200">
              <a:solidFill>
                <a:schemeClr val="dk1"/>
              </a:solidFill>
              <a:latin typeface="Mada"/>
              <a:ea typeface="Mada"/>
              <a:cs typeface="Mada"/>
              <a:sym typeface="Mada"/>
            </a:endParaRPr>
          </a:p>
          <a:p>
            <a:pPr indent="-304800" lvl="3" marL="1828800" rtl="0" algn="l">
              <a:lnSpc>
                <a:spcPct val="115000"/>
              </a:lnSpc>
              <a:spcBef>
                <a:spcPts val="0"/>
              </a:spcBef>
              <a:spcAft>
                <a:spcPts val="0"/>
              </a:spcAft>
              <a:buClr>
                <a:schemeClr val="dk1"/>
              </a:buClr>
              <a:buSzPts val="1200"/>
              <a:buFont typeface="Lora"/>
              <a:buAutoNum type="arabicPeriod"/>
            </a:pPr>
            <a:r>
              <a:rPr b="1" lang="en-GB" sz="1200">
                <a:solidFill>
                  <a:schemeClr val="dk1"/>
                </a:solidFill>
                <a:latin typeface="Mada"/>
                <a:ea typeface="Mada"/>
                <a:cs typeface="Mada"/>
                <a:sym typeface="Mada"/>
              </a:rPr>
              <a:t>Collapsing (water-hammer) pulse: </a:t>
            </a:r>
            <a:r>
              <a:rPr lang="en-GB" sz="1200">
                <a:solidFill>
                  <a:schemeClr val="dk1"/>
                </a:solidFill>
                <a:latin typeface="Mada"/>
                <a:ea typeface="Mada"/>
                <a:cs typeface="Mada"/>
                <a:sym typeface="Mada"/>
              </a:rPr>
              <a:t>A steep rise followed by a rapid fall, with a large pulse  pressure (high peak) → aortic regurgitation.</a:t>
            </a:r>
            <a:endParaRPr sz="1200">
              <a:solidFill>
                <a:schemeClr val="dk1"/>
              </a:solidFill>
              <a:latin typeface="Mada"/>
              <a:ea typeface="Mada"/>
              <a:cs typeface="Mada"/>
              <a:sym typeface="Mada"/>
            </a:endParaRPr>
          </a:p>
          <a:p>
            <a:pPr indent="-304800" lvl="3" marL="1828800" rtl="0" algn="l">
              <a:lnSpc>
                <a:spcPct val="115000"/>
              </a:lnSpc>
              <a:spcBef>
                <a:spcPts val="0"/>
              </a:spcBef>
              <a:spcAft>
                <a:spcPts val="0"/>
              </a:spcAft>
              <a:buClr>
                <a:schemeClr val="dk1"/>
              </a:buClr>
              <a:buSzPts val="1200"/>
              <a:buFont typeface="Lora"/>
              <a:buAutoNum type="arabicPeriod"/>
            </a:pPr>
            <a:r>
              <a:rPr b="1" lang="en-GB" sz="1200">
                <a:solidFill>
                  <a:schemeClr val="dk1"/>
                </a:solidFill>
                <a:latin typeface="Mada"/>
                <a:ea typeface="Mada"/>
                <a:cs typeface="Mada"/>
                <a:sym typeface="Mada"/>
              </a:rPr>
              <a:t>Anacrotic pulse: </a:t>
            </a:r>
            <a:r>
              <a:rPr lang="en-GB" sz="1200">
                <a:solidFill>
                  <a:schemeClr val="dk1"/>
                </a:solidFill>
                <a:latin typeface="Mada"/>
                <a:ea typeface="Mada"/>
                <a:cs typeface="Mada"/>
                <a:sym typeface="Mada"/>
              </a:rPr>
              <a:t>A slow rise and fall → tight aortic stenosis.</a:t>
            </a:r>
            <a:endParaRPr sz="1200">
              <a:solidFill>
                <a:schemeClr val="dk1"/>
              </a:solidFill>
              <a:latin typeface="Mada"/>
              <a:ea typeface="Mada"/>
              <a:cs typeface="Mada"/>
              <a:sym typeface="Mada"/>
            </a:endParaRPr>
          </a:p>
          <a:p>
            <a:pPr indent="-304800" lvl="2" marL="1371600" rtl="0" algn="l">
              <a:lnSpc>
                <a:spcPct val="115000"/>
              </a:lnSpc>
              <a:spcBef>
                <a:spcPts val="0"/>
              </a:spcBef>
              <a:spcAft>
                <a:spcPts val="0"/>
              </a:spcAft>
              <a:buClr>
                <a:schemeClr val="dk1"/>
              </a:buClr>
              <a:buSzPts val="1200"/>
              <a:buFont typeface="Lora"/>
              <a:buAutoNum type="romanLcPeriod"/>
            </a:pPr>
            <a:r>
              <a:rPr lang="en-GB" sz="1200">
                <a:solidFill>
                  <a:schemeClr val="dk1"/>
                </a:solidFill>
                <a:latin typeface="Mada"/>
                <a:ea typeface="Mada"/>
                <a:cs typeface="Mada"/>
                <a:sym typeface="Mada"/>
              </a:rPr>
              <a:t>Examine for </a:t>
            </a:r>
            <a:r>
              <a:rPr b="1" lang="en-GB" sz="1200">
                <a:solidFill>
                  <a:schemeClr val="dk1"/>
                </a:solidFill>
                <a:latin typeface="Mada"/>
                <a:ea typeface="Mada"/>
                <a:cs typeface="Mada"/>
                <a:sym typeface="Mada"/>
              </a:rPr>
              <a:t>radio-radial delay: </a:t>
            </a:r>
            <a:r>
              <a:rPr lang="en-GB" sz="1200">
                <a:solidFill>
                  <a:schemeClr val="dk1"/>
                </a:solidFill>
                <a:latin typeface="Mada"/>
                <a:ea typeface="Mada"/>
                <a:cs typeface="Mada"/>
                <a:sym typeface="Mada"/>
              </a:rPr>
              <a:t>Seen with subclavian artery stenosis &amp; aortic dissection.</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b="1" sz="1200">
              <a:solidFill>
                <a:schemeClr val="dk1"/>
              </a:solidFill>
              <a:highlight>
                <a:srgbClr val="F9DEC9"/>
              </a:highlight>
              <a:latin typeface="Mada"/>
              <a:ea typeface="Mada"/>
              <a:cs typeface="Mada"/>
              <a:sym typeface="Mada"/>
            </a:endParaRPr>
          </a:p>
          <a:p>
            <a:pPr indent="0" lvl="0" marL="457200" rtl="0" algn="l">
              <a:lnSpc>
                <a:spcPct val="115000"/>
              </a:lnSpc>
              <a:spcBef>
                <a:spcPts val="0"/>
              </a:spcBef>
              <a:spcAft>
                <a:spcPts val="0"/>
              </a:spcAft>
              <a:buNone/>
            </a:pPr>
            <a:r>
              <a:t/>
            </a:r>
            <a:endParaRPr sz="1200">
              <a:latin typeface="Mada"/>
              <a:ea typeface="Mada"/>
              <a:cs typeface="Mada"/>
              <a:sym typeface="Mada"/>
            </a:endParaRPr>
          </a:p>
        </p:txBody>
      </p:sp>
      <p:sp>
        <p:nvSpPr>
          <p:cNvPr id="1147" name="Google Shape;1147;p67"/>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p68"/>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68"/>
          <p:cNvSpPr/>
          <p:nvPr/>
        </p:nvSpPr>
        <p:spPr>
          <a:xfrm>
            <a:off x="25" y="5572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154" name="Google Shape;1154;p68"/>
          <p:cNvSpPr txBox="1"/>
          <p:nvPr/>
        </p:nvSpPr>
        <p:spPr>
          <a:xfrm>
            <a:off x="13" y="155425"/>
            <a:ext cx="73533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Physical Examination of the heart and circulation</a:t>
            </a:r>
            <a:endParaRPr sz="1800">
              <a:solidFill>
                <a:srgbClr val="9FCFCF"/>
              </a:solidFill>
              <a:latin typeface="Comfortaa Regular"/>
              <a:ea typeface="Comfortaa Regular"/>
              <a:cs typeface="Comfortaa Regular"/>
              <a:sym typeface="Comfortaa Regular"/>
            </a:endParaRPr>
          </a:p>
        </p:txBody>
      </p:sp>
      <p:sp>
        <p:nvSpPr>
          <p:cNvPr id="1155" name="Google Shape;1155;p68"/>
          <p:cNvSpPr txBox="1"/>
          <p:nvPr/>
        </p:nvSpPr>
        <p:spPr>
          <a:xfrm>
            <a:off x="100" y="614850"/>
            <a:ext cx="7589400" cy="950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200">
                <a:solidFill>
                  <a:schemeClr val="dk1"/>
                </a:solidFill>
                <a:highlight>
                  <a:srgbClr val="F9DEC9"/>
                </a:highlight>
                <a:latin typeface="Mada"/>
                <a:ea typeface="Mada"/>
                <a:cs typeface="Mada"/>
                <a:sym typeface="Mada"/>
              </a:rPr>
              <a:t>3.      </a:t>
            </a:r>
            <a:r>
              <a:rPr b="1" lang="en-GB" sz="1200">
                <a:solidFill>
                  <a:schemeClr val="dk1"/>
                </a:solidFill>
                <a:highlight>
                  <a:srgbClr val="F9DEC9"/>
                </a:highlight>
                <a:latin typeface="Mada"/>
                <a:ea typeface="Mada"/>
                <a:cs typeface="Mada"/>
                <a:sym typeface="Mada"/>
              </a:rPr>
              <a:t>Vital signs </a:t>
            </a:r>
            <a:r>
              <a:rPr b="1" i="1" lang="en-GB" sz="1200">
                <a:solidFill>
                  <a:schemeClr val="dk1"/>
                </a:solidFill>
                <a:highlight>
                  <a:srgbClr val="F9DEC9"/>
                </a:highlight>
                <a:latin typeface="Mada"/>
                <a:ea typeface="Mada"/>
                <a:cs typeface="Mada"/>
                <a:sym typeface="Mada"/>
              </a:rPr>
              <a:t>(cont.)</a:t>
            </a:r>
            <a:endParaRPr b="1" i="1" sz="1200">
              <a:solidFill>
                <a:schemeClr val="dk1"/>
              </a:solidFill>
              <a:highlight>
                <a:srgbClr val="F9DEC9"/>
              </a:highlight>
              <a:latin typeface="Mada"/>
              <a:ea typeface="Mada"/>
              <a:cs typeface="Mada"/>
              <a:sym typeface="Mada"/>
            </a:endParaRPr>
          </a:p>
          <a:p>
            <a:pPr indent="0" lvl="0" marL="457200" rtl="0" algn="l">
              <a:lnSpc>
                <a:spcPct val="115000"/>
              </a:lnSpc>
              <a:spcBef>
                <a:spcPts val="0"/>
              </a:spcBef>
              <a:spcAft>
                <a:spcPts val="0"/>
              </a:spcAft>
              <a:buNone/>
            </a:pPr>
            <a:r>
              <a:rPr b="1" lang="en-GB" sz="1200">
                <a:solidFill>
                  <a:schemeClr val="dk1"/>
                </a:solidFill>
                <a:latin typeface="Mada"/>
                <a:ea typeface="Mada"/>
                <a:cs typeface="Mada"/>
                <a:sym typeface="Mada"/>
              </a:rPr>
              <a:t>b.      BP:</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rPr lang="en-GB" sz="1200">
                <a:solidFill>
                  <a:schemeClr val="dk1"/>
                </a:solidFill>
                <a:latin typeface="Mada"/>
                <a:ea typeface="Mada"/>
                <a:cs typeface="Mada"/>
                <a:sym typeface="Mada"/>
              </a:rPr>
              <a:t>i.</a:t>
            </a:r>
            <a:r>
              <a:rPr b="1" lang="en-GB" sz="1200">
                <a:solidFill>
                  <a:schemeClr val="dk1"/>
                </a:solidFill>
                <a:latin typeface="Mada"/>
                <a:ea typeface="Mada"/>
                <a:cs typeface="Mada"/>
                <a:sym typeface="Mada"/>
              </a:rPr>
              <a:t>      </a:t>
            </a:r>
            <a:r>
              <a:rPr lang="en-GB" sz="1200">
                <a:solidFill>
                  <a:schemeClr val="dk1"/>
                </a:solidFill>
                <a:latin typeface="Mada"/>
                <a:ea typeface="Mada"/>
                <a:cs typeface="Mada"/>
                <a:sym typeface="Mada"/>
              </a:rPr>
              <a:t>repeating  measurements on several occasions with the patient sitting and lying </a:t>
            </a:r>
            <a:endParaRPr sz="12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rPr lang="en-GB" sz="1200">
                <a:solidFill>
                  <a:schemeClr val="dk1"/>
                </a:solidFill>
                <a:latin typeface="Mada"/>
                <a:ea typeface="Mada"/>
                <a:cs typeface="Mada"/>
                <a:sym typeface="Mada"/>
              </a:rPr>
              <a:t>down and again at the end of the examination when the  patient  is  more  relaxed.  </a:t>
            </a:r>
            <a:endParaRPr sz="12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rPr lang="en-GB" sz="1200">
                <a:solidFill>
                  <a:schemeClr val="dk1"/>
                </a:solidFill>
                <a:latin typeface="Mada"/>
                <a:ea typeface="Mada"/>
                <a:cs typeface="Mada"/>
                <a:sym typeface="Mada"/>
              </a:rPr>
              <a:t>ii.</a:t>
            </a:r>
            <a:r>
              <a:rPr b="1" lang="en-GB" sz="1200">
                <a:solidFill>
                  <a:schemeClr val="dk1"/>
                </a:solidFill>
                <a:latin typeface="Mada"/>
                <a:ea typeface="Mada"/>
                <a:cs typeface="Mada"/>
                <a:sym typeface="Mada"/>
              </a:rPr>
              <a:t>      </a:t>
            </a:r>
            <a:r>
              <a:rPr lang="en-GB" sz="1200">
                <a:solidFill>
                  <a:schemeClr val="dk1"/>
                </a:solidFill>
                <a:latin typeface="Mada"/>
                <a:ea typeface="Mada"/>
                <a:cs typeface="Mada"/>
                <a:sym typeface="Mada"/>
              </a:rPr>
              <a:t>Remember  that readings from a very fat arm will be falsely high by as much as 10 mmHg.</a:t>
            </a:r>
            <a:endParaRPr sz="12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rPr lang="en-GB" sz="1200">
                <a:solidFill>
                  <a:schemeClr val="dk1"/>
                </a:solidFill>
                <a:latin typeface="Mada"/>
                <a:ea typeface="Mada"/>
                <a:cs typeface="Mada"/>
                <a:sym typeface="Mada"/>
              </a:rPr>
              <a:t>iii. </a:t>
            </a:r>
            <a:r>
              <a:rPr b="1" lang="en-GB" sz="1200">
                <a:solidFill>
                  <a:schemeClr val="dk1"/>
                </a:solidFill>
                <a:latin typeface="Mada"/>
                <a:ea typeface="Mada"/>
                <a:cs typeface="Mada"/>
                <a:sym typeface="Mada"/>
              </a:rPr>
              <a:t>      </a:t>
            </a:r>
            <a:r>
              <a:rPr lang="en-GB" sz="1200">
                <a:solidFill>
                  <a:schemeClr val="dk1"/>
                </a:solidFill>
                <a:latin typeface="Mada"/>
                <a:ea typeface="Mada"/>
                <a:cs typeface="Mada"/>
                <a:sym typeface="Mada"/>
              </a:rPr>
              <a:t>Whenever  there  is  the  possibility  of disease of the aorta and its branches, the blood pressure should be measured in </a:t>
            </a:r>
            <a:r>
              <a:rPr b="1" lang="en-GB" sz="1200">
                <a:solidFill>
                  <a:schemeClr val="dk1"/>
                </a:solidFill>
                <a:latin typeface="Mada"/>
                <a:ea typeface="Mada"/>
                <a:cs typeface="Mada"/>
                <a:sym typeface="Mada"/>
              </a:rPr>
              <a:t>both arms</a:t>
            </a:r>
            <a:endParaRPr b="1"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200">
                <a:solidFill>
                  <a:schemeClr val="dk1"/>
                </a:solidFill>
                <a:highlight>
                  <a:srgbClr val="F9DEC9"/>
                </a:highlight>
                <a:latin typeface="Mada"/>
                <a:ea typeface="Mada"/>
                <a:cs typeface="Mada"/>
                <a:sym typeface="Mada"/>
              </a:rPr>
              <a:t>Inspection</a:t>
            </a:r>
            <a:endParaRPr b="1" sz="1200">
              <a:solidFill>
                <a:schemeClr val="dk1"/>
              </a:solidFill>
              <a:highlight>
                <a:srgbClr val="F9DEC9"/>
              </a:highlight>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Lora"/>
              <a:buChar char="●"/>
            </a:pPr>
            <a:r>
              <a:rPr b="1" lang="en-GB" sz="1200">
                <a:solidFill>
                  <a:schemeClr val="dk1"/>
                </a:solidFill>
                <a:latin typeface="Mada"/>
                <a:ea typeface="Mada"/>
                <a:cs typeface="Mada"/>
                <a:sym typeface="Mada"/>
              </a:rPr>
              <a:t>Start with head and neck examination: </a:t>
            </a:r>
            <a:r>
              <a:rPr lang="en-GB" sz="1200">
                <a:solidFill>
                  <a:schemeClr val="dk1"/>
                </a:solidFill>
                <a:latin typeface="Mada"/>
                <a:ea typeface="Mada"/>
                <a:cs typeface="Mada"/>
                <a:sym typeface="Mada"/>
              </a:rPr>
              <a:t>JVP &amp; neck arteries </a:t>
            </a:r>
            <a:r>
              <a:rPr lang="en-GB" sz="1200">
                <a:solidFill>
                  <a:srgbClr val="999999"/>
                </a:solidFill>
                <a:latin typeface="Mada"/>
                <a:ea typeface="Mada"/>
                <a:cs typeface="Mada"/>
                <a:sym typeface="Mada"/>
              </a:rPr>
              <a:t>(refer to </a:t>
            </a:r>
            <a:r>
              <a:rPr i="1" lang="en-GB" sz="1200">
                <a:solidFill>
                  <a:srgbClr val="999999"/>
                </a:solidFill>
                <a:latin typeface="Mada"/>
                <a:ea typeface="Mada"/>
                <a:cs typeface="Mada"/>
                <a:sym typeface="Mada"/>
              </a:rPr>
              <a:t>neck examination</a:t>
            </a:r>
            <a:r>
              <a:rPr lang="en-GB" sz="1200">
                <a:solidFill>
                  <a:srgbClr val="999999"/>
                </a:solidFill>
                <a:latin typeface="Mada"/>
                <a:ea typeface="Mada"/>
                <a:cs typeface="Mada"/>
                <a:sym typeface="Mada"/>
              </a:rPr>
              <a:t> in page 29 for further details)</a:t>
            </a:r>
            <a:endParaRPr sz="1200">
              <a:solidFill>
                <a:srgbClr val="999999"/>
              </a:solidFill>
              <a:latin typeface="Mada"/>
              <a:ea typeface="Mada"/>
              <a:cs typeface="Mada"/>
              <a:sym typeface="Mada"/>
            </a:endParaRPr>
          </a:p>
          <a:p>
            <a:pPr indent="-304800" lvl="0" marL="457200" rtl="0" algn="l">
              <a:lnSpc>
                <a:spcPct val="115000"/>
              </a:lnSpc>
              <a:spcBef>
                <a:spcPts val="0"/>
              </a:spcBef>
              <a:spcAft>
                <a:spcPts val="0"/>
              </a:spcAft>
              <a:buSzPts val="1200"/>
              <a:buFont typeface="Lora"/>
              <a:buChar char="●"/>
            </a:pPr>
            <a:r>
              <a:rPr b="1" lang="en-GB" sz="1200">
                <a:latin typeface="Mada"/>
                <a:ea typeface="Mada"/>
                <a:cs typeface="Mada"/>
                <a:sym typeface="Mada"/>
              </a:rPr>
              <a:t>The heart: </a:t>
            </a:r>
            <a:r>
              <a:rPr lang="en-GB" sz="1200">
                <a:latin typeface="Mada"/>
                <a:ea typeface="Mada"/>
                <a:cs typeface="Mada"/>
                <a:sym typeface="Mada"/>
              </a:rPr>
              <a:t>might be seen beating rapidly or heaving up the chest wall.</a:t>
            </a:r>
            <a:endParaRPr sz="1200">
              <a:latin typeface="Mada"/>
              <a:ea typeface="Mada"/>
              <a:cs typeface="Mada"/>
              <a:sym typeface="Mada"/>
            </a:endParaRPr>
          </a:p>
          <a:p>
            <a:pPr indent="0" lvl="0" marL="0" rtl="0" algn="l">
              <a:lnSpc>
                <a:spcPct val="115000"/>
              </a:lnSpc>
              <a:spcBef>
                <a:spcPts val="0"/>
              </a:spcBef>
              <a:spcAft>
                <a:spcPts val="0"/>
              </a:spcAft>
              <a:buNone/>
            </a:pPr>
            <a:r>
              <a:rPr b="1" lang="en-GB" sz="1200">
                <a:solidFill>
                  <a:schemeClr val="dk1"/>
                </a:solidFill>
                <a:highlight>
                  <a:srgbClr val="F9DEC9"/>
                </a:highlight>
                <a:latin typeface="Mada"/>
                <a:ea typeface="Mada"/>
                <a:cs typeface="Mada"/>
                <a:sym typeface="Mada"/>
              </a:rPr>
              <a:t>Palpation</a:t>
            </a:r>
            <a:endParaRPr b="1" sz="1200">
              <a:solidFill>
                <a:schemeClr val="dk1"/>
              </a:solidFill>
              <a:highlight>
                <a:srgbClr val="F9DEC9"/>
              </a:highlight>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Lora"/>
              <a:buChar char="●"/>
            </a:pPr>
            <a:r>
              <a:rPr b="1" lang="en-GB" sz="1200">
                <a:solidFill>
                  <a:schemeClr val="dk1"/>
                </a:solidFill>
                <a:latin typeface="Mada"/>
                <a:ea typeface="Mada"/>
                <a:cs typeface="Mada"/>
                <a:sym typeface="Mada"/>
              </a:rPr>
              <a:t>Apex beat </a:t>
            </a:r>
            <a:r>
              <a:rPr lang="en-GB" sz="1200">
                <a:solidFill>
                  <a:srgbClr val="999999"/>
                </a:solidFill>
                <a:latin typeface="Mada"/>
                <a:ea typeface="Mada"/>
                <a:cs typeface="Mada"/>
                <a:sym typeface="Mada"/>
              </a:rPr>
              <a:t>(refer to </a:t>
            </a:r>
            <a:r>
              <a:rPr i="1" lang="en-GB" sz="1200">
                <a:solidFill>
                  <a:srgbClr val="999999"/>
                </a:solidFill>
                <a:latin typeface="Mada"/>
                <a:ea typeface="Mada"/>
                <a:cs typeface="Mada"/>
                <a:sym typeface="Mada"/>
              </a:rPr>
              <a:t>physical examination of the chest wall and lungs </a:t>
            </a:r>
            <a:r>
              <a:rPr lang="en-GB" sz="1200">
                <a:solidFill>
                  <a:srgbClr val="999999"/>
                </a:solidFill>
                <a:latin typeface="Mada"/>
                <a:ea typeface="Mada"/>
                <a:cs typeface="Mada"/>
                <a:sym typeface="Mada"/>
              </a:rPr>
              <a:t>in page 54 for further details)</a:t>
            </a:r>
            <a:endParaRPr sz="1200">
              <a:solidFill>
                <a:srgbClr val="999999"/>
              </a:solidFill>
              <a:latin typeface="Mada"/>
              <a:ea typeface="Mada"/>
              <a:cs typeface="Mada"/>
              <a:sym typeface="Mada"/>
            </a:endParaRPr>
          </a:p>
          <a:p>
            <a:pPr indent="-304800" lvl="0" marL="457200" rtl="0" algn="l">
              <a:lnSpc>
                <a:spcPct val="115000"/>
              </a:lnSpc>
              <a:spcBef>
                <a:spcPts val="0"/>
              </a:spcBef>
              <a:spcAft>
                <a:spcPts val="0"/>
              </a:spcAft>
              <a:buSzPts val="1200"/>
              <a:buFont typeface="Lora"/>
              <a:buChar char="●"/>
            </a:pPr>
            <a:r>
              <a:rPr b="1" lang="en-GB" sz="1200">
                <a:latin typeface="Mada"/>
                <a:ea typeface="Mada"/>
                <a:cs typeface="Mada"/>
                <a:sym typeface="Mada"/>
              </a:rPr>
              <a:t>Thrills: </a:t>
            </a:r>
            <a:r>
              <a:rPr lang="en-GB" sz="1200">
                <a:latin typeface="Mada"/>
                <a:ea typeface="Mada"/>
                <a:cs typeface="Mada"/>
                <a:sym typeface="Mada"/>
              </a:rPr>
              <a:t>Could be felt during systole, diastole, or throughout the cardiac cycle.</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Lora"/>
              <a:buChar char="○"/>
            </a:pPr>
            <a:r>
              <a:rPr lang="en-GB" sz="1200">
                <a:latin typeface="Mada"/>
                <a:ea typeface="Mada"/>
                <a:cs typeface="Mada"/>
                <a:sym typeface="Mada"/>
              </a:rPr>
              <a:t>Palpate the back for thrills (Thrills  from  abnormalities  of  the  aorta,  such  as  a</a:t>
            </a:r>
            <a:r>
              <a:rPr b="1" lang="en-GB" sz="1200">
                <a:latin typeface="Mada"/>
                <a:ea typeface="Mada"/>
                <a:cs typeface="Mada"/>
                <a:sym typeface="Mada"/>
              </a:rPr>
              <a:t> patent ductus arteriosus</a:t>
            </a:r>
            <a:r>
              <a:rPr lang="en-GB" sz="1200">
                <a:latin typeface="Mada"/>
                <a:ea typeface="Mada"/>
                <a:cs typeface="Mada"/>
                <a:sym typeface="Mada"/>
              </a:rPr>
              <a:t> or a </a:t>
            </a:r>
            <a:r>
              <a:rPr b="1" lang="en-GB" sz="1200">
                <a:latin typeface="Mada"/>
                <a:ea typeface="Mada"/>
                <a:cs typeface="Mada"/>
                <a:sym typeface="Mada"/>
              </a:rPr>
              <a:t>coarctation of the aorta,</a:t>
            </a:r>
            <a:r>
              <a:rPr lang="en-GB" sz="1200">
                <a:latin typeface="Mada"/>
                <a:ea typeface="Mada"/>
                <a:cs typeface="Mada"/>
                <a:sym typeface="Mada"/>
              </a:rPr>
              <a:t> are conducted posteriorly as well as anteriorly)</a:t>
            </a:r>
            <a:endParaRPr sz="1200">
              <a:latin typeface="Mada"/>
              <a:ea typeface="Mada"/>
              <a:cs typeface="Mada"/>
              <a:sym typeface="Mada"/>
            </a:endParaRPr>
          </a:p>
          <a:p>
            <a:pPr indent="0" lvl="0" marL="0" rtl="0" algn="l">
              <a:lnSpc>
                <a:spcPct val="115000"/>
              </a:lnSpc>
              <a:spcBef>
                <a:spcPts val="0"/>
              </a:spcBef>
              <a:spcAft>
                <a:spcPts val="0"/>
              </a:spcAft>
              <a:buNone/>
            </a:pPr>
            <a:r>
              <a:rPr b="1" lang="en-GB" sz="1200">
                <a:solidFill>
                  <a:schemeClr val="dk1"/>
                </a:solidFill>
                <a:highlight>
                  <a:srgbClr val="F9DEC9"/>
                </a:highlight>
                <a:latin typeface="Mada"/>
                <a:ea typeface="Mada"/>
                <a:cs typeface="Mada"/>
                <a:sym typeface="Mada"/>
              </a:rPr>
              <a:t>Percussion</a:t>
            </a:r>
            <a:endParaRPr b="1" sz="1200">
              <a:solidFill>
                <a:schemeClr val="dk1"/>
              </a:solidFill>
              <a:highlight>
                <a:srgbClr val="F9DEC9"/>
              </a:highlight>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Delineate the area of aortic dullness</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200">
                <a:solidFill>
                  <a:schemeClr val="dk1"/>
                </a:solidFill>
                <a:highlight>
                  <a:srgbClr val="F9DEC9"/>
                </a:highlight>
                <a:latin typeface="Mada"/>
                <a:ea typeface="Mada"/>
                <a:cs typeface="Mada"/>
                <a:sym typeface="Mada"/>
              </a:rPr>
              <a:t>Auscultation</a:t>
            </a:r>
            <a:endParaRPr b="1" sz="1200">
              <a:solidFill>
                <a:schemeClr val="dk1"/>
              </a:solidFill>
              <a:highlight>
                <a:srgbClr val="F9DEC9"/>
              </a:highlight>
              <a:latin typeface="Mada"/>
              <a:ea typeface="Mada"/>
              <a:cs typeface="Mada"/>
              <a:sym typeface="Mada"/>
            </a:endParaRPr>
          </a:p>
          <a:p>
            <a:pPr indent="0" lvl="0" marL="0" rtl="0" algn="l">
              <a:lnSpc>
                <a:spcPct val="115000"/>
              </a:lnSpc>
              <a:spcBef>
                <a:spcPts val="0"/>
              </a:spcBef>
              <a:spcAft>
                <a:spcPts val="0"/>
              </a:spcAft>
              <a:buNone/>
            </a:pPr>
            <a:r>
              <a:rPr lang="en-GB" sz="1200">
                <a:solidFill>
                  <a:schemeClr val="dk1"/>
                </a:solidFill>
                <a:latin typeface="Mada"/>
                <a:ea typeface="Mada"/>
                <a:cs typeface="Mada"/>
                <a:sym typeface="Mada"/>
              </a:rPr>
              <a:t>Begin by</a:t>
            </a:r>
            <a:r>
              <a:rPr b="1" lang="en-GB" sz="1200">
                <a:solidFill>
                  <a:schemeClr val="dk1"/>
                </a:solidFill>
                <a:latin typeface="Mada"/>
                <a:ea typeface="Mada"/>
                <a:cs typeface="Mada"/>
                <a:sym typeface="Mada"/>
              </a:rPr>
              <a:t> </a:t>
            </a:r>
            <a:r>
              <a:rPr b="1" i="1" lang="en-GB" sz="1200">
                <a:solidFill>
                  <a:schemeClr val="dk1"/>
                </a:solidFill>
                <a:latin typeface="Mada"/>
                <a:ea typeface="Mada"/>
                <a:cs typeface="Mada"/>
                <a:sym typeface="Mada"/>
              </a:rPr>
              <a:t>the apex </a:t>
            </a:r>
            <a:r>
              <a:rPr b="1" lang="en-GB" sz="1200">
                <a:solidFill>
                  <a:schemeClr val="dk1"/>
                </a:solidFill>
                <a:latin typeface="Mada"/>
                <a:ea typeface="Mada"/>
                <a:cs typeface="Mada"/>
                <a:sym typeface="Mada"/>
              </a:rPr>
              <a:t>(mitral valve)</a:t>
            </a:r>
            <a:r>
              <a:rPr b="1" i="1" lang="en-GB" sz="1200">
                <a:solidFill>
                  <a:schemeClr val="dk1"/>
                </a:solidFill>
                <a:latin typeface="Mada"/>
                <a:ea typeface="Mada"/>
                <a:cs typeface="Mada"/>
                <a:sym typeface="Mada"/>
              </a:rPr>
              <a:t>, </a:t>
            </a:r>
            <a:r>
              <a:rPr lang="en-GB" sz="1200">
                <a:solidFill>
                  <a:schemeClr val="dk1"/>
                </a:solidFill>
                <a:latin typeface="Mada"/>
                <a:ea typeface="Mada"/>
                <a:cs typeface="Mada"/>
                <a:sym typeface="Mada"/>
              </a:rPr>
              <a:t>followed by </a:t>
            </a:r>
            <a:r>
              <a:rPr b="1" lang="en-GB" sz="1200">
                <a:solidFill>
                  <a:schemeClr val="dk1"/>
                </a:solidFill>
                <a:latin typeface="Mada"/>
                <a:ea typeface="Mada"/>
                <a:cs typeface="Mada"/>
                <a:sym typeface="Mada"/>
              </a:rPr>
              <a:t>aortic</a:t>
            </a:r>
            <a:r>
              <a:rPr lang="en-GB" sz="1200">
                <a:solidFill>
                  <a:schemeClr val="dk1"/>
                </a:solidFill>
                <a:latin typeface="Mada"/>
                <a:ea typeface="Mada"/>
                <a:cs typeface="Mada"/>
                <a:sym typeface="Mada"/>
              </a:rPr>
              <a:t>, </a:t>
            </a:r>
            <a:r>
              <a:rPr b="1" lang="en-GB" sz="1200">
                <a:solidFill>
                  <a:schemeClr val="dk1"/>
                </a:solidFill>
                <a:latin typeface="Mada"/>
                <a:ea typeface="Mada"/>
                <a:cs typeface="Mada"/>
                <a:sym typeface="Mada"/>
              </a:rPr>
              <a:t>pulmonary</a:t>
            </a:r>
            <a:r>
              <a:rPr lang="en-GB" sz="1200">
                <a:solidFill>
                  <a:schemeClr val="dk1"/>
                </a:solidFill>
                <a:latin typeface="Mada"/>
                <a:ea typeface="Mada"/>
                <a:cs typeface="Mada"/>
                <a:sym typeface="Mada"/>
              </a:rPr>
              <a:t> and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200">
                <a:solidFill>
                  <a:schemeClr val="dk1"/>
                </a:solidFill>
                <a:latin typeface="Mada"/>
                <a:ea typeface="Mada"/>
                <a:cs typeface="Mada"/>
                <a:sym typeface="Mada"/>
              </a:rPr>
              <a:t>tricuspid</a:t>
            </a:r>
            <a:r>
              <a:rPr lang="en-GB" sz="1200">
                <a:solidFill>
                  <a:schemeClr val="dk1"/>
                </a:solidFill>
                <a:latin typeface="Mada"/>
                <a:ea typeface="Mada"/>
                <a:cs typeface="Mada"/>
                <a:sym typeface="Mada"/>
              </a:rPr>
              <a:t> valves</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AutoNum type="alphaLcPeriod"/>
            </a:pPr>
            <a:r>
              <a:rPr b="1" lang="en-GB" sz="1200">
                <a:solidFill>
                  <a:schemeClr val="dk1"/>
                </a:solidFill>
                <a:latin typeface="Mada"/>
                <a:ea typeface="Mada"/>
                <a:cs typeface="Mada"/>
                <a:sym typeface="Mada"/>
              </a:rPr>
              <a:t>First heart sound</a:t>
            </a:r>
            <a:endParaRPr b="1"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Lora"/>
              <a:buAutoNum type="alphaLcPeriod"/>
            </a:pPr>
            <a:r>
              <a:rPr b="1" lang="en-GB" sz="1200">
                <a:solidFill>
                  <a:schemeClr val="dk1"/>
                </a:solidFill>
                <a:latin typeface="Mada"/>
                <a:ea typeface="Mada"/>
                <a:cs typeface="Mada"/>
                <a:sym typeface="Mada"/>
              </a:rPr>
              <a:t>second heart sound</a:t>
            </a:r>
            <a:r>
              <a:rPr lang="en-GB" sz="1200">
                <a:solidFill>
                  <a:schemeClr val="dk1"/>
                </a:solidFill>
                <a:latin typeface="Mada"/>
                <a:ea typeface="Mada"/>
                <a:cs typeface="Mada"/>
                <a:sym typeface="Mada"/>
              </a:rPr>
              <a:t>, abnormalities of the second heart sound:</a:t>
            </a:r>
            <a:endParaRPr sz="1200">
              <a:solidFill>
                <a:schemeClr val="dk1"/>
              </a:solidFill>
              <a:latin typeface="Mada"/>
              <a:ea typeface="Mada"/>
              <a:cs typeface="Mada"/>
              <a:sym typeface="Mada"/>
            </a:endParaRPr>
          </a:p>
          <a:p>
            <a:pPr indent="-304800" lvl="2" marL="1371600" rtl="0" algn="l">
              <a:lnSpc>
                <a:spcPct val="115000"/>
              </a:lnSpc>
              <a:spcBef>
                <a:spcPts val="0"/>
              </a:spcBef>
              <a:spcAft>
                <a:spcPts val="0"/>
              </a:spcAft>
              <a:buClr>
                <a:schemeClr val="dk1"/>
              </a:buClr>
              <a:buSzPts val="1200"/>
              <a:buFont typeface="Mada"/>
              <a:buAutoNum type="romanLcPeriod"/>
            </a:pPr>
            <a:r>
              <a:rPr lang="en-GB" sz="1200">
                <a:solidFill>
                  <a:schemeClr val="dk1"/>
                </a:solidFill>
                <a:latin typeface="Mada"/>
                <a:ea typeface="Mada"/>
                <a:cs typeface="Mada"/>
                <a:sym typeface="Mada"/>
              </a:rPr>
              <a:t>Click</a:t>
            </a:r>
            <a:endParaRPr sz="1200">
              <a:solidFill>
                <a:schemeClr val="dk1"/>
              </a:solidFill>
              <a:latin typeface="Mada"/>
              <a:ea typeface="Mada"/>
              <a:cs typeface="Mada"/>
              <a:sym typeface="Mada"/>
            </a:endParaRPr>
          </a:p>
          <a:p>
            <a:pPr indent="-304800" lvl="2" marL="1371600" rtl="0" algn="l">
              <a:lnSpc>
                <a:spcPct val="115000"/>
              </a:lnSpc>
              <a:spcBef>
                <a:spcPts val="0"/>
              </a:spcBef>
              <a:spcAft>
                <a:spcPts val="0"/>
              </a:spcAft>
              <a:buClr>
                <a:schemeClr val="dk1"/>
              </a:buClr>
              <a:buSzPts val="1200"/>
              <a:buFont typeface="Lora"/>
              <a:buAutoNum type="romanLcPeriod"/>
            </a:pPr>
            <a:r>
              <a:rPr b="1" lang="en-GB" sz="1200">
                <a:solidFill>
                  <a:schemeClr val="dk1"/>
                </a:solidFill>
                <a:latin typeface="Mada"/>
                <a:ea typeface="Mada"/>
                <a:cs typeface="Mada"/>
                <a:sym typeface="Mada"/>
              </a:rPr>
              <a:t>Split: </a:t>
            </a:r>
            <a:r>
              <a:rPr lang="en-GB" sz="1200">
                <a:solidFill>
                  <a:schemeClr val="dk1"/>
                </a:solidFill>
                <a:latin typeface="Mada"/>
                <a:ea typeface="Mada"/>
                <a:cs typeface="Mada"/>
                <a:sym typeface="Mada"/>
              </a:rPr>
              <a:t>occur when aortic and pulmonary valves close </a:t>
            </a:r>
            <a:endParaRPr sz="1200">
              <a:solidFill>
                <a:schemeClr val="dk1"/>
              </a:solidFill>
              <a:latin typeface="Mada"/>
              <a:ea typeface="Mada"/>
              <a:cs typeface="Mada"/>
              <a:sym typeface="Mada"/>
            </a:endParaRPr>
          </a:p>
          <a:p>
            <a:pPr indent="0" lvl="0" marL="1371600" rtl="0" algn="l">
              <a:lnSpc>
                <a:spcPct val="115000"/>
              </a:lnSpc>
              <a:spcBef>
                <a:spcPts val="0"/>
              </a:spcBef>
              <a:spcAft>
                <a:spcPts val="0"/>
              </a:spcAft>
              <a:buNone/>
            </a:pPr>
            <a:r>
              <a:rPr lang="en-GB" sz="1200">
                <a:solidFill>
                  <a:schemeClr val="dk1"/>
                </a:solidFill>
                <a:latin typeface="Mada"/>
                <a:ea typeface="Mada"/>
                <a:cs typeface="Mada"/>
                <a:sym typeface="Mada"/>
              </a:rPr>
              <a:t>asynchronously → A double sound can be heard when</a:t>
            </a:r>
            <a:endParaRPr sz="1200">
              <a:solidFill>
                <a:schemeClr val="dk1"/>
              </a:solidFill>
              <a:latin typeface="Mada"/>
              <a:ea typeface="Mada"/>
              <a:cs typeface="Mada"/>
              <a:sym typeface="Mada"/>
            </a:endParaRPr>
          </a:p>
          <a:p>
            <a:pPr indent="0" lvl="0" marL="1371600" rtl="0" algn="l">
              <a:lnSpc>
                <a:spcPct val="115000"/>
              </a:lnSpc>
              <a:spcBef>
                <a:spcPts val="0"/>
              </a:spcBef>
              <a:spcAft>
                <a:spcPts val="0"/>
              </a:spcAft>
              <a:buNone/>
            </a:pPr>
            <a:r>
              <a:rPr lang="en-GB" sz="1200">
                <a:solidFill>
                  <a:schemeClr val="dk1"/>
                </a:solidFill>
                <a:latin typeface="Mada"/>
                <a:ea typeface="Mada"/>
                <a:cs typeface="Mada"/>
                <a:sym typeface="Mada"/>
              </a:rPr>
              <a:t> they are 0.2 or more seconds apart.</a:t>
            </a:r>
            <a:endParaRPr sz="1200">
              <a:solidFill>
                <a:schemeClr val="dk1"/>
              </a:solidFill>
              <a:latin typeface="Mada"/>
              <a:ea typeface="Mada"/>
              <a:cs typeface="Mada"/>
              <a:sym typeface="Mada"/>
            </a:endParaRPr>
          </a:p>
          <a:p>
            <a:pPr indent="-304800" lvl="3" marL="18288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Indicates: Pulmonary hypertension.</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Lora"/>
              <a:buAutoNum type="alphaLcPeriod"/>
            </a:pPr>
            <a:r>
              <a:rPr b="1" lang="en-GB" sz="1200">
                <a:solidFill>
                  <a:schemeClr val="dk1"/>
                </a:solidFill>
                <a:latin typeface="Mada"/>
                <a:ea typeface="Mada"/>
                <a:cs typeface="Mada"/>
                <a:sym typeface="Mada"/>
              </a:rPr>
              <a:t>Murmurs: </a:t>
            </a:r>
            <a:r>
              <a:rPr lang="en-GB" sz="1200">
                <a:solidFill>
                  <a:schemeClr val="dk1"/>
                </a:solidFill>
                <a:latin typeface="Mada"/>
                <a:ea typeface="Mada"/>
                <a:cs typeface="Mada"/>
                <a:sym typeface="Mada"/>
              </a:rPr>
              <a:t>Caused by turbulence in blood flow, could be </a:t>
            </a:r>
            <a:endParaRPr sz="12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rPr lang="en-GB" sz="1200">
                <a:solidFill>
                  <a:schemeClr val="dk1"/>
                </a:solidFill>
                <a:latin typeface="Mada"/>
                <a:ea typeface="Mada"/>
                <a:cs typeface="Mada"/>
                <a:sym typeface="Mada"/>
              </a:rPr>
              <a:t>systolic or diastolic.</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Lora"/>
              <a:buChar char="●"/>
            </a:pPr>
            <a:r>
              <a:rPr lang="en-GB" sz="1200">
                <a:solidFill>
                  <a:schemeClr val="dk1"/>
                </a:solidFill>
                <a:latin typeface="Mada"/>
                <a:ea typeface="Mada"/>
                <a:cs typeface="Mada"/>
                <a:sym typeface="Mada"/>
              </a:rPr>
              <a:t>Listen to </a:t>
            </a:r>
            <a:r>
              <a:rPr b="1" lang="en-GB" sz="1200">
                <a:solidFill>
                  <a:schemeClr val="dk1"/>
                </a:solidFill>
                <a:latin typeface="Mada"/>
                <a:ea typeface="Mada"/>
                <a:cs typeface="Mada"/>
                <a:sym typeface="Mada"/>
              </a:rPr>
              <a:t>murmurs at the back </a:t>
            </a:r>
            <a:r>
              <a:rPr lang="en-GB" sz="1200">
                <a:solidFill>
                  <a:schemeClr val="dk1"/>
                </a:solidFill>
                <a:latin typeface="Mada"/>
                <a:ea typeface="Mada"/>
                <a:cs typeface="Mada"/>
                <a:sym typeface="Mada"/>
              </a:rPr>
              <a:t>of the chest:</a:t>
            </a:r>
            <a:endParaRPr sz="1200">
              <a:solidFill>
                <a:schemeClr val="dk1"/>
              </a:solidFill>
              <a:latin typeface="Mada"/>
              <a:ea typeface="Mada"/>
              <a:cs typeface="Mada"/>
              <a:sym typeface="Mada"/>
            </a:endParaRPr>
          </a:p>
          <a:p>
            <a:pPr indent="-304800" lvl="1" marL="18288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The murmur of a patent ductus or coarctation </a:t>
            </a:r>
            <a:endParaRPr sz="1200">
              <a:solidFill>
                <a:schemeClr val="dk1"/>
              </a:solidFill>
              <a:latin typeface="Mada"/>
              <a:ea typeface="Mada"/>
              <a:cs typeface="Mada"/>
              <a:sym typeface="Mada"/>
            </a:endParaRPr>
          </a:p>
          <a:p>
            <a:pPr indent="0" lvl="0" marL="1828800" rtl="0" algn="l">
              <a:lnSpc>
                <a:spcPct val="115000"/>
              </a:lnSpc>
              <a:spcBef>
                <a:spcPts val="0"/>
              </a:spcBef>
              <a:spcAft>
                <a:spcPts val="0"/>
              </a:spcAft>
              <a:buNone/>
            </a:pPr>
            <a:r>
              <a:rPr lang="en-GB" sz="1200">
                <a:solidFill>
                  <a:schemeClr val="dk1"/>
                </a:solidFill>
                <a:latin typeface="Mada"/>
                <a:ea typeface="Mada"/>
                <a:cs typeface="Mada"/>
                <a:sym typeface="Mada"/>
              </a:rPr>
              <a:t>can often be heard over the aorta, posteriorly,</a:t>
            </a:r>
            <a:endParaRPr sz="1200">
              <a:solidFill>
                <a:schemeClr val="dk1"/>
              </a:solidFill>
              <a:latin typeface="Mada"/>
              <a:ea typeface="Mada"/>
              <a:cs typeface="Mada"/>
              <a:sym typeface="Mada"/>
            </a:endParaRPr>
          </a:p>
          <a:p>
            <a:pPr indent="0" lvl="0" marL="1828800" rtl="0" algn="l">
              <a:lnSpc>
                <a:spcPct val="115000"/>
              </a:lnSpc>
              <a:spcBef>
                <a:spcPts val="0"/>
              </a:spcBef>
              <a:spcAft>
                <a:spcPts val="0"/>
              </a:spcAft>
              <a:buNone/>
            </a:pPr>
            <a:r>
              <a:rPr lang="en-GB" sz="1200">
                <a:solidFill>
                  <a:schemeClr val="dk1"/>
                </a:solidFill>
                <a:latin typeface="Mada"/>
                <a:ea typeface="Mada"/>
                <a:cs typeface="Mada"/>
                <a:sym typeface="Mada"/>
              </a:rPr>
              <a:t>just to the left of the midline.</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b="1" sz="1200">
              <a:solidFill>
                <a:schemeClr val="dk1"/>
              </a:solidFill>
              <a:highlight>
                <a:srgbClr val="F9DEC9"/>
              </a:highlight>
              <a:latin typeface="Mada"/>
              <a:ea typeface="Mada"/>
              <a:cs typeface="Mada"/>
              <a:sym typeface="Mada"/>
            </a:endParaRPr>
          </a:p>
          <a:p>
            <a:pPr indent="0" lvl="0" marL="0" rtl="0" algn="l">
              <a:lnSpc>
                <a:spcPct val="115000"/>
              </a:lnSpc>
              <a:spcBef>
                <a:spcPts val="0"/>
              </a:spcBef>
              <a:spcAft>
                <a:spcPts val="0"/>
              </a:spcAft>
              <a:buNone/>
            </a:pPr>
            <a:r>
              <a:rPr b="1" lang="en-GB" sz="1200">
                <a:solidFill>
                  <a:schemeClr val="dk1"/>
                </a:solidFill>
                <a:highlight>
                  <a:srgbClr val="F9DEC9"/>
                </a:highlight>
                <a:latin typeface="Mada"/>
                <a:ea typeface="Mada"/>
                <a:cs typeface="Mada"/>
                <a:sym typeface="Mada"/>
              </a:rPr>
              <a:t>Test for edema</a:t>
            </a:r>
            <a:endParaRPr b="1" sz="1200">
              <a:solidFill>
                <a:schemeClr val="dk1"/>
              </a:solidFill>
              <a:highlight>
                <a:srgbClr val="F9DEC9"/>
              </a:highlight>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Feet  and ankles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Sacral  and buttock  regions: if bedridden for some time.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en-GB" sz="1200">
                <a:solidFill>
                  <a:schemeClr val="dk1"/>
                </a:solidFill>
                <a:latin typeface="Mada"/>
                <a:ea typeface="Mada"/>
                <a:cs typeface="Mada"/>
                <a:sym typeface="Mada"/>
              </a:rPr>
              <a:t>Cardiac oedema is very soft and ‘pits’ easily.</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t/>
            </a:r>
            <a:endParaRPr b="1" sz="1200">
              <a:solidFill>
                <a:schemeClr val="dk1"/>
              </a:solidFill>
              <a:latin typeface="Mada"/>
              <a:ea typeface="Mada"/>
              <a:cs typeface="Mada"/>
              <a:sym typeface="Mada"/>
            </a:endParaRPr>
          </a:p>
          <a:p>
            <a:pPr indent="0" lvl="0" marL="457200" rtl="0" algn="l">
              <a:lnSpc>
                <a:spcPct val="115000"/>
              </a:lnSpc>
              <a:spcBef>
                <a:spcPts val="0"/>
              </a:spcBef>
              <a:spcAft>
                <a:spcPts val="0"/>
              </a:spcAft>
              <a:buClr>
                <a:schemeClr val="dk1"/>
              </a:buClr>
              <a:buSzPts val="1100"/>
              <a:buFont typeface="Arial"/>
              <a:buNone/>
            </a:pPr>
            <a:r>
              <a:t/>
            </a:r>
            <a:endParaRPr b="1" sz="12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b="1" sz="12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t/>
            </a:r>
            <a:endParaRPr b="1" sz="1200">
              <a:solidFill>
                <a:schemeClr val="dk1"/>
              </a:solidFill>
              <a:latin typeface="Mada"/>
              <a:ea typeface="Mada"/>
              <a:cs typeface="Mada"/>
              <a:sym typeface="Mada"/>
            </a:endParaRPr>
          </a:p>
        </p:txBody>
      </p:sp>
      <p:pic>
        <p:nvPicPr>
          <p:cNvPr id="1156" name="Google Shape;1156;p68"/>
          <p:cNvPicPr preferRelativeResize="0"/>
          <p:nvPr/>
        </p:nvPicPr>
        <p:blipFill>
          <a:blip r:embed="rId3">
            <a:alphaModFix/>
          </a:blip>
          <a:stretch>
            <a:fillRect/>
          </a:stretch>
        </p:blipFill>
        <p:spPr>
          <a:xfrm>
            <a:off x="5470650" y="5194000"/>
            <a:ext cx="2016901" cy="3187276"/>
          </a:xfrm>
          <a:prstGeom prst="rect">
            <a:avLst/>
          </a:prstGeom>
          <a:noFill/>
          <a:ln>
            <a:noFill/>
          </a:ln>
        </p:spPr>
      </p:pic>
      <p:pic>
        <p:nvPicPr>
          <p:cNvPr id="1157" name="Google Shape;1157;p68"/>
          <p:cNvPicPr preferRelativeResize="0"/>
          <p:nvPr/>
        </p:nvPicPr>
        <p:blipFill>
          <a:blip r:embed="rId4">
            <a:alphaModFix/>
          </a:blip>
          <a:stretch>
            <a:fillRect/>
          </a:stretch>
        </p:blipFill>
        <p:spPr>
          <a:xfrm>
            <a:off x="4762179" y="8522325"/>
            <a:ext cx="2503050" cy="1787875"/>
          </a:xfrm>
          <a:prstGeom prst="rect">
            <a:avLst/>
          </a:prstGeom>
          <a:noFill/>
          <a:ln>
            <a:noFill/>
          </a:ln>
        </p:spPr>
      </p:pic>
      <p:sp>
        <p:nvSpPr>
          <p:cNvPr id="1158" name="Google Shape;1158;p68"/>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sp>
        <p:nvSpPr>
          <p:cNvPr id="1163" name="Google Shape;1163;p69"/>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69"/>
          <p:cNvSpPr txBox="1"/>
          <p:nvPr/>
        </p:nvSpPr>
        <p:spPr>
          <a:xfrm>
            <a:off x="-298500" y="283100"/>
            <a:ext cx="7494300" cy="22101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sz="4000">
                <a:solidFill>
                  <a:srgbClr val="9FCFCF"/>
                </a:solidFill>
                <a:highlight>
                  <a:srgbClr val="FFFFFF"/>
                </a:highlight>
                <a:latin typeface="Lora"/>
                <a:ea typeface="Lora"/>
                <a:cs typeface="Lora"/>
                <a:sym typeface="Lora"/>
              </a:rPr>
              <a:t>Session 9: History and Physical Examination of the Breast and Breast Lump</a:t>
            </a:r>
            <a:endParaRPr b="1" sz="4000">
              <a:solidFill>
                <a:srgbClr val="9FCFCF"/>
              </a:solidFill>
              <a:highlight>
                <a:srgbClr val="FFFFFF"/>
              </a:highlight>
              <a:latin typeface="Lora"/>
              <a:ea typeface="Lora"/>
              <a:cs typeface="Lora"/>
              <a:sym typeface="Lora"/>
            </a:endParaRPr>
          </a:p>
        </p:txBody>
      </p:sp>
      <p:grpSp>
        <p:nvGrpSpPr>
          <p:cNvPr id="1165" name="Google Shape;1165;p69"/>
          <p:cNvGrpSpPr/>
          <p:nvPr/>
        </p:nvGrpSpPr>
        <p:grpSpPr>
          <a:xfrm>
            <a:off x="0" y="2300977"/>
            <a:ext cx="4067400" cy="558405"/>
            <a:chOff x="-163450" y="-34550"/>
            <a:chExt cx="4067400" cy="1359642"/>
          </a:xfrm>
        </p:grpSpPr>
        <p:sp>
          <p:nvSpPr>
            <p:cNvPr id="1166" name="Google Shape;1166;p69"/>
            <p:cNvSpPr txBox="1"/>
            <p:nvPr/>
          </p:nvSpPr>
          <p:spPr>
            <a:xfrm>
              <a:off x="-163450" y="-34550"/>
              <a:ext cx="4067400" cy="299100"/>
            </a:xfrm>
            <a:prstGeom prst="rect">
              <a:avLst/>
            </a:prstGeom>
            <a:noFill/>
            <a:ln>
              <a:noFill/>
            </a:ln>
          </p:spPr>
          <p:txBody>
            <a:bodyPr anchorCtr="0" anchor="t" bIns="91425" lIns="91425" spcFirstLastPara="1" rIns="91425" wrap="square" tIns="91425">
              <a:noAutofit/>
            </a:bodyPr>
            <a:lstStyle/>
            <a:p>
              <a:pPr indent="0" lvl="0" marL="89999" rtl="0" algn="l">
                <a:spcBef>
                  <a:spcPts val="0"/>
                </a:spcBef>
                <a:spcAft>
                  <a:spcPts val="0"/>
                </a:spcAft>
                <a:buNone/>
              </a:pPr>
              <a:r>
                <a:rPr lang="en-GB" sz="1800">
                  <a:solidFill>
                    <a:srgbClr val="9FCFCF"/>
                  </a:solidFill>
                  <a:latin typeface="Comfortaa Regular"/>
                  <a:ea typeface="Comfortaa Regular"/>
                  <a:cs typeface="Comfortaa Regular"/>
                  <a:sym typeface="Comfortaa Regular"/>
                </a:rPr>
                <a:t>Objectives</a:t>
              </a:r>
              <a:endParaRPr sz="1800">
                <a:solidFill>
                  <a:srgbClr val="9FCFCF"/>
                </a:solidFill>
                <a:latin typeface="Comfortaa Regular"/>
                <a:ea typeface="Comfortaa Regular"/>
                <a:cs typeface="Comfortaa Regular"/>
                <a:sym typeface="Comfortaa Regular"/>
              </a:endParaRPr>
            </a:p>
          </p:txBody>
        </p:sp>
        <p:sp>
          <p:nvSpPr>
            <p:cNvPr id="1167" name="Google Shape;1167;p69"/>
            <p:cNvSpPr/>
            <p:nvPr/>
          </p:nvSpPr>
          <p:spPr>
            <a:xfrm>
              <a:off x="-6675" y="1208992"/>
              <a:ext cx="2224800" cy="1161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1168" name="Google Shape;1168;p69"/>
          <p:cNvSpPr txBox="1"/>
          <p:nvPr/>
        </p:nvSpPr>
        <p:spPr>
          <a:xfrm>
            <a:off x="80450" y="4826211"/>
            <a:ext cx="4067400" cy="115500"/>
          </a:xfrm>
          <a:prstGeom prst="rect">
            <a:avLst/>
          </a:prstGeom>
          <a:noFill/>
          <a:ln>
            <a:noFill/>
          </a:ln>
        </p:spPr>
        <p:txBody>
          <a:bodyPr anchorCtr="0" anchor="t" bIns="91425" lIns="91425" spcFirstLastPara="1" rIns="91425" wrap="square" tIns="91425">
            <a:noAutofit/>
          </a:bodyPr>
          <a:lstStyle/>
          <a:p>
            <a:pPr indent="0" lvl="0" marL="89999"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done by : </a:t>
            </a:r>
            <a:endParaRPr sz="1800">
              <a:solidFill>
                <a:srgbClr val="9FCFCF"/>
              </a:solidFill>
              <a:latin typeface="Comfortaa Regular"/>
              <a:ea typeface="Comfortaa Regular"/>
              <a:cs typeface="Comfortaa Regular"/>
              <a:sym typeface="Comfortaa Regular"/>
            </a:endParaRPr>
          </a:p>
        </p:txBody>
      </p:sp>
      <p:sp>
        <p:nvSpPr>
          <p:cNvPr id="1169" name="Google Shape;1169;p69"/>
          <p:cNvSpPr/>
          <p:nvPr/>
        </p:nvSpPr>
        <p:spPr>
          <a:xfrm>
            <a:off x="80450" y="5295062"/>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nvGrpSpPr>
          <p:cNvPr id="1170" name="Google Shape;1170;p69"/>
          <p:cNvGrpSpPr/>
          <p:nvPr/>
        </p:nvGrpSpPr>
        <p:grpSpPr>
          <a:xfrm>
            <a:off x="80450" y="8819783"/>
            <a:ext cx="4067400" cy="558300"/>
            <a:chOff x="80450" y="9108080"/>
            <a:chExt cx="4067400" cy="558300"/>
          </a:xfrm>
        </p:grpSpPr>
        <p:sp>
          <p:nvSpPr>
            <p:cNvPr id="1171" name="Google Shape;1171;p69"/>
            <p:cNvSpPr txBox="1"/>
            <p:nvPr/>
          </p:nvSpPr>
          <p:spPr>
            <a:xfrm>
              <a:off x="80450" y="9108080"/>
              <a:ext cx="4067400" cy="55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Resources </a:t>
              </a:r>
              <a:endParaRPr sz="1800">
                <a:solidFill>
                  <a:srgbClr val="9FCFCF"/>
                </a:solidFill>
                <a:latin typeface="Comfortaa Regular"/>
                <a:ea typeface="Comfortaa Regular"/>
                <a:cs typeface="Comfortaa Regular"/>
                <a:sym typeface="Comfortaa Regular"/>
              </a:endParaRPr>
            </a:p>
          </p:txBody>
        </p:sp>
        <p:sp>
          <p:nvSpPr>
            <p:cNvPr id="1172" name="Google Shape;1172;p69"/>
            <p:cNvSpPr/>
            <p:nvPr/>
          </p:nvSpPr>
          <p:spPr>
            <a:xfrm>
              <a:off x="80450" y="9576925"/>
              <a:ext cx="18699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1173" name="Google Shape;1173;p69"/>
          <p:cNvSpPr txBox="1"/>
          <p:nvPr/>
        </p:nvSpPr>
        <p:spPr>
          <a:xfrm>
            <a:off x="80375" y="2904300"/>
            <a:ext cx="7330800" cy="18870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SzPts val="1400"/>
              <a:buFont typeface="Mada"/>
              <a:buChar char="●"/>
            </a:pPr>
            <a:r>
              <a:rPr b="1" lang="en-GB">
                <a:latin typeface="Mada"/>
                <a:ea typeface="Mada"/>
                <a:cs typeface="Mada"/>
                <a:sym typeface="Mada"/>
              </a:rPr>
              <a:t>History of breast diseases</a:t>
            </a:r>
            <a:endParaRPr b="1">
              <a:latin typeface="Mada"/>
              <a:ea typeface="Mada"/>
              <a:cs typeface="Mada"/>
              <a:sym typeface="Mada"/>
            </a:endParaRPr>
          </a:p>
          <a:p>
            <a:pPr indent="-317500" lvl="1" marL="914400" rtl="0" algn="l">
              <a:lnSpc>
                <a:spcPct val="115000"/>
              </a:lnSpc>
              <a:spcBef>
                <a:spcPts val="0"/>
              </a:spcBef>
              <a:spcAft>
                <a:spcPts val="0"/>
              </a:spcAft>
              <a:buSzPts val="1400"/>
              <a:buFont typeface="Mada"/>
              <a:buChar char="○"/>
            </a:pPr>
            <a:r>
              <a:rPr lang="en-GB">
                <a:latin typeface="Mada"/>
                <a:ea typeface="Mada"/>
                <a:cs typeface="Mada"/>
                <a:sym typeface="Mada"/>
              </a:rPr>
              <a:t>General history</a:t>
            </a:r>
            <a:endParaRPr>
              <a:latin typeface="Mada"/>
              <a:ea typeface="Mada"/>
              <a:cs typeface="Mada"/>
              <a:sym typeface="Mada"/>
            </a:endParaRPr>
          </a:p>
          <a:p>
            <a:pPr indent="-317500" lvl="1" marL="914400" rtl="0" algn="l">
              <a:lnSpc>
                <a:spcPct val="115000"/>
              </a:lnSpc>
              <a:spcBef>
                <a:spcPts val="0"/>
              </a:spcBef>
              <a:spcAft>
                <a:spcPts val="0"/>
              </a:spcAft>
              <a:buSzPts val="1400"/>
              <a:buFont typeface="Mada"/>
              <a:buChar char="○"/>
            </a:pPr>
            <a:r>
              <a:rPr lang="en-GB">
                <a:latin typeface="Mada"/>
                <a:ea typeface="Mada"/>
                <a:cs typeface="Mada"/>
                <a:sym typeface="Mada"/>
              </a:rPr>
              <a:t>Breast problems (lump, pain, discharges, nipple changes, hormonal history)</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b="1" lang="en-GB">
                <a:latin typeface="Mada"/>
                <a:ea typeface="Mada"/>
                <a:cs typeface="Mada"/>
                <a:sym typeface="Mada"/>
              </a:rPr>
              <a:t>Examination of the breast</a:t>
            </a:r>
            <a:endParaRPr b="1">
              <a:latin typeface="Mada"/>
              <a:ea typeface="Mada"/>
              <a:cs typeface="Mada"/>
              <a:sym typeface="Mada"/>
            </a:endParaRPr>
          </a:p>
          <a:p>
            <a:pPr indent="-317500" lvl="1" marL="914400" rtl="0" algn="l">
              <a:lnSpc>
                <a:spcPct val="115000"/>
              </a:lnSpc>
              <a:spcBef>
                <a:spcPts val="0"/>
              </a:spcBef>
              <a:spcAft>
                <a:spcPts val="0"/>
              </a:spcAft>
              <a:buSzPts val="1400"/>
              <a:buFont typeface="Mada"/>
              <a:buChar char="○"/>
            </a:pPr>
            <a:r>
              <a:rPr lang="en-GB">
                <a:latin typeface="Mada"/>
                <a:ea typeface="Mada"/>
                <a:cs typeface="Mada"/>
                <a:sym typeface="Mada"/>
              </a:rPr>
              <a:t>Examination of the breast and axillae</a:t>
            </a:r>
            <a:endParaRPr>
              <a:latin typeface="Mada"/>
              <a:ea typeface="Mada"/>
              <a:cs typeface="Mada"/>
              <a:sym typeface="Mada"/>
            </a:endParaRPr>
          </a:p>
          <a:p>
            <a:pPr indent="-317500" lvl="1" marL="914400" rtl="0" algn="l">
              <a:lnSpc>
                <a:spcPct val="115000"/>
              </a:lnSpc>
              <a:spcBef>
                <a:spcPts val="0"/>
              </a:spcBef>
              <a:spcAft>
                <a:spcPts val="0"/>
              </a:spcAft>
              <a:buSzPts val="1400"/>
              <a:buFont typeface="Mada"/>
              <a:buChar char="○"/>
            </a:pPr>
            <a:r>
              <a:rPr lang="en-GB">
                <a:latin typeface="Mada"/>
                <a:ea typeface="Mada"/>
                <a:cs typeface="Mada"/>
                <a:sym typeface="Mada"/>
              </a:rPr>
              <a:t>General examination</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b="1" lang="en-GB">
                <a:latin typeface="Mada"/>
                <a:ea typeface="Mada"/>
                <a:cs typeface="Mada"/>
                <a:sym typeface="Mada"/>
              </a:rPr>
              <a:t>Differentiate between: </a:t>
            </a:r>
            <a:r>
              <a:rPr lang="en-GB">
                <a:latin typeface="Mada"/>
                <a:ea typeface="Mada"/>
                <a:cs typeface="Mada"/>
                <a:sym typeface="Mada"/>
              </a:rPr>
              <a:t>Benign breast diseases and Malignant breast neoplasms</a:t>
            </a:r>
            <a:endParaRPr>
              <a:latin typeface="Mada"/>
              <a:ea typeface="Mada"/>
              <a:cs typeface="Mada"/>
              <a:sym typeface="Mada"/>
            </a:endParaRPr>
          </a:p>
        </p:txBody>
      </p:sp>
      <p:sp>
        <p:nvSpPr>
          <p:cNvPr id="1174" name="Google Shape;1174;p69"/>
          <p:cNvSpPr txBox="1"/>
          <p:nvPr/>
        </p:nvSpPr>
        <p:spPr>
          <a:xfrm>
            <a:off x="80450" y="9496575"/>
            <a:ext cx="6096900" cy="10314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ada"/>
              <a:buChar char="●"/>
            </a:pPr>
            <a:r>
              <a:rPr lang="en-GB">
                <a:latin typeface="Mada"/>
                <a:ea typeface="Mada"/>
                <a:cs typeface="Mada"/>
                <a:sym typeface="Mada"/>
              </a:rPr>
              <a:t>Browse’s Introduction To The Symptoms &amp; Signs Of Surgical Disease</a:t>
            </a:r>
            <a:endParaRPr>
              <a:latin typeface="Mada"/>
              <a:ea typeface="Mada"/>
              <a:cs typeface="Mada"/>
              <a:sym typeface="Mada"/>
            </a:endParaRPr>
          </a:p>
          <a:p>
            <a:pPr indent="-317500" lvl="0" marL="457200" rtl="0" algn="l">
              <a:spcBef>
                <a:spcPts val="0"/>
              </a:spcBef>
              <a:spcAft>
                <a:spcPts val="0"/>
              </a:spcAft>
              <a:buSzPts val="1400"/>
              <a:buFont typeface="Mada"/>
              <a:buChar char="●"/>
            </a:pPr>
            <a:r>
              <a:rPr lang="en-GB">
                <a:latin typeface="Mada"/>
                <a:ea typeface="Mada"/>
                <a:cs typeface="Mada"/>
                <a:sym typeface="Mada"/>
              </a:rPr>
              <a:t>Clinical Surgical Skills By Hamad Alqahtani</a:t>
            </a:r>
            <a:endParaRPr>
              <a:latin typeface="Mada"/>
              <a:ea typeface="Mada"/>
              <a:cs typeface="Mada"/>
              <a:sym typeface="Mada"/>
            </a:endParaRPr>
          </a:p>
          <a:p>
            <a:pPr indent="-317500" lvl="0" marL="457200" rtl="0" algn="l">
              <a:spcBef>
                <a:spcPts val="0"/>
              </a:spcBef>
              <a:spcAft>
                <a:spcPts val="0"/>
              </a:spcAft>
              <a:buSzPts val="1400"/>
              <a:buFont typeface="Mada"/>
              <a:buChar char="●"/>
            </a:pPr>
            <a:r>
              <a:rPr lang="en-GB">
                <a:latin typeface="Mada"/>
                <a:ea typeface="Mada"/>
                <a:cs typeface="Mada"/>
                <a:sym typeface="Mada"/>
              </a:rPr>
              <a:t>436 Files For Surgery Osce </a:t>
            </a:r>
            <a:endParaRPr>
              <a:latin typeface="Mada"/>
              <a:ea typeface="Mada"/>
              <a:cs typeface="Mada"/>
              <a:sym typeface="Mada"/>
            </a:endParaRPr>
          </a:p>
          <a:p>
            <a:pPr indent="-317500" lvl="0" marL="457200" rtl="0" algn="l">
              <a:spcBef>
                <a:spcPts val="0"/>
              </a:spcBef>
              <a:spcAft>
                <a:spcPts val="0"/>
              </a:spcAft>
              <a:buSzPts val="1400"/>
              <a:buFont typeface="Mada"/>
              <a:buChar char="●"/>
            </a:pPr>
            <a:r>
              <a:rPr lang="en-GB">
                <a:latin typeface="Mada"/>
                <a:ea typeface="Mada"/>
                <a:cs typeface="Mada"/>
                <a:sym typeface="Mada"/>
              </a:rPr>
              <a:t>Principles and practice of surgery 6th edition </a:t>
            </a:r>
            <a:endParaRPr>
              <a:latin typeface="Mada"/>
              <a:ea typeface="Mada"/>
              <a:cs typeface="Mada"/>
              <a:sym typeface="Mada"/>
            </a:endParaRPr>
          </a:p>
        </p:txBody>
      </p:sp>
      <p:sp>
        <p:nvSpPr>
          <p:cNvPr id="1175" name="Google Shape;1175;p69"/>
          <p:cNvSpPr txBox="1"/>
          <p:nvPr/>
        </p:nvSpPr>
        <p:spPr>
          <a:xfrm>
            <a:off x="210400" y="5436938"/>
            <a:ext cx="4695000" cy="14160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Mada"/>
              <a:buChar char="●"/>
            </a:pPr>
            <a:r>
              <a:rPr lang="en-GB" sz="2000">
                <a:latin typeface="Mada"/>
                <a:ea typeface="Mada"/>
                <a:cs typeface="Mada"/>
                <a:sym typeface="Mada"/>
              </a:rPr>
              <a:t>Abdulrahman Shadid</a:t>
            </a:r>
            <a:endParaRPr sz="2000">
              <a:latin typeface="Mada"/>
              <a:ea typeface="Mada"/>
              <a:cs typeface="Mada"/>
              <a:sym typeface="Mada"/>
            </a:endParaRPr>
          </a:p>
          <a:p>
            <a:pPr indent="-355600" lvl="0" marL="457200" rtl="0" algn="l">
              <a:spcBef>
                <a:spcPts val="0"/>
              </a:spcBef>
              <a:spcAft>
                <a:spcPts val="0"/>
              </a:spcAft>
              <a:buSzPts val="2000"/>
              <a:buFont typeface="Mada"/>
              <a:buChar char="●"/>
            </a:pPr>
            <a:r>
              <a:rPr lang="en-GB" sz="2000">
                <a:latin typeface="Mada"/>
                <a:ea typeface="Mada"/>
                <a:cs typeface="Mada"/>
                <a:sym typeface="Mada"/>
              </a:rPr>
              <a:t>Yasmeen Almousa</a:t>
            </a:r>
            <a:endParaRPr sz="2000">
              <a:latin typeface="Mada"/>
              <a:ea typeface="Mada"/>
              <a:cs typeface="Mada"/>
              <a:sym typeface="Mada"/>
            </a:endParaRPr>
          </a:p>
          <a:p>
            <a:pPr indent="-355600" lvl="0" marL="457200" rtl="0" algn="l">
              <a:spcBef>
                <a:spcPts val="0"/>
              </a:spcBef>
              <a:spcAft>
                <a:spcPts val="0"/>
              </a:spcAft>
              <a:buSzPts val="2000"/>
              <a:buFont typeface="Mada"/>
              <a:buChar char="●"/>
            </a:pPr>
            <a:r>
              <a:rPr lang="en-GB" sz="2000">
                <a:latin typeface="Mada"/>
                <a:ea typeface="Mada"/>
                <a:cs typeface="Mada"/>
                <a:sym typeface="Mada"/>
              </a:rPr>
              <a:t>Abdullah Shadid</a:t>
            </a:r>
            <a:endParaRPr sz="2000">
              <a:latin typeface="Mada"/>
              <a:ea typeface="Mada"/>
              <a:cs typeface="Mada"/>
              <a:sym typeface="Mada"/>
            </a:endParaRPr>
          </a:p>
          <a:p>
            <a:pPr indent="-355600" lvl="0" marL="457200" rtl="0" algn="l">
              <a:spcBef>
                <a:spcPts val="0"/>
              </a:spcBef>
              <a:spcAft>
                <a:spcPts val="0"/>
              </a:spcAft>
              <a:buSzPts val="2000"/>
              <a:buFont typeface="Mada"/>
              <a:buChar char="●"/>
            </a:pPr>
            <a:r>
              <a:rPr lang="en-GB" sz="2000">
                <a:latin typeface="Mada"/>
                <a:ea typeface="Mada"/>
                <a:cs typeface="Mada"/>
                <a:sym typeface="Mada"/>
              </a:rPr>
              <a:t>Abdullah Alassaf</a:t>
            </a:r>
            <a:endParaRPr sz="2000">
              <a:latin typeface="Mada"/>
              <a:ea typeface="Mada"/>
              <a:cs typeface="Mada"/>
              <a:sym typeface="Mada"/>
            </a:endParaRPr>
          </a:p>
        </p:txBody>
      </p:sp>
      <p:sp>
        <p:nvSpPr>
          <p:cNvPr id="1176" name="Google Shape;1176;p69"/>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pSp>
        <p:nvGrpSpPr>
          <p:cNvPr id="1177" name="Google Shape;1177;p69"/>
          <p:cNvGrpSpPr/>
          <p:nvPr/>
        </p:nvGrpSpPr>
        <p:grpSpPr>
          <a:xfrm>
            <a:off x="80450" y="6955557"/>
            <a:ext cx="4067400" cy="489881"/>
            <a:chOff x="80450" y="3045481"/>
            <a:chExt cx="4067400" cy="489881"/>
          </a:xfrm>
        </p:grpSpPr>
        <p:sp>
          <p:nvSpPr>
            <p:cNvPr id="1178" name="Google Shape;1178;p69"/>
            <p:cNvSpPr txBox="1"/>
            <p:nvPr/>
          </p:nvSpPr>
          <p:spPr>
            <a:xfrm>
              <a:off x="80450" y="3045481"/>
              <a:ext cx="4067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Reviewed by : </a:t>
              </a:r>
              <a:endParaRPr sz="1800">
                <a:solidFill>
                  <a:srgbClr val="9FCFCF"/>
                </a:solidFill>
                <a:latin typeface="Comfortaa Regular"/>
                <a:ea typeface="Comfortaa Regular"/>
                <a:cs typeface="Comfortaa Regular"/>
                <a:sym typeface="Comfortaa Regular"/>
              </a:endParaRPr>
            </a:p>
          </p:txBody>
        </p:sp>
        <p:sp>
          <p:nvSpPr>
            <p:cNvPr id="1179" name="Google Shape;1179;p69"/>
            <p:cNvSpPr/>
            <p:nvPr/>
          </p:nvSpPr>
          <p:spPr>
            <a:xfrm>
              <a:off x="80450" y="3496062"/>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1180" name="Google Shape;1180;p69"/>
          <p:cNvSpPr txBox="1"/>
          <p:nvPr/>
        </p:nvSpPr>
        <p:spPr>
          <a:xfrm>
            <a:off x="80450" y="7455225"/>
            <a:ext cx="2625600" cy="4926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Mada"/>
              <a:buChar char="●"/>
            </a:pPr>
            <a:r>
              <a:rPr lang="en-GB" sz="2000">
                <a:latin typeface="Mada"/>
                <a:ea typeface="Mada"/>
                <a:cs typeface="Mada"/>
                <a:sym typeface="Mada"/>
              </a:rPr>
              <a:t>Joud AlKhalifah</a:t>
            </a:r>
            <a:endParaRPr sz="2000">
              <a:latin typeface="Mada"/>
              <a:ea typeface="Mada"/>
              <a:cs typeface="Mada"/>
              <a:sym typeface="Mada"/>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sp>
        <p:nvSpPr>
          <p:cNvPr id="1185" name="Google Shape;1185;p70"/>
          <p:cNvSpPr txBox="1"/>
          <p:nvPr/>
        </p:nvSpPr>
        <p:spPr>
          <a:xfrm>
            <a:off x="790575" y="217150"/>
            <a:ext cx="6057900" cy="437700"/>
          </a:xfrm>
          <a:prstGeom prst="rect">
            <a:avLst/>
          </a:prstGeom>
          <a:noFill/>
          <a:ln cap="flat" cmpd="sng" w="19050">
            <a:solidFill>
              <a:srgbClr val="FF0000"/>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latin typeface="Lora"/>
                <a:ea typeface="Lora"/>
                <a:cs typeface="Lora"/>
                <a:sym typeface="Lora"/>
              </a:rPr>
              <a:t>History Of Breast Diseases</a:t>
            </a:r>
            <a:endParaRPr b="1" sz="2000">
              <a:solidFill>
                <a:srgbClr val="9FCFCF"/>
              </a:solidFill>
              <a:latin typeface="Lora"/>
              <a:ea typeface="Lora"/>
              <a:cs typeface="Lora"/>
              <a:sym typeface="Lora"/>
            </a:endParaRPr>
          </a:p>
          <a:p>
            <a:pPr indent="0" lvl="0" marL="0" rtl="0" algn="l">
              <a:spcBef>
                <a:spcPts val="0"/>
              </a:spcBef>
              <a:spcAft>
                <a:spcPts val="0"/>
              </a:spcAft>
              <a:buNone/>
            </a:pPr>
            <a:r>
              <a:t/>
            </a:r>
            <a:endParaRPr b="1">
              <a:solidFill>
                <a:srgbClr val="9FCFCF"/>
              </a:solidFill>
              <a:latin typeface="Lora"/>
              <a:ea typeface="Lora"/>
              <a:cs typeface="Lora"/>
              <a:sym typeface="Lora"/>
            </a:endParaRPr>
          </a:p>
          <a:p>
            <a:pPr indent="0" lvl="0" marL="0" rtl="0" algn="l">
              <a:spcBef>
                <a:spcPts val="0"/>
              </a:spcBef>
              <a:spcAft>
                <a:spcPts val="0"/>
              </a:spcAft>
              <a:buNone/>
            </a:pPr>
            <a:r>
              <a:t/>
            </a:r>
            <a:endParaRPr b="1">
              <a:solidFill>
                <a:srgbClr val="9FCFCF"/>
              </a:solidFill>
              <a:latin typeface="Lora"/>
              <a:ea typeface="Lora"/>
              <a:cs typeface="Lora"/>
              <a:sym typeface="Lora"/>
            </a:endParaRPr>
          </a:p>
        </p:txBody>
      </p:sp>
      <p:sp>
        <p:nvSpPr>
          <p:cNvPr id="1186" name="Google Shape;1186;p70"/>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70"/>
          <p:cNvSpPr txBox="1"/>
          <p:nvPr/>
        </p:nvSpPr>
        <p:spPr>
          <a:xfrm>
            <a:off x="75" y="652875"/>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800">
                <a:solidFill>
                  <a:srgbClr val="9FCFCF"/>
                </a:solidFill>
                <a:latin typeface="Comfortaa Regular"/>
                <a:ea typeface="Comfortaa Regular"/>
                <a:cs typeface="Comfortaa Regular"/>
                <a:sym typeface="Comfortaa Regular"/>
              </a:rPr>
              <a:t>History Of Breast Diseases</a:t>
            </a:r>
            <a:endParaRPr sz="1800">
              <a:solidFill>
                <a:srgbClr val="9FCFCF"/>
              </a:solidFill>
              <a:latin typeface="Comfortaa Regular"/>
              <a:ea typeface="Comfortaa Regular"/>
              <a:cs typeface="Comfortaa Regular"/>
              <a:sym typeface="Comfortaa Regular"/>
            </a:endParaRPr>
          </a:p>
          <a:p>
            <a:pPr indent="0" lvl="0" marL="0" rtl="0" algn="l">
              <a:spcBef>
                <a:spcPts val="0"/>
              </a:spcBef>
              <a:spcAft>
                <a:spcPts val="0"/>
              </a:spcAft>
              <a:buClr>
                <a:schemeClr val="dk1"/>
              </a:buClr>
              <a:buSzPts val="1100"/>
              <a:buFont typeface="Arial"/>
              <a:buNone/>
            </a:pPr>
            <a:r>
              <a:t/>
            </a:r>
            <a:endParaRPr sz="1800">
              <a:solidFill>
                <a:srgbClr val="9FCFCF"/>
              </a:solidFill>
              <a:latin typeface="Comfortaa Regular"/>
              <a:ea typeface="Comfortaa Regular"/>
              <a:cs typeface="Comfortaa Regular"/>
              <a:sym typeface="Comfortaa Regular"/>
            </a:endParaRPr>
          </a:p>
          <a:p>
            <a:pPr indent="0" lvl="0" marL="0" rtl="0" algn="l">
              <a:spcBef>
                <a:spcPts val="0"/>
              </a:spcBef>
              <a:spcAft>
                <a:spcPts val="0"/>
              </a:spcAft>
              <a:buNone/>
            </a:pPr>
            <a:r>
              <a:t/>
            </a:r>
            <a:endParaRPr sz="1800">
              <a:solidFill>
                <a:srgbClr val="9FCFCF"/>
              </a:solidFill>
              <a:latin typeface="Comfortaa Regular"/>
              <a:ea typeface="Comfortaa Regular"/>
              <a:cs typeface="Comfortaa Regular"/>
              <a:sym typeface="Comfortaa Regular"/>
            </a:endParaRPr>
          </a:p>
        </p:txBody>
      </p:sp>
      <p:sp>
        <p:nvSpPr>
          <p:cNvPr id="1188" name="Google Shape;1188;p70"/>
          <p:cNvSpPr txBox="1"/>
          <p:nvPr/>
        </p:nvSpPr>
        <p:spPr>
          <a:xfrm>
            <a:off x="4734420" y="1516775"/>
            <a:ext cx="1368000" cy="3693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100">
                <a:latin typeface="Mada"/>
                <a:ea typeface="Mada"/>
                <a:cs typeface="Mada"/>
                <a:sym typeface="Mada"/>
              </a:rPr>
              <a:t>Nipple retraction</a:t>
            </a:r>
            <a:endParaRPr sz="1100">
              <a:solidFill>
                <a:srgbClr val="FFFFFF"/>
              </a:solidFill>
              <a:latin typeface="Fira Sans"/>
              <a:ea typeface="Fira Sans"/>
              <a:cs typeface="Fira Sans"/>
              <a:sym typeface="Fira Sans"/>
            </a:endParaRPr>
          </a:p>
        </p:txBody>
      </p:sp>
      <p:sp>
        <p:nvSpPr>
          <p:cNvPr id="1189" name="Google Shape;1189;p70"/>
          <p:cNvSpPr txBox="1"/>
          <p:nvPr/>
        </p:nvSpPr>
        <p:spPr>
          <a:xfrm>
            <a:off x="6323425" y="1516775"/>
            <a:ext cx="1216800" cy="3693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FF0000"/>
                </a:solidFill>
                <a:latin typeface="Mada"/>
                <a:ea typeface="Mada"/>
                <a:cs typeface="Mada"/>
                <a:sym typeface="Mada"/>
              </a:rPr>
              <a:t>Nipple discharges</a:t>
            </a:r>
            <a:endParaRPr b="1" sz="1100">
              <a:solidFill>
                <a:srgbClr val="FF0000"/>
              </a:solidFill>
              <a:latin typeface="Mada"/>
              <a:ea typeface="Mada"/>
              <a:cs typeface="Mada"/>
              <a:sym typeface="Mada"/>
            </a:endParaRPr>
          </a:p>
        </p:txBody>
      </p:sp>
      <p:sp>
        <p:nvSpPr>
          <p:cNvPr id="1190" name="Google Shape;1190;p70"/>
          <p:cNvSpPr txBox="1"/>
          <p:nvPr/>
        </p:nvSpPr>
        <p:spPr>
          <a:xfrm>
            <a:off x="219525" y="1516775"/>
            <a:ext cx="1368000" cy="3693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FF0000"/>
                </a:solidFill>
                <a:latin typeface="Mada"/>
                <a:ea typeface="Mada"/>
                <a:cs typeface="Mada"/>
                <a:sym typeface="Mada"/>
              </a:rPr>
              <a:t>Breast lump</a:t>
            </a:r>
            <a:endParaRPr b="1" sz="1100">
              <a:solidFill>
                <a:srgbClr val="FF0000"/>
              </a:solidFill>
              <a:latin typeface="Fira Sans"/>
              <a:ea typeface="Fira Sans"/>
              <a:cs typeface="Fira Sans"/>
              <a:sym typeface="Fira Sans"/>
            </a:endParaRPr>
          </a:p>
        </p:txBody>
      </p:sp>
      <p:sp>
        <p:nvSpPr>
          <p:cNvPr id="1191" name="Google Shape;1191;p70"/>
          <p:cNvSpPr txBox="1"/>
          <p:nvPr/>
        </p:nvSpPr>
        <p:spPr>
          <a:xfrm>
            <a:off x="3244151" y="1516775"/>
            <a:ext cx="1368000" cy="3693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FF0000"/>
                </a:solidFill>
                <a:latin typeface="Mada"/>
                <a:ea typeface="Mada"/>
                <a:cs typeface="Mada"/>
                <a:sym typeface="Mada"/>
              </a:rPr>
              <a:t>Pain &amp; Tenderness of the breast</a:t>
            </a:r>
            <a:endParaRPr b="1" sz="1100">
              <a:solidFill>
                <a:srgbClr val="FF0000"/>
              </a:solidFill>
              <a:latin typeface="Fira Sans"/>
              <a:ea typeface="Fira Sans"/>
              <a:cs typeface="Fira Sans"/>
              <a:sym typeface="Fira Sans"/>
            </a:endParaRPr>
          </a:p>
        </p:txBody>
      </p:sp>
      <p:sp>
        <p:nvSpPr>
          <p:cNvPr id="1192" name="Google Shape;1192;p70"/>
          <p:cNvSpPr txBox="1"/>
          <p:nvPr/>
        </p:nvSpPr>
        <p:spPr>
          <a:xfrm>
            <a:off x="1753890" y="1516775"/>
            <a:ext cx="1368000" cy="3693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100">
                <a:latin typeface="Mada"/>
                <a:ea typeface="Mada"/>
                <a:cs typeface="Mada"/>
                <a:sym typeface="Mada"/>
              </a:rPr>
              <a:t>Change in the breast size</a:t>
            </a:r>
            <a:endParaRPr sz="1100">
              <a:solidFill>
                <a:srgbClr val="FFFFFF"/>
              </a:solidFill>
              <a:latin typeface="Fira Sans"/>
              <a:ea typeface="Fira Sans"/>
              <a:cs typeface="Fira Sans"/>
              <a:sym typeface="Fira Sans"/>
            </a:endParaRPr>
          </a:p>
        </p:txBody>
      </p:sp>
      <p:sp>
        <p:nvSpPr>
          <p:cNvPr id="1193" name="Google Shape;1193;p70"/>
          <p:cNvSpPr txBox="1"/>
          <p:nvPr/>
        </p:nvSpPr>
        <p:spPr>
          <a:xfrm>
            <a:off x="124423" y="2245150"/>
            <a:ext cx="6011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chemeClr val="dk1"/>
                </a:solidFill>
                <a:highlight>
                  <a:srgbClr val="FFC35F"/>
                </a:highlight>
                <a:latin typeface="Mada"/>
                <a:ea typeface="Mada"/>
                <a:cs typeface="Mada"/>
                <a:sym typeface="Mada"/>
              </a:rPr>
              <a:t>1. Breast lump: </a:t>
            </a:r>
            <a:endParaRPr sz="1200">
              <a:highlight>
                <a:srgbClr val="FFC35F"/>
              </a:highlight>
              <a:latin typeface="Mada"/>
              <a:ea typeface="Mada"/>
              <a:cs typeface="Mada"/>
              <a:sym typeface="Mada"/>
            </a:endParaRPr>
          </a:p>
        </p:txBody>
      </p:sp>
      <p:graphicFrame>
        <p:nvGraphicFramePr>
          <p:cNvPr id="1194" name="Google Shape;1194;p70"/>
          <p:cNvGraphicFramePr/>
          <p:nvPr/>
        </p:nvGraphicFramePr>
        <p:xfrm>
          <a:off x="215963" y="2614450"/>
          <a:ext cx="3000000" cy="3000000"/>
        </p:xfrm>
        <a:graphic>
          <a:graphicData uri="http://schemas.openxmlformats.org/drawingml/2006/table">
            <a:tbl>
              <a:tblPr>
                <a:noFill/>
                <a:tableStyleId>{19993E90-D4CF-4236-97D6-A35B643A8516}</a:tableStyleId>
              </a:tblPr>
              <a:tblGrid>
                <a:gridCol w="1433225"/>
                <a:gridCol w="5839875"/>
              </a:tblGrid>
              <a:tr h="163450">
                <a:tc>
                  <a:txBody>
                    <a:bodyPr/>
                    <a:lstStyle/>
                    <a:p>
                      <a:pPr indent="0" lvl="0" marL="0" rtl="0" algn="ctr">
                        <a:spcBef>
                          <a:spcPts val="0"/>
                        </a:spcBef>
                        <a:spcAft>
                          <a:spcPts val="0"/>
                        </a:spcAft>
                        <a:buNone/>
                      </a:pPr>
                      <a:r>
                        <a:rPr b="1" lang="en-GB" sz="1000">
                          <a:latin typeface="Mada"/>
                          <a:ea typeface="Mada"/>
                          <a:cs typeface="Mada"/>
                          <a:sym typeface="Mada"/>
                        </a:rPr>
                        <a:t>You should ask about</a:t>
                      </a:r>
                      <a:endParaRPr b="1" sz="10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None/>
                      </a:pPr>
                      <a:r>
                        <a:rPr b="1" lang="en-GB" sz="1000">
                          <a:latin typeface="Mada"/>
                          <a:ea typeface="Mada"/>
                          <a:cs typeface="Mada"/>
                          <a:sym typeface="Mada"/>
                        </a:rPr>
                        <a:t>Hint </a:t>
                      </a:r>
                      <a:endParaRPr b="1" sz="1000">
                        <a:latin typeface="Mada"/>
                        <a:ea typeface="Mada"/>
                        <a:cs typeface="Mada"/>
                        <a:sym typeface="Mada"/>
                      </a:endParaRPr>
                    </a:p>
                  </a:txBody>
                  <a:tcPr marT="91425" marB="91425" marR="91425" marL="91425">
                    <a:solidFill>
                      <a:srgbClr val="F9DEC9"/>
                    </a:solidFill>
                  </a:tcPr>
                </a:tc>
              </a:tr>
              <a:tr h="163450">
                <a:tc>
                  <a:txBody>
                    <a:bodyPr/>
                    <a:lstStyle/>
                    <a:p>
                      <a:pPr indent="0" lvl="0" marL="0" rtl="0" algn="ctr">
                        <a:spcBef>
                          <a:spcPts val="0"/>
                        </a:spcBef>
                        <a:spcAft>
                          <a:spcPts val="0"/>
                        </a:spcAft>
                        <a:buNone/>
                      </a:pPr>
                      <a:r>
                        <a:rPr b="1" lang="en-GB" sz="1000">
                          <a:latin typeface="Mada"/>
                          <a:ea typeface="Mada"/>
                          <a:cs typeface="Mada"/>
                          <a:sym typeface="Mada"/>
                        </a:rPr>
                        <a:t>Site</a:t>
                      </a:r>
                      <a:endParaRPr b="1" sz="1000">
                        <a:latin typeface="Mada"/>
                        <a:ea typeface="Mada"/>
                        <a:cs typeface="Mada"/>
                        <a:sym typeface="Mada"/>
                      </a:endParaRPr>
                    </a:p>
                  </a:txBody>
                  <a:tcPr marT="91425" marB="91425" marR="91425" marL="91425" anchor="ctr"/>
                </a:tc>
                <a:tc>
                  <a:txBody>
                    <a:bodyPr/>
                    <a:lstStyle/>
                    <a:p>
                      <a:pPr indent="-285750" lvl="0" marL="457200" rtl="0" algn="l">
                        <a:spcBef>
                          <a:spcPts val="0"/>
                        </a:spcBef>
                        <a:spcAft>
                          <a:spcPts val="0"/>
                        </a:spcAft>
                        <a:buSzPts val="900"/>
                        <a:buFont typeface="Mada"/>
                        <a:buChar char="●"/>
                      </a:pPr>
                      <a:r>
                        <a:rPr lang="en-GB" sz="900">
                          <a:solidFill>
                            <a:schemeClr val="dk1"/>
                          </a:solidFill>
                          <a:latin typeface="Mada"/>
                          <a:ea typeface="Mada"/>
                          <a:cs typeface="Mada"/>
                          <a:sym typeface="Mada"/>
                        </a:rPr>
                        <a:t>Where? bilateral or unilateral? </a:t>
                      </a:r>
                      <a:endParaRPr sz="900">
                        <a:latin typeface="Mada"/>
                        <a:ea typeface="Mada"/>
                        <a:cs typeface="Mada"/>
                        <a:sym typeface="Mada"/>
                      </a:endParaRPr>
                    </a:p>
                  </a:txBody>
                  <a:tcPr marT="91425" marB="91425" marR="91425" marL="91425"/>
                </a:tc>
              </a:tr>
              <a:tr h="237750">
                <a:tc>
                  <a:txBody>
                    <a:bodyPr/>
                    <a:lstStyle/>
                    <a:p>
                      <a:pPr indent="0" lvl="0" marL="0" rtl="0" algn="ctr">
                        <a:spcBef>
                          <a:spcPts val="0"/>
                        </a:spcBef>
                        <a:spcAft>
                          <a:spcPts val="0"/>
                        </a:spcAft>
                        <a:buNone/>
                      </a:pPr>
                      <a:r>
                        <a:rPr b="1" lang="en-GB" sz="1000">
                          <a:latin typeface="Mada"/>
                          <a:ea typeface="Mada"/>
                          <a:cs typeface="Mada"/>
                          <a:sym typeface="Mada"/>
                        </a:rPr>
                        <a:t>Onset</a:t>
                      </a:r>
                      <a:endParaRPr b="1" sz="1000">
                        <a:latin typeface="Mada"/>
                        <a:ea typeface="Mada"/>
                        <a:cs typeface="Mada"/>
                        <a:sym typeface="Mada"/>
                      </a:endParaRPr>
                    </a:p>
                  </a:txBody>
                  <a:tcPr marT="91425" marB="91425" marR="91425" marL="91425" anchor="ctr"/>
                </a:tc>
                <a:tc>
                  <a:txBody>
                    <a:bodyPr/>
                    <a:lstStyle/>
                    <a:p>
                      <a:pPr indent="-285750" lvl="0" marL="457200" rtl="0" algn="l">
                        <a:spcBef>
                          <a:spcPts val="0"/>
                        </a:spcBef>
                        <a:spcAft>
                          <a:spcPts val="0"/>
                        </a:spcAft>
                        <a:buClr>
                          <a:schemeClr val="dk1"/>
                        </a:buClr>
                        <a:buSzPts val="900"/>
                        <a:buFont typeface="Mada"/>
                        <a:buChar char="●"/>
                      </a:pPr>
                      <a:r>
                        <a:rPr b="1" lang="en-GB" sz="900">
                          <a:solidFill>
                            <a:srgbClr val="DBA17B"/>
                          </a:solidFill>
                          <a:latin typeface="Mada"/>
                          <a:ea typeface="Mada"/>
                          <a:cs typeface="Mada"/>
                          <a:sym typeface="Mada"/>
                        </a:rPr>
                        <a:t> </a:t>
                      </a:r>
                      <a:r>
                        <a:rPr lang="en-GB" sz="900">
                          <a:solidFill>
                            <a:schemeClr val="dk1"/>
                          </a:solidFill>
                          <a:latin typeface="Mada"/>
                          <a:ea typeface="Mada"/>
                          <a:cs typeface="Mada"/>
                          <a:sym typeface="Mada"/>
                        </a:rPr>
                        <a:t>When did you notice ? </a:t>
                      </a:r>
                      <a:r>
                        <a:rPr lang="en-GB" sz="900">
                          <a:solidFill>
                            <a:srgbClr val="FF0000"/>
                          </a:solidFill>
                          <a:latin typeface="Mada"/>
                          <a:ea typeface="Mada"/>
                          <a:cs typeface="Mada"/>
                          <a:sym typeface="Mada"/>
                        </a:rPr>
                        <a:t>How did you notice?</a:t>
                      </a:r>
                      <a:r>
                        <a:rPr lang="en-GB" sz="900">
                          <a:solidFill>
                            <a:schemeClr val="dk1"/>
                          </a:solidFill>
                          <a:latin typeface="Mada"/>
                          <a:ea typeface="Mada"/>
                          <a:cs typeface="Mada"/>
                          <a:sym typeface="Mada"/>
                        </a:rPr>
                        <a:t>How has the its changed since you notice it ? </a:t>
                      </a:r>
                      <a:r>
                        <a:rPr lang="en-GB" sz="900">
                          <a:solidFill>
                            <a:srgbClr val="FF0000"/>
                          </a:solidFill>
                          <a:latin typeface="Mada"/>
                          <a:ea typeface="Mada"/>
                          <a:cs typeface="Mada"/>
                          <a:sym typeface="Mada"/>
                        </a:rPr>
                        <a:t>(breast cancers usually grow slowly)</a:t>
                      </a:r>
                      <a:endParaRPr sz="900">
                        <a:solidFill>
                          <a:srgbClr val="FF0000"/>
                        </a:solidFill>
                      </a:endParaRPr>
                    </a:p>
                  </a:txBody>
                  <a:tcPr marT="91425" marB="91425" marR="91425" marL="91425"/>
                </a:tc>
              </a:tr>
              <a:tr h="163450">
                <a:tc>
                  <a:txBody>
                    <a:bodyPr/>
                    <a:lstStyle/>
                    <a:p>
                      <a:pPr indent="0" lvl="0" marL="0" rtl="0" algn="ctr">
                        <a:spcBef>
                          <a:spcPts val="0"/>
                        </a:spcBef>
                        <a:spcAft>
                          <a:spcPts val="0"/>
                        </a:spcAft>
                        <a:buNone/>
                      </a:pPr>
                      <a:r>
                        <a:rPr b="1" lang="en-GB" sz="1000">
                          <a:latin typeface="Mada"/>
                          <a:ea typeface="Mada"/>
                          <a:cs typeface="Mada"/>
                          <a:sym typeface="Mada"/>
                        </a:rPr>
                        <a:t>Character</a:t>
                      </a:r>
                      <a:endParaRPr b="1" sz="1000">
                        <a:latin typeface="Mada"/>
                        <a:ea typeface="Mada"/>
                        <a:cs typeface="Mada"/>
                        <a:sym typeface="Mada"/>
                      </a:endParaRPr>
                    </a:p>
                  </a:txBody>
                  <a:tcPr marT="91425" marB="91425" marR="91425" marL="91425" anchor="ctr"/>
                </a:tc>
                <a:tc>
                  <a:txBody>
                    <a:bodyPr/>
                    <a:lstStyle/>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How many?  Size?  Movable? </a:t>
                      </a:r>
                      <a:r>
                        <a:rPr b="1" lang="en-GB" sz="900">
                          <a:solidFill>
                            <a:srgbClr val="DBA17B"/>
                          </a:solidFill>
                          <a:latin typeface="Mada"/>
                          <a:ea typeface="Mada"/>
                          <a:cs typeface="Mada"/>
                          <a:sym typeface="Mada"/>
                        </a:rPr>
                        <a:t> </a:t>
                      </a:r>
                      <a:endParaRPr sz="900"/>
                    </a:p>
                  </a:txBody>
                  <a:tcPr marT="91425" marB="91425" marR="91425" marL="91425"/>
                </a:tc>
              </a:tr>
              <a:tr h="163450">
                <a:tc>
                  <a:txBody>
                    <a:bodyPr/>
                    <a:lstStyle/>
                    <a:p>
                      <a:pPr indent="0" lvl="0" marL="0" rtl="0" algn="ctr">
                        <a:spcBef>
                          <a:spcPts val="0"/>
                        </a:spcBef>
                        <a:spcAft>
                          <a:spcPts val="0"/>
                        </a:spcAft>
                        <a:buNone/>
                      </a:pPr>
                      <a:r>
                        <a:rPr b="1" lang="en-GB" sz="1000">
                          <a:solidFill>
                            <a:schemeClr val="dk1"/>
                          </a:solidFill>
                          <a:latin typeface="Mada"/>
                          <a:ea typeface="Mada"/>
                          <a:cs typeface="Mada"/>
                          <a:sym typeface="Mada"/>
                        </a:rPr>
                        <a:t>Associated symptoms </a:t>
                      </a:r>
                      <a:endParaRPr b="1" sz="1000">
                        <a:latin typeface="Mada"/>
                        <a:ea typeface="Mada"/>
                        <a:cs typeface="Mada"/>
                        <a:sym typeface="Mada"/>
                      </a:endParaRPr>
                    </a:p>
                  </a:txBody>
                  <a:tcPr marT="91425" marB="91425" marR="91425" marL="91425" anchor="ctr"/>
                </a:tc>
                <a:tc>
                  <a:txBody>
                    <a:bodyPr/>
                    <a:lstStyle/>
                    <a:p>
                      <a:pPr indent="-285750" lvl="0" marL="457200" rtl="0" algn="l">
                        <a:spcBef>
                          <a:spcPts val="0"/>
                        </a:spcBef>
                        <a:spcAft>
                          <a:spcPts val="0"/>
                        </a:spcAft>
                        <a:buSzPts val="900"/>
                        <a:buFont typeface="Mada"/>
                        <a:buChar char="●"/>
                      </a:pPr>
                      <a:r>
                        <a:rPr lang="en-GB" sz="900">
                          <a:latin typeface="Mada"/>
                          <a:ea typeface="Mada"/>
                          <a:cs typeface="Mada"/>
                          <a:sym typeface="Mada"/>
                        </a:rPr>
                        <a:t>painful?(if it's painful it rarely malignant, but consider inflammatory carcinoma) axillary lump? </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solidFill>
                            <a:schemeClr val="dk1"/>
                          </a:solidFill>
                          <a:latin typeface="Mada"/>
                          <a:ea typeface="Mada"/>
                          <a:cs typeface="Mada"/>
                          <a:sym typeface="Mada"/>
                        </a:rPr>
                        <a:t>Ulcer in breast , Eczema like symptoms , Nipple changes</a:t>
                      </a:r>
                      <a:endParaRPr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Constitutional symptoms? </a:t>
                      </a:r>
                      <a:r>
                        <a:rPr lang="en-GB" sz="900">
                          <a:solidFill>
                            <a:srgbClr val="93C47D"/>
                          </a:solidFill>
                          <a:latin typeface="Mada"/>
                          <a:ea typeface="Mada"/>
                          <a:cs typeface="Mada"/>
                          <a:sym typeface="Mada"/>
                        </a:rPr>
                        <a:t>Usually these symptoms does not appear in breast cancer patient </a:t>
                      </a:r>
                      <a:endParaRPr sz="900">
                        <a:solidFill>
                          <a:srgbClr val="93C47D"/>
                        </a:solidFill>
                        <a:latin typeface="Mada"/>
                        <a:ea typeface="Mada"/>
                        <a:cs typeface="Mada"/>
                        <a:sym typeface="Mada"/>
                      </a:endParaRPr>
                    </a:p>
                  </a:txBody>
                  <a:tcPr marT="91425" marB="91425" marR="91425" marL="91425"/>
                </a:tc>
              </a:tr>
              <a:tr h="460675">
                <a:tc>
                  <a:txBody>
                    <a:bodyPr/>
                    <a:lstStyle/>
                    <a:p>
                      <a:pPr indent="0" lvl="0" marL="0" rtl="0" algn="ctr">
                        <a:spcBef>
                          <a:spcPts val="0"/>
                        </a:spcBef>
                        <a:spcAft>
                          <a:spcPts val="0"/>
                        </a:spcAft>
                        <a:buNone/>
                      </a:pPr>
                      <a:r>
                        <a:rPr b="1" lang="en-GB" sz="1000">
                          <a:solidFill>
                            <a:schemeClr val="dk1"/>
                          </a:solidFill>
                          <a:latin typeface="Mada"/>
                          <a:ea typeface="Mada"/>
                          <a:cs typeface="Mada"/>
                          <a:sym typeface="Mada"/>
                        </a:rPr>
                        <a:t>Relation of to the menstrual cycle</a:t>
                      </a:r>
                      <a:endParaRPr b="1" sz="1000">
                        <a:latin typeface="Mada"/>
                        <a:ea typeface="Mada"/>
                        <a:cs typeface="Mada"/>
                        <a:sym typeface="Mada"/>
                      </a:endParaRPr>
                    </a:p>
                  </a:txBody>
                  <a:tcPr marT="91425" marB="91425" marR="91425" marL="91425" anchor="ctr"/>
                </a:tc>
                <a:tc>
                  <a:txBody>
                    <a:bodyPr/>
                    <a:lstStyle/>
                    <a:p>
                      <a:pPr indent="-285750" lvl="0" marL="457200" rtl="0" algn="l">
                        <a:spcBef>
                          <a:spcPts val="0"/>
                        </a:spcBef>
                        <a:spcAft>
                          <a:spcPts val="0"/>
                        </a:spcAft>
                        <a:buSzPts val="900"/>
                        <a:buFont typeface="Mada"/>
                        <a:buChar char="●"/>
                      </a:pPr>
                      <a:r>
                        <a:rPr lang="en-GB" sz="900">
                          <a:latin typeface="Mada"/>
                          <a:ea typeface="Mada"/>
                          <a:cs typeface="Mada"/>
                          <a:sym typeface="Mada"/>
                        </a:rPr>
                        <a:t>Is there any cyclical variation (e.g. increase in size before menses , decrease after menses) ? If related to menstrual cycle: ask is it during or after. Painful?  Nipple changes (inversion)? nipple discharge? Nipple bleeding? Breast changes?</a:t>
                      </a:r>
                      <a:endParaRPr sz="900">
                        <a:latin typeface="Mada"/>
                        <a:ea typeface="Mada"/>
                        <a:cs typeface="Mada"/>
                        <a:sym typeface="Mada"/>
                      </a:endParaRPr>
                    </a:p>
                    <a:p>
                      <a:pPr indent="-285750" lvl="0" marL="457200" rtl="0" algn="l">
                        <a:spcBef>
                          <a:spcPts val="0"/>
                        </a:spcBef>
                        <a:spcAft>
                          <a:spcPts val="0"/>
                        </a:spcAft>
                        <a:buClr>
                          <a:srgbClr val="FF0000"/>
                        </a:buClr>
                        <a:buSzPts val="900"/>
                        <a:buFont typeface="Mada"/>
                        <a:buChar char="●"/>
                      </a:pPr>
                      <a:r>
                        <a:rPr lang="en-GB" sz="900">
                          <a:solidFill>
                            <a:srgbClr val="FF0000"/>
                          </a:solidFill>
                          <a:latin typeface="Mada"/>
                          <a:ea typeface="Mada"/>
                          <a:cs typeface="Mada"/>
                          <a:sym typeface="Mada"/>
                        </a:rPr>
                        <a:t>Breast symptoms that alter with the menstrual cycle are more likely to be due to benign disease</a:t>
                      </a:r>
                      <a:endParaRPr sz="900">
                        <a:solidFill>
                          <a:srgbClr val="FF0000"/>
                        </a:solidFill>
                        <a:latin typeface="Mada"/>
                        <a:ea typeface="Mada"/>
                        <a:cs typeface="Mada"/>
                        <a:sym typeface="Mada"/>
                      </a:endParaRPr>
                    </a:p>
                    <a:p>
                      <a:pPr indent="-285750" lvl="0" marL="457200" rtl="0" algn="l">
                        <a:spcBef>
                          <a:spcPts val="0"/>
                        </a:spcBef>
                        <a:spcAft>
                          <a:spcPts val="0"/>
                        </a:spcAft>
                        <a:buClr>
                          <a:srgbClr val="FF0000"/>
                        </a:buClr>
                        <a:buSzPts val="900"/>
                        <a:buFont typeface="Mada"/>
                        <a:buChar char="●"/>
                      </a:pPr>
                      <a:r>
                        <a:rPr lang="en-GB" sz="900">
                          <a:solidFill>
                            <a:srgbClr val="FF0000"/>
                          </a:solidFill>
                          <a:latin typeface="Mada"/>
                          <a:ea typeface="Mada"/>
                          <a:cs typeface="Mada"/>
                          <a:sym typeface="Mada"/>
                        </a:rPr>
                        <a:t>Lumps that appear just before menstruation are likely to be hormonal and benign</a:t>
                      </a:r>
                      <a:endParaRPr sz="900">
                        <a:solidFill>
                          <a:srgbClr val="FF0000"/>
                        </a:solidFill>
                        <a:latin typeface="Mada"/>
                        <a:ea typeface="Mada"/>
                        <a:cs typeface="Mada"/>
                        <a:sym typeface="Mada"/>
                      </a:endParaRPr>
                    </a:p>
                  </a:txBody>
                  <a:tcPr marT="91425" marB="91425" marR="91425" marL="91425"/>
                </a:tc>
              </a:tr>
              <a:tr h="261475">
                <a:tc>
                  <a:txBody>
                    <a:bodyPr/>
                    <a:lstStyle/>
                    <a:p>
                      <a:pPr indent="0" lvl="0" marL="0" rtl="0" algn="ctr">
                        <a:spcBef>
                          <a:spcPts val="0"/>
                        </a:spcBef>
                        <a:spcAft>
                          <a:spcPts val="0"/>
                        </a:spcAft>
                        <a:buNone/>
                      </a:pPr>
                      <a:r>
                        <a:rPr b="1" lang="en-GB" sz="1000">
                          <a:latin typeface="Mada"/>
                          <a:ea typeface="Mada"/>
                          <a:cs typeface="Mada"/>
                          <a:sym typeface="Mada"/>
                        </a:rPr>
                        <a:t>Similar symptoms in the past?</a:t>
                      </a:r>
                      <a:endParaRPr b="1" sz="1000">
                        <a:latin typeface="Mada"/>
                        <a:ea typeface="Mada"/>
                        <a:cs typeface="Mada"/>
                        <a:sym typeface="Mada"/>
                      </a:endParaRPr>
                    </a:p>
                  </a:txBody>
                  <a:tcPr marT="91425" marB="91425" marR="91425" marL="91425" anchor="ctr"/>
                </a:tc>
                <a:tc>
                  <a:txBody>
                    <a:bodyPr/>
                    <a:lstStyle/>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breast cancer before?other  breast lumps in the present or the past?</a:t>
                      </a:r>
                      <a:endParaRPr sz="9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History of malignancy or pre-malignant condition? family history of breast lumps or cancer ?</a:t>
                      </a:r>
                      <a:endParaRPr sz="900">
                        <a:latin typeface="Mada"/>
                        <a:ea typeface="Mada"/>
                        <a:cs typeface="Mada"/>
                        <a:sym typeface="Mada"/>
                      </a:endParaRPr>
                    </a:p>
                  </a:txBody>
                  <a:tcPr marT="91425" marB="91425" marR="91425" marL="91425"/>
                </a:tc>
              </a:tr>
              <a:tr h="163450">
                <a:tc>
                  <a:txBody>
                    <a:bodyPr/>
                    <a:lstStyle/>
                    <a:p>
                      <a:pPr indent="0" lvl="0" marL="0" rtl="0" algn="ctr">
                        <a:spcBef>
                          <a:spcPts val="0"/>
                        </a:spcBef>
                        <a:spcAft>
                          <a:spcPts val="0"/>
                        </a:spcAft>
                        <a:buNone/>
                      </a:pPr>
                      <a:r>
                        <a:rPr b="1" lang="en-GB" sz="1000">
                          <a:latin typeface="Mada"/>
                          <a:ea typeface="Mada"/>
                          <a:cs typeface="Mada"/>
                          <a:sym typeface="Mada"/>
                        </a:rPr>
                        <a:t>Severity</a:t>
                      </a:r>
                      <a:endParaRPr b="1" sz="1000">
                        <a:latin typeface="Mada"/>
                        <a:ea typeface="Mada"/>
                        <a:cs typeface="Mada"/>
                        <a:sym typeface="Mada"/>
                      </a:endParaRPr>
                    </a:p>
                  </a:txBody>
                  <a:tcPr marT="91425" marB="91425" marR="91425" marL="91425" anchor="ctr"/>
                </a:tc>
                <a:tc>
                  <a:txBody>
                    <a:bodyPr/>
                    <a:lstStyle/>
                    <a:p>
                      <a:pPr indent="-285750" lvl="0" marL="457200" rtl="0" algn="l">
                        <a:spcBef>
                          <a:spcPts val="0"/>
                        </a:spcBef>
                        <a:spcAft>
                          <a:spcPts val="0"/>
                        </a:spcAft>
                        <a:buSzPts val="900"/>
                        <a:buFont typeface="Mada"/>
                        <a:buChar char="●"/>
                      </a:pPr>
                      <a:r>
                        <a:rPr lang="en-GB" sz="900">
                          <a:latin typeface="Mada"/>
                          <a:ea typeface="Mada"/>
                          <a:cs typeface="Mada"/>
                          <a:sym typeface="Mada"/>
                        </a:rPr>
                        <a:t>Is it affect your </a:t>
                      </a:r>
                      <a:r>
                        <a:rPr lang="en-GB" sz="900">
                          <a:latin typeface="Mada"/>
                          <a:ea typeface="Mada"/>
                          <a:cs typeface="Mada"/>
                          <a:sym typeface="Mada"/>
                        </a:rPr>
                        <a:t>daily</a:t>
                      </a:r>
                      <a:r>
                        <a:rPr lang="en-GB" sz="900">
                          <a:latin typeface="Mada"/>
                          <a:ea typeface="Mada"/>
                          <a:cs typeface="Mada"/>
                          <a:sym typeface="Mada"/>
                        </a:rPr>
                        <a:t> life</a:t>
                      </a:r>
                      <a:endParaRPr sz="900">
                        <a:latin typeface="Mada"/>
                        <a:ea typeface="Mada"/>
                        <a:cs typeface="Mada"/>
                        <a:sym typeface="Mada"/>
                      </a:endParaRPr>
                    </a:p>
                  </a:txBody>
                  <a:tcPr marT="91425" marB="91425" marR="91425" marL="91425"/>
                </a:tc>
              </a:tr>
            </a:tbl>
          </a:graphicData>
        </a:graphic>
      </p:graphicFrame>
      <p:sp>
        <p:nvSpPr>
          <p:cNvPr id="1195" name="Google Shape;1195;p70"/>
          <p:cNvSpPr txBox="1"/>
          <p:nvPr/>
        </p:nvSpPr>
        <p:spPr>
          <a:xfrm>
            <a:off x="2961" y="1106413"/>
            <a:ext cx="6933900" cy="4155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Chief complaint </a:t>
            </a:r>
            <a:endParaRPr sz="1100">
              <a:solidFill>
                <a:schemeClr val="dk1"/>
              </a:solidFill>
              <a:latin typeface="Mada"/>
              <a:ea typeface="Mada"/>
              <a:cs typeface="Mada"/>
              <a:sym typeface="Mada"/>
            </a:endParaRPr>
          </a:p>
        </p:txBody>
      </p:sp>
      <p:sp>
        <p:nvSpPr>
          <p:cNvPr id="1196" name="Google Shape;1196;p70"/>
          <p:cNvSpPr txBox="1"/>
          <p:nvPr/>
        </p:nvSpPr>
        <p:spPr>
          <a:xfrm>
            <a:off x="8936" y="1897288"/>
            <a:ext cx="6933900" cy="4155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a:t>
            </a:r>
            <a:endParaRPr sz="1100">
              <a:solidFill>
                <a:schemeClr val="dk1"/>
              </a:solidFill>
              <a:latin typeface="Mada"/>
              <a:ea typeface="Mada"/>
              <a:cs typeface="Mada"/>
              <a:sym typeface="Mada"/>
            </a:endParaRPr>
          </a:p>
        </p:txBody>
      </p:sp>
      <p:sp>
        <p:nvSpPr>
          <p:cNvPr id="1197" name="Google Shape;1197;p70"/>
          <p:cNvSpPr txBox="1"/>
          <p:nvPr/>
        </p:nvSpPr>
        <p:spPr>
          <a:xfrm>
            <a:off x="124413" y="6370963"/>
            <a:ext cx="56946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chemeClr val="dk1"/>
                </a:solidFill>
                <a:highlight>
                  <a:srgbClr val="FFC35F"/>
                </a:highlight>
                <a:latin typeface="Mada"/>
                <a:ea typeface="Mada"/>
                <a:cs typeface="Mada"/>
                <a:sym typeface="Mada"/>
              </a:rPr>
              <a:t>2. Breast pain</a:t>
            </a:r>
            <a:r>
              <a:rPr lang="en-GB" sz="1200">
                <a:solidFill>
                  <a:srgbClr val="1C4588"/>
                </a:solidFill>
                <a:highlight>
                  <a:srgbClr val="FFC35F"/>
                </a:highlight>
                <a:latin typeface="Mada"/>
                <a:ea typeface="Mada"/>
                <a:cs typeface="Mada"/>
                <a:sym typeface="Mada"/>
              </a:rPr>
              <a:t> :</a:t>
            </a:r>
            <a:r>
              <a:rPr lang="en-GB" sz="1200">
                <a:solidFill>
                  <a:srgbClr val="1C4588"/>
                </a:solidFill>
                <a:latin typeface="Mada"/>
                <a:ea typeface="Mada"/>
                <a:cs typeface="Mada"/>
                <a:sym typeface="Mada"/>
              </a:rPr>
              <a:t> </a:t>
            </a:r>
            <a:endParaRPr sz="1100">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SOCRATES</a:t>
            </a:r>
            <a:r>
              <a:rPr lang="en-GB" sz="1100">
                <a:solidFill>
                  <a:srgbClr val="1C4588"/>
                </a:solidFill>
                <a:latin typeface="Mada"/>
                <a:ea typeface="Mada"/>
                <a:cs typeface="Mada"/>
                <a:sym typeface="Mada"/>
              </a:rPr>
              <a:t>: </a:t>
            </a:r>
            <a:r>
              <a:rPr lang="en-GB" sz="1100">
                <a:solidFill>
                  <a:schemeClr val="dk1"/>
                </a:solidFill>
                <a:latin typeface="Mada"/>
                <a:ea typeface="Mada"/>
                <a:cs typeface="Mada"/>
                <a:sym typeface="Mada"/>
              </a:rPr>
              <a:t>(complete description of the pain) </a:t>
            </a:r>
            <a:endParaRPr sz="1100">
              <a:solidFill>
                <a:srgbClr val="1C4588"/>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rgbClr val="DBA17B"/>
                </a:solidFill>
                <a:latin typeface="Mada"/>
                <a:ea typeface="Mada"/>
                <a:cs typeface="Mada"/>
                <a:sym typeface="Mada"/>
              </a:rPr>
              <a:t>Relation of to the menstrual cycle:</a:t>
            </a:r>
            <a:r>
              <a:rPr lang="en-GB" sz="1100">
                <a:solidFill>
                  <a:srgbClr val="1C4588"/>
                </a:solidFill>
                <a:latin typeface="Mada"/>
                <a:ea typeface="Mada"/>
                <a:cs typeface="Mada"/>
                <a:sym typeface="Mada"/>
              </a:rPr>
              <a:t> </a:t>
            </a:r>
            <a:r>
              <a:rPr lang="en-GB" sz="1100">
                <a:latin typeface="Mada"/>
                <a:ea typeface="Mada"/>
                <a:cs typeface="Mada"/>
                <a:sym typeface="Mada"/>
              </a:rPr>
              <a:t>Is the pain cyclical or acyclical</a:t>
            </a:r>
            <a:endParaRPr sz="1100">
              <a:latin typeface="Mada"/>
              <a:ea typeface="Mada"/>
              <a:cs typeface="Mada"/>
              <a:sym typeface="Mada"/>
            </a:endParaRPr>
          </a:p>
        </p:txBody>
      </p:sp>
      <p:sp>
        <p:nvSpPr>
          <p:cNvPr id="1198" name="Google Shape;1198;p70"/>
          <p:cNvSpPr/>
          <p:nvPr/>
        </p:nvSpPr>
        <p:spPr>
          <a:xfrm>
            <a:off x="-3300" y="999950"/>
            <a:ext cx="3413400" cy="549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199" name="Google Shape;1199;p70"/>
          <p:cNvSpPr txBox="1"/>
          <p:nvPr/>
        </p:nvSpPr>
        <p:spPr>
          <a:xfrm>
            <a:off x="113963" y="7002775"/>
            <a:ext cx="7354500" cy="4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chemeClr val="dk1"/>
                </a:solidFill>
                <a:highlight>
                  <a:srgbClr val="FFC35F"/>
                </a:highlight>
                <a:latin typeface="Mada"/>
                <a:ea typeface="Mada"/>
                <a:cs typeface="Mada"/>
                <a:sym typeface="Mada"/>
              </a:rPr>
              <a:t>3</a:t>
            </a:r>
            <a:r>
              <a:rPr b="1" lang="en-GB" sz="1200">
                <a:solidFill>
                  <a:schemeClr val="dk1"/>
                </a:solidFill>
                <a:highlight>
                  <a:srgbClr val="FFC35F"/>
                </a:highlight>
                <a:latin typeface="Mada"/>
                <a:ea typeface="Mada"/>
                <a:cs typeface="Mada"/>
                <a:sym typeface="Mada"/>
              </a:rPr>
              <a:t>. Nipple discharges:  </a:t>
            </a:r>
            <a:endParaRPr sz="1200">
              <a:highlight>
                <a:srgbClr val="FFC35F"/>
              </a:highlight>
              <a:latin typeface="Mada"/>
              <a:ea typeface="Mada"/>
              <a:cs typeface="Mada"/>
              <a:sym typeface="Mada"/>
            </a:endParaRPr>
          </a:p>
          <a:p>
            <a:pPr indent="0" lvl="0" marL="0" rtl="0" algn="l">
              <a:spcBef>
                <a:spcPts val="0"/>
              </a:spcBef>
              <a:spcAft>
                <a:spcPts val="0"/>
              </a:spcAft>
              <a:buNone/>
            </a:pPr>
            <a:r>
              <a:rPr lang="en-GB" sz="1100">
                <a:solidFill>
                  <a:srgbClr val="1C4588"/>
                </a:solidFill>
                <a:latin typeface="Mada"/>
                <a:ea typeface="Mada"/>
                <a:cs typeface="Mada"/>
                <a:sym typeface="Mada"/>
              </a:rPr>
              <a:t>. </a:t>
            </a:r>
            <a:endParaRPr sz="1100">
              <a:solidFill>
                <a:srgbClr val="1C4588"/>
              </a:solidFill>
              <a:latin typeface="Mada"/>
              <a:ea typeface="Mada"/>
              <a:cs typeface="Mada"/>
              <a:sym typeface="Mada"/>
            </a:endParaRPr>
          </a:p>
        </p:txBody>
      </p:sp>
      <p:graphicFrame>
        <p:nvGraphicFramePr>
          <p:cNvPr id="1200" name="Google Shape;1200;p70"/>
          <p:cNvGraphicFramePr/>
          <p:nvPr/>
        </p:nvGraphicFramePr>
        <p:xfrm>
          <a:off x="148788" y="7401250"/>
          <a:ext cx="3000000" cy="3000000"/>
        </p:xfrm>
        <a:graphic>
          <a:graphicData uri="http://schemas.openxmlformats.org/drawingml/2006/table">
            <a:tbl>
              <a:tblPr>
                <a:noFill/>
                <a:tableStyleId>{19993E90-D4CF-4236-97D6-A35B643A8516}</a:tableStyleId>
              </a:tblPr>
              <a:tblGrid>
                <a:gridCol w="1436400"/>
                <a:gridCol w="5848500"/>
              </a:tblGrid>
              <a:tr h="201500">
                <a:tc>
                  <a:txBody>
                    <a:bodyPr/>
                    <a:lstStyle/>
                    <a:p>
                      <a:pPr indent="0" lvl="0" marL="0" rtl="0" algn="ctr">
                        <a:spcBef>
                          <a:spcPts val="0"/>
                        </a:spcBef>
                        <a:spcAft>
                          <a:spcPts val="0"/>
                        </a:spcAft>
                        <a:buNone/>
                      </a:pPr>
                      <a:r>
                        <a:rPr b="1" lang="en-GB" sz="1000">
                          <a:latin typeface="Mada"/>
                          <a:ea typeface="Mada"/>
                          <a:cs typeface="Mada"/>
                          <a:sym typeface="Mada"/>
                        </a:rPr>
                        <a:t>You should ask about</a:t>
                      </a:r>
                      <a:endParaRPr b="1" sz="10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None/>
                      </a:pPr>
                      <a:r>
                        <a:rPr b="1" lang="en-GB" sz="1000">
                          <a:latin typeface="Mada"/>
                          <a:ea typeface="Mada"/>
                          <a:cs typeface="Mada"/>
                          <a:sym typeface="Mada"/>
                        </a:rPr>
                        <a:t>Hint </a:t>
                      </a:r>
                      <a:endParaRPr b="1" sz="1000">
                        <a:latin typeface="Mada"/>
                        <a:ea typeface="Mada"/>
                        <a:cs typeface="Mada"/>
                        <a:sym typeface="Mada"/>
                      </a:endParaRPr>
                    </a:p>
                  </a:txBody>
                  <a:tcPr marT="91425" marB="91425" marR="91425" marL="91425">
                    <a:solidFill>
                      <a:srgbClr val="F9DEC9"/>
                    </a:solidFill>
                  </a:tcPr>
                </a:tc>
              </a:tr>
              <a:tr h="201500">
                <a:tc>
                  <a:txBody>
                    <a:bodyPr/>
                    <a:lstStyle/>
                    <a:p>
                      <a:pPr indent="0" lvl="0" marL="0" rtl="0" algn="ctr">
                        <a:spcBef>
                          <a:spcPts val="0"/>
                        </a:spcBef>
                        <a:spcAft>
                          <a:spcPts val="0"/>
                        </a:spcAft>
                        <a:buNone/>
                      </a:pPr>
                      <a:r>
                        <a:rPr b="1" lang="en-GB" sz="1000">
                          <a:latin typeface="Mada"/>
                          <a:ea typeface="Mada"/>
                          <a:cs typeface="Mada"/>
                          <a:sym typeface="Mada"/>
                        </a:rPr>
                        <a:t>Site</a:t>
                      </a:r>
                      <a:endParaRPr b="1" sz="1000">
                        <a:latin typeface="Mada"/>
                        <a:ea typeface="Mada"/>
                        <a:cs typeface="Mada"/>
                        <a:sym typeface="Mada"/>
                      </a:endParaRPr>
                    </a:p>
                  </a:txBody>
                  <a:tcPr marT="91425" marB="91425" marR="91425" marL="91425" anchor="ctr"/>
                </a:tc>
                <a:tc>
                  <a:txBody>
                    <a:bodyPr/>
                    <a:lstStyle/>
                    <a:p>
                      <a:pPr indent="-285750" lvl="0" marL="457200" rtl="0" algn="l">
                        <a:spcBef>
                          <a:spcPts val="0"/>
                        </a:spcBef>
                        <a:spcAft>
                          <a:spcPts val="0"/>
                        </a:spcAft>
                        <a:buSzPts val="900"/>
                        <a:buFont typeface="Mada"/>
                        <a:buChar char="●"/>
                      </a:pPr>
                      <a:r>
                        <a:rPr lang="en-GB" sz="900">
                          <a:solidFill>
                            <a:schemeClr val="dk1"/>
                          </a:solidFill>
                          <a:latin typeface="Mada"/>
                          <a:ea typeface="Mada"/>
                          <a:cs typeface="Mada"/>
                          <a:sym typeface="Mada"/>
                        </a:rPr>
                        <a:t>Is the discharge from one or both nipples ? </a:t>
                      </a:r>
                      <a:r>
                        <a:rPr lang="en-GB" sz="900">
                          <a:solidFill>
                            <a:srgbClr val="93C47D"/>
                          </a:solidFill>
                          <a:latin typeface="Mada"/>
                          <a:ea typeface="Mada"/>
                          <a:cs typeface="Mada"/>
                          <a:sym typeface="Mada"/>
                        </a:rPr>
                        <a:t>(Serous </a:t>
                      </a:r>
                      <a:r>
                        <a:rPr lang="en-GB" sz="900">
                          <a:solidFill>
                            <a:srgbClr val="93C47D"/>
                          </a:solidFill>
                          <a:latin typeface="Mada"/>
                          <a:ea typeface="Mada"/>
                          <a:cs typeface="Mada"/>
                          <a:sym typeface="Mada"/>
                        </a:rPr>
                        <a:t>bilateral = </a:t>
                      </a:r>
                      <a:r>
                        <a:rPr lang="en-GB" sz="900">
                          <a:solidFill>
                            <a:srgbClr val="93C47D"/>
                          </a:solidFill>
                          <a:latin typeface="Mada"/>
                          <a:ea typeface="Mada"/>
                          <a:cs typeface="Mada"/>
                          <a:sym typeface="Mada"/>
                        </a:rPr>
                        <a:t>FIbrocystic change)</a:t>
                      </a:r>
                      <a:endParaRPr sz="900">
                        <a:solidFill>
                          <a:srgbClr val="93C47D"/>
                        </a:solidFill>
                        <a:latin typeface="Mada"/>
                        <a:ea typeface="Mada"/>
                        <a:cs typeface="Mada"/>
                        <a:sym typeface="Mada"/>
                      </a:endParaRPr>
                    </a:p>
                  </a:txBody>
                  <a:tcPr marT="91425" marB="91425" marR="91425" marL="91425"/>
                </a:tc>
              </a:tr>
              <a:tr h="201500">
                <a:tc>
                  <a:txBody>
                    <a:bodyPr/>
                    <a:lstStyle/>
                    <a:p>
                      <a:pPr indent="0" lvl="0" marL="0" rtl="0" algn="ctr">
                        <a:spcBef>
                          <a:spcPts val="0"/>
                        </a:spcBef>
                        <a:spcAft>
                          <a:spcPts val="0"/>
                        </a:spcAft>
                        <a:buNone/>
                      </a:pPr>
                      <a:r>
                        <a:rPr b="1" lang="en-GB" sz="1000">
                          <a:latin typeface="Mada"/>
                          <a:ea typeface="Mada"/>
                          <a:cs typeface="Mada"/>
                          <a:sym typeface="Mada"/>
                        </a:rPr>
                        <a:t>Onset</a:t>
                      </a:r>
                      <a:endParaRPr b="1" sz="1000">
                        <a:latin typeface="Mada"/>
                        <a:ea typeface="Mada"/>
                        <a:cs typeface="Mada"/>
                        <a:sym typeface="Mada"/>
                      </a:endParaRPr>
                    </a:p>
                  </a:txBody>
                  <a:tcPr marT="91425" marB="91425" marR="91425" marL="91425" anchor="ctr"/>
                </a:tc>
                <a:tc>
                  <a:txBody>
                    <a:bodyPr/>
                    <a:lstStyle/>
                    <a:p>
                      <a:pPr indent="-285750" lvl="0" marL="457200" rtl="0" algn="l">
                        <a:spcBef>
                          <a:spcPts val="0"/>
                        </a:spcBef>
                        <a:spcAft>
                          <a:spcPts val="0"/>
                        </a:spcAft>
                        <a:buClr>
                          <a:schemeClr val="dk1"/>
                        </a:buClr>
                        <a:buSzPts val="900"/>
                        <a:buFont typeface="Mada"/>
                        <a:buChar char="●"/>
                      </a:pPr>
                      <a:r>
                        <a:rPr b="1" lang="en-GB" sz="900">
                          <a:solidFill>
                            <a:srgbClr val="DBA17B"/>
                          </a:solidFill>
                          <a:latin typeface="Mada"/>
                          <a:ea typeface="Mada"/>
                          <a:cs typeface="Mada"/>
                          <a:sym typeface="Mada"/>
                        </a:rPr>
                        <a:t> </a:t>
                      </a:r>
                      <a:r>
                        <a:rPr lang="en-GB" sz="900">
                          <a:solidFill>
                            <a:schemeClr val="dk1"/>
                          </a:solidFill>
                          <a:latin typeface="Mada"/>
                          <a:ea typeface="Mada"/>
                          <a:cs typeface="Mada"/>
                          <a:sym typeface="Mada"/>
                        </a:rPr>
                        <a:t>When did you notice ? First time? Any recent history of breastfeeding?</a:t>
                      </a:r>
                      <a:endParaRPr sz="900">
                        <a:solidFill>
                          <a:srgbClr val="FF0000"/>
                        </a:solidFill>
                      </a:endParaRPr>
                    </a:p>
                  </a:txBody>
                  <a:tcPr marT="91425" marB="91425" marR="91425" marL="91425"/>
                </a:tc>
              </a:tr>
              <a:tr h="490600">
                <a:tc>
                  <a:txBody>
                    <a:bodyPr/>
                    <a:lstStyle/>
                    <a:p>
                      <a:pPr indent="0" lvl="0" marL="0" rtl="0" algn="ctr">
                        <a:spcBef>
                          <a:spcPts val="0"/>
                        </a:spcBef>
                        <a:spcAft>
                          <a:spcPts val="0"/>
                        </a:spcAft>
                        <a:buNone/>
                      </a:pPr>
                      <a:r>
                        <a:rPr b="1" lang="en-GB" sz="1000">
                          <a:latin typeface="Mada"/>
                          <a:ea typeface="Mada"/>
                          <a:cs typeface="Mada"/>
                          <a:sym typeface="Mada"/>
                        </a:rPr>
                        <a:t>Character</a:t>
                      </a:r>
                      <a:endParaRPr b="1" sz="1000">
                        <a:latin typeface="Mada"/>
                        <a:ea typeface="Mada"/>
                        <a:cs typeface="Mada"/>
                        <a:sym typeface="Mada"/>
                      </a:endParaRPr>
                    </a:p>
                  </a:txBody>
                  <a:tcPr marT="91425" marB="91425" marR="91425" marL="91425" anchor="ctr"/>
                </a:tc>
                <a:tc>
                  <a:txBody>
                    <a:bodyPr/>
                    <a:lstStyle/>
                    <a:p>
                      <a:pPr indent="-285750" lvl="0" marL="457200" rtl="0" algn="l">
                        <a:spcBef>
                          <a:spcPts val="0"/>
                        </a:spcBef>
                        <a:spcAft>
                          <a:spcPts val="0"/>
                        </a:spcAft>
                        <a:buClr>
                          <a:schemeClr val="dk1"/>
                        </a:buClr>
                        <a:buSzPts val="900"/>
                        <a:buFont typeface="Mada"/>
                        <a:buChar char="●"/>
                      </a:pPr>
                      <a:r>
                        <a:rPr b="1" lang="en-GB" sz="900">
                          <a:solidFill>
                            <a:schemeClr val="dk1"/>
                          </a:solidFill>
                          <a:latin typeface="Mada"/>
                          <a:ea typeface="Mada"/>
                          <a:cs typeface="Mada"/>
                          <a:sym typeface="Mada"/>
                        </a:rPr>
                        <a:t>ABCDF:  Amount (</a:t>
                      </a:r>
                      <a:r>
                        <a:rPr lang="en-GB" sz="900">
                          <a:solidFill>
                            <a:schemeClr val="dk1"/>
                          </a:solidFill>
                          <a:latin typeface="Mada"/>
                          <a:ea typeface="Mada"/>
                          <a:cs typeface="Mada"/>
                          <a:sym typeface="Mada"/>
                        </a:rPr>
                        <a:t> volume of nipple discharge.)</a:t>
                      </a:r>
                      <a:r>
                        <a:rPr b="1" lang="en-GB" sz="900">
                          <a:solidFill>
                            <a:schemeClr val="dk1"/>
                          </a:solidFill>
                          <a:latin typeface="Mada"/>
                          <a:ea typeface="Mada"/>
                          <a:cs typeface="Mada"/>
                          <a:sym typeface="Mada"/>
                        </a:rPr>
                        <a:t>, Blood </a:t>
                      </a:r>
                      <a:r>
                        <a:rPr lang="en-GB" sz="900">
                          <a:solidFill>
                            <a:schemeClr val="dk1"/>
                          </a:solidFill>
                          <a:latin typeface="Mada"/>
                          <a:ea typeface="Mada"/>
                          <a:cs typeface="Mada"/>
                          <a:sym typeface="Mada"/>
                        </a:rPr>
                        <a:t>(is there blood, Single duct blood stained nipple discharge may be the result of duct papilloma or carcinoma),</a:t>
                      </a:r>
                      <a:r>
                        <a:rPr b="1" lang="en-GB" sz="900">
                          <a:solidFill>
                            <a:schemeClr val="dk1"/>
                          </a:solidFill>
                          <a:latin typeface="Mada"/>
                          <a:ea typeface="Mada"/>
                          <a:cs typeface="Mada"/>
                          <a:sym typeface="Mada"/>
                        </a:rPr>
                        <a:t> Color(</a:t>
                      </a:r>
                      <a:r>
                        <a:rPr lang="en-GB" sz="900">
                          <a:solidFill>
                            <a:schemeClr val="dk1"/>
                          </a:solidFill>
                          <a:latin typeface="Mada"/>
                          <a:ea typeface="Mada"/>
                          <a:cs typeface="Mada"/>
                          <a:sym typeface="Mada"/>
                        </a:rPr>
                        <a:t>blood stained ?or galactorrhea (milky)</a:t>
                      </a:r>
                      <a:r>
                        <a:rPr b="1" lang="en-GB" sz="900">
                          <a:solidFill>
                            <a:schemeClr val="dk1"/>
                          </a:solidFill>
                          <a:latin typeface="Mada"/>
                          <a:ea typeface="Mada"/>
                          <a:cs typeface="Mada"/>
                          <a:sym typeface="Mada"/>
                        </a:rPr>
                        <a:t>, </a:t>
                      </a:r>
                      <a:r>
                        <a:rPr lang="en-GB" sz="900">
                          <a:solidFill>
                            <a:schemeClr val="dk1"/>
                          </a:solidFill>
                          <a:latin typeface="Mada"/>
                          <a:ea typeface="Mada"/>
                          <a:cs typeface="Mada"/>
                          <a:sym typeface="Mada"/>
                        </a:rPr>
                        <a:t>S</a:t>
                      </a:r>
                      <a:r>
                        <a:rPr lang="en-GB" sz="900">
                          <a:solidFill>
                            <a:schemeClr val="dk1"/>
                          </a:solidFill>
                          <a:latin typeface="Mada"/>
                          <a:ea typeface="Mada"/>
                          <a:cs typeface="Mada"/>
                          <a:sym typeface="Mada"/>
                        </a:rPr>
                        <a:t>pecific </a:t>
                      </a:r>
                      <a:r>
                        <a:rPr b="1" lang="en-GB" sz="900">
                          <a:solidFill>
                            <a:schemeClr val="dk1"/>
                          </a:solidFill>
                          <a:latin typeface="Mada"/>
                          <a:ea typeface="Mada"/>
                          <a:cs typeface="Mada"/>
                          <a:sym typeface="Mada"/>
                        </a:rPr>
                        <a:t>Discharge</a:t>
                      </a:r>
                      <a:r>
                        <a:rPr lang="en-GB" sz="900">
                          <a:solidFill>
                            <a:schemeClr val="dk1"/>
                          </a:solidFill>
                          <a:latin typeface="Mada"/>
                          <a:ea typeface="Mada"/>
                          <a:cs typeface="Mada"/>
                          <a:sym typeface="Mada"/>
                        </a:rPr>
                        <a:t>(such as mucus), </a:t>
                      </a:r>
                      <a:r>
                        <a:rPr b="1" lang="en-GB" sz="900">
                          <a:solidFill>
                            <a:schemeClr val="dk1"/>
                          </a:solidFill>
                          <a:latin typeface="Mada"/>
                          <a:ea typeface="Mada"/>
                          <a:cs typeface="Mada"/>
                          <a:sym typeface="Mada"/>
                        </a:rPr>
                        <a:t>Frequency </a:t>
                      </a:r>
                      <a:r>
                        <a:rPr lang="en-GB" sz="900">
                          <a:solidFill>
                            <a:schemeClr val="dk1"/>
                          </a:solidFill>
                          <a:latin typeface="Mada"/>
                          <a:ea typeface="Mada"/>
                          <a:cs typeface="Mada"/>
                          <a:sym typeface="Mada"/>
                        </a:rPr>
                        <a:t>(how many time a day), </a:t>
                      </a:r>
                      <a:r>
                        <a:rPr b="1" lang="en-GB" sz="900">
                          <a:solidFill>
                            <a:schemeClr val="dk1"/>
                          </a:solidFill>
                          <a:latin typeface="Mada"/>
                          <a:ea typeface="Mada"/>
                          <a:cs typeface="Mada"/>
                          <a:sym typeface="Mada"/>
                        </a:rPr>
                        <a:t>Event </a:t>
                      </a:r>
                      <a:r>
                        <a:rPr lang="en-GB" sz="900">
                          <a:solidFill>
                            <a:schemeClr val="dk1"/>
                          </a:solidFill>
                          <a:latin typeface="Mada"/>
                          <a:ea typeface="Mada"/>
                          <a:cs typeface="Mada"/>
                          <a:sym typeface="Mada"/>
                        </a:rPr>
                        <a:t>(after breastfeeding?)</a:t>
                      </a:r>
                      <a:endParaRPr sz="9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Spontaneous or induced</a:t>
                      </a:r>
                      <a:endParaRPr sz="900">
                        <a:solidFill>
                          <a:schemeClr val="dk1"/>
                        </a:solidFill>
                        <a:latin typeface="Mada"/>
                        <a:ea typeface="Mada"/>
                        <a:cs typeface="Mada"/>
                        <a:sym typeface="Mada"/>
                      </a:endParaRPr>
                    </a:p>
                  </a:txBody>
                  <a:tcPr marT="91425" marB="91425" marR="91425" marL="91425"/>
                </a:tc>
              </a:tr>
              <a:tr h="201500">
                <a:tc>
                  <a:txBody>
                    <a:bodyPr/>
                    <a:lstStyle/>
                    <a:p>
                      <a:pPr indent="0" lvl="0" marL="0" rtl="0" algn="ctr">
                        <a:spcBef>
                          <a:spcPts val="0"/>
                        </a:spcBef>
                        <a:spcAft>
                          <a:spcPts val="0"/>
                        </a:spcAft>
                        <a:buNone/>
                      </a:pPr>
                      <a:r>
                        <a:rPr b="1" lang="en-GB" sz="1000">
                          <a:solidFill>
                            <a:schemeClr val="dk1"/>
                          </a:solidFill>
                          <a:latin typeface="Mada"/>
                          <a:ea typeface="Mada"/>
                          <a:cs typeface="Mada"/>
                          <a:sym typeface="Mada"/>
                        </a:rPr>
                        <a:t>Associated symptoms </a:t>
                      </a:r>
                      <a:endParaRPr b="1" sz="1000">
                        <a:latin typeface="Mada"/>
                        <a:ea typeface="Mada"/>
                        <a:cs typeface="Mada"/>
                        <a:sym typeface="Mada"/>
                      </a:endParaRPr>
                    </a:p>
                  </a:txBody>
                  <a:tcPr marT="91425" marB="91425" marR="91425" marL="91425" anchor="ctr"/>
                </a:tc>
                <a:tc>
                  <a:txBody>
                    <a:bodyPr/>
                    <a:lstStyle/>
                    <a:p>
                      <a:pPr indent="-285750" lvl="0" marL="457200" rtl="0" algn="l">
                        <a:spcBef>
                          <a:spcPts val="0"/>
                        </a:spcBef>
                        <a:spcAft>
                          <a:spcPts val="0"/>
                        </a:spcAft>
                        <a:buSzPts val="900"/>
                        <a:buFont typeface="Mada"/>
                        <a:buChar char="●"/>
                      </a:pPr>
                      <a:r>
                        <a:rPr lang="en-GB" sz="900">
                          <a:latin typeface="Mada"/>
                          <a:ea typeface="Mada"/>
                          <a:cs typeface="Mada"/>
                          <a:sym typeface="Mada"/>
                        </a:rPr>
                        <a:t>Painful? Infection symptoms? </a:t>
                      </a:r>
                      <a:r>
                        <a:rPr lang="en-GB" sz="900">
                          <a:solidFill>
                            <a:schemeClr val="dk1"/>
                          </a:solidFill>
                          <a:latin typeface="Mada"/>
                          <a:ea typeface="Mada"/>
                          <a:cs typeface="Mada"/>
                          <a:sym typeface="Mada"/>
                        </a:rPr>
                        <a:t>Nipple changes: Inversion, destruction, discoloration? Nipple retraction If unilateral, asymmetrical and distorting, it may</a:t>
                      </a:r>
                      <a:r>
                        <a:rPr b="1" lang="en-GB" sz="900">
                          <a:solidFill>
                            <a:schemeClr val="dk1"/>
                          </a:solidFill>
                          <a:latin typeface="Mada"/>
                          <a:ea typeface="Mada"/>
                          <a:cs typeface="Mada"/>
                          <a:sym typeface="Mada"/>
                        </a:rPr>
                        <a:t> result from an underlying cancer</a:t>
                      </a:r>
                      <a:r>
                        <a:rPr lang="en-GB" sz="900">
                          <a:solidFill>
                            <a:schemeClr val="dk1"/>
                          </a:solidFill>
                          <a:latin typeface="Mada"/>
                          <a:ea typeface="Mada"/>
                          <a:cs typeface="Mada"/>
                          <a:sym typeface="Mada"/>
                        </a:rPr>
                        <a:t> </a:t>
                      </a:r>
                      <a:endParaRPr sz="900">
                        <a:solidFill>
                          <a:schemeClr val="dk1"/>
                        </a:solidFill>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Ulcer in breast or nipple </a:t>
                      </a:r>
                      <a:r>
                        <a:rPr lang="en-GB" sz="900">
                          <a:solidFill>
                            <a:srgbClr val="93C47D"/>
                          </a:solidFill>
                          <a:latin typeface="Mada"/>
                          <a:ea typeface="Mada"/>
                          <a:cs typeface="Mada"/>
                          <a:sym typeface="Mada"/>
                        </a:rPr>
                        <a:t>(Paget disease) </a:t>
                      </a:r>
                      <a:r>
                        <a:rPr lang="en-GB" sz="900">
                          <a:latin typeface="Mada"/>
                          <a:ea typeface="Mada"/>
                          <a:cs typeface="Mada"/>
                          <a:sym typeface="Mada"/>
                        </a:rPr>
                        <a:t>, Eczema like symptoms, Constitutional symptoms?</a:t>
                      </a:r>
                      <a:endParaRPr sz="900">
                        <a:latin typeface="Mada"/>
                        <a:ea typeface="Mada"/>
                        <a:cs typeface="Mada"/>
                        <a:sym typeface="Mada"/>
                      </a:endParaRPr>
                    </a:p>
                  </a:txBody>
                  <a:tcPr marT="91425" marB="91425" marR="91425" marL="91425"/>
                </a:tc>
              </a:tr>
              <a:tr h="329675">
                <a:tc>
                  <a:txBody>
                    <a:bodyPr/>
                    <a:lstStyle/>
                    <a:p>
                      <a:pPr indent="0" lvl="0" marL="0" rtl="0" algn="ctr">
                        <a:lnSpc>
                          <a:spcPct val="100000"/>
                        </a:lnSpc>
                        <a:spcBef>
                          <a:spcPts val="0"/>
                        </a:spcBef>
                        <a:spcAft>
                          <a:spcPts val="0"/>
                        </a:spcAft>
                        <a:buNone/>
                      </a:pPr>
                      <a:r>
                        <a:rPr b="1" lang="en-GB" sz="1000">
                          <a:latin typeface="Mada"/>
                          <a:ea typeface="Mada"/>
                          <a:cs typeface="Mada"/>
                          <a:sym typeface="Mada"/>
                        </a:rPr>
                        <a:t>Time course </a:t>
                      </a:r>
                      <a:endParaRPr b="1" sz="10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tcPr>
                </a:tc>
                <a:tc>
                  <a:txBody>
                    <a:bodyPr/>
                    <a:lstStyle/>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Is there any cyclical variation</a:t>
                      </a:r>
                      <a:endParaRPr sz="9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How has the its changed since you notice it</a:t>
                      </a:r>
                      <a:endParaRPr sz="9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tcPr>
                </a:tc>
              </a:tr>
              <a:tr h="201500">
                <a:tc>
                  <a:txBody>
                    <a:bodyPr/>
                    <a:lstStyle/>
                    <a:p>
                      <a:pPr indent="0" lvl="0" marL="0" rtl="0" algn="ctr">
                        <a:spcBef>
                          <a:spcPts val="0"/>
                        </a:spcBef>
                        <a:spcAft>
                          <a:spcPts val="0"/>
                        </a:spcAft>
                        <a:buNone/>
                      </a:pPr>
                      <a:r>
                        <a:rPr b="1" lang="en-GB" sz="1000">
                          <a:latin typeface="Mada"/>
                          <a:ea typeface="Mada"/>
                          <a:cs typeface="Mada"/>
                          <a:sym typeface="Mada"/>
                        </a:rPr>
                        <a:t>Severity</a:t>
                      </a:r>
                      <a:endParaRPr b="1" sz="1000">
                        <a:latin typeface="Mada"/>
                        <a:ea typeface="Mada"/>
                        <a:cs typeface="Mada"/>
                        <a:sym typeface="Mada"/>
                      </a:endParaRPr>
                    </a:p>
                  </a:txBody>
                  <a:tcPr marT="91425" marB="91425" marR="91425" marL="91425" anchor="ctr">
                    <a:lnT cap="flat" cmpd="sng" w="9525">
                      <a:solidFill>
                        <a:srgbClr val="9E9E9E"/>
                      </a:solidFill>
                      <a:prstDash val="solid"/>
                      <a:round/>
                      <a:headEnd len="sm" w="sm" type="none"/>
                      <a:tailEnd len="sm" w="sm" type="none"/>
                    </a:lnT>
                  </a:tcPr>
                </a:tc>
                <a:tc>
                  <a:txBody>
                    <a:bodyPr/>
                    <a:lstStyle/>
                    <a:p>
                      <a:pPr indent="-285750" lvl="0" marL="457200" rtl="0" algn="l">
                        <a:spcBef>
                          <a:spcPts val="0"/>
                        </a:spcBef>
                        <a:spcAft>
                          <a:spcPts val="0"/>
                        </a:spcAft>
                        <a:buSzPts val="900"/>
                        <a:buFont typeface="Mada"/>
                        <a:buChar char="●"/>
                      </a:pPr>
                      <a:r>
                        <a:rPr lang="en-GB" sz="900">
                          <a:latin typeface="Mada"/>
                          <a:ea typeface="Mada"/>
                          <a:cs typeface="Mada"/>
                          <a:sym typeface="Mada"/>
                        </a:rPr>
                        <a:t>Is it affect your daily life? do you need to change your clothes ?</a:t>
                      </a:r>
                      <a:endParaRPr sz="900">
                        <a:latin typeface="Mada"/>
                        <a:ea typeface="Mada"/>
                        <a:cs typeface="Mada"/>
                        <a:sym typeface="Mada"/>
                      </a:endParaRPr>
                    </a:p>
                  </a:txBody>
                  <a:tcPr marT="91425" marB="91425" marR="91425" marL="91425">
                    <a:lnT cap="flat" cmpd="sng" w="9525">
                      <a:solidFill>
                        <a:srgbClr val="9E9E9E"/>
                      </a:solidFill>
                      <a:prstDash val="solid"/>
                      <a:round/>
                      <a:headEnd len="sm" w="sm" type="none"/>
                      <a:tailEnd len="sm" w="sm" type="none"/>
                    </a:lnT>
                  </a:tcPr>
                </a:tc>
              </a:tr>
            </a:tbl>
          </a:graphicData>
        </a:graphic>
      </p:graphicFrame>
      <p:sp>
        <p:nvSpPr>
          <p:cNvPr id="1201" name="Google Shape;1201;p70"/>
          <p:cNvSpPr/>
          <p:nvPr/>
        </p:nvSpPr>
        <p:spPr>
          <a:xfrm>
            <a:off x="6883400" y="2107525"/>
            <a:ext cx="473100" cy="437700"/>
          </a:xfrm>
          <a:prstGeom prst="star5">
            <a:avLst>
              <a:gd fmla="val 19098" name="adj"/>
              <a:gd fmla="val 105146" name="hf"/>
              <a:gd fmla="val 110557" name="vf"/>
            </a:avLst>
          </a:prstGeom>
          <a:solidFill>
            <a:srgbClr val="CC0000"/>
          </a:solid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GB" sz="1100">
                <a:solidFill>
                  <a:srgbClr val="FFFFFF"/>
                </a:solidFill>
                <a:latin typeface="Mada"/>
                <a:ea typeface="Mada"/>
                <a:cs typeface="Mada"/>
                <a:sym typeface="Mada"/>
              </a:rPr>
              <a:t>2</a:t>
            </a:r>
            <a:endParaRPr b="1" sz="1100">
              <a:solidFill>
                <a:srgbClr val="FFFFFF"/>
              </a:solidFill>
              <a:latin typeface="Mada"/>
              <a:ea typeface="Mada"/>
              <a:cs typeface="Mada"/>
              <a:sym typeface="Mada"/>
            </a:endParaRPr>
          </a:p>
        </p:txBody>
      </p:sp>
      <p:sp>
        <p:nvSpPr>
          <p:cNvPr id="1202" name="Google Shape;1202;p70"/>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sp>
        <p:nvSpPr>
          <p:cNvPr id="1207" name="Google Shape;1207;p71"/>
          <p:cNvSpPr txBox="1"/>
          <p:nvPr/>
        </p:nvSpPr>
        <p:spPr>
          <a:xfrm>
            <a:off x="983913" y="191900"/>
            <a:ext cx="56217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9FCFCF"/>
                </a:solidFill>
                <a:latin typeface="Lora"/>
                <a:ea typeface="Lora"/>
                <a:cs typeface="Lora"/>
                <a:sym typeface="Lora"/>
              </a:rPr>
              <a:t>Cont. History Of Breast Diseases</a:t>
            </a:r>
            <a:endParaRPr b="1" sz="2000">
              <a:solidFill>
                <a:srgbClr val="9FCFCF"/>
              </a:solidFill>
              <a:latin typeface="Lora"/>
              <a:ea typeface="Lora"/>
              <a:cs typeface="Lora"/>
              <a:sym typeface="Lora"/>
            </a:endParaRPr>
          </a:p>
          <a:p>
            <a:pPr indent="0" lvl="0" marL="0" rtl="0" algn="ctr">
              <a:spcBef>
                <a:spcPts val="0"/>
              </a:spcBef>
              <a:spcAft>
                <a:spcPts val="0"/>
              </a:spcAft>
              <a:buNone/>
            </a:pPr>
            <a:r>
              <a:t/>
            </a:r>
            <a:endParaRPr b="1">
              <a:solidFill>
                <a:srgbClr val="9FCFCF"/>
              </a:solidFill>
              <a:latin typeface="Lora"/>
              <a:ea typeface="Lora"/>
              <a:cs typeface="Lora"/>
              <a:sym typeface="Lora"/>
            </a:endParaRPr>
          </a:p>
          <a:p>
            <a:pPr indent="0" lvl="0" marL="0" rtl="0" algn="l">
              <a:spcBef>
                <a:spcPts val="0"/>
              </a:spcBef>
              <a:spcAft>
                <a:spcPts val="0"/>
              </a:spcAft>
              <a:buNone/>
            </a:pPr>
            <a:r>
              <a:t/>
            </a:r>
            <a:endParaRPr b="1">
              <a:solidFill>
                <a:srgbClr val="9FCFCF"/>
              </a:solidFill>
              <a:latin typeface="Lora"/>
              <a:ea typeface="Lora"/>
              <a:cs typeface="Lora"/>
              <a:sym typeface="Lora"/>
            </a:endParaRPr>
          </a:p>
          <a:p>
            <a:pPr indent="0" lvl="0" marL="0" rtl="0" algn="l">
              <a:spcBef>
                <a:spcPts val="0"/>
              </a:spcBef>
              <a:spcAft>
                <a:spcPts val="0"/>
              </a:spcAft>
              <a:buNone/>
            </a:pPr>
            <a:r>
              <a:t/>
            </a:r>
            <a:endParaRPr b="1">
              <a:solidFill>
                <a:srgbClr val="9FCFCF"/>
              </a:solidFill>
              <a:latin typeface="Lora"/>
              <a:ea typeface="Lora"/>
              <a:cs typeface="Lora"/>
              <a:sym typeface="Lora"/>
            </a:endParaRPr>
          </a:p>
          <a:p>
            <a:pPr indent="0" lvl="0" marL="0" rtl="0" algn="l">
              <a:spcBef>
                <a:spcPts val="0"/>
              </a:spcBef>
              <a:spcAft>
                <a:spcPts val="0"/>
              </a:spcAft>
              <a:buNone/>
            </a:pPr>
            <a:r>
              <a:t/>
            </a:r>
            <a:endParaRPr b="1">
              <a:solidFill>
                <a:srgbClr val="9FCFCF"/>
              </a:solidFill>
              <a:latin typeface="Lora"/>
              <a:ea typeface="Lora"/>
              <a:cs typeface="Lora"/>
              <a:sym typeface="Lora"/>
            </a:endParaRPr>
          </a:p>
        </p:txBody>
      </p:sp>
      <p:sp>
        <p:nvSpPr>
          <p:cNvPr id="1208" name="Google Shape;1208;p71"/>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71"/>
          <p:cNvSpPr txBox="1"/>
          <p:nvPr/>
        </p:nvSpPr>
        <p:spPr>
          <a:xfrm>
            <a:off x="72113" y="629600"/>
            <a:ext cx="47097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800">
                <a:solidFill>
                  <a:srgbClr val="9FCFCF"/>
                </a:solidFill>
                <a:latin typeface="Comfortaa Regular"/>
                <a:ea typeface="Comfortaa Regular"/>
                <a:cs typeface="Comfortaa Regular"/>
                <a:sym typeface="Comfortaa Regular"/>
              </a:rPr>
              <a:t>Cont. History Of Breast Diseases</a:t>
            </a:r>
            <a:endParaRPr sz="1800">
              <a:solidFill>
                <a:srgbClr val="9FCFCF"/>
              </a:solidFill>
              <a:latin typeface="Comfortaa Regular"/>
              <a:ea typeface="Comfortaa Regular"/>
              <a:cs typeface="Comfortaa Regular"/>
              <a:sym typeface="Comfortaa Regular"/>
            </a:endParaRPr>
          </a:p>
          <a:p>
            <a:pPr indent="0" lvl="0" marL="0" rtl="0" algn="l">
              <a:spcBef>
                <a:spcPts val="0"/>
              </a:spcBef>
              <a:spcAft>
                <a:spcPts val="0"/>
              </a:spcAft>
              <a:buClr>
                <a:schemeClr val="dk1"/>
              </a:buClr>
              <a:buSzPts val="1100"/>
              <a:buFont typeface="Arial"/>
              <a:buNone/>
            </a:pPr>
            <a:r>
              <a:t/>
            </a:r>
            <a:endParaRPr sz="1800">
              <a:solidFill>
                <a:srgbClr val="9FCFCF"/>
              </a:solidFill>
              <a:latin typeface="Comfortaa Regular"/>
              <a:ea typeface="Comfortaa Regular"/>
              <a:cs typeface="Comfortaa Regular"/>
              <a:sym typeface="Comfortaa Regular"/>
            </a:endParaRPr>
          </a:p>
          <a:p>
            <a:pPr indent="0" lvl="0" marL="0" rtl="0" algn="l">
              <a:spcBef>
                <a:spcPts val="0"/>
              </a:spcBef>
              <a:spcAft>
                <a:spcPts val="0"/>
              </a:spcAft>
              <a:buNone/>
            </a:pPr>
            <a:r>
              <a:t/>
            </a:r>
            <a:endParaRPr sz="1800">
              <a:solidFill>
                <a:srgbClr val="9FCFCF"/>
              </a:solidFill>
              <a:latin typeface="Comfortaa Regular"/>
              <a:ea typeface="Comfortaa Regular"/>
              <a:cs typeface="Comfortaa Regular"/>
              <a:sym typeface="Comfortaa Regular"/>
            </a:endParaRPr>
          </a:p>
        </p:txBody>
      </p:sp>
      <p:sp>
        <p:nvSpPr>
          <p:cNvPr id="1210" name="Google Shape;1210;p71"/>
          <p:cNvSpPr/>
          <p:nvPr/>
        </p:nvSpPr>
        <p:spPr>
          <a:xfrm>
            <a:off x="72888" y="986950"/>
            <a:ext cx="44709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211" name="Google Shape;1211;p71"/>
          <p:cNvSpPr txBox="1"/>
          <p:nvPr/>
        </p:nvSpPr>
        <p:spPr>
          <a:xfrm>
            <a:off x="-64349" y="1102800"/>
            <a:ext cx="7541400" cy="41466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0"/>
              </a:spcBef>
              <a:spcAft>
                <a:spcPts val="0"/>
              </a:spcAft>
              <a:buClr>
                <a:schemeClr val="dk1"/>
              </a:buClr>
              <a:buSzPts val="1000"/>
              <a:buFont typeface="Mada"/>
              <a:buChar char="●"/>
            </a:pPr>
            <a:r>
              <a:rPr b="1" lang="en-GB" sz="1000">
                <a:solidFill>
                  <a:schemeClr val="dk1"/>
                </a:solidFill>
                <a:highlight>
                  <a:srgbClr val="F9DEC9"/>
                </a:highlight>
                <a:latin typeface="Mada"/>
                <a:ea typeface="Mada"/>
                <a:cs typeface="Mada"/>
                <a:sym typeface="Mada"/>
              </a:rPr>
              <a:t>PMH</a:t>
            </a:r>
            <a:endParaRPr b="1" sz="1000">
              <a:solidFill>
                <a:schemeClr val="dk1"/>
              </a:solidFill>
              <a:highlight>
                <a:srgbClr val="F9DEC9"/>
              </a:highlight>
              <a:latin typeface="Mada"/>
              <a:ea typeface="Mada"/>
              <a:cs typeface="Mada"/>
              <a:sym typeface="Mada"/>
            </a:endParaRPr>
          </a:p>
          <a:p>
            <a:pPr indent="-285750" lvl="1" marL="914400" rtl="0" algn="l">
              <a:lnSpc>
                <a:spcPct val="11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Breast trauma \ diseases ? Medical problems?  Past surgeries?  Previous breast aspiration? </a:t>
            </a:r>
            <a:r>
              <a:rPr lang="en-GB" sz="900">
                <a:solidFill>
                  <a:schemeClr val="dk1"/>
                </a:solidFill>
                <a:latin typeface="Mada"/>
                <a:ea typeface="Mada"/>
                <a:cs typeface="Mada"/>
                <a:sym typeface="Mada"/>
              </a:rPr>
              <a:t>Previous</a:t>
            </a:r>
            <a:r>
              <a:rPr lang="en-GB" sz="900">
                <a:solidFill>
                  <a:schemeClr val="dk1"/>
                </a:solidFill>
                <a:latin typeface="Mada"/>
                <a:ea typeface="Mada"/>
                <a:cs typeface="Mada"/>
                <a:sym typeface="Mada"/>
              </a:rPr>
              <a:t> </a:t>
            </a:r>
            <a:r>
              <a:rPr lang="en-GB" sz="900">
                <a:solidFill>
                  <a:schemeClr val="dk1"/>
                </a:solidFill>
                <a:latin typeface="Mada"/>
                <a:ea typeface="Mada"/>
                <a:cs typeface="Mada"/>
                <a:sym typeface="Mada"/>
              </a:rPr>
              <a:t>biopsy</a:t>
            </a:r>
            <a:r>
              <a:rPr lang="en-GB" sz="900">
                <a:solidFill>
                  <a:schemeClr val="dk1"/>
                </a:solidFill>
                <a:latin typeface="Mada"/>
                <a:ea typeface="Mada"/>
                <a:cs typeface="Mada"/>
                <a:sym typeface="Mada"/>
              </a:rPr>
              <a:t> of breast</a:t>
            </a:r>
            <a:endParaRPr b="1" sz="9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b="1" lang="en-GB" sz="1000">
                <a:solidFill>
                  <a:schemeClr val="dk1"/>
                </a:solidFill>
                <a:highlight>
                  <a:srgbClr val="F9DEC9"/>
                </a:highlight>
                <a:latin typeface="Mada"/>
                <a:ea typeface="Mada"/>
                <a:cs typeface="Mada"/>
                <a:sym typeface="Mada"/>
              </a:rPr>
              <a:t> Medication: </a:t>
            </a:r>
            <a:endParaRPr b="1" sz="1000">
              <a:solidFill>
                <a:schemeClr val="dk1"/>
              </a:solidFill>
              <a:highlight>
                <a:srgbClr val="F9DEC9"/>
              </a:highlight>
              <a:latin typeface="Mada"/>
              <a:ea typeface="Mada"/>
              <a:cs typeface="Mada"/>
              <a:sym typeface="Mada"/>
            </a:endParaRPr>
          </a:p>
          <a:p>
            <a:pPr indent="-285750" lvl="1" marL="914400" rtl="0" algn="l">
              <a:lnSpc>
                <a:spcPct val="115000"/>
              </a:lnSpc>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O</a:t>
            </a:r>
            <a:r>
              <a:rPr lang="en-GB" sz="900">
                <a:solidFill>
                  <a:schemeClr val="dk1"/>
                </a:solidFill>
                <a:latin typeface="Mada"/>
                <a:ea typeface="Mada"/>
                <a:cs typeface="Mada"/>
                <a:sym typeface="Mada"/>
              </a:rPr>
              <a:t>ral contraceptives? When and duration  </a:t>
            </a:r>
            <a:r>
              <a:rPr lang="en-GB" sz="900">
                <a:solidFill>
                  <a:srgbClr val="FF0000"/>
                </a:solidFill>
                <a:latin typeface="Mada"/>
                <a:ea typeface="Mada"/>
                <a:cs typeface="Mada"/>
                <a:sym typeface="Mada"/>
              </a:rPr>
              <a:t>(</a:t>
            </a:r>
            <a:r>
              <a:rPr lang="en-GB" sz="900">
                <a:solidFill>
                  <a:srgbClr val="FF0000"/>
                </a:solidFill>
                <a:latin typeface="Mada"/>
                <a:ea typeface="Mada"/>
                <a:cs typeface="Mada"/>
                <a:sym typeface="Mada"/>
              </a:rPr>
              <a:t>reduce the severity of cyclical change in the breasts.)</a:t>
            </a:r>
            <a:r>
              <a:rPr lang="en-GB" sz="900">
                <a:solidFill>
                  <a:schemeClr val="dk1"/>
                </a:solidFill>
                <a:latin typeface="Mada"/>
                <a:ea typeface="Mada"/>
                <a:cs typeface="Mada"/>
                <a:sym typeface="Mada"/>
              </a:rPr>
              <a:t> </a:t>
            </a:r>
            <a:r>
              <a:rPr lang="en-GB" sz="900">
                <a:solidFill>
                  <a:schemeClr val="dk1"/>
                </a:solidFill>
                <a:latin typeface="Mada"/>
                <a:ea typeface="Mada"/>
                <a:cs typeface="Mada"/>
                <a:sym typeface="Mada"/>
              </a:rPr>
              <a:t> Hormone replacement therapy? </a:t>
            </a:r>
            <a:r>
              <a:rPr lang="en-GB" sz="900">
                <a:solidFill>
                  <a:srgbClr val="FF0000"/>
                </a:solidFill>
                <a:latin typeface="Mada"/>
                <a:ea typeface="Mada"/>
                <a:cs typeface="Mada"/>
                <a:sym typeface="Mada"/>
              </a:rPr>
              <a:t>(</a:t>
            </a:r>
            <a:r>
              <a:rPr lang="en-GB" sz="900">
                <a:solidFill>
                  <a:srgbClr val="FF0000"/>
                </a:solidFill>
                <a:latin typeface="Mada"/>
                <a:ea typeface="Mada"/>
                <a:cs typeface="Mada"/>
                <a:sym typeface="Mada"/>
              </a:rPr>
              <a:t>extends the age at which they are likely to suffer from benign conditions such as breast cysts)</a:t>
            </a:r>
            <a:endParaRPr sz="900">
              <a:solidFill>
                <a:srgbClr val="FF0000"/>
              </a:solidFill>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highlight>
                  <a:srgbClr val="F9DEC9"/>
                </a:highlight>
                <a:latin typeface="Mada"/>
                <a:ea typeface="Mada"/>
                <a:cs typeface="Mada"/>
                <a:sym typeface="Mada"/>
              </a:rPr>
              <a:t>Allergy:</a:t>
            </a:r>
            <a:r>
              <a:rPr lang="en-GB" sz="1000">
                <a:highlight>
                  <a:srgbClr val="F9DEC9"/>
                </a:highlight>
                <a:latin typeface="Mada"/>
                <a:ea typeface="Mada"/>
                <a:cs typeface="Mada"/>
                <a:sym typeface="Mada"/>
              </a:rPr>
              <a:t> </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Eggs/Shellfish allergy</a:t>
            </a:r>
            <a:r>
              <a:rPr lang="en-GB" sz="1000">
                <a:solidFill>
                  <a:srgbClr val="93C47D"/>
                </a:solidFill>
                <a:latin typeface="Mada"/>
                <a:ea typeface="Mada"/>
                <a:cs typeface="Mada"/>
                <a:sym typeface="Mada"/>
              </a:rPr>
              <a:t> (for radiological contrast)</a:t>
            </a:r>
            <a:endParaRPr sz="1000">
              <a:solidFill>
                <a:srgbClr val="93C47D"/>
              </a:solidFill>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highlight>
                  <a:srgbClr val="F9DEC9"/>
                </a:highlight>
                <a:latin typeface="Mada"/>
                <a:ea typeface="Mada"/>
                <a:cs typeface="Mada"/>
                <a:sym typeface="Mada"/>
              </a:rPr>
              <a:t>Gynecological &amp; obstetric history: </a:t>
            </a:r>
            <a:endParaRPr b="1" sz="1000">
              <a:highlight>
                <a:srgbClr val="F9DEC9"/>
              </a:highlight>
              <a:latin typeface="Mada"/>
              <a:ea typeface="Mada"/>
              <a:cs typeface="Mada"/>
              <a:sym typeface="Mada"/>
            </a:endParaRPr>
          </a:p>
          <a:p>
            <a:pPr indent="-285750" lvl="1" marL="914400" rtl="0" algn="l">
              <a:lnSpc>
                <a:spcPct val="115000"/>
              </a:lnSpc>
              <a:spcBef>
                <a:spcPts val="0"/>
              </a:spcBef>
              <a:spcAft>
                <a:spcPts val="0"/>
              </a:spcAft>
              <a:buSzPts val="900"/>
              <a:buFont typeface="Mada"/>
              <a:buChar char="○"/>
            </a:pPr>
            <a:r>
              <a:rPr b="1" lang="en-GB" sz="900">
                <a:latin typeface="Mada"/>
                <a:ea typeface="Mada"/>
                <a:cs typeface="Mada"/>
                <a:sym typeface="Mada"/>
              </a:rPr>
              <a:t>Three Ages you have to ask:</a:t>
            </a:r>
            <a:r>
              <a:rPr lang="en-GB" sz="900">
                <a:latin typeface="Mada"/>
                <a:ea typeface="Mada"/>
                <a:cs typeface="Mada"/>
                <a:sym typeface="Mada"/>
              </a:rPr>
              <a:t> Age at menarche? Age of menopause? </a:t>
            </a:r>
            <a:r>
              <a:rPr lang="en-GB" sz="900">
                <a:solidFill>
                  <a:schemeClr val="dk1"/>
                </a:solidFill>
                <a:latin typeface="Mada"/>
                <a:ea typeface="Mada"/>
                <a:cs typeface="Mada"/>
                <a:sym typeface="Mada"/>
              </a:rPr>
              <a:t>Was it regular? </a:t>
            </a:r>
            <a:r>
              <a:rPr lang="en-GB" sz="900">
                <a:latin typeface="Mada"/>
                <a:ea typeface="Mada"/>
                <a:cs typeface="Mada"/>
                <a:sym typeface="Mada"/>
              </a:rPr>
              <a:t> Age of the first pregnancy?</a:t>
            </a:r>
            <a:endParaRPr sz="900">
              <a:latin typeface="Mada"/>
              <a:ea typeface="Mada"/>
              <a:cs typeface="Mada"/>
              <a:sym typeface="Mada"/>
            </a:endParaRPr>
          </a:p>
          <a:p>
            <a:pPr indent="-285750" lvl="1" marL="914400" rtl="0" algn="l">
              <a:lnSpc>
                <a:spcPct val="115000"/>
              </a:lnSpc>
              <a:spcBef>
                <a:spcPts val="0"/>
              </a:spcBef>
              <a:spcAft>
                <a:spcPts val="0"/>
              </a:spcAft>
              <a:buSzPts val="900"/>
              <a:buFont typeface="Mada"/>
              <a:buChar char="○"/>
            </a:pPr>
            <a:r>
              <a:rPr lang="en-GB" sz="900">
                <a:latin typeface="Mada"/>
                <a:ea typeface="Mada"/>
                <a:cs typeface="Mada"/>
                <a:sym typeface="Mada"/>
              </a:rPr>
              <a:t>How regular the cycle is \ was and quantity of blood. </a:t>
            </a:r>
            <a:endParaRPr sz="900">
              <a:latin typeface="Mada"/>
              <a:ea typeface="Mada"/>
              <a:cs typeface="Mada"/>
              <a:sym typeface="Mada"/>
            </a:endParaRPr>
          </a:p>
          <a:p>
            <a:pPr indent="-285750" lvl="1" marL="914400" rtl="0" algn="l">
              <a:lnSpc>
                <a:spcPct val="115000"/>
              </a:lnSpc>
              <a:spcBef>
                <a:spcPts val="0"/>
              </a:spcBef>
              <a:spcAft>
                <a:spcPts val="0"/>
              </a:spcAft>
              <a:buSzPts val="900"/>
              <a:buFont typeface="Mada"/>
              <a:buChar char="○"/>
            </a:pPr>
            <a:r>
              <a:rPr lang="en-GB" sz="900">
                <a:latin typeface="Mada"/>
                <a:ea typeface="Mada"/>
                <a:cs typeface="Mada"/>
                <a:sym typeface="Mada"/>
              </a:rPr>
              <a:t>Number of pregnancies </a:t>
            </a:r>
            <a:r>
              <a:rPr lang="en-GB" sz="900">
                <a:solidFill>
                  <a:srgbClr val="FF0000"/>
                </a:solidFill>
                <a:latin typeface="Mada"/>
                <a:ea typeface="Mada"/>
                <a:cs typeface="Mada"/>
                <a:sym typeface="Mada"/>
              </a:rPr>
              <a:t>(Parity and breastfeeding reduce the incidence of breast cancer)</a:t>
            </a:r>
            <a:endParaRPr sz="900">
              <a:solidFill>
                <a:srgbClr val="FF0000"/>
              </a:solidFill>
              <a:latin typeface="Mada"/>
              <a:ea typeface="Mada"/>
              <a:cs typeface="Mada"/>
              <a:sym typeface="Mada"/>
            </a:endParaRPr>
          </a:p>
          <a:p>
            <a:pPr indent="-285750" lvl="1" marL="914400" rtl="0" algn="l">
              <a:lnSpc>
                <a:spcPct val="115000"/>
              </a:lnSpc>
              <a:spcBef>
                <a:spcPts val="0"/>
              </a:spcBef>
              <a:spcAft>
                <a:spcPts val="0"/>
              </a:spcAft>
              <a:buSzPts val="900"/>
              <a:buFont typeface="Mada"/>
              <a:buChar char="○"/>
            </a:pPr>
            <a:r>
              <a:rPr lang="en-GB" sz="900">
                <a:latin typeface="Mada"/>
                <a:ea typeface="Mada"/>
                <a:cs typeface="Mada"/>
                <a:sym typeface="Mada"/>
              </a:rPr>
              <a:t>Breastfeeding ? If yes more or less than 6 months? (if yes : Abnormalities which took place during previous lactation period e.g. abscesses, nipple retraction, milk retention, 6 months protective)</a:t>
            </a:r>
            <a:endParaRPr sz="9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highlight>
                  <a:srgbClr val="F9DEC9"/>
                </a:highlight>
                <a:latin typeface="Mada"/>
                <a:ea typeface="Mada"/>
                <a:cs typeface="Mada"/>
                <a:sym typeface="Mada"/>
              </a:rPr>
              <a:t>Social history:</a:t>
            </a:r>
            <a:endParaRPr b="1" sz="1000">
              <a:highlight>
                <a:srgbClr val="F9DEC9"/>
              </a:highlight>
              <a:latin typeface="Mada"/>
              <a:ea typeface="Mada"/>
              <a:cs typeface="Mada"/>
              <a:sym typeface="Mada"/>
            </a:endParaRPr>
          </a:p>
          <a:p>
            <a:pPr indent="-285750" lvl="1" marL="914400" rtl="0" algn="l">
              <a:lnSpc>
                <a:spcPct val="115000"/>
              </a:lnSpc>
              <a:spcBef>
                <a:spcPts val="0"/>
              </a:spcBef>
              <a:spcAft>
                <a:spcPts val="0"/>
              </a:spcAft>
              <a:buSzPts val="900"/>
              <a:buFont typeface="Mada"/>
              <a:buChar char="○"/>
            </a:pPr>
            <a:r>
              <a:rPr lang="en-GB" sz="900">
                <a:latin typeface="Mada"/>
                <a:ea typeface="Mada"/>
                <a:cs typeface="Mada"/>
                <a:sym typeface="Mada"/>
              </a:rPr>
              <a:t>Smoking? Married? Number of pregnancy? Number of children? </a:t>
            </a:r>
            <a:endParaRPr sz="9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highlight>
                  <a:srgbClr val="F9DEC9"/>
                </a:highlight>
                <a:latin typeface="Mada"/>
                <a:ea typeface="Mada"/>
                <a:cs typeface="Mada"/>
                <a:sym typeface="Mada"/>
              </a:rPr>
              <a:t>Family history:</a:t>
            </a:r>
            <a:r>
              <a:rPr lang="en-GB" sz="1000">
                <a:highlight>
                  <a:srgbClr val="F9DEC9"/>
                </a:highlight>
                <a:latin typeface="Mada"/>
                <a:ea typeface="Mada"/>
                <a:cs typeface="Mada"/>
                <a:sym typeface="Mada"/>
              </a:rPr>
              <a:t> </a:t>
            </a:r>
            <a:endParaRPr sz="1000">
              <a:highlight>
                <a:srgbClr val="F9DEC9"/>
              </a:highlight>
              <a:latin typeface="Mada"/>
              <a:ea typeface="Mada"/>
              <a:cs typeface="Mada"/>
              <a:sym typeface="Mada"/>
            </a:endParaRPr>
          </a:p>
          <a:p>
            <a:pPr indent="-285750" lvl="1" marL="914400" rtl="0" algn="l">
              <a:lnSpc>
                <a:spcPct val="115000"/>
              </a:lnSpc>
              <a:spcBef>
                <a:spcPts val="0"/>
              </a:spcBef>
              <a:spcAft>
                <a:spcPts val="0"/>
              </a:spcAft>
              <a:buSzPts val="900"/>
              <a:buFont typeface="Mada"/>
              <a:buChar char="○"/>
            </a:pPr>
            <a:r>
              <a:rPr b="1" lang="en-GB" sz="900">
                <a:solidFill>
                  <a:srgbClr val="FF0000"/>
                </a:solidFill>
                <a:latin typeface="Mada"/>
                <a:ea typeface="Mada"/>
                <a:cs typeface="Mada"/>
                <a:sym typeface="Mada"/>
              </a:rPr>
              <a:t>The most important risk factor</a:t>
            </a:r>
            <a:r>
              <a:rPr lang="en-GB" sz="900">
                <a:solidFill>
                  <a:srgbClr val="FF0000"/>
                </a:solidFill>
                <a:latin typeface="Mada"/>
                <a:ea typeface="Mada"/>
                <a:cs typeface="Mada"/>
                <a:sym typeface="Mada"/>
              </a:rPr>
              <a:t>: </a:t>
            </a:r>
            <a:r>
              <a:rPr lang="en-GB" sz="900">
                <a:latin typeface="Mada"/>
                <a:ea typeface="Mada"/>
                <a:cs typeface="Mada"/>
                <a:sym typeface="Mada"/>
              </a:rPr>
              <a:t>Malignancies (breast, </a:t>
            </a:r>
            <a:r>
              <a:rPr b="1" lang="en-GB" sz="900">
                <a:latin typeface="Mada"/>
                <a:ea typeface="Mada"/>
                <a:cs typeface="Mada"/>
                <a:sym typeface="Mada"/>
              </a:rPr>
              <a:t>ovarian</a:t>
            </a:r>
            <a:r>
              <a:rPr lang="en-GB" sz="900">
                <a:latin typeface="Mada"/>
                <a:ea typeface="Mada"/>
                <a:cs typeface="Mada"/>
                <a:sym typeface="Mada"/>
              </a:rPr>
              <a:t>, bowel,uterine) in first relatives? If yes: WHO and AGE OF DIAGNOSIS “to differentiate it genetic or sporadic”, Male breast cancer ( up to 70% she will develop breast cancer)</a:t>
            </a:r>
            <a:endParaRPr b="1" sz="900">
              <a:solidFill>
                <a:srgbClr val="1C4588"/>
              </a:solidFill>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000">
                <a:highlight>
                  <a:srgbClr val="F9DEC9"/>
                </a:highlight>
                <a:latin typeface="Mada"/>
                <a:ea typeface="Mada"/>
                <a:cs typeface="Mada"/>
                <a:sym typeface="Mada"/>
              </a:rPr>
              <a:t>Systemic review:</a:t>
            </a:r>
            <a:r>
              <a:rPr b="1" lang="en-GB" sz="1000">
                <a:latin typeface="Mada"/>
                <a:ea typeface="Mada"/>
                <a:cs typeface="Mada"/>
                <a:sym typeface="Mada"/>
              </a:rPr>
              <a:t> </a:t>
            </a:r>
            <a:r>
              <a:rPr lang="en-GB" sz="1000">
                <a:latin typeface="Mada"/>
                <a:ea typeface="Mada"/>
                <a:cs typeface="Mada"/>
                <a:sym typeface="Mada"/>
              </a:rPr>
              <a:t>T</a:t>
            </a:r>
            <a:r>
              <a:rPr lang="en-GB" sz="900">
                <a:latin typeface="Mada"/>
                <a:ea typeface="Mada"/>
                <a:cs typeface="Mada"/>
                <a:sym typeface="Mada"/>
              </a:rPr>
              <a:t>o look for metastasis (BBLLL) </a:t>
            </a:r>
            <a:endParaRPr sz="900">
              <a:latin typeface="Mada"/>
              <a:ea typeface="Mada"/>
              <a:cs typeface="Mada"/>
              <a:sym typeface="Mada"/>
            </a:endParaRPr>
          </a:p>
          <a:p>
            <a:pPr indent="-285750" lvl="1" marL="914400" rtl="0" algn="l">
              <a:lnSpc>
                <a:spcPct val="115000"/>
              </a:lnSpc>
              <a:spcBef>
                <a:spcPts val="0"/>
              </a:spcBef>
              <a:spcAft>
                <a:spcPts val="0"/>
              </a:spcAft>
              <a:buSzPts val="900"/>
              <a:buFont typeface="Mada"/>
              <a:buChar char="○"/>
            </a:pPr>
            <a:r>
              <a:rPr b="1" lang="en-GB" sz="900">
                <a:latin typeface="Mada"/>
                <a:ea typeface="Mada"/>
                <a:cs typeface="Mada"/>
                <a:sym typeface="Mada"/>
              </a:rPr>
              <a:t>Brain:</a:t>
            </a:r>
            <a:r>
              <a:rPr lang="en-GB" sz="900">
                <a:latin typeface="Mada"/>
                <a:ea typeface="Mada"/>
                <a:cs typeface="Mada"/>
                <a:sym typeface="Mada"/>
              </a:rPr>
              <a:t> Headache, seizures, mental change, symptoms of high ICP. </a:t>
            </a:r>
            <a:endParaRPr sz="900">
              <a:latin typeface="Mada"/>
              <a:ea typeface="Mada"/>
              <a:cs typeface="Mada"/>
              <a:sym typeface="Mada"/>
            </a:endParaRPr>
          </a:p>
          <a:p>
            <a:pPr indent="-285750" lvl="1" marL="914400" rtl="0" algn="l">
              <a:lnSpc>
                <a:spcPct val="115000"/>
              </a:lnSpc>
              <a:spcBef>
                <a:spcPts val="0"/>
              </a:spcBef>
              <a:spcAft>
                <a:spcPts val="0"/>
              </a:spcAft>
              <a:buSzPts val="900"/>
              <a:buFont typeface="Mada"/>
              <a:buChar char="○"/>
            </a:pPr>
            <a:r>
              <a:rPr b="1" lang="en-GB" sz="900">
                <a:latin typeface="Mada"/>
                <a:ea typeface="Mada"/>
                <a:cs typeface="Mada"/>
                <a:sym typeface="Mada"/>
              </a:rPr>
              <a:t>Bone: </a:t>
            </a:r>
            <a:r>
              <a:rPr lang="en-GB" sz="900">
                <a:latin typeface="Mada"/>
                <a:ea typeface="Mada"/>
                <a:cs typeface="Mada"/>
                <a:sym typeface="Mada"/>
              </a:rPr>
              <a:t>bone pain (worsening back pain), fracture. </a:t>
            </a:r>
            <a:endParaRPr sz="900">
              <a:latin typeface="Mada"/>
              <a:ea typeface="Mada"/>
              <a:cs typeface="Mada"/>
              <a:sym typeface="Mada"/>
            </a:endParaRPr>
          </a:p>
          <a:p>
            <a:pPr indent="-285750" lvl="1" marL="914400" rtl="0" algn="l">
              <a:lnSpc>
                <a:spcPct val="115000"/>
              </a:lnSpc>
              <a:spcBef>
                <a:spcPts val="0"/>
              </a:spcBef>
              <a:spcAft>
                <a:spcPts val="0"/>
              </a:spcAft>
              <a:buSzPts val="900"/>
              <a:buFont typeface="Mada"/>
              <a:buChar char="○"/>
            </a:pPr>
            <a:r>
              <a:rPr b="1" lang="en-GB" sz="900">
                <a:latin typeface="Mada"/>
                <a:ea typeface="Mada"/>
                <a:cs typeface="Mada"/>
                <a:sym typeface="Mada"/>
              </a:rPr>
              <a:t>Lung: </a:t>
            </a:r>
            <a:r>
              <a:rPr lang="en-GB" sz="900">
                <a:latin typeface="Mada"/>
                <a:ea typeface="Mada"/>
                <a:cs typeface="Mada"/>
                <a:sym typeface="Mada"/>
              </a:rPr>
              <a:t>SOB, hemoptysis, pleuritic chest pain.</a:t>
            </a:r>
            <a:endParaRPr sz="900">
              <a:latin typeface="Mada"/>
              <a:ea typeface="Mada"/>
              <a:cs typeface="Mada"/>
              <a:sym typeface="Mada"/>
            </a:endParaRPr>
          </a:p>
          <a:p>
            <a:pPr indent="-285750" lvl="1" marL="914400" rtl="0" algn="l">
              <a:lnSpc>
                <a:spcPct val="115000"/>
              </a:lnSpc>
              <a:spcBef>
                <a:spcPts val="0"/>
              </a:spcBef>
              <a:spcAft>
                <a:spcPts val="0"/>
              </a:spcAft>
              <a:buSzPts val="900"/>
              <a:buFont typeface="Mada"/>
              <a:buChar char="○"/>
            </a:pPr>
            <a:r>
              <a:rPr b="1" lang="en-GB" sz="900">
                <a:latin typeface="Mada"/>
                <a:ea typeface="Mada"/>
                <a:cs typeface="Mada"/>
                <a:sym typeface="Mada"/>
              </a:rPr>
              <a:t>Liver:</a:t>
            </a:r>
            <a:r>
              <a:rPr lang="en-GB" sz="900">
                <a:latin typeface="Mada"/>
                <a:ea typeface="Mada"/>
                <a:cs typeface="Mada"/>
                <a:sym typeface="Mada"/>
              </a:rPr>
              <a:t> ask about jaundice, Right upper quadrant pain.</a:t>
            </a:r>
            <a:endParaRPr sz="900">
              <a:latin typeface="Mada"/>
              <a:ea typeface="Mada"/>
              <a:cs typeface="Mada"/>
              <a:sym typeface="Mada"/>
            </a:endParaRPr>
          </a:p>
          <a:p>
            <a:pPr indent="-285750" lvl="1" marL="914400" rtl="0" algn="l">
              <a:lnSpc>
                <a:spcPct val="115000"/>
              </a:lnSpc>
              <a:spcBef>
                <a:spcPts val="0"/>
              </a:spcBef>
              <a:spcAft>
                <a:spcPts val="0"/>
              </a:spcAft>
              <a:buSzPts val="900"/>
              <a:buFont typeface="Mada"/>
              <a:buChar char="○"/>
            </a:pPr>
            <a:r>
              <a:rPr b="1" lang="en-GB" sz="900">
                <a:latin typeface="Mada"/>
                <a:ea typeface="Mada"/>
                <a:cs typeface="Mada"/>
                <a:sym typeface="Mada"/>
              </a:rPr>
              <a:t>Lymph nodes:</a:t>
            </a:r>
            <a:r>
              <a:rPr lang="en-GB" sz="900">
                <a:latin typeface="Mada"/>
                <a:ea typeface="Mada"/>
                <a:cs typeface="Mada"/>
                <a:sym typeface="Mada"/>
              </a:rPr>
              <a:t> ask about enlargements in the axilla or other nodes.</a:t>
            </a:r>
            <a:endParaRPr sz="900">
              <a:latin typeface="Mada"/>
              <a:ea typeface="Mada"/>
              <a:cs typeface="Mada"/>
              <a:sym typeface="Mada"/>
            </a:endParaRPr>
          </a:p>
        </p:txBody>
      </p:sp>
      <p:sp>
        <p:nvSpPr>
          <p:cNvPr id="1212" name="Google Shape;1212;p71"/>
          <p:cNvSpPr txBox="1"/>
          <p:nvPr/>
        </p:nvSpPr>
        <p:spPr>
          <a:xfrm>
            <a:off x="84850" y="5433250"/>
            <a:ext cx="7489800" cy="909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00">
              <a:solidFill>
                <a:srgbClr val="1C4588"/>
              </a:solidFill>
              <a:highlight>
                <a:srgbClr val="C5F4E0"/>
              </a:highlight>
              <a:latin typeface="Mada"/>
              <a:ea typeface="Mada"/>
              <a:cs typeface="Mada"/>
              <a:sym typeface="Mada"/>
            </a:endParaRPr>
          </a:p>
          <a:p>
            <a:pPr indent="0" lvl="0" marL="0" rtl="0" algn="l">
              <a:lnSpc>
                <a:spcPct val="115000"/>
              </a:lnSpc>
              <a:spcBef>
                <a:spcPts val="0"/>
              </a:spcBef>
              <a:spcAft>
                <a:spcPts val="0"/>
              </a:spcAft>
              <a:buNone/>
            </a:pPr>
            <a:r>
              <a:rPr b="1" lang="en-GB" sz="1000">
                <a:solidFill>
                  <a:schemeClr val="dk1"/>
                </a:solidFill>
                <a:highlight>
                  <a:srgbClr val="C5F4E0"/>
                </a:highlight>
                <a:latin typeface="Mada"/>
                <a:ea typeface="Mada"/>
                <a:cs typeface="Mada"/>
                <a:sym typeface="Mada"/>
              </a:rPr>
              <a:t>Lump</a:t>
            </a:r>
            <a:endParaRPr b="1" sz="1000">
              <a:solidFill>
                <a:schemeClr val="dk1"/>
              </a:solidFill>
              <a:highlight>
                <a:srgbClr val="C5F4E0"/>
              </a:highlight>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Painless </a:t>
            </a:r>
            <a:r>
              <a:rPr lang="en-GB" sz="1000">
                <a:solidFill>
                  <a:schemeClr val="dk1"/>
                </a:solidFill>
                <a:latin typeface="Mada"/>
                <a:ea typeface="Mada"/>
                <a:cs typeface="Mada"/>
                <a:sym typeface="Mada"/>
              </a:rPr>
              <a:t>: Carcinoma, Cyst, Fibroadenoma, An area of fibroadenosis.</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Painful:</a:t>
            </a:r>
            <a:r>
              <a:rPr lang="en-GB" sz="1000">
                <a:solidFill>
                  <a:schemeClr val="dk1"/>
                </a:solidFill>
                <a:latin typeface="Mada"/>
                <a:ea typeface="Mada"/>
                <a:cs typeface="Mada"/>
                <a:sym typeface="Mada"/>
              </a:rPr>
              <a:t> An area of fibroadenosis, Cyst, Periductal mastitis, abscess (usually postpartum or lactational), Occasionally a carcinoma</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Note that</a:t>
            </a:r>
            <a:r>
              <a:rPr lang="en-GB" sz="1000">
                <a:solidFill>
                  <a:srgbClr val="FF0000"/>
                </a:solidFill>
                <a:latin typeface="Mada"/>
                <a:ea typeface="Mada"/>
                <a:cs typeface="Mada"/>
                <a:sym typeface="Mada"/>
              </a:rPr>
              <a:t> </a:t>
            </a:r>
            <a:r>
              <a:rPr b="1" lang="en-GB" sz="1000">
                <a:solidFill>
                  <a:srgbClr val="FF0000"/>
                </a:solidFill>
                <a:latin typeface="Mada"/>
                <a:ea typeface="Mada"/>
                <a:cs typeface="Mada"/>
                <a:sym typeface="Mada"/>
              </a:rPr>
              <a:t>over the age of 70 years</a:t>
            </a:r>
            <a:r>
              <a:rPr lang="en-GB" sz="1000">
                <a:solidFill>
                  <a:schemeClr val="dk1"/>
                </a:solidFill>
                <a:latin typeface="Mada"/>
                <a:ea typeface="Mada"/>
                <a:cs typeface="Mada"/>
                <a:sym typeface="Mada"/>
              </a:rPr>
              <a:t>, most breast lumps turn out to be malignant.</a:t>
            </a:r>
            <a:endParaRPr sz="1000">
              <a:solidFill>
                <a:schemeClr val="dk1"/>
              </a:solidFill>
              <a:latin typeface="Mada"/>
              <a:ea typeface="Mada"/>
              <a:cs typeface="Mada"/>
              <a:sym typeface="Mada"/>
            </a:endParaRPr>
          </a:p>
        </p:txBody>
      </p:sp>
      <p:sp>
        <p:nvSpPr>
          <p:cNvPr id="1213" name="Google Shape;1213;p71"/>
          <p:cNvSpPr txBox="1"/>
          <p:nvPr/>
        </p:nvSpPr>
        <p:spPr>
          <a:xfrm>
            <a:off x="101625" y="8824000"/>
            <a:ext cx="6858000" cy="86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000">
                <a:solidFill>
                  <a:schemeClr val="dk1"/>
                </a:solidFill>
                <a:highlight>
                  <a:srgbClr val="C5F4E0"/>
                </a:highlight>
                <a:latin typeface="Mada"/>
                <a:ea typeface="Mada"/>
                <a:cs typeface="Mada"/>
                <a:sym typeface="Mada"/>
              </a:rPr>
              <a:t>Nipple discharges: </a:t>
            </a:r>
            <a:r>
              <a:rPr lang="en-GB" sz="1000">
                <a:solidFill>
                  <a:srgbClr val="1C4588"/>
                </a:solidFill>
                <a:highlight>
                  <a:srgbClr val="C5F4E0"/>
                </a:highlight>
                <a:latin typeface="Mada"/>
                <a:ea typeface="Mada"/>
                <a:cs typeface="Mada"/>
                <a:sym typeface="Mada"/>
              </a:rPr>
              <a:t> </a:t>
            </a:r>
            <a:endParaRPr sz="1000">
              <a:solidFill>
                <a:srgbClr val="1C4588"/>
              </a:solidFill>
              <a:highlight>
                <a:srgbClr val="C5F4E0"/>
              </a:highlight>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Duct ectasia, Intraductal papilloma, Ductal carcinoma-in-situ (DCIS), Associated with a cyst.</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Cancer and Endocrine causes of nipple discharge are very rare.</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000">
              <a:solidFill>
                <a:schemeClr val="dk1"/>
              </a:solidFill>
              <a:latin typeface="Mada"/>
              <a:ea typeface="Mada"/>
              <a:cs typeface="Mada"/>
              <a:sym typeface="Mada"/>
            </a:endParaRPr>
          </a:p>
        </p:txBody>
      </p:sp>
      <p:sp>
        <p:nvSpPr>
          <p:cNvPr id="1214" name="Google Shape;1214;p71"/>
          <p:cNvSpPr txBox="1"/>
          <p:nvPr/>
        </p:nvSpPr>
        <p:spPr>
          <a:xfrm>
            <a:off x="104675" y="9388225"/>
            <a:ext cx="74532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000">
                <a:solidFill>
                  <a:schemeClr val="dk1"/>
                </a:solidFill>
                <a:highlight>
                  <a:srgbClr val="C5F4E0"/>
                </a:highlight>
                <a:latin typeface="Mada"/>
                <a:ea typeface="Mada"/>
                <a:cs typeface="Mada"/>
                <a:sym typeface="Mada"/>
              </a:rPr>
              <a:t>Nipple retraction\ inversion :</a:t>
            </a:r>
            <a:r>
              <a:rPr lang="en-GB" sz="1000">
                <a:solidFill>
                  <a:srgbClr val="1C4588"/>
                </a:solidFill>
                <a:latin typeface="Mada"/>
                <a:ea typeface="Mada"/>
                <a:cs typeface="Mada"/>
                <a:sym typeface="Mada"/>
              </a:rPr>
              <a:t> </a:t>
            </a:r>
            <a:r>
              <a:rPr lang="en-GB" sz="1000">
                <a:solidFill>
                  <a:schemeClr val="dk1"/>
                </a:solidFill>
                <a:latin typeface="Mada"/>
                <a:ea typeface="Mada"/>
                <a:cs typeface="Mada"/>
                <a:sym typeface="Mada"/>
              </a:rPr>
              <a:t> is a</a:t>
            </a:r>
            <a:r>
              <a:rPr lang="en-GB" sz="1000">
                <a:solidFill>
                  <a:srgbClr val="FF0000"/>
                </a:solidFill>
                <a:latin typeface="Mada"/>
                <a:ea typeface="Mada"/>
                <a:cs typeface="Mada"/>
                <a:sym typeface="Mada"/>
              </a:rPr>
              <a:t> regular presentation of breast cancer, </a:t>
            </a:r>
            <a:r>
              <a:rPr lang="en-GB" sz="1000">
                <a:solidFill>
                  <a:schemeClr val="dk1"/>
                </a:solidFill>
                <a:latin typeface="Mada"/>
                <a:ea typeface="Mada"/>
                <a:cs typeface="Mada"/>
                <a:sym typeface="Mada"/>
              </a:rPr>
              <a:t>with or without a palpable lump. </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Duct ectasia, Carcinoma</a:t>
            </a:r>
            <a:endParaRPr sz="1300"/>
          </a:p>
        </p:txBody>
      </p:sp>
      <p:graphicFrame>
        <p:nvGraphicFramePr>
          <p:cNvPr id="1215" name="Google Shape;1215;p71"/>
          <p:cNvGraphicFramePr/>
          <p:nvPr/>
        </p:nvGraphicFramePr>
        <p:xfrm>
          <a:off x="106375" y="6705883"/>
          <a:ext cx="3000000" cy="3000000"/>
        </p:xfrm>
        <a:graphic>
          <a:graphicData uri="http://schemas.openxmlformats.org/drawingml/2006/table">
            <a:tbl>
              <a:tblPr>
                <a:noFill/>
                <a:tableStyleId>{19993E90-D4CF-4236-97D6-A35B643A8516}</a:tableStyleId>
              </a:tblPr>
              <a:tblGrid>
                <a:gridCol w="2901400"/>
                <a:gridCol w="4551725"/>
              </a:tblGrid>
              <a:tr h="231100">
                <a:tc>
                  <a:txBody>
                    <a:bodyPr/>
                    <a:lstStyle/>
                    <a:p>
                      <a:pPr indent="0" lvl="0" marL="0" marR="0" rtl="0" algn="ctr">
                        <a:lnSpc>
                          <a:spcPct val="100000"/>
                        </a:lnSpc>
                        <a:spcBef>
                          <a:spcPts val="0"/>
                        </a:spcBef>
                        <a:spcAft>
                          <a:spcPts val="0"/>
                        </a:spcAft>
                        <a:buNone/>
                      </a:pPr>
                      <a:r>
                        <a:rPr b="1" lang="en-GB" sz="1000">
                          <a:latin typeface="Mada"/>
                          <a:ea typeface="Mada"/>
                          <a:cs typeface="Mada"/>
                          <a:sym typeface="Mada"/>
                        </a:rPr>
                        <a:t>Cyclical pain (</a:t>
                      </a:r>
                      <a:r>
                        <a:rPr b="1" lang="en-GB" sz="1000">
                          <a:solidFill>
                            <a:schemeClr val="dk1"/>
                          </a:solidFill>
                          <a:latin typeface="Mada"/>
                          <a:ea typeface="Mada"/>
                          <a:cs typeface="Mada"/>
                          <a:sym typeface="Mada"/>
                        </a:rPr>
                        <a:t>very common) </a:t>
                      </a:r>
                      <a:endParaRPr b="1" sz="1000">
                        <a:latin typeface="Mada"/>
                        <a:ea typeface="Mada"/>
                        <a:cs typeface="Mada"/>
                        <a:sym typeface="Mada"/>
                      </a:endParaRPr>
                    </a:p>
                  </a:txBody>
                  <a:tcPr marT="91425" marB="91425" marR="91425" marL="91425">
                    <a:solidFill>
                      <a:srgbClr val="F9DEC9"/>
                    </a:solidFill>
                  </a:tcPr>
                </a:tc>
                <a:tc>
                  <a:txBody>
                    <a:bodyPr/>
                    <a:lstStyle/>
                    <a:p>
                      <a:pPr indent="0" lvl="0" marL="0" marR="0" rtl="0" algn="ctr">
                        <a:lnSpc>
                          <a:spcPct val="100000"/>
                        </a:lnSpc>
                        <a:spcBef>
                          <a:spcPts val="0"/>
                        </a:spcBef>
                        <a:spcAft>
                          <a:spcPts val="0"/>
                        </a:spcAft>
                        <a:buNone/>
                      </a:pPr>
                      <a:r>
                        <a:rPr b="1" lang="en-GB" sz="1000">
                          <a:latin typeface="Mada"/>
                          <a:ea typeface="Mada"/>
                          <a:cs typeface="Mada"/>
                          <a:sym typeface="Mada"/>
                        </a:rPr>
                        <a:t>Acyclical pain  (</a:t>
                      </a:r>
                      <a:r>
                        <a:rPr b="1" lang="en-GB" sz="1000">
                          <a:solidFill>
                            <a:schemeClr val="dk1"/>
                          </a:solidFill>
                          <a:latin typeface="Mada"/>
                          <a:ea typeface="Mada"/>
                          <a:cs typeface="Mada"/>
                          <a:sym typeface="Mada"/>
                        </a:rPr>
                        <a:t>less common)</a:t>
                      </a:r>
                      <a:endParaRPr b="1" sz="1000">
                        <a:latin typeface="Mada"/>
                        <a:ea typeface="Mada"/>
                        <a:cs typeface="Mada"/>
                        <a:sym typeface="Mada"/>
                      </a:endParaRPr>
                    </a:p>
                  </a:txBody>
                  <a:tcPr marT="91425" marB="91425" marR="91425" marL="91425">
                    <a:solidFill>
                      <a:srgbClr val="F9DEC9"/>
                    </a:solidFill>
                  </a:tcPr>
                </a:tc>
              </a:tr>
              <a:tr h="336150">
                <a:tc>
                  <a:txBody>
                    <a:bodyPr/>
                    <a:lstStyle/>
                    <a:p>
                      <a:pPr indent="0" lvl="0" marL="0" marR="0" rtl="0" algn="l">
                        <a:lnSpc>
                          <a:spcPct val="100000"/>
                        </a:lnSpc>
                        <a:spcBef>
                          <a:spcPts val="0"/>
                        </a:spcBef>
                        <a:spcAft>
                          <a:spcPts val="0"/>
                        </a:spcAft>
                        <a:buNone/>
                      </a:pPr>
                      <a:r>
                        <a:rPr lang="en-GB" sz="1000">
                          <a:latin typeface="Mada"/>
                          <a:ea typeface="Mada"/>
                          <a:cs typeface="Mada"/>
                          <a:sym typeface="Mada"/>
                        </a:rPr>
                        <a:t>Almost all females experience it usually after the age of 30 and resolves spontaneously in the 40s</a:t>
                      </a:r>
                      <a:endParaRPr sz="1000">
                        <a:latin typeface="Mada"/>
                        <a:ea typeface="Mada"/>
                        <a:cs typeface="Mada"/>
                        <a:sym typeface="Mada"/>
                      </a:endParaRPr>
                    </a:p>
                  </a:txBody>
                  <a:tcPr marT="91425" marB="91425" marR="91425" marL="91425"/>
                </a:tc>
                <a:tc>
                  <a:txBody>
                    <a:bodyPr/>
                    <a:lstStyle/>
                    <a:p>
                      <a:pPr indent="0" lvl="0" marL="0" marR="0" rtl="0" algn="l">
                        <a:lnSpc>
                          <a:spcPct val="100000"/>
                        </a:lnSpc>
                        <a:spcBef>
                          <a:spcPts val="0"/>
                        </a:spcBef>
                        <a:spcAft>
                          <a:spcPts val="0"/>
                        </a:spcAft>
                        <a:buNone/>
                      </a:pPr>
                      <a:r>
                        <a:rPr lang="en-GB" sz="1000">
                          <a:latin typeface="Mada"/>
                          <a:ea typeface="Mada"/>
                          <a:cs typeface="Mada"/>
                          <a:sym typeface="Mada"/>
                        </a:rPr>
                        <a:t>At the menarche, at twenties, around the menopause without any physical signs</a:t>
                      </a:r>
                      <a:endParaRPr sz="1000">
                        <a:latin typeface="Mada"/>
                        <a:ea typeface="Mada"/>
                        <a:cs typeface="Mada"/>
                        <a:sym typeface="Mada"/>
                      </a:endParaRPr>
                    </a:p>
                  </a:txBody>
                  <a:tcPr marT="91425" marB="91425" marR="91425" marL="91425"/>
                </a:tc>
              </a:tr>
              <a:tr h="914375">
                <a:tc>
                  <a:txBody>
                    <a:bodyPr/>
                    <a:lstStyle/>
                    <a:p>
                      <a:pPr indent="-292100" lvl="0" marL="269999" marR="0" rtl="0" algn="l">
                        <a:lnSpc>
                          <a:spcPct val="100000"/>
                        </a:lnSpc>
                        <a:spcBef>
                          <a:spcPts val="0"/>
                        </a:spcBef>
                        <a:spcAft>
                          <a:spcPts val="0"/>
                        </a:spcAft>
                        <a:buSzPts val="1000"/>
                        <a:buFont typeface="Mada"/>
                        <a:buChar char="●"/>
                      </a:pPr>
                      <a:r>
                        <a:rPr lang="en-GB" sz="1000">
                          <a:latin typeface="Mada"/>
                          <a:ea typeface="Mada"/>
                          <a:cs typeface="Mada"/>
                          <a:sym typeface="Mada"/>
                        </a:rPr>
                        <a:t>It comes on during the second half of the cycle and is often unilateral.</a:t>
                      </a:r>
                      <a:endParaRPr sz="1000">
                        <a:latin typeface="Mada"/>
                        <a:ea typeface="Mada"/>
                        <a:cs typeface="Mada"/>
                        <a:sym typeface="Mada"/>
                      </a:endParaRPr>
                    </a:p>
                    <a:p>
                      <a:pPr indent="-292100" lvl="0" marL="269999" marR="0" rtl="0" algn="l">
                        <a:lnSpc>
                          <a:spcPct val="100000"/>
                        </a:lnSpc>
                        <a:spcBef>
                          <a:spcPts val="0"/>
                        </a:spcBef>
                        <a:spcAft>
                          <a:spcPts val="0"/>
                        </a:spcAft>
                        <a:buSzPts val="1000"/>
                        <a:buFont typeface="Mada"/>
                        <a:buChar char="●"/>
                      </a:pPr>
                      <a:r>
                        <a:rPr lang="en-GB" sz="1000">
                          <a:latin typeface="Mada"/>
                          <a:ea typeface="Mada"/>
                          <a:cs typeface="Mada"/>
                          <a:sym typeface="Mada"/>
                        </a:rPr>
                        <a:t>The pain is reduced by the use of contraceptives</a:t>
                      </a:r>
                      <a:endParaRPr sz="1000">
                        <a:latin typeface="Mada"/>
                        <a:ea typeface="Mada"/>
                        <a:cs typeface="Mada"/>
                        <a:sym typeface="Mada"/>
                      </a:endParaRPr>
                    </a:p>
                  </a:txBody>
                  <a:tcPr marT="91425" marB="91425" marR="91425" marL="91425"/>
                </a:tc>
                <a:tc>
                  <a:txBody>
                    <a:bodyPr/>
                    <a:lstStyle/>
                    <a:p>
                      <a:pPr indent="-292100" lvl="0" marL="269999" marR="0" rtl="0" algn="l">
                        <a:lnSpc>
                          <a:spcPct val="100000"/>
                        </a:lnSpc>
                        <a:spcBef>
                          <a:spcPts val="0"/>
                        </a:spcBef>
                        <a:spcAft>
                          <a:spcPts val="0"/>
                        </a:spcAft>
                        <a:buSzPts val="1000"/>
                        <a:buFont typeface="Mada"/>
                        <a:buChar char="●"/>
                      </a:pPr>
                      <a:r>
                        <a:rPr lang="en-GB" sz="1000">
                          <a:latin typeface="Mada"/>
                          <a:ea typeface="Mada"/>
                          <a:cs typeface="Mada"/>
                          <a:sym typeface="Mada"/>
                        </a:rPr>
                        <a:t>Unilateral breast pain, many years after hormonal activity has ceased. very occasionally there is an underlying cancer, </a:t>
                      </a:r>
                      <a:endParaRPr sz="1000">
                        <a:latin typeface="Mada"/>
                        <a:ea typeface="Mada"/>
                        <a:cs typeface="Mada"/>
                        <a:sym typeface="Mada"/>
                      </a:endParaRPr>
                    </a:p>
                    <a:p>
                      <a:pPr indent="-292100" lvl="0" marL="269999" marR="0" rtl="0" algn="l">
                        <a:lnSpc>
                          <a:spcPct val="100000"/>
                        </a:lnSpc>
                        <a:spcBef>
                          <a:spcPts val="0"/>
                        </a:spcBef>
                        <a:spcAft>
                          <a:spcPts val="0"/>
                        </a:spcAft>
                        <a:buSzPts val="1000"/>
                        <a:buFont typeface="Mada"/>
                        <a:buChar char="●"/>
                      </a:pPr>
                      <a:r>
                        <a:rPr lang="en-GB" sz="1000">
                          <a:latin typeface="Mada"/>
                          <a:ea typeface="Mada"/>
                          <a:cs typeface="Mada"/>
                          <a:sym typeface="Mada"/>
                        </a:rPr>
                        <a:t>In the elderly is often skeletal in origin. ex: Tietze’s syndrome: </a:t>
                      </a:r>
                      <a:r>
                        <a:rPr lang="en-GB" sz="800">
                          <a:solidFill>
                            <a:srgbClr val="999999"/>
                          </a:solidFill>
                          <a:latin typeface="Mada"/>
                          <a:ea typeface="Mada"/>
                          <a:cs typeface="Mada"/>
                          <a:sym typeface="Mada"/>
                        </a:rPr>
                        <a:t>The pain and tenderness arise from a costochondral junction lateral to the sternum. The patient complains of pain that may be exacerbated by movement and finds what she thinks is a lump. </a:t>
                      </a:r>
                      <a:r>
                        <a:rPr baseline="30000" lang="en-GB" sz="1000">
                          <a:solidFill>
                            <a:srgbClr val="999999"/>
                          </a:solidFill>
                          <a:latin typeface="Mada"/>
                          <a:ea typeface="Mada"/>
                          <a:cs typeface="Mada"/>
                          <a:sym typeface="Mada"/>
                        </a:rPr>
                        <a:t> </a:t>
                      </a:r>
                      <a:endParaRPr sz="1000">
                        <a:solidFill>
                          <a:srgbClr val="999999"/>
                        </a:solidFill>
                        <a:latin typeface="Mada"/>
                        <a:ea typeface="Mada"/>
                        <a:cs typeface="Mada"/>
                        <a:sym typeface="Mada"/>
                      </a:endParaRPr>
                    </a:p>
                  </a:txBody>
                  <a:tcPr marT="91425" marB="91425" marR="91425" marL="91425"/>
                </a:tc>
              </a:tr>
              <a:tr h="231100">
                <a:tc>
                  <a:txBody>
                    <a:bodyPr/>
                    <a:lstStyle/>
                    <a:p>
                      <a:pPr indent="0" lvl="0" marL="0" marR="0" rtl="0" algn="l">
                        <a:lnSpc>
                          <a:spcPct val="100000"/>
                        </a:lnSpc>
                        <a:spcBef>
                          <a:spcPts val="0"/>
                        </a:spcBef>
                        <a:spcAft>
                          <a:spcPts val="0"/>
                        </a:spcAft>
                        <a:buNone/>
                      </a:pPr>
                      <a:r>
                        <a:rPr lang="en-GB" sz="1000">
                          <a:latin typeface="Mada"/>
                          <a:ea typeface="Mada"/>
                          <a:cs typeface="Mada"/>
                          <a:sym typeface="Mada"/>
                        </a:rPr>
                        <a:t>Not a symptom of cancer. </a:t>
                      </a:r>
                      <a:endParaRPr sz="1000">
                        <a:latin typeface="Mada"/>
                        <a:ea typeface="Mada"/>
                        <a:cs typeface="Mada"/>
                        <a:sym typeface="Mada"/>
                      </a:endParaRPr>
                    </a:p>
                  </a:txBody>
                  <a:tcPr marT="91425" marB="91425" marR="91425" marL="91425"/>
                </a:tc>
                <a:tc>
                  <a:txBody>
                    <a:bodyPr/>
                    <a:lstStyle/>
                    <a:p>
                      <a:pPr indent="0" lvl="0" marL="0" marR="0" rtl="0" algn="l">
                        <a:lnSpc>
                          <a:spcPct val="100000"/>
                        </a:lnSpc>
                        <a:spcBef>
                          <a:spcPts val="0"/>
                        </a:spcBef>
                        <a:spcAft>
                          <a:spcPts val="0"/>
                        </a:spcAft>
                        <a:buNone/>
                      </a:pPr>
                      <a:r>
                        <a:rPr lang="en-GB" sz="1000">
                          <a:latin typeface="Mada"/>
                          <a:ea typeface="Mada"/>
                          <a:cs typeface="Mada"/>
                          <a:sym typeface="Mada"/>
                        </a:rPr>
                        <a:t>Could be a symptoms of cancer especially when the pain is ‘prickling’. </a:t>
                      </a:r>
                      <a:endParaRPr sz="1000">
                        <a:latin typeface="Mada"/>
                        <a:ea typeface="Mada"/>
                        <a:cs typeface="Mada"/>
                        <a:sym typeface="Mada"/>
                      </a:endParaRPr>
                    </a:p>
                  </a:txBody>
                  <a:tcPr marT="91425" marB="91425" marR="91425" marL="91425"/>
                </a:tc>
              </a:tr>
            </a:tbl>
          </a:graphicData>
        </a:graphic>
      </p:graphicFrame>
      <p:sp>
        <p:nvSpPr>
          <p:cNvPr id="1216" name="Google Shape;1216;p71"/>
          <p:cNvSpPr txBox="1"/>
          <p:nvPr/>
        </p:nvSpPr>
        <p:spPr>
          <a:xfrm>
            <a:off x="14888" y="5118338"/>
            <a:ext cx="4067400" cy="42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DDX </a:t>
            </a:r>
            <a:endParaRPr sz="1800">
              <a:solidFill>
                <a:srgbClr val="9FCFCF"/>
              </a:solidFill>
              <a:latin typeface="Comfortaa Regular"/>
              <a:ea typeface="Comfortaa Regular"/>
              <a:cs typeface="Comfortaa Regular"/>
              <a:sym typeface="Comfortaa Regular"/>
            </a:endParaRPr>
          </a:p>
        </p:txBody>
      </p:sp>
      <p:sp>
        <p:nvSpPr>
          <p:cNvPr id="1217" name="Google Shape;1217;p71"/>
          <p:cNvSpPr/>
          <p:nvPr/>
        </p:nvSpPr>
        <p:spPr>
          <a:xfrm>
            <a:off x="88037" y="5433250"/>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218" name="Google Shape;1218;p71"/>
          <p:cNvSpPr txBox="1"/>
          <p:nvPr/>
        </p:nvSpPr>
        <p:spPr>
          <a:xfrm>
            <a:off x="30000" y="6363125"/>
            <a:ext cx="7125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dk1"/>
                </a:solidFill>
                <a:highlight>
                  <a:srgbClr val="C5F4E0"/>
                </a:highlight>
                <a:latin typeface="Mada"/>
                <a:ea typeface="Mada"/>
                <a:cs typeface="Mada"/>
                <a:sym typeface="Mada"/>
              </a:rPr>
              <a:t>Pain and tenderness but no lump: </a:t>
            </a:r>
            <a:r>
              <a:rPr lang="en-GB" sz="1000">
                <a:solidFill>
                  <a:schemeClr val="dk1"/>
                </a:solidFill>
                <a:latin typeface="Mada"/>
                <a:ea typeface="Mada"/>
                <a:cs typeface="Mada"/>
                <a:sym typeface="Mada"/>
              </a:rPr>
              <a:t>Cyclical breast pain, Non-cyclical breast pain, Very rarely, a carcinoma. </a:t>
            </a:r>
            <a:endParaRPr>
              <a:latin typeface="Mada"/>
              <a:ea typeface="Mada"/>
              <a:cs typeface="Mada"/>
              <a:sym typeface="Mada"/>
            </a:endParaRPr>
          </a:p>
        </p:txBody>
      </p:sp>
      <p:sp>
        <p:nvSpPr>
          <p:cNvPr id="1219" name="Google Shape;1219;p71"/>
          <p:cNvSpPr txBox="1"/>
          <p:nvPr/>
        </p:nvSpPr>
        <p:spPr>
          <a:xfrm>
            <a:off x="113575" y="9771625"/>
            <a:ext cx="7041300" cy="86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000">
                <a:highlight>
                  <a:srgbClr val="C5F4E0"/>
                </a:highlight>
                <a:latin typeface="Mada"/>
                <a:ea typeface="Mada"/>
                <a:cs typeface="Mada"/>
                <a:sym typeface="Mada"/>
              </a:rPr>
              <a:t>Changes in breast size and shape </a:t>
            </a:r>
            <a:endParaRPr b="1" sz="1000">
              <a:highlight>
                <a:srgbClr val="C5F4E0"/>
              </a:highlight>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Pregnancy, Carcinoma, Benign hypertrophy, Rare large tumours. </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The cause of massive enlargement of the breast : Benign hypertrophy (usually bilateral), Giant Fibroadenoma, Phylloides tumour, Sarcoma e.g. Angiosarcoma, Colloid Carcinoma, Filarial elephantiasis</a:t>
            </a:r>
            <a:endParaRPr sz="1000">
              <a:latin typeface="Mada"/>
              <a:ea typeface="Mada"/>
              <a:cs typeface="Mada"/>
              <a:sym typeface="Mada"/>
            </a:endParaRPr>
          </a:p>
        </p:txBody>
      </p:sp>
      <p:sp>
        <p:nvSpPr>
          <p:cNvPr id="1220" name="Google Shape;1220;p71"/>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18"/>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8"/>
          <p:cNvSpPr txBox="1"/>
          <p:nvPr/>
        </p:nvSpPr>
        <p:spPr>
          <a:xfrm>
            <a:off x="118350" y="274900"/>
            <a:ext cx="71958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9FCFCF"/>
                </a:solidFill>
                <a:highlight>
                  <a:srgbClr val="FFFFFF"/>
                </a:highlight>
                <a:latin typeface="Lora"/>
                <a:ea typeface="Lora"/>
                <a:cs typeface="Lora"/>
                <a:sym typeface="Lora"/>
              </a:rPr>
              <a:t>Session1 : General Principles of History Taking and Physical Examination </a:t>
            </a:r>
            <a:endParaRPr b="1" sz="2000">
              <a:solidFill>
                <a:srgbClr val="9FCFCF"/>
              </a:solidFill>
              <a:latin typeface="Lora"/>
              <a:ea typeface="Lora"/>
              <a:cs typeface="Lora"/>
              <a:sym typeface="Lora"/>
            </a:endParaRPr>
          </a:p>
        </p:txBody>
      </p:sp>
      <p:grpSp>
        <p:nvGrpSpPr>
          <p:cNvPr id="289" name="Google Shape;289;p18"/>
          <p:cNvGrpSpPr/>
          <p:nvPr/>
        </p:nvGrpSpPr>
        <p:grpSpPr>
          <a:xfrm>
            <a:off x="65" y="1109549"/>
            <a:ext cx="4067400" cy="414950"/>
            <a:chOff x="75" y="6307650"/>
            <a:chExt cx="4067400" cy="414950"/>
          </a:xfrm>
        </p:grpSpPr>
        <p:sp>
          <p:nvSpPr>
            <p:cNvPr id="290" name="Google Shape;290;p18"/>
            <p:cNvSpPr txBox="1"/>
            <p:nvPr/>
          </p:nvSpPr>
          <p:spPr>
            <a:xfrm>
              <a:off x="75" y="6307650"/>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Family history </a:t>
              </a:r>
              <a:endParaRPr sz="1800">
                <a:solidFill>
                  <a:srgbClr val="9FCFCF"/>
                </a:solidFill>
                <a:latin typeface="Comfortaa Regular"/>
                <a:ea typeface="Comfortaa Regular"/>
                <a:cs typeface="Comfortaa Regular"/>
                <a:sym typeface="Comfortaa Regular"/>
              </a:endParaRPr>
            </a:p>
          </p:txBody>
        </p:sp>
        <p:sp>
          <p:nvSpPr>
            <p:cNvPr id="291" name="Google Shape;291;p18"/>
            <p:cNvSpPr/>
            <p:nvPr/>
          </p:nvSpPr>
          <p:spPr>
            <a:xfrm>
              <a:off x="850" y="6665000"/>
              <a:ext cx="17949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92" name="Google Shape;292;p18"/>
          <p:cNvSpPr txBox="1"/>
          <p:nvPr/>
        </p:nvSpPr>
        <p:spPr>
          <a:xfrm>
            <a:off x="75" y="1501550"/>
            <a:ext cx="7195800" cy="12252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Ask about the state of health or cause of death of parents, grandparents, brothers, sisters, siblings, other close relatives and any serious familial illness.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Question whether any members of the family are suffering or have suffered from the presenting condition. It often helps to draw a family tree.</a:t>
            </a:r>
            <a:endParaRPr sz="1100">
              <a:latin typeface="Mada"/>
              <a:ea typeface="Mada"/>
              <a:cs typeface="Mada"/>
              <a:sym typeface="Mada"/>
            </a:endParaRPr>
          </a:p>
        </p:txBody>
      </p:sp>
      <p:grpSp>
        <p:nvGrpSpPr>
          <p:cNvPr id="293" name="Google Shape;293;p18"/>
          <p:cNvGrpSpPr/>
          <p:nvPr/>
        </p:nvGrpSpPr>
        <p:grpSpPr>
          <a:xfrm>
            <a:off x="65" y="2467795"/>
            <a:ext cx="4067400" cy="414950"/>
            <a:chOff x="75" y="440250"/>
            <a:chExt cx="4067400" cy="414950"/>
          </a:xfrm>
        </p:grpSpPr>
        <p:sp>
          <p:nvSpPr>
            <p:cNvPr id="294" name="Google Shape;294;p18"/>
            <p:cNvSpPr txBox="1"/>
            <p:nvPr/>
          </p:nvSpPr>
          <p:spPr>
            <a:xfrm>
              <a:off x="75" y="440250"/>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Social history and </a:t>
              </a:r>
              <a:r>
                <a:rPr lang="en-GB" sz="1800">
                  <a:solidFill>
                    <a:srgbClr val="9FCFCF"/>
                  </a:solidFill>
                  <a:latin typeface="Comfortaa Regular"/>
                  <a:ea typeface="Comfortaa Regular"/>
                  <a:cs typeface="Comfortaa Regular"/>
                  <a:sym typeface="Comfortaa Regular"/>
                </a:rPr>
                <a:t>habits </a:t>
              </a:r>
              <a:endParaRPr sz="1800">
                <a:solidFill>
                  <a:srgbClr val="9FCFCF"/>
                </a:solidFill>
                <a:latin typeface="Comfortaa Regular"/>
                <a:ea typeface="Comfortaa Regular"/>
                <a:cs typeface="Comfortaa Regular"/>
                <a:sym typeface="Comfortaa Regular"/>
              </a:endParaRPr>
            </a:p>
          </p:txBody>
        </p:sp>
        <p:sp>
          <p:nvSpPr>
            <p:cNvPr id="295" name="Google Shape;295;p18"/>
            <p:cNvSpPr/>
            <p:nvPr/>
          </p:nvSpPr>
          <p:spPr>
            <a:xfrm>
              <a:off x="850" y="797600"/>
              <a:ext cx="18027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96" name="Google Shape;296;p18"/>
          <p:cNvSpPr txBox="1"/>
          <p:nvPr/>
        </p:nvSpPr>
        <p:spPr>
          <a:xfrm>
            <a:off x="75" y="2882750"/>
            <a:ext cx="3560700" cy="10341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Marital status</a:t>
            </a:r>
            <a:endParaRPr sz="1100">
              <a:solidFill>
                <a:schemeClr val="dk1"/>
              </a:solidFill>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100">
                <a:solidFill>
                  <a:schemeClr val="dk1"/>
                </a:solidFill>
                <a:latin typeface="Mada"/>
                <a:ea typeface="Mada"/>
                <a:cs typeface="Mada"/>
                <a:sym typeface="Mada"/>
              </a:rPr>
              <a:t>Level of education</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Living accommodation</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Past and present occupation — details of work (paying special regard to contact with hazards such as dusts and chemicals)</a:t>
            </a:r>
            <a:endParaRPr sz="1100">
              <a:solidFill>
                <a:schemeClr val="dk1"/>
              </a:solidFill>
              <a:latin typeface="Mada"/>
              <a:ea typeface="Mada"/>
              <a:cs typeface="Mada"/>
              <a:sym typeface="Mada"/>
            </a:endParaRPr>
          </a:p>
        </p:txBody>
      </p:sp>
      <p:sp>
        <p:nvSpPr>
          <p:cNvPr id="297" name="Google Shape;297;p18"/>
          <p:cNvSpPr txBox="1"/>
          <p:nvPr/>
        </p:nvSpPr>
        <p:spPr>
          <a:xfrm>
            <a:off x="3560775" y="2940800"/>
            <a:ext cx="3992100" cy="9180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Traveling abroad</a:t>
            </a:r>
            <a:endParaRPr sz="1100">
              <a:solidFill>
                <a:schemeClr val="dk1"/>
              </a:solidFill>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100">
                <a:solidFill>
                  <a:schemeClr val="dk1"/>
                </a:solidFill>
                <a:latin typeface="Mada"/>
                <a:ea typeface="Mada"/>
                <a:cs typeface="Mada"/>
                <a:sym typeface="Mada"/>
              </a:rPr>
              <a:t>Recreational activities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Drug abuse</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Alcohol intake in details (type , quantity and duration).</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Smoking in details. Inquire about the type (cigarettes, cigar or pipe), frequency, quantity and duration of their smoking habit.</a:t>
            </a:r>
            <a:endParaRPr sz="1100">
              <a:solidFill>
                <a:schemeClr val="dk1"/>
              </a:solidFill>
              <a:latin typeface="Mada"/>
              <a:ea typeface="Mada"/>
              <a:cs typeface="Mada"/>
              <a:sym typeface="Mada"/>
            </a:endParaRPr>
          </a:p>
        </p:txBody>
      </p:sp>
      <p:grpSp>
        <p:nvGrpSpPr>
          <p:cNvPr id="298" name="Google Shape;298;p18"/>
          <p:cNvGrpSpPr/>
          <p:nvPr/>
        </p:nvGrpSpPr>
        <p:grpSpPr>
          <a:xfrm>
            <a:off x="75" y="4505638"/>
            <a:ext cx="4067400" cy="414950"/>
            <a:chOff x="75" y="440250"/>
            <a:chExt cx="4067400" cy="414950"/>
          </a:xfrm>
        </p:grpSpPr>
        <p:sp>
          <p:nvSpPr>
            <p:cNvPr id="299" name="Google Shape;299;p18"/>
            <p:cNvSpPr txBox="1"/>
            <p:nvPr/>
          </p:nvSpPr>
          <p:spPr>
            <a:xfrm>
              <a:off x="75" y="440250"/>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Systemic Review </a:t>
              </a:r>
              <a:endParaRPr sz="1800">
                <a:solidFill>
                  <a:srgbClr val="9FCFCF"/>
                </a:solidFill>
                <a:latin typeface="Comfortaa Regular"/>
                <a:ea typeface="Comfortaa Regular"/>
                <a:cs typeface="Comfortaa Regular"/>
                <a:sym typeface="Comfortaa Regular"/>
              </a:endParaRPr>
            </a:p>
          </p:txBody>
        </p:sp>
        <p:sp>
          <p:nvSpPr>
            <p:cNvPr id="300" name="Google Shape;300;p18"/>
            <p:cNvSpPr/>
            <p:nvPr/>
          </p:nvSpPr>
          <p:spPr>
            <a:xfrm>
              <a:off x="850" y="797600"/>
              <a:ext cx="2301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01" name="Google Shape;301;p18"/>
          <p:cNvSpPr txBox="1"/>
          <p:nvPr/>
        </p:nvSpPr>
        <p:spPr>
          <a:xfrm>
            <a:off x="-133800" y="5100299"/>
            <a:ext cx="7700100" cy="50721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Gastrointestinal</a:t>
            </a:r>
            <a:r>
              <a:rPr b="1" lang="en-GB" sz="1100">
                <a:solidFill>
                  <a:schemeClr val="dk1"/>
                </a:solidFill>
                <a:highlight>
                  <a:srgbClr val="F9DEC9"/>
                </a:highlight>
                <a:latin typeface="Lora"/>
                <a:ea typeface="Lora"/>
                <a:cs typeface="Lora"/>
                <a:sym typeface="Lora"/>
              </a:rPr>
              <a:t>:</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Appetite, Hx of recent diet, weight changes, taste changes and teeth problems, Water or Acid  brash (this is sudden filling of the mouth with watery fluid - saliva or acid tasting fluid — gastric acid ), Regurgitation ( it is the effortless return of gastric contents into the mouth ), N&amp;V, Haematemesis, dysphagia, Odynophagia, Heartburn, Indigestion (vague symptom) , ask exactly what the patient means?, Abdominal pain and distention, Flatulence, constipation, Diarrhea, Tenesmus (urgent , painful but unproductive desire to pass stool), painful defecation, Rectal bleeding ( hematochezia or melena ) and passage of mucus, Incontinence (fatus , fluid or faeces), Prolapse ( does anything comes out of the anus on straining), Jaundice (yellow eyes or skin), Dark urine, pale stools.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Respiratory:</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dyspnea, cough, sputum, wheezing, haemoptysis (coughing of blood), tachypnea,Exercise tolerance, Fever, night sweat, Hx of pneumonia or TB, recent chest X-ray, pleuritic chest pain and hoarseness of the voice.</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Cardiovascular:</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Dyspnea, Palpitation (episodes of tachycardia which the patient notices as a sudden fluttering or thumping of the heart in the chest), Paroxysmal nocturnal dyspnea (breathlessness that awake the patient at night), Chest pain or pressure (cardiac pain is usually retrosternal but can be epigastric. It is constricting or band like in nature and usually brought on by exercise or excitement and may relieved by rest . It radiate to the neck or to the left arm), Orthopnea (dyspnea on lying flat), cough, sputum, dizziness, headache, blurred vision, ankle swelling, Pain in the calves on walking (Claudication), walking distance, Pain in the limb at rest (rest pain), Bue hands or feet ( peripheral cyanosis), Paraesthesia in the limbs ( tingling and numbness).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Metabolic and endocrine:</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Fatigue, tremors, alteration in weight or appetite, polyuria, polydipsia, night sweating, Weather preference ( cold or hot), Time of secondary sex characteristics appearance, Menstrual cycle changes, Libido changes , Headache, Swelling in the neck, Change in the general appearance, hair, skin or voice, Any change in hat, glove, or shoe size (acromegaly), Recently feeling unusually thirsty.</a:t>
            </a:r>
            <a:endParaRPr b="1" sz="1100">
              <a:latin typeface="Mada"/>
              <a:ea typeface="Mada"/>
              <a:cs typeface="Mada"/>
              <a:sym typeface="Mada"/>
            </a:endParaRPr>
          </a:p>
        </p:txBody>
      </p:sp>
      <p:sp>
        <p:nvSpPr>
          <p:cNvPr id="302" name="Google Shape;302;p18"/>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4" name="Shape 1224"/>
        <p:cNvGrpSpPr/>
        <p:nvPr/>
      </p:nvGrpSpPr>
      <p:grpSpPr>
        <a:xfrm>
          <a:off x="0" y="0"/>
          <a:ext cx="0" cy="0"/>
          <a:chOff x="0" y="0"/>
          <a:chExt cx="0" cy="0"/>
        </a:xfrm>
      </p:grpSpPr>
      <p:sp>
        <p:nvSpPr>
          <p:cNvPr id="1225" name="Google Shape;1225;p72"/>
          <p:cNvSpPr txBox="1"/>
          <p:nvPr/>
        </p:nvSpPr>
        <p:spPr>
          <a:xfrm>
            <a:off x="983913" y="191900"/>
            <a:ext cx="56217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9FCFCF"/>
                </a:solidFill>
                <a:latin typeface="Lora"/>
                <a:ea typeface="Lora"/>
                <a:cs typeface="Lora"/>
                <a:sym typeface="Lora"/>
              </a:rPr>
              <a:t>Cont. History of breast Diseases</a:t>
            </a:r>
            <a:endParaRPr b="1" sz="2000">
              <a:solidFill>
                <a:srgbClr val="9FCFCF"/>
              </a:solidFill>
              <a:latin typeface="Lora"/>
              <a:ea typeface="Lora"/>
              <a:cs typeface="Lora"/>
              <a:sym typeface="Lora"/>
            </a:endParaRPr>
          </a:p>
          <a:p>
            <a:pPr indent="0" lvl="0" marL="0" rtl="0" algn="ctr">
              <a:spcBef>
                <a:spcPts val="0"/>
              </a:spcBef>
              <a:spcAft>
                <a:spcPts val="0"/>
              </a:spcAft>
              <a:buNone/>
            </a:pPr>
            <a:r>
              <a:t/>
            </a:r>
            <a:endParaRPr b="1">
              <a:solidFill>
                <a:srgbClr val="9FCFCF"/>
              </a:solidFill>
              <a:latin typeface="Lora"/>
              <a:ea typeface="Lora"/>
              <a:cs typeface="Lora"/>
              <a:sym typeface="Lora"/>
            </a:endParaRPr>
          </a:p>
          <a:p>
            <a:pPr indent="0" lvl="0" marL="0" rtl="0" algn="l">
              <a:spcBef>
                <a:spcPts val="0"/>
              </a:spcBef>
              <a:spcAft>
                <a:spcPts val="0"/>
              </a:spcAft>
              <a:buNone/>
            </a:pPr>
            <a:r>
              <a:t/>
            </a:r>
            <a:endParaRPr b="1">
              <a:solidFill>
                <a:srgbClr val="9FCFCF"/>
              </a:solidFill>
              <a:latin typeface="Lora"/>
              <a:ea typeface="Lora"/>
              <a:cs typeface="Lora"/>
              <a:sym typeface="Lora"/>
            </a:endParaRPr>
          </a:p>
          <a:p>
            <a:pPr indent="0" lvl="0" marL="0" rtl="0" algn="l">
              <a:spcBef>
                <a:spcPts val="0"/>
              </a:spcBef>
              <a:spcAft>
                <a:spcPts val="0"/>
              </a:spcAft>
              <a:buNone/>
            </a:pPr>
            <a:r>
              <a:t/>
            </a:r>
            <a:endParaRPr b="1">
              <a:solidFill>
                <a:srgbClr val="9FCFCF"/>
              </a:solidFill>
              <a:latin typeface="Lora"/>
              <a:ea typeface="Lora"/>
              <a:cs typeface="Lora"/>
              <a:sym typeface="Lora"/>
            </a:endParaRPr>
          </a:p>
          <a:p>
            <a:pPr indent="0" lvl="0" marL="0" rtl="0" algn="l">
              <a:spcBef>
                <a:spcPts val="0"/>
              </a:spcBef>
              <a:spcAft>
                <a:spcPts val="0"/>
              </a:spcAft>
              <a:buNone/>
            </a:pPr>
            <a:r>
              <a:t/>
            </a:r>
            <a:endParaRPr b="1">
              <a:solidFill>
                <a:srgbClr val="9FCFCF"/>
              </a:solidFill>
              <a:latin typeface="Lora"/>
              <a:ea typeface="Lora"/>
              <a:cs typeface="Lora"/>
              <a:sym typeface="Lora"/>
            </a:endParaRPr>
          </a:p>
        </p:txBody>
      </p:sp>
      <p:sp>
        <p:nvSpPr>
          <p:cNvPr id="1226" name="Google Shape;1226;p72"/>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72"/>
          <p:cNvSpPr txBox="1"/>
          <p:nvPr/>
        </p:nvSpPr>
        <p:spPr>
          <a:xfrm>
            <a:off x="76275" y="838700"/>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Investigations </a:t>
            </a:r>
            <a:r>
              <a:rPr lang="en-GB" sz="1800">
                <a:solidFill>
                  <a:srgbClr val="9FCFCF"/>
                </a:solidFill>
                <a:latin typeface="Comfortaa Regular"/>
                <a:ea typeface="Comfortaa Regular"/>
                <a:cs typeface="Comfortaa Regular"/>
                <a:sym typeface="Comfortaa Regular"/>
              </a:rPr>
              <a:t>and</a:t>
            </a:r>
            <a:r>
              <a:rPr lang="en-GB" sz="1800">
                <a:solidFill>
                  <a:srgbClr val="9FCFCF"/>
                </a:solidFill>
                <a:latin typeface="Comfortaa Regular"/>
                <a:ea typeface="Comfortaa Regular"/>
                <a:cs typeface="Comfortaa Regular"/>
                <a:sym typeface="Comfortaa Regular"/>
              </a:rPr>
              <a:t> </a:t>
            </a:r>
            <a:r>
              <a:rPr lang="en-GB" sz="1800">
                <a:solidFill>
                  <a:srgbClr val="9FCFCF"/>
                </a:solidFill>
                <a:latin typeface="Comfortaa Regular"/>
                <a:ea typeface="Comfortaa Regular"/>
                <a:cs typeface="Comfortaa Regular"/>
                <a:sym typeface="Comfortaa Regular"/>
              </a:rPr>
              <a:t>Management</a:t>
            </a:r>
            <a:r>
              <a:rPr lang="en-GB" sz="1800">
                <a:solidFill>
                  <a:srgbClr val="9FCFCF"/>
                </a:solidFill>
                <a:latin typeface="Comfortaa Regular"/>
                <a:ea typeface="Comfortaa Regular"/>
                <a:cs typeface="Comfortaa Regular"/>
                <a:sym typeface="Comfortaa Regular"/>
              </a:rPr>
              <a:t>  </a:t>
            </a:r>
            <a:endParaRPr sz="1800">
              <a:solidFill>
                <a:srgbClr val="9FCFCF"/>
              </a:solidFill>
              <a:latin typeface="Comfortaa Regular"/>
              <a:ea typeface="Comfortaa Regular"/>
              <a:cs typeface="Comfortaa Regular"/>
              <a:sym typeface="Comfortaa Regular"/>
            </a:endParaRPr>
          </a:p>
        </p:txBody>
      </p:sp>
      <p:sp>
        <p:nvSpPr>
          <p:cNvPr id="1228" name="Google Shape;1228;p72"/>
          <p:cNvSpPr/>
          <p:nvPr/>
        </p:nvSpPr>
        <p:spPr>
          <a:xfrm>
            <a:off x="176175" y="1209382"/>
            <a:ext cx="3676800" cy="714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229" name="Google Shape;1229;p72"/>
          <p:cNvSpPr txBox="1"/>
          <p:nvPr/>
        </p:nvSpPr>
        <p:spPr>
          <a:xfrm>
            <a:off x="205000" y="1333925"/>
            <a:ext cx="6981900" cy="2706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200">
                <a:latin typeface="Mada"/>
                <a:ea typeface="Mada"/>
                <a:cs typeface="Mada"/>
                <a:sym typeface="Mada"/>
              </a:rPr>
              <a:t>Lump: </a:t>
            </a:r>
            <a:r>
              <a:rPr lang="en-GB" sz="1200">
                <a:latin typeface="Mada"/>
                <a:ea typeface="Mada"/>
                <a:cs typeface="Mada"/>
                <a:sym typeface="Mada"/>
              </a:rPr>
              <a:t>Triple assessment of a breast lump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AutoNum type="arabicPeriod"/>
            </a:pPr>
            <a:r>
              <a:rPr lang="en-GB" sz="1200">
                <a:latin typeface="Mada"/>
                <a:ea typeface="Mada"/>
                <a:cs typeface="Mada"/>
                <a:sym typeface="Mada"/>
              </a:rPr>
              <a:t>History and examination</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AutoNum type="arabicPeriod"/>
            </a:pPr>
            <a:r>
              <a:rPr lang="en-GB" sz="1200">
                <a:latin typeface="Mada"/>
                <a:ea typeface="Mada"/>
                <a:cs typeface="Mada"/>
                <a:sym typeface="Mada"/>
              </a:rPr>
              <a:t>Imaging by mammography</a:t>
            </a:r>
            <a:r>
              <a:rPr lang="en-GB" sz="1200">
                <a:solidFill>
                  <a:srgbClr val="93C47D"/>
                </a:solidFill>
                <a:latin typeface="Mada"/>
                <a:ea typeface="Mada"/>
                <a:cs typeface="Mada"/>
                <a:sym typeface="Mada"/>
              </a:rPr>
              <a:t> (Above 40 years)</a:t>
            </a:r>
            <a:r>
              <a:rPr lang="en-GB" sz="1200">
                <a:latin typeface="Mada"/>
                <a:ea typeface="Mada"/>
                <a:cs typeface="Mada"/>
                <a:sym typeface="Mada"/>
              </a:rPr>
              <a:t> and/or ultrasound scanning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AutoNum type="arabicPeriod"/>
            </a:pPr>
            <a:r>
              <a:rPr lang="en-GB" sz="1200">
                <a:latin typeface="Mada"/>
                <a:ea typeface="Mada"/>
                <a:cs typeface="Mada"/>
                <a:sym typeface="Mada"/>
              </a:rPr>
              <a:t>Cytology by aspiration or histology by core biopsy</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solidFill>
                  <a:schemeClr val="dk1"/>
                </a:solidFill>
                <a:latin typeface="Mada"/>
                <a:ea typeface="Mada"/>
                <a:cs typeface="Mada"/>
                <a:sym typeface="Mada"/>
              </a:rPr>
              <a:t>C</a:t>
            </a:r>
            <a:r>
              <a:rPr lang="en-GB" sz="1200">
                <a:solidFill>
                  <a:schemeClr val="dk1"/>
                </a:solidFill>
                <a:latin typeface="Mada"/>
                <a:ea typeface="Mada"/>
                <a:cs typeface="Mada"/>
                <a:sym typeface="Mada"/>
              </a:rPr>
              <a:t>onsider according to the case between definitive treatment, excise or reassurance</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200">
                <a:latin typeface="Mada"/>
                <a:ea typeface="Mada"/>
                <a:cs typeface="Mada"/>
                <a:sym typeface="Mada"/>
              </a:rPr>
              <a:t>Persistent spontaneous nipple discharge:</a:t>
            </a:r>
            <a:endParaRPr b="1"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Clinical examination and Mammography </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en-GB" sz="1200">
                <a:latin typeface="Mada"/>
                <a:ea typeface="Mada"/>
                <a:cs typeface="Mada"/>
                <a:sym typeface="Mada"/>
              </a:rPr>
              <a:t>if abnormal Investigate and </a:t>
            </a:r>
            <a:r>
              <a:rPr lang="en-GB" sz="1200">
                <a:latin typeface="Mada"/>
                <a:ea typeface="Mada"/>
                <a:cs typeface="Mada"/>
                <a:sym typeface="Mada"/>
              </a:rPr>
              <a:t>manage</a:t>
            </a:r>
            <a:r>
              <a:rPr lang="en-GB" sz="1200">
                <a:latin typeface="Mada"/>
                <a:ea typeface="Mada"/>
                <a:cs typeface="Mada"/>
                <a:sym typeface="Mada"/>
              </a:rPr>
              <a:t>  as for mass lesion or mammographic abnormality</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en-GB" sz="1200">
                <a:latin typeface="Mada"/>
                <a:ea typeface="Mada"/>
                <a:cs typeface="Mada"/>
                <a:sym typeface="Mada"/>
              </a:rPr>
              <a:t>If normal: </a:t>
            </a:r>
            <a:r>
              <a:rPr lang="en-GB" sz="1200">
                <a:solidFill>
                  <a:schemeClr val="dk1"/>
                </a:solidFill>
                <a:latin typeface="Mada"/>
                <a:ea typeface="Mada"/>
                <a:cs typeface="Mada"/>
                <a:sym typeface="Mada"/>
              </a:rPr>
              <a:t>Investigate if it Single or multi duct discharge then consider according to the case between reassurance, microdochectomy or total duct excision</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rgbClr val="FF0000"/>
              </a:buClr>
              <a:buSzPts val="1200"/>
              <a:buFont typeface="Mada"/>
              <a:buChar char="●"/>
            </a:pPr>
            <a:r>
              <a:rPr lang="en-GB" sz="1200">
                <a:solidFill>
                  <a:srgbClr val="FF0000"/>
                </a:solidFill>
                <a:latin typeface="Mada"/>
                <a:ea typeface="Mada"/>
                <a:cs typeface="Mada"/>
                <a:sym typeface="Mada"/>
              </a:rPr>
              <a:t>Nipple cytology have </a:t>
            </a:r>
            <a:r>
              <a:rPr b="1" lang="en-GB" sz="1200">
                <a:solidFill>
                  <a:srgbClr val="FF0000"/>
                </a:solidFill>
                <a:latin typeface="Mada"/>
                <a:ea typeface="Mada"/>
                <a:cs typeface="Mada"/>
                <a:sym typeface="Mada"/>
              </a:rPr>
              <a:t>NO </a:t>
            </a:r>
            <a:r>
              <a:rPr lang="en-GB" sz="1200">
                <a:solidFill>
                  <a:srgbClr val="FF0000"/>
                </a:solidFill>
                <a:latin typeface="Mada"/>
                <a:ea typeface="Mada"/>
                <a:cs typeface="Mada"/>
                <a:sym typeface="Mada"/>
              </a:rPr>
              <a:t>role in the routine assessment of breast symptoms</a:t>
            </a:r>
            <a:endParaRPr sz="1200">
              <a:solidFill>
                <a:schemeClr val="dk1"/>
              </a:solidFill>
              <a:latin typeface="Mada"/>
              <a:ea typeface="Mada"/>
              <a:cs typeface="Mada"/>
              <a:sym typeface="Mada"/>
            </a:endParaRPr>
          </a:p>
        </p:txBody>
      </p:sp>
      <p:sp>
        <p:nvSpPr>
          <p:cNvPr id="1230" name="Google Shape;1230;p72"/>
          <p:cNvSpPr txBox="1"/>
          <p:nvPr/>
        </p:nvSpPr>
        <p:spPr>
          <a:xfrm>
            <a:off x="76275" y="4068350"/>
            <a:ext cx="5621700" cy="67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Differences</a:t>
            </a:r>
            <a:r>
              <a:rPr lang="en-GB" sz="1800">
                <a:solidFill>
                  <a:srgbClr val="9FCFCF"/>
                </a:solidFill>
                <a:latin typeface="Comfortaa Regular"/>
                <a:ea typeface="Comfortaa Regular"/>
                <a:cs typeface="Comfortaa Regular"/>
                <a:sym typeface="Comfortaa Regular"/>
              </a:rPr>
              <a:t> between Benign breast diseases and Malignant breast neoplasms. </a:t>
            </a:r>
            <a:r>
              <a:rPr b="1" lang="en-GB" sz="1800">
                <a:latin typeface="Comfortaa"/>
                <a:ea typeface="Comfortaa"/>
                <a:cs typeface="Comfortaa"/>
                <a:sym typeface="Comfortaa"/>
              </a:rPr>
              <a:t>Obj</a:t>
            </a:r>
            <a:endParaRPr b="1" sz="1800">
              <a:latin typeface="Comfortaa"/>
              <a:ea typeface="Comfortaa"/>
              <a:cs typeface="Comfortaa"/>
              <a:sym typeface="Comfortaa"/>
            </a:endParaRPr>
          </a:p>
        </p:txBody>
      </p:sp>
      <p:sp>
        <p:nvSpPr>
          <p:cNvPr id="1231" name="Google Shape;1231;p72"/>
          <p:cNvSpPr/>
          <p:nvPr/>
        </p:nvSpPr>
        <p:spPr>
          <a:xfrm>
            <a:off x="176175" y="4743827"/>
            <a:ext cx="5338800" cy="714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aphicFrame>
        <p:nvGraphicFramePr>
          <p:cNvPr id="1232" name="Google Shape;1232;p72"/>
          <p:cNvGraphicFramePr/>
          <p:nvPr/>
        </p:nvGraphicFramePr>
        <p:xfrm>
          <a:off x="173238" y="5255213"/>
          <a:ext cx="3000000" cy="3000000"/>
        </p:xfrm>
        <a:graphic>
          <a:graphicData uri="http://schemas.openxmlformats.org/drawingml/2006/table">
            <a:tbl>
              <a:tblPr>
                <a:noFill/>
                <a:tableStyleId>{19993E90-D4CF-4236-97D6-A35B643A8516}</a:tableStyleId>
              </a:tblPr>
              <a:tblGrid>
                <a:gridCol w="1101525"/>
                <a:gridCol w="2579750"/>
                <a:gridCol w="3561750"/>
              </a:tblGrid>
              <a:tr h="350500">
                <a:tc>
                  <a:txBody>
                    <a:bodyPr/>
                    <a:lstStyle/>
                    <a:p>
                      <a:pPr indent="0" lvl="0" marL="0" rtl="0" algn="ctr">
                        <a:lnSpc>
                          <a:spcPct val="115000"/>
                        </a:lnSpc>
                        <a:spcBef>
                          <a:spcPts val="0"/>
                        </a:spcBef>
                        <a:spcAft>
                          <a:spcPts val="0"/>
                        </a:spcAft>
                        <a:buNone/>
                      </a:pPr>
                      <a:r>
                        <a:t/>
                      </a:r>
                      <a:endParaRPr b="1" sz="1200">
                        <a:latin typeface="Mada"/>
                        <a:ea typeface="Mada"/>
                        <a:cs typeface="Mada"/>
                        <a:sym typeface="Mada"/>
                      </a:endParaRPr>
                    </a:p>
                  </a:txBody>
                  <a:tcPr marT="91425" marB="91425" marR="91425" marL="91425">
                    <a:solidFill>
                      <a:srgbClr val="DBA17B"/>
                    </a:solidFill>
                  </a:tcPr>
                </a:tc>
                <a:tc>
                  <a:txBody>
                    <a:bodyPr/>
                    <a:lstStyle/>
                    <a:p>
                      <a:pPr indent="0" lvl="0" marL="0" rtl="0" algn="ctr">
                        <a:lnSpc>
                          <a:spcPct val="115000"/>
                        </a:lnSpc>
                        <a:spcBef>
                          <a:spcPts val="0"/>
                        </a:spcBef>
                        <a:spcAft>
                          <a:spcPts val="0"/>
                        </a:spcAft>
                        <a:buNone/>
                      </a:pPr>
                      <a:r>
                        <a:rPr b="1" lang="en-GB" sz="1200">
                          <a:latin typeface="Mada"/>
                          <a:ea typeface="Mada"/>
                          <a:cs typeface="Mada"/>
                          <a:sym typeface="Mada"/>
                        </a:rPr>
                        <a:t>Benign breast diseases (more common)</a:t>
                      </a:r>
                      <a:endParaRPr b="1" sz="1200">
                        <a:latin typeface="Mada"/>
                        <a:ea typeface="Mada"/>
                        <a:cs typeface="Mada"/>
                        <a:sym typeface="Mada"/>
                      </a:endParaRPr>
                    </a:p>
                  </a:txBody>
                  <a:tcPr marT="91425" marB="91425" marR="91425" marL="91425" anchor="ctr">
                    <a:solidFill>
                      <a:srgbClr val="DBA17B"/>
                    </a:solidFill>
                  </a:tcPr>
                </a:tc>
                <a:tc>
                  <a:txBody>
                    <a:bodyPr/>
                    <a:lstStyle/>
                    <a:p>
                      <a:pPr indent="0" lvl="0" marL="0" rtl="0" algn="ctr">
                        <a:lnSpc>
                          <a:spcPct val="115000"/>
                        </a:lnSpc>
                        <a:spcBef>
                          <a:spcPts val="0"/>
                        </a:spcBef>
                        <a:spcAft>
                          <a:spcPts val="0"/>
                        </a:spcAft>
                        <a:buNone/>
                      </a:pPr>
                      <a:r>
                        <a:rPr b="1" lang="en-GB" sz="1200">
                          <a:latin typeface="Mada"/>
                          <a:ea typeface="Mada"/>
                          <a:cs typeface="Mada"/>
                          <a:sym typeface="Mada"/>
                        </a:rPr>
                        <a:t>Malignant breast neoplasms</a:t>
                      </a:r>
                      <a:endParaRPr b="1" sz="1200">
                        <a:latin typeface="Mada"/>
                        <a:ea typeface="Mada"/>
                        <a:cs typeface="Mada"/>
                        <a:sym typeface="Mada"/>
                      </a:endParaRPr>
                    </a:p>
                  </a:txBody>
                  <a:tcPr marT="91425" marB="91425" marR="91425" marL="91425" anchor="ctr">
                    <a:solidFill>
                      <a:srgbClr val="DBA17B"/>
                    </a:solidFill>
                  </a:tcPr>
                </a:tc>
              </a:tr>
              <a:tr h="350500">
                <a:tc>
                  <a:txBody>
                    <a:bodyPr/>
                    <a:lstStyle/>
                    <a:p>
                      <a:pPr indent="0" lvl="0" marL="0" rtl="0" algn="ctr">
                        <a:lnSpc>
                          <a:spcPct val="115000"/>
                        </a:lnSpc>
                        <a:spcBef>
                          <a:spcPts val="0"/>
                        </a:spcBef>
                        <a:spcAft>
                          <a:spcPts val="0"/>
                        </a:spcAft>
                        <a:buNone/>
                      </a:pPr>
                      <a:r>
                        <a:rPr b="1" lang="en-GB" sz="1200">
                          <a:latin typeface="Mada"/>
                          <a:ea typeface="Mada"/>
                          <a:cs typeface="Mada"/>
                          <a:sym typeface="Mada"/>
                        </a:rPr>
                        <a:t>Age </a:t>
                      </a:r>
                      <a:endParaRPr b="1" sz="1200">
                        <a:latin typeface="Mada"/>
                        <a:ea typeface="Mada"/>
                        <a:cs typeface="Mada"/>
                        <a:sym typeface="Mada"/>
                      </a:endParaRPr>
                    </a:p>
                  </a:txBody>
                  <a:tcPr marT="91425" marB="91425" marR="91425" marL="91425" anchor="ctr">
                    <a:solidFill>
                      <a:srgbClr val="F9DEC9"/>
                    </a:solidFill>
                  </a:tcPr>
                </a:tc>
                <a:tc>
                  <a:txBody>
                    <a:bodyPr/>
                    <a:lstStyle/>
                    <a:p>
                      <a:pPr indent="0" lvl="0" marL="0" rtl="0" algn="l">
                        <a:lnSpc>
                          <a:spcPct val="115000"/>
                        </a:lnSpc>
                        <a:spcBef>
                          <a:spcPts val="0"/>
                        </a:spcBef>
                        <a:spcAft>
                          <a:spcPts val="0"/>
                        </a:spcAft>
                        <a:buNone/>
                      </a:pPr>
                      <a:r>
                        <a:rPr lang="en-GB" sz="1100">
                          <a:latin typeface="Mada"/>
                          <a:ea typeface="Mada"/>
                          <a:cs typeface="Mada"/>
                          <a:sym typeface="Mada"/>
                        </a:rPr>
                        <a:t>D</a:t>
                      </a:r>
                      <a:r>
                        <a:rPr lang="en-GB" sz="1100">
                          <a:latin typeface="Mada"/>
                          <a:ea typeface="Mada"/>
                          <a:cs typeface="Mada"/>
                          <a:sym typeface="Mada"/>
                        </a:rPr>
                        <a:t>uring the years of ovarian activity.</a:t>
                      </a:r>
                      <a:endParaRPr sz="1100">
                        <a:latin typeface="Mada"/>
                        <a:ea typeface="Mada"/>
                        <a:cs typeface="Mada"/>
                        <a:sym typeface="Mada"/>
                      </a:endParaRPr>
                    </a:p>
                  </a:txBody>
                  <a:tcPr marT="91425" marB="91425" marR="91425" marL="91425"/>
                </a:tc>
                <a:tc>
                  <a:txBody>
                    <a:bodyPr/>
                    <a:lstStyle/>
                    <a:p>
                      <a:pPr indent="0" lvl="0" marL="0" rtl="0" algn="l">
                        <a:lnSpc>
                          <a:spcPct val="115000"/>
                        </a:lnSpc>
                        <a:spcBef>
                          <a:spcPts val="0"/>
                        </a:spcBef>
                        <a:spcAft>
                          <a:spcPts val="0"/>
                        </a:spcAft>
                        <a:buNone/>
                      </a:pPr>
                      <a:r>
                        <a:rPr lang="en-GB" sz="1100">
                          <a:latin typeface="Mada"/>
                          <a:ea typeface="Mada"/>
                          <a:cs typeface="Mada"/>
                          <a:sym typeface="Mada"/>
                        </a:rPr>
                        <a:t>P</a:t>
                      </a:r>
                      <a:r>
                        <a:rPr lang="en-GB" sz="1100">
                          <a:latin typeface="Mada"/>
                          <a:ea typeface="Mada"/>
                          <a:cs typeface="Mada"/>
                          <a:sym typeface="Mada"/>
                        </a:rPr>
                        <a:t>eaks in the late fifties</a:t>
                      </a:r>
                      <a:endParaRPr sz="1100">
                        <a:latin typeface="Mada"/>
                        <a:ea typeface="Mada"/>
                        <a:cs typeface="Mada"/>
                        <a:sym typeface="Mada"/>
                      </a:endParaRPr>
                    </a:p>
                  </a:txBody>
                  <a:tcPr marT="91425" marB="91425" marR="91425" marL="91425"/>
                </a:tc>
              </a:tr>
              <a:tr h="1356325">
                <a:tc>
                  <a:txBody>
                    <a:bodyPr/>
                    <a:lstStyle/>
                    <a:p>
                      <a:pPr indent="0" lvl="0" marL="0" rtl="0" algn="ctr">
                        <a:lnSpc>
                          <a:spcPct val="115000"/>
                        </a:lnSpc>
                        <a:spcBef>
                          <a:spcPts val="0"/>
                        </a:spcBef>
                        <a:spcAft>
                          <a:spcPts val="0"/>
                        </a:spcAft>
                        <a:buNone/>
                      </a:pPr>
                      <a:r>
                        <a:rPr b="1" lang="en-GB" sz="1200">
                          <a:latin typeface="Mada"/>
                          <a:ea typeface="Mada"/>
                          <a:cs typeface="Mada"/>
                          <a:sym typeface="Mada"/>
                        </a:rPr>
                        <a:t>Symptoms </a:t>
                      </a:r>
                      <a:endParaRPr b="1" sz="12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Tender lumps</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The swelling is variable and clearly related to the menstrual cycle</a:t>
                      </a:r>
                      <a:endParaRPr sz="1100">
                        <a:latin typeface="Mada"/>
                        <a:ea typeface="Mada"/>
                        <a:cs typeface="Mada"/>
                        <a:sym typeface="Mada"/>
                      </a:endParaRPr>
                    </a:p>
                  </a:txBody>
                  <a:tcPr marT="91425" marB="91425" marR="91425" marL="91425"/>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Painless lump</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Prickling sensation in the breast</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The first symptom may be an axillary lump</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Skin dimpling</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nipple may become retracted or destroyed</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Changed shape or feel hard.</a:t>
                      </a:r>
                      <a:endParaRPr sz="1100">
                        <a:latin typeface="Mada"/>
                        <a:ea typeface="Mada"/>
                        <a:cs typeface="Mada"/>
                        <a:sym typeface="Mada"/>
                      </a:endParaRPr>
                    </a:p>
                    <a:p>
                      <a:pPr indent="0" lvl="0" marL="0" rtl="0" algn="l">
                        <a:lnSpc>
                          <a:spcPct val="115000"/>
                        </a:lnSpc>
                        <a:spcBef>
                          <a:spcPts val="0"/>
                        </a:spcBef>
                        <a:spcAft>
                          <a:spcPts val="0"/>
                        </a:spcAft>
                        <a:buNone/>
                      </a:pPr>
                      <a:r>
                        <a:t/>
                      </a:r>
                      <a:endParaRPr sz="1100">
                        <a:latin typeface="Mada"/>
                        <a:ea typeface="Mada"/>
                        <a:cs typeface="Mada"/>
                        <a:sym typeface="Mada"/>
                      </a:endParaRPr>
                    </a:p>
                  </a:txBody>
                  <a:tcPr marT="91425" marB="91425" marR="91425" marL="91425"/>
                </a:tc>
              </a:tr>
              <a:tr h="1523975">
                <a:tc>
                  <a:txBody>
                    <a:bodyPr/>
                    <a:lstStyle/>
                    <a:p>
                      <a:pPr indent="0" lvl="0" marL="0" rtl="0" algn="ctr">
                        <a:lnSpc>
                          <a:spcPct val="115000"/>
                        </a:lnSpc>
                        <a:spcBef>
                          <a:spcPts val="0"/>
                        </a:spcBef>
                        <a:spcAft>
                          <a:spcPts val="0"/>
                        </a:spcAft>
                        <a:buNone/>
                      </a:pPr>
                      <a:r>
                        <a:rPr b="1" lang="en-GB" sz="1200">
                          <a:latin typeface="Mada"/>
                          <a:ea typeface="Mada"/>
                          <a:cs typeface="Mada"/>
                          <a:sym typeface="Mada"/>
                        </a:rPr>
                        <a:t>Examination </a:t>
                      </a:r>
                      <a:endParaRPr b="1" sz="12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In the upper outer quadrants and can be quite hard</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Not fixed or tethered to skin or muscle.</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described as rubbery.</a:t>
                      </a:r>
                      <a:endParaRPr sz="1100">
                        <a:latin typeface="Mada"/>
                        <a:ea typeface="Mada"/>
                        <a:cs typeface="Mada"/>
                        <a:sym typeface="Mada"/>
                      </a:endParaRPr>
                    </a:p>
                  </a:txBody>
                  <a:tcPr marT="91425" marB="91425" marR="91425" marL="91425"/>
                </a:tc>
                <a:tc>
                  <a:txBody>
                    <a:bodyPr/>
                    <a:lstStyle/>
                    <a:p>
                      <a:pPr indent="-298450" lvl="0" marL="457200" rtl="0" algn="l">
                        <a:lnSpc>
                          <a:spcPct val="115000"/>
                        </a:lnSpc>
                        <a:spcBef>
                          <a:spcPts val="0"/>
                        </a:spcBef>
                        <a:spcAft>
                          <a:spcPts val="0"/>
                        </a:spcAft>
                        <a:buClr>
                          <a:srgbClr val="000000"/>
                        </a:buClr>
                        <a:buSzPts val="1100"/>
                        <a:buFont typeface="Mada"/>
                        <a:buChar char="●"/>
                      </a:pPr>
                      <a:r>
                        <a:rPr lang="en-GB" sz="1100">
                          <a:solidFill>
                            <a:srgbClr val="000000"/>
                          </a:solidFill>
                          <a:latin typeface="Mada"/>
                          <a:ea typeface="Mada"/>
                          <a:cs typeface="Mada"/>
                          <a:sym typeface="Mada"/>
                        </a:rPr>
                        <a:t>Upper outer quadrant, including the axillary tail</a:t>
                      </a:r>
                      <a:endParaRPr sz="1100">
                        <a:solidFill>
                          <a:srgbClr val="000000"/>
                        </a:solidFill>
                        <a:latin typeface="Mada"/>
                        <a:ea typeface="Mada"/>
                        <a:cs typeface="Mada"/>
                        <a:sym typeface="Mada"/>
                      </a:endParaRPr>
                    </a:p>
                    <a:p>
                      <a:pPr indent="-298450" lvl="0" marL="457200" rtl="0" algn="l">
                        <a:lnSpc>
                          <a:spcPct val="115000"/>
                        </a:lnSpc>
                        <a:spcBef>
                          <a:spcPts val="0"/>
                        </a:spcBef>
                        <a:spcAft>
                          <a:spcPts val="0"/>
                        </a:spcAft>
                        <a:buClr>
                          <a:srgbClr val="000000"/>
                        </a:buClr>
                        <a:buSzPts val="1100"/>
                        <a:buFont typeface="Mada"/>
                        <a:buChar char="●"/>
                      </a:pPr>
                      <a:r>
                        <a:rPr lang="en-GB" sz="1100">
                          <a:solidFill>
                            <a:srgbClr val="000000"/>
                          </a:solidFill>
                          <a:latin typeface="Mada"/>
                          <a:ea typeface="Mada"/>
                          <a:cs typeface="Mada"/>
                          <a:sym typeface="Mada"/>
                        </a:rPr>
                        <a:t>Most tumours are not tender</a:t>
                      </a:r>
                      <a:endParaRPr sz="1100">
                        <a:solidFill>
                          <a:srgbClr val="000000"/>
                        </a:solidFill>
                        <a:latin typeface="Mada"/>
                        <a:ea typeface="Mada"/>
                        <a:cs typeface="Mada"/>
                        <a:sym typeface="Mada"/>
                      </a:endParaRPr>
                    </a:p>
                    <a:p>
                      <a:pPr indent="-298450" lvl="0" marL="457200" rtl="0" algn="l">
                        <a:lnSpc>
                          <a:spcPct val="115000"/>
                        </a:lnSpc>
                        <a:spcBef>
                          <a:spcPts val="0"/>
                        </a:spcBef>
                        <a:spcAft>
                          <a:spcPts val="0"/>
                        </a:spcAft>
                        <a:buClr>
                          <a:srgbClr val="000000"/>
                        </a:buClr>
                        <a:buSzPts val="1100"/>
                        <a:buFont typeface="Mada"/>
                        <a:buChar char="●"/>
                      </a:pPr>
                      <a:r>
                        <a:rPr lang="en-GB" sz="1100">
                          <a:solidFill>
                            <a:srgbClr val="000000"/>
                          </a:solidFill>
                          <a:latin typeface="Mada"/>
                          <a:ea typeface="Mada"/>
                          <a:cs typeface="Mada"/>
                          <a:sym typeface="Mada"/>
                        </a:rPr>
                        <a:t>The surface is usually indistinct</a:t>
                      </a:r>
                      <a:endParaRPr sz="1100">
                        <a:solidFill>
                          <a:srgbClr val="000000"/>
                        </a:solidFill>
                        <a:latin typeface="Mada"/>
                        <a:ea typeface="Mada"/>
                        <a:cs typeface="Mada"/>
                        <a:sym typeface="Mada"/>
                      </a:endParaRPr>
                    </a:p>
                    <a:p>
                      <a:pPr indent="-298450" lvl="0" marL="457200" rtl="0" algn="l">
                        <a:lnSpc>
                          <a:spcPct val="115000"/>
                        </a:lnSpc>
                        <a:spcBef>
                          <a:spcPts val="0"/>
                        </a:spcBef>
                        <a:spcAft>
                          <a:spcPts val="0"/>
                        </a:spcAft>
                        <a:buClr>
                          <a:srgbClr val="000000"/>
                        </a:buClr>
                        <a:buSzPts val="1100"/>
                        <a:buFont typeface="Mada"/>
                        <a:buChar char="●"/>
                      </a:pPr>
                      <a:r>
                        <a:rPr lang="en-GB" sz="1100">
                          <a:solidFill>
                            <a:srgbClr val="000000"/>
                          </a:solidFill>
                          <a:latin typeface="Mada"/>
                          <a:ea typeface="Mada"/>
                          <a:cs typeface="Mada"/>
                          <a:sym typeface="Mada"/>
                        </a:rPr>
                        <a:t>Solid, so they do not fluctuate, transilluminate or have a fluid thrill, and they usually feel firm</a:t>
                      </a:r>
                      <a:endParaRPr sz="1100">
                        <a:solidFill>
                          <a:srgbClr val="000000"/>
                        </a:solidFill>
                        <a:latin typeface="Mada"/>
                        <a:ea typeface="Mada"/>
                        <a:cs typeface="Mada"/>
                        <a:sym typeface="Mada"/>
                      </a:endParaRPr>
                    </a:p>
                    <a:p>
                      <a:pPr indent="-298450" lvl="0" marL="457200" rtl="0" algn="l">
                        <a:lnSpc>
                          <a:spcPct val="115000"/>
                        </a:lnSpc>
                        <a:spcBef>
                          <a:spcPts val="0"/>
                        </a:spcBef>
                        <a:spcAft>
                          <a:spcPts val="0"/>
                        </a:spcAft>
                        <a:buClr>
                          <a:srgbClr val="000000"/>
                        </a:buClr>
                        <a:buSzPts val="1100"/>
                        <a:buFont typeface="Mada"/>
                        <a:buChar char="●"/>
                      </a:pPr>
                      <a:r>
                        <a:rPr lang="en-GB" sz="1100">
                          <a:solidFill>
                            <a:srgbClr val="000000"/>
                          </a:solidFill>
                          <a:latin typeface="Mada"/>
                          <a:ea typeface="Mada"/>
                          <a:cs typeface="Mada"/>
                          <a:sym typeface="Mada"/>
                        </a:rPr>
                        <a:t>Fixation of a lump to the skin is </a:t>
                      </a:r>
                      <a:r>
                        <a:rPr b="1" lang="en-GB" sz="1100">
                          <a:solidFill>
                            <a:srgbClr val="000000"/>
                          </a:solidFill>
                          <a:latin typeface="Mada"/>
                          <a:ea typeface="Mada"/>
                          <a:cs typeface="Mada"/>
                          <a:sym typeface="Mada"/>
                        </a:rPr>
                        <a:t>almost diagnostic</a:t>
                      </a:r>
                      <a:r>
                        <a:rPr b="1" lang="en-GB" sz="1100">
                          <a:latin typeface="Mada"/>
                          <a:ea typeface="Mada"/>
                          <a:cs typeface="Mada"/>
                          <a:sym typeface="Mada"/>
                        </a:rPr>
                        <a:t> </a:t>
                      </a:r>
                      <a:r>
                        <a:rPr b="1" lang="en-GB" sz="1100">
                          <a:solidFill>
                            <a:srgbClr val="000000"/>
                          </a:solidFill>
                          <a:latin typeface="Mada"/>
                          <a:ea typeface="Mada"/>
                          <a:cs typeface="Mada"/>
                          <a:sym typeface="Mada"/>
                        </a:rPr>
                        <a:t>of a carcinoma</a:t>
                      </a:r>
                      <a:endParaRPr b="1" sz="1100">
                        <a:solidFill>
                          <a:srgbClr val="000000"/>
                        </a:solidFill>
                        <a:latin typeface="Mada"/>
                        <a:ea typeface="Mada"/>
                        <a:cs typeface="Mada"/>
                        <a:sym typeface="Mada"/>
                      </a:endParaRPr>
                    </a:p>
                    <a:p>
                      <a:pPr indent="-298450" lvl="0" marL="457200" rtl="0" algn="l">
                        <a:lnSpc>
                          <a:spcPct val="115000"/>
                        </a:lnSpc>
                        <a:spcBef>
                          <a:spcPts val="0"/>
                        </a:spcBef>
                        <a:spcAft>
                          <a:spcPts val="0"/>
                        </a:spcAft>
                        <a:buClr>
                          <a:srgbClr val="000000"/>
                        </a:buClr>
                        <a:buSzPts val="1100"/>
                        <a:buFont typeface="Mada"/>
                        <a:buChar char="●"/>
                      </a:pPr>
                      <a:r>
                        <a:rPr lang="en-GB" sz="1100">
                          <a:solidFill>
                            <a:srgbClr val="000000"/>
                          </a:solidFill>
                          <a:latin typeface="Mada"/>
                          <a:ea typeface="Mada"/>
                          <a:cs typeface="Mada"/>
                          <a:sym typeface="Mada"/>
                        </a:rPr>
                        <a:t>Metastases</a:t>
                      </a:r>
                      <a:endParaRPr sz="1100">
                        <a:solidFill>
                          <a:srgbClr val="000000"/>
                        </a:solidFill>
                        <a:latin typeface="Mada"/>
                        <a:ea typeface="Mada"/>
                        <a:cs typeface="Mada"/>
                        <a:sym typeface="Mada"/>
                      </a:endParaRPr>
                    </a:p>
                  </a:txBody>
                  <a:tcPr marT="91425" marB="91425" marR="91425" marL="91425"/>
                </a:tc>
              </a:tr>
              <a:tr h="853400">
                <a:tc>
                  <a:txBody>
                    <a:bodyPr/>
                    <a:lstStyle/>
                    <a:p>
                      <a:pPr indent="0" lvl="0" marL="0" rtl="0" algn="ctr">
                        <a:lnSpc>
                          <a:spcPct val="115000"/>
                        </a:lnSpc>
                        <a:spcBef>
                          <a:spcPts val="0"/>
                        </a:spcBef>
                        <a:spcAft>
                          <a:spcPts val="0"/>
                        </a:spcAft>
                        <a:buNone/>
                      </a:pPr>
                      <a:r>
                        <a:rPr b="1" lang="en-GB" sz="1200">
                          <a:latin typeface="Mada"/>
                          <a:ea typeface="Mada"/>
                          <a:cs typeface="Mada"/>
                          <a:sym typeface="Mada"/>
                        </a:rPr>
                        <a:t>Examples </a:t>
                      </a:r>
                      <a:endParaRPr b="1" sz="12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Fibroadenoma</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Palpable breast cysts</a:t>
                      </a:r>
                      <a:endParaRPr sz="1100">
                        <a:latin typeface="Mada"/>
                        <a:ea typeface="Mada"/>
                        <a:cs typeface="Mada"/>
                        <a:sym typeface="Mada"/>
                      </a:endParaRPr>
                    </a:p>
                  </a:txBody>
                  <a:tcPr marT="91425" marB="91425" marR="91425" marL="91425"/>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Ductal carcinoma in situ\ invasive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Lobular carcinoma in situ\ invasive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Triple negative breast cancer </a:t>
                      </a:r>
                      <a:endParaRPr sz="1100">
                        <a:latin typeface="Mada"/>
                        <a:ea typeface="Mada"/>
                        <a:cs typeface="Mada"/>
                        <a:sym typeface="Mada"/>
                      </a:endParaRPr>
                    </a:p>
                  </a:txBody>
                  <a:tcPr marT="91425" marB="91425" marR="91425" marL="91425"/>
                </a:tc>
              </a:tr>
            </a:tbl>
          </a:graphicData>
        </a:graphic>
      </p:graphicFrame>
      <p:sp>
        <p:nvSpPr>
          <p:cNvPr id="1233" name="Google Shape;1233;p72"/>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73"/>
          <p:cNvSpPr/>
          <p:nvPr/>
        </p:nvSpPr>
        <p:spPr>
          <a:xfrm>
            <a:off x="190500" y="6429375"/>
            <a:ext cx="7334100" cy="2527800"/>
          </a:xfrm>
          <a:prstGeom prst="rect">
            <a:avLst/>
          </a:prstGeom>
          <a:noFill/>
          <a:ln cap="flat" cmpd="sng" w="28575">
            <a:solidFill>
              <a:srgbClr val="E9AC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73"/>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73"/>
          <p:cNvSpPr txBox="1"/>
          <p:nvPr/>
        </p:nvSpPr>
        <p:spPr>
          <a:xfrm>
            <a:off x="377175" y="146425"/>
            <a:ext cx="6835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000">
                <a:solidFill>
                  <a:srgbClr val="9FCFCF"/>
                </a:solidFill>
                <a:latin typeface="Lora"/>
                <a:ea typeface="Lora"/>
                <a:cs typeface="Lora"/>
                <a:sym typeface="Lora"/>
              </a:rPr>
              <a:t>Physical Examination of the Breast and Breast </a:t>
            </a:r>
            <a:r>
              <a:rPr b="1" lang="en-GB" sz="2000">
                <a:solidFill>
                  <a:srgbClr val="9FCFCF"/>
                </a:solidFill>
                <a:latin typeface="Lora"/>
                <a:ea typeface="Lora"/>
                <a:cs typeface="Lora"/>
                <a:sym typeface="Lora"/>
              </a:rPr>
              <a:t>Lump</a:t>
            </a:r>
            <a:r>
              <a:rPr b="1" lang="en-GB" sz="2000">
                <a:solidFill>
                  <a:srgbClr val="9FCFCF"/>
                </a:solidFill>
                <a:latin typeface="Lora"/>
                <a:ea typeface="Lora"/>
                <a:cs typeface="Lora"/>
                <a:sym typeface="Lora"/>
              </a:rPr>
              <a:t> </a:t>
            </a:r>
            <a:endParaRPr b="1" sz="2000">
              <a:solidFill>
                <a:srgbClr val="9FCFCF"/>
              </a:solidFill>
              <a:latin typeface="Lora"/>
              <a:ea typeface="Lora"/>
              <a:cs typeface="Lora"/>
              <a:sym typeface="Lora"/>
            </a:endParaRPr>
          </a:p>
        </p:txBody>
      </p:sp>
      <p:sp>
        <p:nvSpPr>
          <p:cNvPr id="1241" name="Google Shape;1241;p73"/>
          <p:cNvSpPr/>
          <p:nvPr/>
        </p:nvSpPr>
        <p:spPr>
          <a:xfrm>
            <a:off x="-538575" y="-13670777"/>
            <a:ext cx="1354500" cy="504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242" name="Google Shape;1242;p73"/>
          <p:cNvSpPr txBox="1"/>
          <p:nvPr/>
        </p:nvSpPr>
        <p:spPr>
          <a:xfrm>
            <a:off x="75" y="1289175"/>
            <a:ext cx="2724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Inspection: </a:t>
            </a:r>
            <a:r>
              <a:rPr b="1" lang="en-GB" sz="1200">
                <a:solidFill>
                  <a:srgbClr val="6AA84F"/>
                </a:solidFill>
                <a:latin typeface="Mada"/>
                <a:ea typeface="Mada"/>
                <a:cs typeface="Mada"/>
                <a:sym typeface="Mada"/>
              </a:rPr>
              <a:t>In 4 positions</a:t>
            </a:r>
            <a:r>
              <a:rPr b="1" lang="en-GB" sz="1200">
                <a:solidFill>
                  <a:schemeClr val="dk1"/>
                </a:solidFill>
                <a:highlight>
                  <a:srgbClr val="FFC35F"/>
                </a:highlight>
                <a:latin typeface="Mada"/>
                <a:ea typeface="Mada"/>
                <a:cs typeface="Mada"/>
                <a:sym typeface="Mada"/>
              </a:rPr>
              <a:t> </a:t>
            </a:r>
            <a:endParaRPr b="1" sz="1200">
              <a:solidFill>
                <a:schemeClr val="dk1"/>
              </a:solidFill>
              <a:highlight>
                <a:srgbClr val="FFC35F"/>
              </a:highlight>
              <a:latin typeface="Mada"/>
              <a:ea typeface="Mada"/>
              <a:cs typeface="Mada"/>
              <a:sym typeface="Mada"/>
            </a:endParaRPr>
          </a:p>
          <a:p>
            <a:pPr indent="0" lvl="0" marL="0" rtl="0" algn="l">
              <a:spcBef>
                <a:spcPts val="0"/>
              </a:spcBef>
              <a:spcAft>
                <a:spcPts val="0"/>
              </a:spcAft>
              <a:buNone/>
            </a:pPr>
            <a:r>
              <a:t/>
            </a:r>
            <a:endParaRPr sz="1800">
              <a:solidFill>
                <a:srgbClr val="9FCFCF"/>
              </a:solidFill>
              <a:latin typeface="Comfortaa Regular"/>
              <a:ea typeface="Comfortaa Regular"/>
              <a:cs typeface="Comfortaa Regular"/>
              <a:sym typeface="Comfortaa Regular"/>
            </a:endParaRPr>
          </a:p>
        </p:txBody>
      </p:sp>
      <p:sp>
        <p:nvSpPr>
          <p:cNvPr id="1243" name="Google Shape;1243;p73"/>
          <p:cNvSpPr/>
          <p:nvPr/>
        </p:nvSpPr>
        <p:spPr>
          <a:xfrm>
            <a:off x="0" y="1700475"/>
            <a:ext cx="1439400" cy="504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244" name="Google Shape;1244;p73"/>
          <p:cNvSpPr txBox="1"/>
          <p:nvPr/>
        </p:nvSpPr>
        <p:spPr>
          <a:xfrm>
            <a:off x="111775" y="1744300"/>
            <a:ext cx="7452900" cy="467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highlight>
                  <a:srgbClr val="F9DEC9"/>
                </a:highlight>
                <a:latin typeface="Mada"/>
                <a:ea typeface="Mada"/>
                <a:cs typeface="Mada"/>
                <a:sym typeface="Mada"/>
              </a:rPr>
              <a:t>1- Sitting upright with chest fully exposed and hands by their side, Look for and assess the:</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Size (compare both breasts)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Symmetry and contour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en-GB" sz="1100">
                <a:latin typeface="Mada"/>
                <a:ea typeface="Mada"/>
                <a:cs typeface="Mada"/>
                <a:sym typeface="Mada"/>
              </a:rPr>
              <a:t>Skin changes: </a:t>
            </a:r>
            <a:r>
              <a:rPr lang="en-GB" sz="1100">
                <a:solidFill>
                  <a:srgbClr val="6AA84F"/>
                </a:solidFill>
                <a:latin typeface="Mada"/>
                <a:ea typeface="Mada"/>
                <a:cs typeface="Mada"/>
                <a:sym typeface="Mada"/>
              </a:rPr>
              <a:t>you have to </a:t>
            </a:r>
            <a:r>
              <a:rPr lang="en-GB" sz="1100">
                <a:solidFill>
                  <a:srgbClr val="6AA84F"/>
                </a:solidFill>
                <a:latin typeface="Mada"/>
                <a:ea typeface="Mada"/>
                <a:cs typeface="Mada"/>
                <a:sym typeface="Mada"/>
              </a:rPr>
              <a:t>mention</a:t>
            </a:r>
            <a:r>
              <a:rPr lang="en-GB" sz="1100">
                <a:solidFill>
                  <a:srgbClr val="6AA84F"/>
                </a:solidFill>
                <a:latin typeface="Mada"/>
                <a:ea typeface="Mada"/>
                <a:cs typeface="Mada"/>
                <a:sym typeface="Mada"/>
              </a:rPr>
              <a:t> the negative finding </a:t>
            </a:r>
            <a:endParaRPr sz="1100">
              <a:solidFill>
                <a:srgbClr val="6AA84F"/>
              </a:solidFill>
              <a:latin typeface="Mada"/>
              <a:ea typeface="Mada"/>
              <a:cs typeface="Mada"/>
              <a:sym typeface="Mada"/>
            </a:endParaRPr>
          </a:p>
          <a:p>
            <a:pPr indent="0" lvl="0" marL="0" rtl="0" algn="l">
              <a:spcBef>
                <a:spcPts val="500"/>
              </a:spcBef>
              <a:spcAft>
                <a:spcPts val="0"/>
              </a:spcAft>
              <a:buNone/>
            </a:pPr>
            <a:r>
              <a:rPr lang="en-GB" sz="1100">
                <a:latin typeface="Mada"/>
                <a:ea typeface="Mada"/>
                <a:cs typeface="Mada"/>
                <a:sym typeface="Mada"/>
              </a:rPr>
              <a:t>            </a:t>
            </a:r>
            <a:r>
              <a:rPr lang="en-GB" sz="1100">
                <a:latin typeface="Mada"/>
                <a:ea typeface="Mada"/>
                <a:cs typeface="Mada"/>
                <a:sym typeface="Mada"/>
              </a:rPr>
              <a:t>                    </a:t>
            </a:r>
            <a:r>
              <a:rPr lang="en-GB" sz="1100">
                <a:latin typeface="Mada"/>
                <a:ea typeface="Mada"/>
                <a:cs typeface="Mada"/>
                <a:sym typeface="Mada"/>
              </a:rPr>
              <a:t>  </a:t>
            </a:r>
            <a:r>
              <a:rPr lang="en-GB" sz="1100">
                <a:latin typeface="Mada"/>
                <a:ea typeface="Mada"/>
                <a:cs typeface="Mada"/>
                <a:sym typeface="Mada"/>
              </a:rPr>
              <a:t>- Puckering.        - Peau d’orange appearance .</a:t>
            </a:r>
            <a:endParaRPr sz="1100">
              <a:latin typeface="Mada"/>
              <a:ea typeface="Mada"/>
              <a:cs typeface="Mada"/>
              <a:sym typeface="Mada"/>
            </a:endParaRPr>
          </a:p>
          <a:p>
            <a:pPr indent="0" lvl="0" marL="0" rtl="0" algn="l">
              <a:spcBef>
                <a:spcPts val="0"/>
              </a:spcBef>
              <a:spcAft>
                <a:spcPts val="0"/>
              </a:spcAft>
              <a:buNone/>
            </a:pPr>
            <a:r>
              <a:rPr lang="en-GB" sz="1100">
                <a:latin typeface="Mada"/>
                <a:ea typeface="Mada"/>
                <a:cs typeface="Mada"/>
                <a:sym typeface="Mada"/>
              </a:rPr>
              <a:t>                                  - Nodules.            - Discolouration. </a:t>
            </a:r>
            <a:endParaRPr sz="1100">
              <a:latin typeface="Mada"/>
              <a:ea typeface="Mada"/>
              <a:cs typeface="Mada"/>
              <a:sym typeface="Mada"/>
            </a:endParaRPr>
          </a:p>
          <a:p>
            <a:pPr indent="0" lvl="0" marL="0" rtl="0" algn="l">
              <a:spcBef>
                <a:spcPts val="0"/>
              </a:spcBef>
              <a:spcAft>
                <a:spcPts val="0"/>
              </a:spcAft>
              <a:buNone/>
            </a:pPr>
            <a:r>
              <a:rPr lang="en-GB" sz="1100">
                <a:latin typeface="Mada"/>
                <a:ea typeface="Mada"/>
                <a:cs typeface="Mada"/>
                <a:sym typeface="Mada"/>
              </a:rPr>
              <a:t>                                  - Ulceration.        - Any visible vein.</a:t>
            </a:r>
            <a:endParaRPr sz="1100">
              <a:latin typeface="Mada"/>
              <a:ea typeface="Mada"/>
              <a:cs typeface="Mada"/>
              <a:sym typeface="Mada"/>
            </a:endParaRPr>
          </a:p>
          <a:p>
            <a:pPr indent="-298450" lvl="0" marL="457200" rtl="0" algn="l">
              <a:spcBef>
                <a:spcPts val="500"/>
              </a:spcBef>
              <a:spcAft>
                <a:spcPts val="0"/>
              </a:spcAft>
              <a:buSzPts val="1100"/>
              <a:buFont typeface="Mada"/>
              <a:buChar char="●"/>
            </a:pPr>
            <a:r>
              <a:rPr b="1" lang="en-GB" sz="1100">
                <a:latin typeface="Mada"/>
                <a:ea typeface="Mada"/>
                <a:cs typeface="Mada"/>
                <a:sym typeface="Mada"/>
              </a:rPr>
              <a:t>The nipples and areola for: </a:t>
            </a:r>
            <a:r>
              <a:rPr lang="en-GB" sz="1100">
                <a:solidFill>
                  <a:srgbClr val="6AA84F"/>
                </a:solidFill>
                <a:latin typeface="Mada"/>
                <a:ea typeface="Mada"/>
                <a:cs typeface="Mada"/>
                <a:sym typeface="Mada"/>
              </a:rPr>
              <a:t>you have to mention the negative finding  </a:t>
            </a:r>
            <a:endParaRPr b="1" sz="1100">
              <a:latin typeface="Mada"/>
              <a:ea typeface="Mada"/>
              <a:cs typeface="Mada"/>
              <a:sym typeface="Mada"/>
            </a:endParaRPr>
          </a:p>
          <a:p>
            <a:pPr indent="0" lvl="0" marL="0" rtl="0" algn="l">
              <a:spcBef>
                <a:spcPts val="500"/>
              </a:spcBef>
              <a:spcAft>
                <a:spcPts val="0"/>
              </a:spcAft>
              <a:buNone/>
            </a:pPr>
            <a:r>
              <a:rPr lang="en-GB" sz="1100">
                <a:latin typeface="Mada"/>
                <a:ea typeface="Mada"/>
                <a:cs typeface="Mada"/>
                <a:sym typeface="Mada"/>
              </a:rPr>
              <a:t>                                  - Presence or absence        - Color </a:t>
            </a:r>
            <a:endParaRPr sz="1100">
              <a:latin typeface="Mada"/>
              <a:ea typeface="Mada"/>
              <a:cs typeface="Mada"/>
              <a:sym typeface="Mada"/>
            </a:endParaRPr>
          </a:p>
          <a:p>
            <a:pPr indent="0" lvl="0" marL="0" rtl="0" algn="l">
              <a:spcBef>
                <a:spcPts val="0"/>
              </a:spcBef>
              <a:spcAft>
                <a:spcPts val="0"/>
              </a:spcAft>
              <a:buNone/>
            </a:pPr>
            <a:r>
              <a:rPr lang="en-GB" sz="1100">
                <a:latin typeface="Mada"/>
                <a:ea typeface="Mada"/>
                <a:cs typeface="Mada"/>
                <a:sym typeface="Mada"/>
              </a:rPr>
              <a:t>                                  - Asymmetry (retraction)  - Redness or bleeding around the area.</a:t>
            </a:r>
            <a:endParaRPr sz="1100">
              <a:latin typeface="Mada"/>
              <a:ea typeface="Mada"/>
              <a:cs typeface="Mada"/>
              <a:sym typeface="Mada"/>
            </a:endParaRPr>
          </a:p>
          <a:p>
            <a:pPr indent="0" lvl="0" marL="0" rtl="0" algn="l">
              <a:spcBef>
                <a:spcPts val="0"/>
              </a:spcBef>
              <a:spcAft>
                <a:spcPts val="0"/>
              </a:spcAft>
              <a:buNone/>
            </a:pPr>
            <a:r>
              <a:rPr lang="en-GB" sz="1100">
                <a:latin typeface="Mada"/>
                <a:ea typeface="Mada"/>
                <a:cs typeface="Mada"/>
                <a:sym typeface="Mada"/>
              </a:rPr>
              <a:t>                                  - Any visible discharges.    - Duplication (look at the mammary line from axilla till the groin)</a:t>
            </a:r>
            <a:endParaRPr sz="1100">
              <a:latin typeface="Mada"/>
              <a:ea typeface="Mada"/>
              <a:cs typeface="Mada"/>
              <a:sym typeface="Mada"/>
            </a:endParaRPr>
          </a:p>
          <a:p>
            <a:pPr indent="-298450" lvl="0" marL="457200" rtl="0" algn="l">
              <a:spcBef>
                <a:spcPts val="500"/>
              </a:spcBef>
              <a:spcAft>
                <a:spcPts val="0"/>
              </a:spcAft>
              <a:buClr>
                <a:srgbClr val="6AA84F"/>
              </a:buClr>
              <a:buSzPts val="1100"/>
              <a:buFont typeface="Mada"/>
              <a:buChar char="●"/>
            </a:pPr>
            <a:r>
              <a:rPr lang="en-GB" sz="1100">
                <a:solidFill>
                  <a:srgbClr val="6AA84F"/>
                </a:solidFill>
                <a:latin typeface="Mada"/>
                <a:ea typeface="Mada"/>
                <a:cs typeface="Mada"/>
                <a:sym typeface="Mada"/>
              </a:rPr>
              <a:t>if the patient complain from discharge ask her to show you </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Inspect the inframammary area ( under the breast )for ulceration </a:t>
            </a:r>
            <a:endParaRPr b="1" sz="1100">
              <a:solidFill>
                <a:schemeClr val="dk1"/>
              </a:solidFill>
              <a:latin typeface="Mada"/>
              <a:ea typeface="Mada"/>
              <a:cs typeface="Mada"/>
              <a:sym typeface="Mada"/>
            </a:endParaRPr>
          </a:p>
          <a:p>
            <a:pPr indent="0" lvl="0" marL="0" rtl="0" algn="l">
              <a:spcBef>
                <a:spcPts val="0"/>
              </a:spcBef>
              <a:spcAft>
                <a:spcPts val="0"/>
              </a:spcAft>
              <a:buNone/>
            </a:pPr>
            <a:r>
              <a:t/>
            </a:r>
            <a:endParaRPr b="1" sz="1100">
              <a:highlight>
                <a:srgbClr val="F9DEC9"/>
              </a:highlight>
              <a:latin typeface="Mada"/>
              <a:ea typeface="Mada"/>
              <a:cs typeface="Mada"/>
              <a:sym typeface="Mada"/>
            </a:endParaRPr>
          </a:p>
          <a:p>
            <a:pPr indent="0" lvl="0" marL="0" rtl="0" algn="l">
              <a:spcBef>
                <a:spcPts val="0"/>
              </a:spcBef>
              <a:spcAft>
                <a:spcPts val="0"/>
              </a:spcAft>
              <a:buNone/>
            </a:pPr>
            <a:r>
              <a:rPr b="1" lang="en-GB" sz="1100">
                <a:highlight>
                  <a:srgbClr val="F9DEC9"/>
                </a:highlight>
                <a:latin typeface="Mada"/>
                <a:ea typeface="Mada"/>
                <a:cs typeface="Mada"/>
                <a:sym typeface="Mada"/>
              </a:rPr>
              <a:t>2- Ask the patient to raise their arms above their head and look for :</a:t>
            </a:r>
            <a:endParaRPr b="1"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Any changes in the shape of breasts (c.g. puckering)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Look to the undersurface of the breast. If not seen lift the breast with your hand . </a:t>
            </a:r>
            <a:endParaRPr sz="1100">
              <a:solidFill>
                <a:schemeClr val="dk1"/>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chemeClr val="dk1"/>
                </a:solidFill>
                <a:latin typeface="Mada"/>
                <a:ea typeface="Mada"/>
                <a:cs typeface="Mada"/>
                <a:sym typeface="Mada"/>
              </a:rPr>
              <a:t>Inspect the </a:t>
            </a:r>
            <a:r>
              <a:rPr lang="en-GB" sz="1100">
                <a:solidFill>
                  <a:srgbClr val="FF0000"/>
                </a:solidFill>
                <a:latin typeface="Mada"/>
                <a:ea typeface="Mada"/>
                <a:cs typeface="Mada"/>
                <a:sym typeface="Mada"/>
              </a:rPr>
              <a:t>axilla</a:t>
            </a:r>
            <a:r>
              <a:rPr lang="en-GB" sz="1100">
                <a:solidFill>
                  <a:schemeClr val="dk1"/>
                </a:solidFill>
                <a:latin typeface="Mada"/>
                <a:ea typeface="Mada"/>
                <a:cs typeface="Mada"/>
                <a:sym typeface="Mada"/>
              </a:rPr>
              <a:t> for swelling, ulceration and puckering.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Assess the shoulder movement. It may be affected by axillary disease.</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rPr b="1" lang="en-GB" sz="1100">
                <a:solidFill>
                  <a:schemeClr val="dk1"/>
                </a:solidFill>
                <a:highlight>
                  <a:srgbClr val="F9DEC9"/>
                </a:highlight>
                <a:latin typeface="Mada"/>
                <a:ea typeface="Mada"/>
                <a:cs typeface="Mada"/>
                <a:sym typeface="Mada"/>
              </a:rPr>
              <a:t>3- Ask the patient to press their hands against their hip:</a:t>
            </a:r>
            <a:endParaRPr b="1" sz="1100">
              <a:solidFill>
                <a:schemeClr val="dk1"/>
              </a:solidFill>
              <a:highlight>
                <a:srgbClr val="F9DEC9"/>
              </a:highlight>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Check for Any skin Dimpling or Fixation</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rPr b="1" lang="en-GB" sz="1100">
                <a:solidFill>
                  <a:schemeClr val="dk1"/>
                </a:solidFill>
                <a:highlight>
                  <a:srgbClr val="F9DEC9"/>
                </a:highlight>
                <a:latin typeface="Mada"/>
                <a:ea typeface="Mada"/>
                <a:cs typeface="Mada"/>
                <a:sym typeface="Mada"/>
              </a:rPr>
              <a:t>4- Ask the patient to lean forward:</a:t>
            </a:r>
            <a:endParaRPr b="1" sz="1100">
              <a:solidFill>
                <a:schemeClr val="dk1"/>
              </a:solidFill>
              <a:highlight>
                <a:srgbClr val="F9DEC9"/>
              </a:highlight>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Mention if there are any changes as listed above</a:t>
            </a:r>
            <a:endParaRPr sz="1100">
              <a:latin typeface="Mada"/>
              <a:ea typeface="Mada"/>
              <a:cs typeface="Mada"/>
              <a:sym typeface="Mada"/>
            </a:endParaRPr>
          </a:p>
        </p:txBody>
      </p:sp>
      <p:grpSp>
        <p:nvGrpSpPr>
          <p:cNvPr id="1245" name="Google Shape;1245;p73"/>
          <p:cNvGrpSpPr/>
          <p:nvPr/>
        </p:nvGrpSpPr>
        <p:grpSpPr>
          <a:xfrm>
            <a:off x="1178587" y="490570"/>
            <a:ext cx="4975269" cy="1365739"/>
            <a:chOff x="142685" y="1182375"/>
            <a:chExt cx="4975269" cy="756600"/>
          </a:xfrm>
        </p:grpSpPr>
        <p:sp>
          <p:nvSpPr>
            <p:cNvPr id="1246" name="Google Shape;1246;p73"/>
            <p:cNvSpPr txBox="1"/>
            <p:nvPr/>
          </p:nvSpPr>
          <p:spPr>
            <a:xfrm>
              <a:off x="2061628" y="1260075"/>
              <a:ext cx="11955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A B C C D E</a:t>
              </a:r>
              <a:endParaRPr b="1">
                <a:solidFill>
                  <a:srgbClr val="23455A"/>
                </a:solidFill>
                <a:highlight>
                  <a:srgbClr val="C7E3E6"/>
                </a:highlight>
                <a:latin typeface="Lora"/>
                <a:ea typeface="Lora"/>
                <a:cs typeface="Lora"/>
                <a:sym typeface="Lora"/>
              </a:endParaRPr>
            </a:p>
          </p:txBody>
        </p:sp>
        <p:sp>
          <p:nvSpPr>
            <p:cNvPr id="1247" name="Google Shape;1247;p73"/>
            <p:cNvSpPr txBox="1"/>
            <p:nvPr/>
          </p:nvSpPr>
          <p:spPr>
            <a:xfrm>
              <a:off x="3554954" y="1260063"/>
              <a:ext cx="15630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Vital Signs</a:t>
              </a:r>
              <a:endParaRPr b="1">
                <a:solidFill>
                  <a:srgbClr val="23455A"/>
                </a:solidFill>
                <a:highlight>
                  <a:srgbClr val="C7E3E6"/>
                </a:highlight>
                <a:latin typeface="Lora"/>
                <a:ea typeface="Lora"/>
                <a:cs typeface="Lora"/>
                <a:sym typeface="Lora"/>
              </a:endParaRPr>
            </a:p>
          </p:txBody>
        </p:sp>
        <p:sp>
          <p:nvSpPr>
            <p:cNvPr id="1248" name="Google Shape;1248;p73"/>
            <p:cNvSpPr txBox="1"/>
            <p:nvPr/>
          </p:nvSpPr>
          <p:spPr>
            <a:xfrm>
              <a:off x="1806802" y="1194125"/>
              <a:ext cx="5247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2</a:t>
              </a:r>
              <a:endParaRPr b="1" sz="2000">
                <a:solidFill>
                  <a:srgbClr val="F9DEC9"/>
                </a:solidFill>
                <a:latin typeface="Pacifico"/>
                <a:ea typeface="Pacifico"/>
                <a:cs typeface="Pacifico"/>
                <a:sym typeface="Pacifico"/>
              </a:endParaRPr>
            </a:p>
          </p:txBody>
        </p:sp>
        <p:sp>
          <p:nvSpPr>
            <p:cNvPr id="1249" name="Google Shape;1249;p73"/>
            <p:cNvSpPr txBox="1"/>
            <p:nvPr/>
          </p:nvSpPr>
          <p:spPr>
            <a:xfrm>
              <a:off x="3286530" y="1182375"/>
              <a:ext cx="419400" cy="7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3</a:t>
              </a:r>
              <a:endParaRPr b="1" sz="2000">
                <a:solidFill>
                  <a:srgbClr val="F9DEC9"/>
                </a:solidFill>
                <a:latin typeface="Pacifico"/>
                <a:ea typeface="Pacifico"/>
                <a:cs typeface="Pacifico"/>
                <a:sym typeface="Pacifico"/>
              </a:endParaRPr>
            </a:p>
          </p:txBody>
        </p:sp>
        <p:sp>
          <p:nvSpPr>
            <p:cNvPr id="1250" name="Google Shape;1250;p73"/>
            <p:cNvSpPr txBox="1"/>
            <p:nvPr/>
          </p:nvSpPr>
          <p:spPr>
            <a:xfrm>
              <a:off x="318378" y="1288120"/>
              <a:ext cx="14601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W I P P P E R</a:t>
              </a:r>
              <a:endParaRPr b="1">
                <a:solidFill>
                  <a:srgbClr val="23455A"/>
                </a:solidFill>
                <a:highlight>
                  <a:srgbClr val="C7E3E6"/>
                </a:highlight>
                <a:latin typeface="Lora"/>
                <a:ea typeface="Lora"/>
                <a:cs typeface="Lora"/>
                <a:sym typeface="Lora"/>
              </a:endParaRPr>
            </a:p>
          </p:txBody>
        </p:sp>
        <p:sp>
          <p:nvSpPr>
            <p:cNvPr id="1251" name="Google Shape;1251;p73"/>
            <p:cNvSpPr txBox="1"/>
            <p:nvPr/>
          </p:nvSpPr>
          <p:spPr>
            <a:xfrm>
              <a:off x="142685" y="1209125"/>
              <a:ext cx="5247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1</a:t>
              </a:r>
              <a:endParaRPr b="1" sz="2000">
                <a:solidFill>
                  <a:srgbClr val="F9DEC9"/>
                </a:solidFill>
                <a:latin typeface="Pacifico"/>
                <a:ea typeface="Pacifico"/>
                <a:cs typeface="Pacifico"/>
                <a:sym typeface="Pacifico"/>
              </a:endParaRPr>
            </a:p>
          </p:txBody>
        </p:sp>
      </p:grpSp>
      <p:sp>
        <p:nvSpPr>
          <p:cNvPr id="1252" name="Google Shape;1252;p73"/>
          <p:cNvSpPr txBox="1"/>
          <p:nvPr/>
        </p:nvSpPr>
        <p:spPr>
          <a:xfrm>
            <a:off x="-95250" y="992738"/>
            <a:ext cx="8104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highlight>
                  <a:srgbClr val="F9DEC9"/>
                </a:highlight>
                <a:latin typeface="Mada"/>
                <a:ea typeface="Mada"/>
                <a:cs typeface="Mada"/>
                <a:sym typeface="Mada"/>
              </a:rPr>
              <a:t>Position: </a:t>
            </a:r>
            <a:r>
              <a:rPr b="1" lang="en-GB" sz="1100">
                <a:latin typeface="Mada"/>
                <a:ea typeface="Mada"/>
                <a:cs typeface="Mada"/>
                <a:sym typeface="Mada"/>
              </a:rPr>
              <a:t>laying on the bed or sitting 45°</a:t>
            </a:r>
            <a:r>
              <a:rPr b="1" lang="en-GB" sz="1100">
                <a:latin typeface="Mada"/>
                <a:ea typeface="Mada"/>
                <a:cs typeface="Mada"/>
                <a:sym typeface="Mada"/>
              </a:rPr>
              <a:t>, </a:t>
            </a:r>
            <a:r>
              <a:rPr b="1" lang="en-GB" sz="1100">
                <a:highlight>
                  <a:srgbClr val="F9DEC9"/>
                </a:highlight>
                <a:latin typeface="Mada"/>
                <a:ea typeface="Mada"/>
                <a:cs typeface="Mada"/>
                <a:sym typeface="Mada"/>
              </a:rPr>
              <a:t>Exposure:</a:t>
            </a:r>
            <a:r>
              <a:rPr b="1" lang="en-GB" sz="1100">
                <a:latin typeface="Mada"/>
                <a:ea typeface="Mada"/>
                <a:cs typeface="Mada"/>
                <a:sym typeface="Mada"/>
              </a:rPr>
              <a:t> from clavicle to the umbilicus, </a:t>
            </a:r>
            <a:r>
              <a:rPr b="1" lang="en-GB" sz="1100">
                <a:highlight>
                  <a:srgbClr val="F9DEC9"/>
                </a:highlight>
                <a:latin typeface="Mada"/>
                <a:ea typeface="Mada"/>
                <a:cs typeface="Mada"/>
                <a:sym typeface="Mada"/>
              </a:rPr>
              <a:t>chaperone:</a:t>
            </a:r>
            <a:r>
              <a:rPr b="1" lang="en-GB" sz="1100">
                <a:solidFill>
                  <a:srgbClr val="FF0000"/>
                </a:solidFill>
                <a:latin typeface="Mada"/>
                <a:ea typeface="Mada"/>
                <a:cs typeface="Mada"/>
                <a:sym typeface="Mada"/>
              </a:rPr>
              <a:t> YOU MUST MENTION THIS</a:t>
            </a:r>
            <a:r>
              <a:rPr b="1" lang="en-GB" sz="1100">
                <a:highlight>
                  <a:srgbClr val="F9DEC9"/>
                </a:highlight>
                <a:latin typeface="Mada"/>
                <a:ea typeface="Mada"/>
                <a:cs typeface="Mada"/>
                <a:sym typeface="Mada"/>
              </a:rPr>
              <a:t> </a:t>
            </a:r>
            <a:endParaRPr b="1" sz="1100">
              <a:highlight>
                <a:srgbClr val="F9DEC9"/>
              </a:highlight>
              <a:latin typeface="Mada"/>
              <a:ea typeface="Mada"/>
              <a:cs typeface="Mada"/>
              <a:sym typeface="Mada"/>
            </a:endParaRPr>
          </a:p>
        </p:txBody>
      </p:sp>
      <p:pic>
        <p:nvPicPr>
          <p:cNvPr id="1253" name="Google Shape;1253;p73"/>
          <p:cNvPicPr preferRelativeResize="0"/>
          <p:nvPr/>
        </p:nvPicPr>
        <p:blipFill rotWithShape="1">
          <a:blip r:embed="rId3">
            <a:alphaModFix/>
          </a:blip>
          <a:srcRect b="12456" l="9307" r="10801" t="52893"/>
          <a:stretch/>
        </p:blipFill>
        <p:spPr>
          <a:xfrm>
            <a:off x="304800" y="6527525"/>
            <a:ext cx="7096125" cy="2060376"/>
          </a:xfrm>
          <a:prstGeom prst="rect">
            <a:avLst/>
          </a:prstGeom>
          <a:noFill/>
          <a:ln>
            <a:noFill/>
          </a:ln>
        </p:spPr>
      </p:pic>
      <p:sp>
        <p:nvSpPr>
          <p:cNvPr id="1254" name="Google Shape;1254;p73"/>
          <p:cNvSpPr txBox="1"/>
          <p:nvPr/>
        </p:nvSpPr>
        <p:spPr>
          <a:xfrm>
            <a:off x="280763" y="8587900"/>
            <a:ext cx="7144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latin typeface="Mada"/>
                <a:ea typeface="Mada"/>
                <a:cs typeface="Mada"/>
                <a:sym typeface="Mada"/>
              </a:rPr>
              <a:t>Hands resting on thighs       Hands pressed on hips               Arms above head                    Leaning </a:t>
            </a:r>
            <a:r>
              <a:rPr b="1" lang="en-GB" sz="1200">
                <a:latin typeface="Mada"/>
                <a:ea typeface="Mada"/>
                <a:cs typeface="Mada"/>
                <a:sym typeface="Mada"/>
              </a:rPr>
              <a:t>forward</a:t>
            </a:r>
            <a:r>
              <a:rPr b="1" lang="en-GB" sz="1200">
                <a:latin typeface="Mada"/>
                <a:ea typeface="Mada"/>
                <a:cs typeface="Mada"/>
                <a:sym typeface="Mada"/>
              </a:rPr>
              <a:t> </a:t>
            </a:r>
            <a:endParaRPr b="1" sz="1200">
              <a:latin typeface="Mada"/>
              <a:ea typeface="Mada"/>
              <a:cs typeface="Mada"/>
              <a:sym typeface="Mada"/>
            </a:endParaRPr>
          </a:p>
        </p:txBody>
      </p:sp>
      <p:pic>
        <p:nvPicPr>
          <p:cNvPr id="1255" name="Google Shape;1255;p73"/>
          <p:cNvPicPr preferRelativeResize="0"/>
          <p:nvPr/>
        </p:nvPicPr>
        <p:blipFill rotWithShape="1">
          <a:blip r:embed="rId4">
            <a:alphaModFix/>
          </a:blip>
          <a:srcRect b="0" l="0" r="0" t="14937"/>
          <a:stretch/>
        </p:blipFill>
        <p:spPr>
          <a:xfrm>
            <a:off x="4857750" y="2163773"/>
            <a:ext cx="2583350" cy="1255699"/>
          </a:xfrm>
          <a:prstGeom prst="rect">
            <a:avLst/>
          </a:prstGeom>
          <a:noFill/>
          <a:ln>
            <a:noFill/>
          </a:ln>
        </p:spPr>
      </p:pic>
      <p:pic>
        <p:nvPicPr>
          <p:cNvPr id="1256" name="Google Shape;1256;p73"/>
          <p:cNvPicPr preferRelativeResize="0"/>
          <p:nvPr/>
        </p:nvPicPr>
        <p:blipFill rotWithShape="1">
          <a:blip r:embed="rId5">
            <a:alphaModFix/>
          </a:blip>
          <a:srcRect b="9509" l="27610" r="48794" t="57230"/>
          <a:stretch/>
        </p:blipFill>
        <p:spPr>
          <a:xfrm>
            <a:off x="314325" y="9058275"/>
            <a:ext cx="1970974" cy="1562100"/>
          </a:xfrm>
          <a:prstGeom prst="rect">
            <a:avLst/>
          </a:prstGeom>
          <a:noFill/>
          <a:ln>
            <a:noFill/>
          </a:ln>
        </p:spPr>
      </p:pic>
      <p:pic>
        <p:nvPicPr>
          <p:cNvPr id="1257" name="Google Shape;1257;p73"/>
          <p:cNvPicPr preferRelativeResize="0"/>
          <p:nvPr/>
        </p:nvPicPr>
        <p:blipFill rotWithShape="1">
          <a:blip r:embed="rId6">
            <a:alphaModFix/>
          </a:blip>
          <a:srcRect b="46658" l="28101" r="48671" t="23913"/>
          <a:stretch/>
        </p:blipFill>
        <p:spPr>
          <a:xfrm>
            <a:off x="2590100" y="9058275"/>
            <a:ext cx="2154387" cy="1534625"/>
          </a:xfrm>
          <a:prstGeom prst="rect">
            <a:avLst/>
          </a:prstGeom>
          <a:noFill/>
          <a:ln>
            <a:noFill/>
          </a:ln>
        </p:spPr>
      </p:pic>
      <p:pic>
        <p:nvPicPr>
          <p:cNvPr id="1258" name="Google Shape;1258;p73"/>
          <p:cNvPicPr preferRelativeResize="0"/>
          <p:nvPr/>
        </p:nvPicPr>
        <p:blipFill rotWithShape="1">
          <a:blip r:embed="rId7">
            <a:alphaModFix/>
          </a:blip>
          <a:srcRect b="43840" l="50954" r="24939" t="24152"/>
          <a:stretch/>
        </p:blipFill>
        <p:spPr>
          <a:xfrm>
            <a:off x="5086350" y="9046950"/>
            <a:ext cx="2126025" cy="1573425"/>
          </a:xfrm>
          <a:prstGeom prst="rect">
            <a:avLst/>
          </a:prstGeom>
          <a:noFill/>
          <a:ln>
            <a:noFill/>
          </a:ln>
        </p:spPr>
      </p:pic>
      <p:sp>
        <p:nvSpPr>
          <p:cNvPr id="1259" name="Google Shape;1259;p73"/>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pic>
        <p:nvPicPr>
          <p:cNvPr id="1260" name="Google Shape;1260;p73">
            <a:hlinkClick r:id="rId8"/>
          </p:cNvPr>
          <p:cNvPicPr preferRelativeResize="0"/>
          <p:nvPr/>
        </p:nvPicPr>
        <p:blipFill>
          <a:blip r:embed="rId9">
            <a:alphaModFix/>
          </a:blip>
          <a:stretch>
            <a:fillRect/>
          </a:stretch>
        </p:blipFill>
        <p:spPr>
          <a:xfrm>
            <a:off x="6711975" y="1441563"/>
            <a:ext cx="608325" cy="6083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p74"/>
          <p:cNvSpPr txBox="1"/>
          <p:nvPr/>
        </p:nvSpPr>
        <p:spPr>
          <a:xfrm>
            <a:off x="111675" y="823400"/>
            <a:ext cx="1647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Palpation:</a:t>
            </a:r>
            <a:endParaRPr sz="1800">
              <a:solidFill>
                <a:srgbClr val="9FCFCF"/>
              </a:solidFill>
              <a:latin typeface="Comfortaa Regular"/>
              <a:ea typeface="Comfortaa Regular"/>
              <a:cs typeface="Comfortaa Regular"/>
              <a:sym typeface="Comfortaa Regular"/>
            </a:endParaRPr>
          </a:p>
        </p:txBody>
      </p:sp>
      <p:sp>
        <p:nvSpPr>
          <p:cNvPr id="1266" name="Google Shape;1266;p74"/>
          <p:cNvSpPr/>
          <p:nvPr/>
        </p:nvSpPr>
        <p:spPr>
          <a:xfrm>
            <a:off x="97125" y="1234700"/>
            <a:ext cx="1439400" cy="504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267" name="Google Shape;1267;p74"/>
          <p:cNvSpPr txBox="1"/>
          <p:nvPr/>
        </p:nvSpPr>
        <p:spPr>
          <a:xfrm>
            <a:off x="152475" y="1370675"/>
            <a:ext cx="60483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highlight>
                  <a:srgbClr val="F9DEC9"/>
                </a:highlight>
                <a:latin typeface="Mada"/>
                <a:ea typeface="Mada"/>
                <a:cs typeface="Mada"/>
                <a:sym typeface="Mada"/>
              </a:rPr>
              <a:t>1-  </a:t>
            </a:r>
            <a:r>
              <a:rPr b="1" lang="en-GB" sz="1100">
                <a:highlight>
                  <a:srgbClr val="F9DEC9"/>
                </a:highlight>
                <a:latin typeface="Mada"/>
                <a:ea typeface="Mada"/>
                <a:cs typeface="Mada"/>
                <a:sym typeface="Mada"/>
              </a:rPr>
              <a:t>Palpation of the breast:</a:t>
            </a:r>
            <a:r>
              <a:rPr lang="en-GB" sz="1100">
                <a:latin typeface="Mada"/>
                <a:ea typeface="Mada"/>
                <a:cs typeface="Mada"/>
                <a:sym typeface="Mada"/>
              </a:rPr>
              <a:t> </a:t>
            </a:r>
            <a:r>
              <a:rPr lang="en-GB" sz="1100">
                <a:solidFill>
                  <a:srgbClr val="CC0000"/>
                </a:solidFill>
                <a:latin typeface="Mada"/>
                <a:ea typeface="Mada"/>
                <a:cs typeface="Mada"/>
                <a:sym typeface="Mada"/>
              </a:rPr>
              <a:t>Ask the patient if there is any pain</a:t>
            </a:r>
            <a:r>
              <a:rPr lang="en-GB" sz="1100">
                <a:latin typeface="Mada"/>
                <a:ea typeface="Mada"/>
                <a:cs typeface="Mada"/>
                <a:sym typeface="Mada"/>
              </a:rPr>
              <a:t>.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chemeClr val="dk1"/>
                </a:solidFill>
                <a:latin typeface="Mada"/>
                <a:ea typeface="Mada"/>
                <a:cs typeface="Mada"/>
                <a:sym typeface="Mada"/>
              </a:rPr>
              <a:t>Warm your hands</a:t>
            </a:r>
            <a:endParaRPr b="1" sz="1100">
              <a:solidFill>
                <a:srgbClr val="CC0000"/>
              </a:solidFill>
              <a:latin typeface="Mada"/>
              <a:ea typeface="Mada"/>
              <a:cs typeface="Mada"/>
              <a:sym typeface="Mada"/>
            </a:endParaRPr>
          </a:p>
          <a:p>
            <a:pPr indent="-298450" lvl="0" marL="457200" rtl="0" algn="l">
              <a:spcBef>
                <a:spcPts val="0"/>
              </a:spcBef>
              <a:spcAft>
                <a:spcPts val="0"/>
              </a:spcAft>
              <a:buSzPts val="1100"/>
              <a:buFont typeface="Mada"/>
              <a:buChar char="●"/>
            </a:pPr>
            <a:r>
              <a:rPr b="1" lang="en-GB" sz="1100">
                <a:solidFill>
                  <a:srgbClr val="CC0000"/>
                </a:solidFill>
                <a:latin typeface="Mada"/>
                <a:ea typeface="Mada"/>
                <a:cs typeface="Mada"/>
                <a:sym typeface="Mada"/>
              </a:rPr>
              <a:t>Start with the normal breast</a:t>
            </a:r>
            <a:endParaRPr sz="1100">
              <a:solidFill>
                <a:srgbClr val="FF0000"/>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Divide the breast to 4 areas: upper inner\outer , lower inner\ outer.</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Palpate gently and </a:t>
            </a:r>
            <a:r>
              <a:rPr b="1" lang="en-GB" sz="1100">
                <a:solidFill>
                  <a:srgbClr val="CC0000"/>
                </a:solidFill>
                <a:latin typeface="Mada"/>
                <a:ea typeface="Mada"/>
                <a:cs typeface="Mada"/>
                <a:sym typeface="Mada"/>
              </a:rPr>
              <a:t>using the pulp of your 3 middle fingers pads</a:t>
            </a:r>
            <a:r>
              <a:rPr lang="en-GB" sz="1100">
                <a:latin typeface="Mada"/>
                <a:ea typeface="Mada"/>
                <a:cs typeface="Mada"/>
                <a:sym typeface="Mada"/>
              </a:rPr>
              <a:t> from in to out </a:t>
            </a:r>
            <a:r>
              <a:rPr lang="en-GB" sz="1100">
                <a:solidFill>
                  <a:srgbClr val="93C47D"/>
                </a:solidFill>
                <a:latin typeface="Mada"/>
                <a:ea typeface="Mada"/>
                <a:cs typeface="Mada"/>
                <a:sym typeface="Mada"/>
              </a:rPr>
              <a:t>(clockwise or anticlockwise)</a:t>
            </a:r>
            <a:r>
              <a:rPr lang="en-GB" sz="1100">
                <a:latin typeface="Mada"/>
                <a:ea typeface="Mada"/>
                <a:cs typeface="Mada"/>
                <a:sym typeface="Mada"/>
              </a:rPr>
              <a:t> make sure to cover all 4 quadrants, and then centrally around the nipple.</a:t>
            </a:r>
            <a:endParaRPr sz="1100">
              <a:latin typeface="Mada"/>
              <a:ea typeface="Mada"/>
              <a:cs typeface="Mada"/>
              <a:sym typeface="Mada"/>
            </a:endParaRPr>
          </a:p>
          <a:p>
            <a:pPr indent="0" lvl="0" marL="457200" rtl="0" algn="l">
              <a:spcBef>
                <a:spcPts val="0"/>
              </a:spcBef>
              <a:spcAft>
                <a:spcPts val="0"/>
              </a:spcAft>
              <a:buNone/>
            </a:pPr>
            <a:r>
              <a:t/>
            </a:r>
            <a:endParaRPr sz="1100">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If a mass is found, assess for:</a:t>
            </a:r>
            <a:endParaRPr sz="1100">
              <a:solidFill>
                <a:srgbClr val="FF0000"/>
              </a:solidFill>
              <a:latin typeface="Mada"/>
              <a:ea typeface="Mada"/>
              <a:cs typeface="Mada"/>
              <a:sym typeface="Mada"/>
            </a:endParaRPr>
          </a:p>
        </p:txBody>
      </p:sp>
      <p:sp>
        <p:nvSpPr>
          <p:cNvPr id="1268" name="Google Shape;1268;p74"/>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74"/>
          <p:cNvSpPr txBox="1"/>
          <p:nvPr/>
        </p:nvSpPr>
        <p:spPr>
          <a:xfrm>
            <a:off x="243225" y="307850"/>
            <a:ext cx="7134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000">
                <a:solidFill>
                  <a:srgbClr val="9FCFCF"/>
                </a:solidFill>
                <a:latin typeface="Lora"/>
                <a:ea typeface="Lora"/>
                <a:cs typeface="Lora"/>
                <a:sym typeface="Lora"/>
              </a:rPr>
              <a:t>Physical Examination of the Breast and Breast Lump </a:t>
            </a:r>
            <a:endParaRPr b="1" sz="2000">
              <a:solidFill>
                <a:srgbClr val="9FCFCF"/>
              </a:solidFill>
              <a:latin typeface="Lora"/>
              <a:ea typeface="Lora"/>
              <a:cs typeface="Lora"/>
              <a:sym typeface="Lora"/>
            </a:endParaRPr>
          </a:p>
        </p:txBody>
      </p:sp>
      <p:pic>
        <p:nvPicPr>
          <p:cNvPr id="1270" name="Google Shape;1270;p74"/>
          <p:cNvPicPr preferRelativeResize="0"/>
          <p:nvPr/>
        </p:nvPicPr>
        <p:blipFill rotWithShape="1">
          <a:blip r:embed="rId3">
            <a:alphaModFix/>
          </a:blip>
          <a:srcRect b="15628" l="42886" r="26908" t="35301"/>
          <a:stretch/>
        </p:blipFill>
        <p:spPr>
          <a:xfrm>
            <a:off x="6215300" y="1370675"/>
            <a:ext cx="1353026" cy="1235875"/>
          </a:xfrm>
          <a:prstGeom prst="rect">
            <a:avLst/>
          </a:prstGeom>
          <a:noFill/>
          <a:ln>
            <a:noFill/>
          </a:ln>
        </p:spPr>
      </p:pic>
      <p:sp>
        <p:nvSpPr>
          <p:cNvPr id="1271" name="Google Shape;1271;p74"/>
          <p:cNvSpPr txBox="1"/>
          <p:nvPr/>
        </p:nvSpPr>
        <p:spPr>
          <a:xfrm>
            <a:off x="243225" y="5327275"/>
            <a:ext cx="7014900" cy="34017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Relation of the lump to the skin: </a:t>
            </a:r>
            <a:r>
              <a:rPr b="1" lang="en-GB" sz="1100">
                <a:solidFill>
                  <a:srgbClr val="FF0000"/>
                </a:solidFill>
                <a:latin typeface="Mada"/>
                <a:ea typeface="Mada"/>
                <a:cs typeface="Mada"/>
                <a:sym typeface="Mada"/>
              </a:rPr>
              <a:t>Assessing mobility</a:t>
            </a:r>
            <a:endParaRPr b="1" sz="1100">
              <a:solidFill>
                <a:schemeClr val="dk1"/>
              </a:solidFill>
              <a:latin typeface="Mada"/>
              <a:ea typeface="Mada"/>
              <a:cs typeface="Mada"/>
              <a:sym typeface="Mada"/>
            </a:endParaRPr>
          </a:p>
          <a:p>
            <a:pPr indent="-174625" lvl="1" marL="719999" rtl="0" algn="l">
              <a:spcBef>
                <a:spcPts val="0"/>
              </a:spcBef>
              <a:spcAft>
                <a:spcPts val="0"/>
              </a:spcAft>
              <a:buClr>
                <a:schemeClr val="dk1"/>
              </a:buClr>
              <a:buSzPts val="1100"/>
              <a:buFont typeface="Mada"/>
              <a:buChar char="○"/>
            </a:pPr>
            <a:r>
              <a:rPr b="1" lang="en-GB" sz="1100">
                <a:solidFill>
                  <a:srgbClr val="CC0000"/>
                </a:solidFill>
                <a:latin typeface="Mada"/>
                <a:ea typeface="Mada"/>
                <a:cs typeface="Mada"/>
                <a:sym typeface="Mada"/>
              </a:rPr>
              <a:t>Tethering:</a:t>
            </a:r>
            <a:r>
              <a:rPr lang="en-GB" sz="1100">
                <a:solidFill>
                  <a:schemeClr val="dk1"/>
                </a:solidFill>
                <a:latin typeface="Mada"/>
                <a:ea typeface="Mada"/>
                <a:cs typeface="Mada"/>
                <a:sym typeface="Mada"/>
              </a:rPr>
              <a:t> the lump can still be moved independently of the skin from side to side for limited distance. </a:t>
            </a:r>
            <a:endParaRPr sz="1100">
              <a:solidFill>
                <a:schemeClr val="dk1"/>
              </a:solidFill>
              <a:latin typeface="Mada"/>
              <a:ea typeface="Mada"/>
              <a:cs typeface="Mada"/>
              <a:sym typeface="Mada"/>
            </a:endParaRPr>
          </a:p>
          <a:p>
            <a:pPr indent="-174625" lvl="1" marL="719999" rtl="0" algn="l">
              <a:spcBef>
                <a:spcPts val="0"/>
              </a:spcBef>
              <a:spcAft>
                <a:spcPts val="0"/>
              </a:spcAft>
              <a:buClr>
                <a:schemeClr val="dk1"/>
              </a:buClr>
              <a:buSzPts val="1100"/>
              <a:buFont typeface="Mada"/>
              <a:buChar char="○"/>
            </a:pPr>
            <a:r>
              <a:rPr b="1" lang="en-GB" sz="1100">
                <a:solidFill>
                  <a:srgbClr val="CC0000"/>
                </a:solidFill>
                <a:latin typeface="Mada"/>
                <a:ea typeface="Mada"/>
                <a:cs typeface="Mada"/>
                <a:sym typeface="Mada"/>
              </a:rPr>
              <a:t>Fixation: </a:t>
            </a:r>
            <a:r>
              <a:rPr lang="en-GB" sz="1100">
                <a:solidFill>
                  <a:schemeClr val="dk1"/>
                </a:solidFill>
                <a:latin typeface="Mada"/>
                <a:ea typeface="Mada"/>
                <a:cs typeface="Mada"/>
                <a:sym typeface="Mada"/>
              </a:rPr>
              <a:t>the skin and lump cannot move separately. </a:t>
            </a:r>
            <a:endParaRPr sz="1100">
              <a:solidFill>
                <a:schemeClr val="dk1"/>
              </a:solidFill>
              <a:latin typeface="Mada"/>
              <a:ea typeface="Mada"/>
              <a:cs typeface="Mada"/>
              <a:sym typeface="Mada"/>
            </a:endParaRPr>
          </a:p>
          <a:p>
            <a:pPr indent="-174625" lvl="1" marL="71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Raising the arms above the head can show both signs, i.e. tethering and fixatio</a:t>
            </a:r>
            <a:r>
              <a:rPr lang="en-GB" sz="1100">
                <a:solidFill>
                  <a:schemeClr val="dk1"/>
                </a:solidFill>
                <a:latin typeface="Mada"/>
                <a:ea typeface="Mada"/>
                <a:cs typeface="Mada"/>
                <a:sym typeface="Mada"/>
              </a:rPr>
              <a:t>n</a:t>
            </a:r>
            <a:endParaRPr sz="1100">
              <a:solidFill>
                <a:srgbClr val="FF0000"/>
              </a:solidFill>
              <a:latin typeface="Mada"/>
              <a:ea typeface="Mada"/>
              <a:cs typeface="Mada"/>
              <a:sym typeface="Mada"/>
            </a:endParaRPr>
          </a:p>
          <a:p>
            <a:pPr indent="0" lvl="0" marL="457200" rtl="0" algn="l">
              <a:spcBef>
                <a:spcPts val="0"/>
              </a:spcBef>
              <a:spcAft>
                <a:spcPts val="0"/>
              </a:spcAft>
              <a:buNone/>
            </a:pPr>
            <a:r>
              <a:t/>
            </a:r>
            <a:endParaRPr sz="1100">
              <a:solidFill>
                <a:srgbClr val="FF0000"/>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Relation of the lump to the underlying muscles: </a:t>
            </a:r>
            <a:r>
              <a:rPr b="1" lang="en-GB" sz="1100">
                <a:solidFill>
                  <a:srgbClr val="FF0000"/>
                </a:solidFill>
                <a:latin typeface="Mada"/>
                <a:ea typeface="Mada"/>
                <a:cs typeface="Mada"/>
                <a:sym typeface="Mada"/>
              </a:rPr>
              <a:t>Assessing mobility</a:t>
            </a:r>
            <a:endParaRPr b="1" sz="1100">
              <a:solidFill>
                <a:srgbClr val="FF0000"/>
              </a:solidFill>
              <a:latin typeface="Mada"/>
              <a:ea typeface="Mada"/>
              <a:cs typeface="Mada"/>
              <a:sym typeface="Mada"/>
            </a:endParaRPr>
          </a:p>
          <a:p>
            <a:pPr indent="-174625" lvl="1" marL="71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Ask the patient to rest her hands on her hips with the arms relaxed. Hold the lump between your thumb and index fingers and assess its mobility in two directions at right angle. Now ask the patient to press her hands against her hips and reassess the mobility of the lump the less the movement the more likely the lump is fixed rather thar tethered.</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graphicFrame>
        <p:nvGraphicFramePr>
          <p:cNvPr id="1272" name="Google Shape;1272;p74"/>
          <p:cNvGraphicFramePr/>
          <p:nvPr/>
        </p:nvGraphicFramePr>
        <p:xfrm>
          <a:off x="243213" y="2910838"/>
          <a:ext cx="3000000" cy="3000000"/>
        </p:xfrm>
        <a:graphic>
          <a:graphicData uri="http://schemas.openxmlformats.org/drawingml/2006/table">
            <a:tbl>
              <a:tblPr>
                <a:noFill/>
                <a:tableStyleId>{19993E90-D4CF-4236-97D6-A35B643A8516}</a:tableStyleId>
              </a:tblPr>
              <a:tblGrid>
                <a:gridCol w="4622275"/>
                <a:gridCol w="2512325"/>
              </a:tblGrid>
              <a:tr h="239625">
                <a:tc>
                  <a:txBody>
                    <a:bodyPr/>
                    <a:lstStyle/>
                    <a:p>
                      <a:pPr indent="-174625" lvl="0" marL="17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Site: </a:t>
                      </a:r>
                      <a:r>
                        <a:rPr lang="en-GB" sz="1100">
                          <a:solidFill>
                            <a:srgbClr val="999999"/>
                          </a:solidFill>
                          <a:latin typeface="Mada"/>
                          <a:ea typeface="Mada"/>
                          <a:cs typeface="Mada"/>
                          <a:sym typeface="Mada"/>
                        </a:rPr>
                        <a:t>upper inner quadrant, 1 cm away from nipple, </a:t>
                      </a:r>
                      <a:r>
                        <a:rPr lang="en-GB" sz="1100">
                          <a:solidFill>
                            <a:srgbClr val="6AA84F"/>
                          </a:solidFill>
                          <a:latin typeface="Mada"/>
                          <a:ea typeface="Mada"/>
                          <a:cs typeface="Mada"/>
                          <a:sym typeface="Mada"/>
                        </a:rPr>
                        <a:t>Or in terms of the hours of the clock, eg, the nodule in the right breast is between 10 and 11 o'clock( which means it’s in the upper outer quadrant)</a:t>
                      </a:r>
                      <a:endParaRPr sz="1100">
                        <a:solidFill>
                          <a:srgbClr val="6AA84F"/>
                        </a:solidFill>
                        <a:latin typeface="Mada"/>
                        <a:ea typeface="Mada"/>
                        <a:cs typeface="Mada"/>
                        <a:sym typeface="Mada"/>
                      </a:endParaRPr>
                    </a:p>
                  </a:txBody>
                  <a:tcPr marT="36000" marB="36000" marR="91425" marL="91425" anchor="ctr">
                    <a:lnL cap="flat" cmpd="sng" w="9525">
                      <a:solidFill>
                        <a:srgbClr val="E9AC87"/>
                      </a:solidFill>
                      <a:prstDash val="solid"/>
                      <a:round/>
                      <a:headEnd len="sm" w="sm" type="none"/>
                      <a:tailEnd len="sm" w="sm" type="none"/>
                    </a:lnL>
                    <a:lnR cap="flat" cmpd="sng" w="9525">
                      <a:solidFill>
                        <a:srgbClr val="E9AC87"/>
                      </a:solidFill>
                      <a:prstDash val="solid"/>
                      <a:round/>
                      <a:headEnd len="sm" w="sm" type="none"/>
                      <a:tailEnd len="sm" w="sm" type="none"/>
                    </a:lnR>
                    <a:lnT cap="flat" cmpd="sng" w="9525">
                      <a:solidFill>
                        <a:srgbClr val="E9AC87"/>
                      </a:solidFill>
                      <a:prstDash val="solid"/>
                      <a:round/>
                      <a:headEnd len="sm" w="sm" type="none"/>
                      <a:tailEnd len="sm" w="sm" type="none"/>
                    </a:lnT>
                    <a:lnB cap="flat" cmpd="sng" w="9525">
                      <a:solidFill>
                        <a:srgbClr val="E9AC87"/>
                      </a:solidFill>
                      <a:prstDash val="solid"/>
                      <a:round/>
                      <a:headEnd len="sm" w="sm" type="none"/>
                      <a:tailEnd len="sm" w="sm" type="none"/>
                    </a:lnB>
                  </a:tcPr>
                </a:tc>
                <a:tc>
                  <a:txBody>
                    <a:bodyPr/>
                    <a:lstStyle/>
                    <a:p>
                      <a:pPr indent="-174625" lvl="0" marL="179999" rtl="0" algn="l">
                        <a:spcBef>
                          <a:spcPts val="0"/>
                        </a:spcBef>
                        <a:spcAft>
                          <a:spcPts val="300"/>
                        </a:spcAft>
                        <a:buClr>
                          <a:schemeClr val="dk1"/>
                        </a:buClr>
                        <a:buSzPts val="1100"/>
                        <a:buFont typeface="Mada"/>
                        <a:buChar char="●"/>
                      </a:pPr>
                      <a:r>
                        <a:rPr lang="en-GB" sz="1100">
                          <a:solidFill>
                            <a:schemeClr val="dk1"/>
                          </a:solidFill>
                          <a:latin typeface="Mada"/>
                          <a:ea typeface="Mada"/>
                          <a:cs typeface="Mada"/>
                          <a:sym typeface="Mada"/>
                        </a:rPr>
                        <a:t>Overlying skin </a:t>
                      </a:r>
                      <a:endParaRPr/>
                    </a:p>
                  </a:txBody>
                  <a:tcPr marT="36000" marB="36000" marR="91425" marL="91425" anchor="ctr">
                    <a:lnL cap="flat" cmpd="sng" w="9525">
                      <a:solidFill>
                        <a:srgbClr val="E9AC87"/>
                      </a:solidFill>
                      <a:prstDash val="solid"/>
                      <a:round/>
                      <a:headEnd len="sm" w="sm" type="none"/>
                      <a:tailEnd len="sm" w="sm" type="none"/>
                    </a:lnL>
                    <a:lnR cap="flat" cmpd="sng" w="9525">
                      <a:solidFill>
                        <a:srgbClr val="E9AC87"/>
                      </a:solidFill>
                      <a:prstDash val="solid"/>
                      <a:round/>
                      <a:headEnd len="sm" w="sm" type="none"/>
                      <a:tailEnd len="sm" w="sm" type="none"/>
                    </a:lnR>
                    <a:lnT cap="flat" cmpd="sng" w="9525">
                      <a:solidFill>
                        <a:srgbClr val="E9AC87"/>
                      </a:solidFill>
                      <a:prstDash val="solid"/>
                      <a:round/>
                      <a:headEnd len="sm" w="sm" type="none"/>
                      <a:tailEnd len="sm" w="sm" type="none"/>
                    </a:lnT>
                    <a:lnB cap="flat" cmpd="sng" w="9525">
                      <a:solidFill>
                        <a:srgbClr val="E9AC87"/>
                      </a:solidFill>
                      <a:prstDash val="solid"/>
                      <a:round/>
                      <a:headEnd len="sm" w="sm" type="none"/>
                      <a:tailEnd len="sm" w="sm" type="none"/>
                    </a:lnB>
                  </a:tcPr>
                </a:tc>
              </a:tr>
              <a:tr h="239625">
                <a:tc>
                  <a:txBody>
                    <a:bodyPr/>
                    <a:lstStyle/>
                    <a:p>
                      <a:pPr indent="-174625" lvl="0" marL="17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Size: </a:t>
                      </a:r>
                      <a:r>
                        <a:rPr lang="en-GB" sz="1100">
                          <a:solidFill>
                            <a:srgbClr val="999999"/>
                          </a:solidFill>
                          <a:latin typeface="Mada"/>
                          <a:ea typeface="Mada"/>
                          <a:cs typeface="Mada"/>
                          <a:sym typeface="Mada"/>
                        </a:rPr>
                        <a:t>2x2 cm</a:t>
                      </a:r>
                      <a:endParaRPr sz="1100">
                        <a:solidFill>
                          <a:schemeClr val="dk1"/>
                        </a:solidFill>
                        <a:latin typeface="Mada"/>
                        <a:ea typeface="Mada"/>
                        <a:cs typeface="Mada"/>
                        <a:sym typeface="Mada"/>
                      </a:endParaRPr>
                    </a:p>
                  </a:txBody>
                  <a:tcPr marT="36000" marB="36000" marR="91425" marL="91425" anchor="ctr">
                    <a:lnL cap="flat" cmpd="sng" w="9525">
                      <a:solidFill>
                        <a:srgbClr val="E9AC87"/>
                      </a:solidFill>
                      <a:prstDash val="solid"/>
                      <a:round/>
                      <a:headEnd len="sm" w="sm" type="none"/>
                      <a:tailEnd len="sm" w="sm" type="none"/>
                    </a:lnL>
                    <a:lnR cap="flat" cmpd="sng" w="9525">
                      <a:solidFill>
                        <a:srgbClr val="E9AC87"/>
                      </a:solidFill>
                      <a:prstDash val="solid"/>
                      <a:round/>
                      <a:headEnd len="sm" w="sm" type="none"/>
                      <a:tailEnd len="sm" w="sm" type="none"/>
                    </a:lnR>
                    <a:lnT cap="flat" cmpd="sng" w="9525">
                      <a:solidFill>
                        <a:srgbClr val="E9AC87"/>
                      </a:solidFill>
                      <a:prstDash val="solid"/>
                      <a:round/>
                      <a:headEnd len="sm" w="sm" type="none"/>
                      <a:tailEnd len="sm" w="sm" type="none"/>
                    </a:lnT>
                    <a:lnB cap="flat" cmpd="sng" w="9525">
                      <a:solidFill>
                        <a:srgbClr val="E9AC87"/>
                      </a:solidFill>
                      <a:prstDash val="solid"/>
                      <a:round/>
                      <a:headEnd len="sm" w="sm" type="none"/>
                      <a:tailEnd len="sm" w="sm" type="none"/>
                    </a:lnB>
                  </a:tcPr>
                </a:tc>
                <a:tc>
                  <a:txBody>
                    <a:bodyPr/>
                    <a:lstStyle/>
                    <a:p>
                      <a:pPr indent="-174625" lvl="0" marL="179999" rtl="0" algn="l">
                        <a:spcBef>
                          <a:spcPts val="0"/>
                        </a:spcBef>
                        <a:spcAft>
                          <a:spcPts val="300"/>
                        </a:spcAft>
                        <a:buClr>
                          <a:schemeClr val="dk1"/>
                        </a:buClr>
                        <a:buSzPts val="1100"/>
                        <a:buFont typeface="Mada"/>
                        <a:buChar char="●"/>
                      </a:pPr>
                      <a:r>
                        <a:rPr lang="en-GB" sz="1100">
                          <a:solidFill>
                            <a:srgbClr val="FF0000"/>
                          </a:solidFill>
                          <a:latin typeface="Mada"/>
                          <a:ea typeface="Mada"/>
                          <a:cs typeface="Mada"/>
                          <a:sym typeface="Mada"/>
                        </a:rPr>
                        <a:t>Mobility</a:t>
                      </a:r>
                      <a:endParaRPr sz="1100">
                        <a:solidFill>
                          <a:srgbClr val="FF0000"/>
                        </a:solidFill>
                        <a:latin typeface="Mada"/>
                        <a:ea typeface="Mada"/>
                        <a:cs typeface="Mada"/>
                        <a:sym typeface="Mada"/>
                      </a:endParaRPr>
                    </a:p>
                  </a:txBody>
                  <a:tcPr marT="36000" marB="36000" marR="91425" marL="91425" anchor="ctr">
                    <a:lnL cap="flat" cmpd="sng" w="9525">
                      <a:solidFill>
                        <a:srgbClr val="E9AC87"/>
                      </a:solidFill>
                      <a:prstDash val="solid"/>
                      <a:round/>
                      <a:headEnd len="sm" w="sm" type="none"/>
                      <a:tailEnd len="sm" w="sm" type="none"/>
                    </a:lnL>
                    <a:lnR cap="flat" cmpd="sng" w="9525">
                      <a:solidFill>
                        <a:srgbClr val="E9AC87"/>
                      </a:solidFill>
                      <a:prstDash val="solid"/>
                      <a:round/>
                      <a:headEnd len="sm" w="sm" type="none"/>
                      <a:tailEnd len="sm" w="sm" type="none"/>
                    </a:lnR>
                    <a:lnT cap="flat" cmpd="sng" w="9525">
                      <a:solidFill>
                        <a:srgbClr val="E9AC87"/>
                      </a:solidFill>
                      <a:prstDash val="solid"/>
                      <a:round/>
                      <a:headEnd len="sm" w="sm" type="none"/>
                      <a:tailEnd len="sm" w="sm" type="none"/>
                    </a:lnT>
                    <a:lnB cap="flat" cmpd="sng" w="9525">
                      <a:solidFill>
                        <a:srgbClr val="E9AC87"/>
                      </a:solidFill>
                      <a:prstDash val="solid"/>
                      <a:round/>
                      <a:headEnd len="sm" w="sm" type="none"/>
                      <a:tailEnd len="sm" w="sm" type="none"/>
                    </a:lnB>
                  </a:tcPr>
                </a:tc>
              </a:tr>
              <a:tr h="239625">
                <a:tc>
                  <a:txBody>
                    <a:bodyPr/>
                    <a:lstStyle/>
                    <a:p>
                      <a:pPr indent="-174625" lvl="0" marL="17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Shape - Borders - :</a:t>
                      </a:r>
                      <a:r>
                        <a:rPr lang="en-GB" sz="1100">
                          <a:solidFill>
                            <a:srgbClr val="999999"/>
                          </a:solidFill>
                          <a:latin typeface="Mada"/>
                          <a:ea typeface="Mada"/>
                          <a:cs typeface="Mada"/>
                          <a:sym typeface="Mada"/>
                        </a:rPr>
                        <a:t>regular or irregular</a:t>
                      </a:r>
                      <a:endParaRPr sz="1100">
                        <a:solidFill>
                          <a:schemeClr val="dk1"/>
                        </a:solidFill>
                        <a:latin typeface="Mada"/>
                        <a:ea typeface="Mada"/>
                        <a:cs typeface="Mada"/>
                        <a:sym typeface="Mada"/>
                      </a:endParaRPr>
                    </a:p>
                  </a:txBody>
                  <a:tcPr marT="36000" marB="36000" marR="91425" marL="91425" anchor="ctr">
                    <a:lnL cap="flat" cmpd="sng" w="9525">
                      <a:solidFill>
                        <a:srgbClr val="E9AC87"/>
                      </a:solidFill>
                      <a:prstDash val="solid"/>
                      <a:round/>
                      <a:headEnd len="sm" w="sm" type="none"/>
                      <a:tailEnd len="sm" w="sm" type="none"/>
                    </a:lnL>
                    <a:lnR cap="flat" cmpd="sng" w="9525">
                      <a:solidFill>
                        <a:srgbClr val="E9AC87"/>
                      </a:solidFill>
                      <a:prstDash val="solid"/>
                      <a:round/>
                      <a:headEnd len="sm" w="sm" type="none"/>
                      <a:tailEnd len="sm" w="sm" type="none"/>
                    </a:lnR>
                    <a:lnT cap="flat" cmpd="sng" w="9525">
                      <a:solidFill>
                        <a:srgbClr val="E9AC87"/>
                      </a:solidFill>
                      <a:prstDash val="solid"/>
                      <a:round/>
                      <a:headEnd len="sm" w="sm" type="none"/>
                      <a:tailEnd len="sm" w="sm" type="none"/>
                    </a:lnT>
                    <a:lnB cap="flat" cmpd="sng" w="9525">
                      <a:solidFill>
                        <a:srgbClr val="E9AC87"/>
                      </a:solidFill>
                      <a:prstDash val="solid"/>
                      <a:round/>
                      <a:headEnd len="sm" w="sm" type="none"/>
                      <a:tailEnd len="sm" w="sm" type="none"/>
                    </a:lnB>
                  </a:tcPr>
                </a:tc>
                <a:tc>
                  <a:txBody>
                    <a:bodyPr/>
                    <a:lstStyle/>
                    <a:p>
                      <a:pPr indent="-174625" lvl="0" marL="179999" rtl="0" algn="l">
                        <a:spcBef>
                          <a:spcPts val="0"/>
                        </a:spcBef>
                        <a:spcAft>
                          <a:spcPts val="300"/>
                        </a:spcAft>
                        <a:buClr>
                          <a:schemeClr val="dk1"/>
                        </a:buClr>
                        <a:buSzPts val="1100"/>
                        <a:buFont typeface="Mada"/>
                        <a:buChar char="●"/>
                      </a:pPr>
                      <a:r>
                        <a:rPr lang="en-GB" sz="1100">
                          <a:solidFill>
                            <a:schemeClr val="dk1"/>
                          </a:solidFill>
                          <a:latin typeface="Mada"/>
                          <a:ea typeface="Mada"/>
                          <a:cs typeface="Mada"/>
                          <a:sym typeface="Mada"/>
                        </a:rPr>
                        <a:t>Single or multiple</a:t>
                      </a:r>
                      <a:endParaRPr/>
                    </a:p>
                  </a:txBody>
                  <a:tcPr marT="36000" marB="36000" marR="91425" marL="91425" anchor="ctr">
                    <a:lnL cap="flat" cmpd="sng" w="9525">
                      <a:solidFill>
                        <a:srgbClr val="E9AC87"/>
                      </a:solidFill>
                      <a:prstDash val="solid"/>
                      <a:round/>
                      <a:headEnd len="sm" w="sm" type="none"/>
                      <a:tailEnd len="sm" w="sm" type="none"/>
                    </a:lnL>
                    <a:lnR cap="flat" cmpd="sng" w="9525">
                      <a:solidFill>
                        <a:srgbClr val="E9AC87"/>
                      </a:solidFill>
                      <a:prstDash val="solid"/>
                      <a:round/>
                      <a:headEnd len="sm" w="sm" type="none"/>
                      <a:tailEnd len="sm" w="sm" type="none"/>
                    </a:lnR>
                    <a:lnT cap="flat" cmpd="sng" w="9525">
                      <a:solidFill>
                        <a:srgbClr val="E9AC87"/>
                      </a:solidFill>
                      <a:prstDash val="solid"/>
                      <a:round/>
                      <a:headEnd len="sm" w="sm" type="none"/>
                      <a:tailEnd len="sm" w="sm" type="none"/>
                    </a:lnT>
                    <a:lnB cap="flat" cmpd="sng" w="9525">
                      <a:solidFill>
                        <a:srgbClr val="E9AC87"/>
                      </a:solidFill>
                      <a:prstDash val="solid"/>
                      <a:round/>
                      <a:headEnd len="sm" w="sm" type="none"/>
                      <a:tailEnd len="sm" w="sm" type="none"/>
                    </a:lnB>
                  </a:tcPr>
                </a:tc>
              </a:tr>
              <a:tr h="239625">
                <a:tc>
                  <a:txBody>
                    <a:bodyPr/>
                    <a:lstStyle/>
                    <a:p>
                      <a:pPr indent="-174625" lvl="0" marL="17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Surface</a:t>
                      </a:r>
                      <a:endParaRPr sz="1100">
                        <a:solidFill>
                          <a:schemeClr val="dk1"/>
                        </a:solidFill>
                        <a:latin typeface="Mada"/>
                        <a:ea typeface="Mada"/>
                        <a:cs typeface="Mada"/>
                        <a:sym typeface="Mada"/>
                      </a:endParaRPr>
                    </a:p>
                  </a:txBody>
                  <a:tcPr marT="36000" marB="36000" marR="91425" marL="91425" anchor="ctr">
                    <a:lnL cap="flat" cmpd="sng" w="9525">
                      <a:solidFill>
                        <a:srgbClr val="E9AC87"/>
                      </a:solidFill>
                      <a:prstDash val="solid"/>
                      <a:round/>
                      <a:headEnd len="sm" w="sm" type="none"/>
                      <a:tailEnd len="sm" w="sm" type="none"/>
                    </a:lnL>
                    <a:lnR cap="flat" cmpd="sng" w="9525">
                      <a:solidFill>
                        <a:srgbClr val="E9AC87"/>
                      </a:solidFill>
                      <a:prstDash val="solid"/>
                      <a:round/>
                      <a:headEnd len="sm" w="sm" type="none"/>
                      <a:tailEnd len="sm" w="sm" type="none"/>
                    </a:lnR>
                    <a:lnT cap="flat" cmpd="sng" w="9525">
                      <a:solidFill>
                        <a:srgbClr val="E9AC87"/>
                      </a:solidFill>
                      <a:prstDash val="solid"/>
                      <a:round/>
                      <a:headEnd len="sm" w="sm" type="none"/>
                      <a:tailEnd len="sm" w="sm" type="none"/>
                    </a:lnT>
                    <a:lnB cap="flat" cmpd="sng" w="9525">
                      <a:solidFill>
                        <a:srgbClr val="E9AC87"/>
                      </a:solidFill>
                      <a:prstDash val="solid"/>
                      <a:round/>
                      <a:headEnd len="sm" w="sm" type="none"/>
                      <a:tailEnd len="sm" w="sm" type="none"/>
                    </a:lnB>
                  </a:tcPr>
                </a:tc>
                <a:tc>
                  <a:txBody>
                    <a:bodyPr/>
                    <a:lstStyle/>
                    <a:p>
                      <a:pPr indent="-174625" lvl="0" marL="179999" rtl="0" algn="l">
                        <a:spcBef>
                          <a:spcPts val="0"/>
                        </a:spcBef>
                        <a:spcAft>
                          <a:spcPts val="300"/>
                        </a:spcAft>
                        <a:buClr>
                          <a:schemeClr val="dk1"/>
                        </a:buClr>
                        <a:buSzPts val="1100"/>
                        <a:buFont typeface="Mada"/>
                        <a:buChar char="●"/>
                      </a:pPr>
                      <a:r>
                        <a:rPr lang="en-GB" sz="1100">
                          <a:solidFill>
                            <a:schemeClr val="dk1"/>
                          </a:solidFill>
                          <a:latin typeface="Mada"/>
                          <a:ea typeface="Mada"/>
                          <a:cs typeface="Mada"/>
                          <a:sym typeface="Mada"/>
                        </a:rPr>
                        <a:t>Temperature</a:t>
                      </a:r>
                      <a:endParaRPr sz="1100">
                        <a:solidFill>
                          <a:schemeClr val="dk1"/>
                        </a:solidFill>
                        <a:latin typeface="Mada"/>
                        <a:ea typeface="Mada"/>
                        <a:cs typeface="Mada"/>
                        <a:sym typeface="Mada"/>
                      </a:endParaRPr>
                    </a:p>
                  </a:txBody>
                  <a:tcPr marT="36000" marB="36000" marR="91425" marL="91425" anchor="ctr">
                    <a:lnL cap="flat" cmpd="sng" w="9525">
                      <a:solidFill>
                        <a:srgbClr val="E9AC87"/>
                      </a:solidFill>
                      <a:prstDash val="solid"/>
                      <a:round/>
                      <a:headEnd len="sm" w="sm" type="none"/>
                      <a:tailEnd len="sm" w="sm" type="none"/>
                    </a:lnL>
                    <a:lnR cap="flat" cmpd="sng" w="9525">
                      <a:solidFill>
                        <a:srgbClr val="E9AC87"/>
                      </a:solidFill>
                      <a:prstDash val="solid"/>
                      <a:round/>
                      <a:headEnd len="sm" w="sm" type="none"/>
                      <a:tailEnd len="sm" w="sm" type="none"/>
                    </a:lnR>
                    <a:lnT cap="flat" cmpd="sng" w="9525">
                      <a:solidFill>
                        <a:srgbClr val="E9AC87"/>
                      </a:solidFill>
                      <a:prstDash val="solid"/>
                      <a:round/>
                      <a:headEnd len="sm" w="sm" type="none"/>
                      <a:tailEnd len="sm" w="sm" type="none"/>
                    </a:lnT>
                    <a:lnB cap="flat" cmpd="sng" w="9525">
                      <a:solidFill>
                        <a:srgbClr val="E9AC87"/>
                      </a:solidFill>
                      <a:prstDash val="solid"/>
                      <a:round/>
                      <a:headEnd len="sm" w="sm" type="none"/>
                      <a:tailEnd len="sm" w="sm" type="none"/>
                    </a:lnB>
                  </a:tcPr>
                </a:tc>
              </a:tr>
              <a:tr h="239625">
                <a:tc>
                  <a:txBody>
                    <a:bodyPr/>
                    <a:lstStyle/>
                    <a:p>
                      <a:pPr indent="-174625" lvl="0" marL="17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Edge</a:t>
                      </a:r>
                      <a:endParaRPr sz="1100">
                        <a:solidFill>
                          <a:schemeClr val="dk1"/>
                        </a:solidFill>
                        <a:latin typeface="Mada"/>
                        <a:ea typeface="Mada"/>
                        <a:cs typeface="Mada"/>
                        <a:sym typeface="Mada"/>
                      </a:endParaRPr>
                    </a:p>
                  </a:txBody>
                  <a:tcPr marT="36000" marB="36000" marR="91425" marL="91425" anchor="ctr">
                    <a:lnL cap="flat" cmpd="sng" w="9525">
                      <a:solidFill>
                        <a:srgbClr val="E9AC87"/>
                      </a:solidFill>
                      <a:prstDash val="solid"/>
                      <a:round/>
                      <a:headEnd len="sm" w="sm" type="none"/>
                      <a:tailEnd len="sm" w="sm" type="none"/>
                    </a:lnL>
                    <a:lnR cap="flat" cmpd="sng" w="9525">
                      <a:solidFill>
                        <a:srgbClr val="E9AC87"/>
                      </a:solidFill>
                      <a:prstDash val="solid"/>
                      <a:round/>
                      <a:headEnd len="sm" w="sm" type="none"/>
                      <a:tailEnd len="sm" w="sm" type="none"/>
                    </a:lnR>
                    <a:lnT cap="flat" cmpd="sng" w="9525">
                      <a:solidFill>
                        <a:srgbClr val="E9AC87"/>
                      </a:solidFill>
                      <a:prstDash val="solid"/>
                      <a:round/>
                      <a:headEnd len="sm" w="sm" type="none"/>
                      <a:tailEnd len="sm" w="sm" type="none"/>
                    </a:lnT>
                    <a:lnB cap="flat" cmpd="sng" w="9525">
                      <a:solidFill>
                        <a:srgbClr val="E9AC87"/>
                      </a:solidFill>
                      <a:prstDash val="solid"/>
                      <a:round/>
                      <a:headEnd len="sm" w="sm" type="none"/>
                      <a:tailEnd len="sm" w="sm" type="none"/>
                    </a:lnB>
                  </a:tcPr>
                </a:tc>
                <a:tc>
                  <a:txBody>
                    <a:bodyPr/>
                    <a:lstStyle/>
                    <a:p>
                      <a:pPr indent="-174625" lvl="0" marL="179999" rtl="0" algn="l">
                        <a:spcBef>
                          <a:spcPts val="0"/>
                        </a:spcBef>
                        <a:spcAft>
                          <a:spcPts val="300"/>
                        </a:spcAft>
                        <a:buClr>
                          <a:srgbClr val="000000"/>
                        </a:buClr>
                        <a:buSzPts val="1100"/>
                        <a:buFont typeface="Mada"/>
                        <a:buChar char="●"/>
                      </a:pPr>
                      <a:r>
                        <a:rPr lang="en-GB" sz="1100">
                          <a:latin typeface="Mada"/>
                          <a:ea typeface="Mada"/>
                          <a:cs typeface="Mada"/>
                          <a:sym typeface="Mada"/>
                        </a:rPr>
                        <a:t>Tenderness</a:t>
                      </a:r>
                      <a:endParaRPr sz="1100">
                        <a:latin typeface="Mada"/>
                        <a:ea typeface="Mada"/>
                        <a:cs typeface="Mada"/>
                        <a:sym typeface="Mada"/>
                      </a:endParaRPr>
                    </a:p>
                  </a:txBody>
                  <a:tcPr marT="36000" marB="36000" marR="91425" marL="91425" anchor="ctr">
                    <a:lnL cap="flat" cmpd="sng" w="9525">
                      <a:solidFill>
                        <a:srgbClr val="E9AC87"/>
                      </a:solidFill>
                      <a:prstDash val="solid"/>
                      <a:round/>
                      <a:headEnd len="sm" w="sm" type="none"/>
                      <a:tailEnd len="sm" w="sm" type="none"/>
                    </a:lnL>
                    <a:lnR cap="flat" cmpd="sng" w="9525">
                      <a:solidFill>
                        <a:srgbClr val="E9AC87"/>
                      </a:solidFill>
                      <a:prstDash val="solid"/>
                      <a:round/>
                      <a:headEnd len="sm" w="sm" type="none"/>
                      <a:tailEnd len="sm" w="sm" type="none"/>
                    </a:lnR>
                    <a:lnT cap="flat" cmpd="sng" w="9525">
                      <a:solidFill>
                        <a:srgbClr val="E9AC87"/>
                      </a:solidFill>
                      <a:prstDash val="solid"/>
                      <a:round/>
                      <a:headEnd len="sm" w="sm" type="none"/>
                      <a:tailEnd len="sm" w="sm" type="none"/>
                    </a:lnT>
                    <a:lnB cap="flat" cmpd="sng" w="9525">
                      <a:solidFill>
                        <a:srgbClr val="E9AC87"/>
                      </a:solidFill>
                      <a:prstDash val="solid"/>
                      <a:round/>
                      <a:headEnd len="sm" w="sm" type="none"/>
                      <a:tailEnd len="sm" w="sm" type="none"/>
                    </a:lnB>
                  </a:tcPr>
                </a:tc>
              </a:tr>
              <a:tr h="407275">
                <a:tc>
                  <a:txBody>
                    <a:bodyPr/>
                    <a:lstStyle/>
                    <a:p>
                      <a:pPr indent="-174625" lvl="0" marL="17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Attached to the skin or muscle</a:t>
                      </a:r>
                      <a:r>
                        <a:rPr lang="en-GB" sz="1100">
                          <a:solidFill>
                            <a:srgbClr val="FF0000"/>
                          </a:solidFill>
                          <a:latin typeface="Mada"/>
                          <a:ea typeface="Mada"/>
                          <a:cs typeface="Mada"/>
                          <a:sym typeface="Mada"/>
                        </a:rPr>
                        <a:t> </a:t>
                      </a:r>
                      <a:endParaRPr sz="1100">
                        <a:solidFill>
                          <a:srgbClr val="FF0000"/>
                        </a:solidFill>
                        <a:latin typeface="Mada"/>
                        <a:ea typeface="Mada"/>
                        <a:cs typeface="Mada"/>
                        <a:sym typeface="Mada"/>
                      </a:endParaRPr>
                    </a:p>
                    <a:p>
                      <a:pPr indent="0" lvl="0" marL="0" rtl="0" algn="l">
                        <a:spcBef>
                          <a:spcPts val="0"/>
                        </a:spcBef>
                        <a:spcAft>
                          <a:spcPts val="0"/>
                        </a:spcAft>
                        <a:buNone/>
                      </a:pPr>
                      <a:r>
                        <a:rPr lang="en-GB" sz="1100">
                          <a:solidFill>
                            <a:schemeClr val="dk1"/>
                          </a:solidFill>
                          <a:latin typeface="Mada"/>
                          <a:ea typeface="Mada"/>
                          <a:cs typeface="Mada"/>
                          <a:sym typeface="Mada"/>
                        </a:rPr>
                        <a:t>(to assess the attachment to muscle you have to activate the muscle)  </a:t>
                      </a:r>
                      <a:endParaRPr sz="1100">
                        <a:solidFill>
                          <a:schemeClr val="dk1"/>
                        </a:solidFill>
                        <a:latin typeface="Mada"/>
                        <a:ea typeface="Mada"/>
                        <a:cs typeface="Mada"/>
                        <a:sym typeface="Mada"/>
                      </a:endParaRPr>
                    </a:p>
                  </a:txBody>
                  <a:tcPr marT="36000" marB="36000" marR="91425" marL="91425" anchor="ctr">
                    <a:lnL cap="flat" cmpd="sng" w="9525">
                      <a:solidFill>
                        <a:srgbClr val="E9AC87"/>
                      </a:solidFill>
                      <a:prstDash val="solid"/>
                      <a:round/>
                      <a:headEnd len="sm" w="sm" type="none"/>
                      <a:tailEnd len="sm" w="sm" type="none"/>
                    </a:lnL>
                    <a:lnR cap="flat" cmpd="sng" w="9525">
                      <a:solidFill>
                        <a:srgbClr val="E9AC87"/>
                      </a:solidFill>
                      <a:prstDash val="solid"/>
                      <a:round/>
                      <a:headEnd len="sm" w="sm" type="none"/>
                      <a:tailEnd len="sm" w="sm" type="none"/>
                    </a:lnR>
                    <a:lnT cap="flat" cmpd="sng" w="9525">
                      <a:solidFill>
                        <a:srgbClr val="E9AC87"/>
                      </a:solidFill>
                      <a:prstDash val="solid"/>
                      <a:round/>
                      <a:headEnd len="sm" w="sm" type="none"/>
                      <a:tailEnd len="sm" w="sm" type="none"/>
                    </a:lnT>
                    <a:lnB cap="flat" cmpd="sng" w="9525">
                      <a:solidFill>
                        <a:srgbClr val="E9AC87"/>
                      </a:solidFill>
                      <a:prstDash val="solid"/>
                      <a:round/>
                      <a:headEnd len="sm" w="sm" type="none"/>
                      <a:tailEnd len="sm" w="sm" type="none"/>
                    </a:lnB>
                  </a:tcPr>
                </a:tc>
                <a:tc>
                  <a:txBody>
                    <a:bodyPr/>
                    <a:lstStyle/>
                    <a:p>
                      <a:pPr indent="-174625" lvl="0" marL="179999" rtl="0" algn="l">
                        <a:spcBef>
                          <a:spcPts val="0"/>
                        </a:spcBef>
                        <a:spcAft>
                          <a:spcPts val="300"/>
                        </a:spcAft>
                        <a:buClr>
                          <a:schemeClr val="dk1"/>
                        </a:buClr>
                        <a:buSzPts val="1100"/>
                        <a:buFont typeface="Mada"/>
                        <a:buChar char="●"/>
                      </a:pPr>
                      <a:r>
                        <a:rPr lang="en-GB" sz="1100">
                          <a:solidFill>
                            <a:schemeClr val="dk1"/>
                          </a:solidFill>
                          <a:latin typeface="Mada"/>
                          <a:ea typeface="Mada"/>
                          <a:cs typeface="Mada"/>
                          <a:sym typeface="Mada"/>
                        </a:rPr>
                        <a:t>Consistency</a:t>
                      </a:r>
                      <a:endParaRPr/>
                    </a:p>
                  </a:txBody>
                  <a:tcPr marT="36000" marB="36000" marR="91425" marL="91425" anchor="ctr">
                    <a:lnL cap="flat" cmpd="sng" w="9525">
                      <a:solidFill>
                        <a:srgbClr val="E9AC87"/>
                      </a:solidFill>
                      <a:prstDash val="solid"/>
                      <a:round/>
                      <a:headEnd len="sm" w="sm" type="none"/>
                      <a:tailEnd len="sm" w="sm" type="none"/>
                    </a:lnL>
                    <a:lnR cap="flat" cmpd="sng" w="9525">
                      <a:solidFill>
                        <a:srgbClr val="E9AC87"/>
                      </a:solidFill>
                      <a:prstDash val="solid"/>
                      <a:round/>
                      <a:headEnd len="sm" w="sm" type="none"/>
                      <a:tailEnd len="sm" w="sm" type="none"/>
                    </a:lnR>
                    <a:lnT cap="flat" cmpd="sng" w="9525">
                      <a:solidFill>
                        <a:srgbClr val="E9AC87"/>
                      </a:solidFill>
                      <a:prstDash val="solid"/>
                      <a:round/>
                      <a:headEnd len="sm" w="sm" type="none"/>
                      <a:tailEnd len="sm" w="sm" type="none"/>
                    </a:lnT>
                    <a:lnB cap="flat" cmpd="sng" w="9525">
                      <a:solidFill>
                        <a:srgbClr val="E9AC87"/>
                      </a:solidFill>
                      <a:prstDash val="solid"/>
                      <a:round/>
                      <a:headEnd len="sm" w="sm" type="none"/>
                      <a:tailEnd len="sm" w="sm" type="none"/>
                    </a:lnB>
                  </a:tcPr>
                </a:tc>
              </a:tr>
              <a:tr h="239625">
                <a:tc>
                  <a:txBody>
                    <a:bodyPr/>
                    <a:lstStyle/>
                    <a:p>
                      <a:pPr indent="-174625" lvl="0" marL="17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Nipple discharge on squeezing  </a:t>
                      </a:r>
                      <a:endParaRPr sz="1100">
                        <a:solidFill>
                          <a:schemeClr val="dk1"/>
                        </a:solidFill>
                        <a:latin typeface="Mada"/>
                        <a:ea typeface="Mada"/>
                        <a:cs typeface="Mada"/>
                        <a:sym typeface="Mada"/>
                      </a:endParaRPr>
                    </a:p>
                  </a:txBody>
                  <a:tcPr marT="36000" marB="36000" marR="91425" marL="91425" anchor="ctr">
                    <a:lnL cap="flat" cmpd="sng" w="9525">
                      <a:solidFill>
                        <a:srgbClr val="E9AC87"/>
                      </a:solidFill>
                      <a:prstDash val="solid"/>
                      <a:round/>
                      <a:headEnd len="sm" w="sm" type="none"/>
                      <a:tailEnd len="sm" w="sm" type="none"/>
                    </a:lnL>
                    <a:lnR cap="flat" cmpd="sng" w="9525">
                      <a:solidFill>
                        <a:srgbClr val="E9AC87"/>
                      </a:solidFill>
                      <a:prstDash val="solid"/>
                      <a:round/>
                      <a:headEnd len="sm" w="sm" type="none"/>
                      <a:tailEnd len="sm" w="sm" type="none"/>
                    </a:lnR>
                    <a:lnT cap="flat" cmpd="sng" w="9525">
                      <a:solidFill>
                        <a:srgbClr val="E9AC87"/>
                      </a:solidFill>
                      <a:prstDash val="solid"/>
                      <a:round/>
                      <a:headEnd len="sm" w="sm" type="none"/>
                      <a:tailEnd len="sm" w="sm" type="none"/>
                    </a:lnT>
                    <a:lnB cap="flat" cmpd="sng" w="9525">
                      <a:solidFill>
                        <a:srgbClr val="E9AC87"/>
                      </a:solidFill>
                      <a:prstDash val="solid"/>
                      <a:round/>
                      <a:headEnd len="sm" w="sm" type="none"/>
                      <a:tailEnd len="sm" w="sm" type="none"/>
                    </a:lnB>
                  </a:tcPr>
                </a:tc>
                <a:tc>
                  <a:txBody>
                    <a:bodyPr/>
                    <a:lstStyle/>
                    <a:p>
                      <a:pPr indent="-174625" lvl="0" marL="179999" rtl="0" algn="l">
                        <a:spcBef>
                          <a:spcPts val="0"/>
                        </a:spcBef>
                        <a:spcAft>
                          <a:spcPts val="300"/>
                        </a:spcAft>
                        <a:buClr>
                          <a:schemeClr val="dk1"/>
                        </a:buClr>
                        <a:buSzPts val="1100"/>
                        <a:buFont typeface="Mada"/>
                        <a:buChar char="●"/>
                      </a:pPr>
                      <a:r>
                        <a:rPr lang="en-GB" sz="1100">
                          <a:solidFill>
                            <a:schemeClr val="dk1"/>
                          </a:solidFill>
                          <a:latin typeface="Mada"/>
                          <a:ea typeface="Mada"/>
                          <a:cs typeface="Mada"/>
                          <a:sym typeface="Mada"/>
                        </a:rPr>
                        <a:t>Fluctuation</a:t>
                      </a:r>
                      <a:endParaRPr/>
                    </a:p>
                  </a:txBody>
                  <a:tcPr marT="36000" marB="36000" marR="91425" marL="91425" anchor="ctr">
                    <a:lnL cap="flat" cmpd="sng" w="9525">
                      <a:solidFill>
                        <a:srgbClr val="E9AC87"/>
                      </a:solidFill>
                      <a:prstDash val="solid"/>
                      <a:round/>
                      <a:headEnd len="sm" w="sm" type="none"/>
                      <a:tailEnd len="sm" w="sm" type="none"/>
                    </a:lnL>
                    <a:lnR cap="flat" cmpd="sng" w="9525">
                      <a:solidFill>
                        <a:srgbClr val="E9AC87"/>
                      </a:solidFill>
                      <a:prstDash val="solid"/>
                      <a:round/>
                      <a:headEnd len="sm" w="sm" type="none"/>
                      <a:tailEnd len="sm" w="sm" type="none"/>
                    </a:lnR>
                    <a:lnT cap="flat" cmpd="sng" w="9525">
                      <a:solidFill>
                        <a:srgbClr val="E9AC87"/>
                      </a:solidFill>
                      <a:prstDash val="solid"/>
                      <a:round/>
                      <a:headEnd len="sm" w="sm" type="none"/>
                      <a:tailEnd len="sm" w="sm" type="none"/>
                    </a:lnT>
                    <a:lnB cap="flat" cmpd="sng" w="9525">
                      <a:solidFill>
                        <a:srgbClr val="E9AC87"/>
                      </a:solidFill>
                      <a:prstDash val="solid"/>
                      <a:round/>
                      <a:headEnd len="sm" w="sm" type="none"/>
                      <a:tailEnd len="sm" w="sm" type="none"/>
                    </a:lnB>
                  </a:tcPr>
                </a:tc>
              </a:tr>
              <a:tr h="239625">
                <a:tc gridSpan="2">
                  <a:txBody>
                    <a:bodyPr/>
                    <a:lstStyle/>
                    <a:p>
                      <a:pPr indent="0" lvl="0" marL="0" rtl="0" algn="ctr">
                        <a:spcBef>
                          <a:spcPts val="0"/>
                        </a:spcBef>
                        <a:spcAft>
                          <a:spcPts val="0"/>
                        </a:spcAft>
                        <a:buNone/>
                      </a:pPr>
                      <a:r>
                        <a:rPr lang="en-GB" sz="1100">
                          <a:solidFill>
                            <a:srgbClr val="999999"/>
                          </a:solidFill>
                          <a:latin typeface="Mada"/>
                          <a:ea typeface="Mada"/>
                          <a:cs typeface="Mada"/>
                          <a:sym typeface="Mada"/>
                        </a:rPr>
                        <a:t> Comment on the mass in relation to the breast: example: Big mass in a small breast</a:t>
                      </a:r>
                      <a:endParaRPr sz="1100">
                        <a:solidFill>
                          <a:schemeClr val="dk1"/>
                        </a:solidFill>
                        <a:latin typeface="Mada"/>
                        <a:ea typeface="Mada"/>
                        <a:cs typeface="Mada"/>
                        <a:sym typeface="Mada"/>
                      </a:endParaRPr>
                    </a:p>
                  </a:txBody>
                  <a:tcPr marT="36000" marB="36000" marR="91425" marL="91425" anchor="ctr">
                    <a:lnL cap="flat" cmpd="sng" w="9525">
                      <a:solidFill>
                        <a:srgbClr val="E9AC87"/>
                      </a:solidFill>
                      <a:prstDash val="solid"/>
                      <a:round/>
                      <a:headEnd len="sm" w="sm" type="none"/>
                      <a:tailEnd len="sm" w="sm" type="none"/>
                    </a:lnL>
                    <a:lnR cap="flat" cmpd="sng" w="9525">
                      <a:solidFill>
                        <a:srgbClr val="E9AC87"/>
                      </a:solidFill>
                      <a:prstDash val="solid"/>
                      <a:round/>
                      <a:headEnd len="sm" w="sm" type="none"/>
                      <a:tailEnd len="sm" w="sm" type="none"/>
                    </a:lnR>
                    <a:lnT cap="flat" cmpd="sng" w="9525">
                      <a:solidFill>
                        <a:srgbClr val="E9AC87"/>
                      </a:solidFill>
                      <a:prstDash val="solid"/>
                      <a:round/>
                      <a:headEnd len="sm" w="sm" type="none"/>
                      <a:tailEnd len="sm" w="sm" type="none"/>
                    </a:lnT>
                    <a:lnB cap="flat" cmpd="sng" w="9525">
                      <a:solidFill>
                        <a:srgbClr val="E9AC87"/>
                      </a:solidFill>
                      <a:prstDash val="solid"/>
                      <a:round/>
                      <a:headEnd len="sm" w="sm" type="none"/>
                      <a:tailEnd len="sm" w="sm" type="none"/>
                    </a:lnB>
                  </a:tcPr>
                </a:tc>
                <a:tc hMerge="1"/>
              </a:tr>
            </a:tbl>
          </a:graphicData>
        </a:graphic>
      </p:graphicFrame>
      <p:pic>
        <p:nvPicPr>
          <p:cNvPr id="1273" name="Google Shape;1273;p74"/>
          <p:cNvPicPr preferRelativeResize="0"/>
          <p:nvPr/>
        </p:nvPicPr>
        <p:blipFill>
          <a:blip r:embed="rId4">
            <a:alphaModFix/>
          </a:blip>
          <a:stretch>
            <a:fillRect/>
          </a:stretch>
        </p:blipFill>
        <p:spPr>
          <a:xfrm>
            <a:off x="762427" y="7177150"/>
            <a:ext cx="6188647" cy="1539300"/>
          </a:xfrm>
          <a:prstGeom prst="rect">
            <a:avLst/>
          </a:prstGeom>
          <a:noFill/>
          <a:ln cap="flat" cmpd="sng" w="19050">
            <a:solidFill>
              <a:srgbClr val="F9DEC9"/>
            </a:solidFill>
            <a:prstDash val="solid"/>
            <a:round/>
            <a:headEnd len="sm" w="sm" type="none"/>
            <a:tailEnd len="sm" w="sm" type="none"/>
          </a:ln>
        </p:spPr>
      </p:pic>
      <p:pic>
        <p:nvPicPr>
          <p:cNvPr id="1274" name="Google Shape;1274;p74"/>
          <p:cNvPicPr preferRelativeResize="0"/>
          <p:nvPr/>
        </p:nvPicPr>
        <p:blipFill>
          <a:blip r:embed="rId5">
            <a:alphaModFix/>
          </a:blip>
          <a:stretch>
            <a:fillRect/>
          </a:stretch>
        </p:blipFill>
        <p:spPr>
          <a:xfrm>
            <a:off x="3985400" y="8948925"/>
            <a:ext cx="1154482" cy="1539299"/>
          </a:xfrm>
          <a:prstGeom prst="rect">
            <a:avLst/>
          </a:prstGeom>
          <a:noFill/>
          <a:ln>
            <a:noFill/>
          </a:ln>
        </p:spPr>
      </p:pic>
      <p:pic>
        <p:nvPicPr>
          <p:cNvPr id="1275" name="Google Shape;1275;p74"/>
          <p:cNvPicPr preferRelativeResize="0"/>
          <p:nvPr/>
        </p:nvPicPr>
        <p:blipFill>
          <a:blip r:embed="rId6">
            <a:alphaModFix/>
          </a:blip>
          <a:stretch>
            <a:fillRect/>
          </a:stretch>
        </p:blipFill>
        <p:spPr>
          <a:xfrm>
            <a:off x="5744175" y="8992401"/>
            <a:ext cx="1154474" cy="1539306"/>
          </a:xfrm>
          <a:prstGeom prst="rect">
            <a:avLst/>
          </a:prstGeom>
          <a:noFill/>
          <a:ln>
            <a:noFill/>
          </a:ln>
        </p:spPr>
      </p:pic>
      <p:sp>
        <p:nvSpPr>
          <p:cNvPr id="1276" name="Google Shape;1276;p74"/>
          <p:cNvSpPr txBox="1"/>
          <p:nvPr/>
        </p:nvSpPr>
        <p:spPr>
          <a:xfrm>
            <a:off x="559800" y="9215000"/>
            <a:ext cx="2973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rgbClr val="CC0000"/>
                </a:solidFill>
                <a:latin typeface="Mada"/>
                <a:ea typeface="Mada"/>
                <a:cs typeface="Mada"/>
                <a:sym typeface="Mada"/>
              </a:rPr>
              <a:t>Right way to palpate the breast with </a:t>
            </a:r>
            <a:r>
              <a:rPr b="1" lang="en-GB" sz="1200">
                <a:solidFill>
                  <a:srgbClr val="CC0000"/>
                </a:solidFill>
                <a:latin typeface="Mada"/>
                <a:ea typeface="Mada"/>
                <a:cs typeface="Mada"/>
                <a:sym typeface="Mada"/>
              </a:rPr>
              <a:t>pulp of  </a:t>
            </a:r>
            <a:r>
              <a:rPr b="1" lang="en-GB" sz="1200">
                <a:solidFill>
                  <a:srgbClr val="CC0000"/>
                </a:solidFill>
                <a:latin typeface="Mada"/>
                <a:ea typeface="Mada"/>
                <a:cs typeface="Mada"/>
                <a:sym typeface="Mada"/>
              </a:rPr>
              <a:t>3- 4</a:t>
            </a:r>
            <a:r>
              <a:rPr b="1" lang="en-GB" sz="1200">
                <a:solidFill>
                  <a:srgbClr val="CC0000"/>
                </a:solidFill>
                <a:latin typeface="Mada"/>
                <a:ea typeface="Mada"/>
                <a:cs typeface="Mada"/>
                <a:sym typeface="Mada"/>
              </a:rPr>
              <a:t> fingers pads, NOT POKING</a:t>
            </a:r>
            <a:endParaRPr b="1" sz="1200">
              <a:solidFill>
                <a:srgbClr val="CC0000"/>
              </a:solidFill>
              <a:latin typeface="Mada"/>
              <a:ea typeface="Mada"/>
              <a:cs typeface="Mada"/>
              <a:sym typeface="Mada"/>
            </a:endParaRPr>
          </a:p>
        </p:txBody>
      </p:sp>
      <p:pic>
        <p:nvPicPr>
          <p:cNvPr id="1277" name="Google Shape;1277;p74"/>
          <p:cNvPicPr preferRelativeResize="0"/>
          <p:nvPr/>
        </p:nvPicPr>
        <p:blipFill>
          <a:blip r:embed="rId7">
            <a:alphaModFix/>
          </a:blip>
          <a:stretch>
            <a:fillRect/>
          </a:stretch>
        </p:blipFill>
        <p:spPr>
          <a:xfrm>
            <a:off x="3985400" y="8916200"/>
            <a:ext cx="394925" cy="394925"/>
          </a:xfrm>
          <a:prstGeom prst="rect">
            <a:avLst/>
          </a:prstGeom>
          <a:noFill/>
          <a:ln>
            <a:noFill/>
          </a:ln>
        </p:spPr>
      </p:pic>
      <p:pic>
        <p:nvPicPr>
          <p:cNvPr id="1278" name="Google Shape;1278;p74"/>
          <p:cNvPicPr preferRelativeResize="0"/>
          <p:nvPr/>
        </p:nvPicPr>
        <p:blipFill>
          <a:blip r:embed="rId8">
            <a:alphaModFix/>
          </a:blip>
          <a:stretch>
            <a:fillRect/>
          </a:stretch>
        </p:blipFill>
        <p:spPr>
          <a:xfrm>
            <a:off x="5744175" y="8992400"/>
            <a:ext cx="394925" cy="394925"/>
          </a:xfrm>
          <a:prstGeom prst="rect">
            <a:avLst/>
          </a:prstGeom>
          <a:noFill/>
          <a:ln>
            <a:noFill/>
          </a:ln>
        </p:spPr>
      </p:pic>
      <p:sp>
        <p:nvSpPr>
          <p:cNvPr id="1279" name="Google Shape;1279;p74"/>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3" name="Shape 1283"/>
        <p:cNvGrpSpPr/>
        <p:nvPr/>
      </p:nvGrpSpPr>
      <p:grpSpPr>
        <a:xfrm>
          <a:off x="0" y="0"/>
          <a:ext cx="0" cy="0"/>
          <a:chOff x="0" y="0"/>
          <a:chExt cx="0" cy="0"/>
        </a:xfrm>
      </p:grpSpPr>
      <p:sp>
        <p:nvSpPr>
          <p:cNvPr id="1284" name="Google Shape;1284;p75"/>
          <p:cNvSpPr/>
          <p:nvPr/>
        </p:nvSpPr>
        <p:spPr>
          <a:xfrm>
            <a:off x="76200" y="5698875"/>
            <a:ext cx="7448400" cy="2394900"/>
          </a:xfrm>
          <a:prstGeom prst="rect">
            <a:avLst/>
          </a:prstGeom>
          <a:noFill/>
          <a:ln cap="flat" cmpd="sng" w="28575">
            <a:solidFill>
              <a:srgbClr val="E9AC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75"/>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75"/>
          <p:cNvSpPr txBox="1"/>
          <p:nvPr/>
        </p:nvSpPr>
        <p:spPr>
          <a:xfrm>
            <a:off x="14625" y="307850"/>
            <a:ext cx="7134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000">
                <a:solidFill>
                  <a:srgbClr val="9FCFCF"/>
                </a:solidFill>
                <a:latin typeface="Lora"/>
                <a:ea typeface="Lora"/>
                <a:cs typeface="Lora"/>
                <a:sym typeface="Lora"/>
              </a:rPr>
              <a:t>Physical Examination of the Breast and Breast Lump </a:t>
            </a:r>
            <a:endParaRPr b="1" sz="2000">
              <a:solidFill>
                <a:srgbClr val="9FCFCF"/>
              </a:solidFill>
              <a:latin typeface="Lora"/>
              <a:ea typeface="Lora"/>
              <a:cs typeface="Lora"/>
              <a:sym typeface="Lora"/>
            </a:endParaRPr>
          </a:p>
        </p:txBody>
      </p:sp>
      <p:sp>
        <p:nvSpPr>
          <p:cNvPr id="1287" name="Google Shape;1287;p75"/>
          <p:cNvSpPr txBox="1"/>
          <p:nvPr/>
        </p:nvSpPr>
        <p:spPr>
          <a:xfrm>
            <a:off x="29175" y="800450"/>
            <a:ext cx="2094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Cont. </a:t>
            </a:r>
            <a:r>
              <a:rPr lang="en-GB" sz="1800">
                <a:solidFill>
                  <a:srgbClr val="9FCFCF"/>
                </a:solidFill>
                <a:latin typeface="Comfortaa Regular"/>
                <a:ea typeface="Comfortaa Regular"/>
                <a:cs typeface="Comfortaa Regular"/>
                <a:sym typeface="Comfortaa Regular"/>
              </a:rPr>
              <a:t>Palpation:</a:t>
            </a:r>
            <a:endParaRPr sz="1800">
              <a:solidFill>
                <a:srgbClr val="9FCFCF"/>
              </a:solidFill>
              <a:latin typeface="Comfortaa Regular"/>
              <a:ea typeface="Comfortaa Regular"/>
              <a:cs typeface="Comfortaa Regular"/>
              <a:sym typeface="Comfortaa Regular"/>
            </a:endParaRPr>
          </a:p>
        </p:txBody>
      </p:sp>
      <p:sp>
        <p:nvSpPr>
          <p:cNvPr id="1288" name="Google Shape;1288;p75"/>
          <p:cNvSpPr/>
          <p:nvPr/>
        </p:nvSpPr>
        <p:spPr>
          <a:xfrm>
            <a:off x="14625" y="1211750"/>
            <a:ext cx="1985700" cy="504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289" name="Google Shape;1289;p75"/>
          <p:cNvSpPr txBox="1"/>
          <p:nvPr/>
        </p:nvSpPr>
        <p:spPr>
          <a:xfrm>
            <a:off x="123524" y="1315775"/>
            <a:ext cx="7275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290" name="Google Shape;1290;p75"/>
          <p:cNvSpPr txBox="1"/>
          <p:nvPr/>
        </p:nvSpPr>
        <p:spPr>
          <a:xfrm>
            <a:off x="199713" y="1313875"/>
            <a:ext cx="7275900" cy="4587000"/>
          </a:xfrm>
          <a:prstGeom prst="rect">
            <a:avLst/>
          </a:prstGeom>
          <a:noFill/>
          <a:ln>
            <a:noFill/>
          </a:ln>
        </p:spPr>
        <p:txBody>
          <a:bodyPr anchorCtr="0" anchor="t" bIns="91425" lIns="91425" spcFirstLastPara="1" rIns="70350" wrap="square" tIns="91425">
            <a:spAutoFit/>
          </a:bodyPr>
          <a:lstStyle/>
          <a:p>
            <a:pPr indent="0" lvl="0" marL="0" rtl="0" algn="l">
              <a:spcBef>
                <a:spcPts val="0"/>
              </a:spcBef>
              <a:spcAft>
                <a:spcPts val="0"/>
              </a:spcAft>
              <a:buClr>
                <a:schemeClr val="dk1"/>
              </a:buClr>
              <a:buSzPts val="1100"/>
              <a:buFont typeface="Arial"/>
              <a:buNone/>
            </a:pPr>
            <a:r>
              <a:rPr b="1" lang="en-GB" sz="1100">
                <a:solidFill>
                  <a:schemeClr val="dk1"/>
                </a:solidFill>
                <a:highlight>
                  <a:srgbClr val="F9DEC9"/>
                </a:highlight>
                <a:latin typeface="Mada"/>
                <a:ea typeface="Mada"/>
                <a:cs typeface="Mada"/>
                <a:sym typeface="Mada"/>
              </a:rPr>
              <a:t>2- Palpation of the Nipple:</a:t>
            </a:r>
            <a:endParaRPr b="1" sz="1100">
              <a:solidFill>
                <a:schemeClr val="dk1"/>
              </a:solidFill>
              <a:highlight>
                <a:srgbClr val="F9DEC9"/>
              </a:highlight>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If the nipple retracted press gently to each side to see if it will invert.</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Look for any lump deep to the nipple.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Hold the Nipple between the thumb and the forefinger and gently compress it to express any discharge. Alternatively, you can ask the patient to express any discharge they might have.</a:t>
            </a:r>
            <a:endParaRPr sz="1100">
              <a:solidFill>
                <a:srgbClr val="FF0000"/>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rgbClr val="FF0000"/>
                </a:solidFill>
                <a:latin typeface="Mada"/>
                <a:ea typeface="Mada"/>
                <a:cs typeface="Mada"/>
                <a:sym typeface="Mada"/>
              </a:rPr>
              <a:t>Discharges</a:t>
            </a:r>
            <a:r>
              <a:rPr lang="en-GB" sz="1100">
                <a:solidFill>
                  <a:schemeClr val="dk1"/>
                </a:solidFill>
                <a:latin typeface="Mada"/>
                <a:ea typeface="Mada"/>
                <a:cs typeface="Mada"/>
                <a:sym typeface="Mada"/>
              </a:rPr>
              <a:t>: find which segment and duct, and nature of discharges (blood, milk or serous), take swab and test for blood.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b="1" sz="1100">
              <a:highlight>
                <a:srgbClr val="F9DEC9"/>
              </a:highlight>
              <a:latin typeface="Mada"/>
              <a:ea typeface="Mada"/>
              <a:cs typeface="Mada"/>
              <a:sym typeface="Mada"/>
            </a:endParaRPr>
          </a:p>
          <a:p>
            <a:pPr indent="0" lvl="0" marL="0" rtl="0" algn="l">
              <a:spcBef>
                <a:spcPts val="0"/>
              </a:spcBef>
              <a:spcAft>
                <a:spcPts val="0"/>
              </a:spcAft>
              <a:buNone/>
            </a:pPr>
            <a:r>
              <a:rPr b="1" lang="en-GB" sz="1100">
                <a:highlight>
                  <a:srgbClr val="F9DEC9"/>
                </a:highlight>
                <a:latin typeface="Mada"/>
                <a:ea typeface="Mada"/>
                <a:cs typeface="Mada"/>
                <a:sym typeface="Mada"/>
              </a:rPr>
              <a:t>3- </a:t>
            </a:r>
            <a:r>
              <a:rPr b="1" lang="en-GB" sz="1100">
                <a:highlight>
                  <a:srgbClr val="F9DEC9"/>
                </a:highlight>
                <a:latin typeface="Mada"/>
                <a:ea typeface="Mada"/>
                <a:cs typeface="Mada"/>
                <a:sym typeface="Mada"/>
              </a:rPr>
              <a:t>Palpation of  the Axilla: </a:t>
            </a:r>
            <a:endParaRPr b="1" sz="1100">
              <a:latin typeface="Mada"/>
              <a:ea typeface="Mada"/>
              <a:cs typeface="Mada"/>
              <a:sym typeface="Mada"/>
            </a:endParaRPr>
          </a:p>
          <a:p>
            <a:pPr indent="-298450" lvl="0" marL="457200" marR="2155649" rtl="0" algn="l">
              <a:spcBef>
                <a:spcPts val="0"/>
              </a:spcBef>
              <a:spcAft>
                <a:spcPts val="0"/>
              </a:spcAft>
              <a:buSzPts val="1100"/>
              <a:buFont typeface="Mada"/>
              <a:buChar char="●"/>
            </a:pPr>
            <a:r>
              <a:rPr lang="en-GB" sz="1100">
                <a:latin typeface="Mada"/>
                <a:ea typeface="Mada"/>
                <a:cs typeface="Mada"/>
                <a:sym typeface="Mada"/>
              </a:rPr>
              <a:t>Ask the patient to sit up at the side of the bed Make sure they are comfortable,</a:t>
            </a:r>
            <a:endParaRPr sz="1100">
              <a:latin typeface="Mada"/>
              <a:ea typeface="Mada"/>
              <a:cs typeface="Mada"/>
              <a:sym typeface="Mada"/>
            </a:endParaRPr>
          </a:p>
          <a:p>
            <a:pPr indent="-298450" lvl="0" marL="457200" marR="2155649" rtl="0" algn="l">
              <a:spcBef>
                <a:spcPts val="0"/>
              </a:spcBef>
              <a:spcAft>
                <a:spcPts val="0"/>
              </a:spcAft>
              <a:buSzPts val="1100"/>
              <a:buFont typeface="Mada"/>
              <a:buChar char="●"/>
            </a:pPr>
            <a:r>
              <a:rPr lang="en-GB" sz="1100">
                <a:latin typeface="Mada"/>
                <a:ea typeface="Mada"/>
                <a:cs typeface="Mada"/>
                <a:sym typeface="Mada"/>
              </a:rPr>
              <a:t>explain to them how you are going to examine their axilla and why.</a:t>
            </a:r>
            <a:endParaRPr sz="1100">
              <a:latin typeface="Mada"/>
              <a:ea typeface="Mada"/>
              <a:cs typeface="Mada"/>
              <a:sym typeface="Mada"/>
            </a:endParaRPr>
          </a:p>
          <a:p>
            <a:pPr indent="-298450" lvl="0" marL="457200" marR="2155649" rtl="0" algn="l">
              <a:spcBef>
                <a:spcPts val="0"/>
              </a:spcBef>
              <a:spcAft>
                <a:spcPts val="0"/>
              </a:spcAft>
              <a:buClr>
                <a:srgbClr val="CC0000"/>
              </a:buClr>
              <a:buSzPts val="1100"/>
              <a:buFont typeface="Mada"/>
              <a:buChar char="●"/>
            </a:pPr>
            <a:r>
              <a:rPr lang="en-GB" sz="1100">
                <a:solidFill>
                  <a:srgbClr val="CC0000"/>
                </a:solidFill>
                <a:latin typeface="Mada"/>
                <a:ea typeface="Mada"/>
                <a:cs typeface="Mada"/>
                <a:sym typeface="Mada"/>
              </a:rPr>
              <a:t>Hold the left hand arm of the patient with your left hand asking the patient to relax at the shoulder and let their arm rest on yours.</a:t>
            </a:r>
            <a:endParaRPr sz="1100">
              <a:solidFill>
                <a:srgbClr val="CC0000"/>
              </a:solidFill>
              <a:latin typeface="Mada"/>
              <a:ea typeface="Mada"/>
              <a:cs typeface="Mada"/>
              <a:sym typeface="Mada"/>
            </a:endParaRPr>
          </a:p>
          <a:p>
            <a:pPr indent="-298450" lvl="0" marL="457200" marR="2155649" rtl="0" algn="l">
              <a:spcBef>
                <a:spcPts val="0"/>
              </a:spcBef>
              <a:spcAft>
                <a:spcPts val="0"/>
              </a:spcAft>
              <a:buSzPts val="1100"/>
              <a:buFont typeface="Mada"/>
              <a:buChar char="●"/>
            </a:pPr>
            <a:r>
              <a:rPr lang="en-GB" sz="1100">
                <a:latin typeface="Mada"/>
                <a:ea typeface="Mada"/>
                <a:cs typeface="Mada"/>
                <a:sym typeface="Mada"/>
              </a:rPr>
              <a:t>Palpate the</a:t>
            </a:r>
            <a:r>
              <a:rPr b="1" lang="en-GB" sz="1100">
                <a:solidFill>
                  <a:srgbClr val="CC0000"/>
                </a:solidFill>
                <a:latin typeface="Mada"/>
                <a:ea typeface="Mada"/>
                <a:cs typeface="Mada"/>
                <a:sym typeface="Mada"/>
              </a:rPr>
              <a:t> left axilla with your right hand and </a:t>
            </a:r>
            <a:r>
              <a:rPr b="1" lang="en-GB" sz="1100">
                <a:solidFill>
                  <a:srgbClr val="CC0000"/>
                </a:solidFill>
                <a:latin typeface="Mada"/>
                <a:ea typeface="Mada"/>
                <a:cs typeface="Mada"/>
                <a:sym typeface="Mada"/>
              </a:rPr>
              <a:t>right axilla with your left hand</a:t>
            </a:r>
            <a:r>
              <a:rPr lang="en-GB" sz="1100">
                <a:latin typeface="Mada"/>
                <a:ea typeface="Mada"/>
                <a:cs typeface="Mada"/>
                <a:sym typeface="Mada"/>
              </a:rPr>
              <a:t> feeling for any masses with the tip of the fingers in a rolling motion all around. </a:t>
            </a:r>
            <a:endParaRPr sz="1100">
              <a:latin typeface="Mada"/>
              <a:ea typeface="Mada"/>
              <a:cs typeface="Mada"/>
              <a:sym typeface="Mada"/>
            </a:endParaRPr>
          </a:p>
          <a:p>
            <a:pPr indent="-298450" lvl="0" marL="457200" marR="2155649" rtl="0" algn="l">
              <a:spcBef>
                <a:spcPts val="0"/>
              </a:spcBef>
              <a:spcAft>
                <a:spcPts val="0"/>
              </a:spcAft>
              <a:buSzPts val="1100"/>
              <a:buFont typeface="Mada"/>
              <a:buChar char="●"/>
            </a:pPr>
            <a:r>
              <a:rPr lang="en-GB" sz="1100">
                <a:solidFill>
                  <a:srgbClr val="CC0000"/>
                </a:solidFill>
                <a:latin typeface="Mada"/>
                <a:ea typeface="Mada"/>
                <a:cs typeface="Mada"/>
                <a:sym typeface="Mada"/>
              </a:rPr>
              <a:t>Make sure to cover all areas of axilla</a:t>
            </a:r>
            <a:r>
              <a:rPr lang="en-GB" sz="1100">
                <a:latin typeface="Mada"/>
                <a:ea typeface="Mada"/>
                <a:cs typeface="Mada"/>
                <a:sym typeface="Mada"/>
              </a:rPr>
              <a:t> (medial, lateral, anterior, posterior walls and Apex of the axilla)</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a:p>
            <a:pPr indent="0" lvl="0" marL="0" rtl="0" algn="l">
              <a:spcBef>
                <a:spcPts val="0"/>
              </a:spcBef>
              <a:spcAft>
                <a:spcPts val="0"/>
              </a:spcAft>
              <a:buNone/>
            </a:pPr>
            <a:r>
              <a:rPr b="1" lang="en-GB" sz="1100">
                <a:solidFill>
                  <a:schemeClr val="dk1"/>
                </a:solidFill>
                <a:highlight>
                  <a:srgbClr val="F9DEC9"/>
                </a:highlight>
                <a:latin typeface="Mada"/>
                <a:ea typeface="Mada"/>
                <a:cs typeface="Mada"/>
                <a:sym typeface="Mada"/>
              </a:rPr>
              <a:t>4- Palpation of other lymph nodes:</a:t>
            </a:r>
            <a:endParaRPr b="1" sz="1100">
              <a:solidFill>
                <a:schemeClr val="dk1"/>
              </a:solidFill>
              <a:latin typeface="Mada"/>
              <a:ea typeface="Mada"/>
              <a:cs typeface="Mada"/>
              <a:sym typeface="Mada"/>
            </a:endParaRPr>
          </a:p>
          <a:p>
            <a:pPr indent="-298450" lvl="0" marL="457200" rtl="0" algn="l">
              <a:spcBef>
                <a:spcPts val="0"/>
              </a:spcBef>
              <a:spcAft>
                <a:spcPts val="0"/>
              </a:spcAft>
              <a:buSzPts val="1100"/>
              <a:buFont typeface="Mada"/>
              <a:buChar char="●"/>
            </a:pPr>
            <a:r>
              <a:rPr b="1" lang="en-GB" sz="1100">
                <a:solidFill>
                  <a:schemeClr val="dk1"/>
                </a:solidFill>
                <a:latin typeface="Mada"/>
                <a:ea typeface="Mada"/>
                <a:cs typeface="Mada"/>
                <a:sym typeface="Mada"/>
              </a:rPr>
              <a:t>Supraclavicular </a:t>
            </a:r>
            <a:r>
              <a:rPr lang="en-GB" sz="900">
                <a:solidFill>
                  <a:srgbClr val="999999"/>
                </a:solidFill>
                <a:latin typeface="Mada"/>
                <a:ea typeface="Mada"/>
                <a:cs typeface="Mada"/>
                <a:sym typeface="Mada"/>
              </a:rPr>
              <a:t>(supraclavicular fossa with behind asking the patient to hunch her shoulders up and relax the neck muscles.)</a:t>
            </a:r>
            <a:endParaRPr sz="900">
              <a:solidFill>
                <a:srgbClr val="999999"/>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Infraclavicular.</a:t>
            </a:r>
            <a:endParaRPr b="1"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Cervical, </a:t>
            </a:r>
            <a:r>
              <a:rPr lang="en-GB" sz="1100">
                <a:solidFill>
                  <a:srgbClr val="6AA84F"/>
                </a:solidFill>
                <a:latin typeface="Mada"/>
                <a:ea typeface="Mada"/>
                <a:cs typeface="Mada"/>
                <a:sym typeface="Mada"/>
              </a:rPr>
              <a:t>not done usually </a:t>
            </a:r>
            <a:endParaRPr sz="11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b="1" sz="1100">
              <a:solidFill>
                <a:schemeClr val="dk1"/>
              </a:solidFill>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p:txBody>
      </p:sp>
      <p:sp>
        <p:nvSpPr>
          <p:cNvPr id="1291" name="Google Shape;1291;p75"/>
          <p:cNvSpPr txBox="1"/>
          <p:nvPr/>
        </p:nvSpPr>
        <p:spPr>
          <a:xfrm>
            <a:off x="297925" y="8500325"/>
            <a:ext cx="6219000" cy="1316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highlight>
                  <a:srgbClr val="F9DEC9"/>
                </a:highlight>
                <a:latin typeface="Mada"/>
                <a:ea typeface="Mada"/>
                <a:cs typeface="Mada"/>
                <a:sym typeface="Mada"/>
              </a:rPr>
              <a:t>5- </a:t>
            </a:r>
            <a:r>
              <a:rPr b="1" lang="en-GB" sz="1100">
                <a:highlight>
                  <a:srgbClr val="F9DEC9"/>
                </a:highlight>
                <a:latin typeface="Mada"/>
                <a:ea typeface="Mada"/>
                <a:cs typeface="Mada"/>
                <a:sym typeface="Mada"/>
              </a:rPr>
              <a:t>General Examination</a:t>
            </a:r>
            <a:endParaRPr sz="1100">
              <a:latin typeface="Mada"/>
              <a:ea typeface="Mada"/>
              <a:cs typeface="Mada"/>
              <a:sym typeface="Mada"/>
            </a:endParaRPr>
          </a:p>
          <a:p>
            <a:pPr indent="0" lvl="0" marL="0" rtl="0" algn="l">
              <a:spcBef>
                <a:spcPts val="0"/>
              </a:spcBef>
              <a:spcAft>
                <a:spcPts val="0"/>
              </a:spcAft>
              <a:buNone/>
            </a:pPr>
            <a:r>
              <a:rPr lang="en-GB" sz="1100">
                <a:latin typeface="Mada"/>
                <a:ea typeface="Mada"/>
                <a:cs typeface="Mada"/>
                <a:sym typeface="Mada"/>
              </a:rPr>
              <a:t>Do complete general examination and look for any evidence of </a:t>
            </a:r>
            <a:r>
              <a:rPr b="1" lang="en-GB" sz="1100">
                <a:latin typeface="Mada"/>
                <a:ea typeface="Mada"/>
                <a:cs typeface="Mada"/>
                <a:sym typeface="Mada"/>
              </a:rPr>
              <a:t>Distant metastasis</a:t>
            </a:r>
            <a:r>
              <a:rPr lang="en-GB" sz="1100">
                <a:latin typeface="Mada"/>
                <a:ea typeface="Mada"/>
                <a:cs typeface="Mada"/>
                <a:sym typeface="Mada"/>
              </a:rPr>
              <a:t> in breast cancer</a:t>
            </a:r>
            <a:endParaRPr sz="1100">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Examine arm for: Swelling and oedema. - Venous, arterial and neurological abnormalities.</a:t>
            </a:r>
            <a:endParaRPr sz="1100">
              <a:solidFill>
                <a:schemeClr val="dk1"/>
              </a:solidFill>
              <a:latin typeface="Mada"/>
              <a:ea typeface="Mada"/>
              <a:cs typeface="Mada"/>
              <a:sym typeface="Mada"/>
            </a:endParaRPr>
          </a:p>
          <a:p>
            <a:pPr indent="-298450" lvl="0" marL="457200" rtl="0" algn="l">
              <a:spcBef>
                <a:spcPts val="300"/>
              </a:spcBef>
              <a:spcAft>
                <a:spcPts val="0"/>
              </a:spcAft>
              <a:buClr>
                <a:schemeClr val="dk1"/>
              </a:buClr>
              <a:buSzPts val="1100"/>
              <a:buFont typeface="Mada"/>
              <a:buChar char="●"/>
            </a:pPr>
            <a:r>
              <a:rPr lang="en-GB" sz="1100">
                <a:solidFill>
                  <a:schemeClr val="dk1"/>
                </a:solidFill>
                <a:latin typeface="Mada"/>
                <a:ea typeface="Mada"/>
                <a:cs typeface="Mada"/>
                <a:sym typeface="Mada"/>
              </a:rPr>
              <a:t>Palpation of lumbar spine </a:t>
            </a:r>
            <a:r>
              <a:rPr lang="en-GB" sz="1100">
                <a:solidFill>
                  <a:srgbClr val="FF0000"/>
                </a:solidFill>
                <a:latin typeface="Mada"/>
                <a:ea typeface="Mada"/>
                <a:cs typeface="Mada"/>
                <a:sym typeface="Mada"/>
              </a:rPr>
              <a:t>(with simple tap with your fist)</a:t>
            </a:r>
            <a:r>
              <a:rPr lang="en-GB" sz="1100">
                <a:solidFill>
                  <a:schemeClr val="dk1"/>
                </a:solidFill>
                <a:latin typeface="Mada"/>
                <a:ea typeface="Mada"/>
                <a:cs typeface="Mada"/>
                <a:sym typeface="Mada"/>
              </a:rPr>
              <a:t> </a:t>
            </a:r>
            <a:r>
              <a:rPr lang="en-GB" sz="1100">
                <a:solidFill>
                  <a:srgbClr val="999999"/>
                </a:solidFill>
                <a:latin typeface="Mada"/>
                <a:ea typeface="Mada"/>
                <a:cs typeface="Mada"/>
                <a:sym typeface="Mada"/>
              </a:rPr>
              <a:t>(for tenderness)</a:t>
            </a:r>
            <a:endParaRPr sz="1100">
              <a:solidFill>
                <a:srgbClr val="999999"/>
              </a:solidFill>
              <a:latin typeface="Mada"/>
              <a:ea typeface="Mada"/>
              <a:cs typeface="Mada"/>
              <a:sym typeface="Mada"/>
            </a:endParaRPr>
          </a:p>
          <a:p>
            <a:pPr indent="-298450" lvl="0" marL="457200" rtl="0" algn="l">
              <a:spcBef>
                <a:spcPts val="300"/>
              </a:spcBef>
              <a:spcAft>
                <a:spcPts val="0"/>
              </a:spcAft>
              <a:buClr>
                <a:schemeClr val="dk1"/>
              </a:buClr>
              <a:buSzPts val="1100"/>
              <a:buFont typeface="Mada"/>
              <a:buChar char="●"/>
            </a:pPr>
            <a:r>
              <a:rPr lang="en-GB" sz="1100">
                <a:solidFill>
                  <a:schemeClr val="dk1"/>
                </a:solidFill>
                <a:latin typeface="Mada"/>
                <a:ea typeface="Mada"/>
                <a:cs typeface="Mada"/>
                <a:sym typeface="Mada"/>
              </a:rPr>
              <a:t>Palpation for hepatomegaly and check for ascites with shifting dullness.</a:t>
            </a:r>
            <a:endParaRPr sz="1100">
              <a:solidFill>
                <a:schemeClr val="dk1"/>
              </a:solidFill>
              <a:latin typeface="Mada"/>
              <a:ea typeface="Mada"/>
              <a:cs typeface="Mada"/>
              <a:sym typeface="Mada"/>
            </a:endParaRPr>
          </a:p>
          <a:p>
            <a:pPr indent="-298450" lvl="0" marL="457200" rtl="0" algn="l">
              <a:spcBef>
                <a:spcPts val="300"/>
              </a:spcBef>
              <a:spcAft>
                <a:spcPts val="300"/>
              </a:spcAft>
              <a:buClr>
                <a:schemeClr val="dk1"/>
              </a:buClr>
              <a:buSzPts val="1100"/>
              <a:buFont typeface="Mada"/>
              <a:buChar char="●"/>
            </a:pPr>
            <a:r>
              <a:rPr lang="en-GB" sz="1100">
                <a:solidFill>
                  <a:schemeClr val="dk1"/>
                </a:solidFill>
                <a:latin typeface="Mada"/>
                <a:ea typeface="Mada"/>
                <a:cs typeface="Mada"/>
                <a:sym typeface="Mada"/>
              </a:rPr>
              <a:t>Percussion &amp; Auscultation of chest </a:t>
            </a:r>
            <a:r>
              <a:rPr lang="en-GB" sz="1100">
                <a:solidFill>
                  <a:srgbClr val="999999"/>
                </a:solidFill>
                <a:latin typeface="Mada"/>
                <a:ea typeface="Mada"/>
                <a:cs typeface="Mada"/>
                <a:sym typeface="Mada"/>
              </a:rPr>
              <a:t>(for pleural effusion)</a:t>
            </a:r>
            <a:endParaRPr sz="1100">
              <a:latin typeface="Mada"/>
              <a:ea typeface="Mada"/>
              <a:cs typeface="Mada"/>
              <a:sym typeface="Mada"/>
            </a:endParaRPr>
          </a:p>
        </p:txBody>
      </p:sp>
      <p:pic>
        <p:nvPicPr>
          <p:cNvPr id="1292" name="Google Shape;1292;p75"/>
          <p:cNvPicPr preferRelativeResize="0"/>
          <p:nvPr/>
        </p:nvPicPr>
        <p:blipFill rotWithShape="1">
          <a:blip r:embed="rId3">
            <a:alphaModFix/>
          </a:blip>
          <a:srcRect b="0" l="19074" r="0" t="0"/>
          <a:stretch/>
        </p:blipFill>
        <p:spPr>
          <a:xfrm>
            <a:off x="123525" y="5837311"/>
            <a:ext cx="2614745" cy="1798773"/>
          </a:xfrm>
          <a:prstGeom prst="rect">
            <a:avLst/>
          </a:prstGeom>
          <a:noFill/>
          <a:ln>
            <a:noFill/>
          </a:ln>
        </p:spPr>
      </p:pic>
      <p:pic>
        <p:nvPicPr>
          <p:cNvPr id="1293" name="Google Shape;1293;p75"/>
          <p:cNvPicPr preferRelativeResize="0"/>
          <p:nvPr/>
        </p:nvPicPr>
        <p:blipFill rotWithShape="1">
          <a:blip r:embed="rId4">
            <a:alphaModFix/>
          </a:blip>
          <a:srcRect b="0" l="18515" r="38484" t="0"/>
          <a:stretch/>
        </p:blipFill>
        <p:spPr>
          <a:xfrm>
            <a:off x="2995926" y="5837311"/>
            <a:ext cx="1364274" cy="1798773"/>
          </a:xfrm>
          <a:prstGeom prst="rect">
            <a:avLst/>
          </a:prstGeom>
          <a:noFill/>
          <a:ln>
            <a:noFill/>
          </a:ln>
        </p:spPr>
      </p:pic>
      <p:pic>
        <p:nvPicPr>
          <p:cNvPr id="1294" name="Google Shape;1294;p75"/>
          <p:cNvPicPr preferRelativeResize="0"/>
          <p:nvPr/>
        </p:nvPicPr>
        <p:blipFill rotWithShape="1">
          <a:blip r:embed="rId5">
            <a:alphaModFix/>
          </a:blip>
          <a:srcRect b="0" l="16228" r="38198" t="0"/>
          <a:stretch/>
        </p:blipFill>
        <p:spPr>
          <a:xfrm>
            <a:off x="5987500" y="5864429"/>
            <a:ext cx="1445850" cy="1798782"/>
          </a:xfrm>
          <a:prstGeom prst="rect">
            <a:avLst/>
          </a:prstGeom>
          <a:noFill/>
          <a:ln>
            <a:noFill/>
          </a:ln>
        </p:spPr>
      </p:pic>
      <p:pic>
        <p:nvPicPr>
          <p:cNvPr id="1295" name="Google Shape;1295;p75"/>
          <p:cNvPicPr preferRelativeResize="0"/>
          <p:nvPr/>
        </p:nvPicPr>
        <p:blipFill rotWithShape="1">
          <a:blip r:embed="rId6">
            <a:alphaModFix/>
          </a:blip>
          <a:srcRect b="0" l="20799" r="38200" t="0"/>
          <a:stretch/>
        </p:blipFill>
        <p:spPr>
          <a:xfrm>
            <a:off x="4564535" y="5837311"/>
            <a:ext cx="1300866" cy="1798773"/>
          </a:xfrm>
          <a:prstGeom prst="rect">
            <a:avLst/>
          </a:prstGeom>
          <a:noFill/>
          <a:ln>
            <a:noFill/>
          </a:ln>
        </p:spPr>
      </p:pic>
      <p:pic>
        <p:nvPicPr>
          <p:cNvPr id="1296" name="Google Shape;1296;p75"/>
          <p:cNvPicPr preferRelativeResize="0"/>
          <p:nvPr/>
        </p:nvPicPr>
        <p:blipFill rotWithShape="1">
          <a:blip r:embed="rId7">
            <a:alphaModFix/>
          </a:blip>
          <a:srcRect b="5260" l="50951" r="9139" t="18606"/>
          <a:stretch/>
        </p:blipFill>
        <p:spPr>
          <a:xfrm>
            <a:off x="5481491" y="2676025"/>
            <a:ext cx="1420083" cy="2031900"/>
          </a:xfrm>
          <a:prstGeom prst="rect">
            <a:avLst/>
          </a:prstGeom>
          <a:noFill/>
          <a:ln>
            <a:noFill/>
          </a:ln>
        </p:spPr>
      </p:pic>
      <p:sp>
        <p:nvSpPr>
          <p:cNvPr id="1297" name="Google Shape;1297;p75"/>
          <p:cNvSpPr txBox="1"/>
          <p:nvPr/>
        </p:nvSpPr>
        <p:spPr>
          <a:xfrm>
            <a:off x="409575" y="7660623"/>
            <a:ext cx="717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latin typeface="Mada"/>
                <a:ea typeface="Mada"/>
                <a:cs typeface="Mada"/>
                <a:sym typeface="Mada"/>
              </a:rPr>
              <a:t>                   Axillary                                                   </a:t>
            </a:r>
            <a:r>
              <a:rPr b="1" lang="en-GB" sz="1200">
                <a:latin typeface="Mada"/>
                <a:ea typeface="Mada"/>
                <a:cs typeface="Mada"/>
                <a:sym typeface="Mada"/>
              </a:rPr>
              <a:t>Supraclavicular                   Infraclavicular                       Cervical </a:t>
            </a:r>
            <a:endParaRPr b="1" sz="1200">
              <a:latin typeface="Mada"/>
              <a:ea typeface="Mada"/>
              <a:cs typeface="Mada"/>
              <a:sym typeface="Mada"/>
            </a:endParaRPr>
          </a:p>
        </p:txBody>
      </p:sp>
      <p:sp>
        <p:nvSpPr>
          <p:cNvPr id="1298" name="Google Shape;1298;p75"/>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2" name="Shape 1302"/>
        <p:cNvGrpSpPr/>
        <p:nvPr/>
      </p:nvGrpSpPr>
      <p:grpSpPr>
        <a:xfrm>
          <a:off x="0" y="0"/>
          <a:ext cx="0" cy="0"/>
          <a:chOff x="0" y="0"/>
          <a:chExt cx="0" cy="0"/>
        </a:xfrm>
      </p:grpSpPr>
      <p:sp>
        <p:nvSpPr>
          <p:cNvPr id="1303" name="Google Shape;1303;p76"/>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76"/>
          <p:cNvSpPr txBox="1"/>
          <p:nvPr/>
        </p:nvSpPr>
        <p:spPr>
          <a:xfrm>
            <a:off x="-79725" y="310900"/>
            <a:ext cx="6478800" cy="7935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sz="4000">
                <a:solidFill>
                  <a:srgbClr val="9FCFCF"/>
                </a:solidFill>
                <a:highlight>
                  <a:srgbClr val="FFFFFF"/>
                </a:highlight>
                <a:latin typeface="Lora"/>
                <a:ea typeface="Lora"/>
                <a:cs typeface="Lora"/>
                <a:sym typeface="Lora"/>
              </a:rPr>
              <a:t>Session 10: History Taking of Gastrointestinal Tract and Abdomen</a:t>
            </a:r>
            <a:endParaRPr b="1" sz="4000">
              <a:solidFill>
                <a:srgbClr val="9FCFCF"/>
              </a:solidFill>
              <a:highlight>
                <a:srgbClr val="FFFFFF"/>
              </a:highlight>
              <a:latin typeface="Lora"/>
              <a:ea typeface="Lora"/>
              <a:cs typeface="Lora"/>
              <a:sym typeface="Lora"/>
            </a:endParaRPr>
          </a:p>
          <a:p>
            <a:pPr indent="0" lvl="0" marL="457200" rtl="0" algn="ctr">
              <a:spcBef>
                <a:spcPts val="0"/>
              </a:spcBef>
              <a:spcAft>
                <a:spcPts val="0"/>
              </a:spcAft>
              <a:buNone/>
            </a:pPr>
            <a:r>
              <a:t/>
            </a:r>
            <a:endParaRPr b="1" sz="4000">
              <a:solidFill>
                <a:srgbClr val="9FCFCF"/>
              </a:solidFill>
              <a:highlight>
                <a:srgbClr val="FFFFFF"/>
              </a:highlight>
              <a:latin typeface="Lora"/>
              <a:ea typeface="Lora"/>
              <a:cs typeface="Lora"/>
              <a:sym typeface="Lora"/>
            </a:endParaRPr>
          </a:p>
        </p:txBody>
      </p:sp>
      <p:grpSp>
        <p:nvGrpSpPr>
          <p:cNvPr id="1305" name="Google Shape;1305;p76"/>
          <p:cNvGrpSpPr/>
          <p:nvPr/>
        </p:nvGrpSpPr>
        <p:grpSpPr>
          <a:xfrm>
            <a:off x="40275" y="2584689"/>
            <a:ext cx="4067400" cy="558405"/>
            <a:chOff x="-163450" y="-34550"/>
            <a:chExt cx="4067400" cy="1359642"/>
          </a:xfrm>
        </p:grpSpPr>
        <p:sp>
          <p:nvSpPr>
            <p:cNvPr id="1306" name="Google Shape;1306;p76"/>
            <p:cNvSpPr txBox="1"/>
            <p:nvPr/>
          </p:nvSpPr>
          <p:spPr>
            <a:xfrm>
              <a:off x="-163450" y="-34550"/>
              <a:ext cx="4067400" cy="299100"/>
            </a:xfrm>
            <a:prstGeom prst="rect">
              <a:avLst/>
            </a:prstGeom>
            <a:noFill/>
            <a:ln>
              <a:noFill/>
            </a:ln>
          </p:spPr>
          <p:txBody>
            <a:bodyPr anchorCtr="0" anchor="t" bIns="91425" lIns="91425" spcFirstLastPara="1" rIns="91425" wrap="square" tIns="91425">
              <a:noAutofit/>
            </a:bodyPr>
            <a:lstStyle/>
            <a:p>
              <a:pPr indent="0" lvl="0" marL="89999" rtl="0" algn="l">
                <a:spcBef>
                  <a:spcPts val="0"/>
                </a:spcBef>
                <a:spcAft>
                  <a:spcPts val="0"/>
                </a:spcAft>
                <a:buNone/>
              </a:pPr>
              <a:r>
                <a:rPr lang="en-GB" sz="1800">
                  <a:solidFill>
                    <a:srgbClr val="9FCFCF"/>
                  </a:solidFill>
                  <a:latin typeface="Comfortaa Regular"/>
                  <a:ea typeface="Comfortaa Regular"/>
                  <a:cs typeface="Comfortaa Regular"/>
                  <a:sym typeface="Comfortaa Regular"/>
                </a:rPr>
                <a:t>Objectives</a:t>
              </a:r>
              <a:endParaRPr sz="1800">
                <a:solidFill>
                  <a:srgbClr val="9FCFCF"/>
                </a:solidFill>
                <a:latin typeface="Comfortaa Regular"/>
                <a:ea typeface="Comfortaa Regular"/>
                <a:cs typeface="Comfortaa Regular"/>
                <a:sym typeface="Comfortaa Regular"/>
              </a:endParaRPr>
            </a:p>
          </p:txBody>
        </p:sp>
        <p:sp>
          <p:nvSpPr>
            <p:cNvPr id="1307" name="Google Shape;1307;p76"/>
            <p:cNvSpPr/>
            <p:nvPr/>
          </p:nvSpPr>
          <p:spPr>
            <a:xfrm>
              <a:off x="-6675" y="1208992"/>
              <a:ext cx="2224800" cy="1161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1308" name="Google Shape;1308;p76"/>
          <p:cNvGrpSpPr/>
          <p:nvPr/>
        </p:nvGrpSpPr>
        <p:grpSpPr>
          <a:xfrm>
            <a:off x="40275" y="4837704"/>
            <a:ext cx="4067400" cy="508151"/>
            <a:chOff x="80450" y="3927398"/>
            <a:chExt cx="4067400" cy="508151"/>
          </a:xfrm>
        </p:grpSpPr>
        <p:sp>
          <p:nvSpPr>
            <p:cNvPr id="1309" name="Google Shape;1309;p76"/>
            <p:cNvSpPr txBox="1"/>
            <p:nvPr/>
          </p:nvSpPr>
          <p:spPr>
            <a:xfrm>
              <a:off x="80450" y="3927398"/>
              <a:ext cx="4067400" cy="115500"/>
            </a:xfrm>
            <a:prstGeom prst="rect">
              <a:avLst/>
            </a:prstGeom>
            <a:noFill/>
            <a:ln>
              <a:noFill/>
            </a:ln>
          </p:spPr>
          <p:txBody>
            <a:bodyPr anchorCtr="0" anchor="t" bIns="91425" lIns="91425" spcFirstLastPara="1" rIns="91425" wrap="square" tIns="91425">
              <a:noAutofit/>
            </a:bodyPr>
            <a:lstStyle/>
            <a:p>
              <a:pPr indent="0" lvl="0" marL="89999"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done by : </a:t>
              </a:r>
              <a:endParaRPr sz="1800">
                <a:solidFill>
                  <a:srgbClr val="9FCFCF"/>
                </a:solidFill>
                <a:latin typeface="Comfortaa Regular"/>
                <a:ea typeface="Comfortaa Regular"/>
                <a:cs typeface="Comfortaa Regular"/>
                <a:sym typeface="Comfortaa Regular"/>
              </a:endParaRPr>
            </a:p>
          </p:txBody>
        </p:sp>
        <p:sp>
          <p:nvSpPr>
            <p:cNvPr id="1310" name="Google Shape;1310;p76"/>
            <p:cNvSpPr/>
            <p:nvPr/>
          </p:nvSpPr>
          <p:spPr>
            <a:xfrm>
              <a:off x="80450" y="4396250"/>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1311" name="Google Shape;1311;p76"/>
          <p:cNvGrpSpPr/>
          <p:nvPr/>
        </p:nvGrpSpPr>
        <p:grpSpPr>
          <a:xfrm>
            <a:off x="80450" y="8656409"/>
            <a:ext cx="4067400" cy="558300"/>
            <a:chOff x="80450" y="6212480"/>
            <a:chExt cx="4067400" cy="558300"/>
          </a:xfrm>
        </p:grpSpPr>
        <p:sp>
          <p:nvSpPr>
            <p:cNvPr id="1312" name="Google Shape;1312;p76"/>
            <p:cNvSpPr txBox="1"/>
            <p:nvPr/>
          </p:nvSpPr>
          <p:spPr>
            <a:xfrm>
              <a:off x="80450" y="6212480"/>
              <a:ext cx="4067400" cy="55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Resources </a:t>
              </a:r>
              <a:endParaRPr sz="1800">
                <a:solidFill>
                  <a:srgbClr val="9FCFCF"/>
                </a:solidFill>
                <a:latin typeface="Comfortaa Regular"/>
                <a:ea typeface="Comfortaa Regular"/>
                <a:cs typeface="Comfortaa Regular"/>
                <a:sym typeface="Comfortaa Regular"/>
              </a:endParaRPr>
            </a:p>
          </p:txBody>
        </p:sp>
        <p:sp>
          <p:nvSpPr>
            <p:cNvPr id="1313" name="Google Shape;1313;p76"/>
            <p:cNvSpPr/>
            <p:nvPr/>
          </p:nvSpPr>
          <p:spPr>
            <a:xfrm>
              <a:off x="80450" y="6681325"/>
              <a:ext cx="18699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1314" name="Google Shape;1314;p76"/>
          <p:cNvSpPr txBox="1"/>
          <p:nvPr/>
        </p:nvSpPr>
        <p:spPr>
          <a:xfrm>
            <a:off x="120650" y="3143100"/>
            <a:ext cx="5765100" cy="85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latin typeface="Mada"/>
                <a:ea typeface="Mada"/>
                <a:cs typeface="Mada"/>
                <a:sym typeface="Mada"/>
              </a:rPr>
              <a:t>History of gastrointestinal tract and abdominal disorders</a:t>
            </a:r>
            <a:endParaRPr b="1">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Detailed history taking </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Analysis of all gastrointestinal symptoms</a:t>
            </a:r>
            <a:endParaRPr>
              <a:latin typeface="Mada"/>
              <a:ea typeface="Mada"/>
              <a:cs typeface="Mada"/>
              <a:sym typeface="Mada"/>
            </a:endParaRPr>
          </a:p>
        </p:txBody>
      </p:sp>
      <p:sp>
        <p:nvSpPr>
          <p:cNvPr id="1315" name="Google Shape;1315;p76"/>
          <p:cNvSpPr txBox="1"/>
          <p:nvPr/>
        </p:nvSpPr>
        <p:spPr>
          <a:xfrm>
            <a:off x="40275" y="9101100"/>
            <a:ext cx="7509000" cy="167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Browse’s Introduction to The Symptoms and Signs of Surgical Disease.</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Clinical Surgical Skills, </a:t>
            </a:r>
            <a:r>
              <a:rPr lang="en-GB">
                <a:latin typeface="Mada"/>
                <a:ea typeface="Mada"/>
                <a:cs typeface="Mada"/>
                <a:sym typeface="Mada"/>
              </a:rPr>
              <a:t>Dr. Hamad </a:t>
            </a:r>
            <a:r>
              <a:rPr lang="en-GB">
                <a:latin typeface="Mada"/>
                <a:ea typeface="Mada"/>
                <a:cs typeface="Mada"/>
                <a:sym typeface="Mada"/>
              </a:rPr>
              <a:t>Al Qahtani.</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436 OSCE files.</a:t>
            </a:r>
            <a:endParaRPr>
              <a:latin typeface="Mada"/>
              <a:ea typeface="Mada"/>
              <a:cs typeface="Mada"/>
              <a:sym typeface="Mada"/>
            </a:endParaRPr>
          </a:p>
        </p:txBody>
      </p:sp>
      <p:sp>
        <p:nvSpPr>
          <p:cNvPr id="1316" name="Google Shape;1316;p76"/>
          <p:cNvSpPr txBox="1"/>
          <p:nvPr/>
        </p:nvSpPr>
        <p:spPr>
          <a:xfrm>
            <a:off x="80468" y="5403700"/>
            <a:ext cx="3144000" cy="8514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lang="en-GB" sz="2000">
                <a:latin typeface="Mada"/>
                <a:ea typeface="Mada"/>
                <a:cs typeface="Mada"/>
                <a:sym typeface="Mada"/>
              </a:rPr>
              <a:t>Alhanouf Alhalui</a:t>
            </a:r>
            <a:endParaRPr sz="2000">
              <a:latin typeface="Mada"/>
              <a:ea typeface="Mada"/>
              <a:cs typeface="Mada"/>
              <a:sym typeface="Mada"/>
            </a:endParaRPr>
          </a:p>
        </p:txBody>
      </p:sp>
      <p:sp>
        <p:nvSpPr>
          <p:cNvPr id="1317" name="Google Shape;1317;p76"/>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pSp>
        <p:nvGrpSpPr>
          <p:cNvPr id="1318" name="Google Shape;1318;p76"/>
          <p:cNvGrpSpPr/>
          <p:nvPr/>
        </p:nvGrpSpPr>
        <p:grpSpPr>
          <a:xfrm>
            <a:off x="80450" y="6955557"/>
            <a:ext cx="4067400" cy="489881"/>
            <a:chOff x="80450" y="3045481"/>
            <a:chExt cx="4067400" cy="489881"/>
          </a:xfrm>
        </p:grpSpPr>
        <p:sp>
          <p:nvSpPr>
            <p:cNvPr id="1319" name="Google Shape;1319;p76"/>
            <p:cNvSpPr txBox="1"/>
            <p:nvPr/>
          </p:nvSpPr>
          <p:spPr>
            <a:xfrm>
              <a:off x="80450" y="3045481"/>
              <a:ext cx="4067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Reviewed by : </a:t>
              </a:r>
              <a:endParaRPr sz="1800">
                <a:solidFill>
                  <a:srgbClr val="9FCFCF"/>
                </a:solidFill>
                <a:latin typeface="Comfortaa Regular"/>
                <a:ea typeface="Comfortaa Regular"/>
                <a:cs typeface="Comfortaa Regular"/>
                <a:sym typeface="Comfortaa Regular"/>
              </a:endParaRPr>
            </a:p>
          </p:txBody>
        </p:sp>
        <p:sp>
          <p:nvSpPr>
            <p:cNvPr id="1320" name="Google Shape;1320;p76"/>
            <p:cNvSpPr/>
            <p:nvPr/>
          </p:nvSpPr>
          <p:spPr>
            <a:xfrm>
              <a:off x="80450" y="3496062"/>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1321" name="Google Shape;1321;p76"/>
          <p:cNvSpPr txBox="1"/>
          <p:nvPr/>
        </p:nvSpPr>
        <p:spPr>
          <a:xfrm>
            <a:off x="80450" y="7455225"/>
            <a:ext cx="2625600" cy="8004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Mada"/>
              <a:buChar char="●"/>
            </a:pPr>
            <a:r>
              <a:rPr lang="en-GB" sz="2000">
                <a:latin typeface="Mada"/>
                <a:ea typeface="Mada"/>
                <a:cs typeface="Mada"/>
                <a:sym typeface="Mada"/>
              </a:rPr>
              <a:t>Joud AlKhalifah</a:t>
            </a:r>
            <a:endParaRPr sz="2000">
              <a:latin typeface="Mada"/>
              <a:ea typeface="Mada"/>
              <a:cs typeface="Mada"/>
              <a:sym typeface="Mada"/>
            </a:endParaRPr>
          </a:p>
          <a:p>
            <a:pPr indent="-355600" lvl="0" marL="457200" rtl="0" algn="l">
              <a:spcBef>
                <a:spcPts val="0"/>
              </a:spcBef>
              <a:spcAft>
                <a:spcPts val="0"/>
              </a:spcAft>
              <a:buSzPts val="2000"/>
              <a:buFont typeface="Mada"/>
              <a:buChar char="●"/>
            </a:pPr>
            <a:r>
              <a:rPr lang="en-GB" sz="2000">
                <a:latin typeface="Mada"/>
                <a:ea typeface="Mada"/>
                <a:cs typeface="Mada"/>
                <a:sym typeface="Mada"/>
              </a:rPr>
              <a:t>Raghad Alkashan</a:t>
            </a:r>
            <a:endParaRPr sz="2000">
              <a:latin typeface="Mada"/>
              <a:ea typeface="Mada"/>
              <a:cs typeface="Mada"/>
              <a:sym typeface="Mada"/>
            </a:endParaRPr>
          </a:p>
        </p:txBody>
      </p:sp>
      <p:sp>
        <p:nvSpPr>
          <p:cNvPr id="1322" name="Google Shape;1322;p76"/>
          <p:cNvSpPr/>
          <p:nvPr/>
        </p:nvSpPr>
        <p:spPr>
          <a:xfrm>
            <a:off x="6486600" y="514350"/>
            <a:ext cx="1062600" cy="1035300"/>
          </a:xfrm>
          <a:prstGeom prst="star5">
            <a:avLst>
              <a:gd fmla="val 19098" name="adj"/>
              <a:gd fmla="val 105146" name="hf"/>
              <a:gd fmla="val 110557" name="vf"/>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sp>
        <p:nvSpPr>
          <p:cNvPr id="1327" name="Google Shape;1327;p77"/>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77"/>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77"/>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330" name="Google Shape;1330;p77"/>
          <p:cNvGraphicFramePr/>
          <p:nvPr/>
        </p:nvGraphicFramePr>
        <p:xfrm>
          <a:off x="304606" y="3820586"/>
          <a:ext cx="3000000" cy="3000000"/>
        </p:xfrm>
        <a:graphic>
          <a:graphicData uri="http://schemas.openxmlformats.org/drawingml/2006/table">
            <a:tbl>
              <a:tblPr>
                <a:noFill/>
                <a:tableStyleId>{19993E90-D4CF-4236-97D6-A35B643A8516}</a:tableStyleId>
              </a:tblPr>
              <a:tblGrid>
                <a:gridCol w="1659200"/>
                <a:gridCol w="5290225"/>
              </a:tblGrid>
              <a:tr h="373700">
                <a:tc>
                  <a:txBody>
                    <a:bodyPr/>
                    <a:lstStyle/>
                    <a:p>
                      <a:pPr indent="0" lvl="0" marL="0" rtl="0" algn="ctr">
                        <a:lnSpc>
                          <a:spcPct val="100000"/>
                        </a:lnSpc>
                        <a:spcBef>
                          <a:spcPts val="0"/>
                        </a:spcBef>
                        <a:spcAft>
                          <a:spcPts val="0"/>
                        </a:spcAft>
                        <a:buNone/>
                      </a:pPr>
                      <a:r>
                        <a:rPr b="1" lang="en-GB" sz="1200">
                          <a:latin typeface="Mada"/>
                          <a:ea typeface="Mada"/>
                          <a:cs typeface="Mada"/>
                          <a:sym typeface="Mada"/>
                        </a:rPr>
                        <a:t>SOCRATE</a:t>
                      </a:r>
                      <a:endParaRPr b="1" sz="1200">
                        <a:latin typeface="Mada"/>
                        <a:ea typeface="Mada"/>
                        <a:cs typeface="Mada"/>
                        <a:sym typeface="Mada"/>
                      </a:endParaRPr>
                    </a:p>
                  </a:txBody>
                  <a:tcPr marT="91425" marB="91425" marR="91425" marL="91425">
                    <a:solidFill>
                      <a:srgbClr val="F9DEC9"/>
                    </a:solidFill>
                  </a:tcPr>
                </a:tc>
                <a:tc>
                  <a:txBody>
                    <a:bodyPr/>
                    <a:lstStyle/>
                    <a:p>
                      <a:pPr indent="0" lvl="0" marL="0" rtl="0" algn="ctr">
                        <a:lnSpc>
                          <a:spcPct val="100000"/>
                        </a:lnSpc>
                        <a:spcBef>
                          <a:spcPts val="0"/>
                        </a:spcBef>
                        <a:spcAft>
                          <a:spcPts val="0"/>
                        </a:spcAft>
                        <a:buNone/>
                      </a:pPr>
                      <a:r>
                        <a:rPr b="1" lang="en-GB" sz="1200">
                          <a:latin typeface="Mada"/>
                          <a:ea typeface="Mada"/>
                          <a:cs typeface="Mada"/>
                          <a:sym typeface="Mada"/>
                        </a:rPr>
                        <a:t>Hint </a:t>
                      </a:r>
                      <a:endParaRPr b="1" sz="1200">
                        <a:latin typeface="Mada"/>
                        <a:ea typeface="Mada"/>
                        <a:cs typeface="Mada"/>
                        <a:sym typeface="Mada"/>
                      </a:endParaRPr>
                    </a:p>
                  </a:txBody>
                  <a:tcPr marT="91425" marB="91425" marR="91425" marL="91425">
                    <a:solidFill>
                      <a:srgbClr val="F9DEC9"/>
                    </a:solidFill>
                  </a:tcPr>
                </a:tc>
              </a:tr>
              <a:tr h="100000">
                <a:tc>
                  <a:txBody>
                    <a:bodyPr/>
                    <a:lstStyle/>
                    <a:p>
                      <a:pPr indent="0" lvl="0" marL="0" rtl="0" algn="ctr">
                        <a:lnSpc>
                          <a:spcPct val="100000"/>
                        </a:lnSpc>
                        <a:spcBef>
                          <a:spcPts val="0"/>
                        </a:spcBef>
                        <a:spcAft>
                          <a:spcPts val="0"/>
                        </a:spcAft>
                        <a:buNone/>
                      </a:pPr>
                      <a:r>
                        <a:rPr b="1" lang="en-GB" sz="1200">
                          <a:latin typeface="Mada"/>
                          <a:ea typeface="Mada"/>
                          <a:cs typeface="Mada"/>
                          <a:sym typeface="Mada"/>
                        </a:rPr>
                        <a:t>Site </a:t>
                      </a:r>
                      <a:endParaRPr b="1" sz="1200">
                        <a:latin typeface="Mada"/>
                        <a:ea typeface="Mada"/>
                        <a:cs typeface="Mada"/>
                        <a:sym typeface="Mada"/>
                      </a:endParaRPr>
                    </a:p>
                  </a:txBody>
                  <a:tcPr marT="91425" marB="91425" marR="91425" marL="91425" anchor="ctr"/>
                </a:tc>
                <a:tc>
                  <a:txBody>
                    <a:bodyPr/>
                    <a:lstStyle/>
                    <a:p>
                      <a:pPr indent="-298450" lvl="0" marL="457200" rtl="0" algn="l">
                        <a:lnSpc>
                          <a:spcPct val="100000"/>
                        </a:lnSpc>
                        <a:spcBef>
                          <a:spcPts val="0"/>
                        </a:spcBef>
                        <a:spcAft>
                          <a:spcPts val="0"/>
                        </a:spcAft>
                        <a:buSzPts val="1100"/>
                        <a:buFont typeface="Mada"/>
                        <a:buChar char="●"/>
                      </a:pPr>
                      <a:r>
                        <a:rPr b="1" lang="en-GB" sz="1100">
                          <a:latin typeface="Mada"/>
                          <a:ea typeface="Mada"/>
                          <a:cs typeface="Mada"/>
                          <a:sym typeface="Mada"/>
                        </a:rPr>
                        <a:t>SBO</a:t>
                      </a:r>
                      <a:r>
                        <a:rPr lang="en-GB" sz="1100">
                          <a:solidFill>
                            <a:schemeClr val="dk1"/>
                          </a:solidFill>
                          <a:latin typeface="Mada"/>
                          <a:ea typeface="Mada"/>
                          <a:cs typeface="Mada"/>
                          <a:sym typeface="Mada"/>
                        </a:rPr>
                        <a:t>→</a:t>
                      </a:r>
                      <a:r>
                        <a:rPr b="1" lang="en-GB" sz="1100">
                          <a:solidFill>
                            <a:schemeClr val="dk1"/>
                          </a:solidFill>
                          <a:latin typeface="Mada"/>
                          <a:ea typeface="Mada"/>
                          <a:cs typeface="Mada"/>
                          <a:sym typeface="Mada"/>
                        </a:rPr>
                        <a:t>Central </a:t>
                      </a:r>
                      <a:r>
                        <a:rPr lang="en-GB" sz="1100">
                          <a:solidFill>
                            <a:schemeClr val="dk1"/>
                          </a:solidFill>
                          <a:latin typeface="Mada"/>
                          <a:ea typeface="Mada"/>
                          <a:cs typeface="Mada"/>
                          <a:sym typeface="Mada"/>
                        </a:rPr>
                        <a:t>gripping abdominal pain.</a:t>
                      </a:r>
                      <a:endParaRPr b="1" sz="1100">
                        <a:latin typeface="Mada"/>
                        <a:ea typeface="Mada"/>
                        <a:cs typeface="Mada"/>
                        <a:sym typeface="Mada"/>
                      </a:endParaRPr>
                    </a:p>
                    <a:p>
                      <a:pPr indent="-298450" lvl="0" marL="457200" rtl="0" algn="l">
                        <a:lnSpc>
                          <a:spcPct val="100000"/>
                        </a:lnSpc>
                        <a:spcBef>
                          <a:spcPts val="0"/>
                        </a:spcBef>
                        <a:spcAft>
                          <a:spcPts val="0"/>
                        </a:spcAft>
                        <a:buSzPts val="1100"/>
                        <a:buFont typeface="Mada"/>
                        <a:buChar char="●"/>
                      </a:pPr>
                      <a:r>
                        <a:rPr b="1" lang="en-GB" sz="1100">
                          <a:latin typeface="Mada"/>
                          <a:ea typeface="Mada"/>
                          <a:cs typeface="Mada"/>
                          <a:sym typeface="Mada"/>
                        </a:rPr>
                        <a:t>LBO </a:t>
                      </a:r>
                      <a:r>
                        <a:rPr lang="en-GB" sz="1100">
                          <a:solidFill>
                            <a:schemeClr val="dk1"/>
                          </a:solidFill>
                          <a:latin typeface="Mada"/>
                          <a:ea typeface="Mada"/>
                          <a:cs typeface="Mada"/>
                          <a:sym typeface="Mada"/>
                        </a:rPr>
                        <a:t>→Lower third of the abdomen.</a:t>
                      </a:r>
                      <a:endParaRPr sz="1100">
                        <a:latin typeface="Mada"/>
                        <a:ea typeface="Mada"/>
                        <a:cs typeface="Mada"/>
                        <a:sym typeface="Mada"/>
                      </a:endParaRPr>
                    </a:p>
                  </a:txBody>
                  <a:tcPr marT="91425" marB="91425" marR="91425" marL="91425"/>
                </a:tc>
              </a:tr>
              <a:tr h="100000">
                <a:tc>
                  <a:txBody>
                    <a:bodyPr/>
                    <a:lstStyle/>
                    <a:p>
                      <a:pPr indent="0" lvl="0" marL="0" rtl="0" algn="ctr">
                        <a:lnSpc>
                          <a:spcPct val="100000"/>
                        </a:lnSpc>
                        <a:spcBef>
                          <a:spcPts val="0"/>
                        </a:spcBef>
                        <a:spcAft>
                          <a:spcPts val="0"/>
                        </a:spcAft>
                        <a:buNone/>
                      </a:pPr>
                      <a:r>
                        <a:rPr b="1" lang="en-GB" sz="1200">
                          <a:latin typeface="Mada"/>
                          <a:ea typeface="Mada"/>
                          <a:cs typeface="Mada"/>
                          <a:sym typeface="Mada"/>
                        </a:rPr>
                        <a:t>Onset</a:t>
                      </a:r>
                      <a:endParaRPr b="1" sz="1200">
                        <a:latin typeface="Mada"/>
                        <a:ea typeface="Mada"/>
                        <a:cs typeface="Mada"/>
                        <a:sym typeface="Mada"/>
                      </a:endParaRPr>
                    </a:p>
                  </a:txBody>
                  <a:tcPr marT="91425" marB="91425" marR="91425" marL="91425" anchor="ctr"/>
                </a:tc>
                <a:tc>
                  <a:txBody>
                    <a:bodyPr/>
                    <a:lstStyle/>
                    <a:p>
                      <a:pPr indent="-298450" lvl="0" marL="457200" rtl="0" algn="l">
                        <a:lnSpc>
                          <a:spcPct val="100000"/>
                        </a:lnSpc>
                        <a:spcBef>
                          <a:spcPts val="0"/>
                        </a:spcBef>
                        <a:spcAft>
                          <a:spcPts val="0"/>
                        </a:spcAft>
                        <a:buClr>
                          <a:schemeClr val="dk1"/>
                        </a:buClr>
                        <a:buSzPts val="1100"/>
                        <a:buFont typeface="Mada"/>
                        <a:buChar char="●"/>
                      </a:pPr>
                      <a:r>
                        <a:rPr lang="en-GB" sz="1100">
                          <a:latin typeface="Mada"/>
                          <a:ea typeface="Mada"/>
                          <a:cs typeface="Mada"/>
                          <a:sym typeface="Mada"/>
                        </a:rPr>
                        <a:t>Usually </a:t>
                      </a:r>
                      <a:r>
                        <a:rPr b="1" lang="en-GB" sz="1100">
                          <a:latin typeface="Mada"/>
                          <a:ea typeface="Mada"/>
                          <a:cs typeface="Mada"/>
                          <a:sym typeface="Mada"/>
                        </a:rPr>
                        <a:t>sudden.</a:t>
                      </a:r>
                      <a:endParaRPr b="1" sz="1100">
                        <a:latin typeface="Mada"/>
                        <a:ea typeface="Mada"/>
                        <a:cs typeface="Mada"/>
                        <a:sym typeface="Mada"/>
                      </a:endParaRPr>
                    </a:p>
                  </a:txBody>
                  <a:tcPr marT="91425" marB="91425" marR="91425" marL="91425"/>
                </a:tc>
              </a:tr>
              <a:tr h="100000">
                <a:tc>
                  <a:txBody>
                    <a:bodyPr/>
                    <a:lstStyle/>
                    <a:p>
                      <a:pPr indent="0" lvl="0" marL="0" rtl="0" algn="ctr">
                        <a:lnSpc>
                          <a:spcPct val="100000"/>
                        </a:lnSpc>
                        <a:spcBef>
                          <a:spcPts val="0"/>
                        </a:spcBef>
                        <a:spcAft>
                          <a:spcPts val="0"/>
                        </a:spcAft>
                        <a:buNone/>
                      </a:pPr>
                      <a:r>
                        <a:rPr b="1" lang="en-GB" sz="1200">
                          <a:latin typeface="Mada"/>
                          <a:ea typeface="Mada"/>
                          <a:cs typeface="Mada"/>
                          <a:sym typeface="Mada"/>
                        </a:rPr>
                        <a:t>Character </a:t>
                      </a:r>
                      <a:endParaRPr b="1" sz="1200">
                        <a:latin typeface="Mada"/>
                        <a:ea typeface="Mada"/>
                        <a:cs typeface="Mada"/>
                        <a:sym typeface="Mada"/>
                      </a:endParaRPr>
                    </a:p>
                  </a:txBody>
                  <a:tcPr marT="91425" marB="91425" marR="91425" marL="91425" anchor="ctr"/>
                </a:tc>
                <a:tc>
                  <a:txBody>
                    <a:bodyPr/>
                    <a:lstStyle/>
                    <a:p>
                      <a:pPr indent="-298450" lvl="0" marL="457200" rtl="0" algn="l">
                        <a:lnSpc>
                          <a:spcPct val="100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Colicky </a:t>
                      </a:r>
                      <a:r>
                        <a:rPr lang="en-GB" sz="1100">
                          <a:solidFill>
                            <a:srgbClr val="6AA84F"/>
                          </a:solidFill>
                          <a:latin typeface="Mada"/>
                          <a:ea typeface="Mada"/>
                          <a:cs typeface="Mada"/>
                          <a:sym typeface="Mada"/>
                        </a:rPr>
                        <a:t>(</a:t>
                      </a:r>
                      <a:r>
                        <a:rPr lang="en-GB" sz="1100">
                          <a:solidFill>
                            <a:srgbClr val="6AA84F"/>
                          </a:solidFill>
                          <a:latin typeface="Mada"/>
                          <a:ea typeface="Mada"/>
                          <a:cs typeface="Mada"/>
                          <a:sym typeface="Mada"/>
                        </a:rPr>
                        <a:t>visceral</a:t>
                      </a:r>
                      <a:r>
                        <a:rPr lang="en-GB" sz="1100">
                          <a:solidFill>
                            <a:srgbClr val="6AA84F"/>
                          </a:solidFill>
                          <a:latin typeface="Mada"/>
                          <a:ea typeface="Mada"/>
                          <a:cs typeface="Mada"/>
                          <a:sym typeface="Mada"/>
                        </a:rPr>
                        <a:t> pain, comes and goes)</a:t>
                      </a:r>
                      <a:r>
                        <a:rPr lang="en-GB" sz="1100">
                          <a:solidFill>
                            <a:schemeClr val="dk1"/>
                          </a:solidFill>
                          <a:latin typeface="Mada"/>
                          <a:ea typeface="Mada"/>
                          <a:cs typeface="Mada"/>
                          <a:sym typeface="Mada"/>
                        </a:rPr>
                        <a:t> and gripping.</a:t>
                      </a:r>
                      <a:endParaRPr sz="1100">
                        <a:solidFill>
                          <a:schemeClr val="dk1"/>
                        </a:solidFill>
                        <a:latin typeface="Mada"/>
                        <a:ea typeface="Mada"/>
                        <a:cs typeface="Mada"/>
                        <a:sym typeface="Mada"/>
                      </a:endParaRPr>
                    </a:p>
                  </a:txBody>
                  <a:tcPr marT="91425" marB="91425" marR="91425" marL="91425"/>
                </a:tc>
              </a:tr>
              <a:tr h="240150">
                <a:tc>
                  <a:txBody>
                    <a:bodyPr/>
                    <a:lstStyle/>
                    <a:p>
                      <a:pPr indent="0" lvl="0" marL="0" rtl="0" algn="ctr">
                        <a:lnSpc>
                          <a:spcPct val="100000"/>
                        </a:lnSpc>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Exacerbating factors</a:t>
                      </a:r>
                      <a:endParaRPr b="1" sz="1100">
                        <a:solidFill>
                          <a:schemeClr val="dk1"/>
                        </a:solidFill>
                        <a:latin typeface="Mada"/>
                        <a:ea typeface="Mada"/>
                        <a:cs typeface="Mada"/>
                        <a:sym typeface="Mada"/>
                      </a:endParaRPr>
                    </a:p>
                    <a:p>
                      <a:pPr indent="0" lvl="0" marL="0" rtl="0" algn="ctr">
                        <a:lnSpc>
                          <a:spcPct val="100000"/>
                        </a:lnSpc>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&amp;</a:t>
                      </a:r>
                      <a:endParaRPr b="1" sz="1100">
                        <a:solidFill>
                          <a:schemeClr val="dk1"/>
                        </a:solidFill>
                        <a:latin typeface="Mada"/>
                        <a:ea typeface="Mada"/>
                        <a:cs typeface="Mada"/>
                        <a:sym typeface="Mada"/>
                      </a:endParaRPr>
                    </a:p>
                    <a:p>
                      <a:pPr indent="0" lvl="0" marL="0" rtl="0" algn="ctr">
                        <a:lnSpc>
                          <a:spcPct val="100000"/>
                        </a:lnSpc>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Relieving factors</a:t>
                      </a:r>
                      <a:endParaRPr b="1" sz="1200">
                        <a:latin typeface="Mada"/>
                        <a:ea typeface="Mada"/>
                        <a:cs typeface="Mada"/>
                        <a:sym typeface="Mada"/>
                      </a:endParaRPr>
                    </a:p>
                  </a:txBody>
                  <a:tcPr marT="91425" marB="91425" marR="91425" marL="91425" anchor="ctr"/>
                </a:tc>
                <a:tc>
                  <a:txBody>
                    <a:bodyPr/>
                    <a:lstStyle/>
                    <a:p>
                      <a:pPr indent="-292100" lvl="0" marL="457200" rtl="0" algn="l">
                        <a:lnSpc>
                          <a:spcPct val="100000"/>
                        </a:lnSpc>
                        <a:spcBef>
                          <a:spcPts val="0"/>
                        </a:spcBef>
                        <a:spcAft>
                          <a:spcPts val="0"/>
                        </a:spcAft>
                        <a:buClr>
                          <a:schemeClr val="dk1"/>
                        </a:buClr>
                        <a:buSzPts val="1000"/>
                        <a:buFont typeface="Mada"/>
                        <a:buChar char="●"/>
                      </a:pPr>
                      <a:r>
                        <a:rPr lang="en-GB" sz="1100">
                          <a:solidFill>
                            <a:schemeClr val="dk1"/>
                          </a:solidFill>
                          <a:latin typeface="Mada"/>
                          <a:ea typeface="Mada"/>
                          <a:cs typeface="Mada"/>
                          <a:sym typeface="Mada"/>
                        </a:rPr>
                        <a:t>​</a:t>
                      </a:r>
                      <a:r>
                        <a:rPr b="1" lang="en-GB" sz="1100">
                          <a:solidFill>
                            <a:schemeClr val="dk1"/>
                          </a:solidFill>
                          <a:latin typeface="Mada"/>
                          <a:ea typeface="Mada"/>
                          <a:cs typeface="Mada"/>
                          <a:sym typeface="Mada"/>
                        </a:rPr>
                        <a:t>Exacerbating </a:t>
                      </a:r>
                      <a:r>
                        <a:rPr lang="en-GB" sz="1100">
                          <a:solidFill>
                            <a:schemeClr val="dk1"/>
                          </a:solidFill>
                          <a:latin typeface="Mada"/>
                          <a:ea typeface="Mada"/>
                          <a:cs typeface="Mada"/>
                          <a:sym typeface="Mada"/>
                        </a:rPr>
                        <a:t> → </a:t>
                      </a:r>
                      <a:r>
                        <a:rPr lang="en-GB" sz="1100">
                          <a:solidFill>
                            <a:schemeClr val="dk1"/>
                          </a:solidFill>
                          <a:latin typeface="Mada"/>
                          <a:ea typeface="Mada"/>
                          <a:cs typeface="Mada"/>
                          <a:sym typeface="Mada"/>
                        </a:rPr>
                        <a:t>eating and</a:t>
                      </a:r>
                      <a:r>
                        <a:rPr lang="en-GB" sz="1100">
                          <a:solidFill>
                            <a:schemeClr val="dk1"/>
                          </a:solidFill>
                          <a:latin typeface="Mada"/>
                          <a:ea typeface="Mada"/>
                          <a:cs typeface="Mada"/>
                          <a:sym typeface="Mada"/>
                        </a:rPr>
                        <a:t> drinking.</a:t>
                      </a:r>
                      <a:endParaRPr sz="1100">
                        <a:solidFill>
                          <a:schemeClr val="dk1"/>
                        </a:solidFill>
                        <a:latin typeface="Mada"/>
                        <a:ea typeface="Mada"/>
                        <a:cs typeface="Mada"/>
                        <a:sym typeface="Mada"/>
                      </a:endParaRPr>
                    </a:p>
                    <a:p>
                      <a:pPr indent="-298450" lvl="0" marL="457200" rtl="0" algn="l">
                        <a:lnSpc>
                          <a:spcPct val="100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Relieving</a:t>
                      </a:r>
                      <a:r>
                        <a:rPr lang="en-GB" sz="1100">
                          <a:solidFill>
                            <a:schemeClr val="dk1"/>
                          </a:solidFill>
                          <a:latin typeface="Mada"/>
                          <a:ea typeface="Mada"/>
                          <a:cs typeface="Mada"/>
                          <a:sym typeface="Mada"/>
                        </a:rPr>
                        <a:t> → ​ vomiting.</a:t>
                      </a:r>
                      <a:endParaRPr sz="1100">
                        <a:solidFill>
                          <a:schemeClr val="dk1"/>
                        </a:solidFill>
                        <a:latin typeface="Mada"/>
                        <a:ea typeface="Mada"/>
                        <a:cs typeface="Mada"/>
                        <a:sym typeface="Mada"/>
                      </a:endParaRPr>
                    </a:p>
                  </a:txBody>
                  <a:tcPr marT="91425" marB="91425" marR="91425" marL="91425"/>
                </a:tc>
              </a:tr>
              <a:tr h="240150">
                <a:tc>
                  <a:txBody>
                    <a:bodyPr/>
                    <a:lstStyle/>
                    <a:p>
                      <a:pPr indent="0" lvl="0" marL="0" rtl="0" algn="ctr">
                        <a:lnSpc>
                          <a:spcPct val="100000"/>
                        </a:lnSpc>
                        <a:spcBef>
                          <a:spcPts val="0"/>
                        </a:spcBef>
                        <a:spcAft>
                          <a:spcPts val="0"/>
                        </a:spcAft>
                        <a:buNone/>
                      </a:pPr>
                      <a:r>
                        <a:rPr b="1" lang="en-GB" sz="1100">
                          <a:solidFill>
                            <a:schemeClr val="dk1"/>
                          </a:solidFill>
                          <a:latin typeface="Mada"/>
                          <a:ea typeface="Mada"/>
                          <a:cs typeface="Mada"/>
                          <a:sym typeface="Mada"/>
                        </a:rPr>
                        <a:t>Timing</a:t>
                      </a:r>
                      <a:endParaRPr b="1" sz="1100">
                        <a:solidFill>
                          <a:schemeClr val="dk1"/>
                        </a:solidFill>
                        <a:latin typeface="Mada"/>
                        <a:ea typeface="Mada"/>
                        <a:cs typeface="Mada"/>
                        <a:sym typeface="Mada"/>
                      </a:endParaRPr>
                    </a:p>
                  </a:txBody>
                  <a:tcPr marT="91425" marB="91425" marR="91425" marL="91425" anchor="ctr"/>
                </a:tc>
                <a:tc>
                  <a:txBody>
                    <a:bodyPr/>
                    <a:lstStyle/>
                    <a:p>
                      <a:pPr indent="-298450" lvl="0" marL="457200" rtl="0" algn="l">
                        <a:lnSpc>
                          <a:spcPct val="100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​Intermittent pain​, interspersed with periods of little or no pain.</a:t>
                      </a:r>
                      <a:endParaRPr sz="1100">
                        <a:solidFill>
                          <a:schemeClr val="dk1"/>
                        </a:solidFill>
                        <a:latin typeface="Mada"/>
                        <a:ea typeface="Mada"/>
                        <a:cs typeface="Mada"/>
                        <a:sym typeface="Mada"/>
                      </a:endParaRPr>
                    </a:p>
                  </a:txBody>
                  <a:tcPr marT="91425" marB="91425" marR="91425" marL="91425"/>
                </a:tc>
              </a:tr>
              <a:tr h="100000">
                <a:tc>
                  <a:txBody>
                    <a:bodyPr/>
                    <a:lstStyle/>
                    <a:p>
                      <a:pPr indent="0" lvl="0" marL="0" rtl="0" algn="ctr">
                        <a:lnSpc>
                          <a:spcPct val="100000"/>
                        </a:lnSpc>
                        <a:spcBef>
                          <a:spcPts val="0"/>
                        </a:spcBef>
                        <a:spcAft>
                          <a:spcPts val="0"/>
                        </a:spcAft>
                        <a:buNone/>
                      </a:pPr>
                      <a:r>
                        <a:rPr b="1" lang="en-GB" sz="1200">
                          <a:latin typeface="Mada"/>
                          <a:ea typeface="Mada"/>
                          <a:cs typeface="Mada"/>
                          <a:sym typeface="Mada"/>
                        </a:rPr>
                        <a:t>Associated symptoms</a:t>
                      </a:r>
                      <a:endParaRPr b="1" sz="1200">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tcPr>
                </a:tc>
                <a:tc>
                  <a:txBody>
                    <a:bodyPr/>
                    <a:lstStyle/>
                    <a:p>
                      <a:pPr indent="-285750" lvl="0" marL="457200" rtl="0" algn="l">
                        <a:lnSpc>
                          <a:spcPct val="100000"/>
                        </a:lnSpc>
                        <a:spcBef>
                          <a:spcPts val="0"/>
                        </a:spcBef>
                        <a:spcAft>
                          <a:spcPts val="0"/>
                        </a:spcAft>
                        <a:buClr>
                          <a:srgbClr val="000000"/>
                        </a:buClr>
                        <a:buSzPts val="900"/>
                        <a:buFont typeface="Mada"/>
                        <a:buChar char="●"/>
                      </a:pPr>
                      <a:r>
                        <a:rPr lang="en-GB" sz="1100">
                          <a:latin typeface="Mada"/>
                          <a:ea typeface="Mada"/>
                          <a:cs typeface="Mada"/>
                          <a:sym typeface="Mada"/>
                        </a:rPr>
                        <a:t>V</a:t>
                      </a:r>
                      <a:r>
                        <a:rPr lang="en-GB" sz="1100">
                          <a:latin typeface="Mada"/>
                          <a:ea typeface="Mada"/>
                          <a:cs typeface="Mada"/>
                          <a:sym typeface="Mada"/>
                        </a:rPr>
                        <a:t>omiting: </a:t>
                      </a:r>
                      <a:r>
                        <a:rPr lang="en-GB" sz="1100">
                          <a:solidFill>
                            <a:srgbClr val="6AA84F"/>
                          </a:solidFill>
                          <a:latin typeface="Mada"/>
                          <a:ea typeface="Mada"/>
                          <a:cs typeface="Mada"/>
                          <a:sym typeface="Mada"/>
                        </a:rPr>
                        <a:t>obtain all details of the vomit (frequency, amount, color, presence of undigested food particles, presence of blood)</a:t>
                      </a:r>
                      <a:endParaRPr sz="1100">
                        <a:solidFill>
                          <a:srgbClr val="6AA84F"/>
                        </a:solidFill>
                        <a:latin typeface="Mada"/>
                        <a:ea typeface="Mada"/>
                        <a:cs typeface="Mada"/>
                        <a:sym typeface="Mada"/>
                      </a:endParaRPr>
                    </a:p>
                    <a:p>
                      <a:pPr indent="-298450" lvl="0" marL="457200" rtl="0" algn="l">
                        <a:lnSpc>
                          <a:spcPct val="100000"/>
                        </a:lnSpc>
                        <a:spcBef>
                          <a:spcPts val="0"/>
                        </a:spcBef>
                        <a:spcAft>
                          <a:spcPts val="0"/>
                        </a:spcAft>
                        <a:buClr>
                          <a:srgbClr val="000000"/>
                        </a:buClr>
                        <a:buSzPts val="1100"/>
                        <a:buFont typeface="Mada"/>
                        <a:buChar char="●"/>
                      </a:pPr>
                      <a:r>
                        <a:rPr lang="en-GB" sz="1100">
                          <a:latin typeface="Mada"/>
                          <a:ea typeface="Mada"/>
                          <a:cs typeface="Mada"/>
                          <a:sym typeface="Mada"/>
                        </a:rPr>
                        <a:t>Distention.</a:t>
                      </a:r>
                      <a:endParaRPr sz="1100">
                        <a:latin typeface="Mada"/>
                        <a:ea typeface="Mada"/>
                        <a:cs typeface="Mada"/>
                        <a:sym typeface="Mada"/>
                      </a:endParaRPr>
                    </a:p>
                    <a:p>
                      <a:pPr indent="-285750" lvl="0" marL="457200" rtl="0" algn="l">
                        <a:lnSpc>
                          <a:spcPct val="100000"/>
                        </a:lnSpc>
                        <a:spcBef>
                          <a:spcPts val="0"/>
                        </a:spcBef>
                        <a:spcAft>
                          <a:spcPts val="0"/>
                        </a:spcAft>
                        <a:buClr>
                          <a:srgbClr val="000000"/>
                        </a:buClr>
                        <a:buSzPts val="900"/>
                        <a:buFont typeface="Mada"/>
                        <a:buChar char="●"/>
                      </a:pPr>
                      <a:r>
                        <a:rPr lang="en-GB" sz="1100">
                          <a:latin typeface="Mada"/>
                          <a:ea typeface="Mada"/>
                          <a:cs typeface="Mada"/>
                          <a:sym typeface="Mada"/>
                        </a:rPr>
                        <a:t>​Constipation: </a:t>
                      </a:r>
                      <a:r>
                        <a:rPr lang="en-GB" sz="1100">
                          <a:solidFill>
                            <a:srgbClr val="6AA84F"/>
                          </a:solidFill>
                          <a:latin typeface="Mada"/>
                          <a:ea typeface="Mada"/>
                          <a:cs typeface="Mada"/>
                          <a:sym typeface="Mada"/>
                        </a:rPr>
                        <a:t>If present, ask about passing gas.</a:t>
                      </a:r>
                      <a:endParaRPr sz="1100">
                        <a:solidFill>
                          <a:srgbClr val="6AA84F"/>
                        </a:solidFill>
                        <a:latin typeface="Mada"/>
                        <a:ea typeface="Mada"/>
                        <a:cs typeface="Mada"/>
                        <a:sym typeface="Mada"/>
                      </a:endParaRPr>
                    </a:p>
                    <a:p>
                      <a:pPr indent="-298450" lvl="0" marL="457200" rtl="0" algn="l">
                        <a:lnSpc>
                          <a:spcPct val="100000"/>
                        </a:lnSpc>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Signs of dehydration: dry skin, dry mouth &amp; dry eyes.</a:t>
                      </a:r>
                      <a:endParaRPr sz="1100">
                        <a:solidFill>
                          <a:srgbClr val="6AA84F"/>
                        </a:solidFill>
                        <a:latin typeface="Mada"/>
                        <a:ea typeface="Mada"/>
                        <a:cs typeface="Mada"/>
                        <a:sym typeface="Mada"/>
                      </a:endParaRPr>
                    </a:p>
                  </a:txBody>
                  <a:tcPr marT="91425" marB="91425" marR="91425" marL="91425">
                    <a:lnB cap="flat" cmpd="sng" w="9525">
                      <a:solidFill>
                        <a:srgbClr val="9E9E9E"/>
                      </a:solidFill>
                      <a:prstDash val="solid"/>
                      <a:round/>
                      <a:headEnd len="sm" w="sm" type="none"/>
                      <a:tailEnd len="sm" w="sm" type="none"/>
                    </a:lnB>
                  </a:tcPr>
                </a:tc>
              </a:tr>
              <a:tr h="100000">
                <a:tc>
                  <a:txBody>
                    <a:bodyPr/>
                    <a:lstStyle/>
                    <a:p>
                      <a:pPr indent="0" lvl="0" marL="0" rtl="0" algn="ctr">
                        <a:lnSpc>
                          <a:spcPct val="100000"/>
                        </a:lnSpc>
                        <a:spcBef>
                          <a:spcPts val="0"/>
                        </a:spcBef>
                        <a:spcAft>
                          <a:spcPts val="0"/>
                        </a:spcAft>
                        <a:buNone/>
                      </a:pPr>
                      <a:r>
                        <a:rPr b="1" lang="en-GB" sz="1200">
                          <a:solidFill>
                            <a:schemeClr val="dk1"/>
                          </a:solidFill>
                          <a:latin typeface="Mada"/>
                          <a:ea typeface="Mada"/>
                          <a:cs typeface="Mada"/>
                          <a:sym typeface="Mada"/>
                        </a:rPr>
                        <a:t>Severity</a:t>
                      </a:r>
                      <a:endParaRPr b="1" sz="12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298450" lvl="0" marL="457200" rtl="0" algn="l">
                        <a:lnSpc>
                          <a:spcPct val="100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Usually severe.</a:t>
                      </a:r>
                      <a:endParaRPr b="1" sz="11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1331" name="Google Shape;1331;p77"/>
          <p:cNvSpPr txBox="1"/>
          <p:nvPr/>
        </p:nvSpPr>
        <p:spPr>
          <a:xfrm>
            <a:off x="-11862" y="2485212"/>
            <a:ext cx="7599000" cy="120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CC</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Abdominal pain associated with vomiting , abdominal distension and  constipation.</a:t>
            </a:r>
            <a:endParaRPr b="1" sz="1500">
              <a:solidFill>
                <a:schemeClr val="dk1"/>
              </a:solidFill>
              <a:highlight>
                <a:srgbClr val="F9DEC9"/>
              </a:highlight>
              <a:latin typeface="Lora"/>
              <a:ea typeface="Lora"/>
              <a:cs typeface="Lora"/>
              <a:sym typeface="Lora"/>
            </a:endParaRPr>
          </a:p>
          <a:p>
            <a:pPr indent="0" lvl="0" marL="0" rtl="0" algn="l">
              <a:lnSpc>
                <a:spcPct val="115000"/>
              </a:lnSpc>
              <a:spcBef>
                <a:spcPts val="0"/>
              </a:spcBef>
              <a:spcAft>
                <a:spcPts val="0"/>
              </a:spcAft>
              <a:buNone/>
            </a:pPr>
            <a:r>
              <a:t/>
            </a:r>
            <a:endParaRPr b="1" sz="1500">
              <a:solidFill>
                <a:schemeClr val="dk1"/>
              </a:solidFill>
              <a:highlight>
                <a:srgbClr val="F9DEC9"/>
              </a:highlight>
              <a:latin typeface="Lora"/>
              <a:ea typeface="Lora"/>
              <a:cs typeface="Lora"/>
              <a:sym typeface="Lor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 (abdominal pain)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sp>
        <p:nvSpPr>
          <p:cNvPr id="1332" name="Google Shape;1332;p77"/>
          <p:cNvSpPr txBox="1"/>
          <p:nvPr/>
        </p:nvSpPr>
        <p:spPr>
          <a:xfrm>
            <a:off x="94188" y="2152487"/>
            <a:ext cx="64344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a:t>
            </a:r>
            <a:endParaRPr sz="1000">
              <a:solidFill>
                <a:srgbClr val="9FCFCF"/>
              </a:solidFill>
              <a:latin typeface="Comfortaa Regular"/>
              <a:ea typeface="Comfortaa Regular"/>
              <a:cs typeface="Comfortaa Regular"/>
              <a:sym typeface="Comfortaa Regular"/>
            </a:endParaRPr>
          </a:p>
        </p:txBody>
      </p:sp>
      <p:sp>
        <p:nvSpPr>
          <p:cNvPr id="1333" name="Google Shape;1333;p77"/>
          <p:cNvSpPr/>
          <p:nvPr/>
        </p:nvSpPr>
        <p:spPr>
          <a:xfrm>
            <a:off x="5827" y="2488675"/>
            <a:ext cx="2224800" cy="600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334" name="Google Shape;1334;p77"/>
          <p:cNvSpPr txBox="1"/>
          <p:nvPr/>
        </p:nvSpPr>
        <p:spPr>
          <a:xfrm>
            <a:off x="-4737" y="7699278"/>
            <a:ext cx="7599000" cy="139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Risk factors</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Food from restaurants.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Old food.</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Drink contaminated drinks.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sp>
        <p:nvSpPr>
          <p:cNvPr id="1335" name="Google Shape;1335;p77"/>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1336" name="Google Shape;1336;p77"/>
          <p:cNvSpPr txBox="1"/>
          <p:nvPr/>
        </p:nvSpPr>
        <p:spPr>
          <a:xfrm>
            <a:off x="5825" y="1069400"/>
            <a:ext cx="4058100" cy="10593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Small bowel obstruction.</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Large bowel obstruction.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Intestinal pseudo obstruction.</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Inflammatory bowel disease (UC, Crohn’s).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Irritable bowel syndrome. </a:t>
            </a:r>
            <a:endParaRPr sz="1100">
              <a:solidFill>
                <a:schemeClr val="dk1"/>
              </a:solidFill>
              <a:latin typeface="Mada"/>
              <a:ea typeface="Mada"/>
              <a:cs typeface="Mada"/>
              <a:sym typeface="Mada"/>
            </a:endParaRPr>
          </a:p>
        </p:txBody>
      </p:sp>
      <p:sp>
        <p:nvSpPr>
          <p:cNvPr id="1337" name="Google Shape;1337;p77"/>
          <p:cNvSpPr txBox="1"/>
          <p:nvPr/>
        </p:nvSpPr>
        <p:spPr>
          <a:xfrm>
            <a:off x="125725" y="567661"/>
            <a:ext cx="1838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DDX </a:t>
            </a:r>
            <a:endParaRPr sz="1800">
              <a:solidFill>
                <a:srgbClr val="9FCFCF"/>
              </a:solidFill>
              <a:latin typeface="Comfortaa Regular"/>
              <a:ea typeface="Comfortaa Regular"/>
              <a:cs typeface="Comfortaa Regular"/>
              <a:sym typeface="Comfortaa Regular"/>
            </a:endParaRPr>
          </a:p>
        </p:txBody>
      </p:sp>
      <p:sp>
        <p:nvSpPr>
          <p:cNvPr id="1338" name="Google Shape;1338;p77"/>
          <p:cNvSpPr/>
          <p:nvPr/>
        </p:nvSpPr>
        <p:spPr>
          <a:xfrm>
            <a:off x="38375" y="988024"/>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339" name="Google Shape;1339;p77"/>
          <p:cNvSpPr txBox="1"/>
          <p:nvPr/>
        </p:nvSpPr>
        <p:spPr>
          <a:xfrm>
            <a:off x="-56500" y="261250"/>
            <a:ext cx="7195800" cy="4377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sz="2000">
                <a:solidFill>
                  <a:srgbClr val="9FCFCF"/>
                </a:solidFill>
                <a:highlight>
                  <a:srgbClr val="FFFFFF"/>
                </a:highlight>
                <a:latin typeface="Lora"/>
                <a:ea typeface="Lora"/>
                <a:cs typeface="Lora"/>
                <a:sym typeface="Lora"/>
              </a:rPr>
              <a:t>History of Small Bowel Obstruction </a:t>
            </a:r>
            <a:endParaRPr b="1" sz="2000">
              <a:solidFill>
                <a:srgbClr val="9FCFCF"/>
              </a:solidFill>
              <a:latin typeface="Lora"/>
              <a:ea typeface="Lora"/>
              <a:cs typeface="Lora"/>
              <a:sym typeface="Lora"/>
            </a:endParaRPr>
          </a:p>
        </p:txBody>
      </p:sp>
      <p:sp>
        <p:nvSpPr>
          <p:cNvPr id="1340" name="Google Shape;1340;p77"/>
          <p:cNvSpPr/>
          <p:nvPr/>
        </p:nvSpPr>
        <p:spPr>
          <a:xfrm>
            <a:off x="6185775" y="10050002"/>
            <a:ext cx="859500" cy="306900"/>
          </a:xfrm>
          <a:prstGeom prst="rightArrow">
            <a:avLst>
              <a:gd fmla="val 50000" name="adj1"/>
              <a:gd fmla="val 50000" name="adj2"/>
            </a:avLst>
          </a:prstGeom>
          <a:solidFill>
            <a:srgbClr val="9FCFCF"/>
          </a:solidFill>
          <a:ln cap="flat" cmpd="sng" w="9525">
            <a:solidFill>
              <a:srgbClr val="9FCF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77"/>
          <p:cNvSpPr/>
          <p:nvPr/>
        </p:nvSpPr>
        <p:spPr>
          <a:xfrm>
            <a:off x="-15375" y="8935000"/>
            <a:ext cx="7589400" cy="18045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rgbClr val="F3F3F3"/>
                </a:solidFill>
                <a:latin typeface="Pacifico"/>
                <a:ea typeface="Pacifico"/>
                <a:cs typeface="Pacifico"/>
                <a:sym typeface="Pacifico"/>
              </a:rPr>
              <a:t>A space for your notes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sp>
        <p:nvSpPr>
          <p:cNvPr id="1346" name="Google Shape;1346;p78"/>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78"/>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78"/>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78"/>
          <p:cNvSpPr txBox="1"/>
          <p:nvPr/>
        </p:nvSpPr>
        <p:spPr>
          <a:xfrm>
            <a:off x="14025" y="4380775"/>
            <a:ext cx="7599000" cy="364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 (abdominal distention)</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Small bowel obstruction tends to cause distension in the centre of the abdomen and occasionally in a very thin patient  peristalsis may be visible during episodes of colic.</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Constipation</a:t>
            </a:r>
            <a:r>
              <a:rPr lang="en-GB" sz="1100">
                <a:solidFill>
                  <a:schemeClr val="dk1"/>
                </a:solidFill>
                <a:latin typeface="Mada"/>
                <a:ea typeface="Mada"/>
                <a:cs typeface="Mada"/>
                <a:sym typeface="Mada"/>
              </a:rPr>
              <a:t> might happen with the small bowel obstruction not always.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Constitutional symptoms:</a:t>
            </a:r>
            <a:r>
              <a:rPr lang="en-GB" sz="1100">
                <a:solidFill>
                  <a:schemeClr val="dk1"/>
                </a:solidFill>
                <a:latin typeface="Mada"/>
                <a:ea typeface="Mada"/>
                <a:cs typeface="Mada"/>
                <a:sym typeface="Mada"/>
              </a:rPr>
              <a:t>  Loss of weight, Loss of appetite, Night sweating , Fever.</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PMH</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t>
            </a:r>
            <a:r>
              <a:rPr b="1" lang="en-GB" sz="1100">
                <a:latin typeface="Mada"/>
                <a:ea typeface="Mada"/>
                <a:cs typeface="Mada"/>
                <a:sym typeface="Mada"/>
              </a:rPr>
              <a:t>Similar complaint previously. </a:t>
            </a:r>
            <a:endParaRPr b="1" sz="1100">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latin typeface="Mada"/>
                <a:ea typeface="Mada"/>
                <a:cs typeface="Mada"/>
                <a:sym typeface="Mada"/>
              </a:rPr>
              <a:t>Hx of congenital anomalies in GIT</a:t>
            </a:r>
            <a:r>
              <a:rPr lang="en-GB" sz="1100">
                <a:latin typeface="Mada"/>
                <a:ea typeface="Mada"/>
                <a:cs typeface="Mada"/>
                <a:sym typeface="Mada"/>
              </a:rPr>
              <a:t>​ </a:t>
            </a:r>
            <a:r>
              <a:rPr lang="en-GB" sz="1100">
                <a:solidFill>
                  <a:schemeClr val="dk1"/>
                </a:solidFill>
                <a:latin typeface="Mada"/>
                <a:ea typeface="Mada"/>
                <a:cs typeface="Mada"/>
                <a:sym typeface="Mada"/>
              </a:rPr>
              <a:t>→ </a:t>
            </a:r>
            <a:r>
              <a:rPr lang="en-GB" sz="1100">
                <a:latin typeface="Mada"/>
                <a:ea typeface="Mada"/>
                <a:cs typeface="Mada"/>
                <a:sym typeface="Mada"/>
              </a:rPr>
              <a:t>Intestinal atresia.</a:t>
            </a:r>
            <a:endParaRPr sz="1100">
              <a:latin typeface="Mada"/>
              <a:ea typeface="Mada"/>
              <a:cs typeface="Mada"/>
              <a:sym typeface="Mada"/>
            </a:endParaRPr>
          </a:p>
          <a:p>
            <a:pPr indent="-298450" lvl="1" marL="914400" rtl="0" algn="l">
              <a:lnSpc>
                <a:spcPct val="115000"/>
              </a:lnSpc>
              <a:spcBef>
                <a:spcPts val="0"/>
              </a:spcBef>
              <a:spcAft>
                <a:spcPts val="0"/>
              </a:spcAft>
              <a:buClr>
                <a:srgbClr val="000000"/>
              </a:buClr>
              <a:buSzPts val="1100"/>
              <a:buFont typeface="Mada"/>
              <a:buChar char="○"/>
            </a:pPr>
            <a:r>
              <a:rPr b="1" lang="en-GB" sz="1100">
                <a:latin typeface="Mada"/>
                <a:ea typeface="Mada"/>
                <a:cs typeface="Mada"/>
                <a:sym typeface="Mada"/>
              </a:rPr>
              <a:t>Any Chronic Diseases </a:t>
            </a:r>
            <a:r>
              <a:rPr lang="en-GB" sz="1100">
                <a:latin typeface="Mada"/>
                <a:ea typeface="Mada"/>
                <a:cs typeface="Mada"/>
                <a:sym typeface="Mada"/>
              </a:rPr>
              <a:t> </a:t>
            </a:r>
            <a:r>
              <a:rPr lang="en-GB" sz="1100">
                <a:solidFill>
                  <a:schemeClr val="dk1"/>
                </a:solidFill>
                <a:latin typeface="Mada"/>
                <a:ea typeface="Mada"/>
                <a:cs typeface="Mada"/>
                <a:sym typeface="Mada"/>
              </a:rPr>
              <a:t>→ </a:t>
            </a:r>
            <a:r>
              <a:rPr b="1" lang="en-GB" sz="1100">
                <a:solidFill>
                  <a:srgbClr val="FF0000"/>
                </a:solidFill>
                <a:latin typeface="Mada"/>
                <a:ea typeface="Mada"/>
                <a:cs typeface="Mada"/>
                <a:sym typeface="Mada"/>
              </a:rPr>
              <a:t>Crohn’s disease, Neoplasm either benign or malignant, Hernias, gallstones. </a:t>
            </a:r>
            <a:endParaRPr b="1" sz="1100">
              <a:solidFill>
                <a:srgbClr val="FF0000"/>
              </a:solidFill>
              <a:latin typeface="Mada"/>
              <a:ea typeface="Mada"/>
              <a:cs typeface="Mada"/>
              <a:sym typeface="Mada"/>
            </a:endParaRPr>
          </a:p>
          <a:p>
            <a:pPr indent="-298450" lvl="1" marL="914400" rtl="0" algn="l">
              <a:lnSpc>
                <a:spcPct val="115000"/>
              </a:lnSpc>
              <a:spcBef>
                <a:spcPts val="0"/>
              </a:spcBef>
              <a:spcAft>
                <a:spcPts val="0"/>
              </a:spcAft>
              <a:buClr>
                <a:srgbClr val="000000"/>
              </a:buClr>
              <a:buSzPts val="1100"/>
              <a:buFont typeface="Mada"/>
              <a:buChar char="○"/>
            </a:pPr>
            <a:r>
              <a:rPr b="1" lang="en-GB" sz="1100">
                <a:latin typeface="Mada"/>
                <a:ea typeface="Mada"/>
                <a:cs typeface="Mada"/>
                <a:sym typeface="Mada"/>
              </a:rPr>
              <a:t>Surgical Hx</a:t>
            </a:r>
            <a:r>
              <a:rPr lang="en-GB" sz="1100">
                <a:latin typeface="Mada"/>
                <a:ea typeface="Mada"/>
                <a:cs typeface="Mada"/>
                <a:sym typeface="Mada"/>
              </a:rPr>
              <a:t> </a:t>
            </a:r>
            <a:r>
              <a:rPr lang="en-GB" sz="1100">
                <a:solidFill>
                  <a:schemeClr val="dk1"/>
                </a:solidFill>
                <a:latin typeface="Mada"/>
                <a:ea typeface="Mada"/>
                <a:cs typeface="Mada"/>
                <a:sym typeface="Mada"/>
              </a:rPr>
              <a:t>→ </a:t>
            </a:r>
            <a:r>
              <a:rPr b="1" lang="en-GB" sz="1100">
                <a:solidFill>
                  <a:srgbClr val="FF0000"/>
                </a:solidFill>
                <a:latin typeface="Mada"/>
                <a:ea typeface="Mada"/>
                <a:cs typeface="Mada"/>
                <a:sym typeface="Mada"/>
              </a:rPr>
              <a:t>Very important, Adhesions from previous surgeries can cause obstruction.​</a:t>
            </a:r>
            <a:endParaRPr b="1" sz="1100">
              <a:solidFill>
                <a:srgbClr val="FF0000"/>
              </a:solidFill>
              <a:latin typeface="Mada"/>
              <a:ea typeface="Mada"/>
              <a:cs typeface="Mada"/>
              <a:sym typeface="Mada"/>
            </a:endParaRPr>
          </a:p>
          <a:p>
            <a:pPr indent="-298450" lvl="1" marL="914400" rtl="0" algn="l">
              <a:lnSpc>
                <a:spcPct val="115000"/>
              </a:lnSpc>
              <a:spcBef>
                <a:spcPts val="0"/>
              </a:spcBef>
              <a:spcAft>
                <a:spcPts val="0"/>
              </a:spcAft>
              <a:buClr>
                <a:srgbClr val="000000"/>
              </a:buClr>
              <a:buSzPts val="1100"/>
              <a:buFont typeface="Mada"/>
              <a:buChar char="○"/>
            </a:pPr>
            <a:r>
              <a:rPr lang="en-GB" sz="1100">
                <a:latin typeface="Mada"/>
                <a:ea typeface="Mada"/>
                <a:cs typeface="Mada"/>
                <a:sym typeface="Mada"/>
              </a:rPr>
              <a:t>Hospital admissions.</a:t>
            </a:r>
            <a:endParaRPr sz="1100">
              <a:latin typeface="Mada"/>
              <a:ea typeface="Mada"/>
              <a:cs typeface="Mada"/>
              <a:sym typeface="Mada"/>
            </a:endParaRPr>
          </a:p>
          <a:p>
            <a:pPr indent="-298450" lvl="1" marL="914400" rtl="0" algn="l">
              <a:lnSpc>
                <a:spcPct val="115000"/>
              </a:lnSpc>
              <a:spcBef>
                <a:spcPts val="0"/>
              </a:spcBef>
              <a:spcAft>
                <a:spcPts val="0"/>
              </a:spcAft>
              <a:buClr>
                <a:srgbClr val="000000"/>
              </a:buClr>
              <a:buSzPts val="1100"/>
              <a:buFont typeface="Mada"/>
              <a:buChar char="○"/>
            </a:pPr>
            <a:r>
              <a:rPr lang="en-GB" sz="1100">
                <a:latin typeface="Mada"/>
                <a:ea typeface="Mada"/>
                <a:cs typeface="Mada"/>
                <a:sym typeface="Mada"/>
              </a:rPr>
              <a:t> ​Medication history.</a:t>
            </a:r>
            <a:endParaRPr sz="1100">
              <a:latin typeface="Mada"/>
              <a:ea typeface="Mada"/>
              <a:cs typeface="Mada"/>
              <a:sym typeface="Mada"/>
            </a:endParaRPr>
          </a:p>
          <a:p>
            <a:pPr indent="-298450" lvl="1" marL="914400" rtl="0" algn="l">
              <a:lnSpc>
                <a:spcPct val="115000"/>
              </a:lnSpc>
              <a:spcBef>
                <a:spcPts val="0"/>
              </a:spcBef>
              <a:spcAft>
                <a:spcPts val="0"/>
              </a:spcAft>
              <a:buClr>
                <a:srgbClr val="000000"/>
              </a:buClr>
              <a:buSzPts val="1100"/>
              <a:buFont typeface="Mada"/>
              <a:buChar char="○"/>
            </a:pPr>
            <a:r>
              <a:rPr lang="en-GB" sz="1100">
                <a:latin typeface="Mada"/>
                <a:ea typeface="Mada"/>
                <a:cs typeface="Mada"/>
                <a:sym typeface="Mada"/>
              </a:rPr>
              <a:t> Allergies.</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Family Hx </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Same Symptoms Complaint in the family. </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Chronic diseases</a:t>
            </a:r>
            <a:r>
              <a:rPr lang="en-GB" sz="1100">
                <a:solidFill>
                  <a:schemeClr val="dk1"/>
                </a:solidFill>
                <a:latin typeface="Mada"/>
                <a:ea typeface="Mada"/>
                <a:cs typeface="Mada"/>
                <a:sym typeface="Mada"/>
              </a:rPr>
              <a:t> → IBD (especially Crohn’s).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Malignancies.</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Alive parents</a:t>
            </a:r>
            <a:r>
              <a:rPr lang="en-GB" sz="1100">
                <a:solidFill>
                  <a:schemeClr val="dk1"/>
                </a:solidFill>
                <a:latin typeface="Mada"/>
                <a:ea typeface="Mada"/>
                <a:cs typeface="Mada"/>
                <a:sym typeface="Mada"/>
              </a:rPr>
              <a:t> → If not ask about cause of death.</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b="1" sz="1500">
              <a:solidFill>
                <a:schemeClr val="dk1"/>
              </a:solidFill>
              <a:highlight>
                <a:srgbClr val="F9DEC9"/>
              </a:highlight>
              <a:latin typeface="Lora"/>
              <a:ea typeface="Lora"/>
              <a:cs typeface="Lora"/>
              <a:sym typeface="Lora"/>
            </a:endParaRPr>
          </a:p>
          <a:p>
            <a:pPr indent="0" lvl="0" marL="0" rtl="0" algn="l">
              <a:lnSpc>
                <a:spcPct val="115000"/>
              </a:lnSpc>
              <a:spcBef>
                <a:spcPts val="0"/>
              </a:spcBef>
              <a:spcAft>
                <a:spcPts val="0"/>
              </a:spcAft>
              <a:buNone/>
            </a:pPr>
            <a:r>
              <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Abdominal X-ray ​(bowel distension and the presence of multiple gas fluid level​).</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CT scan.</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Endoscopy and colonoscopy.</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b="1" sz="1500">
              <a:solidFill>
                <a:schemeClr val="dk1"/>
              </a:solidFill>
              <a:highlight>
                <a:srgbClr val="F9DEC9"/>
              </a:highlight>
              <a:latin typeface="Lora"/>
              <a:ea typeface="Lora"/>
              <a:cs typeface="Lora"/>
              <a:sym typeface="Lora"/>
            </a:endParaRPr>
          </a:p>
          <a:p>
            <a:pPr indent="0" lvl="0" marL="0" rtl="0" algn="l">
              <a:lnSpc>
                <a:spcPct val="115000"/>
              </a:lnSpc>
              <a:spcBef>
                <a:spcPts val="0"/>
              </a:spcBef>
              <a:spcAft>
                <a:spcPts val="0"/>
              </a:spcAft>
              <a:buNone/>
            </a:pPr>
            <a:r>
              <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Conservative</a:t>
            </a:r>
            <a:r>
              <a:rPr lang="en-GB" sz="1100">
                <a:solidFill>
                  <a:schemeClr val="dk1"/>
                </a:solidFill>
                <a:latin typeface="Mada"/>
                <a:ea typeface="Mada"/>
                <a:cs typeface="Mada"/>
                <a:sym typeface="Mada"/>
              </a:rPr>
              <a:t> →NPO, NG decompression,  IVF painkillers, antiemetic</a:t>
            </a:r>
            <a:r>
              <a:rPr lang="en-GB" sz="1100">
                <a:solidFill>
                  <a:srgbClr val="6AA84F"/>
                </a:solidFill>
                <a:latin typeface="Mada"/>
                <a:ea typeface="Mada"/>
                <a:cs typeface="Mada"/>
                <a:sym typeface="Mada"/>
              </a:rPr>
              <a:t>, Foley catheter (to monitor output), antibiotics (if perforation is suspected) </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Surgery</a:t>
            </a:r>
            <a:r>
              <a:rPr lang="en-GB" sz="1100">
                <a:solidFill>
                  <a:schemeClr val="dk1"/>
                </a:solidFill>
                <a:latin typeface="Mada"/>
                <a:ea typeface="Mada"/>
                <a:cs typeface="Mada"/>
                <a:sym typeface="Mada"/>
              </a:rPr>
              <a:t> →indications: if conservative unsuccessful, </a:t>
            </a:r>
            <a:r>
              <a:rPr lang="en-GB" sz="1100">
                <a:solidFill>
                  <a:srgbClr val="6AA84F"/>
                </a:solidFill>
                <a:latin typeface="Mada"/>
                <a:ea typeface="Mada"/>
                <a:cs typeface="Mada"/>
                <a:sym typeface="Mada"/>
              </a:rPr>
              <a:t>virgin abdomen, </a:t>
            </a:r>
            <a:r>
              <a:rPr lang="en-GB" sz="1100">
                <a:solidFill>
                  <a:srgbClr val="999999"/>
                </a:solidFill>
                <a:latin typeface="Mada"/>
                <a:ea typeface="Mada"/>
                <a:cs typeface="Mada"/>
                <a:sym typeface="Mada"/>
              </a:rPr>
              <a:t>tender irreducible hernia, strangulation, complete obstruction.</a:t>
            </a:r>
            <a:endParaRPr sz="1100">
              <a:solidFill>
                <a:srgbClr val="999999"/>
              </a:solidFill>
              <a:latin typeface="Mada"/>
              <a:ea typeface="Mada"/>
              <a:cs typeface="Mada"/>
              <a:sym typeface="Mada"/>
            </a:endParaRPr>
          </a:p>
        </p:txBody>
      </p:sp>
      <p:sp>
        <p:nvSpPr>
          <p:cNvPr id="1350" name="Google Shape;1350;p78"/>
          <p:cNvSpPr txBox="1"/>
          <p:nvPr/>
        </p:nvSpPr>
        <p:spPr>
          <a:xfrm>
            <a:off x="69375" y="640550"/>
            <a:ext cx="64344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a:t>
            </a:r>
            <a:endParaRPr sz="1000">
              <a:solidFill>
                <a:srgbClr val="9FCFCF"/>
              </a:solidFill>
              <a:latin typeface="Comfortaa Regular"/>
              <a:ea typeface="Comfortaa Regular"/>
              <a:cs typeface="Comfortaa Regular"/>
              <a:sym typeface="Comfortaa Regular"/>
            </a:endParaRPr>
          </a:p>
        </p:txBody>
      </p:sp>
      <p:sp>
        <p:nvSpPr>
          <p:cNvPr id="1351" name="Google Shape;1351;p78"/>
          <p:cNvSpPr/>
          <p:nvPr/>
        </p:nvSpPr>
        <p:spPr>
          <a:xfrm>
            <a:off x="-19000" y="976750"/>
            <a:ext cx="2314500" cy="600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352" name="Google Shape;1352;p78"/>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aphicFrame>
        <p:nvGraphicFramePr>
          <p:cNvPr id="1353" name="Google Shape;1353;p78"/>
          <p:cNvGraphicFramePr/>
          <p:nvPr/>
        </p:nvGraphicFramePr>
        <p:xfrm>
          <a:off x="320051" y="1436875"/>
          <a:ext cx="3000000" cy="3000000"/>
        </p:xfrm>
        <a:graphic>
          <a:graphicData uri="http://schemas.openxmlformats.org/drawingml/2006/table">
            <a:tbl>
              <a:tblPr>
                <a:noFill/>
                <a:tableStyleId>{19993E90-D4CF-4236-97D6-A35B643A8516}</a:tableStyleId>
              </a:tblPr>
              <a:tblGrid>
                <a:gridCol w="1659200"/>
                <a:gridCol w="5290225"/>
              </a:tblGrid>
              <a:tr h="373700">
                <a:tc>
                  <a:txBody>
                    <a:bodyPr/>
                    <a:lstStyle/>
                    <a:p>
                      <a:pPr indent="0" lvl="0" marL="0" rtl="0" algn="ctr">
                        <a:spcBef>
                          <a:spcPts val="0"/>
                        </a:spcBef>
                        <a:spcAft>
                          <a:spcPts val="0"/>
                        </a:spcAft>
                        <a:buNone/>
                      </a:pPr>
                      <a:r>
                        <a:rPr b="1" lang="en-GB" sz="1200">
                          <a:latin typeface="Mada"/>
                          <a:ea typeface="Mada"/>
                          <a:cs typeface="Mada"/>
                          <a:sym typeface="Mada"/>
                        </a:rPr>
                        <a:t>Question</a:t>
                      </a:r>
                      <a:endParaRPr b="1" sz="12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None/>
                      </a:pPr>
                      <a:r>
                        <a:rPr b="1" lang="en-GB" sz="1200">
                          <a:latin typeface="Mada"/>
                          <a:ea typeface="Mada"/>
                          <a:cs typeface="Mada"/>
                          <a:sym typeface="Mada"/>
                        </a:rPr>
                        <a:t>Hint </a:t>
                      </a:r>
                      <a:endParaRPr b="1" sz="1200">
                        <a:latin typeface="Mada"/>
                        <a:ea typeface="Mada"/>
                        <a:cs typeface="Mada"/>
                        <a:sym typeface="Mada"/>
                      </a:endParaRPr>
                    </a:p>
                  </a:txBody>
                  <a:tcPr marT="91425" marB="91425" marR="91425" marL="91425">
                    <a:solidFill>
                      <a:srgbClr val="F9DEC9"/>
                    </a:solidFill>
                  </a:tcPr>
                </a:tc>
              </a:tr>
              <a:tr h="100000">
                <a:tc>
                  <a:txBody>
                    <a:bodyPr/>
                    <a:lstStyle/>
                    <a:p>
                      <a:pPr indent="0" lvl="0" marL="0" rtl="0" algn="ctr">
                        <a:spcBef>
                          <a:spcPts val="0"/>
                        </a:spcBef>
                        <a:spcAft>
                          <a:spcPts val="0"/>
                        </a:spcAft>
                        <a:buNone/>
                      </a:pPr>
                      <a:r>
                        <a:rPr b="1" lang="en-GB" sz="1200">
                          <a:latin typeface="Mada"/>
                          <a:ea typeface="Mada"/>
                          <a:cs typeface="Mada"/>
                          <a:sym typeface="Mada"/>
                        </a:rPr>
                        <a:t>Frequency </a:t>
                      </a:r>
                      <a:endParaRPr b="1" sz="12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b="1" lang="en-GB" sz="1100">
                          <a:latin typeface="Mada"/>
                          <a:ea typeface="Mada"/>
                          <a:cs typeface="Mada"/>
                          <a:sym typeface="Mada"/>
                        </a:rPr>
                        <a:t>Frequent </a:t>
                      </a:r>
                      <a:r>
                        <a:rPr lang="en-GB" sz="1100">
                          <a:latin typeface="Mada"/>
                          <a:ea typeface="Mada"/>
                          <a:cs typeface="Mada"/>
                          <a:sym typeface="Mada"/>
                        </a:rPr>
                        <a:t>vomiting </a:t>
                      </a:r>
                      <a:r>
                        <a:rPr lang="en-GB" sz="1100">
                          <a:solidFill>
                            <a:srgbClr val="6AA84F"/>
                          </a:solidFill>
                          <a:latin typeface="Mada"/>
                          <a:ea typeface="Mada"/>
                          <a:cs typeface="Mada"/>
                          <a:sym typeface="Mada"/>
                        </a:rPr>
                        <a:t>(small bowel obstruction → early vomiting)</a:t>
                      </a:r>
                      <a:endParaRPr sz="1100">
                        <a:solidFill>
                          <a:srgbClr val="6AA84F"/>
                        </a:solidFill>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200">
                          <a:latin typeface="Mada"/>
                          <a:ea typeface="Mada"/>
                          <a:cs typeface="Mada"/>
                          <a:sym typeface="Mada"/>
                        </a:rPr>
                        <a:t>Content</a:t>
                      </a:r>
                      <a:endParaRPr b="1" sz="12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Clr>
                          <a:schemeClr val="dk1"/>
                        </a:buClr>
                        <a:buSzPts val="1100"/>
                        <a:buFont typeface="Mada"/>
                        <a:buChar char="●"/>
                      </a:pPr>
                      <a:r>
                        <a:rPr b="1" lang="en-GB" sz="1100">
                          <a:latin typeface="Mada"/>
                          <a:ea typeface="Mada"/>
                          <a:cs typeface="Mada"/>
                          <a:sym typeface="Mada"/>
                        </a:rPr>
                        <a:t>Amount (cups).</a:t>
                      </a:r>
                      <a:endParaRPr b="1" sz="1100">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latin typeface="Mada"/>
                          <a:ea typeface="Mada"/>
                          <a:cs typeface="Mada"/>
                          <a:sym typeface="Mada"/>
                        </a:rPr>
                        <a:t>​Color.</a:t>
                      </a:r>
                      <a:endParaRPr b="1" sz="1100">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latin typeface="Mada"/>
                          <a:ea typeface="Mada"/>
                          <a:cs typeface="Mada"/>
                          <a:sym typeface="Mada"/>
                        </a:rPr>
                        <a:t>Pyloric obstruction </a:t>
                      </a:r>
                      <a:r>
                        <a:rPr lang="en-GB" sz="1100">
                          <a:solidFill>
                            <a:schemeClr val="dk1"/>
                          </a:solidFill>
                          <a:latin typeface="Mada"/>
                          <a:ea typeface="Mada"/>
                          <a:cs typeface="Mada"/>
                          <a:sym typeface="Mada"/>
                        </a:rPr>
                        <a:t>→ watery and acid.</a:t>
                      </a:r>
                      <a:endParaRPr sz="1100">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latin typeface="Mada"/>
                          <a:ea typeface="Mada"/>
                          <a:cs typeface="Mada"/>
                          <a:sym typeface="Mada"/>
                        </a:rPr>
                        <a:t>High small bowel obstruction </a:t>
                      </a:r>
                      <a:r>
                        <a:rPr lang="en-GB" sz="1100">
                          <a:solidFill>
                            <a:schemeClr val="dk1"/>
                          </a:solidFill>
                          <a:latin typeface="Mada"/>
                          <a:ea typeface="Mada"/>
                          <a:cs typeface="Mada"/>
                          <a:sym typeface="Mada"/>
                        </a:rPr>
                        <a:t>→</a:t>
                      </a:r>
                      <a:r>
                        <a:rPr lang="en-GB" sz="1100">
                          <a:latin typeface="Mada"/>
                          <a:ea typeface="Mada"/>
                          <a:cs typeface="Mada"/>
                          <a:sym typeface="Mada"/>
                        </a:rPr>
                        <a:t> greenish blue , bile stained vomit.</a:t>
                      </a:r>
                      <a:endParaRPr sz="1100">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latin typeface="Mada"/>
                          <a:ea typeface="Mada"/>
                          <a:cs typeface="Mada"/>
                          <a:sym typeface="Mada"/>
                        </a:rPr>
                        <a:t>Lower part of the small bowel </a:t>
                      </a:r>
                      <a:r>
                        <a:rPr lang="en-GB" sz="1100">
                          <a:solidFill>
                            <a:schemeClr val="dk1"/>
                          </a:solidFill>
                          <a:latin typeface="Mada"/>
                          <a:ea typeface="Mada"/>
                          <a:cs typeface="Mada"/>
                          <a:sym typeface="Mada"/>
                        </a:rPr>
                        <a:t>→</a:t>
                      </a:r>
                      <a:r>
                        <a:rPr lang="en-GB" sz="1100">
                          <a:latin typeface="Mada"/>
                          <a:ea typeface="Mada"/>
                          <a:cs typeface="Mada"/>
                          <a:sym typeface="Mada"/>
                        </a:rPr>
                        <a:t> brown vomit.</a:t>
                      </a:r>
                      <a:endParaRPr sz="1100">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200">
                          <a:latin typeface="Mada"/>
                          <a:ea typeface="Mada"/>
                          <a:cs typeface="Mada"/>
                          <a:sym typeface="Mada"/>
                        </a:rPr>
                        <a:t>Duration  </a:t>
                      </a:r>
                      <a:endParaRPr b="1" sz="12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For how long?</a:t>
                      </a:r>
                      <a:endParaRPr sz="1100">
                        <a:solidFill>
                          <a:schemeClr val="dk1"/>
                        </a:solidFill>
                        <a:latin typeface="Mada"/>
                        <a:ea typeface="Mada"/>
                        <a:cs typeface="Mada"/>
                        <a:sym typeface="Mada"/>
                      </a:endParaRPr>
                    </a:p>
                  </a:txBody>
                  <a:tcPr marT="91425" marB="91425" marR="91425" marL="91425"/>
                </a:tc>
              </a:tr>
              <a:tr h="240150">
                <a:tc>
                  <a:txBody>
                    <a:bodyPr/>
                    <a:lstStyle/>
                    <a:p>
                      <a:pPr indent="0" lvl="0" marL="0" rtl="0" algn="ctr">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Exacerbating factors</a:t>
                      </a:r>
                      <a:endParaRPr b="1" sz="11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&amp;</a:t>
                      </a:r>
                      <a:endParaRPr b="1" sz="11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Relieving factors</a:t>
                      </a:r>
                      <a:endParaRPr b="1" sz="1200">
                        <a:latin typeface="Mada"/>
                        <a:ea typeface="Mada"/>
                        <a:cs typeface="Mada"/>
                        <a:sym typeface="Mada"/>
                      </a:endParaRPr>
                    </a:p>
                  </a:txBody>
                  <a:tcPr marT="91425" marB="91425" marR="91425" marL="91425" anchor="ctr"/>
                </a:tc>
                <a:tc>
                  <a:txBody>
                    <a:bodyPr/>
                    <a:lstStyle/>
                    <a:p>
                      <a:pPr indent="-292100" lvl="0" marL="457200" rtl="0" algn="l">
                        <a:spcBef>
                          <a:spcPts val="0"/>
                        </a:spcBef>
                        <a:spcAft>
                          <a:spcPts val="0"/>
                        </a:spcAft>
                        <a:buClr>
                          <a:schemeClr val="dk1"/>
                        </a:buClr>
                        <a:buSzPts val="1000"/>
                        <a:buFont typeface="Mada"/>
                        <a:buChar char="●"/>
                      </a:pPr>
                      <a:r>
                        <a:rPr lang="en-GB" sz="1100">
                          <a:solidFill>
                            <a:schemeClr val="dk1"/>
                          </a:solidFill>
                          <a:latin typeface="Mada"/>
                          <a:ea typeface="Mada"/>
                          <a:cs typeface="Mada"/>
                          <a:sym typeface="Mada"/>
                        </a:rPr>
                        <a:t>​</a:t>
                      </a:r>
                      <a:r>
                        <a:rPr b="1" lang="en-GB" sz="1100">
                          <a:solidFill>
                            <a:schemeClr val="dk1"/>
                          </a:solidFill>
                          <a:latin typeface="Mada"/>
                          <a:ea typeface="Mada"/>
                          <a:cs typeface="Mada"/>
                          <a:sym typeface="Mada"/>
                        </a:rPr>
                        <a:t>Exacerbating </a:t>
                      </a:r>
                      <a:r>
                        <a:rPr lang="en-GB" sz="1100">
                          <a:solidFill>
                            <a:schemeClr val="dk1"/>
                          </a:solidFill>
                          <a:latin typeface="Mada"/>
                          <a:ea typeface="Mada"/>
                          <a:cs typeface="Mada"/>
                          <a:sym typeface="Mada"/>
                        </a:rPr>
                        <a:t> → eating and drinking.</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Relieving</a:t>
                      </a:r>
                      <a:r>
                        <a:rPr lang="en-GB" sz="1100">
                          <a:solidFill>
                            <a:schemeClr val="dk1"/>
                          </a:solidFill>
                          <a:latin typeface="Mada"/>
                          <a:ea typeface="Mada"/>
                          <a:cs typeface="Mada"/>
                          <a:sym typeface="Mada"/>
                        </a:rPr>
                        <a:t> → ​ fasting .</a:t>
                      </a:r>
                      <a:endParaRPr sz="1100">
                        <a:solidFill>
                          <a:schemeClr val="dk1"/>
                        </a:solidFill>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200">
                          <a:solidFill>
                            <a:schemeClr val="dk1"/>
                          </a:solidFill>
                          <a:latin typeface="Mada"/>
                          <a:ea typeface="Mada"/>
                          <a:cs typeface="Mada"/>
                          <a:sym typeface="Mada"/>
                        </a:rPr>
                        <a:t>Severity</a:t>
                      </a:r>
                      <a:endParaRPr b="1" sz="12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tcP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Usually severe.</a:t>
                      </a:r>
                      <a:endParaRPr b="1" sz="11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tcPr>
                </a:tc>
              </a:tr>
            </a:tbl>
          </a:graphicData>
        </a:graphic>
      </p:graphicFrame>
      <p:sp>
        <p:nvSpPr>
          <p:cNvPr id="1354" name="Google Shape;1354;p78"/>
          <p:cNvSpPr txBox="1"/>
          <p:nvPr/>
        </p:nvSpPr>
        <p:spPr>
          <a:xfrm>
            <a:off x="-19000" y="1048025"/>
            <a:ext cx="3105900" cy="5286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 (vomiting)</a:t>
            </a:r>
            <a:endParaRPr sz="1100">
              <a:solidFill>
                <a:schemeClr val="dk1"/>
              </a:solidFill>
              <a:latin typeface="Mada"/>
              <a:ea typeface="Mada"/>
              <a:cs typeface="Mada"/>
              <a:sym typeface="Mada"/>
            </a:endParaRPr>
          </a:p>
        </p:txBody>
      </p:sp>
      <p:sp>
        <p:nvSpPr>
          <p:cNvPr id="1355" name="Google Shape;1355;p78"/>
          <p:cNvSpPr txBox="1"/>
          <p:nvPr/>
        </p:nvSpPr>
        <p:spPr>
          <a:xfrm>
            <a:off x="-56500" y="261250"/>
            <a:ext cx="7195800" cy="4377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sz="2000">
                <a:solidFill>
                  <a:srgbClr val="9FCFCF"/>
                </a:solidFill>
                <a:highlight>
                  <a:srgbClr val="FFFFFF"/>
                </a:highlight>
                <a:latin typeface="Lora"/>
                <a:ea typeface="Lora"/>
                <a:cs typeface="Lora"/>
                <a:sym typeface="Lora"/>
              </a:rPr>
              <a:t> Cont. </a:t>
            </a:r>
            <a:r>
              <a:rPr b="1" lang="en-GB" sz="2000">
                <a:solidFill>
                  <a:srgbClr val="9FCFCF"/>
                </a:solidFill>
                <a:highlight>
                  <a:srgbClr val="FFFFFF"/>
                </a:highlight>
                <a:latin typeface="Lora"/>
                <a:ea typeface="Lora"/>
                <a:cs typeface="Lora"/>
                <a:sym typeface="Lora"/>
              </a:rPr>
              <a:t>History of Small Bowel Obstruction </a:t>
            </a:r>
            <a:endParaRPr b="1" sz="2000">
              <a:solidFill>
                <a:srgbClr val="9FCFCF"/>
              </a:solidFill>
              <a:latin typeface="Lora"/>
              <a:ea typeface="Lora"/>
              <a:cs typeface="Lora"/>
              <a:sym typeface="Lora"/>
            </a:endParaRPr>
          </a:p>
        </p:txBody>
      </p:sp>
      <p:sp>
        <p:nvSpPr>
          <p:cNvPr id="1356" name="Google Shape;1356;p78"/>
          <p:cNvSpPr txBox="1"/>
          <p:nvPr/>
        </p:nvSpPr>
        <p:spPr>
          <a:xfrm>
            <a:off x="72225" y="8342038"/>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Investigations </a:t>
            </a:r>
            <a:endParaRPr sz="1800">
              <a:solidFill>
                <a:srgbClr val="9FCFCF"/>
              </a:solidFill>
              <a:latin typeface="Comfortaa Regular"/>
              <a:ea typeface="Comfortaa Regular"/>
              <a:cs typeface="Comfortaa Regular"/>
              <a:sym typeface="Comfortaa Regular"/>
            </a:endParaRPr>
          </a:p>
        </p:txBody>
      </p:sp>
      <p:sp>
        <p:nvSpPr>
          <p:cNvPr id="1357" name="Google Shape;1357;p78"/>
          <p:cNvSpPr/>
          <p:nvPr/>
        </p:nvSpPr>
        <p:spPr>
          <a:xfrm>
            <a:off x="7875" y="8712700"/>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358" name="Google Shape;1358;p78"/>
          <p:cNvSpPr txBox="1"/>
          <p:nvPr/>
        </p:nvSpPr>
        <p:spPr>
          <a:xfrm>
            <a:off x="72213" y="937131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Management</a:t>
            </a:r>
            <a:endParaRPr sz="1800">
              <a:solidFill>
                <a:srgbClr val="9FCFCF"/>
              </a:solidFill>
              <a:latin typeface="Comfortaa Regular"/>
              <a:ea typeface="Comfortaa Regular"/>
              <a:cs typeface="Comfortaa Regular"/>
              <a:sym typeface="Comfortaa Regular"/>
            </a:endParaRPr>
          </a:p>
        </p:txBody>
      </p:sp>
      <p:sp>
        <p:nvSpPr>
          <p:cNvPr id="1359" name="Google Shape;1359;p78"/>
          <p:cNvSpPr/>
          <p:nvPr/>
        </p:nvSpPr>
        <p:spPr>
          <a:xfrm>
            <a:off x="-56488" y="9741975"/>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3" name="Shape 1363"/>
        <p:cNvGrpSpPr/>
        <p:nvPr/>
      </p:nvGrpSpPr>
      <p:grpSpPr>
        <a:xfrm>
          <a:off x="0" y="0"/>
          <a:ext cx="0" cy="0"/>
          <a:chOff x="0" y="0"/>
          <a:chExt cx="0" cy="0"/>
        </a:xfrm>
      </p:grpSpPr>
      <p:sp>
        <p:nvSpPr>
          <p:cNvPr id="1364" name="Google Shape;1364;p79"/>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79"/>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79"/>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367" name="Google Shape;1367;p79"/>
          <p:cNvGraphicFramePr/>
          <p:nvPr/>
        </p:nvGraphicFramePr>
        <p:xfrm>
          <a:off x="322451" y="5769465"/>
          <a:ext cx="3000000" cy="3000000"/>
        </p:xfrm>
        <a:graphic>
          <a:graphicData uri="http://schemas.openxmlformats.org/drawingml/2006/table">
            <a:tbl>
              <a:tblPr>
                <a:noFill/>
                <a:tableStyleId>{19993E90-D4CF-4236-97D6-A35B643A8516}</a:tableStyleId>
              </a:tblPr>
              <a:tblGrid>
                <a:gridCol w="1659200"/>
                <a:gridCol w="5290225"/>
              </a:tblGrid>
              <a:tr h="373700">
                <a:tc>
                  <a:txBody>
                    <a:bodyPr/>
                    <a:lstStyle/>
                    <a:p>
                      <a:pPr indent="0" lvl="0" marL="0" rtl="0" algn="ctr">
                        <a:spcBef>
                          <a:spcPts val="0"/>
                        </a:spcBef>
                        <a:spcAft>
                          <a:spcPts val="0"/>
                        </a:spcAft>
                        <a:buNone/>
                      </a:pPr>
                      <a:r>
                        <a:rPr b="1" lang="en-GB" sz="1200">
                          <a:latin typeface="Mada"/>
                          <a:ea typeface="Mada"/>
                          <a:cs typeface="Mada"/>
                          <a:sym typeface="Mada"/>
                        </a:rPr>
                        <a:t>SOCRATE</a:t>
                      </a:r>
                      <a:endParaRPr b="1" sz="12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None/>
                      </a:pPr>
                      <a:r>
                        <a:rPr b="1" lang="en-GB" sz="1200">
                          <a:latin typeface="Mada"/>
                          <a:ea typeface="Mada"/>
                          <a:cs typeface="Mada"/>
                          <a:sym typeface="Mada"/>
                        </a:rPr>
                        <a:t>Hint </a:t>
                      </a:r>
                      <a:endParaRPr b="1" sz="1200">
                        <a:latin typeface="Mada"/>
                        <a:ea typeface="Mada"/>
                        <a:cs typeface="Mada"/>
                        <a:sym typeface="Mada"/>
                      </a:endParaRPr>
                    </a:p>
                  </a:txBody>
                  <a:tcPr marT="91425" marB="91425" marR="91425" marL="91425">
                    <a:solidFill>
                      <a:srgbClr val="F9DEC9"/>
                    </a:solidFill>
                  </a:tcPr>
                </a:tc>
              </a:tr>
              <a:tr h="100000">
                <a:tc>
                  <a:txBody>
                    <a:bodyPr/>
                    <a:lstStyle/>
                    <a:p>
                      <a:pPr indent="0" lvl="0" marL="0" rtl="0" algn="ctr">
                        <a:spcBef>
                          <a:spcPts val="0"/>
                        </a:spcBef>
                        <a:spcAft>
                          <a:spcPts val="0"/>
                        </a:spcAft>
                        <a:buNone/>
                      </a:pPr>
                      <a:r>
                        <a:rPr b="1" lang="en-GB" sz="1200">
                          <a:latin typeface="Mada"/>
                          <a:ea typeface="Mada"/>
                          <a:cs typeface="Mada"/>
                          <a:sym typeface="Mada"/>
                        </a:rPr>
                        <a:t>Onset</a:t>
                      </a:r>
                      <a:endParaRPr b="1" sz="12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Clr>
                          <a:schemeClr val="dk1"/>
                        </a:buClr>
                        <a:buSzPts val="1100"/>
                        <a:buFont typeface="Mada"/>
                        <a:buChar char="●"/>
                      </a:pPr>
                      <a:r>
                        <a:rPr b="1" lang="en-GB" sz="1100">
                          <a:latin typeface="Mada"/>
                          <a:ea typeface="Mada"/>
                          <a:cs typeface="Mada"/>
                          <a:sym typeface="Mada"/>
                        </a:rPr>
                        <a:t>Sudden </a:t>
                      </a:r>
                      <a:r>
                        <a:rPr lang="en-GB" sz="1100">
                          <a:solidFill>
                            <a:schemeClr val="dk1"/>
                          </a:solidFill>
                          <a:latin typeface="Mada"/>
                          <a:ea typeface="Mada"/>
                          <a:cs typeface="Mada"/>
                          <a:sym typeface="Mada"/>
                        </a:rPr>
                        <a:t>→​Choledocholithiasis, Acute hepatitis, Cholangitis, Sepsis, Hemolysis.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latin typeface="Mada"/>
                          <a:ea typeface="Mada"/>
                          <a:cs typeface="Mada"/>
                          <a:sym typeface="Mada"/>
                        </a:rPr>
                        <a:t>Gradual </a:t>
                      </a:r>
                      <a:r>
                        <a:rPr lang="en-GB" sz="1100">
                          <a:solidFill>
                            <a:schemeClr val="dk1"/>
                          </a:solidFill>
                          <a:latin typeface="Mada"/>
                          <a:ea typeface="Mada"/>
                          <a:cs typeface="Mada"/>
                          <a:sym typeface="Mada"/>
                        </a:rPr>
                        <a:t>→Cancer in the head of the pancreas, Chronic hepatitis, CHF​.</a:t>
                      </a:r>
                      <a:endParaRPr sz="1100">
                        <a:solidFill>
                          <a:schemeClr val="dk1"/>
                        </a:solidFill>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200">
                          <a:latin typeface="Mada"/>
                          <a:ea typeface="Mada"/>
                          <a:cs typeface="Mada"/>
                          <a:sym typeface="Mada"/>
                        </a:rPr>
                        <a:t>Course/ </a:t>
                      </a:r>
                      <a:r>
                        <a:rPr b="1" lang="en-GB" sz="1200">
                          <a:latin typeface="Mada"/>
                          <a:ea typeface="Mada"/>
                          <a:cs typeface="Mada"/>
                          <a:sym typeface="Mada"/>
                        </a:rPr>
                        <a:t>Character </a:t>
                      </a:r>
                      <a:endParaRPr b="1" sz="12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t>
                      </a:r>
                      <a:r>
                        <a:rPr b="1" lang="en-GB" sz="1100">
                          <a:solidFill>
                            <a:schemeClr val="dk1"/>
                          </a:solidFill>
                          <a:latin typeface="Mada"/>
                          <a:ea typeface="Mada"/>
                          <a:cs typeface="Mada"/>
                          <a:sym typeface="Mada"/>
                        </a:rPr>
                        <a:t>Does the discoloration change with time, stress, fasting or menstruation</a:t>
                      </a:r>
                      <a:r>
                        <a:rPr lang="en-GB" sz="1100">
                          <a:solidFill>
                            <a:schemeClr val="dk1"/>
                          </a:solidFill>
                          <a:latin typeface="Mada"/>
                          <a:ea typeface="Mada"/>
                          <a:cs typeface="Mada"/>
                          <a:sym typeface="Mada"/>
                        </a:rPr>
                        <a:t>→</a:t>
                      </a:r>
                      <a:r>
                        <a:rPr lang="en-GB" sz="1100">
                          <a:solidFill>
                            <a:schemeClr val="dk1"/>
                          </a:solidFill>
                          <a:latin typeface="Mada"/>
                          <a:ea typeface="Mada"/>
                          <a:cs typeface="Mada"/>
                          <a:sym typeface="Mada"/>
                        </a:rPr>
                        <a:t>​Gilbert syndrome.</a:t>
                      </a:r>
                      <a:endParaRPr sz="1100">
                        <a:solidFill>
                          <a:schemeClr val="dk1"/>
                        </a:solidFill>
                        <a:latin typeface="Mada"/>
                        <a:ea typeface="Mada"/>
                        <a:cs typeface="Mada"/>
                        <a:sym typeface="Mada"/>
                      </a:endParaRPr>
                    </a:p>
                  </a:txBody>
                  <a:tcPr marT="91425" marB="91425" marR="91425" marL="91425"/>
                </a:tc>
              </a:tr>
              <a:tr h="892225">
                <a:tc>
                  <a:txBody>
                    <a:bodyPr/>
                    <a:lstStyle/>
                    <a:p>
                      <a:pPr indent="0" lvl="0" marL="0" rtl="0" algn="ctr">
                        <a:spcBef>
                          <a:spcPts val="0"/>
                        </a:spcBef>
                        <a:spcAft>
                          <a:spcPts val="0"/>
                        </a:spcAft>
                        <a:buNone/>
                      </a:pPr>
                      <a:r>
                        <a:rPr b="1" lang="en-GB" sz="1200">
                          <a:latin typeface="Mada"/>
                          <a:ea typeface="Mada"/>
                          <a:cs typeface="Mada"/>
                          <a:sym typeface="Mada"/>
                        </a:rPr>
                        <a:t>Associated symptoms</a:t>
                      </a:r>
                      <a:endParaRPr b="1" sz="1200">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tcPr>
                </a:tc>
                <a:tc>
                  <a:txBody>
                    <a:bodyPr/>
                    <a:lstStyle/>
                    <a:p>
                      <a:pPr indent="-285750" lvl="0" marL="457200" rtl="0" algn="l">
                        <a:spcBef>
                          <a:spcPts val="0"/>
                        </a:spcBef>
                        <a:spcAft>
                          <a:spcPts val="0"/>
                        </a:spcAft>
                        <a:buClr>
                          <a:schemeClr val="dk1"/>
                        </a:buClr>
                        <a:buSzPts val="900"/>
                        <a:buFont typeface="Mada"/>
                        <a:buChar char="●"/>
                      </a:pPr>
                      <a:r>
                        <a:rPr b="1" lang="en-GB" sz="1100">
                          <a:solidFill>
                            <a:schemeClr val="dk1"/>
                          </a:solidFill>
                          <a:latin typeface="Mada"/>
                          <a:ea typeface="Mada"/>
                          <a:cs typeface="Mada"/>
                          <a:sym typeface="Mada"/>
                        </a:rPr>
                        <a:t>Nausea or vomiting, RUQ pain</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Cholecystitis, Cholangitis, Gallstones, Acute hepatitis.</a:t>
                      </a:r>
                      <a:endParaRPr sz="11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b="1" lang="en-GB" sz="1100">
                          <a:solidFill>
                            <a:schemeClr val="dk1"/>
                          </a:solidFill>
                          <a:latin typeface="Mada"/>
                          <a:ea typeface="Mada"/>
                          <a:cs typeface="Mada"/>
                          <a:sym typeface="Mada"/>
                        </a:rPr>
                        <a:t>Epigastric pain</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Pancreatitis, Pancreatic Cancer.</a:t>
                      </a:r>
                      <a:endParaRPr sz="11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b="1" lang="en-GB" sz="1100">
                          <a:solidFill>
                            <a:schemeClr val="dk1"/>
                          </a:solidFill>
                          <a:latin typeface="Mada"/>
                          <a:ea typeface="Mada"/>
                          <a:cs typeface="Mada"/>
                          <a:sym typeface="Mada"/>
                        </a:rPr>
                        <a:t>Abdominal distension, Hematemesis, Confusion</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Liver cirrhosis.</a:t>
                      </a:r>
                      <a:endParaRPr sz="11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b="1" lang="en-GB" sz="1100">
                          <a:solidFill>
                            <a:schemeClr val="dk1"/>
                          </a:solidFill>
                          <a:latin typeface="Mada"/>
                          <a:ea typeface="Mada"/>
                          <a:cs typeface="Mada"/>
                          <a:sym typeface="Mada"/>
                        </a:rPr>
                        <a:t>Fatigue, Malaise, Loss of appetite, Weight loss</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Tumor of the head of pancreas.</a:t>
                      </a:r>
                      <a:endParaRPr sz="11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b="1" lang="en-GB" sz="1100">
                          <a:solidFill>
                            <a:schemeClr val="dk1"/>
                          </a:solidFill>
                          <a:latin typeface="Mada"/>
                          <a:ea typeface="Mada"/>
                          <a:cs typeface="Mada"/>
                          <a:sym typeface="Mada"/>
                        </a:rPr>
                        <a:t>Increased or easy bruisability</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Coagulopathy due to impaired clotting factor synthesis from cirrhosis.</a:t>
                      </a:r>
                      <a:endParaRPr sz="11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b="1" lang="en-GB" sz="1100">
                          <a:solidFill>
                            <a:schemeClr val="dk1"/>
                          </a:solidFill>
                          <a:latin typeface="Mada"/>
                          <a:ea typeface="Mada"/>
                          <a:cs typeface="Mada"/>
                          <a:sym typeface="Mada"/>
                        </a:rPr>
                        <a:t>Itching, Pale stool, Dark urine</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High level of bilirubin obstructive jaundice.</a:t>
                      </a:r>
                      <a:endParaRPr b="1" sz="1100">
                        <a:solidFill>
                          <a:schemeClr val="dk1"/>
                        </a:solidFill>
                        <a:latin typeface="Mada"/>
                        <a:ea typeface="Mada"/>
                        <a:cs typeface="Mada"/>
                        <a:sym typeface="Mada"/>
                      </a:endParaRPr>
                    </a:p>
                  </a:txBody>
                  <a:tcPr marT="91425" marB="91425" marR="91425" marL="91425">
                    <a:lnB cap="flat" cmpd="sng" w="9525">
                      <a:solidFill>
                        <a:srgbClr val="9E9E9E"/>
                      </a:solidFill>
                      <a:prstDash val="solid"/>
                      <a:round/>
                      <a:headEnd len="sm" w="sm" type="none"/>
                      <a:tailEnd len="sm" w="sm" type="none"/>
                    </a:lnB>
                  </a:tcPr>
                </a:tc>
              </a:tr>
            </a:tbl>
          </a:graphicData>
        </a:graphic>
      </p:graphicFrame>
      <p:sp>
        <p:nvSpPr>
          <p:cNvPr id="1368" name="Google Shape;1368;p79"/>
          <p:cNvSpPr txBox="1"/>
          <p:nvPr/>
        </p:nvSpPr>
        <p:spPr>
          <a:xfrm>
            <a:off x="-7150" y="4822275"/>
            <a:ext cx="7599000" cy="9471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CC</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Sclera and skin discoloration, pale stool, dark urine.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b="1"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sp>
        <p:nvSpPr>
          <p:cNvPr id="1369" name="Google Shape;1369;p79"/>
          <p:cNvSpPr txBox="1"/>
          <p:nvPr/>
        </p:nvSpPr>
        <p:spPr>
          <a:xfrm>
            <a:off x="106125" y="4428191"/>
            <a:ext cx="5972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a:t>
            </a:r>
            <a:endParaRPr sz="1800">
              <a:solidFill>
                <a:srgbClr val="9FCFCF"/>
              </a:solidFill>
              <a:latin typeface="Comfortaa Regular"/>
              <a:ea typeface="Comfortaa Regular"/>
              <a:cs typeface="Comfortaa Regular"/>
              <a:sym typeface="Comfortaa Regular"/>
            </a:endParaRPr>
          </a:p>
        </p:txBody>
      </p:sp>
      <p:sp>
        <p:nvSpPr>
          <p:cNvPr id="1370" name="Google Shape;1370;p79"/>
          <p:cNvSpPr txBox="1"/>
          <p:nvPr/>
        </p:nvSpPr>
        <p:spPr>
          <a:xfrm>
            <a:off x="-2325" y="8899000"/>
            <a:ext cx="7599000" cy="17997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PMH</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Have you become jaundiced with prior illnesses ​infections​</a:t>
            </a:r>
            <a:r>
              <a:rPr lang="en-GB" sz="1100">
                <a:solidFill>
                  <a:schemeClr val="dk1"/>
                </a:solidFill>
                <a:latin typeface="Mada"/>
                <a:ea typeface="Mada"/>
                <a:cs typeface="Mada"/>
                <a:sym typeface="Mada"/>
              </a:rPr>
              <a:t> →Gilbert Syndrome often coincides with viral infections.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a:t>
            </a:r>
            <a:r>
              <a:rPr b="1" lang="en-GB" sz="1100">
                <a:solidFill>
                  <a:schemeClr val="dk1"/>
                </a:solidFill>
                <a:latin typeface="Mada"/>
                <a:ea typeface="Mada"/>
                <a:cs typeface="Mada"/>
                <a:sym typeface="Mada"/>
              </a:rPr>
              <a:t>Diabetes</a:t>
            </a:r>
            <a:r>
              <a:rPr lang="en-GB" sz="1100">
                <a:solidFill>
                  <a:schemeClr val="dk1"/>
                </a:solidFill>
                <a:latin typeface="Mada"/>
                <a:ea typeface="Mada"/>
                <a:cs typeface="Mada"/>
                <a:sym typeface="Mada"/>
              </a:rPr>
              <a:t> →Diabetes and obesity are risk factors for NAFLD.</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Sickle cell disease</a:t>
            </a:r>
            <a:r>
              <a:rPr lang="en-GB" sz="1100">
                <a:solidFill>
                  <a:schemeClr val="dk1"/>
                </a:solidFill>
                <a:latin typeface="Mada"/>
                <a:ea typeface="Mada"/>
                <a:cs typeface="Mada"/>
                <a:sym typeface="Mada"/>
              </a:rPr>
              <a:t> →Sickle cell patients have  reasons for jaundice: chronic hemolysis due to sickled hemoglobin and predisposition to pigment gallstone formation resulting in biliary colic.</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Hx ulcerative colitis</a:t>
            </a:r>
            <a:r>
              <a:rPr lang="en-GB" sz="1100">
                <a:solidFill>
                  <a:schemeClr val="dk1"/>
                </a:solidFill>
                <a:latin typeface="Mada"/>
                <a:ea typeface="Mada"/>
                <a:cs typeface="Mada"/>
                <a:sym typeface="Mada"/>
              </a:rPr>
              <a:t> →Primary sclerosing cholangitis develops in  of patients with ulcerative colitis, whereas  of patients with primary sclerosing cholangitis have ulcerative colitis.</a:t>
            </a:r>
            <a:endParaRPr sz="1100">
              <a:solidFill>
                <a:schemeClr val="dk1"/>
              </a:solidFill>
              <a:latin typeface="Mada"/>
              <a:ea typeface="Mada"/>
              <a:cs typeface="Mada"/>
              <a:sym typeface="Mada"/>
            </a:endParaRPr>
          </a:p>
        </p:txBody>
      </p:sp>
      <p:sp>
        <p:nvSpPr>
          <p:cNvPr id="1371" name="Google Shape;1371;p79"/>
          <p:cNvSpPr/>
          <p:nvPr/>
        </p:nvSpPr>
        <p:spPr>
          <a:xfrm>
            <a:off x="17748" y="4762166"/>
            <a:ext cx="2592000" cy="600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372" name="Google Shape;1372;p79"/>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aphicFrame>
        <p:nvGraphicFramePr>
          <p:cNvPr id="1373" name="Google Shape;1373;p79"/>
          <p:cNvGraphicFramePr/>
          <p:nvPr/>
        </p:nvGraphicFramePr>
        <p:xfrm>
          <a:off x="317638" y="961621"/>
          <a:ext cx="3000000" cy="3000000"/>
        </p:xfrm>
        <a:graphic>
          <a:graphicData uri="http://schemas.openxmlformats.org/drawingml/2006/table">
            <a:tbl>
              <a:tblPr>
                <a:noFill/>
                <a:tableStyleId>{19993E90-D4CF-4236-97D6-A35B643A8516}</a:tableStyleId>
              </a:tblPr>
              <a:tblGrid>
                <a:gridCol w="1659200"/>
                <a:gridCol w="5290225"/>
              </a:tblGrid>
              <a:tr h="373700">
                <a:tc gridSpan="2">
                  <a:txBody>
                    <a:bodyPr/>
                    <a:lstStyle/>
                    <a:p>
                      <a:pPr indent="0" lvl="0" marL="0" rtl="0" algn="ctr">
                        <a:spcBef>
                          <a:spcPts val="0"/>
                        </a:spcBef>
                        <a:spcAft>
                          <a:spcPts val="0"/>
                        </a:spcAft>
                        <a:buNone/>
                      </a:pPr>
                      <a:r>
                        <a:rPr b="1" lang="en-GB" sz="1200">
                          <a:latin typeface="Mada"/>
                          <a:ea typeface="Mada"/>
                          <a:cs typeface="Mada"/>
                          <a:sym typeface="Mada"/>
                        </a:rPr>
                        <a:t>Causes of jaundice </a:t>
                      </a:r>
                      <a:endParaRPr b="1" sz="1200">
                        <a:latin typeface="Mada"/>
                        <a:ea typeface="Mada"/>
                        <a:cs typeface="Mada"/>
                        <a:sym typeface="Mada"/>
                      </a:endParaRPr>
                    </a:p>
                  </a:txBody>
                  <a:tcPr marT="91425" marB="91425" marR="91425" marL="91425">
                    <a:solidFill>
                      <a:srgbClr val="F9DEC9"/>
                    </a:solidFill>
                  </a:tcPr>
                </a:tc>
                <a:tc hMerge="1"/>
              </a:tr>
              <a:tr h="100000">
                <a:tc>
                  <a:txBody>
                    <a:bodyPr/>
                    <a:lstStyle/>
                    <a:p>
                      <a:pPr indent="0" lvl="0" marL="0" rtl="0" algn="ctr">
                        <a:spcBef>
                          <a:spcPts val="0"/>
                        </a:spcBef>
                        <a:spcAft>
                          <a:spcPts val="0"/>
                        </a:spcAft>
                        <a:buNone/>
                      </a:pPr>
                      <a:r>
                        <a:rPr b="1" lang="en-GB" sz="1200">
                          <a:latin typeface="Mada"/>
                          <a:ea typeface="Mada"/>
                          <a:cs typeface="Mada"/>
                          <a:sym typeface="Mada"/>
                        </a:rPr>
                        <a:t>Pre-hepatic  </a:t>
                      </a:r>
                      <a:endParaRPr b="1" sz="12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Transfusion reactions (</a:t>
                      </a:r>
                      <a:r>
                        <a:rPr lang="en-GB" sz="1100">
                          <a:solidFill>
                            <a:schemeClr val="dk1"/>
                          </a:solidFill>
                          <a:latin typeface="Mada"/>
                          <a:ea typeface="Mada"/>
                          <a:cs typeface="Mada"/>
                          <a:sym typeface="Mada"/>
                        </a:rPr>
                        <a:t>haemolytic anemia).</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Hemolysis secondary to sepsis, drugs or hematological diseases.</a:t>
                      </a:r>
                      <a:endParaRPr sz="1100">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200">
                          <a:latin typeface="Mada"/>
                          <a:ea typeface="Mada"/>
                          <a:cs typeface="Mada"/>
                          <a:sym typeface="Mada"/>
                        </a:rPr>
                        <a:t>Hepatic </a:t>
                      </a:r>
                      <a:endParaRPr b="1" sz="12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Clr>
                          <a:schemeClr val="dk1"/>
                        </a:buClr>
                        <a:buSzPts val="1100"/>
                        <a:buFont typeface="Mada"/>
                        <a:buChar char="●"/>
                      </a:pPr>
                      <a:r>
                        <a:rPr lang="en-GB" sz="1100">
                          <a:latin typeface="Mada"/>
                          <a:ea typeface="Mada"/>
                          <a:cs typeface="Mada"/>
                          <a:sym typeface="Mada"/>
                        </a:rPr>
                        <a:t>Hepatitis (e.g. viral hepatitis A, B, C).</a:t>
                      </a:r>
                      <a:endParaRPr sz="1100">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latin typeface="Mada"/>
                          <a:ea typeface="Mada"/>
                          <a:cs typeface="Mada"/>
                          <a:sym typeface="Mada"/>
                        </a:rPr>
                        <a:t>Cirrhosis (ex. Alcoholic).</a:t>
                      </a:r>
                      <a:endParaRPr sz="1100">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latin typeface="Mada"/>
                          <a:ea typeface="Mada"/>
                          <a:cs typeface="Mada"/>
                          <a:sym typeface="Mada"/>
                        </a:rPr>
                        <a:t>Drugs (most common acetaminophen).</a:t>
                      </a:r>
                      <a:endParaRPr sz="1100">
                        <a:solidFill>
                          <a:schemeClr val="dk1"/>
                        </a:solidFill>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200">
                          <a:latin typeface="Mada"/>
                          <a:ea typeface="Mada"/>
                          <a:cs typeface="Mada"/>
                          <a:sym typeface="Mada"/>
                        </a:rPr>
                        <a:t>Post-hepatic</a:t>
                      </a:r>
                      <a:endParaRPr b="1" sz="1200">
                        <a:latin typeface="Mada"/>
                        <a:ea typeface="Mada"/>
                        <a:cs typeface="Mada"/>
                        <a:sym typeface="Mada"/>
                      </a:endParaRPr>
                    </a:p>
                  </a:txBody>
                  <a:tcPr marT="91425" marB="91425" marR="91425" marL="91425" anchor="ctr"/>
                </a:tc>
                <a:tc>
                  <a:txBody>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Intraluminal</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0" marL="71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Gallstones, polyps.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Intramural</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0" marL="71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Benign biliary stricture (ischemic, traumatic, primary </a:t>
                      </a:r>
                      <a:r>
                        <a:rPr lang="en-GB" sz="1100">
                          <a:solidFill>
                            <a:schemeClr val="dk1"/>
                          </a:solidFill>
                          <a:latin typeface="Mada"/>
                          <a:ea typeface="Mada"/>
                          <a:cs typeface="Mada"/>
                          <a:sym typeface="Mada"/>
                        </a:rPr>
                        <a:t>sclerosing cholangitis.</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0" marL="71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Primary cancer (cholangiocarcinoma , ampullary carcinoma).</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Extramural</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0" marL="71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Secondary carcinoma (e.g. portal nodes).</a:t>
                      </a:r>
                      <a:endParaRPr sz="1100">
                        <a:solidFill>
                          <a:schemeClr val="dk1"/>
                        </a:solidFill>
                        <a:latin typeface="Mada"/>
                        <a:ea typeface="Mada"/>
                        <a:cs typeface="Mada"/>
                        <a:sym typeface="Mada"/>
                      </a:endParaRPr>
                    </a:p>
                    <a:p>
                      <a:pPr indent="-298450" lvl="0" marL="71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Carcinoma on the head of pancreas.</a:t>
                      </a:r>
                      <a:endParaRPr sz="1100">
                        <a:solidFill>
                          <a:schemeClr val="dk1"/>
                        </a:solidFill>
                        <a:latin typeface="Mada"/>
                        <a:ea typeface="Mada"/>
                        <a:cs typeface="Mada"/>
                        <a:sym typeface="Mada"/>
                      </a:endParaRPr>
                    </a:p>
                    <a:p>
                      <a:pPr indent="-298450" lvl="0" marL="71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Chronic pancreatitis with pressure on the distal CBD.</a:t>
                      </a:r>
                      <a:endParaRPr sz="1100">
                        <a:solidFill>
                          <a:schemeClr val="dk1"/>
                        </a:solidFill>
                        <a:latin typeface="Mada"/>
                        <a:ea typeface="Mada"/>
                        <a:cs typeface="Mada"/>
                        <a:sym typeface="Mada"/>
                      </a:endParaRPr>
                    </a:p>
                  </a:txBody>
                  <a:tcPr marT="91425" marB="91425" marR="91425" marL="91425"/>
                </a:tc>
              </a:tr>
            </a:tbl>
          </a:graphicData>
        </a:graphic>
      </p:graphicFrame>
      <p:sp>
        <p:nvSpPr>
          <p:cNvPr id="1374" name="Google Shape;1374;p79"/>
          <p:cNvSpPr txBox="1"/>
          <p:nvPr/>
        </p:nvSpPr>
        <p:spPr>
          <a:xfrm>
            <a:off x="106125" y="508650"/>
            <a:ext cx="3056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DDX</a:t>
            </a:r>
            <a:r>
              <a:rPr lang="en-GB" sz="1800">
                <a:solidFill>
                  <a:srgbClr val="9FCFCF"/>
                </a:solidFill>
                <a:latin typeface="Comfortaa Regular"/>
                <a:ea typeface="Comfortaa Regular"/>
                <a:cs typeface="Comfortaa Regular"/>
                <a:sym typeface="Comfortaa Regular"/>
              </a:rPr>
              <a:t> </a:t>
            </a:r>
            <a:endParaRPr sz="1800">
              <a:solidFill>
                <a:srgbClr val="9FCFCF"/>
              </a:solidFill>
              <a:latin typeface="Comfortaa Regular"/>
              <a:ea typeface="Comfortaa Regular"/>
              <a:cs typeface="Comfortaa Regular"/>
              <a:sym typeface="Comfortaa Regular"/>
            </a:endParaRPr>
          </a:p>
        </p:txBody>
      </p:sp>
      <p:sp>
        <p:nvSpPr>
          <p:cNvPr id="1375" name="Google Shape;1375;p79"/>
          <p:cNvSpPr/>
          <p:nvPr/>
        </p:nvSpPr>
        <p:spPr>
          <a:xfrm>
            <a:off x="17748" y="844838"/>
            <a:ext cx="2592000" cy="600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376" name="Google Shape;1376;p79"/>
          <p:cNvSpPr txBox="1"/>
          <p:nvPr/>
        </p:nvSpPr>
        <p:spPr>
          <a:xfrm>
            <a:off x="1769925" y="160225"/>
            <a:ext cx="4054500" cy="4377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sz="2000">
                <a:solidFill>
                  <a:srgbClr val="9FCFCF"/>
                </a:solidFill>
                <a:highlight>
                  <a:srgbClr val="FFFFFF"/>
                </a:highlight>
                <a:latin typeface="Lora"/>
                <a:ea typeface="Lora"/>
                <a:cs typeface="Lora"/>
                <a:sym typeface="Lora"/>
              </a:rPr>
              <a:t>History of Jaundice</a:t>
            </a:r>
            <a:endParaRPr b="1" sz="2000">
              <a:solidFill>
                <a:srgbClr val="9FCFCF"/>
              </a:solidFill>
              <a:latin typeface="Lora"/>
              <a:ea typeface="Lora"/>
              <a:cs typeface="Lora"/>
              <a:sym typeface="Lora"/>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0" name="Shape 1380"/>
        <p:cNvGrpSpPr/>
        <p:nvPr/>
      </p:nvGrpSpPr>
      <p:grpSpPr>
        <a:xfrm>
          <a:off x="0" y="0"/>
          <a:ext cx="0" cy="0"/>
          <a:chOff x="0" y="0"/>
          <a:chExt cx="0" cy="0"/>
        </a:xfrm>
      </p:grpSpPr>
      <p:sp>
        <p:nvSpPr>
          <p:cNvPr id="1381" name="Google Shape;1381;p80"/>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80"/>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80"/>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80"/>
          <p:cNvSpPr txBox="1"/>
          <p:nvPr/>
        </p:nvSpPr>
        <p:spPr>
          <a:xfrm>
            <a:off x="94875" y="722787"/>
            <a:ext cx="5972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a:t>
            </a:r>
            <a:endParaRPr sz="1800">
              <a:solidFill>
                <a:srgbClr val="9FCFCF"/>
              </a:solidFill>
              <a:latin typeface="Comfortaa Regular"/>
              <a:ea typeface="Comfortaa Regular"/>
              <a:cs typeface="Comfortaa Regular"/>
              <a:sym typeface="Comfortaa Regular"/>
            </a:endParaRPr>
          </a:p>
        </p:txBody>
      </p:sp>
      <p:sp>
        <p:nvSpPr>
          <p:cNvPr id="1385" name="Google Shape;1385;p80"/>
          <p:cNvSpPr/>
          <p:nvPr/>
        </p:nvSpPr>
        <p:spPr>
          <a:xfrm>
            <a:off x="6498" y="1058987"/>
            <a:ext cx="2592000" cy="600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386" name="Google Shape;1386;p80"/>
          <p:cNvSpPr txBox="1"/>
          <p:nvPr/>
        </p:nvSpPr>
        <p:spPr>
          <a:xfrm>
            <a:off x="6500" y="1233050"/>
            <a:ext cx="7571700" cy="63966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Surgical Hx</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t>
            </a:r>
            <a:r>
              <a:rPr b="1" lang="en-GB" sz="1100">
                <a:solidFill>
                  <a:schemeClr val="dk1"/>
                </a:solidFill>
                <a:latin typeface="Mada"/>
                <a:ea typeface="Mada"/>
                <a:cs typeface="Mada"/>
                <a:sym typeface="Mada"/>
              </a:rPr>
              <a:t>Previous biliary surgery</a:t>
            </a:r>
            <a:r>
              <a:rPr lang="en-GB" sz="1100">
                <a:solidFill>
                  <a:schemeClr val="dk1"/>
                </a:solidFill>
                <a:latin typeface="Mada"/>
                <a:ea typeface="Mada"/>
                <a:cs typeface="Mada"/>
                <a:sym typeface="Mada"/>
              </a:rPr>
              <a:t> →Retained stones after cholecystectomy, Biliary stricture, Obstruction from recurrent malignancy​.</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Ingestion of ​ acetaminophen, new medications,​ herbal supplements, or wild mushrooms </a:t>
            </a:r>
            <a:r>
              <a:rPr lang="en-GB" sz="1100">
                <a:solidFill>
                  <a:schemeClr val="dk1"/>
                </a:solidFill>
                <a:latin typeface="Mada"/>
                <a:ea typeface="Mada"/>
                <a:cs typeface="Mada"/>
                <a:sym typeface="Mada"/>
              </a:rPr>
              <a:t>→Fulminant hepatic failure from numerous hepatotoxic medications or Amanita mushrooms.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a:t>
            </a:r>
            <a:r>
              <a:rPr b="1" lang="en-GB" sz="1100">
                <a:solidFill>
                  <a:schemeClr val="dk1"/>
                </a:solidFill>
                <a:latin typeface="Mada"/>
                <a:ea typeface="Mada"/>
                <a:cs typeface="Mada"/>
                <a:sym typeface="Mada"/>
              </a:rPr>
              <a:t>Blood transfusions</a:t>
            </a:r>
            <a:r>
              <a:rPr lang="en-GB" sz="1100">
                <a:solidFill>
                  <a:schemeClr val="dk1"/>
                </a:solidFill>
                <a:latin typeface="Mada"/>
                <a:ea typeface="Mada"/>
                <a:cs typeface="Mada"/>
                <a:sym typeface="Mada"/>
              </a:rPr>
              <a:t> →Acute transfusion reaction may rarely cause massive hemolysis. Past blood transfusions may increase the risk for hepatitis B and C due to the fact some transfusions were not tested for Hepatitis​.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Family Hx </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Hepatitis or a history of Jaundice or sickle cell disease.</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Diabetes, High blood pressure, High cholesterol.</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Blood clots</a:t>
            </a:r>
            <a:r>
              <a:rPr lang="en-GB" sz="1100">
                <a:solidFill>
                  <a:schemeClr val="dk1"/>
                </a:solidFill>
                <a:latin typeface="Mada"/>
                <a:ea typeface="Mada"/>
                <a:cs typeface="Mada"/>
                <a:sym typeface="Mada"/>
              </a:rPr>
              <a:t> →Hypercoagulable states may result in Budd Chiari syndrome.</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Social Hx</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Alcohol</a:t>
            </a:r>
            <a:r>
              <a:rPr lang="en-GB" sz="1100">
                <a:solidFill>
                  <a:schemeClr val="dk1"/>
                </a:solidFill>
                <a:latin typeface="Mada"/>
                <a:ea typeface="Mada"/>
                <a:cs typeface="Mada"/>
                <a:sym typeface="Mada"/>
              </a:rPr>
              <a:t>  ​→Acute alcoholic hepatitis, chronic alcoholic cirrhosis.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Injection drugs use </a:t>
            </a:r>
            <a:r>
              <a:rPr lang="en-GB" sz="1100">
                <a:solidFill>
                  <a:schemeClr val="dk1"/>
                </a:solidFill>
                <a:latin typeface="Mada"/>
                <a:ea typeface="Mada"/>
                <a:cs typeface="Mada"/>
                <a:sym typeface="Mada"/>
              </a:rPr>
              <a:t>→ Hepatitis C is prevalent among injection drug users​.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Exposure to anyone with hepatitis</a:t>
            </a:r>
            <a:r>
              <a:rPr lang="en-GB" sz="1100">
                <a:solidFill>
                  <a:schemeClr val="dk1"/>
                </a:solidFill>
                <a:latin typeface="Mada"/>
                <a:ea typeface="Mada"/>
                <a:cs typeface="Mada"/>
                <a:sym typeface="Mada"/>
              </a:rPr>
              <a:t> →Hepatitis A is a common cause of foodborne outbreaks of hepatitis. Hepatitis B can be transmitted through sexual activity hepatitis C to a much lesser extent.</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a:t>
            </a:r>
            <a:r>
              <a:rPr b="1" lang="en-GB" sz="1100">
                <a:solidFill>
                  <a:schemeClr val="dk1"/>
                </a:solidFill>
                <a:latin typeface="Mada"/>
                <a:ea typeface="Mada"/>
                <a:cs typeface="Mada"/>
                <a:sym typeface="Mada"/>
              </a:rPr>
              <a:t>Recent travel </a:t>
            </a:r>
            <a:r>
              <a:rPr lang="en-GB" sz="1100">
                <a:solidFill>
                  <a:schemeClr val="dk1"/>
                </a:solidFill>
                <a:latin typeface="Mada"/>
                <a:ea typeface="Mada"/>
                <a:cs typeface="Mada"/>
                <a:sym typeface="Mada"/>
              </a:rPr>
              <a:t>→Some areas are at high risk of hepatitis infections.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b="1" sz="1500">
              <a:solidFill>
                <a:schemeClr val="dk1"/>
              </a:solidFill>
              <a:highlight>
                <a:srgbClr val="F9DEC9"/>
              </a:highlight>
              <a:latin typeface="Lora"/>
              <a:ea typeface="Lora"/>
              <a:cs typeface="Lora"/>
              <a:sym typeface="Lora"/>
            </a:endParaRPr>
          </a:p>
          <a:p>
            <a:pPr indent="0" lvl="0" marL="457200" rtl="0" algn="l">
              <a:lnSpc>
                <a:spcPct val="115000"/>
              </a:lnSpc>
              <a:spcBef>
                <a:spcPts val="0"/>
              </a:spcBef>
              <a:spcAft>
                <a:spcPts val="0"/>
              </a:spcAft>
              <a:buNone/>
            </a:pPr>
            <a:r>
              <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Refer to the pic.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According to underlying cause (pre hepatic &amp; hepatic).</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Surgery(post hepatic aka obstructive):</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rPr lang="en-GB" sz="1100">
                <a:solidFill>
                  <a:schemeClr val="dk1"/>
                </a:solidFill>
                <a:latin typeface="Mada"/>
                <a:ea typeface="Mada"/>
                <a:cs typeface="Mada"/>
                <a:sym typeface="Mada"/>
              </a:rPr>
              <a:t>→ Cholecystectomy (cholelithiasis, choledocholithiasis, cholecystitis, pancreatic head tumor).</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rPr lang="en-GB" sz="1100">
                <a:solidFill>
                  <a:schemeClr val="dk1"/>
                </a:solidFill>
                <a:latin typeface="Mada"/>
                <a:ea typeface="Mada"/>
                <a:cs typeface="Mada"/>
                <a:sym typeface="Mada"/>
              </a:rPr>
              <a:t>→ Endoscopic stenting ( sclerosing cholangitis).</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rPr lang="en-GB" sz="1100">
                <a:solidFill>
                  <a:schemeClr val="dk1"/>
                </a:solidFill>
                <a:latin typeface="Mada"/>
                <a:ea typeface="Mada"/>
                <a:cs typeface="Mada"/>
                <a:sym typeface="Mada"/>
              </a:rPr>
              <a:t>→ Transjugular intrahepatic portosystemic shunting (uncontrolled variceal hemorrhage, refractory ascites, hepatic pleural effusion)</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rPr lang="en-GB" sz="1100">
                <a:solidFill>
                  <a:schemeClr val="dk1"/>
                </a:solidFill>
                <a:latin typeface="Mada"/>
                <a:ea typeface="Mada"/>
                <a:cs typeface="Mada"/>
                <a:sym typeface="Mada"/>
              </a:rPr>
              <a:t>→ Liver transplant (liver failure, cirrhosis). </a:t>
            </a:r>
            <a:endParaRPr sz="1100">
              <a:solidFill>
                <a:schemeClr val="dk1"/>
              </a:solidFill>
              <a:latin typeface="Mada"/>
              <a:ea typeface="Mada"/>
              <a:cs typeface="Mada"/>
              <a:sym typeface="Mada"/>
            </a:endParaRPr>
          </a:p>
        </p:txBody>
      </p:sp>
      <p:sp>
        <p:nvSpPr>
          <p:cNvPr id="1387" name="Google Shape;1387;p80"/>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1388" name="Google Shape;1388;p80"/>
          <p:cNvSpPr txBox="1"/>
          <p:nvPr/>
        </p:nvSpPr>
        <p:spPr>
          <a:xfrm>
            <a:off x="-473950" y="225663"/>
            <a:ext cx="7788000" cy="4377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sz="2000">
                <a:solidFill>
                  <a:srgbClr val="9FCFCF"/>
                </a:solidFill>
                <a:highlight>
                  <a:srgbClr val="FFFFFF"/>
                </a:highlight>
                <a:latin typeface="Lora"/>
                <a:ea typeface="Lora"/>
                <a:cs typeface="Lora"/>
                <a:sym typeface="Lora"/>
              </a:rPr>
              <a:t>History of Jaundice</a:t>
            </a:r>
            <a:endParaRPr b="1" sz="2000">
              <a:solidFill>
                <a:srgbClr val="9FCFCF"/>
              </a:solidFill>
              <a:latin typeface="Lora"/>
              <a:ea typeface="Lora"/>
              <a:cs typeface="Lora"/>
              <a:sym typeface="Lora"/>
            </a:endParaRPr>
          </a:p>
        </p:txBody>
      </p:sp>
      <p:pic>
        <p:nvPicPr>
          <p:cNvPr id="1389" name="Google Shape;1389;p80"/>
          <p:cNvPicPr preferRelativeResize="0"/>
          <p:nvPr/>
        </p:nvPicPr>
        <p:blipFill>
          <a:blip r:embed="rId3">
            <a:alphaModFix/>
          </a:blip>
          <a:stretch>
            <a:fillRect/>
          </a:stretch>
        </p:blipFill>
        <p:spPr>
          <a:xfrm>
            <a:off x="1630925" y="8263575"/>
            <a:ext cx="4354699" cy="2444900"/>
          </a:xfrm>
          <a:prstGeom prst="rect">
            <a:avLst/>
          </a:prstGeom>
          <a:noFill/>
          <a:ln>
            <a:noFill/>
          </a:ln>
        </p:spPr>
      </p:pic>
      <p:sp>
        <p:nvSpPr>
          <p:cNvPr id="1390" name="Google Shape;1390;p80"/>
          <p:cNvSpPr txBox="1"/>
          <p:nvPr/>
        </p:nvSpPr>
        <p:spPr>
          <a:xfrm>
            <a:off x="70850" y="544031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Investigations </a:t>
            </a:r>
            <a:endParaRPr sz="1800">
              <a:solidFill>
                <a:srgbClr val="9FCFCF"/>
              </a:solidFill>
              <a:latin typeface="Comfortaa Regular"/>
              <a:ea typeface="Comfortaa Regular"/>
              <a:cs typeface="Comfortaa Regular"/>
              <a:sym typeface="Comfortaa Regular"/>
            </a:endParaRPr>
          </a:p>
        </p:txBody>
      </p:sp>
      <p:sp>
        <p:nvSpPr>
          <p:cNvPr id="1391" name="Google Shape;1391;p80"/>
          <p:cNvSpPr/>
          <p:nvPr/>
        </p:nvSpPr>
        <p:spPr>
          <a:xfrm>
            <a:off x="6500" y="5810975"/>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392" name="Google Shape;1392;p80"/>
          <p:cNvSpPr txBox="1"/>
          <p:nvPr/>
        </p:nvSpPr>
        <p:spPr>
          <a:xfrm>
            <a:off x="135200" y="626586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Management</a:t>
            </a:r>
            <a:endParaRPr sz="1800">
              <a:solidFill>
                <a:srgbClr val="9FCFCF"/>
              </a:solidFill>
              <a:latin typeface="Comfortaa Regular"/>
              <a:ea typeface="Comfortaa Regular"/>
              <a:cs typeface="Comfortaa Regular"/>
              <a:sym typeface="Comfortaa Regular"/>
            </a:endParaRPr>
          </a:p>
        </p:txBody>
      </p:sp>
      <p:sp>
        <p:nvSpPr>
          <p:cNvPr id="1393" name="Google Shape;1393;p80"/>
          <p:cNvSpPr/>
          <p:nvPr/>
        </p:nvSpPr>
        <p:spPr>
          <a:xfrm>
            <a:off x="6500" y="6636525"/>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7" name="Shape 1397"/>
        <p:cNvGrpSpPr/>
        <p:nvPr/>
      </p:nvGrpSpPr>
      <p:grpSpPr>
        <a:xfrm>
          <a:off x="0" y="0"/>
          <a:ext cx="0" cy="0"/>
          <a:chOff x="0" y="0"/>
          <a:chExt cx="0" cy="0"/>
        </a:xfrm>
      </p:grpSpPr>
      <p:sp>
        <p:nvSpPr>
          <p:cNvPr id="1398" name="Google Shape;1398;p81"/>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81"/>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400" name="Google Shape;1400;p81"/>
          <p:cNvGraphicFramePr/>
          <p:nvPr/>
        </p:nvGraphicFramePr>
        <p:xfrm>
          <a:off x="152747" y="2286387"/>
          <a:ext cx="3000000" cy="3000000"/>
        </p:xfrm>
        <a:graphic>
          <a:graphicData uri="http://schemas.openxmlformats.org/drawingml/2006/table">
            <a:tbl>
              <a:tblPr>
                <a:noFill/>
                <a:tableStyleId>{19993E90-D4CF-4236-97D6-A35B643A8516}</a:tableStyleId>
              </a:tblPr>
              <a:tblGrid>
                <a:gridCol w="1811375"/>
                <a:gridCol w="5541125"/>
              </a:tblGrid>
              <a:tr h="373700">
                <a:tc>
                  <a:txBody>
                    <a:bodyPr/>
                    <a:lstStyle/>
                    <a:p>
                      <a:pPr indent="0" lvl="0" marL="0" rtl="0" algn="ctr">
                        <a:spcBef>
                          <a:spcPts val="0"/>
                        </a:spcBef>
                        <a:spcAft>
                          <a:spcPts val="0"/>
                        </a:spcAft>
                        <a:buNone/>
                      </a:pPr>
                      <a:r>
                        <a:rPr b="1" lang="en-GB" sz="1200">
                          <a:latin typeface="Mada"/>
                          <a:ea typeface="Mada"/>
                          <a:cs typeface="Mada"/>
                          <a:sym typeface="Mada"/>
                        </a:rPr>
                        <a:t>SOCRATE</a:t>
                      </a:r>
                      <a:endParaRPr b="1" sz="1200">
                        <a:latin typeface="Mada"/>
                        <a:ea typeface="Mada"/>
                        <a:cs typeface="Mada"/>
                        <a:sym typeface="Mada"/>
                      </a:endParaRPr>
                    </a:p>
                  </a:txBody>
                  <a:tcPr marT="91425" marB="91425" marR="91425" marL="91425">
                    <a:solidFill>
                      <a:srgbClr val="DBA17B"/>
                    </a:solidFill>
                  </a:tcPr>
                </a:tc>
                <a:tc>
                  <a:txBody>
                    <a:bodyPr/>
                    <a:lstStyle/>
                    <a:p>
                      <a:pPr indent="0" lvl="0" marL="0" rtl="0" algn="ctr">
                        <a:spcBef>
                          <a:spcPts val="0"/>
                        </a:spcBef>
                        <a:spcAft>
                          <a:spcPts val="0"/>
                        </a:spcAft>
                        <a:buNone/>
                      </a:pPr>
                      <a:r>
                        <a:rPr b="1" lang="en-GB" sz="1200">
                          <a:latin typeface="Mada"/>
                          <a:ea typeface="Mada"/>
                          <a:cs typeface="Mada"/>
                          <a:sym typeface="Mada"/>
                        </a:rPr>
                        <a:t>Hint </a:t>
                      </a:r>
                      <a:endParaRPr b="1" sz="1200">
                        <a:latin typeface="Mada"/>
                        <a:ea typeface="Mada"/>
                        <a:cs typeface="Mada"/>
                        <a:sym typeface="Mada"/>
                      </a:endParaRPr>
                    </a:p>
                  </a:txBody>
                  <a:tcPr marT="91425" marB="91425" marR="91425" marL="91425">
                    <a:solidFill>
                      <a:srgbClr val="DBA17B"/>
                    </a:solidFill>
                  </a:tcPr>
                </a:tc>
              </a:tr>
              <a:tr h="365725">
                <a:tc>
                  <a:txBody>
                    <a:bodyPr/>
                    <a:lstStyle/>
                    <a:p>
                      <a:pPr indent="0" lvl="0" marL="0" rtl="0" algn="ctr">
                        <a:spcBef>
                          <a:spcPts val="0"/>
                        </a:spcBef>
                        <a:spcAft>
                          <a:spcPts val="0"/>
                        </a:spcAft>
                        <a:buNone/>
                      </a:pPr>
                      <a:r>
                        <a:rPr b="1" lang="en-GB" sz="1200">
                          <a:latin typeface="Mada"/>
                          <a:ea typeface="Mada"/>
                          <a:cs typeface="Mada"/>
                          <a:sym typeface="Mada"/>
                        </a:rPr>
                        <a:t>Site </a:t>
                      </a:r>
                      <a:endParaRPr b="1" sz="12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Right upper quadrant </a:t>
                      </a:r>
                      <a:endParaRPr sz="1100">
                        <a:latin typeface="Mada"/>
                        <a:ea typeface="Mada"/>
                        <a:cs typeface="Mada"/>
                        <a:sym typeface="Mada"/>
                      </a:endParaRPr>
                    </a:p>
                  </a:txBody>
                  <a:tcPr marT="91425" marB="91425" marR="91425" marL="91425"/>
                </a:tc>
              </a:tr>
              <a:tr h="365725">
                <a:tc>
                  <a:txBody>
                    <a:bodyPr/>
                    <a:lstStyle/>
                    <a:p>
                      <a:pPr indent="0" lvl="0" marL="0" rtl="0" algn="ctr">
                        <a:spcBef>
                          <a:spcPts val="0"/>
                        </a:spcBef>
                        <a:spcAft>
                          <a:spcPts val="0"/>
                        </a:spcAft>
                        <a:buNone/>
                      </a:pPr>
                      <a:r>
                        <a:rPr b="1" lang="en-GB" sz="1200">
                          <a:latin typeface="Mada"/>
                          <a:ea typeface="Mada"/>
                          <a:cs typeface="Mada"/>
                          <a:sym typeface="Mada"/>
                        </a:rPr>
                        <a:t>Onset</a:t>
                      </a:r>
                      <a:endParaRPr b="1" sz="12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spcBef>
                          <a:spcPts val="0"/>
                        </a:spcBef>
                        <a:spcAft>
                          <a:spcPts val="0"/>
                        </a:spcAft>
                        <a:buClr>
                          <a:schemeClr val="dk1"/>
                        </a:buClr>
                        <a:buSzPts val="1100"/>
                        <a:buFont typeface="Mada"/>
                        <a:buChar char="●"/>
                      </a:pPr>
                      <a:r>
                        <a:rPr lang="en-GB" sz="1100">
                          <a:latin typeface="Mada"/>
                          <a:ea typeface="Mada"/>
                          <a:cs typeface="Mada"/>
                          <a:sym typeface="Mada"/>
                        </a:rPr>
                        <a:t>Sudden or gradual</a:t>
                      </a:r>
                      <a:endParaRPr sz="1100">
                        <a:solidFill>
                          <a:schemeClr val="dk1"/>
                        </a:solidFill>
                        <a:latin typeface="Mada"/>
                        <a:ea typeface="Mada"/>
                        <a:cs typeface="Mada"/>
                        <a:sym typeface="Mada"/>
                      </a:endParaRPr>
                    </a:p>
                  </a:txBody>
                  <a:tcPr marT="91425" marB="91425" marR="91425" marL="91425"/>
                </a:tc>
              </a:tr>
              <a:tr h="365725">
                <a:tc>
                  <a:txBody>
                    <a:bodyPr/>
                    <a:lstStyle/>
                    <a:p>
                      <a:pPr indent="0" lvl="0" marL="0" rtl="0" algn="ctr">
                        <a:spcBef>
                          <a:spcPts val="0"/>
                        </a:spcBef>
                        <a:spcAft>
                          <a:spcPts val="0"/>
                        </a:spcAft>
                        <a:buNone/>
                      </a:pPr>
                      <a:r>
                        <a:rPr b="1" lang="en-GB" sz="1200">
                          <a:latin typeface="Mada"/>
                          <a:ea typeface="Mada"/>
                          <a:cs typeface="Mada"/>
                          <a:sym typeface="Mada"/>
                        </a:rPr>
                        <a:t>Character </a:t>
                      </a:r>
                      <a:endParaRPr b="1" sz="12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Constant pain</a:t>
                      </a:r>
                      <a:endParaRPr sz="1100">
                        <a:solidFill>
                          <a:schemeClr val="dk1"/>
                        </a:solidFill>
                        <a:latin typeface="Mada"/>
                        <a:ea typeface="Mada"/>
                        <a:cs typeface="Mada"/>
                        <a:sym typeface="Mada"/>
                      </a:endParaRPr>
                    </a:p>
                  </a:txBody>
                  <a:tcPr marT="91425" marB="91425" marR="91425" marL="91425"/>
                </a:tc>
              </a:tr>
              <a:tr h="365725">
                <a:tc>
                  <a:txBody>
                    <a:bodyPr/>
                    <a:lstStyle/>
                    <a:p>
                      <a:pPr indent="0" lvl="0" marL="0" rtl="0" algn="ctr">
                        <a:spcBef>
                          <a:spcPts val="0"/>
                        </a:spcBef>
                        <a:spcAft>
                          <a:spcPts val="0"/>
                        </a:spcAft>
                        <a:buNone/>
                      </a:pPr>
                      <a:r>
                        <a:rPr b="1" lang="en-GB" sz="1200">
                          <a:latin typeface="Mada"/>
                          <a:ea typeface="Mada"/>
                          <a:cs typeface="Mada"/>
                          <a:sym typeface="Mada"/>
                        </a:rPr>
                        <a:t>Radiation </a:t>
                      </a:r>
                      <a:endParaRPr b="1" sz="12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​Right shoulder or scapula or the back</a:t>
                      </a:r>
                      <a:endParaRPr sz="1100">
                        <a:latin typeface="Mada"/>
                        <a:ea typeface="Mada"/>
                        <a:cs typeface="Mada"/>
                        <a:sym typeface="Mada"/>
                      </a:endParaRPr>
                    </a:p>
                  </a:txBody>
                  <a:tcPr marT="91425" marB="91425" marR="91425" marL="91425"/>
                </a:tc>
              </a:tr>
              <a:tr h="578600">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Exacerbating factors</a:t>
                      </a:r>
                      <a:endParaRPr b="1" sz="1100">
                        <a:solidFill>
                          <a:schemeClr val="dk1"/>
                        </a:solidFill>
                        <a:latin typeface="Mada"/>
                        <a:ea typeface="Mada"/>
                        <a:cs typeface="Mada"/>
                        <a:sym typeface="Mada"/>
                      </a:endParaRPr>
                    </a:p>
                    <a:p>
                      <a:pPr indent="0" lvl="0" marL="0" rtl="0" algn="ctr">
                        <a:spcBef>
                          <a:spcPts val="0"/>
                        </a:spcBef>
                        <a:spcAft>
                          <a:spcPts val="0"/>
                        </a:spcAft>
                        <a:buNone/>
                      </a:pPr>
                      <a:r>
                        <a:rPr b="1" lang="en-GB" sz="1100">
                          <a:solidFill>
                            <a:schemeClr val="dk1"/>
                          </a:solidFill>
                          <a:latin typeface="Mada"/>
                          <a:ea typeface="Mada"/>
                          <a:cs typeface="Mada"/>
                          <a:sym typeface="Mada"/>
                        </a:rPr>
                        <a:t>&amp; Relieving factors</a:t>
                      </a:r>
                      <a:endParaRPr b="1" sz="1200">
                        <a:latin typeface="Mada"/>
                        <a:ea typeface="Mada"/>
                        <a:cs typeface="Mada"/>
                        <a:sym typeface="Mada"/>
                      </a:endParaRPr>
                    </a:p>
                  </a:txBody>
                  <a:tcPr marT="91425" marB="91425" marR="91425" marL="91425" anchor="ctr">
                    <a:solidFill>
                      <a:srgbClr val="F9DEC9"/>
                    </a:solidFill>
                  </a:tcPr>
                </a:tc>
                <a:tc>
                  <a:txBody>
                    <a:bodyPr/>
                    <a:lstStyle/>
                    <a:p>
                      <a:pPr indent="-292100" lvl="0" marL="457200" rtl="0" algn="l">
                        <a:spcBef>
                          <a:spcPts val="0"/>
                        </a:spcBef>
                        <a:spcAft>
                          <a:spcPts val="0"/>
                        </a:spcAft>
                        <a:buClr>
                          <a:schemeClr val="dk1"/>
                        </a:buClr>
                        <a:buSzPts val="1000"/>
                        <a:buFont typeface="Mada"/>
                        <a:buChar char="●"/>
                      </a:pPr>
                      <a:r>
                        <a:rPr lang="en-GB" sz="1100">
                          <a:solidFill>
                            <a:schemeClr val="dk1"/>
                          </a:solidFill>
                          <a:latin typeface="Mada"/>
                          <a:ea typeface="Mada"/>
                          <a:cs typeface="Mada"/>
                          <a:sym typeface="Mada"/>
                        </a:rPr>
                        <a:t>​</a:t>
                      </a:r>
                      <a:r>
                        <a:rPr b="1" lang="en-GB" sz="1100">
                          <a:solidFill>
                            <a:schemeClr val="dk1"/>
                          </a:solidFill>
                          <a:latin typeface="Mada"/>
                          <a:ea typeface="Mada"/>
                          <a:cs typeface="Mada"/>
                          <a:sym typeface="Mada"/>
                        </a:rPr>
                        <a:t>Exacerbating</a:t>
                      </a:r>
                      <a:r>
                        <a:rPr lang="en-GB" sz="1100">
                          <a:solidFill>
                            <a:schemeClr val="dk1"/>
                          </a:solidFill>
                          <a:latin typeface="Mada"/>
                          <a:ea typeface="Mada"/>
                          <a:cs typeface="Mada"/>
                          <a:sym typeface="Mada"/>
                        </a:rPr>
                        <a:t> → fatty food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Relieving</a:t>
                      </a:r>
                      <a:r>
                        <a:rPr lang="en-GB" sz="1100">
                          <a:solidFill>
                            <a:schemeClr val="dk1"/>
                          </a:solidFill>
                          <a:latin typeface="Mada"/>
                          <a:ea typeface="Mada"/>
                          <a:cs typeface="Mada"/>
                          <a:sym typeface="Mada"/>
                        </a:rPr>
                        <a:t> → </a:t>
                      </a:r>
                      <a:r>
                        <a:rPr lang="en-GB" sz="1100">
                          <a:solidFill>
                            <a:schemeClr val="dk1"/>
                          </a:solidFill>
                          <a:latin typeface="Mada"/>
                          <a:ea typeface="Mada"/>
                          <a:cs typeface="Mada"/>
                          <a:sym typeface="Mada"/>
                        </a:rPr>
                        <a:t>vomiting</a:t>
                      </a:r>
                      <a:r>
                        <a:rPr lang="en-GB" sz="1100">
                          <a:solidFill>
                            <a:schemeClr val="dk1"/>
                          </a:solidFill>
                          <a:latin typeface="Mada"/>
                          <a:ea typeface="Mada"/>
                          <a:cs typeface="Mada"/>
                          <a:sym typeface="Mada"/>
                        </a:rPr>
                        <a:t>, analgesic </a:t>
                      </a:r>
                      <a:endParaRPr sz="1100">
                        <a:solidFill>
                          <a:schemeClr val="dk1"/>
                        </a:solidFill>
                        <a:latin typeface="Mada"/>
                        <a:ea typeface="Mada"/>
                        <a:cs typeface="Mada"/>
                        <a:sym typeface="Mada"/>
                      </a:endParaRPr>
                    </a:p>
                  </a:txBody>
                  <a:tcPr marT="91425" marB="91425" marR="91425" marL="91425"/>
                </a:tc>
              </a:tr>
              <a:tr h="350500">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Timing</a:t>
                      </a:r>
                      <a:endParaRPr b="1" sz="1100">
                        <a:solidFill>
                          <a:schemeClr val="dk1"/>
                        </a:solidFill>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course of pain</a:t>
                      </a:r>
                      <a:endParaRPr sz="1100">
                        <a:solidFill>
                          <a:schemeClr val="dk1"/>
                        </a:solidFill>
                        <a:latin typeface="Mada"/>
                        <a:ea typeface="Mada"/>
                        <a:cs typeface="Mada"/>
                        <a:sym typeface="Mada"/>
                      </a:endParaRPr>
                    </a:p>
                  </a:txBody>
                  <a:tcPr marT="91425" marB="91425" marR="91425" marL="91425"/>
                </a:tc>
              </a:tr>
              <a:tr h="892225">
                <a:tc>
                  <a:txBody>
                    <a:bodyPr/>
                    <a:lstStyle/>
                    <a:p>
                      <a:pPr indent="0" lvl="0" marL="0" rtl="0" algn="ctr">
                        <a:spcBef>
                          <a:spcPts val="0"/>
                        </a:spcBef>
                        <a:spcAft>
                          <a:spcPts val="0"/>
                        </a:spcAft>
                        <a:buNone/>
                      </a:pPr>
                      <a:r>
                        <a:rPr b="1" lang="en-GB" sz="1200">
                          <a:latin typeface="Mada"/>
                          <a:ea typeface="Mada"/>
                          <a:cs typeface="Mada"/>
                          <a:sym typeface="Mada"/>
                        </a:rPr>
                        <a:t>Associated symptoms</a:t>
                      </a:r>
                      <a:endParaRPr b="1" sz="1200">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solidFill>
                      <a:srgbClr val="F9DEC9"/>
                    </a:solidFill>
                  </a:tcPr>
                </a:tc>
                <a:tc>
                  <a:txBody>
                    <a:bodyPr/>
                    <a:lstStyle/>
                    <a:p>
                      <a:pPr indent="-285750" lvl="0" marL="457200" rtl="0" algn="l">
                        <a:spcBef>
                          <a:spcPts val="0"/>
                        </a:spcBef>
                        <a:spcAft>
                          <a:spcPts val="0"/>
                        </a:spcAft>
                        <a:buClr>
                          <a:schemeClr val="dk1"/>
                        </a:buClr>
                        <a:buSzPts val="900"/>
                        <a:buFont typeface="Mada"/>
                        <a:buChar char="●"/>
                      </a:pPr>
                      <a:r>
                        <a:rPr b="1" lang="en-GB" sz="1100">
                          <a:solidFill>
                            <a:schemeClr val="dk1"/>
                          </a:solidFill>
                          <a:latin typeface="Mada"/>
                          <a:ea typeface="Mada"/>
                          <a:cs typeface="Mada"/>
                          <a:sym typeface="Mada"/>
                        </a:rPr>
                        <a:t>GI symptoms</a:t>
                      </a:r>
                      <a:r>
                        <a:rPr lang="en-GB" sz="1100">
                          <a:solidFill>
                            <a:schemeClr val="dk1"/>
                          </a:solidFill>
                          <a:latin typeface="Mada"/>
                          <a:ea typeface="Mada"/>
                          <a:cs typeface="Mada"/>
                          <a:sym typeface="Mada"/>
                        </a:rPr>
                        <a:t>  → odynophagia, dysphagia, constipation, diarrhea, hematochezia, melena.</a:t>
                      </a:r>
                      <a:endParaRPr sz="11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1100">
                          <a:solidFill>
                            <a:schemeClr val="dk1"/>
                          </a:solidFill>
                          <a:latin typeface="Mada"/>
                          <a:ea typeface="Mada"/>
                          <a:cs typeface="Mada"/>
                          <a:sym typeface="Mada"/>
                        </a:rPr>
                        <a:t>​</a:t>
                      </a:r>
                      <a:r>
                        <a:rPr b="1" lang="en-GB" sz="1100">
                          <a:solidFill>
                            <a:srgbClr val="FF0000"/>
                          </a:solidFill>
                          <a:latin typeface="Mada"/>
                          <a:ea typeface="Mada"/>
                          <a:cs typeface="Mada"/>
                          <a:sym typeface="Mada"/>
                        </a:rPr>
                        <a:t>Jaundice</a:t>
                      </a:r>
                      <a:r>
                        <a:rPr lang="en-GB" sz="1100">
                          <a:solidFill>
                            <a:schemeClr val="dk1"/>
                          </a:solidFill>
                          <a:latin typeface="Mada"/>
                          <a:ea typeface="Mada"/>
                          <a:cs typeface="Mada"/>
                          <a:sym typeface="Mada"/>
                        </a:rPr>
                        <a:t>  ​→ Dark urine , Pale stool, itching, yellowish sclera</a:t>
                      </a:r>
                      <a:endParaRPr sz="11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b="1" lang="en-GB" sz="1100">
                          <a:solidFill>
                            <a:srgbClr val="FF0000"/>
                          </a:solidFill>
                          <a:latin typeface="Mada"/>
                          <a:ea typeface="Mada"/>
                          <a:cs typeface="Mada"/>
                          <a:sym typeface="Mada"/>
                        </a:rPr>
                        <a:t>Constitutional symptoms</a:t>
                      </a:r>
                      <a:r>
                        <a:rPr lang="en-GB" sz="1100">
                          <a:solidFill>
                            <a:schemeClr val="dk1"/>
                          </a:solidFill>
                          <a:latin typeface="Mada"/>
                          <a:ea typeface="Mada"/>
                          <a:cs typeface="Mada"/>
                          <a:sym typeface="Mada"/>
                        </a:rPr>
                        <a:t> →  nausea,  </a:t>
                      </a:r>
                      <a:r>
                        <a:rPr b="1" lang="en-GB" sz="1100">
                          <a:solidFill>
                            <a:schemeClr val="dk1"/>
                          </a:solidFill>
                          <a:latin typeface="Mada"/>
                          <a:ea typeface="Mada"/>
                          <a:cs typeface="Mada"/>
                          <a:sym typeface="Mada"/>
                        </a:rPr>
                        <a:t>vomiting</a:t>
                      </a:r>
                      <a:r>
                        <a:rPr lang="en-GB" sz="1100">
                          <a:solidFill>
                            <a:schemeClr val="dk1"/>
                          </a:solidFill>
                          <a:latin typeface="Mada"/>
                          <a:ea typeface="Mada"/>
                          <a:cs typeface="Mada"/>
                          <a:sym typeface="Mada"/>
                        </a:rPr>
                        <a:t>, fever​, loss of appetite, loss of weight, night sweat</a:t>
                      </a:r>
                      <a:endParaRPr sz="1100">
                        <a:solidFill>
                          <a:schemeClr val="dk1"/>
                        </a:solidFill>
                        <a:latin typeface="Mada"/>
                        <a:ea typeface="Mada"/>
                        <a:cs typeface="Mada"/>
                        <a:sym typeface="Mada"/>
                      </a:endParaRPr>
                    </a:p>
                  </a:txBody>
                  <a:tcPr marT="91425" marB="91425" marR="91425" marL="91425">
                    <a:lnB cap="flat" cmpd="sng" w="9525">
                      <a:solidFill>
                        <a:srgbClr val="9E9E9E"/>
                      </a:solidFill>
                      <a:prstDash val="solid"/>
                      <a:round/>
                      <a:headEnd len="sm" w="sm" type="none"/>
                      <a:tailEnd len="sm" w="sm" type="none"/>
                    </a:lnB>
                  </a:tcPr>
                </a:tc>
              </a:tr>
              <a:tr h="365725">
                <a:tc>
                  <a:txBody>
                    <a:bodyPr/>
                    <a:lstStyle/>
                    <a:p>
                      <a:pPr indent="0" lvl="0" marL="0" rtl="0" algn="ctr">
                        <a:spcBef>
                          <a:spcPts val="0"/>
                        </a:spcBef>
                        <a:spcAft>
                          <a:spcPts val="0"/>
                        </a:spcAft>
                        <a:buNone/>
                      </a:pPr>
                      <a:r>
                        <a:rPr b="1" lang="en-GB" sz="1200">
                          <a:solidFill>
                            <a:schemeClr val="dk1"/>
                          </a:solidFill>
                          <a:latin typeface="Mada"/>
                          <a:ea typeface="Mada"/>
                          <a:cs typeface="Mada"/>
                          <a:sym typeface="Mada"/>
                        </a:rPr>
                        <a:t>Severity</a:t>
                      </a:r>
                      <a:endParaRPr b="1" sz="12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9DEC9"/>
                    </a:solidFill>
                  </a:tcP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Does it wake you from sleep?</a:t>
                      </a:r>
                      <a:endParaRPr b="1" sz="11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25">
                <a:tc>
                  <a:txBody>
                    <a:bodyPr/>
                    <a:lstStyle/>
                    <a:p>
                      <a:pPr indent="0" lvl="0" marL="0" rtl="0" algn="ctr">
                        <a:spcBef>
                          <a:spcPts val="0"/>
                        </a:spcBef>
                        <a:spcAft>
                          <a:spcPts val="0"/>
                        </a:spcAft>
                        <a:buNone/>
                      </a:pPr>
                      <a:r>
                        <a:rPr b="1" lang="en-GB" sz="1200">
                          <a:solidFill>
                            <a:schemeClr val="dk1"/>
                          </a:solidFill>
                          <a:latin typeface="Mada"/>
                          <a:ea typeface="Mada"/>
                          <a:cs typeface="Mada"/>
                          <a:sym typeface="Mada"/>
                        </a:rPr>
                        <a:t>Risk Factors </a:t>
                      </a:r>
                      <a:endParaRPr b="1" sz="1200">
                        <a:solidFill>
                          <a:schemeClr val="dk1"/>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9DEC9"/>
                    </a:solidFill>
                  </a:tcPr>
                </a:tc>
                <a:tc>
                  <a:txBody>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Hx of Gallstones?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Hx of biliary colic pain? ​(intermittent pain after fatty food)</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Fat, forty, female, fertile ( same as gallstones)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Is this the first time to have this pain? (Similar episodes)</a:t>
                      </a:r>
                      <a:endParaRPr sz="11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1401" name="Google Shape;1401;p81"/>
          <p:cNvSpPr txBox="1"/>
          <p:nvPr/>
        </p:nvSpPr>
        <p:spPr>
          <a:xfrm>
            <a:off x="-56500" y="1668350"/>
            <a:ext cx="1437000" cy="81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sp>
        <p:nvSpPr>
          <p:cNvPr id="1402" name="Google Shape;1402;p81"/>
          <p:cNvSpPr txBox="1"/>
          <p:nvPr/>
        </p:nvSpPr>
        <p:spPr>
          <a:xfrm>
            <a:off x="152759" y="1465688"/>
            <a:ext cx="5972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a:t>
            </a:r>
            <a:endParaRPr sz="1800">
              <a:solidFill>
                <a:srgbClr val="9FCFCF"/>
              </a:solidFill>
              <a:latin typeface="Comfortaa Regular"/>
              <a:ea typeface="Comfortaa Regular"/>
              <a:cs typeface="Comfortaa Regular"/>
              <a:sym typeface="Comfortaa Regular"/>
            </a:endParaRPr>
          </a:p>
        </p:txBody>
      </p:sp>
      <p:sp>
        <p:nvSpPr>
          <p:cNvPr id="1403" name="Google Shape;1403;p81"/>
          <p:cNvSpPr/>
          <p:nvPr/>
        </p:nvSpPr>
        <p:spPr>
          <a:xfrm>
            <a:off x="64382" y="1801900"/>
            <a:ext cx="2224800" cy="600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404" name="Google Shape;1404;p81"/>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1405" name="Google Shape;1405;p81"/>
          <p:cNvSpPr txBox="1"/>
          <p:nvPr/>
        </p:nvSpPr>
        <p:spPr>
          <a:xfrm>
            <a:off x="5825" y="1069400"/>
            <a:ext cx="7599000" cy="3963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a:t>
            </a:r>
            <a:r>
              <a:rPr lang="en-GB" sz="1100">
                <a:solidFill>
                  <a:schemeClr val="dk1"/>
                </a:solidFill>
                <a:latin typeface="Mada"/>
                <a:ea typeface="Mada"/>
                <a:cs typeface="Mada"/>
                <a:sym typeface="Mada"/>
              </a:rPr>
              <a:t>holecystitis, Cholangitis, Hepatitis/Liver abscess, Pancreatitis, Lower lobe pneumonia, IBD, Small bowel obstruction.</a:t>
            </a:r>
            <a:endParaRPr sz="1100">
              <a:solidFill>
                <a:schemeClr val="dk1"/>
              </a:solidFill>
              <a:latin typeface="Mada"/>
              <a:ea typeface="Mada"/>
              <a:cs typeface="Mada"/>
              <a:sym typeface="Mada"/>
            </a:endParaRPr>
          </a:p>
        </p:txBody>
      </p:sp>
      <p:sp>
        <p:nvSpPr>
          <p:cNvPr id="1406" name="Google Shape;1406;p81"/>
          <p:cNvSpPr txBox="1"/>
          <p:nvPr/>
        </p:nvSpPr>
        <p:spPr>
          <a:xfrm>
            <a:off x="125725" y="567661"/>
            <a:ext cx="1838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DDX </a:t>
            </a:r>
            <a:endParaRPr sz="1800">
              <a:solidFill>
                <a:srgbClr val="9FCFCF"/>
              </a:solidFill>
              <a:latin typeface="Comfortaa Regular"/>
              <a:ea typeface="Comfortaa Regular"/>
              <a:cs typeface="Comfortaa Regular"/>
              <a:sym typeface="Comfortaa Regular"/>
            </a:endParaRPr>
          </a:p>
        </p:txBody>
      </p:sp>
      <p:sp>
        <p:nvSpPr>
          <p:cNvPr id="1407" name="Google Shape;1407;p81"/>
          <p:cNvSpPr/>
          <p:nvPr/>
        </p:nvSpPr>
        <p:spPr>
          <a:xfrm>
            <a:off x="38375" y="988024"/>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408" name="Google Shape;1408;p81"/>
          <p:cNvSpPr txBox="1"/>
          <p:nvPr/>
        </p:nvSpPr>
        <p:spPr>
          <a:xfrm>
            <a:off x="-56500" y="261250"/>
            <a:ext cx="7195800" cy="4377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sz="2000">
                <a:solidFill>
                  <a:srgbClr val="9FCFCF"/>
                </a:solidFill>
                <a:highlight>
                  <a:srgbClr val="FFFFFF"/>
                </a:highlight>
                <a:latin typeface="Lora"/>
                <a:ea typeface="Lora"/>
                <a:cs typeface="Lora"/>
                <a:sym typeface="Lora"/>
              </a:rPr>
              <a:t>History of Acute Cholecystitis</a:t>
            </a:r>
            <a:endParaRPr b="1" sz="2000">
              <a:solidFill>
                <a:srgbClr val="9FCFCF"/>
              </a:solidFill>
              <a:latin typeface="Lora"/>
              <a:ea typeface="Lora"/>
              <a:cs typeface="Lora"/>
              <a:sym typeface="Lora"/>
            </a:endParaRPr>
          </a:p>
        </p:txBody>
      </p:sp>
      <p:graphicFrame>
        <p:nvGraphicFramePr>
          <p:cNvPr id="1409" name="Google Shape;1409;p81"/>
          <p:cNvGraphicFramePr/>
          <p:nvPr/>
        </p:nvGraphicFramePr>
        <p:xfrm>
          <a:off x="118510" y="7470637"/>
          <a:ext cx="3000000" cy="3000000"/>
        </p:xfrm>
        <a:graphic>
          <a:graphicData uri="http://schemas.openxmlformats.org/drawingml/2006/table">
            <a:tbl>
              <a:tblPr>
                <a:noFill/>
                <a:tableStyleId>{19993E90-D4CF-4236-97D6-A35B643A8516}</a:tableStyleId>
              </a:tblPr>
              <a:tblGrid>
                <a:gridCol w="1688500"/>
                <a:gridCol w="5664000"/>
              </a:tblGrid>
              <a:tr h="373700">
                <a:tc>
                  <a:txBody>
                    <a:bodyPr/>
                    <a:lstStyle/>
                    <a:p>
                      <a:pPr indent="0" lvl="0" marL="0" rtl="0" algn="ctr">
                        <a:spcBef>
                          <a:spcPts val="0"/>
                        </a:spcBef>
                        <a:spcAft>
                          <a:spcPts val="0"/>
                        </a:spcAft>
                        <a:buNone/>
                      </a:pPr>
                      <a:r>
                        <a:rPr b="1" lang="en-GB" sz="1200">
                          <a:latin typeface="Mada"/>
                          <a:ea typeface="Mada"/>
                          <a:cs typeface="Mada"/>
                          <a:sym typeface="Mada"/>
                        </a:rPr>
                        <a:t>History </a:t>
                      </a:r>
                      <a:endParaRPr b="1" sz="1200">
                        <a:latin typeface="Mada"/>
                        <a:ea typeface="Mada"/>
                        <a:cs typeface="Mada"/>
                        <a:sym typeface="Mada"/>
                      </a:endParaRPr>
                    </a:p>
                  </a:txBody>
                  <a:tcPr marT="91425" marB="91425" marR="91425" marL="91425">
                    <a:solidFill>
                      <a:srgbClr val="F9DEC9"/>
                    </a:solidFill>
                  </a:tcPr>
                </a:tc>
                <a:tc>
                  <a:txBody>
                    <a:bodyPr/>
                    <a:lstStyle/>
                    <a:p>
                      <a:pPr indent="0" lvl="0" marL="0" rtl="0" algn="ctr">
                        <a:spcBef>
                          <a:spcPts val="0"/>
                        </a:spcBef>
                        <a:spcAft>
                          <a:spcPts val="0"/>
                        </a:spcAft>
                        <a:buNone/>
                      </a:pPr>
                      <a:r>
                        <a:rPr b="1" lang="en-GB" sz="1200">
                          <a:latin typeface="Mada"/>
                          <a:ea typeface="Mada"/>
                          <a:cs typeface="Mada"/>
                          <a:sym typeface="Mada"/>
                        </a:rPr>
                        <a:t>Hint </a:t>
                      </a:r>
                      <a:endParaRPr b="1" sz="1200">
                        <a:latin typeface="Mada"/>
                        <a:ea typeface="Mada"/>
                        <a:cs typeface="Mada"/>
                        <a:sym typeface="Mada"/>
                      </a:endParaRPr>
                    </a:p>
                  </a:txBody>
                  <a:tcPr marT="91425" marB="91425" marR="91425" marL="91425">
                    <a:solidFill>
                      <a:srgbClr val="F9DEC9"/>
                    </a:solidFill>
                  </a:tcPr>
                </a:tc>
              </a:tr>
              <a:tr h="100000">
                <a:tc>
                  <a:txBody>
                    <a:bodyPr/>
                    <a:lstStyle/>
                    <a:p>
                      <a:pPr indent="0" lvl="0" marL="457200" rtl="0" algn="l">
                        <a:lnSpc>
                          <a:spcPct val="115000"/>
                        </a:lnSpc>
                        <a:spcBef>
                          <a:spcPts val="0"/>
                        </a:spcBef>
                        <a:spcAft>
                          <a:spcPts val="0"/>
                        </a:spcAft>
                        <a:buClr>
                          <a:schemeClr val="dk1"/>
                        </a:buClr>
                        <a:buSzPts val="1100"/>
                        <a:buFont typeface="Arial"/>
                        <a:buNone/>
                      </a:pPr>
                      <a:r>
                        <a:rPr b="1" lang="en-GB" sz="1100">
                          <a:solidFill>
                            <a:schemeClr val="dk1"/>
                          </a:solidFill>
                          <a:highlight>
                            <a:srgbClr val="F9DEC9"/>
                          </a:highlight>
                          <a:latin typeface="Lora"/>
                          <a:ea typeface="Lora"/>
                          <a:cs typeface="Lora"/>
                          <a:sym typeface="Lora"/>
                        </a:rPr>
                        <a:t>PMH</a:t>
                      </a:r>
                      <a:endParaRPr b="1" sz="1100">
                        <a:solidFill>
                          <a:schemeClr val="dk1"/>
                        </a:solidFill>
                        <a:highlight>
                          <a:srgbClr val="F9DEC9"/>
                        </a:highlight>
                        <a:latin typeface="Mada"/>
                        <a:ea typeface="Mada"/>
                        <a:cs typeface="Mada"/>
                        <a:sym typeface="Mada"/>
                      </a:endParaRPr>
                    </a:p>
                    <a:p>
                      <a:pPr indent="0" lvl="0" marL="0" rtl="0" algn="ctr">
                        <a:lnSpc>
                          <a:spcPct val="115000"/>
                        </a:lnSpc>
                        <a:spcBef>
                          <a:spcPts val="0"/>
                        </a:spcBef>
                        <a:spcAft>
                          <a:spcPts val="0"/>
                        </a:spcAft>
                        <a:buNone/>
                      </a:pPr>
                      <a:r>
                        <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Chronic disease​ (DM, HTN..etc)</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Previous history of same condition?</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​Surgical history</a:t>
                      </a:r>
                      <a:endParaRPr sz="1100">
                        <a:latin typeface="Mada"/>
                        <a:ea typeface="Mada"/>
                        <a:cs typeface="Mada"/>
                        <a:sym typeface="Mada"/>
                      </a:endParaRPr>
                    </a:p>
                  </a:txBody>
                  <a:tcPr marT="91425" marB="91425" marR="91425" marL="91425"/>
                </a:tc>
              </a:tr>
              <a:tr h="413875">
                <a:tc>
                  <a:txBody>
                    <a:bodyPr/>
                    <a:lstStyle/>
                    <a:p>
                      <a:pPr indent="0" lvl="0" marL="0" rtl="0" algn="ctr">
                        <a:lnSpc>
                          <a:spcPct val="115000"/>
                        </a:lnSpc>
                        <a:spcBef>
                          <a:spcPts val="0"/>
                        </a:spcBef>
                        <a:spcAft>
                          <a:spcPts val="0"/>
                        </a:spcAft>
                        <a:buClr>
                          <a:schemeClr val="dk1"/>
                        </a:buClr>
                        <a:buSzPts val="1100"/>
                        <a:buFont typeface="Arial"/>
                        <a:buNone/>
                      </a:pPr>
                      <a:r>
                        <a:rPr b="1" lang="en-GB" sz="1100">
                          <a:solidFill>
                            <a:schemeClr val="dk1"/>
                          </a:solidFill>
                          <a:highlight>
                            <a:srgbClr val="F9DEC9"/>
                          </a:highlight>
                          <a:latin typeface="Mada"/>
                          <a:ea typeface="Mada"/>
                          <a:cs typeface="Mada"/>
                          <a:sym typeface="Mada"/>
                        </a:rPr>
                        <a:t>Family Hx</a:t>
                      </a:r>
                      <a:endParaRPr b="1" sz="1100">
                        <a:solidFill>
                          <a:schemeClr val="dk1"/>
                        </a:solidFill>
                        <a:highlight>
                          <a:srgbClr val="F9DEC9"/>
                        </a:highlight>
                        <a:latin typeface="Mada"/>
                        <a:ea typeface="Mada"/>
                        <a:cs typeface="Mada"/>
                        <a:sym typeface="Mada"/>
                      </a:endParaRPr>
                    </a:p>
                    <a:p>
                      <a:pPr indent="0" lvl="0" marL="0" rtl="0" algn="ctr">
                        <a:lnSpc>
                          <a:spcPct val="115000"/>
                        </a:lnSpc>
                        <a:spcBef>
                          <a:spcPts val="0"/>
                        </a:spcBef>
                        <a:spcAft>
                          <a:spcPts val="0"/>
                        </a:spcAft>
                        <a:buNone/>
                      </a:pPr>
                      <a:r>
                        <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Family history of same condition</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Family history of gallstones</a:t>
                      </a:r>
                      <a:endParaRPr sz="1100">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Clr>
                          <a:schemeClr val="dk1"/>
                        </a:buClr>
                        <a:buSzPts val="1100"/>
                        <a:buFont typeface="Arial"/>
                        <a:buNone/>
                      </a:pPr>
                      <a:r>
                        <a:rPr b="1" lang="en-GB" sz="1100">
                          <a:solidFill>
                            <a:schemeClr val="dk1"/>
                          </a:solidFill>
                          <a:highlight>
                            <a:srgbClr val="F9DEC9"/>
                          </a:highlight>
                          <a:latin typeface="Lora"/>
                          <a:ea typeface="Lora"/>
                          <a:cs typeface="Lora"/>
                          <a:sym typeface="Lora"/>
                        </a:rPr>
                        <a:t>Social Hx</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​Smoking</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Alcohol</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Fatty food diet</a:t>
                      </a:r>
                      <a:endParaRPr sz="1100">
                        <a:solidFill>
                          <a:schemeClr val="dk1"/>
                        </a:solidFill>
                        <a:latin typeface="Mada"/>
                        <a:ea typeface="Mada"/>
                        <a:cs typeface="Mada"/>
                        <a:sym typeface="Mada"/>
                      </a:endParaRPr>
                    </a:p>
                  </a:txBody>
                  <a:tcPr marT="91425" marB="91425" marR="91425" marL="91425"/>
                </a:tc>
              </a:tr>
              <a:tr h="100000">
                <a:tc>
                  <a:txBody>
                    <a:bodyPr/>
                    <a:lstStyle/>
                    <a:p>
                      <a:pPr indent="0" lvl="0" marL="0" rtl="0" algn="ctr">
                        <a:lnSpc>
                          <a:spcPct val="115000"/>
                        </a:lnSpc>
                        <a:spcBef>
                          <a:spcPts val="0"/>
                        </a:spcBef>
                        <a:spcAft>
                          <a:spcPts val="0"/>
                        </a:spcAft>
                        <a:buClr>
                          <a:schemeClr val="dk1"/>
                        </a:buClr>
                        <a:buSzPts val="1100"/>
                        <a:buFont typeface="Arial"/>
                        <a:buNone/>
                      </a:pPr>
                      <a:r>
                        <a:rPr b="1" lang="en-GB" sz="1100">
                          <a:solidFill>
                            <a:schemeClr val="dk1"/>
                          </a:solidFill>
                          <a:highlight>
                            <a:srgbClr val="F9DEC9"/>
                          </a:highlight>
                          <a:latin typeface="Mada"/>
                          <a:ea typeface="Mada"/>
                          <a:cs typeface="Mada"/>
                          <a:sym typeface="Mada"/>
                        </a:rPr>
                        <a:t>Complications</a:t>
                      </a:r>
                      <a:endParaRPr b="1" sz="1100">
                        <a:solidFill>
                          <a:schemeClr val="dk1"/>
                        </a:solidFill>
                        <a:highlight>
                          <a:srgbClr val="F9DEC9"/>
                        </a:highlight>
                        <a:latin typeface="Lora"/>
                        <a:ea typeface="Lora"/>
                        <a:cs typeface="Lora"/>
                        <a:sym typeface="Lora"/>
                      </a:endParaRPr>
                    </a:p>
                    <a:p>
                      <a:pPr indent="0" lvl="0" marL="0" rtl="0" algn="ctr">
                        <a:spcBef>
                          <a:spcPts val="0"/>
                        </a:spcBef>
                        <a:spcAft>
                          <a:spcPts val="0"/>
                        </a:spcAft>
                        <a:buNone/>
                      </a:pPr>
                      <a:r>
                        <a:t/>
                      </a:r>
                      <a:endParaRPr b="1" sz="1100">
                        <a:latin typeface="Mada"/>
                        <a:ea typeface="Mada"/>
                        <a:cs typeface="Mada"/>
                        <a:sym typeface="Mada"/>
                      </a:endParaRPr>
                    </a:p>
                  </a:txBody>
                  <a:tcPr marT="91425" marB="91425" marR="91425" marL="91425" anchor="ctr"/>
                </a:tc>
                <a:tc>
                  <a:txBody>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Cholangitis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Acute pancreatitis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Obstructive jaundice </a:t>
                      </a:r>
                      <a:endParaRPr sz="1100">
                        <a:latin typeface="Mada"/>
                        <a:ea typeface="Mada"/>
                        <a:cs typeface="Mada"/>
                        <a:sym typeface="Mada"/>
                      </a:endParaRPr>
                    </a:p>
                  </a:txBody>
                  <a:tcPr marT="91425" marB="91425" marR="91425" marL="91425"/>
                </a:tc>
              </a:tr>
            </a:tbl>
          </a:graphicData>
        </a:graphic>
      </p:graphicFrame>
      <p:sp>
        <p:nvSpPr>
          <p:cNvPr id="1410" name="Google Shape;1410;p81"/>
          <p:cNvSpPr txBox="1"/>
          <p:nvPr/>
        </p:nvSpPr>
        <p:spPr>
          <a:xfrm>
            <a:off x="3758765" y="9918750"/>
            <a:ext cx="3286500" cy="569400"/>
          </a:xfrm>
          <a:prstGeom prst="rect">
            <a:avLst/>
          </a:prstGeom>
          <a:noFill/>
          <a:ln>
            <a:noFill/>
          </a:ln>
        </p:spPr>
        <p:txBody>
          <a:bodyPr anchorCtr="0" anchor="t" bIns="91425" lIns="91425" spcFirstLastPara="1" rIns="91425" wrap="square" tIns="91425">
            <a:spAutoFit/>
          </a:bodyPr>
          <a:lstStyle/>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Perforation</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Sepsis </a:t>
            </a:r>
            <a:endParaRPr/>
          </a:p>
        </p:txBody>
      </p:sp>
      <p:sp>
        <p:nvSpPr>
          <p:cNvPr id="1411" name="Google Shape;1411;p81"/>
          <p:cNvSpPr txBox="1"/>
          <p:nvPr/>
        </p:nvSpPr>
        <p:spPr>
          <a:xfrm>
            <a:off x="4676756" y="7844335"/>
            <a:ext cx="2224800" cy="9735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Blood transfusion</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Vaccination</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Medication  &amp; allergies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19"/>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9"/>
          <p:cNvSpPr/>
          <p:nvPr/>
        </p:nvSpPr>
        <p:spPr>
          <a:xfrm>
            <a:off x="6185775" y="7896675"/>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9"/>
          <p:cNvSpPr/>
          <p:nvPr/>
        </p:nvSpPr>
        <p:spPr>
          <a:xfrm>
            <a:off x="7087550" y="7958075"/>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9"/>
          <p:cNvSpPr txBox="1"/>
          <p:nvPr/>
        </p:nvSpPr>
        <p:spPr>
          <a:xfrm>
            <a:off x="118350" y="274900"/>
            <a:ext cx="71958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9FCFCF"/>
                </a:solidFill>
                <a:highlight>
                  <a:srgbClr val="FFFFFF"/>
                </a:highlight>
                <a:latin typeface="Lora"/>
                <a:ea typeface="Lora"/>
                <a:cs typeface="Lora"/>
                <a:sym typeface="Lora"/>
              </a:rPr>
              <a:t>Session1 : General Principles of History Taking and Physical Examination </a:t>
            </a:r>
            <a:endParaRPr b="1" sz="2000">
              <a:solidFill>
                <a:srgbClr val="9FCFCF"/>
              </a:solidFill>
              <a:latin typeface="Lora"/>
              <a:ea typeface="Lora"/>
              <a:cs typeface="Lora"/>
              <a:sym typeface="Lora"/>
            </a:endParaRPr>
          </a:p>
        </p:txBody>
      </p:sp>
      <p:grpSp>
        <p:nvGrpSpPr>
          <p:cNvPr id="311" name="Google Shape;311;p19"/>
          <p:cNvGrpSpPr/>
          <p:nvPr/>
        </p:nvGrpSpPr>
        <p:grpSpPr>
          <a:xfrm>
            <a:off x="75" y="1130134"/>
            <a:ext cx="4067400" cy="414950"/>
            <a:chOff x="75" y="440250"/>
            <a:chExt cx="4067400" cy="414950"/>
          </a:xfrm>
        </p:grpSpPr>
        <p:sp>
          <p:nvSpPr>
            <p:cNvPr id="312" name="Google Shape;312;p19"/>
            <p:cNvSpPr txBox="1"/>
            <p:nvPr/>
          </p:nvSpPr>
          <p:spPr>
            <a:xfrm>
              <a:off x="75" y="440250"/>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Systemic Review cont’</a:t>
              </a:r>
              <a:endParaRPr sz="1800">
                <a:solidFill>
                  <a:srgbClr val="9FCFCF"/>
                </a:solidFill>
                <a:latin typeface="Comfortaa Regular"/>
                <a:ea typeface="Comfortaa Regular"/>
                <a:cs typeface="Comfortaa Regular"/>
                <a:sym typeface="Comfortaa Regular"/>
              </a:endParaRPr>
            </a:p>
          </p:txBody>
        </p:sp>
        <p:sp>
          <p:nvSpPr>
            <p:cNvPr id="313" name="Google Shape;313;p19"/>
            <p:cNvSpPr/>
            <p:nvPr/>
          </p:nvSpPr>
          <p:spPr>
            <a:xfrm>
              <a:off x="850" y="797600"/>
              <a:ext cx="2301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314" name="Google Shape;314;p19"/>
          <p:cNvSpPr txBox="1"/>
          <p:nvPr/>
        </p:nvSpPr>
        <p:spPr>
          <a:xfrm>
            <a:off x="4837725" y="5939800"/>
            <a:ext cx="2751900" cy="17643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Pain in the penis or urethra during micturition and intercourse,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Urethral discharges,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Impotence (</a:t>
            </a:r>
            <a:r>
              <a:rPr lang="en-GB" sz="1100">
                <a:latin typeface="Mada"/>
                <a:ea typeface="Mada"/>
                <a:cs typeface="Mada"/>
                <a:sym typeface="Mada"/>
              </a:rPr>
              <a:t>erection or ejaculation </a:t>
            </a:r>
            <a:r>
              <a:rPr lang="en-GB" sz="1100">
                <a:latin typeface="Mada"/>
                <a:ea typeface="Mada"/>
                <a:cs typeface="Mada"/>
                <a:sym typeface="Mada"/>
              </a:rPr>
              <a:t>dysfunctions ),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Any rash or lumps on the genitals skin, Scrotal swelling</a:t>
            </a:r>
            <a:endParaRPr sz="1100">
              <a:latin typeface="Mada"/>
              <a:ea typeface="Mada"/>
              <a:cs typeface="Mada"/>
              <a:sym typeface="Mada"/>
            </a:endParaRPr>
          </a:p>
        </p:txBody>
      </p:sp>
      <p:sp>
        <p:nvSpPr>
          <p:cNvPr id="315" name="Google Shape;315;p19"/>
          <p:cNvSpPr txBox="1"/>
          <p:nvPr/>
        </p:nvSpPr>
        <p:spPr>
          <a:xfrm>
            <a:off x="233775" y="5814325"/>
            <a:ext cx="4562100" cy="3247800"/>
          </a:xfrm>
          <a:prstGeom prst="rect">
            <a:avLst/>
          </a:prstGeom>
          <a:noFill/>
          <a:ln>
            <a:noFill/>
          </a:ln>
        </p:spPr>
        <p:txBody>
          <a:bodyPr anchorCtr="0" anchor="t" bIns="91425" lIns="91425" spcFirstLastPara="1" rIns="91425" wrap="square" tIns="91425">
            <a:noAutofit/>
          </a:bodyPr>
          <a:lstStyle/>
          <a:p>
            <a:pPr indent="-298450" lvl="0" marL="457200" rtl="0" algn="just">
              <a:lnSpc>
                <a:spcPct val="115000"/>
              </a:lnSpc>
              <a:spcBef>
                <a:spcPts val="0"/>
              </a:spcBef>
              <a:spcAft>
                <a:spcPts val="0"/>
              </a:spcAft>
              <a:buSzPts val="1100"/>
              <a:buFont typeface="Mada"/>
              <a:buChar char="●"/>
            </a:pPr>
            <a:r>
              <a:rPr lang="en-GB" sz="1100">
                <a:latin typeface="Mada"/>
                <a:ea typeface="Mada"/>
                <a:cs typeface="Mada"/>
                <a:sym typeface="Mada"/>
              </a:rPr>
              <a:t>Date of menarche and menopause, Frequency, quantity and duration of menstruation, Regularity of menstruation,</a:t>
            </a:r>
            <a:endParaRPr sz="1100">
              <a:latin typeface="Mada"/>
              <a:ea typeface="Mada"/>
              <a:cs typeface="Mada"/>
              <a:sym typeface="Mada"/>
            </a:endParaRPr>
          </a:p>
          <a:p>
            <a:pPr indent="-298450" lvl="0" marL="457200" rtl="0" algn="just">
              <a:lnSpc>
                <a:spcPct val="115000"/>
              </a:lnSpc>
              <a:spcBef>
                <a:spcPts val="0"/>
              </a:spcBef>
              <a:spcAft>
                <a:spcPts val="0"/>
              </a:spcAft>
              <a:buSzPts val="1100"/>
              <a:buFont typeface="Mada"/>
              <a:buChar char="●"/>
            </a:pPr>
            <a:r>
              <a:rPr lang="en-GB" sz="1100">
                <a:latin typeface="Mada"/>
                <a:ea typeface="Mada"/>
                <a:cs typeface="Mada"/>
                <a:sym typeface="Mada"/>
              </a:rPr>
              <a:t>Dysmenorrhea </a:t>
            </a:r>
            <a:r>
              <a:rPr lang="en-GB" sz="1100">
                <a:latin typeface="Mada"/>
                <a:ea typeface="Mada"/>
                <a:cs typeface="Mada"/>
                <a:sym typeface="Mada"/>
              </a:rPr>
              <a:t>( </a:t>
            </a:r>
            <a:r>
              <a:rPr lang="en-GB" sz="1100">
                <a:latin typeface="Mada"/>
                <a:ea typeface="Mada"/>
                <a:cs typeface="Mada"/>
                <a:sym typeface="Mada"/>
              </a:rPr>
              <a:t>excessive menstrual pain ), </a:t>
            </a:r>
            <a:endParaRPr sz="1100">
              <a:latin typeface="Mada"/>
              <a:ea typeface="Mada"/>
              <a:cs typeface="Mada"/>
              <a:sym typeface="Mada"/>
            </a:endParaRPr>
          </a:p>
          <a:p>
            <a:pPr indent="-298450" lvl="0" marL="457200" rtl="0" algn="just">
              <a:lnSpc>
                <a:spcPct val="115000"/>
              </a:lnSpc>
              <a:spcBef>
                <a:spcPts val="0"/>
              </a:spcBef>
              <a:spcAft>
                <a:spcPts val="0"/>
              </a:spcAft>
              <a:buSzPts val="1100"/>
              <a:buFont typeface="Mada"/>
              <a:buChar char="●"/>
            </a:pPr>
            <a:r>
              <a:rPr lang="en-GB" sz="1100">
                <a:latin typeface="Mada"/>
                <a:ea typeface="Mada"/>
                <a:cs typeface="Mada"/>
                <a:sym typeface="Mada"/>
              </a:rPr>
              <a:t>Menorrhagia ( excessive menstrual bleeding ),</a:t>
            </a:r>
            <a:endParaRPr sz="1100">
              <a:latin typeface="Mada"/>
              <a:ea typeface="Mada"/>
              <a:cs typeface="Mada"/>
              <a:sym typeface="Mada"/>
            </a:endParaRPr>
          </a:p>
          <a:p>
            <a:pPr indent="-298450" lvl="0" marL="457200" rtl="0" algn="just">
              <a:lnSpc>
                <a:spcPct val="115000"/>
              </a:lnSpc>
              <a:spcBef>
                <a:spcPts val="0"/>
              </a:spcBef>
              <a:spcAft>
                <a:spcPts val="0"/>
              </a:spcAft>
              <a:buSzPts val="1100"/>
              <a:buFont typeface="Mada"/>
              <a:buChar char="●"/>
            </a:pPr>
            <a:r>
              <a:rPr lang="en-GB" sz="1100">
                <a:latin typeface="Mada"/>
                <a:ea typeface="Mada"/>
                <a:cs typeface="Mada"/>
                <a:sym typeface="Mada"/>
              </a:rPr>
              <a:t> Dyspareunia ( painful intercourse ), </a:t>
            </a:r>
            <a:endParaRPr sz="1100">
              <a:latin typeface="Mada"/>
              <a:ea typeface="Mada"/>
              <a:cs typeface="Mada"/>
              <a:sym typeface="Mada"/>
            </a:endParaRPr>
          </a:p>
          <a:p>
            <a:pPr indent="-298450" lvl="0" marL="457200" rtl="0" algn="just">
              <a:lnSpc>
                <a:spcPct val="115000"/>
              </a:lnSpc>
              <a:spcBef>
                <a:spcPts val="0"/>
              </a:spcBef>
              <a:spcAft>
                <a:spcPts val="0"/>
              </a:spcAft>
              <a:buSzPts val="1100"/>
              <a:buFont typeface="Mada"/>
              <a:buChar char="●"/>
            </a:pPr>
            <a:r>
              <a:rPr lang="en-GB" sz="1100">
                <a:latin typeface="Mada"/>
                <a:ea typeface="Mada"/>
                <a:cs typeface="Mada"/>
                <a:sym typeface="Mada"/>
              </a:rPr>
              <a:t>History of rash or lumps on the genitals,</a:t>
            </a:r>
            <a:endParaRPr sz="1100">
              <a:latin typeface="Mada"/>
              <a:ea typeface="Mada"/>
              <a:cs typeface="Mada"/>
              <a:sym typeface="Mada"/>
            </a:endParaRPr>
          </a:p>
          <a:p>
            <a:pPr indent="-298450" lvl="0" marL="457200" rtl="0" algn="just">
              <a:lnSpc>
                <a:spcPct val="115000"/>
              </a:lnSpc>
              <a:spcBef>
                <a:spcPts val="0"/>
              </a:spcBef>
              <a:spcAft>
                <a:spcPts val="0"/>
              </a:spcAft>
              <a:buSzPts val="1100"/>
              <a:buFont typeface="Mada"/>
              <a:buChar char="●"/>
            </a:pPr>
            <a:r>
              <a:rPr lang="en-GB" sz="1100">
                <a:latin typeface="Mada"/>
                <a:ea typeface="Mada"/>
                <a:cs typeface="Mada"/>
                <a:sym typeface="Mada"/>
              </a:rPr>
              <a:t> History of venereal diseases, </a:t>
            </a:r>
            <a:endParaRPr sz="1100">
              <a:latin typeface="Mada"/>
              <a:ea typeface="Mada"/>
              <a:cs typeface="Mada"/>
              <a:sym typeface="Mada"/>
            </a:endParaRPr>
          </a:p>
          <a:p>
            <a:pPr indent="-298450" lvl="0" marL="457200" rtl="0" algn="just">
              <a:lnSpc>
                <a:spcPct val="115000"/>
              </a:lnSpc>
              <a:spcBef>
                <a:spcPts val="0"/>
              </a:spcBef>
              <a:spcAft>
                <a:spcPts val="0"/>
              </a:spcAft>
              <a:buSzPts val="1100"/>
              <a:buFont typeface="Mada"/>
              <a:buChar char="●"/>
            </a:pPr>
            <a:r>
              <a:rPr lang="en-GB" sz="1100">
                <a:latin typeface="Mada"/>
                <a:ea typeface="Mada"/>
                <a:cs typeface="Mada"/>
                <a:sym typeface="Mada"/>
              </a:rPr>
              <a:t>History of miscarriages (remember that the gravida number is the number of pregnancies and the para number is the number of birth of babies of over 20 weeks’ gestation),</a:t>
            </a:r>
            <a:endParaRPr sz="1100">
              <a:latin typeface="Mada"/>
              <a:ea typeface="Mada"/>
              <a:cs typeface="Mada"/>
              <a:sym typeface="Mada"/>
            </a:endParaRPr>
          </a:p>
          <a:p>
            <a:pPr indent="-298450" lvl="0" marL="457200" rtl="0" algn="just">
              <a:lnSpc>
                <a:spcPct val="115000"/>
              </a:lnSpc>
              <a:spcBef>
                <a:spcPts val="0"/>
              </a:spcBef>
              <a:spcAft>
                <a:spcPts val="0"/>
              </a:spcAft>
              <a:buSzPts val="1100"/>
              <a:buFont typeface="Mada"/>
              <a:buChar char="●"/>
            </a:pPr>
            <a:r>
              <a:rPr lang="en-GB" sz="1100">
                <a:latin typeface="Mada"/>
                <a:ea typeface="Mada"/>
                <a:cs typeface="Mada"/>
                <a:sym typeface="Mada"/>
              </a:rPr>
              <a:t> History of high blood pressure or diabetes during pregnancy,</a:t>
            </a:r>
            <a:endParaRPr sz="1100">
              <a:latin typeface="Mada"/>
              <a:ea typeface="Mada"/>
              <a:cs typeface="Mada"/>
              <a:sym typeface="Mada"/>
            </a:endParaRPr>
          </a:p>
          <a:p>
            <a:pPr indent="-298450" lvl="0" marL="457200" rtl="0" algn="just">
              <a:lnSpc>
                <a:spcPct val="115000"/>
              </a:lnSpc>
              <a:spcBef>
                <a:spcPts val="0"/>
              </a:spcBef>
              <a:spcAft>
                <a:spcPts val="0"/>
              </a:spcAft>
              <a:buSzPts val="1100"/>
              <a:buFont typeface="Mada"/>
              <a:buChar char="●"/>
            </a:pPr>
            <a:r>
              <a:rPr lang="en-GB" sz="1100">
                <a:latin typeface="Mada"/>
                <a:ea typeface="Mada"/>
                <a:cs typeface="Mada"/>
                <a:sym typeface="Mada"/>
              </a:rPr>
              <a:t>History of prolapse of vaginal wall or cervix, </a:t>
            </a:r>
            <a:endParaRPr sz="1100">
              <a:latin typeface="Mada"/>
              <a:ea typeface="Mada"/>
              <a:cs typeface="Mada"/>
              <a:sym typeface="Mada"/>
            </a:endParaRPr>
          </a:p>
          <a:p>
            <a:pPr indent="-298450" lvl="0" marL="457200" rtl="0" algn="just">
              <a:lnSpc>
                <a:spcPct val="115000"/>
              </a:lnSpc>
              <a:spcBef>
                <a:spcPts val="0"/>
              </a:spcBef>
              <a:spcAft>
                <a:spcPts val="0"/>
              </a:spcAft>
              <a:buSzPts val="1100"/>
              <a:buFont typeface="Mada"/>
              <a:buChar char="●"/>
            </a:pPr>
            <a:r>
              <a:rPr lang="en-GB" sz="1100">
                <a:latin typeface="Mada"/>
                <a:ea typeface="Mada"/>
                <a:cs typeface="Mada"/>
                <a:sym typeface="Mada"/>
              </a:rPr>
              <a:t>History of urine incontinence especially when coughing or straining ( stress incontinence ), </a:t>
            </a:r>
            <a:endParaRPr sz="1100">
              <a:latin typeface="Mada"/>
              <a:ea typeface="Mada"/>
              <a:cs typeface="Mada"/>
              <a:sym typeface="Mada"/>
            </a:endParaRPr>
          </a:p>
          <a:p>
            <a:pPr indent="-298450" lvl="0" marL="457200" rtl="0" algn="just">
              <a:lnSpc>
                <a:spcPct val="115000"/>
              </a:lnSpc>
              <a:spcBef>
                <a:spcPts val="0"/>
              </a:spcBef>
              <a:spcAft>
                <a:spcPts val="0"/>
              </a:spcAft>
              <a:buSzPts val="1100"/>
              <a:buFont typeface="Mada"/>
              <a:buChar char="●"/>
            </a:pPr>
            <a:r>
              <a:rPr lang="en-GB" sz="1100">
                <a:latin typeface="Mada"/>
                <a:ea typeface="Mada"/>
                <a:cs typeface="Mada"/>
                <a:sym typeface="Mada"/>
              </a:rPr>
              <a:t>History of breast symptoms ( pain , lump , nipple bleeding or discharges), Results of previous mammogram</a:t>
            </a:r>
            <a:endParaRPr sz="1100">
              <a:latin typeface="Mada"/>
              <a:ea typeface="Mada"/>
              <a:cs typeface="Mada"/>
              <a:sym typeface="Mada"/>
            </a:endParaRPr>
          </a:p>
        </p:txBody>
      </p:sp>
      <p:pic>
        <p:nvPicPr>
          <p:cNvPr id="316" name="Google Shape;316;p19"/>
          <p:cNvPicPr preferRelativeResize="0"/>
          <p:nvPr/>
        </p:nvPicPr>
        <p:blipFill>
          <a:blip r:embed="rId3">
            <a:alphaModFix/>
          </a:blip>
          <a:stretch>
            <a:fillRect/>
          </a:stretch>
        </p:blipFill>
        <p:spPr>
          <a:xfrm>
            <a:off x="4795950" y="5384536"/>
            <a:ext cx="338849" cy="338849"/>
          </a:xfrm>
          <a:prstGeom prst="rect">
            <a:avLst/>
          </a:prstGeom>
          <a:noFill/>
          <a:ln>
            <a:noFill/>
          </a:ln>
        </p:spPr>
      </p:pic>
      <p:sp>
        <p:nvSpPr>
          <p:cNvPr id="317" name="Google Shape;317;p19"/>
          <p:cNvSpPr/>
          <p:nvPr/>
        </p:nvSpPr>
        <p:spPr>
          <a:xfrm>
            <a:off x="4745181" y="5304362"/>
            <a:ext cx="440400" cy="414900"/>
          </a:xfrm>
          <a:prstGeom prst="ellipse">
            <a:avLst/>
          </a:prstGeom>
          <a:noFill/>
          <a:ln cap="flat" cmpd="sng" w="47625">
            <a:solidFill>
              <a:srgbClr val="9FCF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8" name="Google Shape;318;p19"/>
          <p:cNvPicPr preferRelativeResize="0"/>
          <p:nvPr/>
        </p:nvPicPr>
        <p:blipFill>
          <a:blip r:embed="rId4">
            <a:alphaModFix/>
          </a:blip>
          <a:stretch>
            <a:fillRect/>
          </a:stretch>
        </p:blipFill>
        <p:spPr>
          <a:xfrm>
            <a:off x="416550" y="5384536"/>
            <a:ext cx="338849" cy="338849"/>
          </a:xfrm>
          <a:prstGeom prst="rect">
            <a:avLst/>
          </a:prstGeom>
          <a:noFill/>
          <a:ln>
            <a:noFill/>
          </a:ln>
        </p:spPr>
      </p:pic>
      <p:sp>
        <p:nvSpPr>
          <p:cNvPr id="319" name="Google Shape;319;p19"/>
          <p:cNvSpPr/>
          <p:nvPr/>
        </p:nvSpPr>
        <p:spPr>
          <a:xfrm>
            <a:off x="365781" y="5304362"/>
            <a:ext cx="440400" cy="414900"/>
          </a:xfrm>
          <a:prstGeom prst="ellipse">
            <a:avLst/>
          </a:prstGeom>
          <a:noFill/>
          <a:ln cap="flat" cmpd="sng" w="47625">
            <a:solidFill>
              <a:srgbClr val="9FCF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9"/>
          <p:cNvSpPr txBox="1"/>
          <p:nvPr/>
        </p:nvSpPr>
        <p:spPr>
          <a:xfrm>
            <a:off x="847950" y="5315725"/>
            <a:ext cx="140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chemeClr val="dk1"/>
                </a:solidFill>
                <a:latin typeface="Mada"/>
                <a:ea typeface="Mada"/>
                <a:cs typeface="Mada"/>
                <a:sym typeface="Mada"/>
              </a:rPr>
              <a:t>For female</a:t>
            </a:r>
            <a:endParaRPr b="1">
              <a:solidFill>
                <a:schemeClr val="dk1"/>
              </a:solidFill>
              <a:latin typeface="Mada"/>
              <a:ea typeface="Mada"/>
              <a:cs typeface="Mada"/>
              <a:sym typeface="Mada"/>
            </a:endParaRPr>
          </a:p>
        </p:txBody>
      </p:sp>
      <p:sp>
        <p:nvSpPr>
          <p:cNvPr id="321" name="Google Shape;321;p19"/>
          <p:cNvSpPr txBox="1"/>
          <p:nvPr/>
        </p:nvSpPr>
        <p:spPr>
          <a:xfrm>
            <a:off x="5227350" y="5315713"/>
            <a:ext cx="94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chemeClr val="dk1"/>
                </a:solidFill>
                <a:latin typeface="Mada"/>
                <a:ea typeface="Mada"/>
                <a:cs typeface="Mada"/>
                <a:sym typeface="Mada"/>
              </a:rPr>
              <a:t>For Male</a:t>
            </a:r>
            <a:endParaRPr b="1">
              <a:solidFill>
                <a:schemeClr val="dk1"/>
              </a:solidFill>
              <a:latin typeface="Mada"/>
              <a:ea typeface="Mada"/>
              <a:cs typeface="Mada"/>
              <a:sym typeface="Mada"/>
            </a:endParaRPr>
          </a:p>
        </p:txBody>
      </p:sp>
      <p:sp>
        <p:nvSpPr>
          <p:cNvPr id="322" name="Google Shape;322;p19"/>
          <p:cNvSpPr txBox="1"/>
          <p:nvPr/>
        </p:nvSpPr>
        <p:spPr>
          <a:xfrm>
            <a:off x="63" y="1494100"/>
            <a:ext cx="7589400" cy="366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Nervous system:</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Headache, Fainting attacks, Fits, Problems with memory or concentration, Disturbance of consciousness, Visual disturbance, Diplopia ( double vision ) or other trouble in seeing or hearing, Dizziness or vertigo, Dysarthria, Dysphagia and regurgitation, Left or right handedness, Muscle weakness and paralysis of the limbs, Sensory disturbance and paraesthesia ( tingling - pins and needles ) in the limbs, Excitability and nervousness, History of stroke or serious head injury, Difficulty in sleeping, Feeling sad or depressed or suicide attempt, Changes in patient's behavior and reactions to others (you may need to ask close relatives).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Musculoskeletal:</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Pain in the muscle, bones or joints, weakness in the muscle, swelling of joints, limitation of joints movements, disturbance of joints, back or neck pain.</a:t>
            </a:r>
            <a:endParaRPr b="1" sz="1100">
              <a:highlight>
                <a:srgbClr val="F9DEC9"/>
              </a:highlight>
              <a:latin typeface="Lora"/>
              <a:ea typeface="Lora"/>
              <a:cs typeface="Lora"/>
              <a:sym typeface="Lora"/>
            </a:endParaRPr>
          </a:p>
          <a:p>
            <a:pPr indent="-298450" lvl="0" marL="457200" rtl="0" algn="l">
              <a:lnSpc>
                <a:spcPct val="115000"/>
              </a:lnSpc>
              <a:spcBef>
                <a:spcPts val="0"/>
              </a:spcBef>
              <a:spcAft>
                <a:spcPts val="0"/>
              </a:spcAft>
              <a:buSzPts val="1100"/>
              <a:buFont typeface="Lora"/>
              <a:buChar char="●"/>
            </a:pPr>
            <a:r>
              <a:rPr b="1" lang="en-GB" sz="1100">
                <a:highlight>
                  <a:srgbClr val="F9DEC9"/>
                </a:highlight>
                <a:latin typeface="Lora"/>
                <a:ea typeface="Lora"/>
                <a:cs typeface="Lora"/>
                <a:sym typeface="Lora"/>
              </a:rPr>
              <a:t>Genitourinary:</a:t>
            </a:r>
            <a:endParaRPr b="1" sz="1100">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Pain ( loin , groin or suprapubic regions ) . Thirst</a:t>
            </a:r>
            <a:r>
              <a:rPr lang="en-GB" sz="1100">
                <a:solidFill>
                  <a:schemeClr val="dk1"/>
                </a:solidFill>
                <a:latin typeface="Mada"/>
                <a:ea typeface="Mada"/>
                <a:cs typeface="Mada"/>
                <a:sym typeface="Mada"/>
              </a:rPr>
              <a:t>,</a:t>
            </a:r>
            <a:r>
              <a:rPr lang="en-GB" sz="1100">
                <a:solidFill>
                  <a:schemeClr val="dk1"/>
                </a:solidFill>
                <a:latin typeface="Mada"/>
                <a:ea typeface="Mada"/>
                <a:cs typeface="Mada"/>
                <a:sym typeface="Mada"/>
              </a:rPr>
              <a:t> Fluid intake</a:t>
            </a:r>
            <a:r>
              <a:rPr lang="en-GB" sz="1100">
                <a:solidFill>
                  <a:schemeClr val="dk1"/>
                </a:solidFill>
                <a:latin typeface="Mada"/>
                <a:ea typeface="Mada"/>
                <a:cs typeface="Mada"/>
                <a:sym typeface="Mada"/>
              </a:rPr>
              <a:t>,</a:t>
            </a:r>
            <a:r>
              <a:rPr lang="en-GB" sz="1100">
                <a:solidFill>
                  <a:schemeClr val="dk1"/>
                </a:solidFill>
                <a:latin typeface="Mada"/>
                <a:ea typeface="Mada"/>
                <a:cs typeface="Mada"/>
                <a:sym typeface="Mada"/>
              </a:rPr>
              <a:t> Frequency of micturition</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Urgency</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Dysuria ( painful micturition)</a:t>
            </a:r>
            <a:r>
              <a:rPr lang="en-GB" sz="1100">
                <a:solidFill>
                  <a:schemeClr val="dk1"/>
                </a:solidFill>
                <a:latin typeface="Mada"/>
                <a:ea typeface="Mada"/>
                <a:cs typeface="Mada"/>
                <a:sym typeface="Mada"/>
              </a:rPr>
              <a:t>,</a:t>
            </a:r>
            <a:r>
              <a:rPr lang="en-GB" sz="1100">
                <a:solidFill>
                  <a:schemeClr val="dk1"/>
                </a:solidFill>
                <a:latin typeface="Mada"/>
                <a:ea typeface="Mada"/>
                <a:cs typeface="Mada"/>
                <a:sym typeface="Mada"/>
              </a:rPr>
              <a:t> Polyuria ( excessive volume and frequency of urine )</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Colou</a:t>
            </a:r>
            <a:r>
              <a:rPr lang="en-GB" sz="1100">
                <a:solidFill>
                  <a:schemeClr val="dk1"/>
                </a:solidFill>
                <a:latin typeface="Mada"/>
                <a:ea typeface="Mada"/>
                <a:cs typeface="Mada"/>
                <a:sym typeface="Mada"/>
              </a:rPr>
              <a:t>r </a:t>
            </a:r>
            <a:r>
              <a:rPr lang="en-GB" sz="1100">
                <a:solidFill>
                  <a:schemeClr val="dk1"/>
                </a:solidFill>
                <a:latin typeface="Mada"/>
                <a:ea typeface="Mada"/>
                <a:cs typeface="Mada"/>
                <a:sym typeface="Mada"/>
              </a:rPr>
              <a:t>of urine</a:t>
            </a:r>
            <a:r>
              <a:rPr lang="en-GB" sz="1100">
                <a:solidFill>
                  <a:schemeClr val="dk1"/>
                </a:solidFill>
                <a:latin typeface="Mada"/>
                <a:ea typeface="Mada"/>
                <a:cs typeface="Mada"/>
                <a:sym typeface="Mada"/>
              </a:rPr>
              <a:t>,</a:t>
            </a:r>
            <a:r>
              <a:rPr lang="en-GB" sz="1100">
                <a:solidFill>
                  <a:schemeClr val="dk1"/>
                </a:solidFill>
                <a:latin typeface="Mada"/>
                <a:ea typeface="Mada"/>
                <a:cs typeface="Mada"/>
                <a:sym typeface="Mada"/>
              </a:rPr>
              <a:t> Haematuria, Pneumaturia ( gas bubbles with micturition ), </a:t>
            </a:r>
            <a:r>
              <a:rPr lang="en-GB" sz="1100">
                <a:solidFill>
                  <a:schemeClr val="dk1"/>
                </a:solidFill>
                <a:latin typeface="Mada"/>
                <a:ea typeface="Mada"/>
                <a:cs typeface="Mada"/>
                <a:sym typeface="Mada"/>
              </a:rPr>
              <a:t>Polydipsia</a:t>
            </a:r>
            <a:r>
              <a:rPr lang="en-GB" sz="1100">
                <a:solidFill>
                  <a:schemeClr val="dk1"/>
                </a:solidFill>
                <a:latin typeface="Mada"/>
                <a:ea typeface="Mada"/>
                <a:cs typeface="Mada"/>
                <a:sym typeface="Mada"/>
              </a:rPr>
              <a:t>, Any change in urine stream, Hesitancy (delay before starting to pass urine), Dribbling (at the end when passing urine), Nocturia (getting up at night to pass urine),  Incontinence (involuntary leaking of urine), Uremic symptoms ( headache, fits, visual disturbance, vomiting, ankle oedema, hand or face oedema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b="1" sz="1100">
              <a:latin typeface="Mada"/>
              <a:ea typeface="Mada"/>
              <a:cs typeface="Mada"/>
              <a:sym typeface="Mada"/>
            </a:endParaRPr>
          </a:p>
        </p:txBody>
      </p:sp>
      <p:sp>
        <p:nvSpPr>
          <p:cNvPr id="323" name="Google Shape;323;p19"/>
          <p:cNvSpPr/>
          <p:nvPr/>
        </p:nvSpPr>
        <p:spPr>
          <a:xfrm>
            <a:off x="176625" y="9060450"/>
            <a:ext cx="7159200" cy="15222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rgbClr val="F3F3F3"/>
                </a:solidFill>
                <a:latin typeface="Pacifico"/>
                <a:ea typeface="Pacifico"/>
                <a:cs typeface="Pacifico"/>
                <a:sym typeface="Pacifico"/>
              </a:rPr>
              <a:t>A space</a:t>
            </a:r>
            <a:r>
              <a:rPr lang="en-GB" sz="2000">
                <a:solidFill>
                  <a:srgbClr val="F3F3F3"/>
                </a:solidFill>
                <a:latin typeface="Pacifico"/>
                <a:ea typeface="Pacifico"/>
                <a:cs typeface="Pacifico"/>
                <a:sym typeface="Pacifico"/>
              </a:rPr>
              <a:t> for your notes </a:t>
            </a:r>
            <a:endParaRPr/>
          </a:p>
        </p:txBody>
      </p:sp>
      <p:sp>
        <p:nvSpPr>
          <p:cNvPr id="324" name="Google Shape;324;p19"/>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5" name="Shape 1415"/>
        <p:cNvGrpSpPr/>
        <p:nvPr/>
      </p:nvGrpSpPr>
      <p:grpSpPr>
        <a:xfrm>
          <a:off x="0" y="0"/>
          <a:ext cx="0" cy="0"/>
          <a:chOff x="0" y="0"/>
          <a:chExt cx="0" cy="0"/>
        </a:xfrm>
      </p:grpSpPr>
      <p:sp>
        <p:nvSpPr>
          <p:cNvPr id="1416" name="Google Shape;1416;p82"/>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82"/>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82"/>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419" name="Google Shape;1419;p82"/>
          <p:cNvGraphicFramePr/>
          <p:nvPr/>
        </p:nvGraphicFramePr>
        <p:xfrm>
          <a:off x="160038" y="5993199"/>
          <a:ext cx="3000000" cy="3000000"/>
        </p:xfrm>
        <a:graphic>
          <a:graphicData uri="http://schemas.openxmlformats.org/drawingml/2006/table">
            <a:tbl>
              <a:tblPr>
                <a:noFill/>
                <a:tableStyleId>{19993E90-D4CF-4236-97D6-A35B643A8516}</a:tableStyleId>
              </a:tblPr>
              <a:tblGrid>
                <a:gridCol w="1659200"/>
                <a:gridCol w="5610250"/>
              </a:tblGrid>
              <a:tr h="373700">
                <a:tc>
                  <a:txBody>
                    <a:bodyPr/>
                    <a:lstStyle/>
                    <a:p>
                      <a:pPr indent="0" lvl="0" marL="0" rtl="0" algn="ctr">
                        <a:spcBef>
                          <a:spcPts val="0"/>
                        </a:spcBef>
                        <a:spcAft>
                          <a:spcPts val="0"/>
                        </a:spcAft>
                        <a:buNone/>
                      </a:pPr>
                      <a:r>
                        <a:rPr b="1" lang="en-GB" sz="1200">
                          <a:latin typeface="Mada"/>
                          <a:ea typeface="Mada"/>
                          <a:cs typeface="Mada"/>
                          <a:sym typeface="Mada"/>
                        </a:rPr>
                        <a:t>SOCRATE</a:t>
                      </a:r>
                      <a:endParaRPr b="1" sz="1200">
                        <a:latin typeface="Mada"/>
                        <a:ea typeface="Mada"/>
                        <a:cs typeface="Mada"/>
                        <a:sym typeface="Mada"/>
                      </a:endParaRPr>
                    </a:p>
                  </a:txBody>
                  <a:tcPr marT="91425" marB="91425" marR="91425" marL="91425">
                    <a:solidFill>
                      <a:srgbClr val="DBA17B"/>
                    </a:solidFill>
                  </a:tcPr>
                </a:tc>
                <a:tc>
                  <a:txBody>
                    <a:bodyPr/>
                    <a:lstStyle/>
                    <a:p>
                      <a:pPr indent="0" lvl="0" marL="0" rtl="0" algn="ctr">
                        <a:spcBef>
                          <a:spcPts val="0"/>
                        </a:spcBef>
                        <a:spcAft>
                          <a:spcPts val="0"/>
                        </a:spcAft>
                        <a:buNone/>
                      </a:pPr>
                      <a:r>
                        <a:rPr b="1" lang="en-GB" sz="1200">
                          <a:latin typeface="Mada"/>
                          <a:ea typeface="Mada"/>
                          <a:cs typeface="Mada"/>
                          <a:sym typeface="Mada"/>
                        </a:rPr>
                        <a:t>Hint </a:t>
                      </a:r>
                      <a:endParaRPr b="1" sz="1200">
                        <a:latin typeface="Mada"/>
                        <a:ea typeface="Mada"/>
                        <a:cs typeface="Mada"/>
                        <a:sym typeface="Mada"/>
                      </a:endParaRPr>
                    </a:p>
                  </a:txBody>
                  <a:tcPr marT="91425" marB="91425" marR="91425" marL="91425">
                    <a:solidFill>
                      <a:srgbClr val="DBA17B"/>
                    </a:solidFill>
                  </a:tcPr>
                </a:tc>
              </a:tr>
              <a:tr h="100000">
                <a:tc>
                  <a:txBody>
                    <a:bodyPr/>
                    <a:lstStyle/>
                    <a:p>
                      <a:pPr indent="0" lvl="0" marL="0" rtl="0" algn="ctr">
                        <a:spcBef>
                          <a:spcPts val="0"/>
                        </a:spcBef>
                        <a:spcAft>
                          <a:spcPts val="0"/>
                        </a:spcAft>
                        <a:buNone/>
                      </a:pPr>
                      <a:r>
                        <a:rPr b="1" lang="en-GB" sz="1200">
                          <a:latin typeface="Mada"/>
                          <a:ea typeface="Mada"/>
                          <a:cs typeface="Mada"/>
                          <a:sym typeface="Mada"/>
                        </a:rPr>
                        <a:t>Site </a:t>
                      </a:r>
                      <a:endParaRPr b="1" sz="12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spcBef>
                          <a:spcPts val="0"/>
                        </a:spcBef>
                        <a:spcAft>
                          <a:spcPts val="0"/>
                        </a:spcAft>
                        <a:buSzPts val="1100"/>
                        <a:buFont typeface="Mada"/>
                        <a:buChar char="●"/>
                      </a:pPr>
                      <a:r>
                        <a:rPr b="1" lang="en-GB" sz="1100">
                          <a:latin typeface="Mada"/>
                          <a:ea typeface="Mada"/>
                          <a:cs typeface="Mada"/>
                          <a:sym typeface="Mada"/>
                        </a:rPr>
                        <a:t>Upper Abdomen ​(Epigastric Region​) </a:t>
                      </a:r>
                      <a:r>
                        <a:rPr lang="en-GB" sz="1100">
                          <a:latin typeface="Mada"/>
                          <a:ea typeface="Mada"/>
                          <a:cs typeface="Mada"/>
                          <a:sym typeface="Mada"/>
                        </a:rPr>
                        <a:t>But It May Be Perceived More On The Left Or Right Side, Depending On Which Portion Of The Pancreas Is Involved</a:t>
                      </a:r>
                      <a:endParaRPr sz="1100">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200">
                          <a:latin typeface="Mada"/>
                          <a:ea typeface="Mada"/>
                          <a:cs typeface="Mada"/>
                          <a:sym typeface="Mada"/>
                        </a:rPr>
                        <a:t>Onset</a:t>
                      </a:r>
                      <a:endParaRPr b="1" sz="12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spcBef>
                          <a:spcPts val="0"/>
                        </a:spcBef>
                        <a:spcAft>
                          <a:spcPts val="0"/>
                        </a:spcAft>
                        <a:buClr>
                          <a:schemeClr val="dk1"/>
                        </a:buClr>
                        <a:buSzPts val="1100"/>
                        <a:buFont typeface="Mada"/>
                        <a:buChar char="●"/>
                      </a:pPr>
                      <a:r>
                        <a:rPr b="1" lang="en-GB" sz="1100">
                          <a:latin typeface="Mada"/>
                          <a:ea typeface="Mada"/>
                          <a:cs typeface="Mada"/>
                          <a:sym typeface="Mada"/>
                        </a:rPr>
                        <a:t>Acute (Sudden)</a:t>
                      </a:r>
                      <a:endParaRPr b="1" sz="1100">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latin typeface="Mada"/>
                          <a:ea typeface="Mada"/>
                          <a:cs typeface="Mada"/>
                          <a:sym typeface="Mada"/>
                        </a:rPr>
                        <a:t>Chronic(gradual) </a:t>
                      </a:r>
                      <a:r>
                        <a:rPr lang="en-GB" sz="1100">
                          <a:solidFill>
                            <a:schemeClr val="dk1"/>
                          </a:solidFill>
                          <a:latin typeface="Mada"/>
                          <a:ea typeface="Mada"/>
                          <a:cs typeface="Mada"/>
                          <a:sym typeface="Mada"/>
                        </a:rPr>
                        <a:t>→ </a:t>
                      </a:r>
                      <a:r>
                        <a:rPr lang="en-GB" sz="1100">
                          <a:latin typeface="Mada"/>
                          <a:ea typeface="Mada"/>
                          <a:cs typeface="Mada"/>
                          <a:sym typeface="Mada"/>
                        </a:rPr>
                        <a:t>Intermittent Attacks Of Severe Pain​, Tend To Last For hours</a:t>
                      </a:r>
                      <a:endParaRPr sz="1100">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200">
                          <a:latin typeface="Mada"/>
                          <a:ea typeface="Mada"/>
                          <a:cs typeface="Mada"/>
                          <a:sym typeface="Mada"/>
                        </a:rPr>
                        <a:t>Character </a:t>
                      </a:r>
                      <a:endParaRPr b="1" sz="12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Dull and steady</a:t>
                      </a:r>
                      <a:endParaRPr sz="1100">
                        <a:solidFill>
                          <a:schemeClr val="dk1"/>
                        </a:solidFill>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200">
                          <a:latin typeface="Mada"/>
                          <a:ea typeface="Mada"/>
                          <a:cs typeface="Mada"/>
                          <a:sym typeface="Mada"/>
                        </a:rPr>
                        <a:t>Radiation </a:t>
                      </a:r>
                      <a:endParaRPr b="1" sz="12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​To  the back</a:t>
                      </a:r>
                      <a:endParaRPr sz="1100">
                        <a:latin typeface="Mada"/>
                        <a:ea typeface="Mada"/>
                        <a:cs typeface="Mada"/>
                        <a:sym typeface="Mada"/>
                      </a:endParaRPr>
                    </a:p>
                  </a:txBody>
                  <a:tcPr marT="91425" marB="91425" marR="91425" marL="91425"/>
                </a:tc>
              </a:tr>
              <a:tr h="240150">
                <a:tc>
                  <a:txBody>
                    <a:bodyPr/>
                    <a:lstStyle/>
                    <a:p>
                      <a:pPr indent="0" lvl="0" marL="0" rtl="0" algn="ctr">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Exacerbating factors</a:t>
                      </a:r>
                      <a:endParaRPr b="1" sz="11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&amp;</a:t>
                      </a:r>
                      <a:endParaRPr b="1" sz="11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Relieving factors</a:t>
                      </a:r>
                      <a:endParaRPr b="1" sz="1200">
                        <a:latin typeface="Mada"/>
                        <a:ea typeface="Mada"/>
                        <a:cs typeface="Mada"/>
                        <a:sym typeface="Mada"/>
                      </a:endParaRPr>
                    </a:p>
                  </a:txBody>
                  <a:tcPr marT="91425" marB="91425" marR="91425" marL="91425" anchor="ctr">
                    <a:solidFill>
                      <a:srgbClr val="F9DEC9"/>
                    </a:solidFill>
                  </a:tcPr>
                </a:tc>
                <a:tc>
                  <a:txBody>
                    <a:bodyPr/>
                    <a:lstStyle/>
                    <a:p>
                      <a:pPr indent="-292100" lvl="0" marL="457200" rtl="0" algn="l">
                        <a:spcBef>
                          <a:spcPts val="0"/>
                        </a:spcBef>
                        <a:spcAft>
                          <a:spcPts val="0"/>
                        </a:spcAft>
                        <a:buClr>
                          <a:schemeClr val="dk1"/>
                        </a:buClr>
                        <a:buSzPts val="1000"/>
                        <a:buFont typeface="Mada"/>
                        <a:buChar char="●"/>
                      </a:pPr>
                      <a:r>
                        <a:rPr lang="en-GB" sz="1100">
                          <a:solidFill>
                            <a:schemeClr val="dk1"/>
                          </a:solidFill>
                          <a:latin typeface="Mada"/>
                          <a:ea typeface="Mada"/>
                          <a:cs typeface="Mada"/>
                          <a:sym typeface="Mada"/>
                        </a:rPr>
                        <a:t>​</a:t>
                      </a:r>
                      <a:r>
                        <a:rPr b="1" lang="en-GB" sz="1100">
                          <a:solidFill>
                            <a:schemeClr val="dk1"/>
                          </a:solidFill>
                          <a:latin typeface="Mada"/>
                          <a:ea typeface="Mada"/>
                          <a:cs typeface="Mada"/>
                          <a:sym typeface="Mada"/>
                        </a:rPr>
                        <a:t>Exacerbating </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 some patients fee; worse after eating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Relieving</a:t>
                      </a:r>
                      <a:r>
                        <a:rPr lang="en-GB" sz="1100">
                          <a:solidFill>
                            <a:schemeClr val="dk1"/>
                          </a:solidFill>
                          <a:latin typeface="Mada"/>
                          <a:ea typeface="Mada"/>
                          <a:cs typeface="Mada"/>
                          <a:sym typeface="Mada"/>
                        </a:rPr>
                        <a:t> → </a:t>
                      </a:r>
                      <a:r>
                        <a:rPr lang="en-GB" sz="1100">
                          <a:solidFill>
                            <a:schemeClr val="dk1"/>
                          </a:solidFill>
                          <a:latin typeface="Mada"/>
                          <a:ea typeface="Mada"/>
                          <a:cs typeface="Mada"/>
                          <a:sym typeface="Mada"/>
                        </a:rPr>
                        <a:t>​ Sitting Up And Bending Forward, Not Better With Analgesic.</a:t>
                      </a:r>
                      <a:endParaRPr sz="1100">
                        <a:solidFill>
                          <a:schemeClr val="dk1"/>
                        </a:solidFill>
                        <a:latin typeface="Mada"/>
                        <a:ea typeface="Mada"/>
                        <a:cs typeface="Mada"/>
                        <a:sym typeface="Mada"/>
                      </a:endParaRPr>
                    </a:p>
                  </a:txBody>
                  <a:tcPr marT="91425" marB="91425" marR="91425" marL="91425"/>
                </a:tc>
              </a:tr>
              <a:tr h="240150">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Timing</a:t>
                      </a:r>
                      <a:endParaRPr b="1" sz="1100">
                        <a:solidFill>
                          <a:schemeClr val="dk1"/>
                        </a:solidFill>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course of pain</a:t>
                      </a:r>
                      <a:endParaRPr sz="1100">
                        <a:solidFill>
                          <a:schemeClr val="dk1"/>
                        </a:solidFill>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200">
                          <a:latin typeface="Mada"/>
                          <a:ea typeface="Mada"/>
                          <a:cs typeface="Mada"/>
                          <a:sym typeface="Mada"/>
                        </a:rPr>
                        <a:t>Associated symptoms</a:t>
                      </a:r>
                      <a:endParaRPr b="1" sz="1200">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solidFill>
                      <a:srgbClr val="F9DEC9"/>
                    </a:solidFill>
                  </a:tcPr>
                </a:tc>
                <a:tc>
                  <a:txBody>
                    <a:bodyPr/>
                    <a:lstStyle/>
                    <a:p>
                      <a:pPr indent="-285750" lvl="0" marL="457200" rtl="0" algn="l">
                        <a:spcBef>
                          <a:spcPts val="0"/>
                        </a:spcBef>
                        <a:spcAft>
                          <a:spcPts val="0"/>
                        </a:spcAft>
                        <a:buClr>
                          <a:schemeClr val="dk1"/>
                        </a:buClr>
                        <a:buSzPts val="900"/>
                        <a:buFont typeface="Mada"/>
                        <a:buChar char="●"/>
                      </a:pPr>
                      <a:r>
                        <a:rPr b="1" lang="en-GB" sz="1100">
                          <a:solidFill>
                            <a:schemeClr val="dk1"/>
                          </a:solidFill>
                          <a:latin typeface="Mada"/>
                          <a:ea typeface="Mada"/>
                          <a:cs typeface="Mada"/>
                          <a:sym typeface="Mada"/>
                        </a:rPr>
                        <a:t>GI symptoms</a:t>
                      </a:r>
                      <a:r>
                        <a:rPr lang="en-GB" sz="1100">
                          <a:solidFill>
                            <a:schemeClr val="dk1"/>
                          </a:solidFill>
                          <a:latin typeface="Mada"/>
                          <a:ea typeface="Mada"/>
                          <a:cs typeface="Mada"/>
                          <a:sym typeface="Mada"/>
                        </a:rPr>
                        <a:t>  → </a:t>
                      </a:r>
                      <a:r>
                        <a:rPr b="1" lang="en-GB" sz="1100">
                          <a:solidFill>
                            <a:srgbClr val="FF0000"/>
                          </a:solidFill>
                          <a:latin typeface="Mada"/>
                          <a:ea typeface="Mada"/>
                          <a:cs typeface="Mada"/>
                          <a:sym typeface="Mada"/>
                        </a:rPr>
                        <a:t>Nausea</a:t>
                      </a:r>
                      <a:r>
                        <a:rPr lang="en-GB" sz="1100">
                          <a:solidFill>
                            <a:schemeClr val="dk1"/>
                          </a:solidFill>
                          <a:latin typeface="Mada"/>
                          <a:ea typeface="Mada"/>
                          <a:cs typeface="Mada"/>
                          <a:sym typeface="Mada"/>
                        </a:rPr>
                        <a:t>, </a:t>
                      </a:r>
                      <a:r>
                        <a:rPr b="1" lang="en-GB" sz="1100">
                          <a:solidFill>
                            <a:srgbClr val="FF0000"/>
                          </a:solidFill>
                          <a:latin typeface="Mada"/>
                          <a:ea typeface="Mada"/>
                          <a:cs typeface="Mada"/>
                          <a:sym typeface="Mada"/>
                        </a:rPr>
                        <a:t>vomiting</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diarrhea</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anorexia</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85750" lvl="0" marL="719999" rtl="0" algn="l">
                        <a:spcBef>
                          <a:spcPts val="0"/>
                        </a:spcBef>
                        <a:spcAft>
                          <a:spcPts val="0"/>
                        </a:spcAft>
                        <a:buClr>
                          <a:schemeClr val="dk1"/>
                        </a:buClr>
                        <a:buSzPts val="900"/>
                        <a:buFont typeface="Mada"/>
                        <a:buChar char="○"/>
                      </a:pPr>
                      <a:r>
                        <a:rPr lang="en-GB" sz="1100">
                          <a:solidFill>
                            <a:schemeClr val="dk1"/>
                          </a:solidFill>
                          <a:latin typeface="Mada"/>
                          <a:ea typeface="Mada"/>
                          <a:cs typeface="Mada"/>
                          <a:sym typeface="Mada"/>
                        </a:rPr>
                        <a:t>​If acute→ + </a:t>
                      </a:r>
                      <a:r>
                        <a:rPr b="1" lang="en-GB" sz="1100">
                          <a:solidFill>
                            <a:srgbClr val="FF0000"/>
                          </a:solidFill>
                          <a:latin typeface="Mada"/>
                          <a:ea typeface="Mada"/>
                          <a:cs typeface="Mada"/>
                          <a:sym typeface="Mada"/>
                        </a:rPr>
                        <a:t>fever</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85750" lvl="0" marL="719999" rtl="0" algn="l">
                        <a:spcBef>
                          <a:spcPts val="0"/>
                        </a:spcBef>
                        <a:spcAft>
                          <a:spcPts val="0"/>
                        </a:spcAft>
                        <a:buClr>
                          <a:schemeClr val="dk1"/>
                        </a:buClr>
                        <a:buSzPts val="900"/>
                        <a:buFont typeface="Mada"/>
                        <a:buChar char="○"/>
                      </a:pPr>
                      <a:r>
                        <a:rPr lang="en-GB" sz="1100">
                          <a:latin typeface="Mada"/>
                          <a:ea typeface="Mada"/>
                          <a:cs typeface="Mada"/>
                          <a:sym typeface="Mada"/>
                        </a:rPr>
                        <a:t>If chronic</a:t>
                      </a:r>
                      <a:r>
                        <a:rPr b="1" lang="en-GB" sz="1100">
                          <a:solidFill>
                            <a:srgbClr val="FF0000"/>
                          </a:solidFill>
                          <a:latin typeface="Mada"/>
                          <a:ea typeface="Mada"/>
                          <a:cs typeface="Mada"/>
                          <a:sym typeface="Mada"/>
                        </a:rPr>
                        <a:t> </a:t>
                      </a:r>
                      <a:r>
                        <a:rPr lang="en-GB" sz="1100">
                          <a:solidFill>
                            <a:schemeClr val="dk1"/>
                          </a:solidFill>
                          <a:latin typeface="Mada"/>
                          <a:ea typeface="Mada"/>
                          <a:cs typeface="Mada"/>
                          <a:sym typeface="Mada"/>
                        </a:rPr>
                        <a:t>→ + </a:t>
                      </a:r>
                      <a:r>
                        <a:rPr b="1" lang="en-GB" sz="1100">
                          <a:solidFill>
                            <a:srgbClr val="FF0000"/>
                          </a:solidFill>
                          <a:latin typeface="Mada"/>
                          <a:ea typeface="Mada"/>
                          <a:cs typeface="Mada"/>
                          <a:sym typeface="Mada"/>
                        </a:rPr>
                        <a:t>​Steatorrhoea , ​Jaundice, Weight Loss</a:t>
                      </a:r>
                      <a:endParaRPr b="1" sz="1100">
                        <a:solidFill>
                          <a:srgbClr val="FF0000"/>
                        </a:solidFill>
                        <a:latin typeface="Mada"/>
                        <a:ea typeface="Mada"/>
                        <a:cs typeface="Mada"/>
                        <a:sym typeface="Mada"/>
                      </a:endParaRPr>
                    </a:p>
                  </a:txBody>
                  <a:tcPr marT="91425" marB="91425" marR="91425" marL="91425">
                    <a:lnB cap="flat" cmpd="sng" w="9525">
                      <a:solidFill>
                        <a:srgbClr val="9E9E9E"/>
                      </a:solidFill>
                      <a:prstDash val="solid"/>
                      <a:round/>
                      <a:headEnd len="sm" w="sm" type="none"/>
                      <a:tailEnd len="sm" w="sm" type="none"/>
                    </a:lnB>
                  </a:tcPr>
                </a:tc>
              </a:tr>
              <a:tr h="100000">
                <a:tc>
                  <a:txBody>
                    <a:bodyPr/>
                    <a:lstStyle/>
                    <a:p>
                      <a:pPr indent="0" lvl="0" marL="0" rtl="0" algn="ctr">
                        <a:spcBef>
                          <a:spcPts val="0"/>
                        </a:spcBef>
                        <a:spcAft>
                          <a:spcPts val="0"/>
                        </a:spcAft>
                        <a:buNone/>
                      </a:pPr>
                      <a:r>
                        <a:rPr b="1" lang="en-GB" sz="1200">
                          <a:solidFill>
                            <a:schemeClr val="dk1"/>
                          </a:solidFill>
                          <a:latin typeface="Mada"/>
                          <a:ea typeface="Mada"/>
                          <a:cs typeface="Mada"/>
                          <a:sym typeface="Mada"/>
                        </a:rPr>
                        <a:t>Severity</a:t>
                      </a:r>
                      <a:endParaRPr b="1" sz="12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9DEC9"/>
                    </a:solidFill>
                  </a:tcP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Does it wake you from sleep?</a:t>
                      </a:r>
                      <a:endParaRPr b="1" sz="11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1420" name="Google Shape;1420;p82"/>
          <p:cNvSpPr txBox="1"/>
          <p:nvPr/>
        </p:nvSpPr>
        <p:spPr>
          <a:xfrm>
            <a:off x="-4737" y="5163596"/>
            <a:ext cx="7599000" cy="7434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CC</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Upper </a:t>
            </a:r>
            <a:r>
              <a:rPr b="1" lang="en-GB" sz="1100">
                <a:solidFill>
                  <a:schemeClr val="dk1"/>
                </a:solidFill>
                <a:latin typeface="Mada"/>
                <a:ea typeface="Mada"/>
                <a:cs typeface="Mada"/>
                <a:sym typeface="Mada"/>
              </a:rPr>
              <a:t>Abdominal</a:t>
            </a:r>
            <a:r>
              <a:rPr b="1" lang="en-GB" sz="1100">
                <a:solidFill>
                  <a:schemeClr val="dk1"/>
                </a:solidFill>
                <a:latin typeface="Mada"/>
                <a:ea typeface="Mada"/>
                <a:cs typeface="Mada"/>
                <a:sym typeface="Mada"/>
              </a:rPr>
              <a:t> Pain.</a:t>
            </a:r>
            <a:endParaRPr b="1"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sp>
        <p:nvSpPr>
          <p:cNvPr id="1421" name="Google Shape;1421;p82"/>
          <p:cNvSpPr txBox="1"/>
          <p:nvPr/>
        </p:nvSpPr>
        <p:spPr>
          <a:xfrm>
            <a:off x="101307" y="4754275"/>
            <a:ext cx="50892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a:t>
            </a:r>
            <a:endParaRPr sz="1800">
              <a:solidFill>
                <a:srgbClr val="9FCFCF"/>
              </a:solidFill>
              <a:latin typeface="Comfortaa Regular"/>
              <a:ea typeface="Comfortaa Regular"/>
              <a:cs typeface="Comfortaa Regular"/>
              <a:sym typeface="Comfortaa Regular"/>
            </a:endParaRPr>
          </a:p>
        </p:txBody>
      </p:sp>
      <p:sp>
        <p:nvSpPr>
          <p:cNvPr id="1422" name="Google Shape;1422;p82"/>
          <p:cNvSpPr/>
          <p:nvPr/>
        </p:nvSpPr>
        <p:spPr>
          <a:xfrm>
            <a:off x="12934" y="5090488"/>
            <a:ext cx="2224800" cy="600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423" name="Google Shape;1423;p82"/>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1424" name="Google Shape;1424;p82"/>
          <p:cNvSpPr txBox="1"/>
          <p:nvPr/>
        </p:nvSpPr>
        <p:spPr>
          <a:xfrm>
            <a:off x="-4750" y="3073994"/>
            <a:ext cx="7599000" cy="20034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Gastric cancer.</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Cholangitis.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Crohn’s disease.</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Pancreatic Cancer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rPr b="1" lang="en-GB" sz="1100">
                <a:solidFill>
                  <a:schemeClr val="dk1"/>
                </a:solidFill>
                <a:latin typeface="Mada"/>
                <a:ea typeface="Mada"/>
                <a:cs typeface="Mada"/>
                <a:sym typeface="Mada"/>
              </a:rPr>
              <a:t>Hemorrhagic Pancreatitis Signs ​</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Grey Turner Sign  →Bruising Of The Flank( Retroperitoneal Hemorrhagic)</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Cullen Sign ​→Bruising Of The ​ Umbilicus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Fox’s Sign  →Bruising​ Is Seen Over The Inguinal Ligament</a:t>
            </a:r>
            <a:endParaRPr sz="1100">
              <a:solidFill>
                <a:schemeClr val="dk1"/>
              </a:solidFill>
              <a:latin typeface="Mada"/>
              <a:ea typeface="Mada"/>
              <a:cs typeface="Mada"/>
              <a:sym typeface="Mada"/>
            </a:endParaRPr>
          </a:p>
        </p:txBody>
      </p:sp>
      <p:sp>
        <p:nvSpPr>
          <p:cNvPr id="1425" name="Google Shape;1425;p82"/>
          <p:cNvSpPr txBox="1"/>
          <p:nvPr/>
        </p:nvSpPr>
        <p:spPr>
          <a:xfrm>
            <a:off x="125725" y="2664631"/>
            <a:ext cx="1838400" cy="24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DDX </a:t>
            </a:r>
            <a:endParaRPr sz="1800">
              <a:solidFill>
                <a:srgbClr val="9FCFCF"/>
              </a:solidFill>
              <a:latin typeface="Comfortaa Regular"/>
              <a:ea typeface="Comfortaa Regular"/>
              <a:cs typeface="Comfortaa Regular"/>
              <a:sym typeface="Comfortaa Regular"/>
            </a:endParaRPr>
          </a:p>
        </p:txBody>
      </p:sp>
      <p:sp>
        <p:nvSpPr>
          <p:cNvPr id="1426" name="Google Shape;1426;p82"/>
          <p:cNvSpPr/>
          <p:nvPr/>
        </p:nvSpPr>
        <p:spPr>
          <a:xfrm>
            <a:off x="38375" y="3007600"/>
            <a:ext cx="2224800" cy="471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427" name="Google Shape;1427;p82"/>
          <p:cNvSpPr txBox="1"/>
          <p:nvPr/>
        </p:nvSpPr>
        <p:spPr>
          <a:xfrm>
            <a:off x="-4750" y="2363538"/>
            <a:ext cx="7195800" cy="3570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sz="2000">
                <a:solidFill>
                  <a:srgbClr val="9FCFCF"/>
                </a:solidFill>
                <a:highlight>
                  <a:srgbClr val="FFFFFF"/>
                </a:highlight>
                <a:latin typeface="Lora"/>
                <a:ea typeface="Lora"/>
                <a:cs typeface="Lora"/>
                <a:sym typeface="Lora"/>
              </a:rPr>
              <a:t>History of </a:t>
            </a:r>
            <a:r>
              <a:rPr b="1" lang="en-GB" sz="2000">
                <a:solidFill>
                  <a:srgbClr val="9FCFCF"/>
                </a:solidFill>
                <a:highlight>
                  <a:srgbClr val="FFFFFF"/>
                </a:highlight>
                <a:latin typeface="Lora"/>
                <a:ea typeface="Lora"/>
                <a:cs typeface="Lora"/>
                <a:sym typeface="Lora"/>
              </a:rPr>
              <a:t>Pancreatitis </a:t>
            </a:r>
            <a:endParaRPr b="1" sz="2000">
              <a:solidFill>
                <a:srgbClr val="9FCFCF"/>
              </a:solidFill>
              <a:latin typeface="Lora"/>
              <a:ea typeface="Lora"/>
              <a:cs typeface="Lora"/>
              <a:sym typeface="Lora"/>
            </a:endParaRPr>
          </a:p>
        </p:txBody>
      </p:sp>
      <p:sp>
        <p:nvSpPr>
          <p:cNvPr id="1428" name="Google Shape;1428;p82"/>
          <p:cNvSpPr/>
          <p:nvPr/>
        </p:nvSpPr>
        <p:spPr>
          <a:xfrm>
            <a:off x="6428025" y="10246450"/>
            <a:ext cx="1131000" cy="530400"/>
          </a:xfrm>
          <a:prstGeom prst="rightArrow">
            <a:avLst>
              <a:gd fmla="val 50000" name="adj1"/>
              <a:gd fmla="val 50000" name="adj2"/>
            </a:avLst>
          </a:prstGeom>
          <a:solidFill>
            <a:srgbClr val="9FCFCF"/>
          </a:solidFill>
          <a:ln cap="flat" cmpd="sng" w="9525">
            <a:solidFill>
              <a:srgbClr val="9FCF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82"/>
          <p:cNvSpPr txBox="1"/>
          <p:nvPr/>
        </p:nvSpPr>
        <p:spPr>
          <a:xfrm>
            <a:off x="102725" y="419100"/>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Investigations </a:t>
            </a:r>
            <a:endParaRPr sz="1800">
              <a:solidFill>
                <a:srgbClr val="9FCFCF"/>
              </a:solidFill>
              <a:latin typeface="Comfortaa Regular"/>
              <a:ea typeface="Comfortaa Regular"/>
              <a:cs typeface="Comfortaa Regular"/>
              <a:sym typeface="Comfortaa Regular"/>
            </a:endParaRPr>
          </a:p>
        </p:txBody>
      </p:sp>
      <p:sp>
        <p:nvSpPr>
          <p:cNvPr id="1430" name="Google Shape;1430;p82"/>
          <p:cNvSpPr/>
          <p:nvPr/>
        </p:nvSpPr>
        <p:spPr>
          <a:xfrm>
            <a:off x="38375" y="789763"/>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431" name="Google Shape;1431;p82"/>
          <p:cNvSpPr txBox="1"/>
          <p:nvPr/>
        </p:nvSpPr>
        <p:spPr>
          <a:xfrm>
            <a:off x="167075" y="1310225"/>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Management</a:t>
            </a:r>
            <a:endParaRPr sz="1800">
              <a:solidFill>
                <a:srgbClr val="9FCFCF"/>
              </a:solidFill>
              <a:latin typeface="Comfortaa Regular"/>
              <a:ea typeface="Comfortaa Regular"/>
              <a:cs typeface="Comfortaa Regular"/>
              <a:sym typeface="Comfortaa Regular"/>
            </a:endParaRPr>
          </a:p>
        </p:txBody>
      </p:sp>
      <p:sp>
        <p:nvSpPr>
          <p:cNvPr id="1432" name="Google Shape;1432;p82"/>
          <p:cNvSpPr/>
          <p:nvPr/>
        </p:nvSpPr>
        <p:spPr>
          <a:xfrm>
            <a:off x="38375" y="168088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433" name="Google Shape;1433;p82"/>
          <p:cNvSpPr txBox="1"/>
          <p:nvPr/>
        </p:nvSpPr>
        <p:spPr>
          <a:xfrm>
            <a:off x="2263175" y="3152564"/>
            <a:ext cx="3322200" cy="7434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Gallstone</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Alcohol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ERCP ​</a:t>
            </a:r>
            <a:endParaRPr/>
          </a:p>
        </p:txBody>
      </p:sp>
      <p:sp>
        <p:nvSpPr>
          <p:cNvPr id="1434" name="Google Shape;1434;p82"/>
          <p:cNvSpPr txBox="1"/>
          <p:nvPr/>
        </p:nvSpPr>
        <p:spPr>
          <a:xfrm>
            <a:off x="101325" y="867175"/>
            <a:ext cx="4733100" cy="5487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SzPts val="1100"/>
              <a:buFont typeface="Mada"/>
              <a:buChar char="●"/>
            </a:pPr>
            <a:r>
              <a:rPr b="1" lang="en-GB" sz="1100">
                <a:solidFill>
                  <a:srgbClr val="FF0000"/>
                </a:solidFill>
                <a:latin typeface="Mada"/>
                <a:ea typeface="Mada"/>
                <a:cs typeface="Mada"/>
                <a:sym typeface="Mada"/>
              </a:rPr>
              <a:t>+ve Murphy sign</a:t>
            </a:r>
            <a:r>
              <a:rPr lang="en-GB" sz="1100">
                <a:solidFill>
                  <a:schemeClr val="dk1"/>
                </a:solidFill>
                <a:latin typeface="Mada"/>
                <a:ea typeface="Mada"/>
                <a:cs typeface="Mada"/>
                <a:sym typeface="Mada"/>
              </a:rPr>
              <a:t>, CBC (high WBC), US (Stones, thickened wall, pericholecystic fluid)</a:t>
            </a:r>
            <a:endParaRPr/>
          </a:p>
        </p:txBody>
      </p:sp>
      <p:sp>
        <p:nvSpPr>
          <p:cNvPr id="1435" name="Google Shape;1435;p82"/>
          <p:cNvSpPr txBox="1"/>
          <p:nvPr/>
        </p:nvSpPr>
        <p:spPr>
          <a:xfrm>
            <a:off x="5125" y="1790775"/>
            <a:ext cx="2982600" cy="5487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NPO, IVF, IV abx, Painkillers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Cholecystectomy</a:t>
            </a:r>
            <a:endParaRPr/>
          </a:p>
        </p:txBody>
      </p:sp>
      <p:sp>
        <p:nvSpPr>
          <p:cNvPr id="1436" name="Google Shape;1436;p82"/>
          <p:cNvSpPr txBox="1"/>
          <p:nvPr/>
        </p:nvSpPr>
        <p:spPr>
          <a:xfrm>
            <a:off x="-4725" y="54575"/>
            <a:ext cx="7195800" cy="4377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sz="2000">
                <a:solidFill>
                  <a:srgbClr val="9FCFCF"/>
                </a:solidFill>
                <a:highlight>
                  <a:srgbClr val="FFFFFF"/>
                </a:highlight>
                <a:latin typeface="Lora"/>
                <a:ea typeface="Lora"/>
                <a:cs typeface="Lora"/>
                <a:sym typeface="Lora"/>
              </a:rPr>
              <a:t>Cont. </a:t>
            </a:r>
            <a:r>
              <a:rPr b="1" lang="en-GB" sz="2000">
                <a:solidFill>
                  <a:srgbClr val="9FCFCF"/>
                </a:solidFill>
                <a:highlight>
                  <a:srgbClr val="FFFFFF"/>
                </a:highlight>
                <a:latin typeface="Lora"/>
                <a:ea typeface="Lora"/>
                <a:cs typeface="Lora"/>
                <a:sym typeface="Lora"/>
              </a:rPr>
              <a:t>History of Acute Cholecystitis</a:t>
            </a:r>
            <a:endParaRPr b="1" sz="2000">
              <a:solidFill>
                <a:srgbClr val="9FCFCF"/>
              </a:solidFill>
              <a:latin typeface="Lora"/>
              <a:ea typeface="Lora"/>
              <a:cs typeface="Lora"/>
              <a:sym typeface="Lora"/>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0" name="Shape 1440"/>
        <p:cNvGrpSpPr/>
        <p:nvPr/>
      </p:nvGrpSpPr>
      <p:grpSpPr>
        <a:xfrm>
          <a:off x="0" y="0"/>
          <a:ext cx="0" cy="0"/>
          <a:chOff x="0" y="0"/>
          <a:chExt cx="0" cy="0"/>
        </a:xfrm>
      </p:grpSpPr>
      <p:sp>
        <p:nvSpPr>
          <p:cNvPr id="1441" name="Google Shape;1441;p83"/>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83"/>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83"/>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83"/>
          <p:cNvSpPr txBox="1"/>
          <p:nvPr/>
        </p:nvSpPr>
        <p:spPr>
          <a:xfrm>
            <a:off x="83644" y="762988"/>
            <a:ext cx="50892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a:t>
            </a:r>
            <a:endParaRPr sz="1800">
              <a:solidFill>
                <a:srgbClr val="9FCFCF"/>
              </a:solidFill>
              <a:latin typeface="Comfortaa Regular"/>
              <a:ea typeface="Comfortaa Regular"/>
              <a:cs typeface="Comfortaa Regular"/>
              <a:sym typeface="Comfortaa Regular"/>
            </a:endParaRPr>
          </a:p>
        </p:txBody>
      </p:sp>
      <p:sp>
        <p:nvSpPr>
          <p:cNvPr id="1445" name="Google Shape;1445;p83"/>
          <p:cNvSpPr txBox="1"/>
          <p:nvPr/>
        </p:nvSpPr>
        <p:spPr>
          <a:xfrm>
            <a:off x="-29175" y="1196300"/>
            <a:ext cx="7589400" cy="66672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PMH</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t>
            </a:r>
            <a:r>
              <a:rPr b="1" lang="en-GB" sz="1100">
                <a:solidFill>
                  <a:srgbClr val="FF0000"/>
                </a:solidFill>
                <a:latin typeface="Mada"/>
                <a:ea typeface="Mada"/>
                <a:cs typeface="Mada"/>
                <a:sym typeface="Mada"/>
              </a:rPr>
              <a:t>Gallstone (Biliary Colic)</a:t>
            </a:r>
            <a:endParaRPr b="1" sz="1100">
              <a:solidFill>
                <a:srgbClr val="FF0000"/>
              </a:solidFill>
              <a:latin typeface="Mada"/>
              <a:ea typeface="Mada"/>
              <a:cs typeface="Mada"/>
              <a:sym typeface="Mada"/>
            </a:endParaRPr>
          </a:p>
          <a:p>
            <a:pPr indent="-298450" lvl="1" marL="914400" rtl="0" algn="l">
              <a:lnSpc>
                <a:spcPct val="115000"/>
              </a:lnSpc>
              <a:spcBef>
                <a:spcPts val="0"/>
              </a:spcBef>
              <a:spcAft>
                <a:spcPts val="0"/>
              </a:spcAft>
              <a:buClr>
                <a:srgbClr val="FF0000"/>
              </a:buClr>
              <a:buSzPts val="1100"/>
              <a:buFont typeface="Mada"/>
              <a:buChar char="○"/>
            </a:pPr>
            <a:r>
              <a:rPr b="1" lang="en-GB" sz="1100">
                <a:solidFill>
                  <a:srgbClr val="FF0000"/>
                </a:solidFill>
                <a:latin typeface="Mada"/>
                <a:ea typeface="Mada"/>
                <a:cs typeface="Mada"/>
                <a:sym typeface="Mada"/>
              </a:rPr>
              <a:t>ERCP Procedure</a:t>
            </a:r>
            <a:endParaRPr b="1" sz="1100">
              <a:solidFill>
                <a:srgbClr val="FF0000"/>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Social Hx</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rgbClr val="FF0000"/>
              </a:buClr>
              <a:buSzPts val="1100"/>
              <a:buFont typeface="Mada"/>
              <a:buChar char="○"/>
            </a:pPr>
            <a:r>
              <a:rPr b="1" lang="en-GB" sz="1100">
                <a:solidFill>
                  <a:srgbClr val="FF0000"/>
                </a:solidFill>
                <a:latin typeface="Mada"/>
                <a:ea typeface="Mada"/>
                <a:cs typeface="Mada"/>
                <a:sym typeface="Mada"/>
              </a:rPr>
              <a:t>Alcohol</a:t>
            </a:r>
            <a:endParaRPr b="1" sz="1100">
              <a:solidFill>
                <a:srgbClr val="FF0000"/>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Family Hx</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Malignancy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Complications </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Pancreatic necrosis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Abscess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Pseudo cyst</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CBC </a:t>
            </a:r>
            <a:r>
              <a:rPr lang="en-GB" sz="1100">
                <a:solidFill>
                  <a:schemeClr val="dk1"/>
                </a:solidFill>
                <a:latin typeface="Mada"/>
                <a:ea typeface="Mada"/>
                <a:cs typeface="Mada"/>
                <a:sym typeface="Mada"/>
              </a:rPr>
              <a:t>→High WBC In Acute</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Blood Glucose </a:t>
            </a:r>
            <a:r>
              <a:rPr lang="en-GB" sz="1100">
                <a:solidFill>
                  <a:schemeClr val="dk1"/>
                </a:solidFill>
                <a:latin typeface="Mada"/>
                <a:ea typeface="Mada"/>
                <a:cs typeface="Mada"/>
                <a:sym typeface="Mada"/>
              </a:rPr>
              <a:t>→High In Chronic Pancreatitis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Serum amylase </a:t>
            </a:r>
            <a:r>
              <a:rPr lang="en-GB" sz="1100">
                <a:solidFill>
                  <a:schemeClr val="dk1"/>
                </a:solidFill>
                <a:latin typeface="Mada"/>
                <a:ea typeface="Mada"/>
                <a:cs typeface="Mada"/>
                <a:sym typeface="Mada"/>
              </a:rPr>
              <a:t>(sensitive)</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rPr lang="en-GB" sz="1100">
                <a:solidFill>
                  <a:schemeClr val="dk1"/>
                </a:solidFill>
                <a:latin typeface="Mada"/>
                <a:ea typeface="Mada"/>
                <a:cs typeface="Mada"/>
                <a:sym typeface="Mada"/>
              </a:rPr>
              <a:t> &amp; </a:t>
            </a:r>
            <a:r>
              <a:rPr b="1" lang="en-GB" sz="1100">
                <a:solidFill>
                  <a:schemeClr val="dk1"/>
                </a:solidFill>
                <a:latin typeface="Mada"/>
                <a:ea typeface="Mada"/>
                <a:cs typeface="Mada"/>
                <a:sym typeface="Mada"/>
              </a:rPr>
              <a:t>lipase </a:t>
            </a:r>
            <a:r>
              <a:rPr lang="en-GB" sz="1100">
                <a:solidFill>
                  <a:schemeClr val="dk1"/>
                </a:solidFill>
                <a:latin typeface="Mada"/>
                <a:ea typeface="Mada"/>
                <a:cs typeface="Mada"/>
                <a:sym typeface="Mada"/>
              </a:rPr>
              <a:t>(specific) →High In Acute Pancreatitis Usually Normal in chronic</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Ca &amp; lipid</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Liver Function Tes</a:t>
            </a:r>
            <a:r>
              <a:rPr lang="en-GB" sz="1100">
                <a:solidFill>
                  <a:schemeClr val="dk1"/>
                </a:solidFill>
                <a:latin typeface="Mada"/>
                <a:ea typeface="Mada"/>
                <a:cs typeface="Mada"/>
                <a:sym typeface="Mada"/>
              </a:rPr>
              <a:t>t →high If It Was Gallbladder Stone</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US </a:t>
            </a:r>
            <a:r>
              <a:rPr lang="en-GB" sz="1100">
                <a:solidFill>
                  <a:schemeClr val="dk1"/>
                </a:solidFill>
                <a:latin typeface="Mada"/>
                <a:ea typeface="Mada"/>
                <a:cs typeface="Mada"/>
                <a:sym typeface="Mada"/>
              </a:rPr>
              <a:t>→ for stones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Abdominal X -Ray</a:t>
            </a:r>
            <a:r>
              <a:rPr lang="en-GB" sz="1100">
                <a:solidFill>
                  <a:schemeClr val="dk1"/>
                </a:solidFill>
                <a:latin typeface="Mada"/>
                <a:ea typeface="Mada"/>
                <a:cs typeface="Mada"/>
                <a:sym typeface="Mada"/>
              </a:rPr>
              <a:t> → Calcification With Chronic Pancreatitis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CT</a:t>
            </a:r>
            <a:r>
              <a:rPr lang="en-GB" sz="1100">
                <a:solidFill>
                  <a:schemeClr val="dk1"/>
                </a:solidFill>
                <a:latin typeface="Mada"/>
                <a:ea typeface="Mada"/>
                <a:cs typeface="Mada"/>
                <a:sym typeface="Mada"/>
              </a:rPr>
              <a:t>→ diagnostic </a:t>
            </a:r>
            <a:endParaRPr b="1" sz="1500">
              <a:solidFill>
                <a:schemeClr val="dk1"/>
              </a:solidFill>
              <a:highlight>
                <a:srgbClr val="F9DEC9"/>
              </a:highlight>
              <a:latin typeface="Lora"/>
              <a:ea typeface="Lora"/>
              <a:cs typeface="Lora"/>
              <a:sym typeface="Lor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b="1" sz="1500">
              <a:solidFill>
                <a:schemeClr val="dk1"/>
              </a:solidFill>
              <a:highlight>
                <a:srgbClr val="F9DEC9"/>
              </a:highlight>
              <a:latin typeface="Lora"/>
              <a:ea typeface="Lora"/>
              <a:cs typeface="Lora"/>
              <a:sym typeface="Lora"/>
            </a:endParaRPr>
          </a:p>
          <a:p>
            <a:pPr indent="0" lvl="0" marL="9144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IVF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NBO: Nothing By Mouth To Rest The Pancreas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Nasogastric Tube only if vomiting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Painkillers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sp>
        <p:nvSpPr>
          <p:cNvPr id="1446" name="Google Shape;1446;p83"/>
          <p:cNvSpPr/>
          <p:nvPr/>
        </p:nvSpPr>
        <p:spPr>
          <a:xfrm>
            <a:off x="-4728" y="1099200"/>
            <a:ext cx="2385900" cy="600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447" name="Google Shape;1447;p83"/>
          <p:cNvSpPr txBox="1"/>
          <p:nvPr/>
        </p:nvSpPr>
        <p:spPr>
          <a:xfrm>
            <a:off x="3627344" y="7556600"/>
            <a:ext cx="3306000" cy="306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100">
                <a:latin typeface="Mada"/>
                <a:ea typeface="Mada"/>
                <a:cs typeface="Mada"/>
                <a:sym typeface="Mada"/>
              </a:rPr>
              <a:t>Prognosis assessment: </a:t>
            </a:r>
            <a:r>
              <a:rPr b="1" lang="en-GB" sz="1100">
                <a:solidFill>
                  <a:srgbClr val="FF0000"/>
                </a:solidFill>
                <a:latin typeface="Mada"/>
                <a:ea typeface="Mada"/>
                <a:cs typeface="Mada"/>
                <a:sym typeface="Mada"/>
              </a:rPr>
              <a:t>ranson’s criteria </a:t>
            </a:r>
            <a:endParaRPr b="1" sz="1100">
              <a:solidFill>
                <a:srgbClr val="FF0000"/>
              </a:solidFill>
              <a:latin typeface="Mada"/>
              <a:ea typeface="Mada"/>
              <a:cs typeface="Mada"/>
              <a:sym typeface="Mada"/>
            </a:endParaRPr>
          </a:p>
        </p:txBody>
      </p:sp>
      <p:sp>
        <p:nvSpPr>
          <p:cNvPr id="1448" name="Google Shape;1448;p83"/>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1449" name="Google Shape;1449;p83"/>
          <p:cNvSpPr txBox="1"/>
          <p:nvPr/>
        </p:nvSpPr>
        <p:spPr>
          <a:xfrm>
            <a:off x="-4727" y="245779"/>
            <a:ext cx="7195800" cy="4377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sz="2000">
                <a:solidFill>
                  <a:srgbClr val="9FCFCF"/>
                </a:solidFill>
                <a:highlight>
                  <a:srgbClr val="FFFFFF"/>
                </a:highlight>
                <a:latin typeface="Lora"/>
                <a:ea typeface="Lora"/>
                <a:cs typeface="Lora"/>
                <a:sym typeface="Lora"/>
              </a:rPr>
              <a:t>History of </a:t>
            </a:r>
            <a:r>
              <a:rPr b="1" lang="en-GB" sz="2000">
                <a:solidFill>
                  <a:srgbClr val="9FCFCF"/>
                </a:solidFill>
                <a:highlight>
                  <a:srgbClr val="FFFFFF"/>
                </a:highlight>
                <a:latin typeface="Lora"/>
                <a:ea typeface="Lora"/>
                <a:cs typeface="Lora"/>
                <a:sym typeface="Lora"/>
              </a:rPr>
              <a:t>Pancreatitis </a:t>
            </a:r>
            <a:endParaRPr b="1" sz="2000">
              <a:solidFill>
                <a:srgbClr val="9FCFCF"/>
              </a:solidFill>
              <a:latin typeface="Lora"/>
              <a:ea typeface="Lora"/>
              <a:cs typeface="Lora"/>
              <a:sym typeface="Lora"/>
            </a:endParaRPr>
          </a:p>
        </p:txBody>
      </p:sp>
      <p:pic>
        <p:nvPicPr>
          <p:cNvPr id="1450" name="Google Shape;1450;p83"/>
          <p:cNvPicPr preferRelativeResize="0"/>
          <p:nvPr/>
        </p:nvPicPr>
        <p:blipFill>
          <a:blip r:embed="rId3">
            <a:alphaModFix/>
          </a:blip>
          <a:stretch>
            <a:fillRect/>
          </a:stretch>
        </p:blipFill>
        <p:spPr>
          <a:xfrm>
            <a:off x="3246650" y="7997700"/>
            <a:ext cx="4067400" cy="2648300"/>
          </a:xfrm>
          <a:prstGeom prst="rect">
            <a:avLst/>
          </a:prstGeom>
          <a:noFill/>
          <a:ln>
            <a:noFill/>
          </a:ln>
        </p:spPr>
      </p:pic>
      <p:sp>
        <p:nvSpPr>
          <p:cNvPr id="1451" name="Google Shape;1451;p83"/>
          <p:cNvSpPr txBox="1"/>
          <p:nvPr/>
        </p:nvSpPr>
        <p:spPr>
          <a:xfrm>
            <a:off x="35175" y="4010025"/>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Investigations </a:t>
            </a:r>
            <a:endParaRPr sz="1800">
              <a:solidFill>
                <a:srgbClr val="9FCFCF"/>
              </a:solidFill>
              <a:latin typeface="Comfortaa Regular"/>
              <a:ea typeface="Comfortaa Regular"/>
              <a:cs typeface="Comfortaa Regular"/>
              <a:sym typeface="Comfortaa Regular"/>
            </a:endParaRPr>
          </a:p>
        </p:txBody>
      </p:sp>
      <p:sp>
        <p:nvSpPr>
          <p:cNvPr id="1452" name="Google Shape;1452;p83"/>
          <p:cNvSpPr/>
          <p:nvPr/>
        </p:nvSpPr>
        <p:spPr>
          <a:xfrm>
            <a:off x="-29175" y="438068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453" name="Google Shape;1453;p83"/>
          <p:cNvSpPr txBox="1"/>
          <p:nvPr/>
        </p:nvSpPr>
        <p:spPr>
          <a:xfrm>
            <a:off x="99525" y="626586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Management</a:t>
            </a:r>
            <a:endParaRPr sz="1800">
              <a:solidFill>
                <a:srgbClr val="9FCFCF"/>
              </a:solidFill>
              <a:latin typeface="Comfortaa Regular"/>
              <a:ea typeface="Comfortaa Regular"/>
              <a:cs typeface="Comfortaa Regular"/>
              <a:sym typeface="Comfortaa Regular"/>
            </a:endParaRPr>
          </a:p>
        </p:txBody>
      </p:sp>
      <p:sp>
        <p:nvSpPr>
          <p:cNvPr id="1454" name="Google Shape;1454;p83"/>
          <p:cNvSpPr/>
          <p:nvPr/>
        </p:nvSpPr>
        <p:spPr>
          <a:xfrm>
            <a:off x="-29175" y="6636525"/>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8" name="Shape 1458"/>
        <p:cNvGrpSpPr/>
        <p:nvPr/>
      </p:nvGrpSpPr>
      <p:grpSpPr>
        <a:xfrm>
          <a:off x="0" y="0"/>
          <a:ext cx="0" cy="0"/>
          <a:chOff x="0" y="0"/>
          <a:chExt cx="0" cy="0"/>
        </a:xfrm>
      </p:grpSpPr>
      <p:sp>
        <p:nvSpPr>
          <p:cNvPr id="1459" name="Google Shape;1459;p84"/>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84"/>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84"/>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462" name="Google Shape;1462;p84"/>
          <p:cNvGraphicFramePr/>
          <p:nvPr/>
        </p:nvGraphicFramePr>
        <p:xfrm>
          <a:off x="311732" y="2418012"/>
          <a:ext cx="3000000" cy="3000000"/>
        </p:xfrm>
        <a:graphic>
          <a:graphicData uri="http://schemas.openxmlformats.org/drawingml/2006/table">
            <a:tbl>
              <a:tblPr>
                <a:noFill/>
                <a:tableStyleId>{19993E90-D4CF-4236-97D6-A35B643A8516}</a:tableStyleId>
              </a:tblPr>
              <a:tblGrid>
                <a:gridCol w="1659200"/>
                <a:gridCol w="5290225"/>
              </a:tblGrid>
              <a:tr h="373700">
                <a:tc>
                  <a:txBody>
                    <a:bodyPr/>
                    <a:lstStyle/>
                    <a:p>
                      <a:pPr indent="0" lvl="0" marL="0" rtl="0" algn="ctr">
                        <a:spcBef>
                          <a:spcPts val="0"/>
                        </a:spcBef>
                        <a:spcAft>
                          <a:spcPts val="0"/>
                        </a:spcAft>
                        <a:buNone/>
                      </a:pPr>
                      <a:r>
                        <a:rPr b="1" lang="en-GB" sz="1200">
                          <a:latin typeface="Mada"/>
                          <a:ea typeface="Mada"/>
                          <a:cs typeface="Mada"/>
                          <a:sym typeface="Mada"/>
                        </a:rPr>
                        <a:t>SOCRATE</a:t>
                      </a:r>
                      <a:endParaRPr b="1" sz="1200">
                        <a:latin typeface="Mada"/>
                        <a:ea typeface="Mada"/>
                        <a:cs typeface="Mada"/>
                        <a:sym typeface="Mada"/>
                      </a:endParaRPr>
                    </a:p>
                  </a:txBody>
                  <a:tcPr marT="91425" marB="91425" marR="91425" marL="91425">
                    <a:solidFill>
                      <a:srgbClr val="F9CB9C"/>
                    </a:solidFill>
                  </a:tcPr>
                </a:tc>
                <a:tc>
                  <a:txBody>
                    <a:bodyPr/>
                    <a:lstStyle/>
                    <a:p>
                      <a:pPr indent="0" lvl="0" marL="0" rtl="0" algn="ctr">
                        <a:spcBef>
                          <a:spcPts val="0"/>
                        </a:spcBef>
                        <a:spcAft>
                          <a:spcPts val="0"/>
                        </a:spcAft>
                        <a:buNone/>
                      </a:pPr>
                      <a:r>
                        <a:rPr b="1" lang="en-GB" sz="1200">
                          <a:latin typeface="Mada"/>
                          <a:ea typeface="Mada"/>
                          <a:cs typeface="Mada"/>
                          <a:sym typeface="Mada"/>
                        </a:rPr>
                        <a:t>Hint </a:t>
                      </a:r>
                      <a:endParaRPr b="1" sz="1200">
                        <a:latin typeface="Mada"/>
                        <a:ea typeface="Mada"/>
                        <a:cs typeface="Mada"/>
                        <a:sym typeface="Mada"/>
                      </a:endParaRPr>
                    </a:p>
                  </a:txBody>
                  <a:tcPr marT="91425" marB="91425" marR="91425" marL="91425">
                    <a:solidFill>
                      <a:srgbClr val="F9CB9C"/>
                    </a:solidFill>
                  </a:tcPr>
                </a:tc>
              </a:tr>
              <a:tr h="100000">
                <a:tc>
                  <a:txBody>
                    <a:bodyPr/>
                    <a:lstStyle/>
                    <a:p>
                      <a:pPr indent="0" lvl="0" marL="0" rtl="0" algn="ctr">
                        <a:spcBef>
                          <a:spcPts val="0"/>
                        </a:spcBef>
                        <a:spcAft>
                          <a:spcPts val="0"/>
                        </a:spcAft>
                        <a:buNone/>
                      </a:pPr>
                      <a:r>
                        <a:rPr b="1" lang="en-GB" sz="1200">
                          <a:latin typeface="Mada"/>
                          <a:ea typeface="Mada"/>
                          <a:cs typeface="Mada"/>
                          <a:sym typeface="Mada"/>
                        </a:rPr>
                        <a:t>Onset</a:t>
                      </a:r>
                      <a:endParaRPr b="1" sz="1200">
                        <a:latin typeface="Mada"/>
                        <a:ea typeface="Mada"/>
                        <a:cs typeface="Mada"/>
                        <a:sym typeface="Mada"/>
                      </a:endParaRPr>
                    </a:p>
                  </a:txBody>
                  <a:tcPr marT="91425" marB="91425" marR="91425" marL="91425" anchor="ctr">
                    <a:solidFill>
                      <a:srgbClr val="FCE5CD"/>
                    </a:solidFill>
                  </a:tcPr>
                </a:tc>
                <a:tc>
                  <a:txBody>
                    <a:bodyPr/>
                    <a:lstStyle/>
                    <a:p>
                      <a:pPr indent="-285750" lvl="0" marL="457200" rtl="0" algn="l">
                        <a:spcBef>
                          <a:spcPts val="0"/>
                        </a:spcBef>
                        <a:spcAft>
                          <a:spcPts val="0"/>
                        </a:spcAft>
                        <a:buSzPts val="900"/>
                        <a:buFont typeface="Mada"/>
                        <a:buChar char="●"/>
                      </a:pPr>
                      <a:r>
                        <a:rPr b="1" lang="en-GB" sz="1100">
                          <a:latin typeface="Mada"/>
                          <a:ea typeface="Mada"/>
                          <a:cs typeface="Mada"/>
                          <a:sym typeface="Mada"/>
                        </a:rPr>
                        <a:t>Sudden (acute) </a:t>
                      </a:r>
                      <a:r>
                        <a:rPr lang="en-GB" sz="1100">
                          <a:solidFill>
                            <a:schemeClr val="dk1"/>
                          </a:solidFill>
                          <a:latin typeface="Mada"/>
                          <a:ea typeface="Mada"/>
                          <a:cs typeface="Mada"/>
                          <a:sym typeface="Mada"/>
                        </a:rPr>
                        <a:t>→ infections of GI</a:t>
                      </a:r>
                      <a:r>
                        <a:rPr lang="en-GB" sz="1100">
                          <a:solidFill>
                            <a:schemeClr val="dk1"/>
                          </a:solidFill>
                          <a:latin typeface="Mada"/>
                          <a:ea typeface="Mada"/>
                          <a:cs typeface="Mada"/>
                          <a:sym typeface="Mada"/>
                        </a:rPr>
                        <a:t> (salmonella, staphylococcal toxins). </a:t>
                      </a:r>
                      <a:endParaRPr sz="1100">
                        <a:latin typeface="Mada"/>
                        <a:ea typeface="Mada"/>
                        <a:cs typeface="Mada"/>
                        <a:sym typeface="Mada"/>
                      </a:endParaRPr>
                    </a:p>
                    <a:p>
                      <a:pPr indent="-285750" lvl="0" marL="457200" rtl="0" algn="l">
                        <a:spcBef>
                          <a:spcPts val="0"/>
                        </a:spcBef>
                        <a:spcAft>
                          <a:spcPts val="0"/>
                        </a:spcAft>
                        <a:buSzPts val="900"/>
                        <a:buFont typeface="Mada"/>
                        <a:buChar char="●"/>
                      </a:pPr>
                      <a:r>
                        <a:rPr b="1" lang="en-GB" sz="1100">
                          <a:solidFill>
                            <a:schemeClr val="dk1"/>
                          </a:solidFill>
                          <a:latin typeface="Mada"/>
                          <a:ea typeface="Mada"/>
                          <a:cs typeface="Mada"/>
                          <a:sym typeface="Mada"/>
                        </a:rPr>
                        <a:t>Gradual (chronic)</a:t>
                      </a:r>
                      <a:r>
                        <a:rPr lang="en-GB" sz="1100">
                          <a:solidFill>
                            <a:schemeClr val="dk1"/>
                          </a:solidFill>
                          <a:latin typeface="Mada"/>
                          <a:ea typeface="Mada"/>
                          <a:cs typeface="Mada"/>
                          <a:sym typeface="Mada"/>
                        </a:rPr>
                        <a:t>→ crohn’s disease, UC, colon cancer. </a:t>
                      </a:r>
                      <a:endParaRPr sz="11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b="1" lang="en-GB" sz="1100">
                          <a:solidFill>
                            <a:schemeClr val="dk1"/>
                          </a:solidFill>
                          <a:latin typeface="Mada"/>
                          <a:ea typeface="Mada"/>
                          <a:cs typeface="Mada"/>
                          <a:sym typeface="Mada"/>
                        </a:rPr>
                        <a:t>S</a:t>
                      </a:r>
                      <a:r>
                        <a:rPr b="1" lang="en-GB" sz="1100">
                          <a:solidFill>
                            <a:schemeClr val="dk1"/>
                          </a:solidFill>
                          <a:latin typeface="Mada"/>
                          <a:ea typeface="Mada"/>
                          <a:cs typeface="Mada"/>
                          <a:sym typeface="Mada"/>
                        </a:rPr>
                        <a:t>ince when have you had this symptom? </a:t>
                      </a:r>
                      <a:endParaRPr b="1" sz="11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b="1" lang="en-GB" sz="1100">
                          <a:solidFill>
                            <a:schemeClr val="dk1"/>
                          </a:solidFill>
                          <a:latin typeface="Mada"/>
                          <a:ea typeface="Mada"/>
                          <a:cs typeface="Mada"/>
                          <a:sym typeface="Mada"/>
                        </a:rPr>
                        <a:t>What did you eat? When did you eat it?</a:t>
                      </a:r>
                      <a:endParaRPr b="1" sz="1100">
                        <a:solidFill>
                          <a:schemeClr val="dk1"/>
                        </a:solidFill>
                        <a:latin typeface="Mada"/>
                        <a:ea typeface="Mada"/>
                        <a:cs typeface="Mada"/>
                        <a:sym typeface="Mada"/>
                      </a:endParaRPr>
                    </a:p>
                  </a:txBody>
                  <a:tcPr marT="91425" marB="91425" marR="91425" marL="91425"/>
                </a:tc>
              </a:tr>
              <a:tr h="1068325">
                <a:tc>
                  <a:txBody>
                    <a:bodyPr/>
                    <a:lstStyle/>
                    <a:p>
                      <a:pPr indent="0" lvl="0" marL="0" rtl="0" algn="ctr">
                        <a:spcBef>
                          <a:spcPts val="0"/>
                        </a:spcBef>
                        <a:spcAft>
                          <a:spcPts val="0"/>
                        </a:spcAft>
                        <a:buNone/>
                      </a:pPr>
                      <a:r>
                        <a:rPr b="1" lang="en-GB" sz="1200">
                          <a:latin typeface="Mada"/>
                          <a:ea typeface="Mada"/>
                          <a:cs typeface="Mada"/>
                          <a:sym typeface="Mada"/>
                        </a:rPr>
                        <a:t>Course</a:t>
                      </a:r>
                      <a:endParaRPr b="1" sz="1200">
                        <a:latin typeface="Mada"/>
                        <a:ea typeface="Mada"/>
                        <a:cs typeface="Mada"/>
                        <a:sym typeface="Mada"/>
                      </a:endParaRPr>
                    </a:p>
                  </a:txBody>
                  <a:tcPr marT="91425" marB="91425" marR="91425" marL="91425" anchor="ctr">
                    <a:solidFill>
                      <a:srgbClr val="FCE5CD"/>
                    </a:solidFill>
                  </a:tcPr>
                </a:tc>
                <a:tc>
                  <a:txBody>
                    <a:bodyPr/>
                    <a:lstStyle/>
                    <a:p>
                      <a:pPr indent="-285750" lvl="0" marL="457200" rtl="0" algn="l">
                        <a:spcBef>
                          <a:spcPts val="0"/>
                        </a:spcBef>
                        <a:spcAft>
                          <a:spcPts val="0"/>
                        </a:spcAft>
                        <a:buSzPts val="900"/>
                        <a:buFont typeface="Mada"/>
                        <a:buChar char="●"/>
                      </a:pPr>
                      <a:r>
                        <a:rPr b="1" lang="en-GB" sz="1100">
                          <a:solidFill>
                            <a:schemeClr val="dk1"/>
                          </a:solidFill>
                          <a:latin typeface="Mada"/>
                          <a:ea typeface="Mada"/>
                          <a:cs typeface="Mada"/>
                          <a:sym typeface="Mada"/>
                        </a:rPr>
                        <a:t>​Have you had diarrhea before you noticed blood?</a:t>
                      </a:r>
                      <a:r>
                        <a:rPr b="1" lang="en-GB" sz="1100">
                          <a:solidFill>
                            <a:schemeClr val="dk1"/>
                          </a:solidFill>
                          <a:latin typeface="Mada"/>
                          <a:ea typeface="Mada"/>
                          <a:cs typeface="Mada"/>
                          <a:sym typeface="Mada"/>
                        </a:rPr>
                        <a:t> </a:t>
                      </a:r>
                      <a:endParaRPr b="1" sz="1100">
                        <a:solidFill>
                          <a:schemeClr val="dk1"/>
                        </a:solidFill>
                        <a:latin typeface="Mada"/>
                        <a:ea typeface="Mada"/>
                        <a:cs typeface="Mada"/>
                        <a:sym typeface="Mada"/>
                      </a:endParaRPr>
                    </a:p>
                    <a:p>
                      <a:pPr indent="-285750" lvl="0" marL="457200" rtl="0" algn="l">
                        <a:spcBef>
                          <a:spcPts val="0"/>
                        </a:spcBef>
                        <a:spcAft>
                          <a:spcPts val="0"/>
                        </a:spcAft>
                        <a:buSzPts val="900"/>
                        <a:buFont typeface="Mada"/>
                        <a:buChar char="●"/>
                      </a:pPr>
                      <a:r>
                        <a:rPr b="1" lang="en-GB" sz="1100">
                          <a:solidFill>
                            <a:schemeClr val="dk1"/>
                          </a:solidFill>
                          <a:latin typeface="Mada"/>
                          <a:ea typeface="Mada"/>
                          <a:cs typeface="Mada"/>
                          <a:sym typeface="Mada"/>
                        </a:rPr>
                        <a:t>Volume and frequency of both diarrhea and blood</a:t>
                      </a:r>
                      <a:endParaRPr b="1" sz="1100">
                        <a:solidFill>
                          <a:schemeClr val="dk1"/>
                        </a:solidFill>
                        <a:latin typeface="Mada"/>
                        <a:ea typeface="Mada"/>
                        <a:cs typeface="Mada"/>
                        <a:sym typeface="Mada"/>
                      </a:endParaRPr>
                    </a:p>
                    <a:p>
                      <a:pPr indent="-285750" lvl="0" marL="723900" rtl="0" algn="l">
                        <a:spcBef>
                          <a:spcPts val="0"/>
                        </a:spcBef>
                        <a:spcAft>
                          <a:spcPts val="0"/>
                        </a:spcAft>
                        <a:buSzPts val="900"/>
                        <a:buFont typeface="Mada"/>
                        <a:buChar char="○"/>
                      </a:pPr>
                      <a:r>
                        <a:rPr lang="en-GB" sz="1100">
                          <a:solidFill>
                            <a:schemeClr val="dk1"/>
                          </a:solidFill>
                          <a:latin typeface="Mada"/>
                          <a:ea typeface="Mada"/>
                          <a:cs typeface="Mada"/>
                          <a:sym typeface="Mada"/>
                        </a:rPr>
                        <a:t>Volume of diarrhea (Cups)</a:t>
                      </a:r>
                      <a:endParaRPr sz="1100">
                        <a:solidFill>
                          <a:schemeClr val="dk1"/>
                        </a:solidFill>
                        <a:latin typeface="Mada"/>
                        <a:ea typeface="Mada"/>
                        <a:cs typeface="Mada"/>
                        <a:sym typeface="Mada"/>
                      </a:endParaRPr>
                    </a:p>
                    <a:p>
                      <a:pPr indent="-298450" lvl="0" marL="7239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Frequency → high frequency </a:t>
                      </a:r>
                      <a:endParaRPr sz="1100">
                        <a:solidFill>
                          <a:schemeClr val="dk1"/>
                        </a:solidFill>
                        <a:latin typeface="Mada"/>
                        <a:ea typeface="Mada"/>
                        <a:cs typeface="Mada"/>
                        <a:sym typeface="Mada"/>
                      </a:endParaRPr>
                    </a:p>
                    <a:p>
                      <a:pPr indent="-285750" lvl="0" marL="723900" rtl="0" algn="l">
                        <a:spcBef>
                          <a:spcPts val="0"/>
                        </a:spcBef>
                        <a:spcAft>
                          <a:spcPts val="0"/>
                        </a:spcAft>
                        <a:buClr>
                          <a:schemeClr val="dk1"/>
                        </a:buClr>
                        <a:buSzPts val="900"/>
                        <a:buFont typeface="Mada"/>
                        <a:buChar char="○"/>
                      </a:pPr>
                      <a:r>
                        <a:rPr lang="en-GB" sz="1100">
                          <a:solidFill>
                            <a:schemeClr val="dk1"/>
                          </a:solidFill>
                          <a:latin typeface="Mada"/>
                          <a:ea typeface="Mada"/>
                          <a:cs typeface="Mada"/>
                          <a:sym typeface="Mada"/>
                        </a:rPr>
                        <a:t>Volume of blood </a:t>
                      </a:r>
                      <a:endParaRPr sz="1100">
                        <a:solidFill>
                          <a:schemeClr val="dk1"/>
                        </a:solidFill>
                        <a:latin typeface="Mada"/>
                        <a:ea typeface="Mada"/>
                        <a:cs typeface="Mada"/>
                        <a:sym typeface="Mada"/>
                      </a:endParaRPr>
                    </a:p>
                    <a:p>
                      <a:pPr indent="-298450" lvl="0" marL="7239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Color of blood</a:t>
                      </a:r>
                      <a:endParaRPr sz="1100">
                        <a:solidFill>
                          <a:schemeClr val="dk1"/>
                        </a:solidFill>
                        <a:latin typeface="Mada"/>
                        <a:ea typeface="Mada"/>
                        <a:cs typeface="Mada"/>
                        <a:sym typeface="Mada"/>
                      </a:endParaRPr>
                    </a:p>
                    <a:p>
                      <a:pPr indent="-285750" lvl="0" marL="457200" rtl="0" algn="l">
                        <a:spcBef>
                          <a:spcPts val="0"/>
                        </a:spcBef>
                        <a:spcAft>
                          <a:spcPts val="0"/>
                        </a:spcAft>
                        <a:buSzPts val="900"/>
                        <a:buFont typeface="Mada"/>
                        <a:buChar char="●"/>
                      </a:pPr>
                      <a:r>
                        <a:rPr b="1" lang="en-GB" sz="1100">
                          <a:solidFill>
                            <a:schemeClr val="dk1"/>
                          </a:solidFill>
                          <a:latin typeface="Mada"/>
                          <a:ea typeface="Mada"/>
                          <a:cs typeface="Mada"/>
                          <a:sym typeface="Mada"/>
                        </a:rPr>
                        <a:t>Change in frequency of bowel movements since symptom</a:t>
                      </a:r>
                      <a:endParaRPr b="1" sz="1100">
                        <a:solidFill>
                          <a:schemeClr val="dk1"/>
                        </a:solidFill>
                        <a:latin typeface="Mada"/>
                        <a:ea typeface="Mada"/>
                        <a:cs typeface="Mada"/>
                        <a:sym typeface="Mada"/>
                      </a:endParaRPr>
                    </a:p>
                    <a:p>
                      <a:pPr indent="-285750" lvl="0" marL="719999" rtl="0" algn="l">
                        <a:spcBef>
                          <a:spcPts val="0"/>
                        </a:spcBef>
                        <a:spcAft>
                          <a:spcPts val="0"/>
                        </a:spcAft>
                        <a:buSzPts val="900"/>
                        <a:buFont typeface="Mada"/>
                        <a:buChar char="○"/>
                      </a:pPr>
                      <a:r>
                        <a:rPr lang="en-GB" sz="1100">
                          <a:solidFill>
                            <a:schemeClr val="dk1"/>
                          </a:solidFill>
                          <a:latin typeface="Mada"/>
                          <a:ea typeface="Mada"/>
                          <a:cs typeface="Mada"/>
                          <a:sym typeface="Mada"/>
                        </a:rPr>
                        <a:t>Number if increased frequency</a:t>
                      </a:r>
                      <a:endParaRPr sz="1100">
                        <a:solidFill>
                          <a:schemeClr val="dk1"/>
                        </a:solidFill>
                        <a:latin typeface="Mada"/>
                        <a:ea typeface="Mada"/>
                        <a:cs typeface="Mada"/>
                        <a:sym typeface="Mada"/>
                      </a:endParaRPr>
                    </a:p>
                  </a:txBody>
                  <a:tcPr marT="91425" marB="91425" marR="91425" marL="91425"/>
                </a:tc>
              </a:tr>
              <a:tr h="716100">
                <a:tc>
                  <a:txBody>
                    <a:bodyPr/>
                    <a:lstStyle/>
                    <a:p>
                      <a:pPr indent="0" lvl="0" marL="0" rtl="0" algn="ctr">
                        <a:spcBef>
                          <a:spcPts val="0"/>
                        </a:spcBef>
                        <a:spcAft>
                          <a:spcPts val="0"/>
                        </a:spcAft>
                        <a:buNone/>
                      </a:pPr>
                      <a:r>
                        <a:rPr b="1" lang="en-GB" sz="1200">
                          <a:latin typeface="Mada"/>
                          <a:ea typeface="Mada"/>
                          <a:cs typeface="Mada"/>
                          <a:sym typeface="Mada"/>
                        </a:rPr>
                        <a:t>Contents </a:t>
                      </a:r>
                      <a:endParaRPr b="1" sz="1200">
                        <a:latin typeface="Mada"/>
                        <a:ea typeface="Mada"/>
                        <a:cs typeface="Mada"/>
                        <a:sym typeface="Mada"/>
                      </a:endParaRPr>
                    </a:p>
                  </a:txBody>
                  <a:tcPr marT="91425" marB="91425" marR="91425" marL="91425" anchor="ctr">
                    <a:solidFill>
                      <a:srgbClr val="FCE5CD"/>
                    </a:solidFill>
                  </a:tcPr>
                </a:tc>
                <a:tc>
                  <a:txBody>
                    <a:bodyPr/>
                    <a:lstStyle/>
                    <a:p>
                      <a:pPr indent="-285750" lvl="0" marL="457200" rtl="0" algn="l">
                        <a:spcBef>
                          <a:spcPts val="0"/>
                        </a:spcBef>
                        <a:spcAft>
                          <a:spcPts val="0"/>
                        </a:spcAft>
                        <a:buClr>
                          <a:schemeClr val="dk1"/>
                        </a:buClr>
                        <a:buSzPts val="900"/>
                        <a:buFont typeface="Mada"/>
                        <a:buChar char="●"/>
                      </a:pPr>
                      <a:r>
                        <a:rPr b="1" lang="en-GB" sz="1100">
                          <a:solidFill>
                            <a:schemeClr val="dk1"/>
                          </a:solidFill>
                          <a:latin typeface="Mada"/>
                          <a:ea typeface="Mada"/>
                          <a:cs typeface="Mada"/>
                          <a:sym typeface="Mada"/>
                        </a:rPr>
                        <a:t>Mucous</a:t>
                      </a:r>
                      <a:r>
                        <a:rPr lang="en-GB" sz="1100">
                          <a:solidFill>
                            <a:schemeClr val="dk1"/>
                          </a:solidFill>
                          <a:latin typeface="Mada"/>
                          <a:ea typeface="Mada"/>
                          <a:cs typeface="Mada"/>
                          <a:sym typeface="Mada"/>
                        </a:rPr>
                        <a:t> → inflammatory bowel disease: crohn’s, UC, irritable bowel syndrome.</a:t>
                      </a:r>
                      <a:endParaRPr sz="11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b="1" lang="en-GB" sz="1100">
                          <a:solidFill>
                            <a:schemeClr val="dk1"/>
                          </a:solidFill>
                          <a:latin typeface="Mada"/>
                          <a:ea typeface="Mada"/>
                          <a:cs typeface="Mada"/>
                          <a:sym typeface="Mada"/>
                        </a:rPr>
                        <a:t>Blood</a:t>
                      </a:r>
                      <a:r>
                        <a:rPr b="1" lang="en-GB" sz="1100">
                          <a:solidFill>
                            <a:schemeClr val="dk1"/>
                          </a:solidFill>
                          <a:latin typeface="Mada"/>
                          <a:ea typeface="Mada"/>
                          <a:cs typeface="Mada"/>
                          <a:sym typeface="Mada"/>
                        </a:rPr>
                        <a:t> (dark)</a:t>
                      </a:r>
                      <a:endParaRPr b="1" sz="11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b="1" lang="en-GB" sz="1100">
                          <a:solidFill>
                            <a:schemeClr val="dk1"/>
                          </a:solidFill>
                          <a:latin typeface="Mada"/>
                          <a:ea typeface="Mada"/>
                          <a:cs typeface="Mada"/>
                          <a:sym typeface="Mada"/>
                        </a:rPr>
                        <a:t>Blood (fresh)</a:t>
                      </a:r>
                      <a:endParaRPr b="1" sz="11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b="1" lang="en-GB" sz="1100">
                          <a:solidFill>
                            <a:schemeClr val="dk1"/>
                          </a:solidFill>
                          <a:latin typeface="Mada"/>
                          <a:ea typeface="Mada"/>
                          <a:cs typeface="Mada"/>
                          <a:sym typeface="Mada"/>
                        </a:rPr>
                        <a:t>Oily(</a:t>
                      </a:r>
                      <a:r>
                        <a:rPr b="1" lang="en-GB" sz="1100">
                          <a:solidFill>
                            <a:schemeClr val="dk1"/>
                          </a:solidFill>
                          <a:latin typeface="Mada"/>
                          <a:ea typeface="Mada"/>
                          <a:cs typeface="Mada"/>
                          <a:sym typeface="Mada"/>
                        </a:rPr>
                        <a:t>steatorrhea</a:t>
                      </a:r>
                      <a:r>
                        <a:rPr b="1" lang="en-GB" sz="1100">
                          <a:solidFill>
                            <a:schemeClr val="dk1"/>
                          </a:solidFill>
                          <a:latin typeface="Mada"/>
                          <a:ea typeface="Mada"/>
                          <a:cs typeface="Mada"/>
                          <a:sym typeface="Mada"/>
                        </a:rPr>
                        <a:t> )</a:t>
                      </a:r>
                      <a:endParaRPr b="1" sz="1100">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200">
                          <a:latin typeface="Mada"/>
                          <a:ea typeface="Mada"/>
                          <a:cs typeface="Mada"/>
                          <a:sym typeface="Mada"/>
                        </a:rPr>
                        <a:t>Alleviating factors</a:t>
                      </a:r>
                      <a:endParaRPr b="1" sz="1200">
                        <a:latin typeface="Mada"/>
                        <a:ea typeface="Mada"/>
                        <a:cs typeface="Mada"/>
                        <a:sym typeface="Mada"/>
                      </a:endParaRPr>
                    </a:p>
                  </a:txBody>
                  <a:tcPr marT="91425" marB="91425" marR="91425" marL="91425" anchor="ctr">
                    <a:solidFill>
                      <a:srgbClr val="FCE5CD"/>
                    </a:solidFill>
                  </a:tcPr>
                </a:tc>
                <a:tc>
                  <a:txBody>
                    <a:bodyPr/>
                    <a:lstStyle/>
                    <a:p>
                      <a:pPr indent="-285750" lvl="0" marL="457200" rtl="0" algn="l">
                        <a:spcBef>
                          <a:spcPts val="0"/>
                        </a:spcBef>
                        <a:spcAft>
                          <a:spcPts val="0"/>
                        </a:spcAft>
                        <a:buClr>
                          <a:schemeClr val="dk1"/>
                        </a:buClr>
                        <a:buSzPts val="900"/>
                        <a:buFont typeface="Mada"/>
                        <a:buChar char="●"/>
                      </a:pPr>
                      <a:r>
                        <a:rPr lang="en-GB" sz="1100">
                          <a:solidFill>
                            <a:schemeClr val="dk1"/>
                          </a:solidFill>
                          <a:latin typeface="Mada"/>
                          <a:ea typeface="Mada"/>
                          <a:cs typeface="Mada"/>
                          <a:sym typeface="Mada"/>
                        </a:rPr>
                        <a:t>​Does </a:t>
                      </a:r>
                      <a:r>
                        <a:rPr b="1" lang="en-GB" sz="1100">
                          <a:solidFill>
                            <a:schemeClr val="dk1"/>
                          </a:solidFill>
                          <a:latin typeface="Mada"/>
                          <a:ea typeface="Mada"/>
                          <a:cs typeface="Mada"/>
                          <a:sym typeface="Mada"/>
                        </a:rPr>
                        <a:t>defecation</a:t>
                      </a:r>
                      <a:r>
                        <a:rPr lang="en-GB" sz="1100">
                          <a:solidFill>
                            <a:schemeClr val="dk1"/>
                          </a:solidFill>
                          <a:latin typeface="Mada"/>
                          <a:ea typeface="Mada"/>
                          <a:cs typeface="Mada"/>
                          <a:sym typeface="Mada"/>
                        </a:rPr>
                        <a:t> relieve the symptoms?(</a:t>
                      </a:r>
                      <a:r>
                        <a:rPr lang="en-GB" sz="1100">
                          <a:solidFill>
                            <a:schemeClr val="dk1"/>
                          </a:solidFill>
                          <a:latin typeface="Mada"/>
                          <a:ea typeface="Mada"/>
                          <a:cs typeface="Mada"/>
                          <a:sym typeface="Mada"/>
                        </a:rPr>
                        <a:t>Colonic disease)</a:t>
                      </a:r>
                      <a:endParaRPr sz="1100">
                        <a:solidFill>
                          <a:schemeClr val="dk1"/>
                        </a:solidFill>
                        <a:latin typeface="Mada"/>
                        <a:ea typeface="Mada"/>
                        <a:cs typeface="Mada"/>
                        <a:sym typeface="Mada"/>
                      </a:endParaRPr>
                    </a:p>
                  </a:txBody>
                  <a:tcPr marT="91425" marB="91425" marR="91425" marL="91425"/>
                </a:tc>
              </a:tr>
              <a:tr h="892225">
                <a:tc>
                  <a:txBody>
                    <a:bodyPr/>
                    <a:lstStyle/>
                    <a:p>
                      <a:pPr indent="0" lvl="0" marL="0" rtl="0" algn="ctr">
                        <a:spcBef>
                          <a:spcPts val="0"/>
                        </a:spcBef>
                        <a:spcAft>
                          <a:spcPts val="0"/>
                        </a:spcAft>
                        <a:buNone/>
                      </a:pPr>
                      <a:r>
                        <a:rPr b="1" lang="en-GB" sz="1200">
                          <a:latin typeface="Mada"/>
                          <a:ea typeface="Mada"/>
                          <a:cs typeface="Mada"/>
                          <a:sym typeface="Mada"/>
                        </a:rPr>
                        <a:t>Associated symptoms</a:t>
                      </a:r>
                      <a:endParaRPr b="1" sz="1200">
                        <a:latin typeface="Mada"/>
                        <a:ea typeface="Mada"/>
                        <a:cs typeface="Mada"/>
                        <a:sym typeface="Mada"/>
                      </a:endParaRPr>
                    </a:p>
                  </a:txBody>
                  <a:tcPr marT="91425" marB="91425" marR="91425" marL="91425" anchor="ctr">
                    <a:solidFill>
                      <a:srgbClr val="FCE5CD"/>
                    </a:solidFill>
                  </a:tcPr>
                </a:tc>
                <a:tc>
                  <a:txBody>
                    <a:bodyPr/>
                    <a:lstStyle/>
                    <a:p>
                      <a:pPr indent="-285750" lvl="0" marL="457200" rtl="0" algn="l">
                        <a:spcBef>
                          <a:spcPts val="0"/>
                        </a:spcBef>
                        <a:spcAft>
                          <a:spcPts val="0"/>
                        </a:spcAft>
                        <a:buClr>
                          <a:schemeClr val="dk1"/>
                        </a:buClr>
                        <a:buSzPts val="900"/>
                        <a:buFont typeface="Mada"/>
                        <a:buChar char="●"/>
                      </a:pPr>
                      <a:r>
                        <a:rPr lang="en-GB" sz="1100">
                          <a:solidFill>
                            <a:schemeClr val="dk1"/>
                          </a:solidFill>
                          <a:latin typeface="Mada"/>
                          <a:ea typeface="Mada"/>
                          <a:cs typeface="Mada"/>
                          <a:sym typeface="Mada"/>
                        </a:rPr>
                        <a:t>Do you have </a:t>
                      </a:r>
                      <a:r>
                        <a:rPr b="1" lang="en-GB" sz="1100">
                          <a:solidFill>
                            <a:schemeClr val="dk1"/>
                          </a:solidFill>
                          <a:latin typeface="Mada"/>
                          <a:ea typeface="Mada"/>
                          <a:cs typeface="Mada"/>
                          <a:sym typeface="Mada"/>
                        </a:rPr>
                        <a:t>fever</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1100">
                          <a:solidFill>
                            <a:schemeClr val="dk1"/>
                          </a:solidFill>
                          <a:latin typeface="Mada"/>
                          <a:ea typeface="Mada"/>
                          <a:cs typeface="Mada"/>
                          <a:sym typeface="Mada"/>
                        </a:rPr>
                        <a:t>Have you </a:t>
                      </a:r>
                      <a:r>
                        <a:rPr b="1" lang="en-GB" sz="1100">
                          <a:solidFill>
                            <a:schemeClr val="dk1"/>
                          </a:solidFill>
                          <a:latin typeface="Mada"/>
                          <a:ea typeface="Mada"/>
                          <a:cs typeface="Mada"/>
                          <a:sym typeface="Mada"/>
                        </a:rPr>
                        <a:t>lost weight</a:t>
                      </a:r>
                      <a:r>
                        <a:rPr lang="en-GB" sz="1100">
                          <a:solidFill>
                            <a:schemeClr val="dk1"/>
                          </a:solidFill>
                          <a:latin typeface="Mada"/>
                          <a:ea typeface="Mada"/>
                          <a:cs typeface="Mada"/>
                          <a:sym typeface="Mada"/>
                        </a:rPr>
                        <a:t>? How many kilos in how much time? Was it intentional? </a:t>
                      </a:r>
                      <a:endParaRPr sz="11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1100">
                          <a:solidFill>
                            <a:schemeClr val="dk1"/>
                          </a:solidFill>
                          <a:latin typeface="Mada"/>
                          <a:ea typeface="Mada"/>
                          <a:cs typeface="Mada"/>
                          <a:sym typeface="Mada"/>
                        </a:rPr>
                        <a:t>Do you have </a:t>
                      </a:r>
                      <a:r>
                        <a:rPr b="1" lang="en-GB" sz="1100">
                          <a:solidFill>
                            <a:schemeClr val="dk1"/>
                          </a:solidFill>
                          <a:latin typeface="Mada"/>
                          <a:ea typeface="Mada"/>
                          <a:cs typeface="Mada"/>
                          <a:sym typeface="Mada"/>
                        </a:rPr>
                        <a:t>nausea and vomiting</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1100">
                          <a:solidFill>
                            <a:schemeClr val="dk1"/>
                          </a:solidFill>
                          <a:latin typeface="Mada"/>
                          <a:ea typeface="Mada"/>
                          <a:cs typeface="Mada"/>
                          <a:sym typeface="Mada"/>
                        </a:rPr>
                        <a:t>Do you have </a:t>
                      </a:r>
                      <a:r>
                        <a:rPr b="1" lang="en-GB" sz="1100">
                          <a:solidFill>
                            <a:schemeClr val="dk1"/>
                          </a:solidFill>
                          <a:latin typeface="Mada"/>
                          <a:ea typeface="Mada"/>
                          <a:cs typeface="Mada"/>
                          <a:sym typeface="Mada"/>
                        </a:rPr>
                        <a:t>abdominal pain</a:t>
                      </a:r>
                      <a:r>
                        <a:rPr lang="en-GB" sz="1100">
                          <a:solidFill>
                            <a:schemeClr val="dk1"/>
                          </a:solidFill>
                          <a:latin typeface="Mada"/>
                          <a:ea typeface="Mada"/>
                          <a:cs typeface="Mada"/>
                          <a:sym typeface="Mada"/>
                        </a:rPr>
                        <a:t>?  What is the exact location? (IBD)</a:t>
                      </a:r>
                      <a:endParaRPr sz="11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1100">
                          <a:solidFill>
                            <a:schemeClr val="dk1"/>
                          </a:solidFill>
                          <a:latin typeface="Mada"/>
                          <a:ea typeface="Mada"/>
                          <a:cs typeface="Mada"/>
                          <a:sym typeface="Mada"/>
                        </a:rPr>
                        <a:t>Do you have a sense of </a:t>
                      </a:r>
                      <a:r>
                        <a:rPr b="1" lang="en-GB" sz="1100">
                          <a:solidFill>
                            <a:schemeClr val="dk1"/>
                          </a:solidFill>
                          <a:latin typeface="Mada"/>
                          <a:ea typeface="Mada"/>
                          <a:cs typeface="Mada"/>
                          <a:sym typeface="Mada"/>
                        </a:rPr>
                        <a:t>incomplete emptying</a:t>
                      </a:r>
                      <a:r>
                        <a:rPr lang="en-GB" sz="1100">
                          <a:solidFill>
                            <a:schemeClr val="dk1"/>
                          </a:solidFill>
                          <a:latin typeface="Mada"/>
                          <a:ea typeface="Mada"/>
                          <a:cs typeface="Mada"/>
                          <a:sym typeface="Mada"/>
                        </a:rPr>
                        <a:t> of your rectum?</a:t>
                      </a:r>
                      <a:endParaRPr sz="1100">
                        <a:solidFill>
                          <a:schemeClr val="dk1"/>
                        </a:solidFill>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200">
                          <a:latin typeface="Mada"/>
                          <a:ea typeface="Mada"/>
                          <a:cs typeface="Mada"/>
                          <a:sym typeface="Mada"/>
                        </a:rPr>
                        <a:t>Severity </a:t>
                      </a:r>
                      <a:endParaRPr b="1" sz="1200">
                        <a:latin typeface="Mada"/>
                        <a:ea typeface="Mada"/>
                        <a:cs typeface="Mada"/>
                        <a:sym typeface="Mada"/>
                      </a:endParaRPr>
                    </a:p>
                  </a:txBody>
                  <a:tcPr marT="91425" marB="91425" marR="91425" marL="91425" anchor="ctr">
                    <a:solidFill>
                      <a:srgbClr val="FCE5CD"/>
                    </a:solidFill>
                  </a:tcPr>
                </a:tc>
                <a:tc>
                  <a:txBody>
                    <a:bodyPr/>
                    <a:lstStyle/>
                    <a:p>
                      <a:pPr indent="-292100" lvl="0" marL="457200" rtl="0" algn="l">
                        <a:spcBef>
                          <a:spcPts val="0"/>
                        </a:spcBef>
                        <a:spcAft>
                          <a:spcPts val="0"/>
                        </a:spcAft>
                        <a:buClr>
                          <a:schemeClr val="dk1"/>
                        </a:buClr>
                        <a:buSzPts val="1000"/>
                        <a:buFont typeface="Mada"/>
                        <a:buChar char="●"/>
                      </a:pPr>
                      <a:r>
                        <a:rPr lang="en-GB" sz="1100">
                          <a:solidFill>
                            <a:schemeClr val="dk1"/>
                          </a:solidFill>
                          <a:latin typeface="Mada"/>
                          <a:ea typeface="Mada"/>
                          <a:cs typeface="Mada"/>
                          <a:sym typeface="Mada"/>
                        </a:rPr>
                        <a:t>Does it wake you from sleep?</a:t>
                      </a:r>
                      <a:endParaRPr sz="1100">
                        <a:solidFill>
                          <a:schemeClr val="dk1"/>
                        </a:solidFill>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200">
                          <a:latin typeface="Mada"/>
                          <a:ea typeface="Mada"/>
                          <a:cs typeface="Mada"/>
                          <a:sym typeface="Mada"/>
                        </a:rPr>
                        <a:t>Extra intestinal manifestations </a:t>
                      </a:r>
                      <a:endParaRPr b="1" sz="1200">
                        <a:latin typeface="Mada"/>
                        <a:ea typeface="Mada"/>
                        <a:cs typeface="Mada"/>
                        <a:sym typeface="Mada"/>
                      </a:endParaRPr>
                    </a:p>
                  </a:txBody>
                  <a:tcPr marT="91425" marB="91425" marR="91425" marL="91425" anchor="ctr">
                    <a:solidFill>
                      <a:srgbClr val="FCE5CD"/>
                    </a:solidFill>
                  </a:tcPr>
                </a:tc>
                <a:tc>
                  <a:txBody>
                    <a:bodyPr/>
                    <a:lstStyle/>
                    <a:p>
                      <a:pPr indent="-285750" lvl="0" marL="457200" rtl="0" algn="l">
                        <a:spcBef>
                          <a:spcPts val="0"/>
                        </a:spcBef>
                        <a:spcAft>
                          <a:spcPts val="0"/>
                        </a:spcAft>
                        <a:buClr>
                          <a:schemeClr val="dk1"/>
                        </a:buClr>
                        <a:buSzPts val="900"/>
                        <a:buFont typeface="Mada"/>
                        <a:buChar char="●"/>
                      </a:pPr>
                      <a:r>
                        <a:rPr lang="en-GB" sz="1100">
                          <a:solidFill>
                            <a:schemeClr val="dk1"/>
                          </a:solidFill>
                          <a:latin typeface="Mada"/>
                          <a:ea typeface="Mada"/>
                          <a:cs typeface="Mada"/>
                          <a:sym typeface="Mada"/>
                        </a:rPr>
                        <a:t>Have you noticed any other symptoms? </a:t>
                      </a:r>
                      <a:endParaRPr sz="11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1100">
                          <a:solidFill>
                            <a:schemeClr val="dk1"/>
                          </a:solidFill>
                          <a:latin typeface="Mada"/>
                          <a:ea typeface="Mada"/>
                          <a:cs typeface="Mada"/>
                          <a:sym typeface="Mada"/>
                        </a:rPr>
                        <a:t>Do you have </a:t>
                      </a:r>
                      <a:r>
                        <a:rPr b="1" lang="en-GB" sz="1100">
                          <a:solidFill>
                            <a:schemeClr val="dk1"/>
                          </a:solidFill>
                          <a:latin typeface="Mada"/>
                          <a:ea typeface="Mada"/>
                          <a:cs typeface="Mada"/>
                          <a:sym typeface="Mada"/>
                        </a:rPr>
                        <a:t>joint pain</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1100">
                          <a:solidFill>
                            <a:schemeClr val="dk1"/>
                          </a:solidFill>
                          <a:latin typeface="Mada"/>
                          <a:ea typeface="Mada"/>
                          <a:cs typeface="Mada"/>
                          <a:sym typeface="Mada"/>
                        </a:rPr>
                        <a:t>Have you noticed any </a:t>
                      </a:r>
                      <a:r>
                        <a:rPr b="1" lang="en-GB" sz="1100">
                          <a:solidFill>
                            <a:schemeClr val="dk1"/>
                          </a:solidFill>
                          <a:latin typeface="Mada"/>
                          <a:ea typeface="Mada"/>
                          <a:cs typeface="Mada"/>
                          <a:sym typeface="Mada"/>
                        </a:rPr>
                        <a:t>redness in your skin(rash)</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txBody>
                  <a:tcPr marT="91425" marB="91425" marR="91425" marL="91425"/>
                </a:tc>
              </a:tr>
            </a:tbl>
          </a:graphicData>
        </a:graphic>
      </p:graphicFrame>
      <p:sp>
        <p:nvSpPr>
          <p:cNvPr id="1463" name="Google Shape;1463;p84"/>
          <p:cNvSpPr txBox="1"/>
          <p:nvPr/>
        </p:nvSpPr>
        <p:spPr>
          <a:xfrm>
            <a:off x="-4725" y="1896399"/>
            <a:ext cx="7599000" cy="53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a:t>
            </a:r>
            <a:r>
              <a:rPr b="1" lang="en-GB" sz="1500">
                <a:solidFill>
                  <a:schemeClr val="dk1"/>
                </a:solidFill>
                <a:highlight>
                  <a:srgbClr val="F9DEC9"/>
                </a:highlight>
                <a:latin typeface="Lora"/>
                <a:ea typeface="Lora"/>
                <a:cs typeface="Lora"/>
                <a:sym typeface="Lora"/>
              </a:rPr>
              <a:t>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sp>
        <p:nvSpPr>
          <p:cNvPr id="1464" name="Google Shape;1464;p84"/>
          <p:cNvSpPr txBox="1"/>
          <p:nvPr/>
        </p:nvSpPr>
        <p:spPr>
          <a:xfrm>
            <a:off x="95563" y="1515013"/>
            <a:ext cx="13323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a:t>
            </a:r>
            <a:endParaRPr sz="1800">
              <a:solidFill>
                <a:srgbClr val="9FCFCF"/>
              </a:solidFill>
              <a:latin typeface="Comfortaa Regular"/>
              <a:ea typeface="Comfortaa Regular"/>
              <a:cs typeface="Comfortaa Regular"/>
              <a:sym typeface="Comfortaa Regular"/>
            </a:endParaRPr>
          </a:p>
        </p:txBody>
      </p:sp>
      <p:sp>
        <p:nvSpPr>
          <p:cNvPr id="1465" name="Google Shape;1465;p84"/>
          <p:cNvSpPr/>
          <p:nvPr/>
        </p:nvSpPr>
        <p:spPr>
          <a:xfrm>
            <a:off x="12941" y="1933538"/>
            <a:ext cx="2224800" cy="600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466" name="Google Shape;1466;p84"/>
          <p:cNvSpPr txBox="1"/>
          <p:nvPr/>
        </p:nvSpPr>
        <p:spPr>
          <a:xfrm flipH="1" rot="10800000">
            <a:off x="106125" y="-1134055"/>
            <a:ext cx="47088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FF0000"/>
                </a:solidFill>
              </a:rPr>
              <a:t>Alhanouf = Deadline 23rd of march </a:t>
            </a:r>
            <a:endParaRPr b="1">
              <a:solidFill>
                <a:srgbClr val="FF0000"/>
              </a:solidFill>
            </a:endParaRPr>
          </a:p>
        </p:txBody>
      </p:sp>
      <p:sp>
        <p:nvSpPr>
          <p:cNvPr id="1467" name="Google Shape;1467;p84"/>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1468" name="Google Shape;1468;p84"/>
          <p:cNvSpPr txBox="1"/>
          <p:nvPr/>
        </p:nvSpPr>
        <p:spPr>
          <a:xfrm>
            <a:off x="5825" y="1069400"/>
            <a:ext cx="7599000" cy="3963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Infections of GIT( Salmonella and staphylococcal toxins)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Ulcerative colitis, Crohn’s disease, Colon cancer, hemorrhoids.</a:t>
            </a:r>
            <a:endParaRPr sz="1100">
              <a:solidFill>
                <a:schemeClr val="dk1"/>
              </a:solidFill>
              <a:latin typeface="Mada"/>
              <a:ea typeface="Mada"/>
              <a:cs typeface="Mada"/>
              <a:sym typeface="Mada"/>
            </a:endParaRPr>
          </a:p>
        </p:txBody>
      </p:sp>
      <p:sp>
        <p:nvSpPr>
          <p:cNvPr id="1469" name="Google Shape;1469;p84"/>
          <p:cNvSpPr txBox="1"/>
          <p:nvPr/>
        </p:nvSpPr>
        <p:spPr>
          <a:xfrm>
            <a:off x="125725" y="567661"/>
            <a:ext cx="1838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DDX </a:t>
            </a:r>
            <a:endParaRPr sz="1800">
              <a:solidFill>
                <a:srgbClr val="9FCFCF"/>
              </a:solidFill>
              <a:latin typeface="Comfortaa Regular"/>
              <a:ea typeface="Comfortaa Regular"/>
              <a:cs typeface="Comfortaa Regular"/>
              <a:sym typeface="Comfortaa Regular"/>
            </a:endParaRPr>
          </a:p>
        </p:txBody>
      </p:sp>
      <p:sp>
        <p:nvSpPr>
          <p:cNvPr id="1470" name="Google Shape;1470;p84"/>
          <p:cNvSpPr/>
          <p:nvPr/>
        </p:nvSpPr>
        <p:spPr>
          <a:xfrm>
            <a:off x="38375" y="988024"/>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471" name="Google Shape;1471;p84"/>
          <p:cNvSpPr txBox="1"/>
          <p:nvPr/>
        </p:nvSpPr>
        <p:spPr>
          <a:xfrm>
            <a:off x="-56500" y="261250"/>
            <a:ext cx="7195800" cy="4377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sz="2000">
                <a:solidFill>
                  <a:srgbClr val="9FCFCF"/>
                </a:solidFill>
                <a:highlight>
                  <a:srgbClr val="FFFFFF"/>
                </a:highlight>
                <a:latin typeface="Lora"/>
                <a:ea typeface="Lora"/>
                <a:cs typeface="Lora"/>
                <a:sym typeface="Lora"/>
              </a:rPr>
              <a:t>History of Bloody </a:t>
            </a:r>
            <a:r>
              <a:rPr b="1" lang="en-GB" sz="2000">
                <a:solidFill>
                  <a:srgbClr val="9FCFCF"/>
                </a:solidFill>
                <a:highlight>
                  <a:srgbClr val="FFFFFF"/>
                </a:highlight>
                <a:latin typeface="Lora"/>
                <a:ea typeface="Lora"/>
                <a:cs typeface="Lora"/>
                <a:sym typeface="Lora"/>
              </a:rPr>
              <a:t>Diarrhea </a:t>
            </a:r>
            <a:endParaRPr b="1" sz="2000">
              <a:solidFill>
                <a:srgbClr val="9FCFCF"/>
              </a:solidFill>
              <a:latin typeface="Lora"/>
              <a:ea typeface="Lora"/>
              <a:cs typeface="Lora"/>
              <a:sym typeface="Lora"/>
            </a:endParaRPr>
          </a:p>
        </p:txBody>
      </p:sp>
      <p:sp>
        <p:nvSpPr>
          <p:cNvPr id="1472" name="Google Shape;1472;p84"/>
          <p:cNvSpPr/>
          <p:nvPr/>
        </p:nvSpPr>
        <p:spPr>
          <a:xfrm>
            <a:off x="6185775" y="10050000"/>
            <a:ext cx="1131000" cy="530400"/>
          </a:xfrm>
          <a:prstGeom prst="rightArrow">
            <a:avLst>
              <a:gd fmla="val 50000" name="adj1"/>
              <a:gd fmla="val 50000" name="adj2"/>
            </a:avLst>
          </a:prstGeom>
          <a:solidFill>
            <a:srgbClr val="9FCFCF"/>
          </a:solidFill>
          <a:ln cap="flat" cmpd="sng" w="9525">
            <a:solidFill>
              <a:srgbClr val="9FCF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84"/>
          <p:cNvSpPr/>
          <p:nvPr/>
        </p:nvSpPr>
        <p:spPr>
          <a:xfrm>
            <a:off x="-30925" y="8760275"/>
            <a:ext cx="7589400" cy="19383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rgbClr val="F3F3F3"/>
                </a:solidFill>
                <a:latin typeface="Pacifico"/>
                <a:ea typeface="Pacifico"/>
                <a:cs typeface="Pacifico"/>
                <a:sym typeface="Pacifico"/>
              </a:rPr>
              <a:t>A space for your notes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7" name="Shape 1477"/>
        <p:cNvGrpSpPr/>
        <p:nvPr/>
      </p:nvGrpSpPr>
      <p:grpSpPr>
        <a:xfrm>
          <a:off x="0" y="0"/>
          <a:ext cx="0" cy="0"/>
          <a:chOff x="0" y="0"/>
          <a:chExt cx="0" cy="0"/>
        </a:xfrm>
      </p:grpSpPr>
      <p:sp>
        <p:nvSpPr>
          <p:cNvPr id="1478" name="Google Shape;1478;p85"/>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85"/>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85"/>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85"/>
          <p:cNvSpPr txBox="1"/>
          <p:nvPr/>
        </p:nvSpPr>
        <p:spPr>
          <a:xfrm>
            <a:off x="106113" y="793950"/>
            <a:ext cx="40725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a:t>
            </a:r>
            <a:endParaRPr sz="1800">
              <a:solidFill>
                <a:srgbClr val="9FCFCF"/>
              </a:solidFill>
              <a:latin typeface="Comfortaa Regular"/>
              <a:ea typeface="Comfortaa Regular"/>
              <a:cs typeface="Comfortaa Regular"/>
              <a:sym typeface="Comfortaa Regular"/>
            </a:endParaRPr>
          </a:p>
        </p:txBody>
      </p:sp>
      <p:sp>
        <p:nvSpPr>
          <p:cNvPr id="1482" name="Google Shape;1482;p85"/>
          <p:cNvSpPr txBox="1"/>
          <p:nvPr/>
        </p:nvSpPr>
        <p:spPr>
          <a:xfrm>
            <a:off x="-4750" y="1294698"/>
            <a:ext cx="7599000" cy="572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PMH</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Hyperthyroidism, AIDS (increased risk of infections.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Surgical</a:t>
            </a:r>
            <a:r>
              <a:rPr lang="en-GB" sz="1100">
                <a:solidFill>
                  <a:schemeClr val="dk1"/>
                </a:solidFill>
                <a:latin typeface="Mada"/>
                <a:ea typeface="Mada"/>
                <a:cs typeface="Mada"/>
                <a:sym typeface="Mada"/>
              </a:rPr>
              <a:t>: appendectomy, colectomy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Medications</a:t>
            </a:r>
            <a:r>
              <a:rPr lang="en-GB" sz="1100">
                <a:solidFill>
                  <a:schemeClr val="dk1"/>
                </a:solidFill>
                <a:latin typeface="Mada"/>
                <a:ea typeface="Mada"/>
                <a:cs typeface="Mada"/>
                <a:sym typeface="Mada"/>
              </a:rPr>
              <a:t>: recent antibiotics , laxatives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Social Hx</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Recent travel</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Food and water sources→infection​</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Smoking →  cancer</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Do you engage in anal intercourse</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Family Hx</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IBD, colon cancer, IB</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b="1" sz="1500">
              <a:solidFill>
                <a:schemeClr val="dk1"/>
              </a:solidFill>
              <a:highlight>
                <a:srgbClr val="F9DEC9"/>
              </a:highlight>
              <a:latin typeface="Lora"/>
              <a:ea typeface="Lora"/>
              <a:cs typeface="Lora"/>
              <a:sym typeface="Lora"/>
            </a:endParaRPr>
          </a:p>
          <a:p>
            <a:pPr indent="0" lvl="0" marL="0" rtl="0" algn="l">
              <a:lnSpc>
                <a:spcPct val="115000"/>
              </a:lnSpc>
              <a:spcBef>
                <a:spcPts val="0"/>
              </a:spcBef>
              <a:spcAft>
                <a:spcPts val="0"/>
              </a:spcAft>
              <a:buNone/>
            </a:pPr>
            <a:r>
              <a:rPr lang="en-GB" sz="1100">
                <a:solidFill>
                  <a:schemeClr val="dk1"/>
                </a:solidFill>
                <a:latin typeface="Mada"/>
                <a:ea typeface="Mada"/>
                <a:cs typeface="Mada"/>
                <a:sym typeface="Mada"/>
              </a:rPr>
              <a:t>Occult blood, flexible sigmoidoscopy,  biopsy,  colonoscopy,  barium enema or  stool cultures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first step to treating acute diarrhea is rehydration, preferably oral rehydration, consider antimicrobial therapy for infectious colitis, consider steroids for IBD.</a:t>
            </a:r>
            <a:endParaRPr sz="1100">
              <a:solidFill>
                <a:schemeClr val="dk1"/>
              </a:solidFill>
              <a:latin typeface="Mada"/>
              <a:ea typeface="Mada"/>
              <a:cs typeface="Mada"/>
              <a:sym typeface="Mada"/>
            </a:endParaRPr>
          </a:p>
        </p:txBody>
      </p:sp>
      <p:sp>
        <p:nvSpPr>
          <p:cNvPr id="1483" name="Google Shape;1483;p85"/>
          <p:cNvSpPr/>
          <p:nvPr/>
        </p:nvSpPr>
        <p:spPr>
          <a:xfrm>
            <a:off x="23500" y="1212475"/>
            <a:ext cx="2214900" cy="600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484" name="Google Shape;1484;p85"/>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1485" name="Google Shape;1485;p85"/>
          <p:cNvSpPr txBox="1"/>
          <p:nvPr/>
        </p:nvSpPr>
        <p:spPr>
          <a:xfrm>
            <a:off x="-56500" y="261250"/>
            <a:ext cx="7195800" cy="4377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sz="2000">
                <a:solidFill>
                  <a:srgbClr val="9FCFCF"/>
                </a:solidFill>
                <a:highlight>
                  <a:srgbClr val="FFFFFF"/>
                </a:highlight>
                <a:latin typeface="Lora"/>
                <a:ea typeface="Lora"/>
                <a:cs typeface="Lora"/>
                <a:sym typeface="Lora"/>
              </a:rPr>
              <a:t>History of Bloody Diarrhea</a:t>
            </a:r>
            <a:endParaRPr b="1" sz="2000">
              <a:solidFill>
                <a:srgbClr val="9FCFCF"/>
              </a:solidFill>
              <a:latin typeface="Lora"/>
              <a:ea typeface="Lora"/>
              <a:cs typeface="Lora"/>
              <a:sym typeface="Lora"/>
            </a:endParaRPr>
          </a:p>
        </p:txBody>
      </p:sp>
      <p:sp>
        <p:nvSpPr>
          <p:cNvPr id="1486" name="Google Shape;1486;p85"/>
          <p:cNvSpPr/>
          <p:nvPr/>
        </p:nvSpPr>
        <p:spPr>
          <a:xfrm>
            <a:off x="106125" y="6480000"/>
            <a:ext cx="7381500" cy="42186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rgbClr val="F3F3F3"/>
                </a:solidFill>
                <a:latin typeface="Pacifico"/>
                <a:ea typeface="Pacifico"/>
                <a:cs typeface="Pacifico"/>
                <a:sym typeface="Pacifico"/>
              </a:rPr>
              <a:t>A space for your notes </a:t>
            </a:r>
            <a:endParaRPr/>
          </a:p>
        </p:txBody>
      </p:sp>
      <p:sp>
        <p:nvSpPr>
          <p:cNvPr id="1487" name="Google Shape;1487;p85"/>
          <p:cNvSpPr txBox="1"/>
          <p:nvPr/>
        </p:nvSpPr>
        <p:spPr>
          <a:xfrm>
            <a:off x="140850" y="436921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Investigations </a:t>
            </a:r>
            <a:endParaRPr sz="1800">
              <a:solidFill>
                <a:srgbClr val="9FCFCF"/>
              </a:solidFill>
              <a:latin typeface="Comfortaa Regular"/>
              <a:ea typeface="Comfortaa Regular"/>
              <a:cs typeface="Comfortaa Regular"/>
              <a:sym typeface="Comfortaa Regular"/>
            </a:endParaRPr>
          </a:p>
        </p:txBody>
      </p:sp>
      <p:sp>
        <p:nvSpPr>
          <p:cNvPr id="1488" name="Google Shape;1488;p85"/>
          <p:cNvSpPr/>
          <p:nvPr/>
        </p:nvSpPr>
        <p:spPr>
          <a:xfrm>
            <a:off x="76500" y="4739875"/>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489" name="Google Shape;1489;p85"/>
          <p:cNvSpPr txBox="1"/>
          <p:nvPr/>
        </p:nvSpPr>
        <p:spPr>
          <a:xfrm>
            <a:off x="72200" y="531621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Management</a:t>
            </a:r>
            <a:endParaRPr sz="1800">
              <a:solidFill>
                <a:srgbClr val="9FCFCF"/>
              </a:solidFill>
              <a:latin typeface="Comfortaa Regular"/>
              <a:ea typeface="Comfortaa Regular"/>
              <a:cs typeface="Comfortaa Regular"/>
              <a:sym typeface="Comfortaa Regular"/>
            </a:endParaRPr>
          </a:p>
        </p:txBody>
      </p:sp>
      <p:sp>
        <p:nvSpPr>
          <p:cNvPr id="1490" name="Google Shape;1490;p85"/>
          <p:cNvSpPr/>
          <p:nvPr/>
        </p:nvSpPr>
        <p:spPr>
          <a:xfrm>
            <a:off x="-56500" y="5686875"/>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4" name="Shape 1494"/>
        <p:cNvGrpSpPr/>
        <p:nvPr/>
      </p:nvGrpSpPr>
      <p:grpSpPr>
        <a:xfrm>
          <a:off x="0" y="0"/>
          <a:ext cx="0" cy="0"/>
          <a:chOff x="0" y="0"/>
          <a:chExt cx="0" cy="0"/>
        </a:xfrm>
      </p:grpSpPr>
      <p:sp>
        <p:nvSpPr>
          <p:cNvPr id="1495" name="Google Shape;1495;p86"/>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86"/>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86"/>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498" name="Google Shape;1498;p86"/>
          <p:cNvGraphicFramePr/>
          <p:nvPr/>
        </p:nvGraphicFramePr>
        <p:xfrm>
          <a:off x="318135" y="3309649"/>
          <a:ext cx="3000000" cy="3000000"/>
        </p:xfrm>
        <a:graphic>
          <a:graphicData uri="http://schemas.openxmlformats.org/drawingml/2006/table">
            <a:tbl>
              <a:tblPr>
                <a:noFill/>
                <a:tableStyleId>{19993E90-D4CF-4236-97D6-A35B643A8516}</a:tableStyleId>
              </a:tblPr>
              <a:tblGrid>
                <a:gridCol w="1659200"/>
                <a:gridCol w="5290225"/>
              </a:tblGrid>
              <a:tr h="373700">
                <a:tc>
                  <a:txBody>
                    <a:bodyPr/>
                    <a:lstStyle/>
                    <a:p>
                      <a:pPr indent="0" lvl="0" marL="0" rtl="0" algn="ctr">
                        <a:spcBef>
                          <a:spcPts val="0"/>
                        </a:spcBef>
                        <a:spcAft>
                          <a:spcPts val="0"/>
                        </a:spcAft>
                        <a:buNone/>
                      </a:pPr>
                      <a:r>
                        <a:rPr b="1" lang="en-GB" sz="1200">
                          <a:latin typeface="Mada"/>
                          <a:ea typeface="Mada"/>
                          <a:cs typeface="Mada"/>
                          <a:sym typeface="Mada"/>
                        </a:rPr>
                        <a:t>SOCRATE</a:t>
                      </a:r>
                      <a:endParaRPr b="1" sz="1200">
                        <a:latin typeface="Mada"/>
                        <a:ea typeface="Mada"/>
                        <a:cs typeface="Mada"/>
                        <a:sym typeface="Mada"/>
                      </a:endParaRPr>
                    </a:p>
                  </a:txBody>
                  <a:tcPr marT="91425" marB="91425" marR="91425" marL="91425">
                    <a:solidFill>
                      <a:srgbClr val="DBA17B"/>
                    </a:solidFill>
                  </a:tcPr>
                </a:tc>
                <a:tc>
                  <a:txBody>
                    <a:bodyPr/>
                    <a:lstStyle/>
                    <a:p>
                      <a:pPr indent="0" lvl="0" marL="0" rtl="0" algn="ctr">
                        <a:spcBef>
                          <a:spcPts val="0"/>
                        </a:spcBef>
                        <a:spcAft>
                          <a:spcPts val="0"/>
                        </a:spcAft>
                        <a:buNone/>
                      </a:pPr>
                      <a:r>
                        <a:rPr b="1" lang="en-GB" sz="1200">
                          <a:latin typeface="Mada"/>
                          <a:ea typeface="Mada"/>
                          <a:cs typeface="Mada"/>
                          <a:sym typeface="Mada"/>
                        </a:rPr>
                        <a:t>Hint </a:t>
                      </a:r>
                      <a:endParaRPr b="1" sz="1200">
                        <a:latin typeface="Mada"/>
                        <a:ea typeface="Mada"/>
                        <a:cs typeface="Mada"/>
                        <a:sym typeface="Mada"/>
                      </a:endParaRPr>
                    </a:p>
                  </a:txBody>
                  <a:tcPr marT="91425" marB="91425" marR="91425" marL="91425">
                    <a:solidFill>
                      <a:srgbClr val="DBA17B"/>
                    </a:solidFill>
                  </a:tcPr>
                </a:tc>
              </a:tr>
              <a:tr h="100000">
                <a:tc>
                  <a:txBody>
                    <a:bodyPr/>
                    <a:lstStyle/>
                    <a:p>
                      <a:pPr indent="0" lvl="0" marL="0" rtl="0" algn="ctr">
                        <a:spcBef>
                          <a:spcPts val="0"/>
                        </a:spcBef>
                        <a:spcAft>
                          <a:spcPts val="0"/>
                        </a:spcAft>
                        <a:buNone/>
                      </a:pPr>
                      <a:r>
                        <a:rPr b="1" lang="en-GB" sz="1200">
                          <a:latin typeface="Mada"/>
                          <a:ea typeface="Mada"/>
                          <a:cs typeface="Mada"/>
                          <a:sym typeface="Mada"/>
                        </a:rPr>
                        <a:t>Site </a:t>
                      </a:r>
                      <a:endParaRPr b="1" sz="12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Right lower  quadrant </a:t>
                      </a:r>
                      <a:endParaRPr sz="1100">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200">
                          <a:latin typeface="Mada"/>
                          <a:ea typeface="Mada"/>
                          <a:cs typeface="Mada"/>
                          <a:sym typeface="Mada"/>
                        </a:rPr>
                        <a:t>Onset</a:t>
                      </a:r>
                      <a:endParaRPr b="1" sz="12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spcBef>
                          <a:spcPts val="0"/>
                        </a:spcBef>
                        <a:spcAft>
                          <a:spcPts val="0"/>
                        </a:spcAft>
                        <a:buClr>
                          <a:schemeClr val="dk1"/>
                        </a:buClr>
                        <a:buSzPts val="1100"/>
                        <a:buFont typeface="Mada"/>
                        <a:buChar char="●"/>
                      </a:pPr>
                      <a:r>
                        <a:rPr lang="en-GB" sz="1100">
                          <a:latin typeface="Mada"/>
                          <a:ea typeface="Mada"/>
                          <a:cs typeface="Mada"/>
                          <a:sym typeface="Mada"/>
                        </a:rPr>
                        <a:t>Gradual </a:t>
                      </a:r>
                      <a:endParaRPr sz="1100">
                        <a:solidFill>
                          <a:schemeClr val="dk1"/>
                        </a:solidFill>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200">
                          <a:latin typeface="Mada"/>
                          <a:ea typeface="Mada"/>
                          <a:cs typeface="Mada"/>
                          <a:sym typeface="Mada"/>
                        </a:rPr>
                        <a:t>Character </a:t>
                      </a:r>
                      <a:endParaRPr b="1" sz="12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Usually it </a:t>
                      </a:r>
                      <a:r>
                        <a:rPr b="1" lang="en-GB" sz="1100">
                          <a:solidFill>
                            <a:schemeClr val="dk1"/>
                          </a:solidFill>
                          <a:latin typeface="Mada"/>
                          <a:ea typeface="Mada"/>
                          <a:cs typeface="Mada"/>
                          <a:sym typeface="Mada"/>
                        </a:rPr>
                        <a:t>starts</a:t>
                      </a:r>
                      <a:r>
                        <a:rPr lang="en-GB" sz="1100">
                          <a:solidFill>
                            <a:schemeClr val="dk1"/>
                          </a:solidFill>
                          <a:latin typeface="Mada"/>
                          <a:ea typeface="Mada"/>
                          <a:cs typeface="Mada"/>
                          <a:sym typeface="Mada"/>
                        </a:rPr>
                        <a:t> as </a:t>
                      </a:r>
                      <a:r>
                        <a:rPr lang="en-GB" sz="1100" u="sng">
                          <a:solidFill>
                            <a:schemeClr val="dk1"/>
                          </a:solidFill>
                          <a:latin typeface="Mada"/>
                          <a:ea typeface="Mada"/>
                          <a:cs typeface="Mada"/>
                          <a:sym typeface="Mada"/>
                        </a:rPr>
                        <a:t>dull, vague, umbilical pain</a:t>
                      </a:r>
                      <a:r>
                        <a:rPr lang="en-GB" sz="1100">
                          <a:solidFill>
                            <a:schemeClr val="dk1"/>
                          </a:solidFill>
                          <a:latin typeface="Mada"/>
                          <a:ea typeface="Mada"/>
                          <a:cs typeface="Mada"/>
                          <a:sym typeface="Mada"/>
                        </a:rPr>
                        <a:t> </a:t>
                      </a:r>
                      <a:r>
                        <a:rPr b="1" lang="en-GB" sz="1100">
                          <a:solidFill>
                            <a:schemeClr val="dk1"/>
                          </a:solidFill>
                          <a:latin typeface="Mada"/>
                          <a:ea typeface="Mada"/>
                          <a:cs typeface="Mada"/>
                          <a:sym typeface="Mada"/>
                        </a:rPr>
                        <a:t>then</a:t>
                      </a:r>
                      <a:r>
                        <a:rPr lang="en-GB" sz="1100">
                          <a:solidFill>
                            <a:schemeClr val="dk1"/>
                          </a:solidFill>
                          <a:latin typeface="Mada"/>
                          <a:ea typeface="Mada"/>
                          <a:cs typeface="Mada"/>
                          <a:sym typeface="Mada"/>
                        </a:rPr>
                        <a:t> </a:t>
                      </a:r>
                      <a:r>
                        <a:rPr lang="en-GB" sz="1100" u="sng">
                          <a:solidFill>
                            <a:schemeClr val="dk1"/>
                          </a:solidFill>
                          <a:latin typeface="Mada"/>
                          <a:ea typeface="Mada"/>
                          <a:cs typeface="Mada"/>
                          <a:sym typeface="Mada"/>
                        </a:rPr>
                        <a:t>sharp, well localized in RLQ. </a:t>
                      </a:r>
                      <a:endParaRPr sz="1100" u="sng">
                        <a:solidFill>
                          <a:schemeClr val="dk1"/>
                        </a:solidFill>
                        <a:latin typeface="Mada"/>
                        <a:ea typeface="Mada"/>
                        <a:cs typeface="Mada"/>
                        <a:sym typeface="Mada"/>
                      </a:endParaRPr>
                    </a:p>
                  </a:txBody>
                  <a:tcPr marT="91425" marB="91425" marR="91425" marL="91425"/>
                </a:tc>
              </a:tr>
              <a:tr h="240150">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Exacerbating factors</a:t>
                      </a:r>
                      <a:endParaRPr b="1" sz="1100">
                        <a:solidFill>
                          <a:schemeClr val="dk1"/>
                        </a:solidFill>
                        <a:latin typeface="Mada"/>
                        <a:ea typeface="Mada"/>
                        <a:cs typeface="Mada"/>
                        <a:sym typeface="Mada"/>
                      </a:endParaRPr>
                    </a:p>
                    <a:p>
                      <a:pPr indent="0" lvl="0" marL="0" rtl="0" algn="ctr">
                        <a:spcBef>
                          <a:spcPts val="0"/>
                        </a:spcBef>
                        <a:spcAft>
                          <a:spcPts val="0"/>
                        </a:spcAft>
                        <a:buNone/>
                      </a:pPr>
                      <a:r>
                        <a:rPr b="1" lang="en-GB" sz="1100">
                          <a:solidFill>
                            <a:schemeClr val="dk1"/>
                          </a:solidFill>
                          <a:latin typeface="Mada"/>
                          <a:ea typeface="Mada"/>
                          <a:cs typeface="Mada"/>
                          <a:sym typeface="Mada"/>
                        </a:rPr>
                        <a:t>&amp;</a:t>
                      </a:r>
                      <a:endParaRPr b="1" sz="1100">
                        <a:solidFill>
                          <a:schemeClr val="dk1"/>
                        </a:solidFill>
                        <a:latin typeface="Mada"/>
                        <a:ea typeface="Mada"/>
                        <a:cs typeface="Mada"/>
                        <a:sym typeface="Mada"/>
                      </a:endParaRPr>
                    </a:p>
                    <a:p>
                      <a:pPr indent="0" lvl="0" marL="0" rtl="0" algn="ctr">
                        <a:spcBef>
                          <a:spcPts val="0"/>
                        </a:spcBef>
                        <a:spcAft>
                          <a:spcPts val="0"/>
                        </a:spcAft>
                        <a:buNone/>
                      </a:pPr>
                      <a:r>
                        <a:rPr b="1" lang="en-GB" sz="1100">
                          <a:solidFill>
                            <a:schemeClr val="dk1"/>
                          </a:solidFill>
                          <a:latin typeface="Mada"/>
                          <a:ea typeface="Mada"/>
                          <a:cs typeface="Mada"/>
                          <a:sym typeface="Mada"/>
                        </a:rPr>
                        <a:t>Relieving factors</a:t>
                      </a:r>
                      <a:endParaRPr b="1" sz="1200">
                        <a:latin typeface="Mada"/>
                        <a:ea typeface="Mada"/>
                        <a:cs typeface="Mada"/>
                        <a:sym typeface="Mada"/>
                      </a:endParaRPr>
                    </a:p>
                  </a:txBody>
                  <a:tcPr marT="91425" marB="91425" marR="91425" marL="91425" anchor="ctr">
                    <a:solidFill>
                      <a:srgbClr val="F9DEC9"/>
                    </a:solidFill>
                  </a:tcPr>
                </a:tc>
                <a:tc>
                  <a:txBody>
                    <a:bodyPr/>
                    <a:lstStyle/>
                    <a:p>
                      <a:pPr indent="-292100" lvl="0" marL="457200" rtl="0" algn="l">
                        <a:spcBef>
                          <a:spcPts val="0"/>
                        </a:spcBef>
                        <a:spcAft>
                          <a:spcPts val="0"/>
                        </a:spcAft>
                        <a:buClr>
                          <a:schemeClr val="dk1"/>
                        </a:buClr>
                        <a:buSzPts val="1000"/>
                        <a:buFont typeface="Mada"/>
                        <a:buChar char="●"/>
                      </a:pPr>
                      <a:r>
                        <a:rPr lang="en-GB" sz="1100">
                          <a:solidFill>
                            <a:schemeClr val="dk1"/>
                          </a:solidFill>
                          <a:latin typeface="Mada"/>
                          <a:ea typeface="Mada"/>
                          <a:cs typeface="Mada"/>
                          <a:sym typeface="Mada"/>
                        </a:rPr>
                        <a:t>​</a:t>
                      </a:r>
                      <a:r>
                        <a:rPr b="1" lang="en-GB" sz="1100">
                          <a:solidFill>
                            <a:schemeClr val="dk1"/>
                          </a:solidFill>
                          <a:latin typeface="Mada"/>
                          <a:ea typeface="Mada"/>
                          <a:cs typeface="Mada"/>
                          <a:sym typeface="Mada"/>
                        </a:rPr>
                        <a:t>Exacerbating</a:t>
                      </a:r>
                      <a:r>
                        <a:rPr lang="en-GB" sz="1100">
                          <a:solidFill>
                            <a:schemeClr val="dk1"/>
                          </a:solidFill>
                          <a:latin typeface="Mada"/>
                          <a:ea typeface="Mada"/>
                          <a:cs typeface="Mada"/>
                          <a:sym typeface="Mada"/>
                        </a:rPr>
                        <a:t> → movement and chough</a:t>
                      </a:r>
                      <a:endParaRPr sz="1100">
                        <a:solidFill>
                          <a:schemeClr val="dk1"/>
                        </a:solidFill>
                        <a:latin typeface="Mada"/>
                        <a:ea typeface="Mada"/>
                        <a:cs typeface="Mada"/>
                        <a:sym typeface="Mada"/>
                      </a:endParaRPr>
                    </a:p>
                  </a:txBody>
                  <a:tcPr marT="91425" marB="91425" marR="91425" marL="91425"/>
                </a:tc>
              </a:tr>
              <a:tr h="240150">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Timing</a:t>
                      </a:r>
                      <a:endParaRPr b="1" sz="1100">
                        <a:solidFill>
                          <a:schemeClr val="dk1"/>
                        </a:solidFill>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course of pain</a:t>
                      </a:r>
                      <a:endParaRPr sz="1100">
                        <a:solidFill>
                          <a:schemeClr val="dk1"/>
                        </a:solidFill>
                        <a:latin typeface="Mada"/>
                        <a:ea typeface="Mada"/>
                        <a:cs typeface="Mada"/>
                        <a:sym typeface="Mada"/>
                      </a:endParaRPr>
                    </a:p>
                  </a:txBody>
                  <a:tcPr marT="91425" marB="91425" marR="91425" marL="91425"/>
                </a:tc>
              </a:tr>
              <a:tr h="892225">
                <a:tc>
                  <a:txBody>
                    <a:bodyPr/>
                    <a:lstStyle/>
                    <a:p>
                      <a:pPr indent="0" lvl="0" marL="0" rtl="0" algn="ctr">
                        <a:spcBef>
                          <a:spcPts val="0"/>
                        </a:spcBef>
                        <a:spcAft>
                          <a:spcPts val="0"/>
                        </a:spcAft>
                        <a:buNone/>
                      </a:pPr>
                      <a:r>
                        <a:rPr b="1" lang="en-GB" sz="1200">
                          <a:latin typeface="Mada"/>
                          <a:ea typeface="Mada"/>
                          <a:cs typeface="Mada"/>
                          <a:sym typeface="Mada"/>
                        </a:rPr>
                        <a:t>Associated symptoms</a:t>
                      </a:r>
                      <a:endParaRPr b="1" sz="1200">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solidFill>
                      <a:srgbClr val="F9DEC9"/>
                    </a:solidFill>
                  </a:tcPr>
                </a:tc>
                <a:tc>
                  <a:txBody>
                    <a:bodyPr/>
                    <a:lstStyle/>
                    <a:p>
                      <a:pPr indent="-285750" lvl="0" marL="457200" rtl="0" algn="l">
                        <a:spcBef>
                          <a:spcPts val="0"/>
                        </a:spcBef>
                        <a:spcAft>
                          <a:spcPts val="0"/>
                        </a:spcAft>
                        <a:buClr>
                          <a:schemeClr val="dk1"/>
                        </a:buClr>
                        <a:buSzPts val="900"/>
                        <a:buFont typeface="Mada"/>
                        <a:buChar char="●"/>
                      </a:pPr>
                      <a:r>
                        <a:rPr b="1" lang="en-GB" sz="1100">
                          <a:solidFill>
                            <a:schemeClr val="dk1"/>
                          </a:solidFill>
                          <a:latin typeface="Mada"/>
                          <a:ea typeface="Mada"/>
                          <a:cs typeface="Mada"/>
                          <a:sym typeface="Mada"/>
                        </a:rPr>
                        <a:t>​Nausea &amp; </a:t>
                      </a:r>
                      <a:r>
                        <a:rPr b="1" lang="en-GB" sz="1100">
                          <a:solidFill>
                            <a:schemeClr val="dk1"/>
                          </a:solidFill>
                          <a:latin typeface="Mada"/>
                          <a:ea typeface="Mada"/>
                          <a:cs typeface="Mada"/>
                          <a:sym typeface="Mada"/>
                        </a:rPr>
                        <a:t>Vomiting</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 ask if nausea started before or after </a:t>
                      </a:r>
                      <a:r>
                        <a:rPr lang="en-GB" sz="1100">
                          <a:solidFill>
                            <a:schemeClr val="dk1"/>
                          </a:solidFill>
                          <a:latin typeface="Mada"/>
                          <a:ea typeface="Mada"/>
                          <a:cs typeface="Mada"/>
                          <a:sym typeface="Mada"/>
                        </a:rPr>
                        <a:t>vomiting to</a:t>
                      </a:r>
                      <a:r>
                        <a:rPr lang="en-GB" sz="1100">
                          <a:solidFill>
                            <a:schemeClr val="dk1"/>
                          </a:solidFill>
                          <a:latin typeface="Mada"/>
                          <a:ea typeface="Mada"/>
                          <a:cs typeface="Mada"/>
                          <a:sym typeface="Mada"/>
                        </a:rPr>
                        <a:t> differentiate between appendicitis and</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gastroenteritis</a:t>
                      </a:r>
                      <a:r>
                        <a:rPr b="1" lang="en-GB" sz="1100">
                          <a:solidFill>
                            <a:schemeClr val="dk1"/>
                          </a:solidFill>
                          <a:latin typeface="Mada"/>
                          <a:ea typeface="Mada"/>
                          <a:cs typeface="Mada"/>
                          <a:sym typeface="Mada"/>
                        </a:rPr>
                        <a:t>,</a:t>
                      </a:r>
                      <a:endParaRPr b="1" sz="11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b="1" lang="en-GB" sz="1100">
                          <a:solidFill>
                            <a:schemeClr val="dk1"/>
                          </a:solidFill>
                          <a:latin typeface="Mada"/>
                          <a:ea typeface="Mada"/>
                          <a:cs typeface="Mada"/>
                          <a:sym typeface="Mada"/>
                        </a:rPr>
                        <a:t>Anorexia</a:t>
                      </a:r>
                      <a:endParaRPr b="1" sz="11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b="1" lang="en-GB" sz="1100">
                          <a:solidFill>
                            <a:schemeClr val="dk1"/>
                          </a:solidFill>
                          <a:latin typeface="Mada"/>
                          <a:ea typeface="Mada"/>
                          <a:cs typeface="Mada"/>
                          <a:sym typeface="Mada"/>
                        </a:rPr>
                        <a:t>Fever</a:t>
                      </a:r>
                      <a:endParaRPr b="1" sz="11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b="1" lang="en-GB" sz="1100">
                          <a:solidFill>
                            <a:schemeClr val="dk1"/>
                          </a:solidFill>
                          <a:latin typeface="Mada"/>
                          <a:ea typeface="Mada"/>
                          <a:cs typeface="Mada"/>
                          <a:sym typeface="Mada"/>
                        </a:rPr>
                        <a:t>Weight changes</a:t>
                      </a:r>
                      <a:r>
                        <a:rPr lang="en-GB" sz="1100">
                          <a:solidFill>
                            <a:schemeClr val="dk1"/>
                          </a:solidFill>
                          <a:latin typeface="Mada"/>
                          <a:ea typeface="Mada"/>
                          <a:cs typeface="Mada"/>
                          <a:sym typeface="Mada"/>
                        </a:rPr>
                        <a:t>→indicate Crohn disease. </a:t>
                      </a:r>
                      <a:endParaRPr sz="1100">
                        <a:solidFill>
                          <a:schemeClr val="dk1"/>
                        </a:solidFill>
                        <a:latin typeface="Mada"/>
                        <a:ea typeface="Mada"/>
                        <a:cs typeface="Mada"/>
                        <a:sym typeface="Mada"/>
                      </a:endParaRPr>
                    </a:p>
                  </a:txBody>
                  <a:tcPr marT="91425" marB="91425" marR="91425" marL="91425">
                    <a:lnB cap="flat" cmpd="sng" w="9525">
                      <a:solidFill>
                        <a:srgbClr val="9E9E9E"/>
                      </a:solidFill>
                      <a:prstDash val="solid"/>
                      <a:round/>
                      <a:headEnd len="sm" w="sm" type="none"/>
                      <a:tailEnd len="sm" w="sm" type="none"/>
                    </a:lnB>
                  </a:tcPr>
                </a:tc>
              </a:tr>
              <a:tr h="100000">
                <a:tc>
                  <a:txBody>
                    <a:bodyPr/>
                    <a:lstStyle/>
                    <a:p>
                      <a:pPr indent="0" lvl="0" marL="0" rtl="0" algn="ctr">
                        <a:spcBef>
                          <a:spcPts val="0"/>
                        </a:spcBef>
                        <a:spcAft>
                          <a:spcPts val="0"/>
                        </a:spcAft>
                        <a:buNone/>
                      </a:pPr>
                      <a:r>
                        <a:rPr b="1" lang="en-GB" sz="1200">
                          <a:solidFill>
                            <a:schemeClr val="dk1"/>
                          </a:solidFill>
                          <a:latin typeface="Mada"/>
                          <a:ea typeface="Mada"/>
                          <a:cs typeface="Mada"/>
                          <a:sym typeface="Mada"/>
                        </a:rPr>
                        <a:t>Severity</a:t>
                      </a:r>
                      <a:endParaRPr b="1" sz="12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9DEC9"/>
                    </a:solidFill>
                  </a:tcP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Does it wake you from sleep?</a:t>
                      </a:r>
                      <a:endParaRPr b="1" sz="11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1499" name="Google Shape;1499;p86"/>
          <p:cNvSpPr txBox="1"/>
          <p:nvPr/>
        </p:nvSpPr>
        <p:spPr>
          <a:xfrm>
            <a:off x="1666" y="2135235"/>
            <a:ext cx="7599000" cy="74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CC</a:t>
            </a:r>
            <a:endParaRPr b="1" sz="1500">
              <a:solidFill>
                <a:schemeClr val="dk1"/>
              </a:solidFill>
              <a:highlight>
                <a:srgbClr val="F9DEC9"/>
              </a:highlight>
              <a:latin typeface="Lora"/>
              <a:ea typeface="Lora"/>
              <a:cs typeface="Lora"/>
              <a:sym typeface="Lora"/>
            </a:endParaRPr>
          </a:p>
          <a:p>
            <a:pPr indent="-298450" lvl="1" marL="9144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Right lower quadrant pain.</a:t>
            </a:r>
            <a:endParaRPr b="1"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sp>
        <p:nvSpPr>
          <p:cNvPr id="1500" name="Google Shape;1500;p86"/>
          <p:cNvSpPr txBox="1"/>
          <p:nvPr/>
        </p:nvSpPr>
        <p:spPr>
          <a:xfrm>
            <a:off x="116034" y="1836150"/>
            <a:ext cx="5553600" cy="3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a:t>
            </a:r>
            <a:endParaRPr sz="1800">
              <a:solidFill>
                <a:srgbClr val="9FCFCF"/>
              </a:solidFill>
              <a:latin typeface="Comfortaa Regular"/>
              <a:ea typeface="Comfortaa Regular"/>
              <a:cs typeface="Comfortaa Regular"/>
              <a:sym typeface="Comfortaa Regular"/>
            </a:endParaRPr>
          </a:p>
        </p:txBody>
      </p:sp>
      <p:sp>
        <p:nvSpPr>
          <p:cNvPr id="1501" name="Google Shape;1501;p86"/>
          <p:cNvSpPr txBox="1"/>
          <p:nvPr/>
        </p:nvSpPr>
        <p:spPr>
          <a:xfrm>
            <a:off x="318122" y="7516700"/>
            <a:ext cx="7599000" cy="48462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Social Hx</a:t>
            </a:r>
            <a:endParaRPr b="1" sz="1500">
              <a:solidFill>
                <a:schemeClr val="dk1"/>
              </a:solidFill>
              <a:highlight>
                <a:srgbClr val="F9DEC9"/>
              </a:highlight>
              <a:latin typeface="Lora"/>
              <a:ea typeface="Lora"/>
              <a:cs typeface="Lora"/>
              <a:sym typeface="Lor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Marital status (if ectopic pregnancy is suspected)</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Menstrual Hx</a:t>
            </a:r>
            <a:endParaRPr b="1" sz="1500">
              <a:solidFill>
                <a:schemeClr val="dk1"/>
              </a:solidFill>
              <a:highlight>
                <a:srgbClr val="F9DEC9"/>
              </a:highlight>
              <a:latin typeface="Lora"/>
              <a:ea typeface="Lora"/>
              <a:cs typeface="Lora"/>
              <a:sym typeface="Lor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Last menstrual period.</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457200" rtl="0" algn="l">
              <a:spcBef>
                <a:spcPts val="0"/>
              </a:spcBef>
              <a:spcAft>
                <a:spcPts val="0"/>
              </a:spcAft>
              <a:buNone/>
            </a:pPr>
            <a:r>
              <a:t/>
            </a:r>
            <a:endParaRPr b="1" sz="1500">
              <a:solidFill>
                <a:schemeClr val="dk1"/>
              </a:solidFill>
              <a:highlight>
                <a:srgbClr val="F9DEC9"/>
              </a:highlight>
              <a:latin typeface="Lora"/>
              <a:ea typeface="Lora"/>
              <a:cs typeface="Lora"/>
              <a:sym typeface="Lor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Lab tests → CBC , pregnancy test</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Radiological test → CT best to confirm.</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b="1" sz="1500">
              <a:solidFill>
                <a:schemeClr val="dk1"/>
              </a:solidFill>
              <a:highlight>
                <a:srgbClr val="F9DEC9"/>
              </a:highlight>
              <a:latin typeface="Lora"/>
              <a:ea typeface="Lora"/>
              <a:cs typeface="Lora"/>
              <a:sym typeface="Lora"/>
            </a:endParaRPr>
          </a:p>
          <a:p>
            <a:pPr indent="0" lvl="0" marL="0" rtl="0" algn="l">
              <a:spcBef>
                <a:spcPts val="0"/>
              </a:spcBef>
              <a:spcAft>
                <a:spcPts val="0"/>
              </a:spcAft>
              <a:buNone/>
            </a:pPr>
            <a:r>
              <a:t/>
            </a:r>
            <a:endParaRPr b="1" sz="1500">
              <a:solidFill>
                <a:schemeClr val="dk1"/>
              </a:solidFill>
              <a:highlight>
                <a:srgbClr val="F9DEC9"/>
              </a:highlight>
              <a:latin typeface="Lora"/>
              <a:ea typeface="Lora"/>
              <a:cs typeface="Lora"/>
              <a:sym typeface="Lor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Urgent appendectomy within  24 h (CAT3) and antibiotics. </a:t>
            </a:r>
            <a:endParaRPr sz="1100">
              <a:solidFill>
                <a:schemeClr val="dk1"/>
              </a:solidFill>
              <a:latin typeface="Mada"/>
              <a:ea typeface="Mada"/>
              <a:cs typeface="Mada"/>
              <a:sym typeface="Mada"/>
            </a:endParaRPr>
          </a:p>
        </p:txBody>
      </p:sp>
      <p:sp>
        <p:nvSpPr>
          <p:cNvPr id="1502" name="Google Shape;1502;p86"/>
          <p:cNvSpPr/>
          <p:nvPr/>
        </p:nvSpPr>
        <p:spPr>
          <a:xfrm>
            <a:off x="27656" y="2172350"/>
            <a:ext cx="2235600" cy="600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503" name="Google Shape;1503;p86"/>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1504" name="Google Shape;1504;p86"/>
          <p:cNvSpPr txBox="1"/>
          <p:nvPr/>
        </p:nvSpPr>
        <p:spPr>
          <a:xfrm>
            <a:off x="5825" y="1069400"/>
            <a:ext cx="7599000" cy="3963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Acute appendicitis.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Crohn’s disease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Female</a:t>
            </a:r>
            <a:r>
              <a:rPr lang="en-GB" sz="1100">
                <a:solidFill>
                  <a:schemeClr val="dk1"/>
                </a:solidFill>
                <a:latin typeface="Mada"/>
                <a:ea typeface="Mada"/>
                <a:cs typeface="Mada"/>
                <a:sym typeface="Mada"/>
              </a:rPr>
              <a:t> → ruptured cyst,​ ectopic pregnancy​</a:t>
            </a:r>
            <a:endParaRPr sz="1100">
              <a:solidFill>
                <a:schemeClr val="dk1"/>
              </a:solidFill>
              <a:latin typeface="Mada"/>
              <a:ea typeface="Mada"/>
              <a:cs typeface="Mada"/>
              <a:sym typeface="Mada"/>
            </a:endParaRPr>
          </a:p>
        </p:txBody>
      </p:sp>
      <p:sp>
        <p:nvSpPr>
          <p:cNvPr id="1505" name="Google Shape;1505;p86"/>
          <p:cNvSpPr txBox="1"/>
          <p:nvPr/>
        </p:nvSpPr>
        <p:spPr>
          <a:xfrm>
            <a:off x="125725" y="567661"/>
            <a:ext cx="1838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DDX </a:t>
            </a:r>
            <a:endParaRPr sz="1800">
              <a:solidFill>
                <a:srgbClr val="9FCFCF"/>
              </a:solidFill>
              <a:latin typeface="Comfortaa Regular"/>
              <a:ea typeface="Comfortaa Regular"/>
              <a:cs typeface="Comfortaa Regular"/>
              <a:sym typeface="Comfortaa Regular"/>
            </a:endParaRPr>
          </a:p>
        </p:txBody>
      </p:sp>
      <p:sp>
        <p:nvSpPr>
          <p:cNvPr id="1506" name="Google Shape;1506;p86"/>
          <p:cNvSpPr/>
          <p:nvPr/>
        </p:nvSpPr>
        <p:spPr>
          <a:xfrm>
            <a:off x="38375" y="988024"/>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507" name="Google Shape;1507;p86"/>
          <p:cNvSpPr txBox="1"/>
          <p:nvPr/>
        </p:nvSpPr>
        <p:spPr>
          <a:xfrm>
            <a:off x="-56500" y="261250"/>
            <a:ext cx="7195800" cy="4377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sz="2000">
                <a:solidFill>
                  <a:srgbClr val="FF0000"/>
                </a:solidFill>
                <a:highlight>
                  <a:srgbClr val="FFFFFF"/>
                </a:highlight>
                <a:latin typeface="Lora"/>
                <a:ea typeface="Lora"/>
                <a:cs typeface="Lora"/>
                <a:sym typeface="Lora"/>
              </a:rPr>
              <a:t>History of Appendicitis</a:t>
            </a:r>
            <a:r>
              <a:rPr b="1" lang="en-GB" sz="2000">
                <a:solidFill>
                  <a:srgbClr val="9FCFCF"/>
                </a:solidFill>
                <a:highlight>
                  <a:srgbClr val="FFFFFF"/>
                </a:highlight>
                <a:latin typeface="Lora"/>
                <a:ea typeface="Lora"/>
                <a:cs typeface="Lora"/>
                <a:sym typeface="Lora"/>
              </a:rPr>
              <a:t> </a:t>
            </a:r>
            <a:endParaRPr b="1" sz="2000">
              <a:solidFill>
                <a:srgbClr val="9FCFCF"/>
              </a:solidFill>
              <a:latin typeface="Lora"/>
              <a:ea typeface="Lora"/>
              <a:cs typeface="Lora"/>
              <a:sym typeface="Lora"/>
            </a:endParaRPr>
          </a:p>
        </p:txBody>
      </p:sp>
      <p:sp>
        <p:nvSpPr>
          <p:cNvPr id="1508" name="Google Shape;1508;p86"/>
          <p:cNvSpPr/>
          <p:nvPr/>
        </p:nvSpPr>
        <p:spPr>
          <a:xfrm>
            <a:off x="1582949" y="186250"/>
            <a:ext cx="582600" cy="512700"/>
          </a:xfrm>
          <a:prstGeom prst="star5">
            <a:avLst>
              <a:gd fmla="val 19098" name="adj"/>
              <a:gd fmla="val 105146" name="hf"/>
              <a:gd fmla="val 110557" name="vf"/>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86"/>
          <p:cNvSpPr txBox="1"/>
          <p:nvPr/>
        </p:nvSpPr>
        <p:spPr>
          <a:xfrm>
            <a:off x="66025" y="8581100"/>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Investigations </a:t>
            </a:r>
            <a:endParaRPr sz="1800">
              <a:solidFill>
                <a:srgbClr val="9FCFCF"/>
              </a:solidFill>
              <a:latin typeface="Comfortaa Regular"/>
              <a:ea typeface="Comfortaa Regular"/>
              <a:cs typeface="Comfortaa Regular"/>
              <a:sym typeface="Comfortaa Regular"/>
            </a:endParaRPr>
          </a:p>
        </p:txBody>
      </p:sp>
      <p:sp>
        <p:nvSpPr>
          <p:cNvPr id="1510" name="Google Shape;1510;p86"/>
          <p:cNvSpPr/>
          <p:nvPr/>
        </p:nvSpPr>
        <p:spPr>
          <a:xfrm>
            <a:off x="1675" y="8951763"/>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511" name="Google Shape;1511;p86"/>
          <p:cNvSpPr txBox="1"/>
          <p:nvPr/>
        </p:nvSpPr>
        <p:spPr>
          <a:xfrm>
            <a:off x="72200" y="9620000"/>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Management</a:t>
            </a:r>
            <a:endParaRPr sz="1800">
              <a:solidFill>
                <a:srgbClr val="9FCFCF"/>
              </a:solidFill>
              <a:latin typeface="Comfortaa Regular"/>
              <a:ea typeface="Comfortaa Regular"/>
              <a:cs typeface="Comfortaa Regular"/>
              <a:sym typeface="Comfortaa Regular"/>
            </a:endParaRPr>
          </a:p>
        </p:txBody>
      </p:sp>
      <p:sp>
        <p:nvSpPr>
          <p:cNvPr id="1512" name="Google Shape;1512;p86"/>
          <p:cNvSpPr/>
          <p:nvPr/>
        </p:nvSpPr>
        <p:spPr>
          <a:xfrm>
            <a:off x="-56500" y="9990663"/>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6" name="Shape 1516"/>
        <p:cNvGrpSpPr/>
        <p:nvPr/>
      </p:nvGrpSpPr>
      <p:grpSpPr>
        <a:xfrm>
          <a:off x="0" y="0"/>
          <a:ext cx="0" cy="0"/>
          <a:chOff x="0" y="0"/>
          <a:chExt cx="0" cy="0"/>
        </a:xfrm>
      </p:grpSpPr>
      <p:sp>
        <p:nvSpPr>
          <p:cNvPr id="1517" name="Google Shape;1517;p87"/>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87"/>
          <p:cNvSpPr txBox="1"/>
          <p:nvPr/>
        </p:nvSpPr>
        <p:spPr>
          <a:xfrm>
            <a:off x="1661100" y="76375"/>
            <a:ext cx="4923600" cy="6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9FCFCF"/>
                </a:solidFill>
                <a:latin typeface="Comfortaa"/>
                <a:ea typeface="Comfortaa"/>
                <a:cs typeface="Comfortaa"/>
                <a:sym typeface="Comfortaa"/>
              </a:rPr>
              <a:t>History of Gallstones (Biliary colic)</a:t>
            </a:r>
            <a:endParaRPr b="1" sz="1800">
              <a:solidFill>
                <a:srgbClr val="9FCFCF"/>
              </a:solidFill>
              <a:latin typeface="Comfortaa"/>
              <a:ea typeface="Comfortaa"/>
              <a:cs typeface="Comfortaa"/>
              <a:sym typeface="Comfortaa"/>
            </a:endParaRPr>
          </a:p>
        </p:txBody>
      </p:sp>
      <p:graphicFrame>
        <p:nvGraphicFramePr>
          <p:cNvPr id="1519" name="Google Shape;1519;p87"/>
          <p:cNvGraphicFramePr/>
          <p:nvPr/>
        </p:nvGraphicFramePr>
        <p:xfrm>
          <a:off x="103400" y="2346489"/>
          <a:ext cx="3000000" cy="3000000"/>
        </p:xfrm>
        <a:graphic>
          <a:graphicData uri="http://schemas.openxmlformats.org/drawingml/2006/table">
            <a:tbl>
              <a:tblPr>
                <a:noFill/>
                <a:tableStyleId>{19993E90-D4CF-4236-97D6-A35B643A8516}</a:tableStyleId>
              </a:tblPr>
              <a:tblGrid>
                <a:gridCol w="1767150"/>
                <a:gridCol w="5634425"/>
              </a:tblGrid>
              <a:tr h="350500">
                <a:tc>
                  <a:txBody>
                    <a:bodyPr/>
                    <a:lstStyle/>
                    <a:p>
                      <a:pPr indent="0" lvl="0" marL="0" rtl="0" algn="ctr">
                        <a:spcBef>
                          <a:spcPts val="0"/>
                        </a:spcBef>
                        <a:spcAft>
                          <a:spcPts val="0"/>
                        </a:spcAft>
                        <a:buNone/>
                      </a:pPr>
                      <a:r>
                        <a:rPr b="1" lang="en-GB" sz="1100">
                          <a:latin typeface="Mada"/>
                          <a:ea typeface="Mada"/>
                          <a:cs typeface="Mada"/>
                          <a:sym typeface="Mada"/>
                        </a:rPr>
                        <a:t>SOCRATES</a:t>
                      </a:r>
                      <a:endParaRPr b="1" sz="1100">
                        <a:latin typeface="Mada"/>
                        <a:ea typeface="Mada"/>
                        <a:cs typeface="Mada"/>
                        <a:sym typeface="Mada"/>
                      </a:endParaRPr>
                    </a:p>
                  </a:txBody>
                  <a:tcPr marT="91425" marB="91425" marR="91425" marL="91425">
                    <a:solidFill>
                      <a:srgbClr val="DBA17B"/>
                    </a:solidFill>
                  </a:tcPr>
                </a:tc>
                <a:tc>
                  <a:txBody>
                    <a:bodyPr/>
                    <a:lstStyle/>
                    <a:p>
                      <a:pPr indent="0" lvl="0" marL="0" rtl="0" algn="ctr">
                        <a:spcBef>
                          <a:spcPts val="0"/>
                        </a:spcBef>
                        <a:spcAft>
                          <a:spcPts val="0"/>
                        </a:spcAft>
                        <a:buNone/>
                      </a:pPr>
                      <a:r>
                        <a:rPr b="1" lang="en-GB" sz="1100">
                          <a:latin typeface="Mada"/>
                          <a:ea typeface="Mada"/>
                          <a:cs typeface="Mada"/>
                          <a:sym typeface="Mada"/>
                        </a:rPr>
                        <a:t>Hint </a:t>
                      </a:r>
                      <a:endParaRPr b="1" sz="1100">
                        <a:latin typeface="Mada"/>
                        <a:ea typeface="Mada"/>
                        <a:cs typeface="Mada"/>
                        <a:sym typeface="Mada"/>
                      </a:endParaRPr>
                    </a:p>
                  </a:txBody>
                  <a:tcPr marT="91425" marB="91425" marR="91425" marL="91425">
                    <a:solidFill>
                      <a:srgbClr val="DBA17B"/>
                    </a:solidFill>
                  </a:tcPr>
                </a:tc>
              </a:tr>
              <a:tr h="518125">
                <a:tc>
                  <a:txBody>
                    <a:bodyPr/>
                    <a:lstStyle/>
                    <a:p>
                      <a:pPr indent="0" lvl="0" marL="0" rtl="0" algn="ctr">
                        <a:spcBef>
                          <a:spcPts val="0"/>
                        </a:spcBef>
                        <a:spcAft>
                          <a:spcPts val="0"/>
                        </a:spcAft>
                        <a:buNone/>
                      </a:pPr>
                      <a:r>
                        <a:rPr b="1" lang="en-GB" sz="1100">
                          <a:latin typeface="Mada"/>
                          <a:ea typeface="Mada"/>
                          <a:cs typeface="Mada"/>
                          <a:sym typeface="Mada"/>
                        </a:rPr>
                        <a:t>Site</a:t>
                      </a:r>
                      <a:endParaRPr b="1" sz="11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spcBef>
                          <a:spcPts val="0"/>
                        </a:spcBef>
                        <a:spcAft>
                          <a:spcPts val="0"/>
                        </a:spcAft>
                        <a:buSzPts val="1100"/>
                        <a:buChar char="●"/>
                      </a:pPr>
                      <a:r>
                        <a:rPr lang="en-GB" sz="1100">
                          <a:solidFill>
                            <a:schemeClr val="dk1"/>
                          </a:solidFill>
                          <a:latin typeface="Mada"/>
                          <a:ea typeface="Mada"/>
                          <a:cs typeface="Mada"/>
                          <a:sym typeface="Mada"/>
                        </a:rPr>
                        <a:t>Upper abdominal pain (RUQ but patients are often unable to indicate which side is more affected).</a:t>
                      </a:r>
                      <a:endParaRPr sz="1100"/>
                    </a:p>
                  </a:txBody>
                  <a:tcPr marT="91425" marB="91425" marR="91425" marL="91425"/>
                </a:tc>
              </a:tr>
              <a:tr h="350500">
                <a:tc>
                  <a:txBody>
                    <a:bodyPr/>
                    <a:lstStyle/>
                    <a:p>
                      <a:pPr indent="0" lvl="0" marL="0" rtl="0" algn="ctr">
                        <a:spcBef>
                          <a:spcPts val="0"/>
                        </a:spcBef>
                        <a:spcAft>
                          <a:spcPts val="0"/>
                        </a:spcAft>
                        <a:buNone/>
                      </a:pPr>
                      <a:r>
                        <a:rPr b="1" lang="en-GB" sz="1100">
                          <a:latin typeface="Mada"/>
                          <a:ea typeface="Mada"/>
                          <a:cs typeface="Mada"/>
                          <a:sym typeface="Mada"/>
                        </a:rPr>
                        <a:t>Onset</a:t>
                      </a:r>
                      <a:endParaRPr b="1" sz="11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spcBef>
                          <a:spcPts val="0"/>
                        </a:spcBef>
                        <a:spcAft>
                          <a:spcPts val="0"/>
                        </a:spcAft>
                        <a:buSzPts val="1100"/>
                        <a:buChar char="●"/>
                      </a:pPr>
                      <a:r>
                        <a:rPr lang="en-GB" sz="1100">
                          <a:solidFill>
                            <a:schemeClr val="dk1"/>
                          </a:solidFill>
                          <a:latin typeface="Mada"/>
                          <a:ea typeface="Mada"/>
                          <a:cs typeface="Mada"/>
                          <a:sym typeface="Mada"/>
                        </a:rPr>
                        <a:t>Sudden.</a:t>
                      </a:r>
                      <a:endParaRPr sz="1100"/>
                    </a:p>
                  </a:txBody>
                  <a:tcPr marT="91425" marB="91425" marR="91425" marL="91425"/>
                </a:tc>
              </a:tr>
              <a:tr h="350500">
                <a:tc>
                  <a:txBody>
                    <a:bodyPr/>
                    <a:lstStyle/>
                    <a:p>
                      <a:pPr indent="0" lvl="0" marL="0" rtl="0" algn="ctr">
                        <a:spcBef>
                          <a:spcPts val="0"/>
                        </a:spcBef>
                        <a:spcAft>
                          <a:spcPts val="0"/>
                        </a:spcAft>
                        <a:buNone/>
                      </a:pPr>
                      <a:r>
                        <a:rPr b="1" lang="en-GB" sz="1100">
                          <a:latin typeface="Mada"/>
                          <a:ea typeface="Mada"/>
                          <a:cs typeface="Mada"/>
                          <a:sym typeface="Mada"/>
                        </a:rPr>
                        <a:t>Character</a:t>
                      </a:r>
                      <a:endParaRPr b="1" sz="11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spcBef>
                          <a:spcPts val="0"/>
                        </a:spcBef>
                        <a:spcAft>
                          <a:spcPts val="0"/>
                        </a:spcAft>
                        <a:buSzPts val="1100"/>
                        <a:buChar char="●"/>
                      </a:pPr>
                      <a:r>
                        <a:rPr lang="en-GB" sz="1100">
                          <a:solidFill>
                            <a:schemeClr val="dk1"/>
                          </a:solidFill>
                          <a:latin typeface="Mada"/>
                          <a:ea typeface="Mada"/>
                          <a:cs typeface="Mada"/>
                          <a:sym typeface="Mada"/>
                        </a:rPr>
                        <a:t>Mostly constant.</a:t>
                      </a:r>
                      <a:endParaRPr sz="1100"/>
                    </a:p>
                  </a:txBody>
                  <a:tcPr marT="91425" marB="91425" marR="91425" marL="91425"/>
                </a:tc>
              </a:tr>
              <a:tr h="350500">
                <a:tc>
                  <a:txBody>
                    <a:bodyPr/>
                    <a:lstStyle/>
                    <a:p>
                      <a:pPr indent="0" lvl="0" marL="0" rtl="0" algn="ctr">
                        <a:spcBef>
                          <a:spcPts val="0"/>
                        </a:spcBef>
                        <a:spcAft>
                          <a:spcPts val="0"/>
                        </a:spcAft>
                        <a:buNone/>
                      </a:pPr>
                      <a:r>
                        <a:rPr b="1" lang="en-GB" sz="1100">
                          <a:latin typeface="Mada"/>
                          <a:ea typeface="Mada"/>
                          <a:cs typeface="Mada"/>
                          <a:sym typeface="Mada"/>
                        </a:rPr>
                        <a:t>Radiation</a:t>
                      </a:r>
                      <a:endParaRPr b="1" sz="11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Right shoulder or scapula or the back.</a:t>
                      </a:r>
                      <a:endParaRPr sz="1100">
                        <a:solidFill>
                          <a:schemeClr val="dk1"/>
                        </a:solidFill>
                        <a:latin typeface="Mada"/>
                        <a:ea typeface="Mada"/>
                        <a:cs typeface="Mada"/>
                        <a:sym typeface="Mada"/>
                      </a:endParaRPr>
                    </a:p>
                  </a:txBody>
                  <a:tcPr marT="91425" marB="91425" marR="91425" marL="91425"/>
                </a:tc>
              </a:tr>
              <a:tr h="1021050">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Associated symptoms </a:t>
                      </a:r>
                      <a:endParaRPr b="1" sz="11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GI symptoms: </a:t>
                      </a:r>
                      <a:r>
                        <a:rPr lang="en-GB" sz="1100">
                          <a:solidFill>
                            <a:srgbClr val="FF0000"/>
                          </a:solidFill>
                          <a:latin typeface="Mada"/>
                          <a:ea typeface="Mada"/>
                          <a:cs typeface="Mada"/>
                          <a:sym typeface="Mada"/>
                        </a:rPr>
                        <a:t>nausea</a:t>
                      </a:r>
                      <a:r>
                        <a:rPr lang="en-GB" sz="1100">
                          <a:solidFill>
                            <a:schemeClr val="dk1"/>
                          </a:solidFill>
                          <a:latin typeface="Mada"/>
                          <a:ea typeface="Mada"/>
                          <a:cs typeface="Mada"/>
                          <a:sym typeface="Mada"/>
                        </a:rPr>
                        <a:t>,  </a:t>
                      </a:r>
                      <a:r>
                        <a:rPr lang="en-GB" sz="1100">
                          <a:solidFill>
                            <a:srgbClr val="FF0000"/>
                          </a:solidFill>
                          <a:latin typeface="Mada"/>
                          <a:ea typeface="Mada"/>
                          <a:cs typeface="Mada"/>
                          <a:sym typeface="Mada"/>
                        </a:rPr>
                        <a:t>vomiting</a:t>
                      </a:r>
                      <a:r>
                        <a:rPr b="1" lang="en-GB" sz="1100">
                          <a:solidFill>
                            <a:schemeClr val="dk1"/>
                          </a:solidFill>
                          <a:latin typeface="Mada"/>
                          <a:ea typeface="Mada"/>
                          <a:cs typeface="Mada"/>
                          <a:sym typeface="Mada"/>
                        </a:rPr>
                        <a:t>*</a:t>
                      </a:r>
                      <a:r>
                        <a:rPr lang="en-GB" sz="1100">
                          <a:solidFill>
                            <a:schemeClr val="dk1"/>
                          </a:solidFill>
                          <a:latin typeface="Mada"/>
                          <a:ea typeface="Mada"/>
                          <a:cs typeface="Mada"/>
                          <a:sym typeface="Mada"/>
                        </a:rPr>
                        <a:t>, odynophagia, dysphagia, constipation\diarrhea, hematochezia, Helena...etc.</a:t>
                      </a:r>
                      <a:endParaRPr sz="1100">
                        <a:solidFill>
                          <a:schemeClr val="dk1"/>
                        </a:solidFill>
                        <a:latin typeface="Mada"/>
                        <a:ea typeface="Mada"/>
                        <a:cs typeface="Mada"/>
                        <a:sym typeface="Mada"/>
                      </a:endParaRPr>
                    </a:p>
                    <a:p>
                      <a:pPr indent="0" lvl="0" marL="457200" rtl="0" algn="l">
                        <a:spcBef>
                          <a:spcPts val="0"/>
                        </a:spcBef>
                        <a:spcAft>
                          <a:spcPts val="0"/>
                        </a:spcAft>
                        <a:buNone/>
                      </a:pPr>
                      <a:r>
                        <a:rPr lang="en-GB" sz="1100">
                          <a:solidFill>
                            <a:schemeClr val="dk1"/>
                          </a:solidFill>
                          <a:latin typeface="Mada"/>
                          <a:ea typeface="Mada"/>
                          <a:cs typeface="Mada"/>
                          <a:sym typeface="Mada"/>
                        </a:rPr>
                        <a:t>* Take details of vomiting: Amount, Blood (clots or fluid), Color, Event and trigger, Frequency, Smell.</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rgbClr val="FF0000"/>
                          </a:solidFill>
                          <a:latin typeface="Mada"/>
                          <a:ea typeface="Mada"/>
                          <a:cs typeface="Mada"/>
                          <a:sym typeface="Mada"/>
                        </a:rPr>
                        <a:t>Constitutional symptoms</a:t>
                      </a:r>
                      <a:r>
                        <a:rPr lang="en-GB" sz="1100">
                          <a:solidFill>
                            <a:schemeClr val="dk1"/>
                          </a:solidFill>
                          <a:latin typeface="Mada"/>
                          <a:ea typeface="Mada"/>
                          <a:cs typeface="Mada"/>
                          <a:sym typeface="Mada"/>
                        </a:rPr>
                        <a:t>: fever, loss of appetite, loss of weight, night sweat.</a:t>
                      </a:r>
                      <a:endParaRPr sz="1100">
                        <a:latin typeface="Mada"/>
                        <a:ea typeface="Mada"/>
                        <a:cs typeface="Mada"/>
                        <a:sym typeface="Mada"/>
                      </a:endParaRPr>
                    </a:p>
                  </a:txBody>
                  <a:tcPr marT="91425" marB="91425" marR="91425" marL="91425"/>
                </a:tc>
              </a:tr>
              <a:tr h="518125">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Time course</a:t>
                      </a:r>
                      <a:endParaRPr b="1" sz="11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Pain from gallstones can be steady or go and go. It can last between 15 minutes and several hours each time it occurs.</a:t>
                      </a:r>
                      <a:endParaRPr sz="1100">
                        <a:latin typeface="Mada"/>
                        <a:ea typeface="Mada"/>
                        <a:cs typeface="Mada"/>
                        <a:sym typeface="Mada"/>
                      </a:endParaRPr>
                    </a:p>
                  </a:txBody>
                  <a:tcPr marT="91425" marB="91425" marR="91425" marL="91425"/>
                </a:tc>
              </a:tr>
              <a:tr h="518125">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E&amp;R factors</a:t>
                      </a:r>
                      <a:endParaRPr b="1" sz="1100">
                        <a:solidFill>
                          <a:schemeClr val="dk1"/>
                        </a:solidFill>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Exacerbating factor: </a:t>
                      </a:r>
                      <a:r>
                        <a:rPr lang="en-GB" sz="1100">
                          <a:solidFill>
                            <a:schemeClr val="dk1"/>
                          </a:solidFill>
                          <a:latin typeface="Mada"/>
                          <a:ea typeface="Mada"/>
                          <a:cs typeface="Mada"/>
                          <a:sym typeface="Mada"/>
                        </a:rPr>
                        <a:t>f</a:t>
                      </a:r>
                      <a:r>
                        <a:rPr lang="en-GB" sz="1100">
                          <a:solidFill>
                            <a:schemeClr val="dk1"/>
                          </a:solidFill>
                          <a:latin typeface="Mada"/>
                          <a:ea typeface="Mada"/>
                          <a:cs typeface="Mada"/>
                          <a:sym typeface="Mada"/>
                        </a:rPr>
                        <a:t>atty food.</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Relieving factor: vomiting or analgesic.</a:t>
                      </a:r>
                      <a:endParaRPr sz="1100">
                        <a:solidFill>
                          <a:schemeClr val="dk1"/>
                        </a:solidFill>
                        <a:latin typeface="Mada"/>
                        <a:ea typeface="Mada"/>
                        <a:cs typeface="Mada"/>
                        <a:sym typeface="Mada"/>
                      </a:endParaRPr>
                    </a:p>
                  </a:txBody>
                  <a:tcPr marT="91425" marB="91425" marR="91425" marL="91425"/>
                </a:tc>
              </a:tr>
              <a:tr h="350500">
                <a:tc>
                  <a:txBody>
                    <a:bodyPr/>
                    <a:lstStyle/>
                    <a:p>
                      <a:pPr indent="0" lvl="0" marL="0" rtl="0" algn="ctr">
                        <a:spcBef>
                          <a:spcPts val="0"/>
                        </a:spcBef>
                        <a:spcAft>
                          <a:spcPts val="0"/>
                        </a:spcAft>
                        <a:buNone/>
                      </a:pPr>
                      <a:r>
                        <a:rPr b="1" lang="en-GB" sz="1100">
                          <a:latin typeface="Mada"/>
                          <a:ea typeface="Mada"/>
                          <a:cs typeface="Mada"/>
                          <a:sym typeface="Mada"/>
                        </a:rPr>
                        <a:t>Severity</a:t>
                      </a:r>
                      <a:endParaRPr b="1" sz="11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a:t>
                      </a:r>
                      <a:r>
                        <a:rPr lang="en-GB" sz="1100">
                          <a:solidFill>
                            <a:schemeClr val="dk1"/>
                          </a:solidFill>
                          <a:latin typeface="Mada"/>
                          <a:ea typeface="Mada"/>
                          <a:cs typeface="Mada"/>
                          <a:sym typeface="Mada"/>
                        </a:rPr>
                        <a:t>evere and constant with excruciating exacerbations..</a:t>
                      </a:r>
                      <a:endParaRPr sz="1100">
                        <a:latin typeface="Mada"/>
                        <a:ea typeface="Mada"/>
                        <a:cs typeface="Mada"/>
                        <a:sym typeface="Mada"/>
                      </a:endParaRPr>
                    </a:p>
                  </a:txBody>
                  <a:tcPr marT="91425" marB="91425" marR="91425" marL="91425"/>
                </a:tc>
              </a:tr>
              <a:tr h="76920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Risk factors</a:t>
                      </a:r>
                      <a:endParaRPr b="1" sz="11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History of Gallstones?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Risk factors of having gallstones ( Fat, forty, female, fertile).</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Is this the first time to have this pain?</a:t>
                      </a:r>
                      <a:endParaRPr sz="1100">
                        <a:solidFill>
                          <a:schemeClr val="dk1"/>
                        </a:solidFill>
                        <a:latin typeface="Mada"/>
                        <a:ea typeface="Mada"/>
                        <a:cs typeface="Mada"/>
                        <a:sym typeface="Mada"/>
                      </a:endParaRPr>
                    </a:p>
                  </a:txBody>
                  <a:tcPr marT="91425" marB="91425" marR="91425" marL="91425"/>
                </a:tc>
              </a:tr>
            </a:tbl>
          </a:graphicData>
        </a:graphic>
      </p:graphicFrame>
      <p:sp>
        <p:nvSpPr>
          <p:cNvPr id="1520" name="Google Shape;1520;p87"/>
          <p:cNvSpPr txBox="1"/>
          <p:nvPr/>
        </p:nvSpPr>
        <p:spPr>
          <a:xfrm>
            <a:off x="-7921850" y="4387025"/>
            <a:ext cx="7589400" cy="632700"/>
          </a:xfrm>
          <a:prstGeom prst="rect">
            <a:avLst/>
          </a:prstGeom>
          <a:noFill/>
          <a:ln>
            <a:noFill/>
          </a:ln>
        </p:spPr>
        <p:txBody>
          <a:bodyPr anchorCtr="0" anchor="t" bIns="91425" lIns="91425" spcFirstLastPara="1" rIns="91425" wrap="square" tIns="91425">
            <a:noAutofit/>
          </a:bodyPr>
          <a:lstStyle/>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0" marL="1371600" rtl="0" algn="l">
              <a:lnSpc>
                <a:spcPct val="115000"/>
              </a:lnSpc>
              <a:spcBef>
                <a:spcPts val="0"/>
              </a:spcBef>
              <a:spcAft>
                <a:spcPts val="0"/>
              </a:spcAft>
              <a:buClr>
                <a:schemeClr val="dk1"/>
              </a:buClr>
              <a:buSzPts val="1100"/>
              <a:buFont typeface="Mada"/>
              <a:buChar char="-"/>
            </a:pPr>
            <a:r>
              <a:t/>
            </a:r>
            <a:endParaRPr sz="1100">
              <a:solidFill>
                <a:schemeClr val="dk1"/>
              </a:solidFill>
              <a:latin typeface="Mada"/>
              <a:ea typeface="Mada"/>
              <a:cs typeface="Mada"/>
              <a:sym typeface="Mada"/>
            </a:endParaRPr>
          </a:p>
        </p:txBody>
      </p:sp>
      <p:sp>
        <p:nvSpPr>
          <p:cNvPr id="1521" name="Google Shape;1521;p87"/>
          <p:cNvSpPr txBox="1"/>
          <p:nvPr/>
        </p:nvSpPr>
        <p:spPr>
          <a:xfrm>
            <a:off x="21250" y="7443625"/>
            <a:ext cx="4067400" cy="14622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PMH</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Chronic disease ( DM, HTN...etc).</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History of Flatulent dyspepsia?</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Previous episodes of upper abdominal pain?</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Surgical history? blood transfusion ?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Vaccination? Medication? Allergies?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sp>
        <p:nvSpPr>
          <p:cNvPr id="1522" name="Google Shape;1522;p87"/>
          <p:cNvSpPr txBox="1"/>
          <p:nvPr/>
        </p:nvSpPr>
        <p:spPr>
          <a:xfrm>
            <a:off x="3809400" y="7443625"/>
            <a:ext cx="3556500" cy="14622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Social Hx</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Smoking? Alcohol? </a:t>
            </a:r>
            <a:r>
              <a:rPr lang="en-GB" sz="1100">
                <a:solidFill>
                  <a:srgbClr val="FF0000"/>
                </a:solidFill>
                <a:latin typeface="Mada"/>
                <a:ea typeface="Mada"/>
                <a:cs typeface="Mada"/>
                <a:sym typeface="Mada"/>
              </a:rPr>
              <a:t>Fatty food diet</a:t>
            </a:r>
            <a:r>
              <a:rPr lang="en-GB" sz="1100">
                <a:solidFill>
                  <a:schemeClr val="dk1"/>
                </a:solidFill>
                <a:latin typeface="Mada"/>
                <a:ea typeface="Mada"/>
                <a:cs typeface="Mada"/>
                <a:sym typeface="Mada"/>
              </a:rPr>
              <a:t>?  Rapid weight loss (intentionally)?</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Family Hx</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Family history of same condition? Family history of gallstones?</a:t>
            </a:r>
            <a:endParaRPr/>
          </a:p>
        </p:txBody>
      </p:sp>
      <p:sp>
        <p:nvSpPr>
          <p:cNvPr id="1523" name="Google Shape;1523;p87"/>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1524" name="Google Shape;1524;p87"/>
          <p:cNvSpPr txBox="1"/>
          <p:nvPr/>
        </p:nvSpPr>
        <p:spPr>
          <a:xfrm>
            <a:off x="53425" y="8905825"/>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Investigations </a:t>
            </a:r>
            <a:endParaRPr sz="1800">
              <a:solidFill>
                <a:srgbClr val="9FCFCF"/>
              </a:solidFill>
              <a:latin typeface="Comfortaa Regular"/>
              <a:ea typeface="Comfortaa Regular"/>
              <a:cs typeface="Comfortaa Regular"/>
              <a:sym typeface="Comfortaa Regular"/>
            </a:endParaRPr>
          </a:p>
        </p:txBody>
      </p:sp>
      <p:sp>
        <p:nvSpPr>
          <p:cNvPr id="1525" name="Google Shape;1525;p87"/>
          <p:cNvSpPr/>
          <p:nvPr/>
        </p:nvSpPr>
        <p:spPr>
          <a:xfrm>
            <a:off x="-10925" y="927648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526" name="Google Shape;1526;p87"/>
          <p:cNvSpPr txBox="1"/>
          <p:nvPr/>
        </p:nvSpPr>
        <p:spPr>
          <a:xfrm>
            <a:off x="4217350" y="890581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Management</a:t>
            </a:r>
            <a:endParaRPr sz="1800">
              <a:solidFill>
                <a:srgbClr val="9FCFCF"/>
              </a:solidFill>
              <a:latin typeface="Comfortaa Regular"/>
              <a:ea typeface="Comfortaa Regular"/>
              <a:cs typeface="Comfortaa Regular"/>
              <a:sym typeface="Comfortaa Regular"/>
            </a:endParaRPr>
          </a:p>
        </p:txBody>
      </p:sp>
      <p:sp>
        <p:nvSpPr>
          <p:cNvPr id="1527" name="Google Shape;1527;p87"/>
          <p:cNvSpPr/>
          <p:nvPr/>
        </p:nvSpPr>
        <p:spPr>
          <a:xfrm>
            <a:off x="4088650" y="9276475"/>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528" name="Google Shape;1528;p87"/>
          <p:cNvSpPr txBox="1"/>
          <p:nvPr/>
        </p:nvSpPr>
        <p:spPr>
          <a:xfrm>
            <a:off x="75" y="724775"/>
            <a:ext cx="6949500" cy="41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100">
                <a:solidFill>
                  <a:schemeClr val="dk1"/>
                </a:solidFill>
                <a:latin typeface="Mada"/>
                <a:ea typeface="Mada"/>
                <a:cs typeface="Mada"/>
                <a:sym typeface="Mada"/>
              </a:rPr>
              <a:t>Cholangitis, Hepatitis\Liver abscess,  Pancreatitis,  Lower lobe pneumonia, IBD,  Small bowel obstruction.</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457200" rtl="0" algn="l">
              <a:spcBef>
                <a:spcPts val="0"/>
              </a:spcBef>
              <a:spcAft>
                <a:spcPts val="0"/>
              </a:spcAft>
              <a:buNone/>
            </a:pPr>
            <a:r>
              <a:t/>
            </a:r>
            <a:endParaRPr sz="1100">
              <a:solidFill>
                <a:schemeClr val="dk1"/>
              </a:solidFill>
              <a:latin typeface="Mada"/>
              <a:ea typeface="Mada"/>
              <a:cs typeface="Mada"/>
              <a:sym typeface="Mada"/>
            </a:endParaRPr>
          </a:p>
        </p:txBody>
      </p:sp>
      <p:sp>
        <p:nvSpPr>
          <p:cNvPr id="1529" name="Google Shape;1529;p87"/>
          <p:cNvSpPr txBox="1"/>
          <p:nvPr/>
        </p:nvSpPr>
        <p:spPr>
          <a:xfrm>
            <a:off x="119988" y="246811"/>
            <a:ext cx="1838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DDX </a:t>
            </a:r>
            <a:endParaRPr sz="1800">
              <a:solidFill>
                <a:srgbClr val="9FCFCF"/>
              </a:solidFill>
              <a:latin typeface="Comfortaa Regular"/>
              <a:ea typeface="Comfortaa Regular"/>
              <a:cs typeface="Comfortaa Regular"/>
              <a:sym typeface="Comfortaa Regular"/>
            </a:endParaRPr>
          </a:p>
        </p:txBody>
      </p:sp>
      <p:sp>
        <p:nvSpPr>
          <p:cNvPr id="1530" name="Google Shape;1530;p87"/>
          <p:cNvSpPr/>
          <p:nvPr/>
        </p:nvSpPr>
        <p:spPr>
          <a:xfrm>
            <a:off x="32637" y="667174"/>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531" name="Google Shape;1531;p87"/>
          <p:cNvSpPr txBox="1"/>
          <p:nvPr/>
        </p:nvSpPr>
        <p:spPr>
          <a:xfrm>
            <a:off x="-94025" y="1225693"/>
            <a:ext cx="7599000" cy="125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CC</a:t>
            </a:r>
            <a:endParaRPr b="1" sz="1500">
              <a:solidFill>
                <a:schemeClr val="dk1"/>
              </a:solidFill>
              <a:highlight>
                <a:srgbClr val="F9DEC9"/>
              </a:highlight>
              <a:latin typeface="Lora"/>
              <a:ea typeface="Lora"/>
              <a:cs typeface="Lora"/>
              <a:sym typeface="Lor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Upper abdominal pain</a:t>
            </a:r>
            <a:endParaRPr b="1"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sp>
        <p:nvSpPr>
          <p:cNvPr id="1532" name="Google Shape;1532;p87"/>
          <p:cNvSpPr txBox="1"/>
          <p:nvPr/>
        </p:nvSpPr>
        <p:spPr>
          <a:xfrm>
            <a:off x="103409" y="1080000"/>
            <a:ext cx="5553600" cy="3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a:t>
            </a:r>
            <a:endParaRPr sz="1800">
              <a:solidFill>
                <a:srgbClr val="9FCFCF"/>
              </a:solidFill>
              <a:latin typeface="Comfortaa Regular"/>
              <a:ea typeface="Comfortaa Regular"/>
              <a:cs typeface="Comfortaa Regular"/>
              <a:sym typeface="Comfortaa Regular"/>
            </a:endParaRPr>
          </a:p>
        </p:txBody>
      </p:sp>
      <p:sp>
        <p:nvSpPr>
          <p:cNvPr id="1533" name="Google Shape;1533;p87"/>
          <p:cNvSpPr/>
          <p:nvPr/>
        </p:nvSpPr>
        <p:spPr>
          <a:xfrm>
            <a:off x="21256" y="1416200"/>
            <a:ext cx="2235600" cy="600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534" name="Google Shape;1534;p87"/>
          <p:cNvSpPr txBox="1"/>
          <p:nvPr/>
        </p:nvSpPr>
        <p:spPr>
          <a:xfrm>
            <a:off x="32625" y="9405675"/>
            <a:ext cx="35565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100">
                <a:solidFill>
                  <a:schemeClr val="dk1"/>
                </a:solidFill>
                <a:latin typeface="Mada"/>
                <a:ea typeface="Mada"/>
                <a:cs typeface="Mada"/>
                <a:sym typeface="Mada"/>
              </a:rPr>
              <a:t>Negative Murphy's sign, CBC = Normal WBC, US = </a:t>
            </a:r>
            <a:r>
              <a:rPr lang="en-GB" sz="1100">
                <a:solidFill>
                  <a:srgbClr val="FF0000"/>
                </a:solidFill>
                <a:latin typeface="Mada"/>
                <a:ea typeface="Mada"/>
                <a:cs typeface="Mada"/>
                <a:sym typeface="Mada"/>
              </a:rPr>
              <a:t>Presence of stones without thickened wall</a:t>
            </a:r>
            <a:r>
              <a:rPr lang="en-GB" sz="1100">
                <a:solidFill>
                  <a:schemeClr val="dk1"/>
                </a:solidFill>
                <a:latin typeface="Mada"/>
                <a:ea typeface="Mada"/>
                <a:cs typeface="Mada"/>
                <a:sym typeface="Mada"/>
              </a:rPr>
              <a:t>.</a:t>
            </a:r>
            <a:endParaRPr/>
          </a:p>
        </p:txBody>
      </p:sp>
      <p:sp>
        <p:nvSpPr>
          <p:cNvPr id="1535" name="Google Shape;1535;p87"/>
          <p:cNvSpPr txBox="1"/>
          <p:nvPr/>
        </p:nvSpPr>
        <p:spPr>
          <a:xfrm>
            <a:off x="4202300" y="9457175"/>
            <a:ext cx="29319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100">
                <a:solidFill>
                  <a:schemeClr val="dk1"/>
                </a:solidFill>
                <a:latin typeface="Mada"/>
                <a:ea typeface="Mada"/>
                <a:cs typeface="Mada"/>
                <a:sym typeface="Mada"/>
              </a:rPr>
              <a:t>IVF + Painkillers, </a:t>
            </a:r>
            <a:r>
              <a:rPr lang="en-GB" sz="1100">
                <a:solidFill>
                  <a:srgbClr val="FF0000"/>
                </a:solidFill>
                <a:latin typeface="Mada"/>
                <a:ea typeface="Mada"/>
                <a:cs typeface="Mada"/>
                <a:sym typeface="Mada"/>
              </a:rPr>
              <a:t>ELECTIVE</a:t>
            </a:r>
            <a:r>
              <a:rPr lang="en-GB" sz="1100">
                <a:solidFill>
                  <a:schemeClr val="dk1"/>
                </a:solidFill>
                <a:latin typeface="Mada"/>
                <a:ea typeface="Mada"/>
                <a:cs typeface="Mada"/>
                <a:sym typeface="Mada"/>
              </a:rPr>
              <a:t> cholecystectomy.</a:t>
            </a:r>
            <a:endParaRPr/>
          </a:p>
        </p:txBody>
      </p:sp>
      <p:sp>
        <p:nvSpPr>
          <p:cNvPr id="1536" name="Google Shape;1536;p87"/>
          <p:cNvSpPr txBox="1"/>
          <p:nvPr/>
        </p:nvSpPr>
        <p:spPr>
          <a:xfrm>
            <a:off x="219375" y="10028700"/>
            <a:ext cx="6949500" cy="6195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Complications </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Cholangitis,  Acute pancreatitis, Obstructive jaundice, Perforation, Sepsis.</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0" name="Shape 1540"/>
        <p:cNvGrpSpPr/>
        <p:nvPr/>
      </p:nvGrpSpPr>
      <p:grpSpPr>
        <a:xfrm>
          <a:off x="0" y="0"/>
          <a:ext cx="0" cy="0"/>
          <a:chOff x="0" y="0"/>
          <a:chExt cx="0" cy="0"/>
        </a:xfrm>
      </p:grpSpPr>
      <p:sp>
        <p:nvSpPr>
          <p:cNvPr id="1541" name="Google Shape;1541;p88"/>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1542" name="Google Shape;1542;p88"/>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88"/>
          <p:cNvSpPr txBox="1"/>
          <p:nvPr/>
        </p:nvSpPr>
        <p:spPr>
          <a:xfrm>
            <a:off x="-33775" y="5898825"/>
            <a:ext cx="3954900" cy="20625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PMH                                                                        </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t>
            </a:r>
            <a:r>
              <a:rPr b="1" lang="en-GB" sz="1100">
                <a:latin typeface="Mada"/>
                <a:ea typeface="Mada"/>
                <a:cs typeface="Mada"/>
                <a:sym typeface="Mada"/>
              </a:rPr>
              <a:t>History of GERD.</a:t>
            </a:r>
            <a:endParaRPr sz="1100">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Family Hx </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Same Symptoms Complaint in the family. </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Chronic diseases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GI diseases: GERD?</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Malignancies</a:t>
            </a:r>
            <a:endParaRPr sz="1200">
              <a:solidFill>
                <a:schemeClr val="dk1"/>
              </a:solidFill>
              <a:latin typeface="Lora"/>
              <a:ea typeface="Lora"/>
              <a:cs typeface="Lora"/>
              <a:sym typeface="Lora"/>
            </a:endParaRPr>
          </a:p>
        </p:txBody>
      </p:sp>
      <p:sp>
        <p:nvSpPr>
          <p:cNvPr id="1544" name="Google Shape;1544;p88"/>
          <p:cNvSpPr txBox="1"/>
          <p:nvPr/>
        </p:nvSpPr>
        <p:spPr>
          <a:xfrm>
            <a:off x="2648013" y="166250"/>
            <a:ext cx="22935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9FCFCF"/>
                </a:solidFill>
                <a:latin typeface="Comfortaa"/>
                <a:ea typeface="Comfortaa"/>
                <a:cs typeface="Comfortaa"/>
                <a:sym typeface="Comfortaa"/>
              </a:rPr>
              <a:t>History of GERD</a:t>
            </a:r>
            <a:endParaRPr b="1" sz="1800">
              <a:solidFill>
                <a:srgbClr val="9FCFCF"/>
              </a:solidFill>
              <a:latin typeface="Comfortaa"/>
              <a:ea typeface="Comfortaa"/>
              <a:cs typeface="Comfortaa"/>
              <a:sym typeface="Comfortaa"/>
            </a:endParaRPr>
          </a:p>
        </p:txBody>
      </p:sp>
      <p:graphicFrame>
        <p:nvGraphicFramePr>
          <p:cNvPr id="1545" name="Google Shape;1545;p88"/>
          <p:cNvGraphicFramePr/>
          <p:nvPr/>
        </p:nvGraphicFramePr>
        <p:xfrm>
          <a:off x="67325" y="2635610"/>
          <a:ext cx="3000000" cy="3000000"/>
        </p:xfrm>
        <a:graphic>
          <a:graphicData uri="http://schemas.openxmlformats.org/drawingml/2006/table">
            <a:tbl>
              <a:tblPr>
                <a:noFill/>
                <a:tableStyleId>{19993E90-D4CF-4236-97D6-A35B643A8516}</a:tableStyleId>
              </a:tblPr>
              <a:tblGrid>
                <a:gridCol w="2184700"/>
                <a:gridCol w="5195475"/>
              </a:tblGrid>
              <a:tr h="350500">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SOCRATES</a:t>
                      </a:r>
                      <a:endParaRPr/>
                    </a:p>
                  </a:txBody>
                  <a:tcPr marT="91425" marB="91425" marR="91425" marL="91425">
                    <a:solidFill>
                      <a:srgbClr val="DBA17B"/>
                    </a:solidFill>
                  </a:tcPr>
                </a:tc>
                <a:tc>
                  <a:txBody>
                    <a:bodyPr/>
                    <a:lstStyle/>
                    <a:p>
                      <a:pPr indent="0" lvl="0" marL="0" rtl="0" algn="ctr">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Hint </a:t>
                      </a:r>
                      <a:endParaRPr/>
                    </a:p>
                  </a:txBody>
                  <a:tcPr marT="91425" marB="91425" marR="91425" marL="91425">
                    <a:solidFill>
                      <a:srgbClr val="DBA17B"/>
                    </a:solidFill>
                  </a:tcPr>
                </a:tc>
              </a:tr>
              <a:tr h="350500">
                <a:tc>
                  <a:txBody>
                    <a:bodyPr/>
                    <a:lstStyle/>
                    <a:p>
                      <a:pPr indent="0" lvl="0" marL="0" rtl="0" algn="ctr">
                        <a:spcBef>
                          <a:spcPts val="0"/>
                        </a:spcBef>
                        <a:spcAft>
                          <a:spcPts val="0"/>
                        </a:spcAft>
                        <a:buNone/>
                      </a:pPr>
                      <a:r>
                        <a:rPr b="1" lang="en-GB" sz="1100">
                          <a:solidFill>
                            <a:schemeClr val="dk1"/>
                          </a:solidFill>
                          <a:latin typeface="Mada"/>
                          <a:ea typeface="Mada"/>
                          <a:cs typeface="Mada"/>
                          <a:sym typeface="Mada"/>
                        </a:rPr>
                        <a:t>Site</a:t>
                      </a:r>
                      <a:endParaRPr b="1" sz="1100">
                        <a:solidFill>
                          <a:schemeClr val="dk1"/>
                        </a:solidFill>
                        <a:latin typeface="Mada"/>
                        <a:ea typeface="Mada"/>
                        <a:cs typeface="Mada"/>
                        <a:sym typeface="Mada"/>
                      </a:endParaRPr>
                    </a:p>
                  </a:txBody>
                  <a:tcPr marT="91425" marB="91425" marR="91425" marL="91425">
                    <a:solidFill>
                      <a:srgbClr val="F9DEC9"/>
                    </a:solidFill>
                  </a:tcP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Burning pain in the </a:t>
                      </a:r>
                      <a:r>
                        <a:rPr lang="en-GB" sz="1100">
                          <a:solidFill>
                            <a:schemeClr val="dk1"/>
                          </a:solidFill>
                          <a:latin typeface="Mada"/>
                          <a:ea typeface="Mada"/>
                          <a:cs typeface="Mada"/>
                          <a:sym typeface="Mada"/>
                        </a:rPr>
                        <a:t>retrosternal</a:t>
                      </a:r>
                      <a:r>
                        <a:rPr lang="en-GB" sz="1100">
                          <a:solidFill>
                            <a:schemeClr val="dk1"/>
                          </a:solidFill>
                          <a:latin typeface="Mada"/>
                          <a:ea typeface="Mada"/>
                          <a:cs typeface="Mada"/>
                          <a:sym typeface="Mada"/>
                        </a:rPr>
                        <a:t> area</a:t>
                      </a:r>
                      <a:endParaRPr sz="1100">
                        <a:solidFill>
                          <a:schemeClr val="dk1"/>
                        </a:solidFill>
                        <a:latin typeface="Mada"/>
                        <a:ea typeface="Mada"/>
                        <a:cs typeface="Mada"/>
                        <a:sym typeface="Mada"/>
                      </a:endParaRPr>
                    </a:p>
                  </a:txBody>
                  <a:tcPr marT="91425" marB="91425" marR="91425" marL="91425"/>
                </a:tc>
              </a:tr>
              <a:tr h="350500">
                <a:tc>
                  <a:txBody>
                    <a:bodyPr/>
                    <a:lstStyle/>
                    <a:p>
                      <a:pPr indent="0" lvl="0" marL="0" rtl="0" algn="ctr">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Onset</a:t>
                      </a:r>
                      <a:endParaRPr/>
                    </a:p>
                  </a:txBody>
                  <a:tcPr marT="91425" marB="91425" marR="91425" marL="91425">
                    <a:solidFill>
                      <a:srgbClr val="F9DEC9"/>
                    </a:solidFill>
                  </a:tcP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Sudden or gradual?</a:t>
                      </a:r>
                      <a:endParaRPr/>
                    </a:p>
                  </a:txBody>
                  <a:tcPr marT="91425" marB="91425" marR="91425" marL="91425"/>
                </a:tc>
              </a:tr>
              <a:tr h="374750">
                <a:tc>
                  <a:txBody>
                    <a:bodyPr/>
                    <a:lstStyle/>
                    <a:p>
                      <a:pPr indent="0" lvl="0" marL="0" rtl="0" algn="ctr">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Character </a:t>
                      </a:r>
                      <a:endParaRPr sz="1300"/>
                    </a:p>
                  </a:txBody>
                  <a:tcPr marT="91425" marB="91425" marR="91425" marL="91425">
                    <a:solidFill>
                      <a:srgbClr val="F9DEC9"/>
                    </a:solidFill>
                  </a:tcP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Burning sensation</a:t>
                      </a:r>
                      <a:endParaRPr/>
                    </a:p>
                  </a:txBody>
                  <a:tcPr marT="91425" marB="91425" marR="91425" marL="91425"/>
                </a:tc>
              </a:tr>
              <a:tr h="613350">
                <a:tc>
                  <a:txBody>
                    <a:bodyPr/>
                    <a:lstStyle/>
                    <a:p>
                      <a:pPr indent="0" lvl="0" marL="0" rtl="0" algn="ctr">
                        <a:spcBef>
                          <a:spcPts val="0"/>
                        </a:spcBef>
                        <a:spcAft>
                          <a:spcPts val="0"/>
                        </a:spcAft>
                        <a:buClr>
                          <a:schemeClr val="dk1"/>
                        </a:buClr>
                        <a:buSzPts val="1100"/>
                        <a:buFont typeface="Arial"/>
                        <a:buNone/>
                      </a:pPr>
                      <a:r>
                        <a:t/>
                      </a:r>
                      <a:endParaRPr b="1" sz="11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E&amp;R factors </a:t>
                      </a:r>
                      <a:endParaRPr/>
                    </a:p>
                  </a:txBody>
                  <a:tcPr marT="91425" marB="91425" marR="91425" marL="91425">
                    <a:solidFill>
                      <a:srgbClr val="F9DEC9"/>
                    </a:solidFill>
                  </a:tcPr>
                </a:tc>
                <a:tc>
                  <a:txBody>
                    <a:bodyPr/>
                    <a:lstStyle/>
                    <a:p>
                      <a:pPr indent="-298450" lvl="0" marL="457200" rtl="0" algn="l">
                        <a:spcBef>
                          <a:spcPts val="0"/>
                        </a:spcBef>
                        <a:spcAft>
                          <a:spcPts val="0"/>
                        </a:spcAft>
                        <a:buSzPts val="1100"/>
                        <a:buFont typeface="Mada"/>
                        <a:buChar char="●"/>
                      </a:pPr>
                      <a:r>
                        <a:rPr b="1" lang="en-GB" sz="1100">
                          <a:latin typeface="Mada"/>
                          <a:ea typeface="Mada"/>
                          <a:cs typeface="Mada"/>
                          <a:sym typeface="Mada"/>
                        </a:rPr>
                        <a:t>Exacerbating factors:</a:t>
                      </a:r>
                      <a:r>
                        <a:rPr lang="en-GB" sz="1100">
                          <a:latin typeface="Mada"/>
                          <a:ea typeface="Mada"/>
                          <a:cs typeface="Mada"/>
                          <a:sym typeface="Mada"/>
                        </a:rPr>
                        <a:t> Caffeine, smoking, alcohol, fatty food, bending or lying down.</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en-GB" sz="1100">
                          <a:latin typeface="Mada"/>
                          <a:ea typeface="Mada"/>
                          <a:cs typeface="Mada"/>
                          <a:sym typeface="Mada"/>
                        </a:rPr>
                        <a:t>Relieving factors:</a:t>
                      </a:r>
                      <a:r>
                        <a:rPr lang="en-GB" sz="1100">
                          <a:latin typeface="Mada"/>
                          <a:ea typeface="Mada"/>
                          <a:cs typeface="Mada"/>
                          <a:sym typeface="Mada"/>
                        </a:rPr>
                        <a:t> Use of antacids,drinking milk, and standing upright</a:t>
                      </a:r>
                      <a:r>
                        <a:rPr lang="en-GB" sz="1100">
                          <a:latin typeface="Mada"/>
                          <a:ea typeface="Mada"/>
                          <a:cs typeface="Mada"/>
                          <a:sym typeface="Mada"/>
                        </a:rPr>
                        <a:t>.</a:t>
                      </a:r>
                      <a:endParaRPr/>
                    </a:p>
                  </a:txBody>
                  <a:tcPr marT="91425" marB="91425" marR="91425" marL="91425"/>
                </a:tc>
              </a:tr>
              <a:tr h="763150">
                <a:tc>
                  <a:txBody>
                    <a:bodyPr/>
                    <a:lstStyle/>
                    <a:p>
                      <a:pPr indent="0" lvl="0" marL="0" rtl="0" algn="ctr">
                        <a:spcBef>
                          <a:spcPts val="0"/>
                        </a:spcBef>
                        <a:spcAft>
                          <a:spcPts val="0"/>
                        </a:spcAft>
                        <a:buClr>
                          <a:schemeClr val="dk1"/>
                        </a:buClr>
                        <a:buSzPts val="1100"/>
                        <a:buFont typeface="Arial"/>
                        <a:buNone/>
                      </a:pPr>
                      <a:r>
                        <a:t/>
                      </a:r>
                      <a:endParaRPr b="1" sz="11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sz="11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Associated symptoms</a:t>
                      </a:r>
                      <a:endParaRPr/>
                    </a:p>
                  </a:txBody>
                  <a:tcPr marT="91425" marB="91425" marR="91425" marL="91425">
                    <a:solidFill>
                      <a:srgbClr val="F9DEC9"/>
                    </a:solidFill>
                  </a:tcP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Dysphagia , Atypical chest pain, Chronic cough, - Asthma, Regurgitation of food or sour liquid,hematemesis,melena,vomiting,diarrhea ,</a:t>
                      </a:r>
                      <a:endParaRPr sz="1100">
                        <a:latin typeface="Mada"/>
                        <a:ea typeface="Mada"/>
                        <a:cs typeface="Mada"/>
                        <a:sym typeface="Mada"/>
                      </a:endParaRPr>
                    </a:p>
                    <a:p>
                      <a:pPr indent="0" lvl="0" marL="457200" rtl="0" algn="l">
                        <a:spcBef>
                          <a:spcPts val="0"/>
                        </a:spcBef>
                        <a:spcAft>
                          <a:spcPts val="0"/>
                        </a:spcAft>
                        <a:buNone/>
                      </a:pPr>
                      <a:r>
                        <a:rPr lang="en-GB" sz="1100">
                          <a:latin typeface="Mada"/>
                          <a:ea typeface="Mada"/>
                          <a:cs typeface="Mada"/>
                          <a:sym typeface="Mada"/>
                        </a:rPr>
                        <a:t>nausea,hematochezia.</a:t>
                      </a:r>
                      <a:endParaRPr/>
                    </a:p>
                  </a:txBody>
                  <a:tcPr marT="91425" marB="91425" marR="91425" marL="91425"/>
                </a:tc>
              </a:tr>
              <a:tr h="321675">
                <a:tc>
                  <a:txBody>
                    <a:bodyPr/>
                    <a:lstStyle/>
                    <a:p>
                      <a:pPr indent="0" lvl="0" marL="0" rtl="0" algn="ctr">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Severity</a:t>
                      </a:r>
                      <a:endParaRPr/>
                    </a:p>
                  </a:txBody>
                  <a:tcPr marT="91425" marB="91425" marR="91425" marL="91425">
                    <a:solidFill>
                      <a:srgbClr val="F9DEC9"/>
                    </a:solidFill>
                  </a:tcP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Does it wake you from sleep? Or interfere with your daily activities?</a:t>
                      </a:r>
                      <a:endParaRPr/>
                    </a:p>
                  </a:txBody>
                  <a:tcPr marT="91425" marB="91425" marR="91425" marL="91425"/>
                </a:tc>
              </a:tr>
            </a:tbl>
          </a:graphicData>
        </a:graphic>
      </p:graphicFrame>
      <p:sp>
        <p:nvSpPr>
          <p:cNvPr id="1546" name="Google Shape;1546;p88"/>
          <p:cNvSpPr txBox="1"/>
          <p:nvPr/>
        </p:nvSpPr>
        <p:spPr>
          <a:xfrm>
            <a:off x="3955075" y="5861263"/>
            <a:ext cx="2855400" cy="10089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Social Hx</a:t>
            </a:r>
            <a:endParaRPr b="1" sz="15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Occupation?</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Smoking?</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Alcohol drinking?</a:t>
            </a:r>
            <a:endParaRPr/>
          </a:p>
        </p:txBody>
      </p:sp>
      <p:sp>
        <p:nvSpPr>
          <p:cNvPr id="1547" name="Google Shape;1547;p88"/>
          <p:cNvSpPr txBox="1"/>
          <p:nvPr/>
        </p:nvSpPr>
        <p:spPr>
          <a:xfrm>
            <a:off x="87438" y="482749"/>
            <a:ext cx="1838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DDX </a:t>
            </a:r>
            <a:endParaRPr sz="1800">
              <a:solidFill>
                <a:srgbClr val="9FCFCF"/>
              </a:solidFill>
              <a:latin typeface="Comfortaa Regular"/>
              <a:ea typeface="Comfortaa Regular"/>
              <a:cs typeface="Comfortaa Regular"/>
              <a:sym typeface="Comfortaa Regular"/>
            </a:endParaRPr>
          </a:p>
        </p:txBody>
      </p:sp>
      <p:sp>
        <p:nvSpPr>
          <p:cNvPr id="1548" name="Google Shape;1548;p88"/>
          <p:cNvSpPr/>
          <p:nvPr/>
        </p:nvSpPr>
        <p:spPr>
          <a:xfrm>
            <a:off x="87" y="903111"/>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549" name="Google Shape;1549;p88"/>
          <p:cNvSpPr txBox="1"/>
          <p:nvPr/>
        </p:nvSpPr>
        <p:spPr>
          <a:xfrm>
            <a:off x="9" y="1395188"/>
            <a:ext cx="5553600" cy="3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a:t>
            </a:r>
            <a:endParaRPr sz="1800">
              <a:solidFill>
                <a:srgbClr val="9FCFCF"/>
              </a:solidFill>
              <a:latin typeface="Comfortaa Regular"/>
              <a:ea typeface="Comfortaa Regular"/>
              <a:cs typeface="Comfortaa Regular"/>
              <a:sym typeface="Comfortaa Regular"/>
            </a:endParaRPr>
          </a:p>
        </p:txBody>
      </p:sp>
      <p:sp>
        <p:nvSpPr>
          <p:cNvPr id="1550" name="Google Shape;1550;p88"/>
          <p:cNvSpPr/>
          <p:nvPr/>
        </p:nvSpPr>
        <p:spPr>
          <a:xfrm>
            <a:off x="87387" y="1813824"/>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551" name="Google Shape;1551;p88"/>
          <p:cNvSpPr txBox="1"/>
          <p:nvPr/>
        </p:nvSpPr>
        <p:spPr>
          <a:xfrm>
            <a:off x="0" y="963500"/>
            <a:ext cx="3107700" cy="5487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GERD</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Achalasia</a:t>
            </a:r>
            <a:endParaRPr/>
          </a:p>
        </p:txBody>
      </p:sp>
      <p:sp>
        <p:nvSpPr>
          <p:cNvPr id="1552" name="Google Shape;1552;p88"/>
          <p:cNvSpPr txBox="1"/>
          <p:nvPr/>
        </p:nvSpPr>
        <p:spPr>
          <a:xfrm>
            <a:off x="-120375" y="1845775"/>
            <a:ext cx="5553600" cy="8157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CC </a:t>
            </a:r>
            <a:r>
              <a:rPr lang="en-GB" sz="1500">
                <a:solidFill>
                  <a:schemeClr val="dk1"/>
                </a:solidFill>
                <a:latin typeface="Lora"/>
                <a:ea typeface="Lora"/>
                <a:cs typeface="Lora"/>
                <a:sym typeface="Lora"/>
              </a:rPr>
              <a:t> </a:t>
            </a:r>
            <a:r>
              <a:rPr lang="en-GB" sz="1100">
                <a:solidFill>
                  <a:schemeClr val="dk1"/>
                </a:solidFill>
                <a:latin typeface="Mada"/>
                <a:ea typeface="Mada"/>
                <a:cs typeface="Mada"/>
                <a:sym typeface="Mada"/>
              </a:rPr>
              <a:t>Usually complaining of </a:t>
            </a:r>
            <a:r>
              <a:rPr b="1" lang="en-GB" sz="1100">
                <a:solidFill>
                  <a:schemeClr val="dk1"/>
                </a:solidFill>
                <a:latin typeface="Mada"/>
                <a:ea typeface="Mada"/>
                <a:cs typeface="Mada"/>
                <a:sym typeface="Mada"/>
              </a:rPr>
              <a:t>Heartburn.</a:t>
            </a:r>
            <a:endParaRPr b="1" sz="11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t/>
            </a:r>
            <a:endParaRPr sz="1100">
              <a:solidFill>
                <a:schemeClr val="dk1"/>
              </a:solidFill>
              <a:latin typeface="Mada"/>
              <a:ea typeface="Mada"/>
              <a:cs typeface="Mada"/>
              <a:sym typeface="Mada"/>
            </a:endParaRPr>
          </a:p>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 </a:t>
            </a:r>
            <a:r>
              <a:rPr lang="en-GB" sz="1500">
                <a:solidFill>
                  <a:schemeClr val="dk1"/>
                </a:solidFill>
                <a:latin typeface="Lora"/>
                <a:ea typeface="Lora"/>
                <a:cs typeface="Lora"/>
                <a:sym typeface="Lora"/>
              </a:rPr>
              <a:t> </a:t>
            </a:r>
            <a:r>
              <a:rPr lang="en-GB" sz="1100">
                <a:solidFill>
                  <a:schemeClr val="dk1"/>
                </a:solidFill>
                <a:latin typeface="Mada"/>
                <a:ea typeface="Mada"/>
                <a:cs typeface="Mada"/>
                <a:sym typeface="Mada"/>
              </a:rPr>
              <a:t>Start by asking about duration, </a:t>
            </a:r>
            <a:r>
              <a:rPr lang="en-GB" sz="1100">
                <a:solidFill>
                  <a:srgbClr val="FF0000"/>
                </a:solidFill>
                <a:latin typeface="Mada"/>
                <a:ea typeface="Mada"/>
                <a:cs typeface="Mada"/>
                <a:sym typeface="Mada"/>
              </a:rPr>
              <a:t>When did it start?</a:t>
            </a:r>
            <a:endParaRPr/>
          </a:p>
        </p:txBody>
      </p:sp>
      <p:sp>
        <p:nvSpPr>
          <p:cNvPr id="1553" name="Google Shape;1553;p88"/>
          <p:cNvSpPr txBox="1"/>
          <p:nvPr/>
        </p:nvSpPr>
        <p:spPr>
          <a:xfrm>
            <a:off x="4115825" y="6765375"/>
            <a:ext cx="2855400" cy="12036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Complications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Barrett's esophagus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Bleeding</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Benign esophageal stricture</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Anemia</a:t>
            </a:r>
            <a:endParaRPr/>
          </a:p>
        </p:txBody>
      </p:sp>
      <p:sp>
        <p:nvSpPr>
          <p:cNvPr id="1554" name="Google Shape;1554;p88"/>
          <p:cNvSpPr txBox="1"/>
          <p:nvPr/>
        </p:nvSpPr>
        <p:spPr>
          <a:xfrm>
            <a:off x="64425" y="7715025"/>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Investigations </a:t>
            </a:r>
            <a:endParaRPr sz="1800">
              <a:solidFill>
                <a:srgbClr val="9FCFCF"/>
              </a:solidFill>
              <a:latin typeface="Comfortaa Regular"/>
              <a:ea typeface="Comfortaa Regular"/>
              <a:cs typeface="Comfortaa Regular"/>
              <a:sym typeface="Comfortaa Regular"/>
            </a:endParaRPr>
          </a:p>
        </p:txBody>
      </p:sp>
      <p:sp>
        <p:nvSpPr>
          <p:cNvPr id="1555" name="Google Shape;1555;p88"/>
          <p:cNvSpPr/>
          <p:nvPr/>
        </p:nvSpPr>
        <p:spPr>
          <a:xfrm>
            <a:off x="75" y="808568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556" name="Google Shape;1556;p88"/>
          <p:cNvSpPr txBox="1"/>
          <p:nvPr/>
        </p:nvSpPr>
        <p:spPr>
          <a:xfrm>
            <a:off x="128775" y="9158438"/>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Management</a:t>
            </a:r>
            <a:endParaRPr sz="1800">
              <a:solidFill>
                <a:srgbClr val="9FCFCF"/>
              </a:solidFill>
              <a:latin typeface="Comfortaa Regular"/>
              <a:ea typeface="Comfortaa Regular"/>
              <a:cs typeface="Comfortaa Regular"/>
              <a:sym typeface="Comfortaa Regular"/>
            </a:endParaRPr>
          </a:p>
        </p:txBody>
      </p:sp>
      <p:sp>
        <p:nvSpPr>
          <p:cNvPr id="1557" name="Google Shape;1557;p88"/>
          <p:cNvSpPr/>
          <p:nvPr/>
        </p:nvSpPr>
        <p:spPr>
          <a:xfrm>
            <a:off x="75" y="9529100"/>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558" name="Google Shape;1558;p88"/>
          <p:cNvSpPr txBox="1"/>
          <p:nvPr/>
        </p:nvSpPr>
        <p:spPr>
          <a:xfrm>
            <a:off x="75" y="8220350"/>
            <a:ext cx="3601500" cy="9381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Esophageal manometry</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Ambulatory acid (pH) probe test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Upper endoscopy</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X-ray of your upper digestive system</a:t>
            </a:r>
            <a:endParaRPr/>
          </a:p>
        </p:txBody>
      </p:sp>
      <p:sp>
        <p:nvSpPr>
          <p:cNvPr id="1559" name="Google Shape;1559;p88"/>
          <p:cNvSpPr txBox="1"/>
          <p:nvPr/>
        </p:nvSpPr>
        <p:spPr>
          <a:xfrm>
            <a:off x="-33775" y="9634700"/>
            <a:ext cx="6039300" cy="7434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Lifestyle advice: </a:t>
            </a:r>
            <a:r>
              <a:rPr lang="en-GB" sz="1100">
                <a:solidFill>
                  <a:schemeClr val="dk1"/>
                </a:solidFill>
                <a:latin typeface="Mada"/>
                <a:ea typeface="Mada"/>
                <a:cs typeface="Mada"/>
                <a:sym typeface="Mada"/>
              </a:rPr>
              <a:t>weight loss, smoking cessation, not sleeping after a meal, healthy diet.</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Medication : - </a:t>
            </a:r>
            <a:r>
              <a:rPr lang="en-GB" sz="1100">
                <a:solidFill>
                  <a:schemeClr val="dk1"/>
                </a:solidFill>
                <a:latin typeface="Mada"/>
                <a:ea typeface="Mada"/>
                <a:cs typeface="Mada"/>
                <a:sym typeface="Mada"/>
              </a:rPr>
              <a:t>H2-receptor antagonist drugs, antacids drug</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laparoscopic anti-reflux surgery</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3" name="Shape 1563"/>
        <p:cNvGrpSpPr/>
        <p:nvPr/>
      </p:nvGrpSpPr>
      <p:grpSpPr>
        <a:xfrm>
          <a:off x="0" y="0"/>
          <a:ext cx="0" cy="0"/>
          <a:chOff x="0" y="0"/>
          <a:chExt cx="0" cy="0"/>
        </a:xfrm>
      </p:grpSpPr>
      <p:sp>
        <p:nvSpPr>
          <p:cNvPr id="1564" name="Google Shape;1564;p89"/>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65" name="Google Shape;1565;p89"/>
          <p:cNvGrpSpPr/>
          <p:nvPr/>
        </p:nvGrpSpPr>
        <p:grpSpPr>
          <a:xfrm>
            <a:off x="0" y="3354936"/>
            <a:ext cx="4067400" cy="558405"/>
            <a:chOff x="-163450" y="-34550"/>
            <a:chExt cx="4067400" cy="1359642"/>
          </a:xfrm>
        </p:grpSpPr>
        <p:sp>
          <p:nvSpPr>
            <p:cNvPr id="1566" name="Google Shape;1566;p89"/>
            <p:cNvSpPr txBox="1"/>
            <p:nvPr/>
          </p:nvSpPr>
          <p:spPr>
            <a:xfrm>
              <a:off x="-163450" y="-34550"/>
              <a:ext cx="4067400" cy="299100"/>
            </a:xfrm>
            <a:prstGeom prst="rect">
              <a:avLst/>
            </a:prstGeom>
            <a:noFill/>
            <a:ln>
              <a:noFill/>
            </a:ln>
          </p:spPr>
          <p:txBody>
            <a:bodyPr anchorCtr="0" anchor="t" bIns="91425" lIns="91425" spcFirstLastPara="1" rIns="91425" wrap="square" tIns="91425">
              <a:noAutofit/>
            </a:bodyPr>
            <a:lstStyle/>
            <a:p>
              <a:pPr indent="0" lvl="0" marL="89999" rtl="0" algn="l">
                <a:spcBef>
                  <a:spcPts val="0"/>
                </a:spcBef>
                <a:spcAft>
                  <a:spcPts val="0"/>
                </a:spcAft>
                <a:buNone/>
              </a:pPr>
              <a:r>
                <a:rPr lang="en-GB" sz="1800">
                  <a:solidFill>
                    <a:srgbClr val="9FCFCF"/>
                  </a:solidFill>
                  <a:latin typeface="Comfortaa Regular"/>
                  <a:ea typeface="Comfortaa Regular"/>
                  <a:cs typeface="Comfortaa Regular"/>
                  <a:sym typeface="Comfortaa Regular"/>
                </a:rPr>
                <a:t>Objectives</a:t>
              </a:r>
              <a:endParaRPr sz="1800">
                <a:solidFill>
                  <a:srgbClr val="9FCFCF"/>
                </a:solidFill>
                <a:latin typeface="Comfortaa Regular"/>
                <a:ea typeface="Comfortaa Regular"/>
                <a:cs typeface="Comfortaa Regular"/>
                <a:sym typeface="Comfortaa Regular"/>
              </a:endParaRPr>
            </a:p>
          </p:txBody>
        </p:sp>
        <p:sp>
          <p:nvSpPr>
            <p:cNvPr id="1567" name="Google Shape;1567;p89"/>
            <p:cNvSpPr/>
            <p:nvPr/>
          </p:nvSpPr>
          <p:spPr>
            <a:xfrm>
              <a:off x="-6675" y="1208992"/>
              <a:ext cx="2224800" cy="1161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1568" name="Google Shape;1568;p89"/>
          <p:cNvGrpSpPr/>
          <p:nvPr/>
        </p:nvGrpSpPr>
        <p:grpSpPr>
          <a:xfrm>
            <a:off x="0" y="7222817"/>
            <a:ext cx="4067400" cy="508151"/>
            <a:chOff x="40250" y="6441001"/>
            <a:chExt cx="4067400" cy="508151"/>
          </a:xfrm>
        </p:grpSpPr>
        <p:sp>
          <p:nvSpPr>
            <p:cNvPr id="1569" name="Google Shape;1569;p89"/>
            <p:cNvSpPr txBox="1"/>
            <p:nvPr/>
          </p:nvSpPr>
          <p:spPr>
            <a:xfrm>
              <a:off x="40250" y="6441001"/>
              <a:ext cx="4067400" cy="115500"/>
            </a:xfrm>
            <a:prstGeom prst="rect">
              <a:avLst/>
            </a:prstGeom>
            <a:noFill/>
            <a:ln>
              <a:noFill/>
            </a:ln>
          </p:spPr>
          <p:txBody>
            <a:bodyPr anchorCtr="0" anchor="t" bIns="91425" lIns="91425" spcFirstLastPara="1" rIns="91425" wrap="square" tIns="91425">
              <a:noAutofit/>
            </a:bodyPr>
            <a:lstStyle/>
            <a:p>
              <a:pPr indent="0" lvl="0" marL="89999"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done by : </a:t>
              </a:r>
              <a:endParaRPr sz="1800">
                <a:solidFill>
                  <a:srgbClr val="9FCFCF"/>
                </a:solidFill>
                <a:latin typeface="Comfortaa Regular"/>
                <a:ea typeface="Comfortaa Regular"/>
                <a:cs typeface="Comfortaa Regular"/>
                <a:sym typeface="Comfortaa Regular"/>
              </a:endParaRPr>
            </a:p>
          </p:txBody>
        </p:sp>
        <p:sp>
          <p:nvSpPr>
            <p:cNvPr id="1570" name="Google Shape;1570;p89"/>
            <p:cNvSpPr/>
            <p:nvPr/>
          </p:nvSpPr>
          <p:spPr>
            <a:xfrm>
              <a:off x="40250" y="6909852"/>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1571" name="Google Shape;1571;p89"/>
          <p:cNvGrpSpPr/>
          <p:nvPr/>
        </p:nvGrpSpPr>
        <p:grpSpPr>
          <a:xfrm>
            <a:off x="20138" y="9415388"/>
            <a:ext cx="4067400" cy="558300"/>
            <a:chOff x="40250" y="7685408"/>
            <a:chExt cx="4067400" cy="558300"/>
          </a:xfrm>
        </p:grpSpPr>
        <p:sp>
          <p:nvSpPr>
            <p:cNvPr id="1572" name="Google Shape;1572;p89"/>
            <p:cNvSpPr txBox="1"/>
            <p:nvPr/>
          </p:nvSpPr>
          <p:spPr>
            <a:xfrm>
              <a:off x="40250" y="7685408"/>
              <a:ext cx="4067400" cy="55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Resources </a:t>
              </a:r>
              <a:endParaRPr sz="1800">
                <a:solidFill>
                  <a:srgbClr val="9FCFCF"/>
                </a:solidFill>
                <a:latin typeface="Comfortaa Regular"/>
                <a:ea typeface="Comfortaa Regular"/>
                <a:cs typeface="Comfortaa Regular"/>
                <a:sym typeface="Comfortaa Regular"/>
              </a:endParaRPr>
            </a:p>
          </p:txBody>
        </p:sp>
        <p:sp>
          <p:nvSpPr>
            <p:cNvPr id="1573" name="Google Shape;1573;p89"/>
            <p:cNvSpPr/>
            <p:nvPr/>
          </p:nvSpPr>
          <p:spPr>
            <a:xfrm>
              <a:off x="40250" y="8154252"/>
              <a:ext cx="18699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1574" name="Google Shape;1574;p89"/>
          <p:cNvSpPr txBox="1"/>
          <p:nvPr/>
        </p:nvSpPr>
        <p:spPr>
          <a:xfrm>
            <a:off x="0" y="3949526"/>
            <a:ext cx="7058400" cy="318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300">
                <a:latin typeface="Mada"/>
                <a:ea typeface="Mada"/>
                <a:cs typeface="Mada"/>
                <a:sym typeface="Mada"/>
              </a:rPr>
              <a:t>11. Physical Examination of Gastrointestinal Tract and Abdomen</a:t>
            </a:r>
            <a:endParaRPr b="1" sz="1300">
              <a:latin typeface="Mada"/>
              <a:ea typeface="Mada"/>
              <a:cs typeface="Mada"/>
              <a:sym typeface="Mada"/>
            </a:endParaRPr>
          </a:p>
          <a:p>
            <a:pPr indent="-311150" lvl="0" marL="914400" rtl="0" algn="l">
              <a:lnSpc>
                <a:spcPct val="115000"/>
              </a:lnSpc>
              <a:spcBef>
                <a:spcPts val="0"/>
              </a:spcBef>
              <a:spcAft>
                <a:spcPts val="0"/>
              </a:spcAft>
              <a:buSzPts val="1300"/>
              <a:buFont typeface="Mada"/>
              <a:buChar char="●"/>
            </a:pPr>
            <a:r>
              <a:rPr lang="en-GB" sz="1300">
                <a:latin typeface="Mada"/>
                <a:ea typeface="Mada"/>
                <a:cs typeface="Mada"/>
                <a:sym typeface="Mada"/>
              </a:rPr>
              <a:t>General appearance</a:t>
            </a:r>
            <a:endParaRPr sz="1300">
              <a:latin typeface="Mada"/>
              <a:ea typeface="Mada"/>
              <a:cs typeface="Mada"/>
              <a:sym typeface="Mada"/>
            </a:endParaRPr>
          </a:p>
          <a:p>
            <a:pPr indent="-311150" lvl="0" marL="914400" rtl="0" algn="l">
              <a:lnSpc>
                <a:spcPct val="115000"/>
              </a:lnSpc>
              <a:spcBef>
                <a:spcPts val="0"/>
              </a:spcBef>
              <a:spcAft>
                <a:spcPts val="0"/>
              </a:spcAft>
              <a:buSzPts val="1300"/>
              <a:buFont typeface="Mada"/>
              <a:buChar char="●"/>
            </a:pPr>
            <a:r>
              <a:rPr lang="en-GB" sz="1300">
                <a:latin typeface="Mada"/>
                <a:ea typeface="Mada"/>
                <a:cs typeface="Mada"/>
                <a:sym typeface="Mada"/>
              </a:rPr>
              <a:t>Vital signs, hand, head, neck, chest, and anorectal examination</a:t>
            </a:r>
            <a:r>
              <a:rPr lang="en-GB" sz="1300">
                <a:solidFill>
                  <a:srgbClr val="999999"/>
                </a:solidFill>
                <a:latin typeface="Mada"/>
                <a:ea typeface="Mada"/>
                <a:cs typeface="Mada"/>
                <a:sym typeface="Mada"/>
              </a:rPr>
              <a:t>(included in session 13)</a:t>
            </a:r>
            <a:endParaRPr sz="1300">
              <a:solidFill>
                <a:srgbClr val="999999"/>
              </a:solidFill>
              <a:latin typeface="Mada"/>
              <a:ea typeface="Mada"/>
              <a:cs typeface="Mada"/>
              <a:sym typeface="Mada"/>
            </a:endParaRPr>
          </a:p>
          <a:p>
            <a:pPr indent="-311150" lvl="0" marL="914400" rtl="0" algn="l">
              <a:lnSpc>
                <a:spcPct val="115000"/>
              </a:lnSpc>
              <a:spcBef>
                <a:spcPts val="0"/>
              </a:spcBef>
              <a:spcAft>
                <a:spcPts val="0"/>
              </a:spcAft>
              <a:buSzPts val="1300"/>
              <a:buFont typeface="Mada"/>
              <a:buChar char="●"/>
            </a:pPr>
            <a:r>
              <a:rPr lang="en-GB" sz="1300">
                <a:latin typeface="Mada"/>
                <a:ea typeface="Mada"/>
                <a:cs typeface="Mada"/>
                <a:sym typeface="Mada"/>
              </a:rPr>
              <a:t>Complete Abdominal examination</a:t>
            </a:r>
            <a:endParaRPr sz="1300">
              <a:latin typeface="Mada"/>
              <a:ea typeface="Mada"/>
              <a:cs typeface="Mada"/>
              <a:sym typeface="Mada"/>
            </a:endParaRPr>
          </a:p>
          <a:p>
            <a:pPr indent="0" lvl="0" marL="0" rtl="0" algn="l">
              <a:lnSpc>
                <a:spcPct val="115000"/>
              </a:lnSpc>
              <a:spcBef>
                <a:spcPts val="0"/>
              </a:spcBef>
              <a:spcAft>
                <a:spcPts val="0"/>
              </a:spcAft>
              <a:buNone/>
            </a:pPr>
            <a:r>
              <a:rPr b="1" lang="en-GB" sz="1300">
                <a:latin typeface="Mada"/>
                <a:ea typeface="Mada"/>
                <a:cs typeface="Mada"/>
                <a:sym typeface="Mada"/>
              </a:rPr>
              <a:t>12. Surgical Physical Signs of the Abdomen</a:t>
            </a:r>
            <a:endParaRPr sz="1300">
              <a:latin typeface="Mada"/>
              <a:ea typeface="Mada"/>
              <a:cs typeface="Mada"/>
              <a:sym typeface="Mada"/>
            </a:endParaRPr>
          </a:p>
          <a:p>
            <a:pPr indent="-311150" lvl="0" marL="914400" rtl="0" algn="l">
              <a:lnSpc>
                <a:spcPct val="115000"/>
              </a:lnSpc>
              <a:spcBef>
                <a:spcPts val="0"/>
              </a:spcBef>
              <a:spcAft>
                <a:spcPts val="0"/>
              </a:spcAft>
              <a:buSzPts val="1300"/>
              <a:buFont typeface="Mada"/>
              <a:buChar char="●"/>
            </a:pPr>
            <a:r>
              <a:rPr lang="en-GB" sz="1300">
                <a:latin typeface="Mada"/>
                <a:ea typeface="Mada"/>
                <a:cs typeface="Mada"/>
                <a:sym typeface="Mada"/>
              </a:rPr>
              <a:t>Scars</a:t>
            </a:r>
            <a:endParaRPr sz="1300">
              <a:latin typeface="Mada"/>
              <a:ea typeface="Mada"/>
              <a:cs typeface="Mada"/>
              <a:sym typeface="Mada"/>
            </a:endParaRPr>
          </a:p>
          <a:p>
            <a:pPr indent="-311150" lvl="0" marL="914400" rtl="0" algn="l">
              <a:lnSpc>
                <a:spcPct val="115000"/>
              </a:lnSpc>
              <a:spcBef>
                <a:spcPts val="0"/>
              </a:spcBef>
              <a:spcAft>
                <a:spcPts val="0"/>
              </a:spcAft>
              <a:buSzPts val="1300"/>
              <a:buFont typeface="Mada"/>
              <a:buChar char="●"/>
            </a:pPr>
            <a:r>
              <a:rPr lang="en-GB" sz="1300">
                <a:latin typeface="Mada"/>
                <a:ea typeface="Mada"/>
                <a:cs typeface="Mada"/>
                <a:sym typeface="Mada"/>
              </a:rPr>
              <a:t>Fistula and Sinus</a:t>
            </a:r>
            <a:endParaRPr sz="1300">
              <a:latin typeface="Mada"/>
              <a:ea typeface="Mada"/>
              <a:cs typeface="Mada"/>
              <a:sym typeface="Mada"/>
            </a:endParaRPr>
          </a:p>
          <a:p>
            <a:pPr indent="-311150" lvl="0" marL="914400" rtl="0" algn="l">
              <a:lnSpc>
                <a:spcPct val="115000"/>
              </a:lnSpc>
              <a:spcBef>
                <a:spcPts val="0"/>
              </a:spcBef>
              <a:spcAft>
                <a:spcPts val="0"/>
              </a:spcAft>
              <a:buSzPts val="1300"/>
              <a:buFont typeface="Mada"/>
              <a:buChar char="●"/>
            </a:pPr>
            <a:r>
              <a:rPr lang="en-GB" sz="1300">
                <a:latin typeface="Mada"/>
                <a:ea typeface="Mada"/>
                <a:cs typeface="Mada"/>
                <a:sym typeface="Mada"/>
              </a:rPr>
              <a:t>Prominent Veins of Abdominal Wall</a:t>
            </a:r>
            <a:endParaRPr sz="1300">
              <a:latin typeface="Mada"/>
              <a:ea typeface="Mada"/>
              <a:cs typeface="Mada"/>
              <a:sym typeface="Mada"/>
            </a:endParaRPr>
          </a:p>
          <a:p>
            <a:pPr indent="-311150" lvl="0" marL="914400" rtl="0" algn="l">
              <a:lnSpc>
                <a:spcPct val="115000"/>
              </a:lnSpc>
              <a:spcBef>
                <a:spcPts val="0"/>
              </a:spcBef>
              <a:spcAft>
                <a:spcPts val="0"/>
              </a:spcAft>
              <a:buSzPts val="1300"/>
              <a:buFont typeface="Mada"/>
              <a:buChar char="●"/>
            </a:pPr>
            <a:r>
              <a:rPr lang="en-GB" sz="1300">
                <a:latin typeface="Mada"/>
                <a:ea typeface="Mada"/>
                <a:cs typeface="Mada"/>
                <a:sym typeface="Mada"/>
              </a:rPr>
              <a:t>Stomas</a:t>
            </a:r>
            <a:endParaRPr sz="1300">
              <a:latin typeface="Mada"/>
              <a:ea typeface="Mada"/>
              <a:cs typeface="Mada"/>
              <a:sym typeface="Mada"/>
            </a:endParaRPr>
          </a:p>
          <a:p>
            <a:pPr indent="-311150" lvl="0" marL="914400" rtl="0" algn="l">
              <a:lnSpc>
                <a:spcPct val="115000"/>
              </a:lnSpc>
              <a:spcBef>
                <a:spcPts val="0"/>
              </a:spcBef>
              <a:spcAft>
                <a:spcPts val="0"/>
              </a:spcAft>
              <a:buSzPts val="1300"/>
              <a:buFont typeface="Mada"/>
              <a:buChar char="●"/>
            </a:pPr>
            <a:r>
              <a:rPr lang="en-GB" sz="1300">
                <a:latin typeface="Mada"/>
                <a:ea typeface="Mada"/>
                <a:cs typeface="Mada"/>
                <a:sym typeface="Mada"/>
              </a:rPr>
              <a:t>Abdominal Distention</a:t>
            </a:r>
            <a:endParaRPr sz="1300">
              <a:latin typeface="Mada"/>
              <a:ea typeface="Mada"/>
              <a:cs typeface="Mada"/>
              <a:sym typeface="Mada"/>
            </a:endParaRPr>
          </a:p>
          <a:p>
            <a:pPr indent="-311150" lvl="0" marL="914400" rtl="0" algn="l">
              <a:lnSpc>
                <a:spcPct val="115000"/>
              </a:lnSpc>
              <a:spcBef>
                <a:spcPts val="0"/>
              </a:spcBef>
              <a:spcAft>
                <a:spcPts val="0"/>
              </a:spcAft>
              <a:buSzPts val="1300"/>
              <a:buFont typeface="Mada"/>
              <a:buChar char="●"/>
            </a:pPr>
            <a:r>
              <a:rPr lang="en-GB" sz="1300">
                <a:latin typeface="Mada"/>
                <a:ea typeface="Mada"/>
                <a:cs typeface="Mada"/>
                <a:sym typeface="Mada"/>
              </a:rPr>
              <a:t>Abdominal Tenderness</a:t>
            </a:r>
            <a:endParaRPr sz="1300">
              <a:latin typeface="Mada"/>
              <a:ea typeface="Mada"/>
              <a:cs typeface="Mada"/>
              <a:sym typeface="Mada"/>
            </a:endParaRPr>
          </a:p>
          <a:p>
            <a:pPr indent="-311150" lvl="0" marL="914400" rtl="0" algn="l">
              <a:lnSpc>
                <a:spcPct val="115000"/>
              </a:lnSpc>
              <a:spcBef>
                <a:spcPts val="0"/>
              </a:spcBef>
              <a:spcAft>
                <a:spcPts val="0"/>
              </a:spcAft>
              <a:buSzPts val="1300"/>
              <a:buFont typeface="Mada"/>
              <a:buChar char="●"/>
            </a:pPr>
            <a:r>
              <a:rPr lang="en-GB" sz="1300">
                <a:latin typeface="Mada"/>
                <a:ea typeface="Mada"/>
                <a:cs typeface="Mada"/>
                <a:sym typeface="Mada"/>
              </a:rPr>
              <a:t>Abdominal Masses</a:t>
            </a:r>
            <a:endParaRPr sz="1300">
              <a:latin typeface="Mada"/>
              <a:ea typeface="Mada"/>
              <a:cs typeface="Mada"/>
              <a:sym typeface="Mada"/>
            </a:endParaRPr>
          </a:p>
          <a:p>
            <a:pPr indent="-311150" lvl="0" marL="914400" rtl="0" algn="l">
              <a:lnSpc>
                <a:spcPct val="115000"/>
              </a:lnSpc>
              <a:spcBef>
                <a:spcPts val="0"/>
              </a:spcBef>
              <a:spcAft>
                <a:spcPts val="0"/>
              </a:spcAft>
              <a:buSzPts val="1300"/>
              <a:buFont typeface="Mada"/>
              <a:buChar char="●"/>
            </a:pPr>
            <a:r>
              <a:rPr lang="en-GB" sz="1300">
                <a:latin typeface="Mada"/>
                <a:ea typeface="Mada"/>
                <a:cs typeface="Mada"/>
                <a:sym typeface="Mada"/>
              </a:rPr>
              <a:t>Organomegaly</a:t>
            </a:r>
            <a:endParaRPr sz="1300">
              <a:latin typeface="Mada"/>
              <a:ea typeface="Mada"/>
              <a:cs typeface="Mada"/>
              <a:sym typeface="Mada"/>
            </a:endParaRPr>
          </a:p>
        </p:txBody>
      </p:sp>
      <p:sp>
        <p:nvSpPr>
          <p:cNvPr id="1575" name="Google Shape;1575;p89"/>
          <p:cNvSpPr txBox="1"/>
          <p:nvPr/>
        </p:nvSpPr>
        <p:spPr>
          <a:xfrm>
            <a:off x="60388" y="9816601"/>
            <a:ext cx="7509000" cy="16752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Browse’s Introduction to The Symptoms and Signs of Surgical Disease.</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Clinical Surgical Skills, Dr. Hamad Al Qahtani.</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436 OSCE files.</a:t>
            </a:r>
            <a:endParaRPr>
              <a:latin typeface="Mada"/>
              <a:ea typeface="Mada"/>
              <a:cs typeface="Mada"/>
              <a:sym typeface="Mada"/>
            </a:endParaRPr>
          </a:p>
        </p:txBody>
      </p:sp>
      <p:sp>
        <p:nvSpPr>
          <p:cNvPr id="1576" name="Google Shape;1576;p89"/>
          <p:cNvSpPr txBox="1"/>
          <p:nvPr/>
        </p:nvSpPr>
        <p:spPr>
          <a:xfrm>
            <a:off x="0" y="7731950"/>
            <a:ext cx="2499000" cy="5583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SzPts val="2000"/>
              <a:buFont typeface="Mada"/>
              <a:buChar char="●"/>
            </a:pPr>
            <a:r>
              <a:rPr lang="en-GB" sz="2000">
                <a:latin typeface="Mada"/>
                <a:ea typeface="Mada"/>
                <a:cs typeface="Mada"/>
                <a:sym typeface="Mada"/>
              </a:rPr>
              <a:t>Khalid Alharbi</a:t>
            </a:r>
            <a:endParaRPr sz="2000">
              <a:latin typeface="Mada"/>
              <a:ea typeface="Mada"/>
              <a:cs typeface="Mada"/>
              <a:sym typeface="Mada"/>
            </a:endParaRPr>
          </a:p>
        </p:txBody>
      </p:sp>
      <p:sp>
        <p:nvSpPr>
          <p:cNvPr id="1577" name="Google Shape;1577;p89"/>
          <p:cNvSpPr txBox="1"/>
          <p:nvPr/>
        </p:nvSpPr>
        <p:spPr>
          <a:xfrm>
            <a:off x="137850" y="299300"/>
            <a:ext cx="7058400" cy="310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3500">
                <a:solidFill>
                  <a:srgbClr val="9FCFCF"/>
                </a:solidFill>
                <a:highlight>
                  <a:schemeClr val="lt1"/>
                </a:highlight>
                <a:latin typeface="Lora"/>
                <a:ea typeface="Lora"/>
                <a:cs typeface="Lora"/>
                <a:sym typeface="Lora"/>
              </a:rPr>
              <a:t>Session 11+12: </a:t>
            </a:r>
            <a:r>
              <a:rPr b="1" lang="en-GB" sz="3500">
                <a:solidFill>
                  <a:srgbClr val="9FCFCF"/>
                </a:solidFill>
                <a:highlight>
                  <a:srgbClr val="FFFFFF"/>
                </a:highlight>
                <a:latin typeface="Lora"/>
                <a:ea typeface="Lora"/>
                <a:cs typeface="Lora"/>
                <a:sym typeface="Lora"/>
              </a:rPr>
              <a:t>Physical Examination of Gastrointestinal Tract and Abdomen &amp;</a:t>
            </a:r>
            <a:r>
              <a:rPr b="1" lang="en-GB" sz="3500">
                <a:solidFill>
                  <a:srgbClr val="FF0000"/>
                </a:solidFill>
                <a:highlight>
                  <a:srgbClr val="FFFFFF"/>
                </a:highlight>
                <a:latin typeface="Lora"/>
                <a:ea typeface="Lora"/>
                <a:cs typeface="Lora"/>
                <a:sym typeface="Lora"/>
              </a:rPr>
              <a:t> </a:t>
            </a:r>
            <a:r>
              <a:rPr b="1" lang="en-GB" sz="3500">
                <a:solidFill>
                  <a:srgbClr val="9FCFCF"/>
                </a:solidFill>
                <a:latin typeface="Lora"/>
                <a:ea typeface="Lora"/>
                <a:cs typeface="Lora"/>
                <a:sym typeface="Lora"/>
              </a:rPr>
              <a:t>Surgical Physical Signs of the Abdomen</a:t>
            </a:r>
            <a:endParaRPr b="1" sz="3500">
              <a:solidFill>
                <a:srgbClr val="9FCFCF"/>
              </a:solidFill>
              <a:latin typeface="Lora"/>
              <a:ea typeface="Lora"/>
              <a:cs typeface="Lora"/>
              <a:sym typeface="Lora"/>
            </a:endParaRPr>
          </a:p>
        </p:txBody>
      </p:sp>
      <p:sp>
        <p:nvSpPr>
          <p:cNvPr id="1578" name="Google Shape;1578;p89"/>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1579" name="Google Shape;1579;p89"/>
          <p:cNvSpPr/>
          <p:nvPr/>
        </p:nvSpPr>
        <p:spPr>
          <a:xfrm>
            <a:off x="291000" y="2644225"/>
            <a:ext cx="6752100" cy="558300"/>
          </a:xfrm>
          <a:prstGeom prst="roundRect">
            <a:avLst>
              <a:gd fmla="val 16667" name="adj"/>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700">
                <a:solidFill>
                  <a:srgbClr val="FFFFFF"/>
                </a:solidFill>
                <a:latin typeface="Mada"/>
                <a:ea typeface="Mada"/>
                <a:cs typeface="Mada"/>
                <a:sym typeface="Mada"/>
              </a:rPr>
              <a:t>GIT </a:t>
            </a:r>
            <a:r>
              <a:rPr b="1" lang="en-GB" sz="1700">
                <a:solidFill>
                  <a:srgbClr val="FFFFFF"/>
                </a:solidFill>
                <a:latin typeface="Mada"/>
                <a:ea typeface="Mada"/>
                <a:cs typeface="Mada"/>
                <a:sym typeface="Mada"/>
              </a:rPr>
              <a:t>examination Came In All Previous Osce Examinations</a:t>
            </a:r>
            <a:endParaRPr b="1" sz="1700">
              <a:solidFill>
                <a:srgbClr val="FFFFFF"/>
              </a:solidFill>
              <a:latin typeface="Mada"/>
              <a:ea typeface="Mada"/>
              <a:cs typeface="Mada"/>
              <a:sym typeface="Mada"/>
            </a:endParaRPr>
          </a:p>
        </p:txBody>
      </p:sp>
      <p:grpSp>
        <p:nvGrpSpPr>
          <p:cNvPr id="1580" name="Google Shape;1580;p89"/>
          <p:cNvGrpSpPr/>
          <p:nvPr/>
        </p:nvGrpSpPr>
        <p:grpSpPr>
          <a:xfrm>
            <a:off x="20150" y="8123757"/>
            <a:ext cx="4067400" cy="489881"/>
            <a:chOff x="80450" y="3045481"/>
            <a:chExt cx="4067400" cy="489881"/>
          </a:xfrm>
        </p:grpSpPr>
        <p:sp>
          <p:nvSpPr>
            <p:cNvPr id="1581" name="Google Shape;1581;p89"/>
            <p:cNvSpPr txBox="1"/>
            <p:nvPr/>
          </p:nvSpPr>
          <p:spPr>
            <a:xfrm>
              <a:off x="80450" y="3045481"/>
              <a:ext cx="4067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Reviewed by : </a:t>
              </a:r>
              <a:endParaRPr sz="1800">
                <a:solidFill>
                  <a:srgbClr val="9FCFCF"/>
                </a:solidFill>
                <a:latin typeface="Comfortaa Regular"/>
                <a:ea typeface="Comfortaa Regular"/>
                <a:cs typeface="Comfortaa Regular"/>
                <a:sym typeface="Comfortaa Regular"/>
              </a:endParaRPr>
            </a:p>
          </p:txBody>
        </p:sp>
        <p:sp>
          <p:nvSpPr>
            <p:cNvPr id="1582" name="Google Shape;1582;p89"/>
            <p:cNvSpPr/>
            <p:nvPr/>
          </p:nvSpPr>
          <p:spPr>
            <a:xfrm>
              <a:off x="80450" y="3496062"/>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1583" name="Google Shape;1583;p89"/>
          <p:cNvSpPr txBox="1"/>
          <p:nvPr/>
        </p:nvSpPr>
        <p:spPr>
          <a:xfrm>
            <a:off x="20150" y="8623425"/>
            <a:ext cx="2625600" cy="8004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Mada"/>
              <a:buChar char="●"/>
            </a:pPr>
            <a:r>
              <a:rPr lang="en-GB" sz="2000">
                <a:latin typeface="Mada"/>
                <a:ea typeface="Mada"/>
                <a:cs typeface="Mada"/>
                <a:sym typeface="Mada"/>
              </a:rPr>
              <a:t>Joud AlKhalifah</a:t>
            </a:r>
            <a:endParaRPr sz="2000">
              <a:latin typeface="Mada"/>
              <a:ea typeface="Mada"/>
              <a:cs typeface="Mada"/>
              <a:sym typeface="Mada"/>
            </a:endParaRPr>
          </a:p>
          <a:p>
            <a:pPr indent="-355600" lvl="0" marL="457200" rtl="0" algn="l">
              <a:spcBef>
                <a:spcPts val="0"/>
              </a:spcBef>
              <a:spcAft>
                <a:spcPts val="0"/>
              </a:spcAft>
              <a:buSzPts val="2000"/>
              <a:buFont typeface="Mada"/>
              <a:buChar char="●"/>
            </a:pPr>
            <a:r>
              <a:rPr lang="en-GB" sz="2000">
                <a:latin typeface="Mada"/>
                <a:ea typeface="Mada"/>
                <a:cs typeface="Mada"/>
                <a:sym typeface="Mada"/>
              </a:rPr>
              <a:t>Rema Alqahtani</a:t>
            </a:r>
            <a:endParaRPr sz="2000">
              <a:latin typeface="Mada"/>
              <a:ea typeface="Mada"/>
              <a:cs typeface="Mada"/>
              <a:sym typeface="Mada"/>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7" name="Shape 1587"/>
        <p:cNvGrpSpPr/>
        <p:nvPr/>
      </p:nvGrpSpPr>
      <p:grpSpPr>
        <a:xfrm>
          <a:off x="0" y="0"/>
          <a:ext cx="0" cy="0"/>
          <a:chOff x="0" y="0"/>
          <a:chExt cx="0" cy="0"/>
        </a:xfrm>
      </p:grpSpPr>
      <p:sp>
        <p:nvSpPr>
          <p:cNvPr id="1588" name="Google Shape;1588;p90"/>
          <p:cNvSpPr txBox="1"/>
          <p:nvPr/>
        </p:nvSpPr>
        <p:spPr>
          <a:xfrm>
            <a:off x="2250" y="1660125"/>
            <a:ext cx="7589400" cy="78525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Font typeface="Lora"/>
              <a:buChar char="●"/>
            </a:pPr>
            <a:r>
              <a:rPr b="1" lang="en-GB" sz="1100">
                <a:highlight>
                  <a:srgbClr val="F9DEC9"/>
                </a:highlight>
                <a:latin typeface="Lora"/>
                <a:ea typeface="Lora"/>
                <a:cs typeface="Lora"/>
                <a:sym typeface="Lora"/>
              </a:rPr>
              <a:t>From the end of the bed:</a:t>
            </a:r>
            <a:endParaRPr b="1" sz="1100">
              <a:highlight>
                <a:srgbClr val="F9DEC9"/>
              </a:highlight>
              <a:latin typeface="Lora"/>
              <a:ea typeface="Lora"/>
              <a:cs typeface="Lora"/>
              <a:sym typeface="Lora"/>
            </a:endParaRPr>
          </a:p>
          <a:p>
            <a:pPr indent="-298450" lvl="1" marL="9144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Body habitus</a:t>
            </a:r>
            <a:r>
              <a:rPr lang="en-GB" sz="1100">
                <a:latin typeface="Mada"/>
                <a:ea typeface="Mada"/>
                <a:cs typeface="Mada"/>
                <a:sym typeface="Mada"/>
              </a:rPr>
              <a:t>, </a:t>
            </a:r>
            <a:r>
              <a:rPr lang="en-GB" sz="1100">
                <a:solidFill>
                  <a:schemeClr val="dk1"/>
                </a:solidFill>
                <a:latin typeface="Mada"/>
                <a:ea typeface="Mada"/>
                <a:cs typeface="Mada"/>
                <a:sym typeface="Mada"/>
              </a:rPr>
              <a:t>Scars</a:t>
            </a:r>
            <a:r>
              <a:rPr lang="en-GB" sz="1100">
                <a:latin typeface="Mada"/>
                <a:ea typeface="Mada"/>
                <a:cs typeface="Mada"/>
                <a:sym typeface="Mada"/>
              </a:rPr>
              <a:t>, </a:t>
            </a:r>
            <a:r>
              <a:rPr lang="en-GB" sz="1100">
                <a:latin typeface="Mada"/>
                <a:ea typeface="Mada"/>
                <a:cs typeface="Mada"/>
                <a:sym typeface="Mada"/>
              </a:rPr>
              <a:t>Jaundice  (yellow skin &amp; sclera), Abdominal distension, Visible Masses.</a:t>
            </a:r>
            <a:endParaRPr sz="1100">
              <a:latin typeface="Mada"/>
              <a:ea typeface="Mada"/>
              <a:cs typeface="Mada"/>
              <a:sym typeface="Mada"/>
            </a:endParaRPr>
          </a:p>
          <a:p>
            <a:pPr indent="0" lvl="0" marL="0" rtl="0" algn="l">
              <a:lnSpc>
                <a:spcPct val="115000"/>
              </a:lnSpc>
              <a:spcBef>
                <a:spcPts val="0"/>
              </a:spcBef>
              <a:spcAft>
                <a:spcPts val="0"/>
              </a:spcAft>
              <a:buNone/>
            </a:pPr>
            <a:r>
              <a:t/>
            </a:r>
            <a:endParaRPr sz="1100">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Hands:</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Koilonychia, </a:t>
            </a:r>
            <a:r>
              <a:rPr lang="en-GB" sz="1100">
                <a:solidFill>
                  <a:schemeClr val="dk1"/>
                </a:solidFill>
                <a:latin typeface="Mada"/>
                <a:ea typeface="Mada"/>
                <a:cs typeface="Mada"/>
                <a:sym typeface="Mada"/>
              </a:rPr>
              <a:t>Pallor.</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Leukonychia → associated with hypoalbuminemia (end-stage liver disease, protein-losing enteropathy).</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Clubbing → associated with inflammatory bowel disease, celiac disease, liver cirrhosis and lymphoma of the gastrointestinal tract.</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Palmar erythema </a:t>
            </a:r>
            <a:r>
              <a:rPr lang="en-GB" sz="1100">
                <a:solidFill>
                  <a:srgbClr val="999999"/>
                </a:solidFill>
                <a:latin typeface="Mada"/>
                <a:ea typeface="Mada"/>
                <a:cs typeface="Mada"/>
                <a:sym typeface="Mada"/>
              </a:rPr>
              <a:t>(reddening of the palms of the hand affecting the thenar and hypothenar eminences, often the soles of the feet are also affected).This can be a feature of chronic liver disease</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rgbClr val="FF0000"/>
                </a:solidFill>
                <a:latin typeface="Mada"/>
                <a:ea typeface="Mada"/>
                <a:cs typeface="Mada"/>
                <a:sym typeface="Mada"/>
              </a:rPr>
              <a:t>Dupuytren’s contracture</a:t>
            </a:r>
            <a:r>
              <a:rPr lang="en-GB" sz="1100">
                <a:solidFill>
                  <a:schemeClr val="dk1"/>
                </a:solidFill>
                <a:latin typeface="Mada"/>
                <a:ea typeface="Mada"/>
                <a:cs typeface="Mada"/>
                <a:sym typeface="Mada"/>
              </a:rPr>
              <a:t> (thickening of the palmar fascia) → </a:t>
            </a:r>
            <a:r>
              <a:rPr lang="en-GB" sz="1100">
                <a:solidFill>
                  <a:schemeClr val="dk1"/>
                </a:solidFill>
                <a:latin typeface="Mada"/>
                <a:ea typeface="Mada"/>
                <a:cs typeface="Mada"/>
                <a:sym typeface="Mada"/>
              </a:rPr>
              <a:t>It is associated with alcoholism (not liver disease)</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Asterixis: Flapping tremor (</a:t>
            </a:r>
            <a:r>
              <a:rPr lang="en-GB" sz="1100">
                <a:solidFill>
                  <a:srgbClr val="FF0000"/>
                </a:solidFill>
                <a:latin typeface="Mada"/>
                <a:ea typeface="Mada"/>
                <a:cs typeface="Mada"/>
                <a:sym typeface="Mada"/>
              </a:rPr>
              <a:t>hepatic encephalopathy due to </a:t>
            </a:r>
            <a:r>
              <a:rPr lang="en-GB" sz="1100">
                <a:solidFill>
                  <a:srgbClr val="FF0000"/>
                </a:solidFill>
                <a:latin typeface="Mada"/>
                <a:ea typeface="Mada"/>
                <a:cs typeface="Mada"/>
                <a:sym typeface="Mada"/>
              </a:rPr>
              <a:t>hyperammonemia</a:t>
            </a:r>
            <a:r>
              <a:rPr lang="en-GB" sz="1100">
                <a:solidFill>
                  <a:schemeClr val="dk1"/>
                </a:solidFill>
                <a:latin typeface="Mada"/>
                <a:ea typeface="Mada"/>
                <a:cs typeface="Mada"/>
                <a:sym typeface="Mada"/>
              </a:rPr>
              <a:t> &amp; uremia)</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Temperature &amp; radial pulse </a:t>
            </a:r>
            <a:endParaRPr sz="1100">
              <a:solidFill>
                <a:srgbClr val="999999"/>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rgbClr val="999999"/>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Arms and Axillae:</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Spider naevi </a:t>
            </a:r>
            <a:r>
              <a:rPr lang="en-GB" sz="1100">
                <a:solidFill>
                  <a:srgbClr val="999999"/>
                </a:solidFill>
                <a:latin typeface="Mada"/>
                <a:ea typeface="Mada"/>
                <a:cs typeface="Mada"/>
                <a:sym typeface="Mada"/>
              </a:rPr>
              <a:t>(Their usual distribution is in the area drained by the superior vena cava. so they are found on the arms, neck, and chest wall).</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Bruising &amp; petechiae:</a:t>
            </a:r>
            <a:r>
              <a:rPr lang="en-GB" sz="1100">
                <a:solidFill>
                  <a:schemeClr val="dk1"/>
                </a:solidFill>
                <a:latin typeface="Mada"/>
                <a:ea typeface="Mada"/>
                <a:cs typeface="Mada"/>
                <a:sym typeface="Mada"/>
              </a:rPr>
              <a:t> may suggest underlying clotting abnormalities secondary to liver disease (e.g. cirrhosis).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Muscle wasting:</a:t>
            </a:r>
            <a:r>
              <a:rPr lang="en-GB" sz="1100">
                <a:solidFill>
                  <a:schemeClr val="dk1"/>
                </a:solidFill>
                <a:latin typeface="Mada"/>
                <a:ea typeface="Mada"/>
                <a:cs typeface="Mada"/>
                <a:sym typeface="Mada"/>
              </a:rPr>
              <a:t> may indicate </a:t>
            </a:r>
            <a:r>
              <a:rPr lang="en-GB" sz="1100">
                <a:solidFill>
                  <a:schemeClr val="dk1"/>
                </a:solidFill>
                <a:latin typeface="Mada"/>
                <a:ea typeface="Mada"/>
                <a:cs typeface="Mada"/>
                <a:sym typeface="Mada"/>
              </a:rPr>
              <a:t>malnutrition</a:t>
            </a:r>
            <a:r>
              <a:rPr lang="en-GB" sz="1100">
                <a:solidFill>
                  <a:schemeClr val="dk1"/>
                </a:solidFill>
                <a:latin typeface="Mada"/>
                <a:ea typeface="Mada"/>
                <a:cs typeface="Mada"/>
                <a:sym typeface="Mada"/>
              </a:rPr>
              <a:t> in </a:t>
            </a:r>
            <a:r>
              <a:rPr lang="en-GB" sz="1100">
                <a:solidFill>
                  <a:schemeClr val="dk1"/>
                </a:solidFill>
                <a:latin typeface="Mada"/>
                <a:ea typeface="Mada"/>
                <a:cs typeface="Mada"/>
                <a:sym typeface="Mada"/>
              </a:rPr>
              <a:t>alcoholic</a:t>
            </a:r>
            <a:r>
              <a:rPr lang="en-GB" sz="1100">
                <a:solidFill>
                  <a:schemeClr val="dk1"/>
                </a:solidFill>
                <a:latin typeface="Mada"/>
                <a:ea typeface="Mada"/>
                <a:cs typeface="Mada"/>
                <a:sym typeface="Mada"/>
              </a:rPr>
              <a:t> patients or it may be due to malignant disease of gastrointestinal tract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Scratch marks:</a:t>
            </a:r>
            <a:r>
              <a:rPr lang="en-GB" sz="1100">
                <a:solidFill>
                  <a:schemeClr val="dk1"/>
                </a:solidFill>
                <a:latin typeface="Mada"/>
                <a:ea typeface="Mada"/>
                <a:cs typeface="Mada"/>
                <a:sym typeface="Mada"/>
              </a:rPr>
              <a:t> caused by the patient trying to relieve pruritus due to cholestasis.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IV drug abuse → increased risk of viral hepatitis.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Check for </a:t>
            </a:r>
            <a:r>
              <a:rPr b="1" lang="en-GB" sz="1100">
                <a:solidFill>
                  <a:schemeClr val="dk1"/>
                </a:solidFill>
                <a:latin typeface="Mada"/>
                <a:ea typeface="Mada"/>
                <a:cs typeface="Mada"/>
                <a:sym typeface="Mada"/>
              </a:rPr>
              <a:t>Acanthosis nigricans</a:t>
            </a:r>
            <a:r>
              <a:rPr b="1" lang="en-GB" sz="1100">
                <a:solidFill>
                  <a:schemeClr val="dk1"/>
                </a:solidFill>
                <a:latin typeface="Mada"/>
                <a:ea typeface="Mada"/>
                <a:cs typeface="Mada"/>
                <a:sym typeface="Mada"/>
              </a:rPr>
              <a:t>.</a:t>
            </a:r>
            <a:endParaRPr b="1"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Neck</a:t>
            </a:r>
            <a:r>
              <a:rPr b="1" lang="en-GB" sz="1100">
                <a:solidFill>
                  <a:schemeClr val="dk1"/>
                </a:solidFill>
                <a:highlight>
                  <a:srgbClr val="F9DEC9"/>
                </a:highlight>
                <a:latin typeface="Lora"/>
                <a:ea typeface="Lora"/>
                <a:cs typeface="Lora"/>
                <a:sym typeface="Lora"/>
              </a:rPr>
              <a:t>:</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Check for </a:t>
            </a:r>
            <a:r>
              <a:rPr b="1" lang="en-GB" sz="1100">
                <a:solidFill>
                  <a:schemeClr val="dk1"/>
                </a:solidFill>
                <a:latin typeface="Mada"/>
                <a:ea typeface="Mada"/>
                <a:cs typeface="Mada"/>
                <a:sym typeface="Mada"/>
              </a:rPr>
              <a:t>lymphadenopathy</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Eyes:</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Xanthelasma → hyperlipidemia</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Pale conjunctiva → anemia</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Jaundice </a:t>
            </a:r>
            <a:r>
              <a:rPr lang="en-GB" sz="1100">
                <a:solidFill>
                  <a:srgbClr val="999999"/>
                </a:solidFill>
                <a:latin typeface="Mada"/>
                <a:ea typeface="Mada"/>
                <a:cs typeface="Mada"/>
                <a:sym typeface="Mada"/>
              </a:rPr>
              <a:t>(look at sclera)</a:t>
            </a:r>
            <a:endParaRPr sz="1100">
              <a:solidFill>
                <a:srgbClr val="999999"/>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Kayser-Fleischer rings  → wilson’s disease</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Mouth:</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Lips: </a:t>
            </a:r>
            <a:r>
              <a:rPr lang="en-GB" sz="1100">
                <a:solidFill>
                  <a:schemeClr val="dk1"/>
                </a:solidFill>
                <a:latin typeface="Mada"/>
                <a:ea typeface="Mada"/>
                <a:cs typeface="Mada"/>
                <a:sym typeface="Mada"/>
              </a:rPr>
              <a:t>Angular stomatitis, ulceration, leukoplakia, pigmentation.</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Tongue: </a:t>
            </a:r>
            <a:r>
              <a:rPr lang="en-GB" sz="1100">
                <a:solidFill>
                  <a:schemeClr val="dk1"/>
                </a:solidFill>
                <a:latin typeface="Mada"/>
                <a:ea typeface="Mada"/>
                <a:cs typeface="Mada"/>
                <a:sym typeface="Mada"/>
              </a:rPr>
              <a:t>atrophic glossitis, leukoplakia, ulceration and dehydration.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Fetor Hepaticus→ hepatocellular failure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Mouth ulcers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Gum hypertrophy, pigmentation, or candidiasis</a:t>
            </a:r>
            <a:endParaRPr b="1" sz="1100">
              <a:solidFill>
                <a:schemeClr val="dk1"/>
              </a:solidFill>
              <a:highlight>
                <a:srgbClr val="F9DEC9"/>
              </a:highlight>
              <a:latin typeface="Lora"/>
              <a:ea typeface="Lora"/>
              <a:cs typeface="Lora"/>
              <a:sym typeface="Lor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Chest:</a:t>
            </a:r>
            <a:endParaRPr b="1" sz="1100">
              <a:solidFill>
                <a:srgbClr val="DBA17B"/>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Spider naevi: </a:t>
            </a:r>
            <a:r>
              <a:rPr lang="en-GB" sz="1100">
                <a:solidFill>
                  <a:schemeClr val="dk1"/>
                </a:solidFill>
                <a:latin typeface="Mada"/>
                <a:ea typeface="Mada"/>
                <a:cs typeface="Mada"/>
                <a:sym typeface="Mada"/>
              </a:rPr>
              <a:t>can be seen in the neck and the arms as well.</a:t>
            </a:r>
            <a:r>
              <a:rPr b="1" lang="en-GB" sz="1100">
                <a:solidFill>
                  <a:schemeClr val="dk1"/>
                </a:solidFill>
                <a:latin typeface="Mada"/>
                <a:ea typeface="Mada"/>
                <a:cs typeface="Mada"/>
                <a:sym typeface="Mada"/>
              </a:rPr>
              <a:t> </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Gynecomastia: </a:t>
            </a:r>
            <a:r>
              <a:rPr lang="en-GB" sz="1100">
                <a:solidFill>
                  <a:schemeClr val="dk1"/>
                </a:solidFill>
                <a:latin typeface="Mada"/>
                <a:ea typeface="Mada"/>
                <a:cs typeface="Mada"/>
                <a:sym typeface="Mada"/>
              </a:rPr>
              <a:t>caused by increased levels of circulating estrogen (liver cirrhosis).</a:t>
            </a:r>
            <a:endParaRPr sz="1100">
              <a:solidFill>
                <a:schemeClr val="dk1"/>
              </a:solidFill>
              <a:latin typeface="Mada"/>
              <a:ea typeface="Mada"/>
              <a:cs typeface="Mada"/>
              <a:sym typeface="Mada"/>
            </a:endParaRPr>
          </a:p>
        </p:txBody>
      </p:sp>
      <p:sp>
        <p:nvSpPr>
          <p:cNvPr id="1589" name="Google Shape;1589;p90"/>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90"/>
          <p:cNvSpPr/>
          <p:nvPr/>
        </p:nvSpPr>
        <p:spPr>
          <a:xfrm>
            <a:off x="5291763" y="6919525"/>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90"/>
          <p:cNvSpPr/>
          <p:nvPr/>
        </p:nvSpPr>
        <p:spPr>
          <a:xfrm>
            <a:off x="7085063" y="6061925"/>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90"/>
          <p:cNvSpPr txBox="1"/>
          <p:nvPr/>
        </p:nvSpPr>
        <p:spPr>
          <a:xfrm>
            <a:off x="88850" y="166250"/>
            <a:ext cx="7058400" cy="75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highlight>
                  <a:srgbClr val="FFFFFF"/>
                </a:highlight>
                <a:latin typeface="Lora"/>
                <a:ea typeface="Lora"/>
                <a:cs typeface="Lora"/>
                <a:sym typeface="Lora"/>
              </a:rPr>
              <a:t>Physical Examination of GI Tract and Abdomen</a:t>
            </a:r>
            <a:endParaRPr b="1" sz="2000">
              <a:solidFill>
                <a:srgbClr val="9FCFCF"/>
              </a:solidFill>
              <a:latin typeface="Lora"/>
              <a:ea typeface="Lora"/>
              <a:cs typeface="Lora"/>
              <a:sym typeface="Lora"/>
            </a:endParaRPr>
          </a:p>
        </p:txBody>
      </p:sp>
      <p:sp>
        <p:nvSpPr>
          <p:cNvPr id="1593" name="Google Shape;1593;p90"/>
          <p:cNvSpPr/>
          <p:nvPr/>
        </p:nvSpPr>
        <p:spPr>
          <a:xfrm>
            <a:off x="5072600" y="6397175"/>
            <a:ext cx="255900" cy="619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90"/>
          <p:cNvSpPr/>
          <p:nvPr/>
        </p:nvSpPr>
        <p:spPr>
          <a:xfrm>
            <a:off x="7098150" y="6135325"/>
            <a:ext cx="255900" cy="619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90"/>
          <p:cNvSpPr/>
          <p:nvPr/>
        </p:nvSpPr>
        <p:spPr>
          <a:xfrm>
            <a:off x="6484725" y="6454250"/>
            <a:ext cx="255900" cy="619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90"/>
          <p:cNvSpPr/>
          <p:nvPr/>
        </p:nvSpPr>
        <p:spPr>
          <a:xfrm>
            <a:off x="-2100" y="1544275"/>
            <a:ext cx="1659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pic>
        <p:nvPicPr>
          <p:cNvPr id="1597" name="Google Shape;1597;p90"/>
          <p:cNvPicPr preferRelativeResize="0"/>
          <p:nvPr/>
        </p:nvPicPr>
        <p:blipFill>
          <a:blip r:embed="rId3">
            <a:alphaModFix/>
          </a:blip>
          <a:stretch>
            <a:fillRect/>
          </a:stretch>
        </p:blipFill>
        <p:spPr>
          <a:xfrm>
            <a:off x="3618027" y="6353425"/>
            <a:ext cx="959400" cy="1439125"/>
          </a:xfrm>
          <a:prstGeom prst="rect">
            <a:avLst/>
          </a:prstGeom>
          <a:noFill/>
          <a:ln cap="flat" cmpd="sng" w="9525">
            <a:solidFill>
              <a:srgbClr val="000000"/>
            </a:solidFill>
            <a:prstDash val="solid"/>
            <a:round/>
            <a:headEnd len="sm" w="sm" type="none"/>
            <a:tailEnd len="sm" w="sm" type="none"/>
          </a:ln>
        </p:spPr>
      </p:pic>
      <p:cxnSp>
        <p:nvCxnSpPr>
          <p:cNvPr id="1598" name="Google Shape;1598;p90"/>
          <p:cNvCxnSpPr>
            <a:endCxn id="1597" idx="1"/>
          </p:cNvCxnSpPr>
          <p:nvPr/>
        </p:nvCxnSpPr>
        <p:spPr>
          <a:xfrm>
            <a:off x="2882127" y="6501187"/>
            <a:ext cx="735900" cy="571800"/>
          </a:xfrm>
          <a:prstGeom prst="curvedConnector3">
            <a:avLst>
              <a:gd fmla="val 50000" name="adj1"/>
            </a:avLst>
          </a:prstGeom>
          <a:noFill/>
          <a:ln cap="flat" cmpd="sng" w="9525">
            <a:solidFill>
              <a:schemeClr val="dk2"/>
            </a:solidFill>
            <a:prstDash val="solid"/>
            <a:round/>
            <a:headEnd len="med" w="med" type="none"/>
            <a:tailEnd len="med" w="med" type="triangle"/>
          </a:ln>
        </p:spPr>
      </p:cxnSp>
      <p:sp>
        <p:nvSpPr>
          <p:cNvPr id="1599" name="Google Shape;1599;p90"/>
          <p:cNvSpPr txBox="1"/>
          <p:nvPr/>
        </p:nvSpPr>
        <p:spPr>
          <a:xfrm>
            <a:off x="1927328" y="786688"/>
            <a:ext cx="11955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A B C C D E</a:t>
            </a:r>
            <a:endParaRPr b="1">
              <a:solidFill>
                <a:srgbClr val="23455A"/>
              </a:solidFill>
              <a:highlight>
                <a:srgbClr val="C7E3E6"/>
              </a:highlight>
              <a:latin typeface="Lora"/>
              <a:ea typeface="Lora"/>
              <a:cs typeface="Lora"/>
              <a:sym typeface="Lora"/>
            </a:endParaRPr>
          </a:p>
        </p:txBody>
      </p:sp>
      <p:sp>
        <p:nvSpPr>
          <p:cNvPr id="1600" name="Google Shape;1600;p90"/>
          <p:cNvSpPr txBox="1"/>
          <p:nvPr/>
        </p:nvSpPr>
        <p:spPr>
          <a:xfrm>
            <a:off x="3420654" y="786675"/>
            <a:ext cx="15630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Vital Signs</a:t>
            </a:r>
            <a:endParaRPr b="1">
              <a:solidFill>
                <a:srgbClr val="23455A"/>
              </a:solidFill>
              <a:highlight>
                <a:srgbClr val="C7E3E6"/>
              </a:highlight>
              <a:latin typeface="Lora"/>
              <a:ea typeface="Lora"/>
              <a:cs typeface="Lora"/>
              <a:sym typeface="Lora"/>
            </a:endParaRPr>
          </a:p>
        </p:txBody>
      </p:sp>
      <p:sp>
        <p:nvSpPr>
          <p:cNvPr id="1601" name="Google Shape;1601;p90"/>
          <p:cNvSpPr txBox="1"/>
          <p:nvPr/>
        </p:nvSpPr>
        <p:spPr>
          <a:xfrm>
            <a:off x="1672502" y="720738"/>
            <a:ext cx="5247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2</a:t>
            </a:r>
            <a:endParaRPr b="1" sz="2000">
              <a:solidFill>
                <a:srgbClr val="F9DEC9"/>
              </a:solidFill>
              <a:latin typeface="Pacifico"/>
              <a:ea typeface="Pacifico"/>
              <a:cs typeface="Pacifico"/>
              <a:sym typeface="Pacifico"/>
            </a:endParaRPr>
          </a:p>
        </p:txBody>
      </p:sp>
      <p:sp>
        <p:nvSpPr>
          <p:cNvPr id="1602" name="Google Shape;1602;p90"/>
          <p:cNvSpPr txBox="1"/>
          <p:nvPr/>
        </p:nvSpPr>
        <p:spPr>
          <a:xfrm>
            <a:off x="3152230" y="708988"/>
            <a:ext cx="419400" cy="7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3</a:t>
            </a:r>
            <a:endParaRPr b="1" sz="2000">
              <a:solidFill>
                <a:srgbClr val="F9DEC9"/>
              </a:solidFill>
              <a:latin typeface="Pacifico"/>
              <a:ea typeface="Pacifico"/>
              <a:cs typeface="Pacifico"/>
              <a:sym typeface="Pacifico"/>
            </a:endParaRPr>
          </a:p>
        </p:txBody>
      </p:sp>
      <p:sp>
        <p:nvSpPr>
          <p:cNvPr id="1603" name="Google Shape;1603;p90"/>
          <p:cNvSpPr txBox="1"/>
          <p:nvPr/>
        </p:nvSpPr>
        <p:spPr>
          <a:xfrm>
            <a:off x="184078" y="814733"/>
            <a:ext cx="14601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W I P P P E R</a:t>
            </a:r>
            <a:endParaRPr b="1">
              <a:solidFill>
                <a:srgbClr val="23455A"/>
              </a:solidFill>
              <a:highlight>
                <a:srgbClr val="C7E3E6"/>
              </a:highlight>
              <a:latin typeface="Lora"/>
              <a:ea typeface="Lora"/>
              <a:cs typeface="Lora"/>
              <a:sym typeface="Lora"/>
            </a:endParaRPr>
          </a:p>
        </p:txBody>
      </p:sp>
      <p:sp>
        <p:nvSpPr>
          <p:cNvPr id="1604" name="Google Shape;1604;p90"/>
          <p:cNvSpPr txBox="1"/>
          <p:nvPr/>
        </p:nvSpPr>
        <p:spPr>
          <a:xfrm>
            <a:off x="8385" y="735738"/>
            <a:ext cx="5247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1</a:t>
            </a:r>
            <a:endParaRPr b="1" sz="2000">
              <a:solidFill>
                <a:srgbClr val="F9DEC9"/>
              </a:solidFill>
              <a:latin typeface="Pacifico"/>
              <a:ea typeface="Pacifico"/>
              <a:cs typeface="Pacifico"/>
              <a:sym typeface="Pacifico"/>
            </a:endParaRPr>
          </a:p>
        </p:txBody>
      </p:sp>
      <p:sp>
        <p:nvSpPr>
          <p:cNvPr id="1605" name="Google Shape;1605;p90"/>
          <p:cNvSpPr txBox="1"/>
          <p:nvPr/>
        </p:nvSpPr>
        <p:spPr>
          <a:xfrm>
            <a:off x="4880988" y="663163"/>
            <a:ext cx="2274300" cy="46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Position: </a:t>
            </a:r>
            <a:r>
              <a:rPr b="1" lang="en-GB" sz="1100">
                <a:solidFill>
                  <a:srgbClr val="FF0000"/>
                </a:solidFill>
                <a:latin typeface="Mada"/>
                <a:ea typeface="Mada"/>
                <a:cs typeface="Mada"/>
                <a:sym typeface="Mada"/>
              </a:rPr>
              <a:t>Supine</a:t>
            </a:r>
            <a:endParaRPr b="1" sz="1100">
              <a:solidFill>
                <a:srgbClr val="999999"/>
              </a:solidFill>
              <a:latin typeface="Mada"/>
              <a:ea typeface="Mada"/>
              <a:cs typeface="Mada"/>
              <a:sym typeface="Mada"/>
            </a:endParaRPr>
          </a:p>
        </p:txBody>
      </p:sp>
      <p:sp>
        <p:nvSpPr>
          <p:cNvPr id="1606" name="Google Shape;1606;p90"/>
          <p:cNvSpPr txBox="1"/>
          <p:nvPr/>
        </p:nvSpPr>
        <p:spPr>
          <a:xfrm>
            <a:off x="4881001" y="924000"/>
            <a:ext cx="2634600" cy="46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Exposure: </a:t>
            </a:r>
            <a:r>
              <a:rPr b="1" lang="en-GB" sz="1100">
                <a:solidFill>
                  <a:srgbClr val="FF0000"/>
                </a:solidFill>
                <a:latin typeface="Mada"/>
                <a:ea typeface="Mada"/>
                <a:cs typeface="Mada"/>
                <a:sym typeface="Mada"/>
              </a:rPr>
              <a:t>From nipple to mid thigh</a:t>
            </a:r>
            <a:endParaRPr b="1" sz="1100">
              <a:solidFill>
                <a:srgbClr val="FF0000"/>
              </a:solidFill>
              <a:latin typeface="Mada"/>
              <a:ea typeface="Mada"/>
              <a:cs typeface="Mada"/>
              <a:sym typeface="Mada"/>
            </a:endParaRPr>
          </a:p>
        </p:txBody>
      </p:sp>
      <p:cxnSp>
        <p:nvCxnSpPr>
          <p:cNvPr id="1607" name="Google Shape;1607;p90"/>
          <p:cNvCxnSpPr/>
          <p:nvPr/>
        </p:nvCxnSpPr>
        <p:spPr>
          <a:xfrm rot="10800000">
            <a:off x="4992747" y="1519474"/>
            <a:ext cx="2160300" cy="13800"/>
          </a:xfrm>
          <a:prstGeom prst="straightConnector1">
            <a:avLst/>
          </a:prstGeom>
          <a:noFill/>
          <a:ln cap="flat" cmpd="sng" w="28575">
            <a:solidFill>
              <a:srgbClr val="C7E3E6"/>
            </a:solidFill>
            <a:prstDash val="dash"/>
            <a:round/>
            <a:headEnd len="med" w="med" type="none"/>
            <a:tailEnd len="med" w="med" type="none"/>
          </a:ln>
        </p:spPr>
      </p:cxnSp>
      <p:sp>
        <p:nvSpPr>
          <p:cNvPr id="1608" name="Google Shape;1608;p90"/>
          <p:cNvSpPr txBox="1"/>
          <p:nvPr/>
        </p:nvSpPr>
        <p:spPr>
          <a:xfrm>
            <a:off x="2238" y="1173646"/>
            <a:ext cx="2875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Inspection </a:t>
            </a:r>
            <a:endParaRPr sz="1800">
              <a:solidFill>
                <a:srgbClr val="9FCFCF"/>
              </a:solidFill>
              <a:latin typeface="Comfortaa Regular"/>
              <a:ea typeface="Comfortaa Regular"/>
              <a:cs typeface="Comfortaa Regular"/>
              <a:sym typeface="Comfortaa Regular"/>
            </a:endParaRPr>
          </a:p>
        </p:txBody>
      </p:sp>
      <p:sp>
        <p:nvSpPr>
          <p:cNvPr id="1609" name="Google Shape;1609;p90"/>
          <p:cNvSpPr txBox="1"/>
          <p:nvPr/>
        </p:nvSpPr>
        <p:spPr>
          <a:xfrm>
            <a:off x="5291775" y="2139175"/>
            <a:ext cx="2103900" cy="511800"/>
          </a:xfrm>
          <a:prstGeom prst="rect">
            <a:avLst/>
          </a:prstGeom>
          <a:noFill/>
          <a:ln cap="flat" cmpd="sng" w="19050">
            <a:solidFill>
              <a:srgbClr val="83C5BE"/>
            </a:solidFill>
            <a:prstDash val="lgDashDot"/>
            <a:round/>
            <a:headEnd len="sm" w="sm" type="none"/>
            <a:tailEnd len="sm" w="sm" type="none"/>
          </a:ln>
        </p:spPr>
        <p:txBody>
          <a:bodyPr anchorCtr="0" anchor="ctr" bIns="91425" lIns="91425" spcFirstLastPara="1" rIns="91425" wrap="square" tIns="91425">
            <a:noAutofit/>
          </a:bodyPr>
          <a:lstStyle/>
          <a:p>
            <a:pPr indent="0" lvl="0" marL="0" rtl="0" algn="r">
              <a:lnSpc>
                <a:spcPct val="115000"/>
              </a:lnSpc>
              <a:spcBef>
                <a:spcPts val="0"/>
              </a:spcBef>
              <a:spcAft>
                <a:spcPts val="0"/>
              </a:spcAft>
              <a:buClr>
                <a:schemeClr val="dk1"/>
              </a:buClr>
              <a:buSzPts val="1100"/>
              <a:buFont typeface="Arial"/>
              <a:buNone/>
            </a:pPr>
            <a:r>
              <a:rPr b="1" lang="en-GB" sz="2000" u="sng">
                <a:solidFill>
                  <a:srgbClr val="CC0000"/>
                </a:solidFill>
                <a:highlight>
                  <a:srgbClr val="C5F4E0"/>
                </a:highlight>
                <a:latin typeface="Mada"/>
                <a:ea typeface="Mada"/>
                <a:cs typeface="Mada"/>
                <a:sym typeface="Mada"/>
              </a:rPr>
              <a:t>17</a:t>
            </a:r>
            <a:r>
              <a:rPr b="1" lang="en-GB" sz="2000">
                <a:solidFill>
                  <a:schemeClr val="dk1"/>
                </a:solidFill>
                <a:highlight>
                  <a:srgbClr val="C5F4E0"/>
                </a:highlight>
                <a:latin typeface="Mada"/>
                <a:ea typeface="Mada"/>
                <a:cs typeface="Mada"/>
                <a:sym typeface="Mada"/>
              </a:rPr>
              <a:t> times.</a:t>
            </a:r>
            <a:endParaRPr sz="2000">
              <a:solidFill>
                <a:schemeClr val="dk1"/>
              </a:solidFill>
              <a:latin typeface="Mada"/>
              <a:ea typeface="Mada"/>
              <a:cs typeface="Mada"/>
              <a:sym typeface="Mada"/>
            </a:endParaRPr>
          </a:p>
        </p:txBody>
      </p:sp>
      <p:sp>
        <p:nvSpPr>
          <p:cNvPr id="1610" name="Google Shape;1610;p90"/>
          <p:cNvSpPr/>
          <p:nvPr/>
        </p:nvSpPr>
        <p:spPr>
          <a:xfrm>
            <a:off x="5569067" y="2196925"/>
            <a:ext cx="419400" cy="396300"/>
          </a:xfrm>
          <a:prstGeom prst="star5">
            <a:avLst>
              <a:gd fmla="val 19098" name="adj"/>
              <a:gd fmla="val 105146" name="hf"/>
              <a:gd fmla="val 110557" name="vf"/>
            </a:avLst>
          </a:prstGeom>
          <a:solidFill>
            <a:srgbClr val="F1C232"/>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1611" name="Google Shape;1611;p90"/>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pic>
        <p:nvPicPr>
          <p:cNvPr id="1612" name="Google Shape;1612;p90">
            <a:hlinkClick r:id="rId4"/>
          </p:cNvPr>
          <p:cNvPicPr preferRelativeResize="0"/>
          <p:nvPr/>
        </p:nvPicPr>
        <p:blipFill>
          <a:blip r:embed="rId5">
            <a:alphaModFix/>
          </a:blip>
          <a:stretch>
            <a:fillRect/>
          </a:stretch>
        </p:blipFill>
        <p:spPr>
          <a:xfrm>
            <a:off x="6703250" y="240963"/>
            <a:ext cx="608325" cy="60832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6" name="Shape 1616"/>
        <p:cNvGrpSpPr/>
        <p:nvPr/>
      </p:nvGrpSpPr>
      <p:grpSpPr>
        <a:xfrm>
          <a:off x="0" y="0"/>
          <a:ext cx="0" cy="0"/>
          <a:chOff x="0" y="0"/>
          <a:chExt cx="0" cy="0"/>
        </a:xfrm>
      </p:grpSpPr>
      <p:sp>
        <p:nvSpPr>
          <p:cNvPr id="1617" name="Google Shape;1617;p91"/>
          <p:cNvSpPr txBox="1"/>
          <p:nvPr/>
        </p:nvSpPr>
        <p:spPr>
          <a:xfrm>
            <a:off x="63325" y="583525"/>
            <a:ext cx="7656000" cy="18288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1100">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Abdomen:</a:t>
            </a:r>
            <a:endParaRPr b="1" sz="1100">
              <a:solidFill>
                <a:srgbClr val="DBA17B"/>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Abdominal contour (normally moves </a:t>
            </a:r>
            <a:r>
              <a:rPr b="1" i="1" lang="en-GB" sz="1100">
                <a:solidFill>
                  <a:schemeClr val="dk1"/>
                </a:solidFill>
                <a:latin typeface="Mada"/>
                <a:ea typeface="Mada"/>
                <a:cs typeface="Mada"/>
                <a:sym typeface="Mada"/>
              </a:rPr>
              <a:t>Symmetrically</a:t>
            </a:r>
            <a:r>
              <a:rPr lang="en-GB" sz="1100">
                <a:solidFill>
                  <a:schemeClr val="dk1"/>
                </a:solidFill>
                <a:latin typeface="Mada"/>
                <a:ea typeface="Mada"/>
                <a:cs typeface="Mada"/>
                <a:sym typeface="Mada"/>
              </a:rPr>
              <a:t> with respiration)</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Masses</a:t>
            </a:r>
            <a:r>
              <a:rPr lang="en-GB" sz="1100">
                <a:solidFill>
                  <a:srgbClr val="999999"/>
                </a:solidFill>
                <a:latin typeface="Mada"/>
                <a:ea typeface="Mada"/>
                <a:cs typeface="Mada"/>
                <a:sym typeface="Mada"/>
              </a:rPr>
              <a:t>(describe site,size and </a:t>
            </a:r>
            <a:r>
              <a:rPr lang="en-GB" sz="1100">
                <a:solidFill>
                  <a:srgbClr val="999999"/>
                </a:solidFill>
                <a:latin typeface="Mada"/>
                <a:ea typeface="Mada"/>
                <a:cs typeface="Mada"/>
                <a:sym typeface="Mada"/>
              </a:rPr>
              <a:t>shape</a:t>
            </a:r>
            <a:r>
              <a:rPr lang="en-GB" sz="1100">
                <a:solidFill>
                  <a:srgbClr val="999999"/>
                </a:solidFill>
                <a:latin typeface="Mada"/>
                <a:ea typeface="Mada"/>
                <a:cs typeface="Mada"/>
                <a:sym typeface="Mada"/>
              </a:rPr>
              <a:t>) </a:t>
            </a:r>
            <a:endParaRPr sz="1100">
              <a:solidFill>
                <a:srgbClr val="999999"/>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Distention (6Fs : Fat, Flatus, Feces, Fluid, </a:t>
            </a:r>
            <a:r>
              <a:rPr lang="en-GB" sz="1100">
                <a:solidFill>
                  <a:schemeClr val="dk1"/>
                </a:solidFill>
                <a:latin typeface="Mada"/>
                <a:ea typeface="Mada"/>
                <a:cs typeface="Mada"/>
                <a:sym typeface="Mada"/>
              </a:rPr>
              <a:t>Filthy big tumor (e.g. large ovarian tumor)&amp; Fetus</a:t>
            </a:r>
            <a:r>
              <a:rPr lang="en-GB" sz="1100">
                <a:solidFill>
                  <a:schemeClr val="dk1"/>
                </a:solidFill>
                <a:latin typeface="Mada"/>
                <a:ea typeface="Mada"/>
                <a:cs typeface="Mada"/>
                <a:sym typeface="Mada"/>
              </a:rPr>
              <a:t>)</a:t>
            </a:r>
            <a:endParaRPr sz="1100">
              <a:solidFill>
                <a:srgbClr val="999999"/>
              </a:solidFill>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3Ps : prominent veins (</a:t>
            </a:r>
            <a:r>
              <a:rPr b="1" lang="en-GB" sz="1100">
                <a:latin typeface="Mada"/>
                <a:ea typeface="Mada"/>
                <a:cs typeface="Mada"/>
                <a:sym typeface="Mada"/>
              </a:rPr>
              <a:t>Caput medusae</a:t>
            </a:r>
            <a:r>
              <a:rPr lang="en-GB" sz="1100">
                <a:latin typeface="Mada"/>
                <a:ea typeface="Mada"/>
                <a:cs typeface="Mada"/>
                <a:sym typeface="Mada"/>
              </a:rPr>
              <a:t>), prestalisasis </a:t>
            </a:r>
            <a:r>
              <a:rPr lang="en-GB" sz="1100">
                <a:solidFill>
                  <a:srgbClr val="999999"/>
                </a:solidFill>
                <a:latin typeface="Mada"/>
                <a:ea typeface="Mada"/>
                <a:cs typeface="Mada"/>
                <a:sym typeface="Mada"/>
              </a:rPr>
              <a:t>(suggests intestinal obstruction and it is more obvious in thin patients)</a:t>
            </a:r>
            <a:r>
              <a:rPr lang="en-GB" sz="1100">
                <a:latin typeface="Mada"/>
                <a:ea typeface="Mada"/>
                <a:cs typeface="Mada"/>
                <a:sym typeface="Mada"/>
              </a:rPr>
              <a:t>, visible Pulsations (abdominal aortic aneurysm, thin </a:t>
            </a:r>
            <a:r>
              <a:rPr lang="en-GB" sz="1100">
                <a:solidFill>
                  <a:schemeClr val="dk1"/>
                </a:solidFill>
                <a:latin typeface="Mada"/>
                <a:ea typeface="Mada"/>
                <a:cs typeface="Mada"/>
                <a:sym typeface="Mada"/>
              </a:rPr>
              <a:t>healthy</a:t>
            </a:r>
            <a:r>
              <a:rPr lang="en-GB" sz="1100">
                <a:latin typeface="Mada"/>
                <a:ea typeface="Mada"/>
                <a:cs typeface="Mada"/>
                <a:sym typeface="Mada"/>
              </a:rPr>
              <a:t>)</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4Ss → Scars, skin lesions (e.g. cautery marks), stria(pregnancy,ascites,recent </a:t>
            </a:r>
            <a:r>
              <a:rPr lang="en-GB" sz="1100">
                <a:latin typeface="Mada"/>
                <a:ea typeface="Mada"/>
                <a:cs typeface="Mada"/>
                <a:sym typeface="Mada"/>
              </a:rPr>
              <a:t>weight</a:t>
            </a:r>
            <a:r>
              <a:rPr lang="en-GB" sz="1100">
                <a:latin typeface="Mada"/>
                <a:ea typeface="Mada"/>
                <a:cs typeface="Mada"/>
                <a:sym typeface="Mada"/>
              </a:rPr>
              <a:t> loss or </a:t>
            </a:r>
            <a:endParaRPr sz="1100">
              <a:latin typeface="Mada"/>
              <a:ea typeface="Mada"/>
              <a:cs typeface="Mada"/>
              <a:sym typeface="Mada"/>
            </a:endParaRPr>
          </a:p>
          <a:p>
            <a:pPr indent="0" lvl="0" marL="914400" rtl="0" algn="l">
              <a:lnSpc>
                <a:spcPct val="115000"/>
              </a:lnSpc>
              <a:spcBef>
                <a:spcPts val="0"/>
              </a:spcBef>
              <a:spcAft>
                <a:spcPts val="0"/>
              </a:spcAft>
              <a:buNone/>
            </a:pPr>
            <a:r>
              <a:rPr lang="en-GB" sz="1100">
                <a:latin typeface="Mada"/>
                <a:ea typeface="Mada"/>
                <a:cs typeface="Mada"/>
                <a:sym typeface="Mada"/>
              </a:rPr>
              <a:t>cushing syndrome</a:t>
            </a:r>
            <a:r>
              <a:rPr lang="en-GB" sz="1100">
                <a:latin typeface="Mada"/>
                <a:ea typeface="Mada"/>
                <a:cs typeface="Mada"/>
                <a:sym typeface="Mada"/>
              </a:rPr>
              <a:t> </a:t>
            </a:r>
            <a:r>
              <a:rPr lang="en-GB" sz="1100">
                <a:latin typeface="Mada"/>
                <a:ea typeface="Mada"/>
                <a:cs typeface="Mada"/>
                <a:sym typeface="Mada"/>
              </a:rPr>
              <a:t>), stoma bags. </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Umbilicus: inverted or everted. </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Hernia: ask the patient to cough.</a:t>
            </a:r>
            <a:endParaRPr sz="1100">
              <a:latin typeface="Mada"/>
              <a:ea typeface="Mada"/>
              <a:cs typeface="Mada"/>
              <a:sym typeface="Mada"/>
            </a:endParaRPr>
          </a:p>
          <a:p>
            <a:pPr indent="-298450" lvl="2" marL="1371600" rtl="0" algn="l">
              <a:lnSpc>
                <a:spcPct val="115000"/>
              </a:lnSpc>
              <a:spcBef>
                <a:spcPts val="0"/>
              </a:spcBef>
              <a:spcAft>
                <a:spcPts val="0"/>
              </a:spcAft>
              <a:buSzPts val="1100"/>
              <a:buFont typeface="Mada"/>
              <a:buAutoNum type="romanLcPeriod"/>
            </a:pPr>
            <a:r>
              <a:rPr lang="en-GB" sz="1100">
                <a:latin typeface="Mada"/>
                <a:ea typeface="Mada"/>
                <a:cs typeface="Mada"/>
                <a:sym typeface="Mada"/>
              </a:rPr>
              <a:t>Look for reducible swelling that indicates hernia. These maybe present in the inguinal, umbilical regions or under scars(incisional hernias)</a:t>
            </a:r>
            <a:endParaRPr sz="1100">
              <a:latin typeface="Mada"/>
              <a:ea typeface="Mada"/>
              <a:cs typeface="Mada"/>
              <a:sym typeface="Mada"/>
            </a:endParaRPr>
          </a:p>
          <a:p>
            <a:pPr indent="-298450" lvl="2" marL="1371600" rtl="0" algn="l">
              <a:lnSpc>
                <a:spcPct val="115000"/>
              </a:lnSpc>
              <a:spcBef>
                <a:spcPts val="0"/>
              </a:spcBef>
              <a:spcAft>
                <a:spcPts val="0"/>
              </a:spcAft>
              <a:buSzPts val="1100"/>
              <a:buFont typeface="Mada"/>
              <a:buAutoNum type="romanLcPeriod"/>
            </a:pPr>
            <a:r>
              <a:rPr lang="en-GB" sz="1100">
                <a:latin typeface="Mada"/>
                <a:ea typeface="Mada"/>
                <a:cs typeface="Mada"/>
                <a:sym typeface="Mada"/>
              </a:rPr>
              <a:t>Look to see if the </a:t>
            </a:r>
            <a:r>
              <a:rPr lang="en-GB" sz="1100">
                <a:latin typeface="Mada"/>
                <a:ea typeface="Mada"/>
                <a:cs typeface="Mada"/>
                <a:sym typeface="Mada"/>
              </a:rPr>
              <a:t>patient</a:t>
            </a:r>
            <a:r>
              <a:rPr lang="en-GB" sz="1100">
                <a:latin typeface="Mada"/>
                <a:ea typeface="Mada"/>
                <a:cs typeface="Mada"/>
                <a:sym typeface="Mada"/>
              </a:rPr>
              <a:t> winces when coughing </a:t>
            </a:r>
            <a:endParaRPr sz="1100">
              <a:latin typeface="Mada"/>
              <a:ea typeface="Mada"/>
              <a:cs typeface="Mada"/>
              <a:sym typeface="Mada"/>
            </a:endParaRPr>
          </a:p>
          <a:p>
            <a:pPr indent="0" lvl="0" marL="914400" rtl="0" algn="l">
              <a:lnSpc>
                <a:spcPct val="115000"/>
              </a:lnSpc>
              <a:spcBef>
                <a:spcPts val="0"/>
              </a:spcBef>
              <a:spcAft>
                <a:spcPts val="0"/>
              </a:spcAft>
              <a:buNone/>
            </a:pPr>
            <a:r>
              <a:rPr lang="en-GB" sz="1100">
                <a:latin typeface="Mada"/>
                <a:ea typeface="Mada"/>
                <a:cs typeface="Mada"/>
                <a:sym typeface="Mada"/>
              </a:rPr>
              <a:t>	</a:t>
            </a:r>
            <a:endParaRPr sz="1100">
              <a:latin typeface="Mada"/>
              <a:ea typeface="Mada"/>
              <a:cs typeface="Mada"/>
              <a:sym typeface="Mada"/>
            </a:endParaRPr>
          </a:p>
        </p:txBody>
      </p:sp>
      <p:sp>
        <p:nvSpPr>
          <p:cNvPr id="1618" name="Google Shape;1618;p91"/>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91"/>
          <p:cNvSpPr/>
          <p:nvPr/>
        </p:nvSpPr>
        <p:spPr>
          <a:xfrm>
            <a:off x="6319950" y="11507538"/>
            <a:ext cx="255900" cy="619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91"/>
          <p:cNvSpPr/>
          <p:nvPr/>
        </p:nvSpPr>
        <p:spPr>
          <a:xfrm>
            <a:off x="7089025" y="11659938"/>
            <a:ext cx="255900" cy="619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91"/>
          <p:cNvSpPr/>
          <p:nvPr/>
        </p:nvSpPr>
        <p:spPr>
          <a:xfrm>
            <a:off x="6451650" y="11659938"/>
            <a:ext cx="255900" cy="619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91"/>
          <p:cNvSpPr txBox="1"/>
          <p:nvPr/>
        </p:nvSpPr>
        <p:spPr>
          <a:xfrm>
            <a:off x="63" y="166246"/>
            <a:ext cx="2875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Inspection Cont.. </a:t>
            </a:r>
            <a:endParaRPr sz="1800">
              <a:solidFill>
                <a:srgbClr val="9FCFCF"/>
              </a:solidFill>
              <a:latin typeface="Comfortaa Regular"/>
              <a:ea typeface="Comfortaa Regular"/>
              <a:cs typeface="Comfortaa Regular"/>
              <a:sym typeface="Comfortaa Regular"/>
            </a:endParaRPr>
          </a:p>
        </p:txBody>
      </p:sp>
      <p:sp>
        <p:nvSpPr>
          <p:cNvPr id="1623" name="Google Shape;1623;p91"/>
          <p:cNvSpPr/>
          <p:nvPr/>
        </p:nvSpPr>
        <p:spPr>
          <a:xfrm>
            <a:off x="73288" y="525915"/>
            <a:ext cx="2235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624" name="Google Shape;1624;p91"/>
          <p:cNvSpPr txBox="1"/>
          <p:nvPr/>
        </p:nvSpPr>
        <p:spPr>
          <a:xfrm>
            <a:off x="73288" y="3288021"/>
            <a:ext cx="2875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Palpation </a:t>
            </a:r>
            <a:endParaRPr sz="1800">
              <a:solidFill>
                <a:srgbClr val="9FCFCF"/>
              </a:solidFill>
              <a:latin typeface="Comfortaa Regular"/>
              <a:ea typeface="Comfortaa Regular"/>
              <a:cs typeface="Comfortaa Regular"/>
              <a:sym typeface="Comfortaa Regular"/>
            </a:endParaRPr>
          </a:p>
        </p:txBody>
      </p:sp>
      <p:sp>
        <p:nvSpPr>
          <p:cNvPr id="1625" name="Google Shape;1625;p91"/>
          <p:cNvSpPr/>
          <p:nvPr/>
        </p:nvSpPr>
        <p:spPr>
          <a:xfrm>
            <a:off x="74063" y="3645375"/>
            <a:ext cx="1407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626" name="Google Shape;1626;p91"/>
          <p:cNvSpPr txBox="1"/>
          <p:nvPr/>
        </p:nvSpPr>
        <p:spPr>
          <a:xfrm>
            <a:off x="114313" y="3510932"/>
            <a:ext cx="7254900" cy="675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100">
              <a:solidFill>
                <a:srgbClr val="CC0000"/>
              </a:solidFill>
              <a:latin typeface="Lora"/>
              <a:ea typeface="Lora"/>
              <a:cs typeface="Lora"/>
              <a:sym typeface="Lora"/>
            </a:endParaRPr>
          </a:p>
          <a:p>
            <a:pPr indent="0" lvl="0" marL="914400" rtl="0" algn="l">
              <a:lnSpc>
                <a:spcPct val="115000"/>
              </a:lnSpc>
              <a:spcBef>
                <a:spcPts val="0"/>
              </a:spcBef>
              <a:spcAft>
                <a:spcPts val="0"/>
              </a:spcAft>
              <a:buNone/>
            </a:pPr>
            <a:r>
              <a:rPr b="1" lang="en-GB" sz="1000">
                <a:solidFill>
                  <a:srgbClr val="CC0000"/>
                </a:solidFill>
                <a:latin typeface="Lora"/>
                <a:ea typeface="Lora"/>
                <a:cs typeface="Lora"/>
                <a:sym typeface="Lora"/>
              </a:rPr>
              <a:t>Your eyes should be on the patient’s face throughout the examination for signs of discomfort.</a:t>
            </a:r>
            <a:endParaRPr b="1" sz="1000">
              <a:solidFill>
                <a:srgbClr val="CC0000"/>
              </a:solidFill>
              <a:latin typeface="Lora"/>
              <a:ea typeface="Lora"/>
              <a:cs typeface="Lora"/>
              <a:sym typeface="Lora"/>
            </a:endParaRPr>
          </a:p>
          <a:p>
            <a:pPr indent="-292100" lvl="1" marL="914400" rtl="0" algn="l">
              <a:lnSpc>
                <a:spcPct val="115000"/>
              </a:lnSpc>
              <a:spcBef>
                <a:spcPts val="0"/>
              </a:spcBef>
              <a:spcAft>
                <a:spcPts val="0"/>
              </a:spcAft>
              <a:buClr>
                <a:srgbClr val="83C5BE"/>
              </a:buClr>
              <a:buSzPts val="1000"/>
              <a:buFont typeface="Lora"/>
              <a:buChar char="○"/>
            </a:pPr>
            <a:r>
              <a:rPr b="1" lang="en-GB" sz="1000">
                <a:solidFill>
                  <a:srgbClr val="83C5BE"/>
                </a:solidFill>
                <a:latin typeface="Lora"/>
                <a:ea typeface="Lora"/>
                <a:cs typeface="Lora"/>
                <a:sym typeface="Lora"/>
              </a:rPr>
              <a:t>Ask if the patient has pain or tenderness anywhere before you begin. If patient informs you of any painful areas then be sure to examine these areas last!</a:t>
            </a:r>
            <a:endParaRPr b="1" sz="1000">
              <a:solidFill>
                <a:srgbClr val="83C5BE"/>
              </a:solidFill>
              <a:latin typeface="Lora"/>
              <a:ea typeface="Lora"/>
              <a:cs typeface="Lora"/>
              <a:sym typeface="Lor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SzPts val="1100"/>
              <a:buFont typeface="Lora"/>
              <a:buChar char="●"/>
            </a:pPr>
            <a:r>
              <a:rPr b="1" lang="en-GB" sz="1100">
                <a:highlight>
                  <a:srgbClr val="F9DEC9"/>
                </a:highlight>
                <a:latin typeface="Lora"/>
                <a:ea typeface="Lora"/>
                <a:cs typeface="Lora"/>
                <a:sym typeface="Lora"/>
              </a:rPr>
              <a:t>Superficial palpation:</a:t>
            </a:r>
            <a:endParaRPr b="1" sz="1100">
              <a:highlight>
                <a:srgbClr val="F9DEC9"/>
              </a:highlight>
              <a:latin typeface="Lora"/>
              <a:ea typeface="Lora"/>
              <a:cs typeface="Lora"/>
              <a:sym typeface="Lora"/>
            </a:endParaRPr>
          </a:p>
          <a:p>
            <a:pPr indent="-298450" lvl="1" marL="914400" rtl="0" algn="l">
              <a:lnSpc>
                <a:spcPct val="115000"/>
              </a:lnSpc>
              <a:spcBef>
                <a:spcPts val="1000"/>
              </a:spcBef>
              <a:spcAft>
                <a:spcPts val="0"/>
              </a:spcAft>
              <a:buClr>
                <a:schemeClr val="dk1"/>
              </a:buClr>
              <a:buSzPts val="1100"/>
              <a:buFont typeface="Mada"/>
              <a:buChar char="○"/>
            </a:pPr>
            <a:r>
              <a:rPr lang="en-GB" sz="1100">
                <a:solidFill>
                  <a:schemeClr val="dk1"/>
                </a:solidFill>
                <a:latin typeface="Mada"/>
                <a:ea typeface="Mada"/>
                <a:cs typeface="Mada"/>
                <a:sym typeface="Mada"/>
              </a:rPr>
              <a:t>Across each of the 9 regions and start from the right iliac fossa by gently resting one hand on the patient’s abdomen and pressing lightly → move anticlockwise direction to reach left iliac fossa (but don’t forget to palpate the periumbilical region). Then perform rebound tenderness.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Look for </a:t>
            </a:r>
            <a:r>
              <a:rPr b="1" lang="en-GB" sz="1100">
                <a:solidFill>
                  <a:schemeClr val="dk1"/>
                </a:solidFill>
                <a:latin typeface="Mada"/>
                <a:ea typeface="Mada"/>
                <a:cs typeface="Mada"/>
                <a:sym typeface="Mada"/>
              </a:rPr>
              <a:t>superficial masses</a:t>
            </a:r>
            <a:r>
              <a:rPr lang="en-GB" sz="1100">
                <a:solidFill>
                  <a:schemeClr val="dk1"/>
                </a:solidFill>
                <a:latin typeface="Mada"/>
                <a:ea typeface="Mada"/>
                <a:cs typeface="Mada"/>
                <a:sym typeface="Mada"/>
              </a:rPr>
              <a:t>, </a:t>
            </a:r>
            <a:r>
              <a:rPr b="1" lang="en-GB" sz="1100">
                <a:solidFill>
                  <a:schemeClr val="dk1"/>
                </a:solidFill>
                <a:latin typeface="Mada"/>
                <a:ea typeface="Mada"/>
                <a:cs typeface="Mada"/>
                <a:sym typeface="Mada"/>
              </a:rPr>
              <a:t>tenderness or guarding</a:t>
            </a:r>
            <a:r>
              <a:rPr lang="en-GB" sz="1100">
                <a:solidFill>
                  <a:schemeClr val="dk1"/>
                </a:solidFill>
                <a:latin typeface="Mada"/>
                <a:ea typeface="Mada"/>
                <a:cs typeface="Mada"/>
                <a:sym typeface="Mada"/>
              </a:rPr>
              <a:t> and </a:t>
            </a:r>
            <a:r>
              <a:rPr b="1" lang="en-GB" sz="1100">
                <a:solidFill>
                  <a:schemeClr val="dk1"/>
                </a:solidFill>
                <a:latin typeface="Mada"/>
                <a:ea typeface="Mada"/>
                <a:cs typeface="Mada"/>
                <a:sym typeface="Mada"/>
              </a:rPr>
              <a:t>monitor the patient's face</a:t>
            </a:r>
            <a:r>
              <a:rPr lang="en-GB" sz="1100">
                <a:solidFill>
                  <a:schemeClr val="dk1"/>
                </a:solidFill>
                <a:latin typeface="Mada"/>
                <a:ea typeface="Mada"/>
                <a:cs typeface="Mada"/>
                <a:sym typeface="Mada"/>
              </a:rPr>
              <a:t> for signs of discomfort.</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To assess the degree of tenderness :</a:t>
            </a:r>
            <a:endParaRPr sz="1100">
              <a:solidFill>
                <a:schemeClr val="dk1"/>
              </a:solidFill>
              <a:latin typeface="Mada"/>
              <a:ea typeface="Mada"/>
              <a:cs typeface="Mada"/>
              <a:sym typeface="Mada"/>
            </a:endParaRPr>
          </a:p>
          <a:p>
            <a:pPr indent="-298450" lvl="3" marL="1828800" rtl="0" algn="l">
              <a:lnSpc>
                <a:spcPct val="115000"/>
              </a:lnSpc>
              <a:spcBef>
                <a:spcPts val="0"/>
              </a:spcBef>
              <a:spcAft>
                <a:spcPts val="0"/>
              </a:spcAft>
              <a:buClr>
                <a:schemeClr val="dk1"/>
              </a:buClr>
              <a:buSzPts val="1100"/>
              <a:buFont typeface="Mada"/>
              <a:buAutoNum type="arabicPeriod"/>
            </a:pPr>
            <a:r>
              <a:rPr b="1" lang="en-GB" sz="1100">
                <a:solidFill>
                  <a:schemeClr val="dk1"/>
                </a:solidFill>
                <a:latin typeface="Mada"/>
                <a:ea typeface="Mada"/>
                <a:cs typeface="Mada"/>
                <a:sym typeface="Mada"/>
              </a:rPr>
              <a:t>Mild:</a:t>
            </a:r>
            <a:r>
              <a:rPr lang="en-GB" sz="1100">
                <a:solidFill>
                  <a:schemeClr val="dk1"/>
                </a:solidFill>
                <a:latin typeface="Mada"/>
                <a:ea typeface="Mada"/>
                <a:cs typeface="Mada"/>
                <a:sym typeface="Mada"/>
              </a:rPr>
              <a:t> causes pain only </a:t>
            </a:r>
            <a:endParaRPr sz="1100">
              <a:solidFill>
                <a:schemeClr val="dk1"/>
              </a:solidFill>
              <a:latin typeface="Mada"/>
              <a:ea typeface="Mada"/>
              <a:cs typeface="Mada"/>
              <a:sym typeface="Mada"/>
            </a:endParaRPr>
          </a:p>
          <a:p>
            <a:pPr indent="-298450" lvl="3" marL="1828800" rtl="0" algn="l">
              <a:lnSpc>
                <a:spcPct val="115000"/>
              </a:lnSpc>
              <a:spcBef>
                <a:spcPts val="0"/>
              </a:spcBef>
              <a:spcAft>
                <a:spcPts val="0"/>
              </a:spcAft>
              <a:buClr>
                <a:schemeClr val="dk1"/>
              </a:buClr>
              <a:buSzPts val="1100"/>
              <a:buFont typeface="Mada"/>
              <a:buAutoNum type="arabicPeriod"/>
            </a:pPr>
            <a:r>
              <a:rPr b="1" lang="en-GB" sz="1100">
                <a:solidFill>
                  <a:schemeClr val="dk1"/>
                </a:solidFill>
                <a:latin typeface="Mada"/>
                <a:ea typeface="Mada"/>
                <a:cs typeface="Mada"/>
                <a:sym typeface="Mada"/>
              </a:rPr>
              <a:t>Moderate:</a:t>
            </a:r>
            <a:r>
              <a:rPr lang="en-GB" sz="1100">
                <a:solidFill>
                  <a:schemeClr val="dk1"/>
                </a:solidFill>
                <a:latin typeface="Mada"/>
                <a:ea typeface="Mada"/>
                <a:cs typeface="Mada"/>
                <a:sym typeface="Mada"/>
              </a:rPr>
              <a:t> causes guarding </a:t>
            </a:r>
            <a:endParaRPr sz="1100">
              <a:solidFill>
                <a:schemeClr val="dk1"/>
              </a:solidFill>
              <a:latin typeface="Mada"/>
              <a:ea typeface="Mada"/>
              <a:cs typeface="Mada"/>
              <a:sym typeface="Mada"/>
            </a:endParaRPr>
          </a:p>
          <a:p>
            <a:pPr indent="-298450" lvl="3" marL="1828800" rtl="0" algn="l">
              <a:lnSpc>
                <a:spcPct val="115000"/>
              </a:lnSpc>
              <a:spcBef>
                <a:spcPts val="0"/>
              </a:spcBef>
              <a:spcAft>
                <a:spcPts val="0"/>
              </a:spcAft>
              <a:buClr>
                <a:schemeClr val="dk1"/>
              </a:buClr>
              <a:buSzPts val="1100"/>
              <a:buFont typeface="Mada"/>
              <a:buAutoNum type="arabicPeriod"/>
            </a:pPr>
            <a:r>
              <a:rPr b="1" lang="en-GB" sz="1100">
                <a:solidFill>
                  <a:schemeClr val="dk1"/>
                </a:solidFill>
                <a:latin typeface="Mada"/>
                <a:ea typeface="Mada"/>
                <a:cs typeface="Mada"/>
                <a:sym typeface="Mada"/>
              </a:rPr>
              <a:t>Severe: </a:t>
            </a:r>
            <a:r>
              <a:rPr lang="en-GB" sz="1100">
                <a:solidFill>
                  <a:schemeClr val="dk1"/>
                </a:solidFill>
                <a:latin typeface="Mada"/>
                <a:ea typeface="Mada"/>
                <a:cs typeface="Mada"/>
                <a:sym typeface="Mada"/>
              </a:rPr>
              <a:t>causes guarding and rebound or release tenderness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Deep palpation:</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1000"/>
              </a:spcBef>
              <a:spcAft>
                <a:spcPts val="0"/>
              </a:spcAft>
              <a:buClr>
                <a:schemeClr val="dk1"/>
              </a:buClr>
              <a:buSzPts val="1100"/>
              <a:buFont typeface="Mada"/>
              <a:buChar char="○"/>
            </a:pPr>
            <a:r>
              <a:rPr lang="en-GB" sz="1100">
                <a:solidFill>
                  <a:schemeClr val="dk1"/>
                </a:solidFill>
                <a:latin typeface="Mada"/>
                <a:ea typeface="Mada"/>
                <a:cs typeface="Mada"/>
                <a:sym typeface="Mada"/>
              </a:rPr>
              <a:t>If superficial palpation elicits no pain, then r</a:t>
            </a:r>
            <a:r>
              <a:rPr lang="en-GB" sz="1100">
                <a:solidFill>
                  <a:schemeClr val="dk1"/>
                </a:solidFill>
                <a:latin typeface="Mada"/>
                <a:ea typeface="Mada"/>
                <a:cs typeface="Mada"/>
                <a:sym typeface="Mada"/>
              </a:rPr>
              <a:t>epeat the same process but with pressing more firmly and deeply.</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Look for </a:t>
            </a:r>
            <a:r>
              <a:rPr b="1" lang="en-GB" sz="1100">
                <a:solidFill>
                  <a:schemeClr val="dk1"/>
                </a:solidFill>
                <a:latin typeface="Mada"/>
                <a:ea typeface="Mada"/>
                <a:cs typeface="Mada"/>
                <a:sym typeface="Mada"/>
              </a:rPr>
              <a:t>deep masses</a:t>
            </a:r>
            <a:r>
              <a:rPr lang="en-GB" sz="1100">
                <a:solidFill>
                  <a:srgbClr val="999999"/>
                </a:solidFill>
                <a:latin typeface="Mada"/>
                <a:ea typeface="Mada"/>
                <a:cs typeface="Mada"/>
                <a:sym typeface="Mada"/>
              </a:rPr>
              <a:t>(describe all the physical characters: location, shape, size, surface, edge, consistency, fluctuation, thrill, resonance and pulsation)</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or </a:t>
            </a:r>
            <a:r>
              <a:rPr b="1" lang="en-GB" sz="1100">
                <a:solidFill>
                  <a:schemeClr val="dk1"/>
                </a:solidFill>
                <a:latin typeface="Mada"/>
                <a:ea typeface="Mada"/>
                <a:cs typeface="Mada"/>
                <a:sym typeface="Mada"/>
              </a:rPr>
              <a:t>organomegaly</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0" marL="457200" rtl="0" algn="l">
              <a:lnSpc>
                <a:spcPct val="115000"/>
              </a:lnSpc>
              <a:spcBef>
                <a:spcPts val="1000"/>
              </a:spcBef>
              <a:spcAft>
                <a:spcPts val="0"/>
              </a:spcAft>
              <a:buClr>
                <a:srgbClr val="DBA17B"/>
              </a:buClr>
              <a:buSzPts val="1100"/>
              <a:buFont typeface="Mada"/>
              <a:buChar char="●"/>
            </a:pPr>
            <a:r>
              <a:rPr b="1" lang="en-GB" sz="1100">
                <a:solidFill>
                  <a:srgbClr val="DBA17B"/>
                </a:solidFill>
                <a:latin typeface="Mada"/>
                <a:ea typeface="Mada"/>
                <a:cs typeface="Mada"/>
                <a:sym typeface="Mada"/>
              </a:rPr>
              <a:t>Liver: </a:t>
            </a:r>
            <a:r>
              <a:rPr lang="en-GB" sz="1100">
                <a:solidFill>
                  <a:srgbClr val="999999"/>
                </a:solidFill>
                <a:latin typeface="Mada"/>
                <a:ea typeface="Mada"/>
                <a:cs typeface="Mada"/>
                <a:sym typeface="Mada"/>
              </a:rPr>
              <a:t>usually not palpable except in thin people </a:t>
            </a:r>
            <a:endParaRPr sz="1100">
              <a:solidFill>
                <a:srgbClr val="999999"/>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Start at the right iliac fossa, put your hand parallel to the right costal margin.</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With each expiration, the hand is moved 1 -2 cm closer to the right costal margin.</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Measure the liver span by percussing if there is hepatomegaly you must comment on:</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C5F4E0"/>
                </a:highlight>
                <a:latin typeface="Mada"/>
                <a:ea typeface="Mada"/>
                <a:cs typeface="Mada"/>
                <a:sym typeface="Mada"/>
              </a:rPr>
              <a:t>Edge:</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tenderness, consistency, regularity, and pulsation.</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C5F4E0"/>
                </a:highlight>
                <a:latin typeface="Mada"/>
                <a:ea typeface="Mada"/>
                <a:cs typeface="Mada"/>
                <a:sym typeface="Mada"/>
              </a:rPr>
              <a:t>Surface:</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smooth or nodular.</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C5F4E0"/>
                </a:highlight>
                <a:latin typeface="Mada"/>
                <a:ea typeface="Mada"/>
                <a:cs typeface="Mada"/>
                <a:sym typeface="Mada"/>
              </a:rPr>
              <a:t>Span:</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Mark the lower edge of the liver by a marker or ask the patient to point it. go to the right 2nd intercostal space, at the midclavicular line, and start to percuss, liver dullness is usually at the 5th or 6th intercostal space. </a:t>
            </a:r>
            <a:r>
              <a:rPr b="1" lang="en-GB" sz="1100">
                <a:solidFill>
                  <a:schemeClr val="dk1"/>
                </a:solidFill>
                <a:latin typeface="Mada"/>
                <a:ea typeface="Mada"/>
                <a:cs typeface="Mada"/>
                <a:sym typeface="Mada"/>
              </a:rPr>
              <a:t>Normal liver span 8-12 cm.</a:t>
            </a:r>
            <a:endParaRPr b="1" sz="1100">
              <a:solidFill>
                <a:schemeClr val="dk1"/>
              </a:solidFill>
              <a:latin typeface="Mada"/>
              <a:ea typeface="Mada"/>
              <a:cs typeface="Mada"/>
              <a:sym typeface="Mada"/>
            </a:endParaRPr>
          </a:p>
          <a:p>
            <a:pPr indent="0" lvl="0" marL="0" rtl="0" algn="l">
              <a:lnSpc>
                <a:spcPct val="115000"/>
              </a:lnSpc>
              <a:spcBef>
                <a:spcPts val="1000"/>
              </a:spcBef>
              <a:spcAft>
                <a:spcPts val="0"/>
              </a:spcAft>
              <a:buNone/>
            </a:pPr>
            <a:r>
              <a:t/>
            </a:r>
            <a:endParaRPr sz="1100">
              <a:solidFill>
                <a:schemeClr val="dk1"/>
              </a:solidFill>
              <a:latin typeface="Mada"/>
              <a:ea typeface="Mada"/>
              <a:cs typeface="Mada"/>
              <a:sym typeface="Mada"/>
            </a:endParaRPr>
          </a:p>
        </p:txBody>
      </p:sp>
      <p:pic>
        <p:nvPicPr>
          <p:cNvPr id="1627" name="Google Shape;1627;p91"/>
          <p:cNvPicPr preferRelativeResize="0"/>
          <p:nvPr/>
        </p:nvPicPr>
        <p:blipFill>
          <a:blip r:embed="rId3">
            <a:alphaModFix/>
          </a:blip>
          <a:stretch>
            <a:fillRect/>
          </a:stretch>
        </p:blipFill>
        <p:spPr>
          <a:xfrm>
            <a:off x="671760" y="3799300"/>
            <a:ext cx="396575" cy="396550"/>
          </a:xfrm>
          <a:prstGeom prst="rect">
            <a:avLst/>
          </a:prstGeom>
          <a:noFill/>
          <a:ln>
            <a:noFill/>
          </a:ln>
        </p:spPr>
      </p:pic>
      <p:sp>
        <p:nvSpPr>
          <p:cNvPr id="1628" name="Google Shape;1628;p91"/>
          <p:cNvSpPr txBox="1"/>
          <p:nvPr/>
        </p:nvSpPr>
        <p:spPr>
          <a:xfrm>
            <a:off x="671750" y="4408025"/>
            <a:ext cx="6285000" cy="1031400"/>
          </a:xfrm>
          <a:prstGeom prst="rect">
            <a:avLst/>
          </a:prstGeom>
          <a:noFill/>
          <a:ln cap="flat" cmpd="sng" w="19050">
            <a:solidFill>
              <a:srgbClr val="83C5BE"/>
            </a:solidFill>
            <a:prstDash val="lg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GB" sz="1100">
                <a:solidFill>
                  <a:schemeClr val="dk1"/>
                </a:solidFill>
                <a:highlight>
                  <a:srgbClr val="C5F4E0"/>
                </a:highlight>
                <a:latin typeface="Mada"/>
                <a:ea typeface="Mada"/>
                <a:cs typeface="Mada"/>
                <a:sym typeface="Mada"/>
              </a:rPr>
              <a:t>Note that:</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You only press your hands into the abdomen during expiration as the abdominal muscles relax.</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examiner must sit or kneel beside the bed. Do not examine the patient from a standing position by leaning forwards and dorsi-flexing your wrist </a:t>
            </a:r>
            <a:r>
              <a:rPr lang="en-GB" sz="1100">
                <a:solidFill>
                  <a:schemeClr val="dk1"/>
                </a:solidFill>
                <a:highlight>
                  <a:srgbClr val="9FC5E8"/>
                </a:highlight>
                <a:latin typeface="Mada"/>
                <a:ea typeface="Mada"/>
                <a:cs typeface="Mada"/>
                <a:sym typeface="Mada"/>
              </a:rPr>
              <a:t>(</a:t>
            </a:r>
            <a:r>
              <a:rPr lang="en-GB" sz="1100">
                <a:solidFill>
                  <a:schemeClr val="dk1"/>
                </a:solidFill>
                <a:highlight>
                  <a:srgbClr val="9FC5E8"/>
                </a:highlight>
                <a:latin typeface="Mada"/>
                <a:ea typeface="Mada"/>
                <a:cs typeface="Mada"/>
                <a:sym typeface="Mada"/>
              </a:rPr>
              <a:t>Browse’s</a:t>
            </a:r>
            <a:r>
              <a:rPr lang="en-GB" sz="1100">
                <a:solidFill>
                  <a:schemeClr val="dk1"/>
                </a:solidFill>
                <a:highlight>
                  <a:srgbClr val="9FC5E8"/>
                </a:highlight>
                <a:latin typeface="Mada"/>
                <a:ea typeface="Mada"/>
                <a:cs typeface="Mada"/>
                <a:sym typeface="Mada"/>
              </a:rPr>
              <a:t>)</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p:txBody>
      </p:sp>
      <p:sp>
        <p:nvSpPr>
          <p:cNvPr id="1629" name="Google Shape;1629;p91"/>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0"/>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0"/>
          <p:cNvSpPr/>
          <p:nvPr/>
        </p:nvSpPr>
        <p:spPr>
          <a:xfrm>
            <a:off x="6183575" y="10729525"/>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0"/>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0"/>
          <p:cNvSpPr txBox="1"/>
          <p:nvPr/>
        </p:nvSpPr>
        <p:spPr>
          <a:xfrm>
            <a:off x="-116250" y="274900"/>
            <a:ext cx="7589400" cy="30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9FCFCF"/>
                </a:solidFill>
                <a:highlight>
                  <a:srgbClr val="FFFFFF"/>
                </a:highlight>
                <a:latin typeface="Lora"/>
                <a:ea typeface="Lora"/>
                <a:cs typeface="Lora"/>
                <a:sym typeface="Lora"/>
              </a:rPr>
              <a:t>Physical Examination </a:t>
            </a:r>
            <a:endParaRPr b="1" sz="2000">
              <a:solidFill>
                <a:srgbClr val="9FCFCF"/>
              </a:solidFill>
              <a:latin typeface="Lora"/>
              <a:ea typeface="Lora"/>
              <a:cs typeface="Lora"/>
              <a:sym typeface="Lora"/>
            </a:endParaRPr>
          </a:p>
        </p:txBody>
      </p:sp>
      <p:sp>
        <p:nvSpPr>
          <p:cNvPr id="333" name="Google Shape;333;p20"/>
          <p:cNvSpPr txBox="1"/>
          <p:nvPr/>
        </p:nvSpPr>
        <p:spPr>
          <a:xfrm>
            <a:off x="2716063" y="690450"/>
            <a:ext cx="5247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000">
              <a:solidFill>
                <a:srgbClr val="F9DEC9"/>
              </a:solidFill>
              <a:latin typeface="Pacifico"/>
              <a:ea typeface="Pacifico"/>
              <a:cs typeface="Pacifico"/>
              <a:sym typeface="Pacifico"/>
            </a:endParaRPr>
          </a:p>
        </p:txBody>
      </p:sp>
      <p:sp>
        <p:nvSpPr>
          <p:cNvPr id="334" name="Google Shape;334;p20"/>
          <p:cNvSpPr txBox="1"/>
          <p:nvPr/>
        </p:nvSpPr>
        <p:spPr>
          <a:xfrm>
            <a:off x="2883696" y="3331850"/>
            <a:ext cx="15630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A B C C D E</a:t>
            </a:r>
            <a:endParaRPr b="1">
              <a:solidFill>
                <a:srgbClr val="23455A"/>
              </a:solidFill>
              <a:highlight>
                <a:srgbClr val="C7E3E6"/>
              </a:highlight>
              <a:latin typeface="Lora"/>
              <a:ea typeface="Lora"/>
              <a:cs typeface="Lora"/>
              <a:sym typeface="Lora"/>
            </a:endParaRPr>
          </a:p>
        </p:txBody>
      </p:sp>
      <p:cxnSp>
        <p:nvCxnSpPr>
          <p:cNvPr id="335" name="Google Shape;335;p20"/>
          <p:cNvCxnSpPr>
            <a:stCxn id="334" idx="1"/>
          </p:cNvCxnSpPr>
          <p:nvPr/>
        </p:nvCxnSpPr>
        <p:spPr>
          <a:xfrm flipH="1">
            <a:off x="2266596" y="3545000"/>
            <a:ext cx="617100" cy="7200"/>
          </a:xfrm>
          <a:prstGeom prst="straightConnector1">
            <a:avLst/>
          </a:prstGeom>
          <a:noFill/>
          <a:ln cap="flat" cmpd="sng" w="28575">
            <a:solidFill>
              <a:srgbClr val="C7E3E6"/>
            </a:solidFill>
            <a:prstDash val="dash"/>
            <a:round/>
            <a:headEnd len="med" w="med" type="none"/>
            <a:tailEnd len="med" w="med" type="none"/>
          </a:ln>
        </p:spPr>
      </p:cxnSp>
      <p:cxnSp>
        <p:nvCxnSpPr>
          <p:cNvPr id="336" name="Google Shape;336;p20"/>
          <p:cNvCxnSpPr/>
          <p:nvPr/>
        </p:nvCxnSpPr>
        <p:spPr>
          <a:xfrm>
            <a:off x="2275046" y="3560450"/>
            <a:ext cx="8400" cy="2916000"/>
          </a:xfrm>
          <a:prstGeom prst="straightConnector1">
            <a:avLst/>
          </a:prstGeom>
          <a:noFill/>
          <a:ln cap="flat" cmpd="sng" w="28575">
            <a:solidFill>
              <a:srgbClr val="C7E3E6"/>
            </a:solidFill>
            <a:prstDash val="dash"/>
            <a:round/>
            <a:headEnd len="med" w="med" type="none"/>
            <a:tailEnd len="med" w="med" type="none"/>
          </a:ln>
        </p:spPr>
      </p:cxnSp>
      <p:cxnSp>
        <p:nvCxnSpPr>
          <p:cNvPr id="337" name="Google Shape;337;p20"/>
          <p:cNvCxnSpPr/>
          <p:nvPr/>
        </p:nvCxnSpPr>
        <p:spPr>
          <a:xfrm flipH="1">
            <a:off x="2266596" y="4078400"/>
            <a:ext cx="617100" cy="7200"/>
          </a:xfrm>
          <a:prstGeom prst="straightConnector1">
            <a:avLst/>
          </a:prstGeom>
          <a:noFill/>
          <a:ln cap="flat" cmpd="sng" w="28575">
            <a:solidFill>
              <a:srgbClr val="C7E3E6"/>
            </a:solidFill>
            <a:prstDash val="dash"/>
            <a:round/>
            <a:headEnd len="med" w="med" type="none"/>
            <a:tailEnd len="med" w="med" type="none"/>
          </a:ln>
        </p:spPr>
      </p:cxnSp>
      <p:cxnSp>
        <p:nvCxnSpPr>
          <p:cNvPr id="338" name="Google Shape;338;p20"/>
          <p:cNvCxnSpPr/>
          <p:nvPr/>
        </p:nvCxnSpPr>
        <p:spPr>
          <a:xfrm flipH="1">
            <a:off x="2266596" y="4611800"/>
            <a:ext cx="617100" cy="7200"/>
          </a:xfrm>
          <a:prstGeom prst="straightConnector1">
            <a:avLst/>
          </a:prstGeom>
          <a:noFill/>
          <a:ln cap="flat" cmpd="sng" w="28575">
            <a:solidFill>
              <a:srgbClr val="C7E3E6"/>
            </a:solidFill>
            <a:prstDash val="dash"/>
            <a:round/>
            <a:headEnd len="med" w="med" type="none"/>
            <a:tailEnd len="med" w="med" type="none"/>
          </a:ln>
        </p:spPr>
      </p:cxnSp>
      <p:cxnSp>
        <p:nvCxnSpPr>
          <p:cNvPr id="339" name="Google Shape;339;p20"/>
          <p:cNvCxnSpPr/>
          <p:nvPr/>
        </p:nvCxnSpPr>
        <p:spPr>
          <a:xfrm flipH="1">
            <a:off x="2266596" y="5069000"/>
            <a:ext cx="617100" cy="7200"/>
          </a:xfrm>
          <a:prstGeom prst="straightConnector1">
            <a:avLst/>
          </a:prstGeom>
          <a:noFill/>
          <a:ln cap="flat" cmpd="sng" w="28575">
            <a:solidFill>
              <a:srgbClr val="C7E3E6"/>
            </a:solidFill>
            <a:prstDash val="dash"/>
            <a:round/>
            <a:headEnd len="med" w="med" type="none"/>
            <a:tailEnd len="med" w="med" type="none"/>
          </a:ln>
        </p:spPr>
      </p:cxnSp>
      <p:cxnSp>
        <p:nvCxnSpPr>
          <p:cNvPr id="340" name="Google Shape;340;p20"/>
          <p:cNvCxnSpPr/>
          <p:nvPr/>
        </p:nvCxnSpPr>
        <p:spPr>
          <a:xfrm flipH="1">
            <a:off x="2266596" y="5526200"/>
            <a:ext cx="617100" cy="7200"/>
          </a:xfrm>
          <a:prstGeom prst="straightConnector1">
            <a:avLst/>
          </a:prstGeom>
          <a:noFill/>
          <a:ln cap="flat" cmpd="sng" w="28575">
            <a:solidFill>
              <a:srgbClr val="C7E3E6"/>
            </a:solidFill>
            <a:prstDash val="dash"/>
            <a:round/>
            <a:headEnd len="med" w="med" type="none"/>
            <a:tailEnd len="med" w="med" type="none"/>
          </a:ln>
        </p:spPr>
      </p:cxnSp>
      <p:cxnSp>
        <p:nvCxnSpPr>
          <p:cNvPr id="341" name="Google Shape;341;p20"/>
          <p:cNvCxnSpPr/>
          <p:nvPr/>
        </p:nvCxnSpPr>
        <p:spPr>
          <a:xfrm flipH="1">
            <a:off x="2266596" y="5983400"/>
            <a:ext cx="617100" cy="7200"/>
          </a:xfrm>
          <a:prstGeom prst="straightConnector1">
            <a:avLst/>
          </a:prstGeom>
          <a:noFill/>
          <a:ln cap="flat" cmpd="sng" w="28575">
            <a:solidFill>
              <a:srgbClr val="C7E3E6"/>
            </a:solidFill>
            <a:prstDash val="dash"/>
            <a:round/>
            <a:headEnd len="med" w="med" type="none"/>
            <a:tailEnd len="med" w="med" type="none"/>
          </a:ln>
        </p:spPr>
      </p:cxnSp>
      <p:cxnSp>
        <p:nvCxnSpPr>
          <p:cNvPr id="342" name="Google Shape;342;p20"/>
          <p:cNvCxnSpPr/>
          <p:nvPr/>
        </p:nvCxnSpPr>
        <p:spPr>
          <a:xfrm flipH="1">
            <a:off x="2266596" y="6440600"/>
            <a:ext cx="617100" cy="7200"/>
          </a:xfrm>
          <a:prstGeom prst="straightConnector1">
            <a:avLst/>
          </a:prstGeom>
          <a:noFill/>
          <a:ln cap="flat" cmpd="sng" w="28575">
            <a:solidFill>
              <a:srgbClr val="C7E3E6"/>
            </a:solidFill>
            <a:prstDash val="dash"/>
            <a:round/>
            <a:headEnd len="med" w="med" type="none"/>
            <a:tailEnd len="med" w="med" type="none"/>
          </a:ln>
        </p:spPr>
      </p:cxnSp>
      <p:sp>
        <p:nvSpPr>
          <p:cNvPr id="343" name="Google Shape;343;p20"/>
          <p:cNvSpPr txBox="1"/>
          <p:nvPr/>
        </p:nvSpPr>
        <p:spPr>
          <a:xfrm>
            <a:off x="2883696" y="3758600"/>
            <a:ext cx="2479800" cy="25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Appearance </a:t>
            </a:r>
            <a:r>
              <a:rPr b="1" lang="en-GB" sz="900">
                <a:solidFill>
                  <a:srgbClr val="999999"/>
                </a:solidFill>
                <a:latin typeface="Mada"/>
                <a:ea typeface="Mada"/>
                <a:cs typeface="Mada"/>
                <a:sym typeface="Mada"/>
              </a:rPr>
              <a:t>(young/middle aged/old, looks well or ill)</a:t>
            </a:r>
            <a:endParaRPr b="1" sz="900">
              <a:solidFill>
                <a:srgbClr val="999999"/>
              </a:solidFill>
              <a:latin typeface="Mada"/>
              <a:ea typeface="Mada"/>
              <a:cs typeface="Mada"/>
              <a:sym typeface="Mada"/>
            </a:endParaRPr>
          </a:p>
          <a:p>
            <a:pPr indent="0" lvl="0" marL="0" rtl="0" algn="l">
              <a:spcBef>
                <a:spcPts val="0"/>
              </a:spcBef>
              <a:spcAft>
                <a:spcPts val="0"/>
              </a:spcAft>
              <a:buNone/>
            </a:pPr>
            <a:r>
              <a:t/>
            </a:r>
            <a:endParaRPr b="1" sz="1100">
              <a:latin typeface="Mada"/>
              <a:ea typeface="Mada"/>
              <a:cs typeface="Mada"/>
              <a:sym typeface="Mada"/>
            </a:endParaRPr>
          </a:p>
        </p:txBody>
      </p:sp>
      <p:sp>
        <p:nvSpPr>
          <p:cNvPr id="344" name="Google Shape;344;p20"/>
          <p:cNvSpPr txBox="1"/>
          <p:nvPr/>
        </p:nvSpPr>
        <p:spPr>
          <a:xfrm>
            <a:off x="2417121" y="3744350"/>
            <a:ext cx="409500" cy="33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9FCFCF"/>
                </a:solidFill>
                <a:latin typeface="Lora"/>
                <a:ea typeface="Lora"/>
                <a:cs typeface="Lora"/>
                <a:sym typeface="Lora"/>
              </a:rPr>
              <a:t>A</a:t>
            </a:r>
            <a:endParaRPr b="1">
              <a:solidFill>
                <a:srgbClr val="9FCFCF"/>
              </a:solidFill>
              <a:latin typeface="Lora"/>
              <a:ea typeface="Lora"/>
              <a:cs typeface="Lora"/>
              <a:sym typeface="Lora"/>
            </a:endParaRPr>
          </a:p>
        </p:txBody>
      </p:sp>
      <p:sp>
        <p:nvSpPr>
          <p:cNvPr id="345" name="Google Shape;345;p20"/>
          <p:cNvSpPr txBox="1"/>
          <p:nvPr/>
        </p:nvSpPr>
        <p:spPr>
          <a:xfrm>
            <a:off x="2417121" y="4277750"/>
            <a:ext cx="409500" cy="33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9FCFCF"/>
                </a:solidFill>
                <a:latin typeface="Lora"/>
                <a:ea typeface="Lora"/>
                <a:cs typeface="Lora"/>
                <a:sym typeface="Lora"/>
              </a:rPr>
              <a:t>B</a:t>
            </a:r>
            <a:endParaRPr b="1">
              <a:solidFill>
                <a:srgbClr val="9FCFCF"/>
              </a:solidFill>
              <a:latin typeface="Lora"/>
              <a:ea typeface="Lora"/>
              <a:cs typeface="Lora"/>
              <a:sym typeface="Lora"/>
            </a:endParaRPr>
          </a:p>
        </p:txBody>
      </p:sp>
      <p:sp>
        <p:nvSpPr>
          <p:cNvPr id="346" name="Google Shape;346;p20"/>
          <p:cNvSpPr txBox="1"/>
          <p:nvPr/>
        </p:nvSpPr>
        <p:spPr>
          <a:xfrm>
            <a:off x="2417121" y="4734950"/>
            <a:ext cx="409500" cy="33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9FCFCF"/>
                </a:solidFill>
                <a:latin typeface="Lora"/>
                <a:ea typeface="Lora"/>
                <a:cs typeface="Lora"/>
                <a:sym typeface="Lora"/>
              </a:rPr>
              <a:t>C</a:t>
            </a:r>
            <a:endParaRPr b="1">
              <a:solidFill>
                <a:srgbClr val="9FCFCF"/>
              </a:solidFill>
              <a:latin typeface="Lora"/>
              <a:ea typeface="Lora"/>
              <a:cs typeface="Lora"/>
              <a:sym typeface="Lora"/>
            </a:endParaRPr>
          </a:p>
        </p:txBody>
      </p:sp>
      <p:sp>
        <p:nvSpPr>
          <p:cNvPr id="347" name="Google Shape;347;p20"/>
          <p:cNvSpPr txBox="1"/>
          <p:nvPr/>
        </p:nvSpPr>
        <p:spPr>
          <a:xfrm>
            <a:off x="2417121" y="5192150"/>
            <a:ext cx="409500" cy="33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9FCFCF"/>
                </a:solidFill>
                <a:latin typeface="Lora"/>
                <a:ea typeface="Lora"/>
                <a:cs typeface="Lora"/>
                <a:sym typeface="Lora"/>
              </a:rPr>
              <a:t>C</a:t>
            </a:r>
            <a:endParaRPr b="1">
              <a:solidFill>
                <a:srgbClr val="9FCFCF"/>
              </a:solidFill>
              <a:latin typeface="Lora"/>
              <a:ea typeface="Lora"/>
              <a:cs typeface="Lora"/>
              <a:sym typeface="Lora"/>
            </a:endParaRPr>
          </a:p>
        </p:txBody>
      </p:sp>
      <p:sp>
        <p:nvSpPr>
          <p:cNvPr id="348" name="Google Shape;348;p20"/>
          <p:cNvSpPr txBox="1"/>
          <p:nvPr/>
        </p:nvSpPr>
        <p:spPr>
          <a:xfrm>
            <a:off x="2417121" y="5649350"/>
            <a:ext cx="409500" cy="33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9FCFCF"/>
                </a:solidFill>
                <a:latin typeface="Lora"/>
                <a:ea typeface="Lora"/>
                <a:cs typeface="Lora"/>
                <a:sym typeface="Lora"/>
              </a:rPr>
              <a:t>D</a:t>
            </a:r>
            <a:endParaRPr b="1">
              <a:solidFill>
                <a:srgbClr val="9FCFCF"/>
              </a:solidFill>
              <a:latin typeface="Lora"/>
              <a:ea typeface="Lora"/>
              <a:cs typeface="Lora"/>
              <a:sym typeface="Lora"/>
            </a:endParaRPr>
          </a:p>
        </p:txBody>
      </p:sp>
      <p:sp>
        <p:nvSpPr>
          <p:cNvPr id="349" name="Google Shape;349;p20"/>
          <p:cNvSpPr txBox="1"/>
          <p:nvPr/>
        </p:nvSpPr>
        <p:spPr>
          <a:xfrm>
            <a:off x="2417121" y="6106550"/>
            <a:ext cx="409500" cy="33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9FCFCF"/>
                </a:solidFill>
                <a:latin typeface="Lora"/>
                <a:ea typeface="Lora"/>
                <a:cs typeface="Lora"/>
                <a:sym typeface="Lora"/>
              </a:rPr>
              <a:t>E</a:t>
            </a:r>
            <a:endParaRPr b="1">
              <a:solidFill>
                <a:srgbClr val="9FCFCF"/>
              </a:solidFill>
              <a:latin typeface="Lora"/>
              <a:ea typeface="Lora"/>
              <a:cs typeface="Lora"/>
              <a:sym typeface="Lora"/>
            </a:endParaRPr>
          </a:p>
        </p:txBody>
      </p:sp>
      <p:sp>
        <p:nvSpPr>
          <p:cNvPr id="350" name="Google Shape;350;p20"/>
          <p:cNvSpPr txBox="1"/>
          <p:nvPr/>
        </p:nvSpPr>
        <p:spPr>
          <a:xfrm>
            <a:off x="2883696" y="4306000"/>
            <a:ext cx="2383800" cy="25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Body built </a:t>
            </a:r>
            <a:r>
              <a:rPr b="1" lang="en-GB" sz="900">
                <a:solidFill>
                  <a:srgbClr val="999999"/>
                </a:solidFill>
                <a:latin typeface="Mada"/>
                <a:ea typeface="Mada"/>
                <a:cs typeface="Mada"/>
                <a:sym typeface="Mada"/>
              </a:rPr>
              <a:t>(overweight, thin or normal)</a:t>
            </a:r>
            <a:endParaRPr b="1" sz="900">
              <a:solidFill>
                <a:srgbClr val="999999"/>
              </a:solidFill>
              <a:latin typeface="Mada"/>
              <a:ea typeface="Mada"/>
              <a:cs typeface="Mada"/>
              <a:sym typeface="Mada"/>
            </a:endParaRPr>
          </a:p>
        </p:txBody>
      </p:sp>
      <p:sp>
        <p:nvSpPr>
          <p:cNvPr id="351" name="Google Shape;351;p20"/>
          <p:cNvSpPr txBox="1"/>
          <p:nvPr/>
        </p:nvSpPr>
        <p:spPr>
          <a:xfrm>
            <a:off x="2883696" y="4799850"/>
            <a:ext cx="2051100" cy="27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Color </a:t>
            </a:r>
            <a:r>
              <a:rPr b="1" lang="en-GB" sz="900">
                <a:solidFill>
                  <a:srgbClr val="999999"/>
                </a:solidFill>
                <a:latin typeface="Mada"/>
                <a:ea typeface="Mada"/>
                <a:cs typeface="Mada"/>
                <a:sym typeface="Mada"/>
              </a:rPr>
              <a:t>(pale, cyanosis, jaundice)</a:t>
            </a:r>
            <a:r>
              <a:rPr b="1" lang="en-GB" sz="1100">
                <a:latin typeface="Mada"/>
                <a:ea typeface="Mada"/>
                <a:cs typeface="Mada"/>
                <a:sym typeface="Mada"/>
              </a:rPr>
              <a:t> </a:t>
            </a:r>
            <a:endParaRPr b="1" sz="1100">
              <a:latin typeface="Mada"/>
              <a:ea typeface="Mada"/>
              <a:cs typeface="Mada"/>
              <a:sym typeface="Mada"/>
            </a:endParaRPr>
          </a:p>
        </p:txBody>
      </p:sp>
      <p:sp>
        <p:nvSpPr>
          <p:cNvPr id="352" name="Google Shape;352;p20"/>
          <p:cNvSpPr txBox="1"/>
          <p:nvPr/>
        </p:nvSpPr>
        <p:spPr>
          <a:xfrm>
            <a:off x="2883696" y="5180850"/>
            <a:ext cx="2438100" cy="27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Connected to </a:t>
            </a:r>
            <a:r>
              <a:rPr b="1" lang="en-GB" sz="900">
                <a:solidFill>
                  <a:srgbClr val="999999"/>
                </a:solidFill>
                <a:latin typeface="Mada"/>
                <a:ea typeface="Mada"/>
                <a:cs typeface="Mada"/>
                <a:sym typeface="Mada"/>
              </a:rPr>
              <a:t>(IV cannula, oxygen mask, nasal cannula, holter monitor, nasogastric tube)</a:t>
            </a:r>
            <a:endParaRPr b="1" sz="1100">
              <a:solidFill>
                <a:srgbClr val="999999"/>
              </a:solidFill>
              <a:latin typeface="Mada"/>
              <a:ea typeface="Mada"/>
              <a:cs typeface="Mada"/>
              <a:sym typeface="Mada"/>
            </a:endParaRPr>
          </a:p>
        </p:txBody>
      </p:sp>
      <p:sp>
        <p:nvSpPr>
          <p:cNvPr id="353" name="Google Shape;353;p20"/>
          <p:cNvSpPr txBox="1"/>
          <p:nvPr/>
        </p:nvSpPr>
        <p:spPr>
          <a:xfrm>
            <a:off x="2883696" y="5714250"/>
            <a:ext cx="2383800" cy="27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Distress </a:t>
            </a:r>
            <a:r>
              <a:rPr b="1" lang="en-GB" sz="900">
                <a:solidFill>
                  <a:srgbClr val="999999"/>
                </a:solidFill>
                <a:latin typeface="Mada"/>
                <a:ea typeface="Mada"/>
                <a:cs typeface="Mada"/>
                <a:sym typeface="Mada"/>
              </a:rPr>
              <a:t>(in pain, using accessory muscles in breathing, abnormal movements)</a:t>
            </a:r>
            <a:r>
              <a:rPr b="1" lang="en-GB" sz="1100">
                <a:latin typeface="Mada"/>
                <a:ea typeface="Mada"/>
                <a:cs typeface="Mada"/>
                <a:sym typeface="Mada"/>
              </a:rPr>
              <a:t> </a:t>
            </a:r>
            <a:endParaRPr b="1" sz="1100">
              <a:solidFill>
                <a:srgbClr val="999999"/>
              </a:solidFill>
              <a:latin typeface="Mada"/>
              <a:ea typeface="Mada"/>
              <a:cs typeface="Mada"/>
              <a:sym typeface="Mada"/>
            </a:endParaRPr>
          </a:p>
        </p:txBody>
      </p:sp>
      <p:sp>
        <p:nvSpPr>
          <p:cNvPr id="354" name="Google Shape;354;p20"/>
          <p:cNvSpPr txBox="1"/>
          <p:nvPr/>
        </p:nvSpPr>
        <p:spPr>
          <a:xfrm>
            <a:off x="2883696" y="6171450"/>
            <a:ext cx="2479800" cy="27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Else </a:t>
            </a:r>
            <a:r>
              <a:rPr b="1" lang="en-GB" sz="900">
                <a:solidFill>
                  <a:srgbClr val="999999"/>
                </a:solidFill>
                <a:latin typeface="Mada"/>
                <a:ea typeface="Mada"/>
                <a:cs typeface="Mada"/>
                <a:sym typeface="Mada"/>
              </a:rPr>
              <a:t>(Consciousness, Alertness and orientation to person, place and time)</a:t>
            </a:r>
            <a:endParaRPr b="1" sz="900">
              <a:solidFill>
                <a:srgbClr val="999999"/>
              </a:solidFill>
              <a:latin typeface="Mada"/>
              <a:ea typeface="Mada"/>
              <a:cs typeface="Mada"/>
              <a:sym typeface="Mada"/>
            </a:endParaRPr>
          </a:p>
        </p:txBody>
      </p:sp>
      <p:sp>
        <p:nvSpPr>
          <p:cNvPr id="355" name="Google Shape;355;p20"/>
          <p:cNvSpPr txBox="1"/>
          <p:nvPr/>
        </p:nvSpPr>
        <p:spPr>
          <a:xfrm>
            <a:off x="5989496" y="3391950"/>
            <a:ext cx="15630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Vital Signs</a:t>
            </a:r>
            <a:endParaRPr b="1">
              <a:solidFill>
                <a:srgbClr val="23455A"/>
              </a:solidFill>
              <a:highlight>
                <a:srgbClr val="C7E3E6"/>
              </a:highlight>
              <a:latin typeface="Lora"/>
              <a:ea typeface="Lora"/>
              <a:cs typeface="Lora"/>
              <a:sym typeface="Lora"/>
            </a:endParaRPr>
          </a:p>
        </p:txBody>
      </p:sp>
      <p:cxnSp>
        <p:nvCxnSpPr>
          <p:cNvPr id="356" name="Google Shape;356;p20"/>
          <p:cNvCxnSpPr/>
          <p:nvPr/>
        </p:nvCxnSpPr>
        <p:spPr>
          <a:xfrm flipH="1">
            <a:off x="5390796" y="3545000"/>
            <a:ext cx="617100" cy="7200"/>
          </a:xfrm>
          <a:prstGeom prst="straightConnector1">
            <a:avLst/>
          </a:prstGeom>
          <a:noFill/>
          <a:ln cap="flat" cmpd="sng" w="28575">
            <a:solidFill>
              <a:srgbClr val="C7E3E6"/>
            </a:solidFill>
            <a:prstDash val="dash"/>
            <a:round/>
            <a:headEnd len="med" w="med" type="none"/>
            <a:tailEnd len="med" w="med" type="none"/>
          </a:ln>
        </p:spPr>
      </p:cxnSp>
      <p:cxnSp>
        <p:nvCxnSpPr>
          <p:cNvPr id="357" name="Google Shape;357;p20"/>
          <p:cNvCxnSpPr/>
          <p:nvPr/>
        </p:nvCxnSpPr>
        <p:spPr>
          <a:xfrm>
            <a:off x="5399246" y="3560450"/>
            <a:ext cx="3600" cy="2448000"/>
          </a:xfrm>
          <a:prstGeom prst="straightConnector1">
            <a:avLst/>
          </a:prstGeom>
          <a:noFill/>
          <a:ln cap="flat" cmpd="sng" w="28575">
            <a:solidFill>
              <a:srgbClr val="C7E3E6"/>
            </a:solidFill>
            <a:prstDash val="dash"/>
            <a:round/>
            <a:headEnd len="med" w="med" type="none"/>
            <a:tailEnd len="med" w="med" type="none"/>
          </a:ln>
        </p:spPr>
      </p:cxnSp>
      <p:cxnSp>
        <p:nvCxnSpPr>
          <p:cNvPr id="358" name="Google Shape;358;p20"/>
          <p:cNvCxnSpPr/>
          <p:nvPr/>
        </p:nvCxnSpPr>
        <p:spPr>
          <a:xfrm flipH="1">
            <a:off x="5390796" y="4078400"/>
            <a:ext cx="617100" cy="7200"/>
          </a:xfrm>
          <a:prstGeom prst="straightConnector1">
            <a:avLst/>
          </a:prstGeom>
          <a:noFill/>
          <a:ln cap="flat" cmpd="sng" w="28575">
            <a:solidFill>
              <a:srgbClr val="C7E3E6"/>
            </a:solidFill>
            <a:prstDash val="dash"/>
            <a:round/>
            <a:headEnd len="med" w="med" type="none"/>
            <a:tailEnd len="med" w="med" type="none"/>
          </a:ln>
        </p:spPr>
      </p:cxnSp>
      <p:cxnSp>
        <p:nvCxnSpPr>
          <p:cNvPr id="359" name="Google Shape;359;p20"/>
          <p:cNvCxnSpPr/>
          <p:nvPr/>
        </p:nvCxnSpPr>
        <p:spPr>
          <a:xfrm flipH="1">
            <a:off x="5390796" y="4611800"/>
            <a:ext cx="617100" cy="7200"/>
          </a:xfrm>
          <a:prstGeom prst="straightConnector1">
            <a:avLst/>
          </a:prstGeom>
          <a:noFill/>
          <a:ln cap="flat" cmpd="sng" w="28575">
            <a:solidFill>
              <a:srgbClr val="C7E3E6"/>
            </a:solidFill>
            <a:prstDash val="dash"/>
            <a:round/>
            <a:headEnd len="med" w="med" type="none"/>
            <a:tailEnd len="med" w="med" type="none"/>
          </a:ln>
        </p:spPr>
      </p:cxnSp>
      <p:cxnSp>
        <p:nvCxnSpPr>
          <p:cNvPr id="360" name="Google Shape;360;p20"/>
          <p:cNvCxnSpPr/>
          <p:nvPr/>
        </p:nvCxnSpPr>
        <p:spPr>
          <a:xfrm flipH="1">
            <a:off x="5390796" y="5069000"/>
            <a:ext cx="617100" cy="7200"/>
          </a:xfrm>
          <a:prstGeom prst="straightConnector1">
            <a:avLst/>
          </a:prstGeom>
          <a:noFill/>
          <a:ln cap="flat" cmpd="sng" w="28575">
            <a:solidFill>
              <a:srgbClr val="C7E3E6"/>
            </a:solidFill>
            <a:prstDash val="dash"/>
            <a:round/>
            <a:headEnd len="med" w="med" type="none"/>
            <a:tailEnd len="med" w="med" type="none"/>
          </a:ln>
        </p:spPr>
      </p:cxnSp>
      <p:cxnSp>
        <p:nvCxnSpPr>
          <p:cNvPr id="361" name="Google Shape;361;p20"/>
          <p:cNvCxnSpPr/>
          <p:nvPr/>
        </p:nvCxnSpPr>
        <p:spPr>
          <a:xfrm flipH="1">
            <a:off x="5390796" y="5526200"/>
            <a:ext cx="617100" cy="7200"/>
          </a:xfrm>
          <a:prstGeom prst="straightConnector1">
            <a:avLst/>
          </a:prstGeom>
          <a:noFill/>
          <a:ln cap="flat" cmpd="sng" w="28575">
            <a:solidFill>
              <a:srgbClr val="C7E3E6"/>
            </a:solidFill>
            <a:prstDash val="dash"/>
            <a:round/>
            <a:headEnd len="med" w="med" type="none"/>
            <a:tailEnd len="med" w="med" type="none"/>
          </a:ln>
        </p:spPr>
      </p:cxnSp>
      <p:cxnSp>
        <p:nvCxnSpPr>
          <p:cNvPr id="362" name="Google Shape;362;p20"/>
          <p:cNvCxnSpPr/>
          <p:nvPr/>
        </p:nvCxnSpPr>
        <p:spPr>
          <a:xfrm flipH="1">
            <a:off x="5390796" y="5983400"/>
            <a:ext cx="617100" cy="7200"/>
          </a:xfrm>
          <a:prstGeom prst="straightConnector1">
            <a:avLst/>
          </a:prstGeom>
          <a:noFill/>
          <a:ln cap="flat" cmpd="sng" w="28575">
            <a:solidFill>
              <a:srgbClr val="C7E3E6"/>
            </a:solidFill>
            <a:prstDash val="dash"/>
            <a:round/>
            <a:headEnd len="med" w="med" type="none"/>
            <a:tailEnd len="med" w="med" type="none"/>
          </a:ln>
        </p:spPr>
      </p:cxnSp>
      <p:sp>
        <p:nvSpPr>
          <p:cNvPr id="363" name="Google Shape;363;p20"/>
          <p:cNvSpPr txBox="1"/>
          <p:nvPr/>
        </p:nvSpPr>
        <p:spPr>
          <a:xfrm>
            <a:off x="5989496" y="3894900"/>
            <a:ext cx="1387500" cy="25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BP </a:t>
            </a:r>
            <a:r>
              <a:rPr b="1" lang="en-GB" sz="900">
                <a:solidFill>
                  <a:srgbClr val="999999"/>
                </a:solidFill>
                <a:latin typeface="Mada"/>
                <a:ea typeface="Mada"/>
                <a:cs typeface="Mada"/>
                <a:sym typeface="Mada"/>
              </a:rPr>
              <a:t>(less than 120/80 )</a:t>
            </a:r>
            <a:endParaRPr b="1" sz="1100">
              <a:latin typeface="Mada"/>
              <a:ea typeface="Mada"/>
              <a:cs typeface="Mada"/>
              <a:sym typeface="Mada"/>
            </a:endParaRPr>
          </a:p>
        </p:txBody>
      </p:sp>
      <p:sp>
        <p:nvSpPr>
          <p:cNvPr id="364" name="Google Shape;364;p20"/>
          <p:cNvSpPr txBox="1"/>
          <p:nvPr/>
        </p:nvSpPr>
        <p:spPr>
          <a:xfrm>
            <a:off x="5989496" y="4442300"/>
            <a:ext cx="2567400" cy="25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Temperature </a:t>
            </a:r>
            <a:r>
              <a:rPr b="1" lang="en-GB" sz="900">
                <a:solidFill>
                  <a:srgbClr val="999999"/>
                </a:solidFill>
                <a:latin typeface="Mada"/>
                <a:ea typeface="Mada"/>
                <a:cs typeface="Mada"/>
                <a:sym typeface="Mada"/>
              </a:rPr>
              <a:t>(36.5–37.5)</a:t>
            </a:r>
            <a:endParaRPr b="1" sz="1100">
              <a:solidFill>
                <a:srgbClr val="999999"/>
              </a:solidFill>
              <a:latin typeface="Mada"/>
              <a:ea typeface="Mada"/>
              <a:cs typeface="Mada"/>
              <a:sym typeface="Mada"/>
            </a:endParaRPr>
          </a:p>
        </p:txBody>
      </p:sp>
      <p:sp>
        <p:nvSpPr>
          <p:cNvPr id="365" name="Google Shape;365;p20"/>
          <p:cNvSpPr txBox="1"/>
          <p:nvPr/>
        </p:nvSpPr>
        <p:spPr>
          <a:xfrm>
            <a:off x="5989496" y="4859950"/>
            <a:ext cx="13875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O</a:t>
            </a:r>
            <a:r>
              <a:rPr b="1" baseline="-25000" lang="en-GB" sz="1100">
                <a:latin typeface="Mada"/>
                <a:ea typeface="Mada"/>
                <a:cs typeface="Mada"/>
                <a:sym typeface="Mada"/>
              </a:rPr>
              <a:t>2</a:t>
            </a:r>
            <a:r>
              <a:rPr b="1" lang="en-GB" sz="1100">
                <a:latin typeface="Mada"/>
                <a:ea typeface="Mada"/>
                <a:cs typeface="Mada"/>
                <a:sym typeface="Mada"/>
              </a:rPr>
              <a:t> saturation </a:t>
            </a:r>
            <a:r>
              <a:rPr b="1" lang="en-GB" sz="900">
                <a:solidFill>
                  <a:srgbClr val="999999"/>
                </a:solidFill>
                <a:latin typeface="Mada"/>
                <a:ea typeface="Mada"/>
                <a:cs typeface="Mada"/>
                <a:sym typeface="Mada"/>
              </a:rPr>
              <a:t>(Normal: 95%-100%)</a:t>
            </a:r>
            <a:r>
              <a:rPr b="1" lang="en-GB" sz="1100">
                <a:latin typeface="Mada"/>
                <a:ea typeface="Mada"/>
                <a:cs typeface="Mada"/>
                <a:sym typeface="Mada"/>
              </a:rPr>
              <a:t> </a:t>
            </a:r>
            <a:endParaRPr b="1" sz="1100">
              <a:latin typeface="Mada"/>
              <a:ea typeface="Mada"/>
              <a:cs typeface="Mada"/>
              <a:sym typeface="Mada"/>
            </a:endParaRPr>
          </a:p>
        </p:txBody>
      </p:sp>
      <p:sp>
        <p:nvSpPr>
          <p:cNvPr id="366" name="Google Shape;366;p20"/>
          <p:cNvSpPr txBox="1"/>
          <p:nvPr/>
        </p:nvSpPr>
        <p:spPr>
          <a:xfrm>
            <a:off x="5989496" y="5317150"/>
            <a:ext cx="1573500" cy="27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Respiratory rate </a:t>
            </a:r>
            <a:r>
              <a:rPr b="1" lang="en-GB" sz="900">
                <a:solidFill>
                  <a:srgbClr val="999999"/>
                </a:solidFill>
                <a:latin typeface="Mada"/>
                <a:ea typeface="Mada"/>
                <a:cs typeface="Mada"/>
                <a:sym typeface="Mada"/>
              </a:rPr>
              <a:t>(12-16 breaths per minute)</a:t>
            </a:r>
            <a:endParaRPr b="1" sz="1100">
              <a:solidFill>
                <a:srgbClr val="999999"/>
              </a:solidFill>
              <a:latin typeface="Mada"/>
              <a:ea typeface="Mada"/>
              <a:cs typeface="Mada"/>
              <a:sym typeface="Mada"/>
            </a:endParaRPr>
          </a:p>
        </p:txBody>
      </p:sp>
      <p:sp>
        <p:nvSpPr>
          <p:cNvPr id="367" name="Google Shape;367;p20"/>
          <p:cNvSpPr txBox="1"/>
          <p:nvPr/>
        </p:nvSpPr>
        <p:spPr>
          <a:xfrm>
            <a:off x="5989496" y="5774350"/>
            <a:ext cx="1712400" cy="27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Heart rate </a:t>
            </a:r>
            <a:r>
              <a:rPr b="1" lang="en-GB" sz="900">
                <a:solidFill>
                  <a:srgbClr val="999999"/>
                </a:solidFill>
                <a:latin typeface="Mada"/>
                <a:ea typeface="Mada"/>
                <a:cs typeface="Mada"/>
                <a:sym typeface="Mada"/>
              </a:rPr>
              <a:t>(60 to 100 beats per minute)</a:t>
            </a:r>
            <a:endParaRPr b="1" sz="1100">
              <a:solidFill>
                <a:srgbClr val="999999"/>
              </a:solidFill>
              <a:latin typeface="Mada"/>
              <a:ea typeface="Mada"/>
              <a:cs typeface="Mada"/>
              <a:sym typeface="Mada"/>
            </a:endParaRPr>
          </a:p>
        </p:txBody>
      </p:sp>
      <p:sp>
        <p:nvSpPr>
          <p:cNvPr id="368" name="Google Shape;368;p20"/>
          <p:cNvSpPr txBox="1"/>
          <p:nvPr/>
        </p:nvSpPr>
        <p:spPr>
          <a:xfrm>
            <a:off x="2454471" y="3135175"/>
            <a:ext cx="5247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2</a:t>
            </a:r>
            <a:endParaRPr b="1" sz="2000">
              <a:solidFill>
                <a:srgbClr val="F9DEC9"/>
              </a:solidFill>
              <a:latin typeface="Pacifico"/>
              <a:ea typeface="Pacifico"/>
              <a:cs typeface="Pacifico"/>
              <a:sym typeface="Pacifico"/>
            </a:endParaRPr>
          </a:p>
        </p:txBody>
      </p:sp>
      <p:sp>
        <p:nvSpPr>
          <p:cNvPr id="369" name="Google Shape;369;p20"/>
          <p:cNvSpPr txBox="1"/>
          <p:nvPr/>
        </p:nvSpPr>
        <p:spPr>
          <a:xfrm>
            <a:off x="5578671" y="3135175"/>
            <a:ext cx="5247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3</a:t>
            </a:r>
            <a:endParaRPr b="1" sz="2000">
              <a:solidFill>
                <a:srgbClr val="F9DEC9"/>
              </a:solidFill>
              <a:latin typeface="Pacifico"/>
              <a:ea typeface="Pacifico"/>
              <a:cs typeface="Pacifico"/>
              <a:sym typeface="Pacifico"/>
            </a:endParaRPr>
          </a:p>
        </p:txBody>
      </p:sp>
      <p:sp>
        <p:nvSpPr>
          <p:cNvPr id="370" name="Google Shape;370;p20"/>
          <p:cNvSpPr txBox="1"/>
          <p:nvPr/>
        </p:nvSpPr>
        <p:spPr>
          <a:xfrm>
            <a:off x="768443" y="3331862"/>
            <a:ext cx="14418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W I P P P E R</a:t>
            </a:r>
            <a:endParaRPr b="1">
              <a:solidFill>
                <a:srgbClr val="23455A"/>
              </a:solidFill>
              <a:highlight>
                <a:srgbClr val="C7E3E6"/>
              </a:highlight>
              <a:latin typeface="Lora"/>
              <a:ea typeface="Lora"/>
              <a:cs typeface="Lora"/>
              <a:sym typeface="Lora"/>
            </a:endParaRPr>
          </a:p>
        </p:txBody>
      </p:sp>
      <p:cxnSp>
        <p:nvCxnSpPr>
          <p:cNvPr id="371" name="Google Shape;371;p20"/>
          <p:cNvCxnSpPr/>
          <p:nvPr/>
        </p:nvCxnSpPr>
        <p:spPr>
          <a:xfrm flipH="1">
            <a:off x="159143" y="3537673"/>
            <a:ext cx="609300" cy="6900"/>
          </a:xfrm>
          <a:prstGeom prst="straightConnector1">
            <a:avLst/>
          </a:prstGeom>
          <a:noFill/>
          <a:ln cap="flat" cmpd="sng" w="28575">
            <a:solidFill>
              <a:srgbClr val="C7E3E6"/>
            </a:solidFill>
            <a:prstDash val="dash"/>
            <a:round/>
            <a:headEnd len="med" w="med" type="none"/>
            <a:tailEnd len="med" w="med" type="none"/>
          </a:ln>
        </p:spPr>
      </p:cxnSp>
      <p:cxnSp>
        <p:nvCxnSpPr>
          <p:cNvPr id="372" name="Google Shape;372;p20"/>
          <p:cNvCxnSpPr/>
          <p:nvPr/>
        </p:nvCxnSpPr>
        <p:spPr>
          <a:xfrm>
            <a:off x="167440" y="3552602"/>
            <a:ext cx="25200" cy="3057300"/>
          </a:xfrm>
          <a:prstGeom prst="straightConnector1">
            <a:avLst/>
          </a:prstGeom>
          <a:noFill/>
          <a:ln cap="flat" cmpd="sng" w="28575">
            <a:solidFill>
              <a:srgbClr val="C7E3E6"/>
            </a:solidFill>
            <a:prstDash val="dash"/>
            <a:round/>
            <a:headEnd len="med" w="med" type="none"/>
            <a:tailEnd len="med" w="med" type="none"/>
          </a:ln>
        </p:spPr>
      </p:cxnSp>
      <p:cxnSp>
        <p:nvCxnSpPr>
          <p:cNvPr id="373" name="Google Shape;373;p20"/>
          <p:cNvCxnSpPr/>
          <p:nvPr/>
        </p:nvCxnSpPr>
        <p:spPr>
          <a:xfrm flipH="1">
            <a:off x="159143" y="4028762"/>
            <a:ext cx="609300" cy="6600"/>
          </a:xfrm>
          <a:prstGeom prst="straightConnector1">
            <a:avLst/>
          </a:prstGeom>
          <a:noFill/>
          <a:ln cap="flat" cmpd="sng" w="28575">
            <a:solidFill>
              <a:srgbClr val="C7E3E6"/>
            </a:solidFill>
            <a:prstDash val="dash"/>
            <a:round/>
            <a:headEnd len="med" w="med" type="none"/>
            <a:tailEnd len="med" w="med" type="none"/>
          </a:ln>
        </p:spPr>
      </p:cxnSp>
      <p:cxnSp>
        <p:nvCxnSpPr>
          <p:cNvPr id="374" name="Google Shape;374;p20"/>
          <p:cNvCxnSpPr/>
          <p:nvPr/>
        </p:nvCxnSpPr>
        <p:spPr>
          <a:xfrm flipH="1">
            <a:off x="159143" y="4519126"/>
            <a:ext cx="609300" cy="6600"/>
          </a:xfrm>
          <a:prstGeom prst="straightConnector1">
            <a:avLst/>
          </a:prstGeom>
          <a:noFill/>
          <a:ln cap="flat" cmpd="sng" w="28575">
            <a:solidFill>
              <a:srgbClr val="C7E3E6"/>
            </a:solidFill>
            <a:prstDash val="dash"/>
            <a:round/>
            <a:headEnd len="med" w="med" type="none"/>
            <a:tailEnd len="med" w="med" type="none"/>
          </a:ln>
        </p:spPr>
      </p:cxnSp>
      <p:cxnSp>
        <p:nvCxnSpPr>
          <p:cNvPr id="375" name="Google Shape;375;p20"/>
          <p:cNvCxnSpPr/>
          <p:nvPr/>
        </p:nvCxnSpPr>
        <p:spPr>
          <a:xfrm flipH="1">
            <a:off x="159143" y="4939437"/>
            <a:ext cx="609300" cy="6600"/>
          </a:xfrm>
          <a:prstGeom prst="straightConnector1">
            <a:avLst/>
          </a:prstGeom>
          <a:noFill/>
          <a:ln cap="flat" cmpd="sng" w="28575">
            <a:solidFill>
              <a:srgbClr val="C7E3E6"/>
            </a:solidFill>
            <a:prstDash val="dash"/>
            <a:round/>
            <a:headEnd len="med" w="med" type="none"/>
            <a:tailEnd len="med" w="med" type="none"/>
          </a:ln>
        </p:spPr>
      </p:cxnSp>
      <p:cxnSp>
        <p:nvCxnSpPr>
          <p:cNvPr id="376" name="Google Shape;376;p20"/>
          <p:cNvCxnSpPr/>
          <p:nvPr/>
        </p:nvCxnSpPr>
        <p:spPr>
          <a:xfrm flipH="1">
            <a:off x="159143" y="5359749"/>
            <a:ext cx="609300" cy="6600"/>
          </a:xfrm>
          <a:prstGeom prst="straightConnector1">
            <a:avLst/>
          </a:prstGeom>
          <a:noFill/>
          <a:ln cap="flat" cmpd="sng" w="28575">
            <a:solidFill>
              <a:srgbClr val="C7E3E6"/>
            </a:solidFill>
            <a:prstDash val="dash"/>
            <a:round/>
            <a:headEnd len="med" w="med" type="none"/>
            <a:tailEnd len="med" w="med" type="none"/>
          </a:ln>
        </p:spPr>
      </p:cxnSp>
      <p:cxnSp>
        <p:nvCxnSpPr>
          <p:cNvPr id="377" name="Google Shape;377;p20"/>
          <p:cNvCxnSpPr/>
          <p:nvPr/>
        </p:nvCxnSpPr>
        <p:spPr>
          <a:xfrm flipH="1">
            <a:off x="159143" y="5780061"/>
            <a:ext cx="609300" cy="6600"/>
          </a:xfrm>
          <a:prstGeom prst="straightConnector1">
            <a:avLst/>
          </a:prstGeom>
          <a:noFill/>
          <a:ln cap="flat" cmpd="sng" w="28575">
            <a:solidFill>
              <a:srgbClr val="C7E3E6"/>
            </a:solidFill>
            <a:prstDash val="dash"/>
            <a:round/>
            <a:headEnd len="med" w="med" type="none"/>
            <a:tailEnd len="med" w="med" type="none"/>
          </a:ln>
        </p:spPr>
      </p:cxnSp>
      <p:cxnSp>
        <p:nvCxnSpPr>
          <p:cNvPr id="378" name="Google Shape;378;p20"/>
          <p:cNvCxnSpPr/>
          <p:nvPr/>
        </p:nvCxnSpPr>
        <p:spPr>
          <a:xfrm flipH="1">
            <a:off x="159143" y="6200372"/>
            <a:ext cx="609300" cy="6600"/>
          </a:xfrm>
          <a:prstGeom prst="straightConnector1">
            <a:avLst/>
          </a:prstGeom>
          <a:noFill/>
          <a:ln cap="flat" cmpd="sng" w="28575">
            <a:solidFill>
              <a:srgbClr val="C7E3E6"/>
            </a:solidFill>
            <a:prstDash val="dash"/>
            <a:round/>
            <a:headEnd len="med" w="med" type="none"/>
            <a:tailEnd len="med" w="med" type="none"/>
          </a:ln>
        </p:spPr>
      </p:cxnSp>
      <p:sp>
        <p:nvSpPr>
          <p:cNvPr id="379" name="Google Shape;379;p20"/>
          <p:cNvSpPr txBox="1"/>
          <p:nvPr/>
        </p:nvSpPr>
        <p:spPr>
          <a:xfrm>
            <a:off x="302941" y="3708759"/>
            <a:ext cx="355200" cy="30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9FCFCF"/>
                </a:solidFill>
                <a:latin typeface="Lora"/>
                <a:ea typeface="Lora"/>
                <a:cs typeface="Lora"/>
                <a:sym typeface="Lora"/>
              </a:rPr>
              <a:t>W</a:t>
            </a:r>
            <a:endParaRPr b="1">
              <a:solidFill>
                <a:srgbClr val="9FCFCF"/>
              </a:solidFill>
              <a:latin typeface="Lora"/>
              <a:ea typeface="Lora"/>
              <a:cs typeface="Lora"/>
              <a:sym typeface="Lora"/>
            </a:endParaRPr>
          </a:p>
        </p:txBody>
      </p:sp>
      <p:sp>
        <p:nvSpPr>
          <p:cNvPr id="380" name="Google Shape;380;p20"/>
          <p:cNvSpPr txBox="1"/>
          <p:nvPr/>
        </p:nvSpPr>
        <p:spPr>
          <a:xfrm>
            <a:off x="334786" y="4180221"/>
            <a:ext cx="291600" cy="30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9FCFCF"/>
                </a:solidFill>
                <a:latin typeface="Lora"/>
                <a:ea typeface="Lora"/>
                <a:cs typeface="Lora"/>
                <a:sym typeface="Lora"/>
              </a:rPr>
              <a:t>I</a:t>
            </a:r>
            <a:endParaRPr b="1">
              <a:solidFill>
                <a:srgbClr val="9FCFCF"/>
              </a:solidFill>
              <a:latin typeface="Lora"/>
              <a:ea typeface="Lora"/>
              <a:cs typeface="Lora"/>
              <a:sym typeface="Lora"/>
            </a:endParaRPr>
          </a:p>
        </p:txBody>
      </p:sp>
      <p:sp>
        <p:nvSpPr>
          <p:cNvPr id="381" name="Google Shape;381;p20"/>
          <p:cNvSpPr txBox="1"/>
          <p:nvPr/>
        </p:nvSpPr>
        <p:spPr>
          <a:xfrm>
            <a:off x="307730" y="4632340"/>
            <a:ext cx="404400" cy="30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9FCFCF"/>
                </a:solidFill>
                <a:latin typeface="Lora"/>
                <a:ea typeface="Lora"/>
                <a:cs typeface="Lora"/>
                <a:sym typeface="Lora"/>
              </a:rPr>
              <a:t>P</a:t>
            </a:r>
            <a:endParaRPr b="1">
              <a:solidFill>
                <a:srgbClr val="9FCFCF"/>
              </a:solidFill>
              <a:latin typeface="Lora"/>
              <a:ea typeface="Lora"/>
              <a:cs typeface="Lora"/>
              <a:sym typeface="Lora"/>
            </a:endParaRPr>
          </a:p>
        </p:txBody>
      </p:sp>
      <p:sp>
        <p:nvSpPr>
          <p:cNvPr id="382" name="Google Shape;382;p20"/>
          <p:cNvSpPr txBox="1"/>
          <p:nvPr/>
        </p:nvSpPr>
        <p:spPr>
          <a:xfrm>
            <a:off x="307730" y="5052651"/>
            <a:ext cx="404400" cy="30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9FCFCF"/>
                </a:solidFill>
                <a:latin typeface="Lora"/>
                <a:ea typeface="Lora"/>
                <a:cs typeface="Lora"/>
                <a:sym typeface="Lora"/>
              </a:rPr>
              <a:t>P</a:t>
            </a:r>
            <a:endParaRPr b="1">
              <a:solidFill>
                <a:srgbClr val="9FCFCF"/>
              </a:solidFill>
              <a:latin typeface="Lora"/>
              <a:ea typeface="Lora"/>
              <a:cs typeface="Lora"/>
              <a:sym typeface="Lora"/>
            </a:endParaRPr>
          </a:p>
        </p:txBody>
      </p:sp>
      <p:sp>
        <p:nvSpPr>
          <p:cNvPr id="383" name="Google Shape;383;p20"/>
          <p:cNvSpPr txBox="1"/>
          <p:nvPr/>
        </p:nvSpPr>
        <p:spPr>
          <a:xfrm>
            <a:off x="307730" y="5472963"/>
            <a:ext cx="404400" cy="30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9FCFCF"/>
                </a:solidFill>
                <a:latin typeface="Lora"/>
                <a:ea typeface="Lora"/>
                <a:cs typeface="Lora"/>
                <a:sym typeface="Lora"/>
              </a:rPr>
              <a:t>P</a:t>
            </a:r>
            <a:endParaRPr b="1">
              <a:solidFill>
                <a:srgbClr val="9FCFCF"/>
              </a:solidFill>
              <a:latin typeface="Lora"/>
              <a:ea typeface="Lora"/>
              <a:cs typeface="Lora"/>
              <a:sym typeface="Lora"/>
            </a:endParaRPr>
          </a:p>
        </p:txBody>
      </p:sp>
      <p:sp>
        <p:nvSpPr>
          <p:cNvPr id="384" name="Google Shape;384;p20"/>
          <p:cNvSpPr txBox="1"/>
          <p:nvPr/>
        </p:nvSpPr>
        <p:spPr>
          <a:xfrm>
            <a:off x="307730" y="5893274"/>
            <a:ext cx="404400" cy="30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9FCFCF"/>
                </a:solidFill>
                <a:latin typeface="Lora"/>
                <a:ea typeface="Lora"/>
                <a:cs typeface="Lora"/>
                <a:sym typeface="Lora"/>
              </a:rPr>
              <a:t>E</a:t>
            </a:r>
            <a:endParaRPr b="1">
              <a:solidFill>
                <a:srgbClr val="9FCFCF"/>
              </a:solidFill>
              <a:latin typeface="Lora"/>
              <a:ea typeface="Lora"/>
              <a:cs typeface="Lora"/>
              <a:sym typeface="Lora"/>
            </a:endParaRPr>
          </a:p>
        </p:txBody>
      </p:sp>
      <p:cxnSp>
        <p:nvCxnSpPr>
          <p:cNvPr id="385" name="Google Shape;385;p20"/>
          <p:cNvCxnSpPr/>
          <p:nvPr/>
        </p:nvCxnSpPr>
        <p:spPr>
          <a:xfrm flipH="1">
            <a:off x="159143" y="6200372"/>
            <a:ext cx="609300" cy="6600"/>
          </a:xfrm>
          <a:prstGeom prst="straightConnector1">
            <a:avLst/>
          </a:prstGeom>
          <a:noFill/>
          <a:ln cap="flat" cmpd="sng" w="28575">
            <a:solidFill>
              <a:srgbClr val="C7E3E6"/>
            </a:solidFill>
            <a:prstDash val="dash"/>
            <a:round/>
            <a:headEnd len="med" w="med" type="none"/>
            <a:tailEnd len="med" w="med" type="none"/>
          </a:ln>
        </p:spPr>
      </p:cxnSp>
      <p:sp>
        <p:nvSpPr>
          <p:cNvPr id="386" name="Google Shape;386;p20"/>
          <p:cNvSpPr txBox="1"/>
          <p:nvPr/>
        </p:nvSpPr>
        <p:spPr>
          <a:xfrm>
            <a:off x="316074" y="6307105"/>
            <a:ext cx="404400" cy="30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9FCFCF"/>
                </a:solidFill>
                <a:latin typeface="Lora"/>
                <a:ea typeface="Lora"/>
                <a:cs typeface="Lora"/>
                <a:sym typeface="Lora"/>
              </a:rPr>
              <a:t>R</a:t>
            </a:r>
            <a:endParaRPr b="1">
              <a:solidFill>
                <a:srgbClr val="9FCFCF"/>
              </a:solidFill>
              <a:latin typeface="Lora"/>
              <a:ea typeface="Lora"/>
              <a:cs typeface="Lora"/>
              <a:sym typeface="Lora"/>
            </a:endParaRPr>
          </a:p>
        </p:txBody>
      </p:sp>
      <p:sp>
        <p:nvSpPr>
          <p:cNvPr id="387" name="Google Shape;387;p20"/>
          <p:cNvSpPr txBox="1"/>
          <p:nvPr/>
        </p:nvSpPr>
        <p:spPr>
          <a:xfrm>
            <a:off x="768443" y="3804817"/>
            <a:ext cx="1370100" cy="2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Wash hands</a:t>
            </a:r>
            <a:endParaRPr b="1" sz="1100">
              <a:latin typeface="Mada"/>
              <a:ea typeface="Mada"/>
              <a:cs typeface="Mada"/>
              <a:sym typeface="Mada"/>
            </a:endParaRPr>
          </a:p>
        </p:txBody>
      </p:sp>
      <p:sp>
        <p:nvSpPr>
          <p:cNvPr id="388" name="Google Shape;388;p20"/>
          <p:cNvSpPr txBox="1"/>
          <p:nvPr/>
        </p:nvSpPr>
        <p:spPr>
          <a:xfrm>
            <a:off x="768443" y="4308051"/>
            <a:ext cx="1441800" cy="2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Introduce yourself</a:t>
            </a:r>
            <a:endParaRPr b="1" sz="1100">
              <a:solidFill>
                <a:srgbClr val="999999"/>
              </a:solidFill>
              <a:latin typeface="Mada"/>
              <a:ea typeface="Mada"/>
              <a:cs typeface="Mada"/>
              <a:sym typeface="Mada"/>
            </a:endParaRPr>
          </a:p>
        </p:txBody>
      </p:sp>
      <p:sp>
        <p:nvSpPr>
          <p:cNvPr id="389" name="Google Shape;389;p20"/>
          <p:cNvSpPr txBox="1"/>
          <p:nvPr/>
        </p:nvSpPr>
        <p:spPr>
          <a:xfrm>
            <a:off x="768443" y="4692003"/>
            <a:ext cx="1370100" cy="2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Permission </a:t>
            </a:r>
            <a:endParaRPr b="1" sz="1100">
              <a:latin typeface="Mada"/>
              <a:ea typeface="Mada"/>
              <a:cs typeface="Mada"/>
              <a:sym typeface="Mada"/>
            </a:endParaRPr>
          </a:p>
        </p:txBody>
      </p:sp>
      <p:sp>
        <p:nvSpPr>
          <p:cNvPr id="390" name="Google Shape;390;p20"/>
          <p:cNvSpPr txBox="1"/>
          <p:nvPr/>
        </p:nvSpPr>
        <p:spPr>
          <a:xfrm>
            <a:off x="768443" y="5112315"/>
            <a:ext cx="1037700" cy="2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Privacy </a:t>
            </a:r>
            <a:endParaRPr b="1" sz="1100">
              <a:solidFill>
                <a:srgbClr val="999999"/>
              </a:solidFill>
              <a:latin typeface="Mada"/>
              <a:ea typeface="Mada"/>
              <a:cs typeface="Mada"/>
              <a:sym typeface="Mada"/>
            </a:endParaRPr>
          </a:p>
        </p:txBody>
      </p:sp>
      <p:sp>
        <p:nvSpPr>
          <p:cNvPr id="391" name="Google Shape;391;p20"/>
          <p:cNvSpPr txBox="1"/>
          <p:nvPr/>
        </p:nvSpPr>
        <p:spPr>
          <a:xfrm>
            <a:off x="768443" y="5532627"/>
            <a:ext cx="1194300" cy="2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Position: </a:t>
            </a:r>
            <a:endParaRPr b="1" sz="1100">
              <a:solidFill>
                <a:srgbClr val="FF0000"/>
              </a:solidFill>
              <a:latin typeface="Mada"/>
              <a:ea typeface="Mada"/>
              <a:cs typeface="Mada"/>
              <a:sym typeface="Mada"/>
            </a:endParaRPr>
          </a:p>
        </p:txBody>
      </p:sp>
      <p:sp>
        <p:nvSpPr>
          <p:cNvPr id="392" name="Google Shape;392;p20"/>
          <p:cNvSpPr txBox="1"/>
          <p:nvPr/>
        </p:nvSpPr>
        <p:spPr>
          <a:xfrm>
            <a:off x="768443" y="5952938"/>
            <a:ext cx="1311000" cy="2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Exposure:  </a:t>
            </a:r>
            <a:endParaRPr b="1" sz="1100">
              <a:solidFill>
                <a:srgbClr val="999999"/>
              </a:solidFill>
              <a:latin typeface="Mada"/>
              <a:ea typeface="Mada"/>
              <a:cs typeface="Mada"/>
              <a:sym typeface="Mada"/>
            </a:endParaRPr>
          </a:p>
        </p:txBody>
      </p:sp>
      <p:sp>
        <p:nvSpPr>
          <p:cNvPr id="393" name="Google Shape;393;p20"/>
          <p:cNvSpPr txBox="1"/>
          <p:nvPr/>
        </p:nvSpPr>
        <p:spPr>
          <a:xfrm>
            <a:off x="776786" y="6366769"/>
            <a:ext cx="1194300" cy="2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Right side </a:t>
            </a:r>
            <a:endParaRPr b="1" sz="1100">
              <a:solidFill>
                <a:srgbClr val="999999"/>
              </a:solidFill>
              <a:latin typeface="Mada"/>
              <a:ea typeface="Mada"/>
              <a:cs typeface="Mada"/>
              <a:sym typeface="Mada"/>
            </a:endParaRPr>
          </a:p>
        </p:txBody>
      </p:sp>
      <p:sp>
        <p:nvSpPr>
          <p:cNvPr id="394" name="Google Shape;394;p20"/>
          <p:cNvSpPr txBox="1"/>
          <p:nvPr/>
        </p:nvSpPr>
        <p:spPr>
          <a:xfrm>
            <a:off x="320871" y="3135175"/>
            <a:ext cx="5247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1</a:t>
            </a:r>
            <a:endParaRPr b="1" sz="2000">
              <a:solidFill>
                <a:srgbClr val="F9DEC9"/>
              </a:solidFill>
              <a:latin typeface="Pacifico"/>
              <a:ea typeface="Pacifico"/>
              <a:cs typeface="Pacifico"/>
              <a:sym typeface="Pacifico"/>
            </a:endParaRPr>
          </a:p>
        </p:txBody>
      </p:sp>
      <p:sp>
        <p:nvSpPr>
          <p:cNvPr id="395" name="Google Shape;395;p20"/>
          <p:cNvSpPr txBox="1"/>
          <p:nvPr/>
        </p:nvSpPr>
        <p:spPr>
          <a:xfrm>
            <a:off x="18400" y="931300"/>
            <a:ext cx="56196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Principles</a:t>
            </a:r>
            <a:r>
              <a:rPr lang="en-GB" sz="1800">
                <a:solidFill>
                  <a:srgbClr val="9FCFCF"/>
                </a:solidFill>
                <a:latin typeface="Comfortaa Regular"/>
                <a:ea typeface="Comfortaa Regular"/>
                <a:cs typeface="Comfortaa Regular"/>
                <a:sym typeface="Comfortaa Regular"/>
              </a:rPr>
              <a:t> of Physical </a:t>
            </a:r>
            <a:r>
              <a:rPr lang="en-GB" sz="1800">
                <a:solidFill>
                  <a:srgbClr val="9FCFCF"/>
                </a:solidFill>
                <a:latin typeface="Comfortaa Regular"/>
                <a:ea typeface="Comfortaa Regular"/>
                <a:cs typeface="Comfortaa Regular"/>
                <a:sym typeface="Comfortaa Regular"/>
              </a:rPr>
              <a:t>Examination</a:t>
            </a:r>
            <a:endParaRPr sz="1800">
              <a:solidFill>
                <a:srgbClr val="9FCFCF"/>
              </a:solidFill>
              <a:latin typeface="Comfortaa Regular"/>
              <a:ea typeface="Comfortaa Regular"/>
              <a:cs typeface="Comfortaa Regular"/>
              <a:sym typeface="Comfortaa Regular"/>
            </a:endParaRPr>
          </a:p>
        </p:txBody>
      </p:sp>
      <p:sp>
        <p:nvSpPr>
          <p:cNvPr id="396" name="Google Shape;396;p20"/>
          <p:cNvSpPr/>
          <p:nvPr/>
        </p:nvSpPr>
        <p:spPr>
          <a:xfrm>
            <a:off x="19175" y="1285338"/>
            <a:ext cx="44313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397" name="Google Shape;397;p20"/>
          <p:cNvSpPr txBox="1"/>
          <p:nvPr/>
        </p:nvSpPr>
        <p:spPr>
          <a:xfrm>
            <a:off x="-18350" y="1339088"/>
            <a:ext cx="7430400" cy="1993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The easiest way to ensure that you perform a complete examination is to learn the routine by </a:t>
            </a:r>
            <a:r>
              <a:rPr b="1" lang="en-GB" sz="1100">
                <a:latin typeface="Mada"/>
                <a:ea typeface="Mada"/>
                <a:cs typeface="Mada"/>
                <a:sym typeface="Mada"/>
              </a:rPr>
              <a:t>heart </a:t>
            </a:r>
            <a:r>
              <a:rPr lang="en-GB" sz="1100">
                <a:latin typeface="Mada"/>
                <a:ea typeface="Mada"/>
                <a:cs typeface="Mada"/>
                <a:sym typeface="Mada"/>
              </a:rPr>
              <a:t>and repeat it to yourself during the examination.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Always keep to the basic pattern of looking, feeling, tapping and listening (</a:t>
            </a:r>
            <a:r>
              <a:rPr b="1" lang="en-GB" sz="1100">
                <a:latin typeface="Mada"/>
                <a:ea typeface="Mada"/>
                <a:cs typeface="Mada"/>
                <a:sym typeface="Mada"/>
              </a:rPr>
              <a:t>inspection, palpation, percussion, auscultation</a:t>
            </a:r>
            <a:r>
              <a:rPr lang="en-GB" sz="1100">
                <a:latin typeface="Mada"/>
                <a:ea typeface="Mada"/>
                <a:cs typeface="Mada"/>
                <a:sym typeface="Mada"/>
              </a:rPr>
              <a:t>). Whilst keeping to the routine it is, however </a:t>
            </a:r>
            <a:r>
              <a:rPr b="1" lang="en-GB" sz="1100" u="sng">
                <a:latin typeface="Mada"/>
                <a:ea typeface="Mada"/>
                <a:cs typeface="Mada"/>
                <a:sym typeface="Mada"/>
              </a:rPr>
              <a:t>often best to examine first the part of the body that is the source of the patient’s complaint</a:t>
            </a:r>
            <a:r>
              <a:rPr b="1" lang="en-GB" sz="1100">
                <a:latin typeface="Mada"/>
                <a:ea typeface="Mada"/>
                <a:cs typeface="Mada"/>
                <a:sym typeface="Mada"/>
              </a:rPr>
              <a:t>.</a:t>
            </a:r>
            <a:endParaRPr b="1" sz="1100">
              <a:highlight>
                <a:srgbClr val="FFFF00"/>
              </a:highlight>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It is usually up to you whether you talk as you examine or present your findings at the end. </a:t>
            </a:r>
            <a:r>
              <a:rPr b="1" lang="en-GB" sz="1200">
                <a:solidFill>
                  <a:srgbClr val="CC0000"/>
                </a:solidFill>
                <a:latin typeface="Mada"/>
                <a:ea typeface="Mada"/>
                <a:cs typeface="Mada"/>
                <a:sym typeface="Mada"/>
              </a:rPr>
              <a:t>Practice both ways</a:t>
            </a:r>
            <a:r>
              <a:rPr lang="en-GB" sz="1100">
                <a:latin typeface="Mada"/>
                <a:ea typeface="Mada"/>
                <a:cs typeface="Mada"/>
                <a:sym typeface="Mada"/>
              </a:rPr>
              <a:t>, you may be requested specifically to explain what you are doing or you may be interrupted at any stage of the examination to present your findings so far.</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latin typeface="Mada"/>
                <a:ea typeface="Mada"/>
                <a:cs typeface="Mada"/>
                <a:sym typeface="Mada"/>
              </a:rPr>
              <a:t>Before any physical examination </a:t>
            </a:r>
            <a:r>
              <a:rPr b="1" lang="en-GB" sz="1200">
                <a:solidFill>
                  <a:srgbClr val="CC0000"/>
                </a:solidFill>
                <a:latin typeface="Mada"/>
                <a:ea typeface="Mada"/>
                <a:cs typeface="Mada"/>
                <a:sym typeface="Mada"/>
              </a:rPr>
              <a:t>3 </a:t>
            </a:r>
            <a:r>
              <a:rPr b="1" lang="en-GB" sz="1100">
                <a:latin typeface="Mada"/>
                <a:ea typeface="Mada"/>
                <a:cs typeface="Mada"/>
                <a:sym typeface="Mada"/>
              </a:rPr>
              <a:t>things must be done :</a:t>
            </a:r>
            <a:endParaRPr b="1" sz="1100">
              <a:latin typeface="Mada"/>
              <a:ea typeface="Mada"/>
              <a:cs typeface="Mada"/>
              <a:sym typeface="Mada"/>
            </a:endParaRPr>
          </a:p>
          <a:p>
            <a:pPr indent="0" lvl="0" marL="457200" rtl="0" algn="l">
              <a:lnSpc>
                <a:spcPct val="115000"/>
              </a:lnSpc>
              <a:spcBef>
                <a:spcPts val="0"/>
              </a:spcBef>
              <a:spcAft>
                <a:spcPts val="0"/>
              </a:spcAft>
              <a:buNone/>
            </a:pPr>
            <a:r>
              <a:t/>
            </a:r>
            <a:endParaRPr b="1" sz="1100">
              <a:latin typeface="Mada"/>
              <a:ea typeface="Mada"/>
              <a:cs typeface="Mada"/>
              <a:sym typeface="Mada"/>
            </a:endParaRPr>
          </a:p>
          <a:p>
            <a:pPr indent="0" lvl="0" marL="0" rtl="0" algn="l">
              <a:lnSpc>
                <a:spcPct val="115000"/>
              </a:lnSpc>
              <a:spcBef>
                <a:spcPts val="0"/>
              </a:spcBef>
              <a:spcAft>
                <a:spcPts val="0"/>
              </a:spcAft>
              <a:buNone/>
            </a:pPr>
            <a:r>
              <a:t/>
            </a:r>
            <a:endParaRPr b="1" sz="1100">
              <a:latin typeface="Mada"/>
              <a:ea typeface="Mada"/>
              <a:cs typeface="Mada"/>
              <a:sym typeface="Mada"/>
            </a:endParaRPr>
          </a:p>
        </p:txBody>
      </p:sp>
      <p:sp>
        <p:nvSpPr>
          <p:cNvPr id="398" name="Google Shape;398;p20"/>
          <p:cNvSpPr txBox="1"/>
          <p:nvPr/>
        </p:nvSpPr>
        <p:spPr>
          <a:xfrm>
            <a:off x="18400" y="7819258"/>
            <a:ext cx="2875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General </a:t>
            </a:r>
            <a:r>
              <a:rPr lang="en-GB" sz="1800">
                <a:solidFill>
                  <a:srgbClr val="9FCFCF"/>
                </a:solidFill>
                <a:latin typeface="Comfortaa Regular"/>
                <a:ea typeface="Comfortaa Regular"/>
                <a:cs typeface="Comfortaa Regular"/>
                <a:sym typeface="Comfortaa Regular"/>
              </a:rPr>
              <a:t>Inspection </a:t>
            </a:r>
            <a:endParaRPr sz="1800">
              <a:solidFill>
                <a:srgbClr val="9FCFCF"/>
              </a:solidFill>
              <a:latin typeface="Comfortaa Regular"/>
              <a:ea typeface="Comfortaa Regular"/>
              <a:cs typeface="Comfortaa Regular"/>
              <a:sym typeface="Comfortaa Regular"/>
            </a:endParaRPr>
          </a:p>
        </p:txBody>
      </p:sp>
      <p:sp>
        <p:nvSpPr>
          <p:cNvPr id="399" name="Google Shape;399;p20"/>
          <p:cNvSpPr/>
          <p:nvPr/>
        </p:nvSpPr>
        <p:spPr>
          <a:xfrm>
            <a:off x="19193" y="8176613"/>
            <a:ext cx="2383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400" name="Google Shape;400;p20"/>
          <p:cNvSpPr txBox="1"/>
          <p:nvPr/>
        </p:nvSpPr>
        <p:spPr>
          <a:xfrm>
            <a:off x="60225" y="8234229"/>
            <a:ext cx="6840600" cy="23949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Font typeface="Lora"/>
              <a:buChar char="●"/>
            </a:pPr>
            <a:r>
              <a:rPr b="1" lang="en-GB" sz="1100">
                <a:highlight>
                  <a:srgbClr val="F9DEC9"/>
                </a:highlight>
                <a:latin typeface="Lora"/>
                <a:ea typeface="Lora"/>
                <a:cs typeface="Lora"/>
                <a:sym typeface="Lora"/>
              </a:rPr>
              <a:t>Nails &amp; Fingers:</a:t>
            </a:r>
            <a:endParaRPr b="1" sz="1100">
              <a:highlight>
                <a:srgbClr val="F9DEC9"/>
              </a:highlight>
              <a:latin typeface="Lora"/>
              <a:ea typeface="Lora"/>
              <a:cs typeface="Lora"/>
              <a:sym typeface="Lora"/>
            </a:endParaRPr>
          </a:p>
          <a:p>
            <a:pPr indent="-298450" lvl="1" marL="914400" rtl="0" algn="l">
              <a:lnSpc>
                <a:spcPct val="115000"/>
              </a:lnSpc>
              <a:spcBef>
                <a:spcPts val="0"/>
              </a:spcBef>
              <a:spcAft>
                <a:spcPts val="0"/>
              </a:spcAft>
              <a:buSzPts val="1100"/>
              <a:buFont typeface="Mada"/>
              <a:buChar char="○"/>
            </a:pPr>
            <a:r>
              <a:rPr b="1" lang="en-GB" sz="1100">
                <a:solidFill>
                  <a:schemeClr val="dk1"/>
                </a:solidFill>
                <a:latin typeface="Mada"/>
                <a:ea typeface="Mada"/>
                <a:cs typeface="Mada"/>
                <a:sym typeface="Mada"/>
              </a:rPr>
              <a:t>Blue nails</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 Cyanosis, </a:t>
            </a:r>
            <a:r>
              <a:rPr b="1" lang="en-GB" sz="1100">
                <a:solidFill>
                  <a:schemeClr val="dk1"/>
                </a:solidFill>
                <a:latin typeface="Mada"/>
                <a:ea typeface="Mada"/>
                <a:cs typeface="Mada"/>
                <a:sym typeface="Mada"/>
              </a:rPr>
              <a:t>Red </a:t>
            </a:r>
            <a:r>
              <a:rPr b="1" lang="en-GB" sz="1100">
                <a:solidFill>
                  <a:schemeClr val="dk1"/>
                </a:solidFill>
                <a:latin typeface="Mada"/>
                <a:ea typeface="Mada"/>
                <a:cs typeface="Mada"/>
                <a:sym typeface="Mada"/>
              </a:rPr>
              <a:t>nails</a:t>
            </a:r>
            <a:r>
              <a:rPr lang="en-GB" sz="1100">
                <a:solidFill>
                  <a:schemeClr val="dk1"/>
                </a:solidFill>
                <a:latin typeface="Mada"/>
                <a:ea typeface="Mada"/>
                <a:cs typeface="Mada"/>
                <a:sym typeface="Mada"/>
              </a:rPr>
              <a:t> → Polycythemia.</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b="1" lang="en-GB" sz="1100">
                <a:latin typeface="Mada"/>
                <a:ea typeface="Mada"/>
                <a:cs typeface="Mada"/>
                <a:sym typeface="Mada"/>
              </a:rPr>
              <a:t>Clubbing </a:t>
            </a:r>
            <a:r>
              <a:rPr lang="en-GB" sz="1100">
                <a:latin typeface="Mada"/>
                <a:ea typeface="Mada"/>
                <a:cs typeface="Mada"/>
                <a:sym typeface="Mada"/>
              </a:rPr>
              <a:t>→ Carbon monoxide poisoning, cirrhosis, congenital. lung cancer. chronic pulmonary suppuration, infective endocarditis, cyanotic congenital heart disease .</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b="1" lang="en-GB" sz="1100">
                <a:solidFill>
                  <a:schemeClr val="dk1"/>
                </a:solidFill>
                <a:latin typeface="Mada"/>
                <a:ea typeface="Mada"/>
                <a:cs typeface="Mada"/>
                <a:sym typeface="Mada"/>
              </a:rPr>
              <a:t>Splinter hemorrhage</a:t>
            </a:r>
            <a:r>
              <a:rPr lang="en-GB" sz="1100">
                <a:solidFill>
                  <a:schemeClr val="dk1"/>
                </a:solidFill>
                <a:latin typeface="Mada"/>
                <a:ea typeface="Mada"/>
                <a:cs typeface="Mada"/>
                <a:sym typeface="Mada"/>
              </a:rPr>
              <a:t> → Infective endocarditis,  vasculitis.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Koilonychia</a:t>
            </a:r>
            <a:r>
              <a:rPr lang="en-GB" sz="1100">
                <a:solidFill>
                  <a:schemeClr val="dk1"/>
                </a:solidFill>
                <a:latin typeface="Mada"/>
                <a:ea typeface="Mada"/>
                <a:cs typeface="Mada"/>
                <a:sym typeface="Mada"/>
              </a:rPr>
              <a:t> (spoon—shaped nail)  → iron deficiency anemia.</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Pale nail bed </a:t>
            </a:r>
            <a:r>
              <a:rPr lang="en-GB" sz="1100">
                <a:solidFill>
                  <a:schemeClr val="dk1"/>
                </a:solidFill>
                <a:latin typeface="Mada"/>
                <a:ea typeface="Mada"/>
                <a:cs typeface="Mada"/>
                <a:sym typeface="Mada"/>
              </a:rPr>
              <a:t>→ anemia, </a:t>
            </a:r>
            <a:r>
              <a:rPr b="1" lang="en-GB" sz="1100">
                <a:solidFill>
                  <a:schemeClr val="dk1"/>
                </a:solidFill>
                <a:latin typeface="Mada"/>
                <a:ea typeface="Mada"/>
                <a:cs typeface="Mada"/>
                <a:sym typeface="Mada"/>
              </a:rPr>
              <a:t>Pits </a:t>
            </a:r>
            <a:r>
              <a:rPr lang="en-GB" sz="1100">
                <a:solidFill>
                  <a:schemeClr val="dk1"/>
                </a:solidFill>
                <a:latin typeface="Mada"/>
                <a:ea typeface="Mada"/>
                <a:cs typeface="Mada"/>
                <a:sym typeface="Mada"/>
              </a:rPr>
              <a:t>→ psoriasis.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Onycholysis</a:t>
            </a:r>
            <a:r>
              <a:rPr lang="en-GB" sz="1100">
                <a:solidFill>
                  <a:schemeClr val="dk1"/>
                </a:solidFill>
                <a:latin typeface="Mada"/>
                <a:ea typeface="Mada"/>
                <a:cs typeface="Mada"/>
                <a:sym typeface="Mada"/>
              </a:rPr>
              <a:t> (separation of nail from nail bed) → thyrotoxicosis.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Leukonychia </a:t>
            </a:r>
            <a:r>
              <a:rPr lang="en-GB" sz="1100">
                <a:solidFill>
                  <a:schemeClr val="dk1"/>
                </a:solidFill>
                <a:latin typeface="Mada"/>
                <a:ea typeface="Mada"/>
                <a:cs typeface="Mada"/>
                <a:sym typeface="Mada"/>
              </a:rPr>
              <a:t>(white nail) →hypoalbuminemia.</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latin typeface="Mada"/>
                <a:ea typeface="Mada"/>
                <a:cs typeface="Mada"/>
                <a:sym typeface="Mada"/>
              </a:rPr>
              <a:t>Capillary refill time</a:t>
            </a:r>
            <a:r>
              <a:rPr lang="en-GB" sz="1100">
                <a:latin typeface="Mada"/>
                <a:ea typeface="Mada"/>
                <a:cs typeface="Mada"/>
                <a:sym typeface="Mada"/>
              </a:rPr>
              <a:t>: </a:t>
            </a:r>
            <a:r>
              <a:rPr lang="en-GB" sz="1100">
                <a:solidFill>
                  <a:srgbClr val="999999"/>
                </a:solidFill>
                <a:latin typeface="Mada"/>
                <a:ea typeface="Mada"/>
                <a:cs typeface="Mada"/>
                <a:sym typeface="Mada"/>
              </a:rPr>
              <a:t>a CRT that is greater than two seconds suggests poor peripheral perfusion (e.g. hypovolaemia, congestive heart failure).</a:t>
            </a:r>
            <a:endParaRPr b="1" sz="1100">
              <a:latin typeface="Mada"/>
              <a:ea typeface="Mada"/>
              <a:cs typeface="Mada"/>
              <a:sym typeface="Mada"/>
            </a:endParaRPr>
          </a:p>
        </p:txBody>
      </p:sp>
      <p:sp>
        <p:nvSpPr>
          <p:cNvPr id="401" name="Google Shape;401;p20"/>
          <p:cNvSpPr txBox="1"/>
          <p:nvPr/>
        </p:nvSpPr>
        <p:spPr>
          <a:xfrm>
            <a:off x="75" y="6728525"/>
            <a:ext cx="7589400" cy="1339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GB" sz="1100">
                <a:solidFill>
                  <a:schemeClr val="dk1"/>
                </a:solidFill>
                <a:highlight>
                  <a:srgbClr val="C5F4E0"/>
                </a:highlight>
                <a:latin typeface="Mada"/>
                <a:ea typeface="Mada"/>
                <a:cs typeface="Mada"/>
                <a:sym typeface="Mada"/>
              </a:rPr>
              <a:t>Note that:</a:t>
            </a:r>
            <a:endParaRPr b="1" sz="1100">
              <a:solidFill>
                <a:schemeClr val="dk1"/>
              </a:solidFill>
              <a:highlight>
                <a:srgbClr val="C5F4E0"/>
              </a:highlight>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usual blood pressure cuff width is 12.5 cm. This is suitable for a normal size adult arm. However, in obese patients with large arms, this cuff will </a:t>
            </a:r>
            <a:r>
              <a:rPr b="1" lang="en-GB" sz="1100">
                <a:solidFill>
                  <a:schemeClr val="dk1"/>
                </a:solidFill>
                <a:latin typeface="Mada"/>
                <a:ea typeface="Mada"/>
                <a:cs typeface="Mada"/>
                <a:sym typeface="Mada"/>
              </a:rPr>
              <a:t>overestimate the blood pressure</a:t>
            </a:r>
            <a:r>
              <a:rPr lang="en-GB" sz="1100">
                <a:solidFill>
                  <a:schemeClr val="dk1"/>
                </a:solidFill>
                <a:latin typeface="Mada"/>
                <a:ea typeface="Mada"/>
                <a:cs typeface="Mada"/>
                <a:sym typeface="Mada"/>
              </a:rPr>
              <a:t> and therefore a larger cuff must be used.</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cuff is wrapped around the upper arm (which should be supported at the level of the heart) and the bladder centered over the brachial artery. </a:t>
            </a:r>
            <a:r>
              <a:rPr b="1" lang="en-GB" sz="1100">
                <a:solidFill>
                  <a:schemeClr val="dk1"/>
                </a:solidFill>
                <a:latin typeface="Mada"/>
                <a:ea typeface="Mada"/>
                <a:cs typeface="Mada"/>
                <a:sym typeface="Mada"/>
              </a:rPr>
              <a:t>This is found in the antecubital fossa immediately medial to the biceps tendon.</a:t>
            </a:r>
            <a:endParaRPr b="1"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latin typeface="Mada"/>
              <a:ea typeface="Mada"/>
              <a:cs typeface="Mada"/>
              <a:sym typeface="Mada"/>
            </a:endParaRPr>
          </a:p>
        </p:txBody>
      </p:sp>
      <p:sp>
        <p:nvSpPr>
          <p:cNvPr id="402" name="Google Shape;402;p20"/>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3" name="Shape 1633"/>
        <p:cNvGrpSpPr/>
        <p:nvPr/>
      </p:nvGrpSpPr>
      <p:grpSpPr>
        <a:xfrm>
          <a:off x="0" y="0"/>
          <a:ext cx="0" cy="0"/>
          <a:chOff x="0" y="0"/>
          <a:chExt cx="0" cy="0"/>
        </a:xfrm>
      </p:grpSpPr>
      <p:sp>
        <p:nvSpPr>
          <p:cNvPr id="1634" name="Google Shape;1634;p92"/>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92"/>
          <p:cNvSpPr txBox="1"/>
          <p:nvPr/>
        </p:nvSpPr>
        <p:spPr>
          <a:xfrm>
            <a:off x="0" y="241609"/>
            <a:ext cx="2875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Palpation Cont..</a:t>
            </a:r>
            <a:endParaRPr sz="1800">
              <a:solidFill>
                <a:srgbClr val="9FCFCF"/>
              </a:solidFill>
              <a:latin typeface="Comfortaa Regular"/>
              <a:ea typeface="Comfortaa Regular"/>
              <a:cs typeface="Comfortaa Regular"/>
              <a:sym typeface="Comfortaa Regular"/>
            </a:endParaRPr>
          </a:p>
        </p:txBody>
      </p:sp>
      <p:sp>
        <p:nvSpPr>
          <p:cNvPr id="1636" name="Google Shape;1636;p92"/>
          <p:cNvSpPr/>
          <p:nvPr/>
        </p:nvSpPr>
        <p:spPr>
          <a:xfrm>
            <a:off x="775" y="598954"/>
            <a:ext cx="20937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1637" name="Google Shape;1637;p92"/>
          <p:cNvSpPr txBox="1"/>
          <p:nvPr/>
        </p:nvSpPr>
        <p:spPr>
          <a:xfrm>
            <a:off x="60100" y="695691"/>
            <a:ext cx="7254900" cy="13542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rgbClr val="DBA17B"/>
              </a:buClr>
              <a:buSzPts val="1100"/>
              <a:buFont typeface="Mada"/>
              <a:buChar char="●"/>
            </a:pPr>
            <a:r>
              <a:rPr b="1" lang="en-GB" sz="1100">
                <a:solidFill>
                  <a:srgbClr val="DBA17B"/>
                </a:solidFill>
                <a:latin typeface="Mada"/>
                <a:ea typeface="Mada"/>
                <a:cs typeface="Mada"/>
                <a:sym typeface="Mada"/>
              </a:rPr>
              <a:t>Gallbladder: </a:t>
            </a:r>
            <a:r>
              <a:rPr lang="en-GB" sz="1100">
                <a:solidFill>
                  <a:srgbClr val="999999"/>
                </a:solidFill>
                <a:latin typeface="Mada"/>
                <a:ea typeface="Mada"/>
                <a:cs typeface="Mada"/>
                <a:sym typeface="Mada"/>
              </a:rPr>
              <a:t>usually not palpable</a:t>
            </a:r>
            <a:endParaRPr sz="1100">
              <a:solidFill>
                <a:srgbClr val="999999"/>
              </a:solidFill>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If biliary obstruction or gallbladder disease is suspected, orient your examining hand perpendicular to the costal margin, feeling from medial to lateral.</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if palpable, will be a bulbous, focal rounded mass that moves downwards on inspiration.</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b="1" lang="en-GB" sz="1100">
                <a:solidFill>
                  <a:schemeClr val="dk1"/>
                </a:solidFill>
                <a:latin typeface="Mada"/>
                <a:ea typeface="Mada"/>
                <a:cs typeface="Mada"/>
                <a:sym typeface="Mada"/>
              </a:rPr>
              <a:t>Murphy’s sign</a:t>
            </a:r>
            <a:r>
              <a:rPr lang="en-GB" sz="1100">
                <a:solidFill>
                  <a:schemeClr val="dk1"/>
                </a:solidFill>
                <a:latin typeface="Mada"/>
                <a:ea typeface="Mada"/>
                <a:cs typeface="Mada"/>
                <a:sym typeface="Mada"/>
              </a:rPr>
              <a:t> should be sought if </a:t>
            </a:r>
            <a:r>
              <a:rPr b="1" lang="en-GB" sz="1100">
                <a:solidFill>
                  <a:schemeClr val="dk1"/>
                </a:solidFill>
                <a:latin typeface="Mada"/>
                <a:ea typeface="Mada"/>
                <a:cs typeface="Mada"/>
                <a:sym typeface="Mada"/>
              </a:rPr>
              <a:t>cholecystitis</a:t>
            </a:r>
            <a:r>
              <a:rPr lang="en-GB" sz="1100">
                <a:solidFill>
                  <a:schemeClr val="dk1"/>
                </a:solidFill>
                <a:latin typeface="Mada"/>
                <a:ea typeface="Mada"/>
                <a:cs typeface="Mada"/>
                <a:sym typeface="Mada"/>
              </a:rPr>
              <a:t> is suspected. Place your palpating hand just below the costal margin, approximately midclavicular (this is just above the gallbladder) &gt; Then ask the pt to breath in. It’s positive when the patient stops breathing in due to pain that’s caused by the diaphragm pushing the inflamed gallbladder into the palpating hand.</a:t>
            </a:r>
            <a:endParaRPr b="1" sz="1100">
              <a:solidFill>
                <a:srgbClr val="DBA17B"/>
              </a:solidFill>
              <a:latin typeface="Mada"/>
              <a:ea typeface="Mada"/>
              <a:cs typeface="Mada"/>
              <a:sym typeface="Mada"/>
            </a:endParaRPr>
          </a:p>
          <a:p>
            <a:pPr indent="-298450" lvl="0" marL="457200" rtl="0" algn="l">
              <a:lnSpc>
                <a:spcPct val="115000"/>
              </a:lnSpc>
              <a:spcBef>
                <a:spcPts val="0"/>
              </a:spcBef>
              <a:spcAft>
                <a:spcPts val="0"/>
              </a:spcAft>
              <a:buClr>
                <a:srgbClr val="DBA17B"/>
              </a:buClr>
              <a:buSzPts val="1100"/>
              <a:buFont typeface="Mada"/>
              <a:buChar char="●"/>
            </a:pPr>
            <a:r>
              <a:rPr b="1" lang="en-GB" sz="1100">
                <a:solidFill>
                  <a:srgbClr val="DBA17B"/>
                </a:solidFill>
                <a:latin typeface="Mada"/>
                <a:ea typeface="Mada"/>
                <a:cs typeface="Mada"/>
                <a:sym typeface="Mada"/>
              </a:rPr>
              <a:t>Spleen: </a:t>
            </a:r>
            <a:r>
              <a:rPr lang="en-GB" sz="1100">
                <a:solidFill>
                  <a:srgbClr val="999999"/>
                </a:solidFill>
                <a:latin typeface="Mada"/>
                <a:ea typeface="Mada"/>
                <a:cs typeface="Mada"/>
                <a:sym typeface="Mada"/>
              </a:rPr>
              <a:t>usually not palpable</a:t>
            </a:r>
            <a:endParaRPr sz="1100">
              <a:solidFill>
                <a:srgbClr val="999999"/>
              </a:solidFill>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Palpate from right iliac fossa going obliquely to LUQ (because spleen is enlarged obliquely).</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Move your hand between breaths. lf you can't palpate it, use bimanual maneuver; role the patient to the right side and do palpation by bimanual push at the 11th and 12th ribs area to feel the spleen notch.</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rgbClr val="DBA17B"/>
              </a:buClr>
              <a:buSzPts val="1100"/>
              <a:buFont typeface="Mada"/>
              <a:buChar char="●"/>
            </a:pPr>
            <a:r>
              <a:rPr b="1" lang="en-GB" sz="1100">
                <a:solidFill>
                  <a:srgbClr val="DBA17B"/>
                </a:solidFill>
                <a:latin typeface="Mada"/>
                <a:ea typeface="Mada"/>
                <a:cs typeface="Mada"/>
                <a:sym typeface="Mada"/>
              </a:rPr>
              <a:t>Kidneys: </a:t>
            </a:r>
            <a:r>
              <a:rPr lang="en-GB" sz="1100">
                <a:solidFill>
                  <a:srgbClr val="999999"/>
                </a:solidFill>
                <a:latin typeface="Mada"/>
                <a:ea typeface="Mada"/>
                <a:cs typeface="Mada"/>
                <a:sym typeface="Mada"/>
              </a:rPr>
              <a:t>usually not palpable</a:t>
            </a:r>
            <a:endParaRPr sz="1100">
              <a:solidFill>
                <a:srgbClr val="999999"/>
              </a:solidFill>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kidney balloting: Place your left hand behind the patient between the rib cage and iliac crest and place your right hand anteriorly below the right costal margin. Feel for any masses between the two hands as the patient breathes. Press by the left hand and the kidney can be felt to float upwards and strike the right hand, repeat the same maneuver for the left kidney.</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rgbClr val="E9AC87"/>
              </a:buClr>
              <a:buSzPts val="1100"/>
              <a:buFont typeface="Mada"/>
              <a:buChar char="●"/>
            </a:pPr>
            <a:r>
              <a:rPr b="1" lang="en-GB" sz="1100">
                <a:solidFill>
                  <a:srgbClr val="DBA17B"/>
                </a:solidFill>
                <a:latin typeface="Mada"/>
                <a:ea typeface="Mada"/>
                <a:cs typeface="Mada"/>
                <a:sym typeface="Mada"/>
              </a:rPr>
              <a:t>Palpate the aorta: </a:t>
            </a:r>
            <a:endParaRPr sz="1100">
              <a:solidFill>
                <a:srgbClr val="999999"/>
              </a:solidFill>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Using both hands perform deep palpation just superior to the umbilicus in the midline. Note the movement of your fingers: </a:t>
            </a:r>
            <a:r>
              <a:rPr b="1" lang="en-GB" sz="1100">
                <a:solidFill>
                  <a:schemeClr val="dk1"/>
                </a:solidFill>
                <a:latin typeface="Mada"/>
                <a:ea typeface="Mada"/>
                <a:cs typeface="Mada"/>
                <a:sym typeface="Mada"/>
              </a:rPr>
              <a:t>In healthy </a:t>
            </a:r>
            <a:r>
              <a:rPr b="1" lang="en-GB" sz="1100">
                <a:solidFill>
                  <a:schemeClr val="dk1"/>
                </a:solidFill>
                <a:latin typeface="Mada"/>
                <a:ea typeface="Mada"/>
                <a:cs typeface="Mada"/>
                <a:sym typeface="Mada"/>
              </a:rPr>
              <a:t>individuals</a:t>
            </a:r>
            <a:r>
              <a:rPr lang="en-GB" sz="1100">
                <a:solidFill>
                  <a:schemeClr val="dk1"/>
                </a:solidFill>
                <a:latin typeface="Mada"/>
                <a:ea typeface="Mada"/>
                <a:cs typeface="Mada"/>
                <a:sym typeface="Mada"/>
              </a:rPr>
              <a:t>, your hands should begin </a:t>
            </a:r>
            <a:r>
              <a:rPr lang="en-GB" sz="1100">
                <a:solidFill>
                  <a:schemeClr val="dk1"/>
                </a:solidFill>
                <a:latin typeface="Mada"/>
                <a:ea typeface="Mada"/>
                <a:cs typeface="Mada"/>
                <a:sym typeface="Mada"/>
              </a:rPr>
              <a:t>to move </a:t>
            </a:r>
            <a:r>
              <a:rPr lang="en-GB" sz="1100">
                <a:solidFill>
                  <a:schemeClr val="dk1"/>
                </a:solidFill>
                <a:latin typeface="Mada"/>
                <a:ea typeface="Mada"/>
                <a:cs typeface="Mada"/>
                <a:sym typeface="Mada"/>
              </a:rPr>
              <a:t>superiorly with each pulsation of the aorta. </a:t>
            </a:r>
            <a:r>
              <a:rPr lang="en-GB" sz="1100" u="sng">
                <a:solidFill>
                  <a:srgbClr val="CC0000"/>
                </a:solidFill>
                <a:latin typeface="Mada"/>
                <a:ea typeface="Mada"/>
                <a:cs typeface="Mada"/>
                <a:sym typeface="Mada"/>
              </a:rPr>
              <a:t>If your hands move outwards</a:t>
            </a:r>
            <a:r>
              <a:rPr lang="en-GB" sz="1100">
                <a:solidFill>
                  <a:schemeClr val="dk1"/>
                </a:solidFill>
                <a:latin typeface="Mada"/>
                <a:ea typeface="Mada"/>
                <a:cs typeface="Mada"/>
                <a:sym typeface="Mada"/>
              </a:rPr>
              <a:t>, it suggests presence of an expansile mass (e.g. </a:t>
            </a:r>
            <a:r>
              <a:rPr b="1" lang="en-GB" sz="1100">
                <a:solidFill>
                  <a:schemeClr val="dk1"/>
                </a:solidFill>
                <a:latin typeface="Mada"/>
                <a:ea typeface="Mada"/>
                <a:cs typeface="Mada"/>
                <a:sym typeface="Mada"/>
              </a:rPr>
              <a:t>AAA</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p:txBody>
      </p:sp>
      <p:sp>
        <p:nvSpPr>
          <p:cNvPr id="1638" name="Google Shape;1638;p92"/>
          <p:cNvSpPr txBox="1"/>
          <p:nvPr/>
        </p:nvSpPr>
        <p:spPr>
          <a:xfrm>
            <a:off x="100600" y="6221438"/>
            <a:ext cx="7254900" cy="211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b="1" sz="1100">
              <a:solidFill>
                <a:schemeClr val="dk1"/>
              </a:solidFill>
              <a:highlight>
                <a:srgbClr val="F9DEC9"/>
              </a:highlight>
              <a:latin typeface="Lora"/>
              <a:ea typeface="Lora"/>
              <a:cs typeface="Lora"/>
              <a:sym typeface="Lora"/>
            </a:endParaRPr>
          </a:p>
          <a:p>
            <a:pPr indent="-298450" lvl="0" marL="457200" rtl="0" algn="l">
              <a:lnSpc>
                <a:spcPct val="100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Spleen:</a:t>
            </a:r>
            <a:endParaRPr b="1" sz="1100">
              <a:solidFill>
                <a:srgbClr val="DBA17B"/>
              </a:solidFill>
              <a:latin typeface="Mada"/>
              <a:ea typeface="Mada"/>
              <a:cs typeface="Mada"/>
              <a:sym typeface="Mada"/>
            </a:endParaRPr>
          </a:p>
          <a:p>
            <a:pPr indent="-298450" lvl="1" marL="914400" rtl="0" algn="l">
              <a:lnSpc>
                <a:spcPct val="100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Percuss over the lowest intercostal spaces in the left anterior axillary line over Traube’s triangle (</a:t>
            </a:r>
            <a:r>
              <a:rPr lang="en-GB" sz="1100">
                <a:solidFill>
                  <a:schemeClr val="dk1"/>
                </a:solidFill>
                <a:latin typeface="Mada"/>
                <a:ea typeface="Mada"/>
                <a:cs typeface="Mada"/>
                <a:sym typeface="Mada"/>
              </a:rPr>
              <a:t>this</a:t>
            </a:r>
            <a:r>
              <a:rPr lang="en-GB" sz="1100">
                <a:solidFill>
                  <a:schemeClr val="dk1"/>
                </a:solidFill>
                <a:latin typeface="Mada"/>
                <a:ea typeface="Mada"/>
                <a:cs typeface="Mada"/>
                <a:sym typeface="Mada"/>
              </a:rPr>
              <a:t> usually tympanic) Ask the patient to take a deep breath, if: </a:t>
            </a:r>
            <a:endParaRPr sz="1100">
              <a:solidFill>
                <a:schemeClr val="dk1"/>
              </a:solidFill>
              <a:latin typeface="Mada"/>
              <a:ea typeface="Mada"/>
              <a:cs typeface="Mada"/>
              <a:sym typeface="Mada"/>
            </a:endParaRPr>
          </a:p>
          <a:p>
            <a:pPr indent="-298450" lvl="2" marL="1371600" rtl="0" algn="l">
              <a:lnSpc>
                <a:spcPct val="100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Remains tympanic on inspiration → splenomegaly less likely.</a:t>
            </a:r>
            <a:endParaRPr sz="1100">
              <a:solidFill>
                <a:schemeClr val="dk1"/>
              </a:solidFill>
              <a:latin typeface="Mada"/>
              <a:ea typeface="Mada"/>
              <a:cs typeface="Mada"/>
              <a:sym typeface="Mada"/>
            </a:endParaRPr>
          </a:p>
          <a:p>
            <a:pPr indent="-298450" lvl="2" marL="1371600" rtl="0" algn="l">
              <a:lnSpc>
                <a:spcPct val="100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Shift from tympanic to dullness → splenomegaly more like</a:t>
            </a:r>
            <a:endParaRPr sz="1100">
              <a:solidFill>
                <a:schemeClr val="dk1"/>
              </a:solidFill>
              <a:latin typeface="Mada"/>
              <a:ea typeface="Mada"/>
              <a:cs typeface="Mada"/>
              <a:sym typeface="Mada"/>
            </a:endParaRPr>
          </a:p>
          <a:p>
            <a:pPr indent="0" lvl="0" marL="0" rtl="0" algn="l">
              <a:lnSpc>
                <a:spcPct val="100000"/>
              </a:lnSpc>
              <a:spcBef>
                <a:spcPts val="0"/>
              </a:spcBef>
              <a:spcAft>
                <a:spcPts val="0"/>
              </a:spcAft>
              <a:buClr>
                <a:schemeClr val="dk1"/>
              </a:buClr>
              <a:buSzPts val="1100"/>
              <a:buFont typeface="Arial"/>
              <a:buNone/>
            </a:pPr>
            <a:r>
              <a:t/>
            </a:r>
            <a:endParaRPr sz="1100">
              <a:solidFill>
                <a:schemeClr val="dk1"/>
              </a:solidFill>
              <a:latin typeface="Mada"/>
              <a:ea typeface="Mada"/>
              <a:cs typeface="Mada"/>
              <a:sym typeface="Mada"/>
            </a:endParaRPr>
          </a:p>
          <a:p>
            <a:pPr indent="-298450" lvl="0" marL="457200" rtl="0" algn="l">
              <a:lnSpc>
                <a:spcPct val="100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Bladder:</a:t>
            </a:r>
            <a:endParaRPr b="1" sz="1100">
              <a:solidFill>
                <a:srgbClr val="DBA17B"/>
              </a:solidFill>
              <a:latin typeface="Mada"/>
              <a:ea typeface="Mada"/>
              <a:cs typeface="Mada"/>
              <a:sym typeface="Mada"/>
            </a:endParaRPr>
          </a:p>
          <a:p>
            <a:pPr indent="-298450" lvl="1" marL="914400" rtl="0" algn="l">
              <a:lnSpc>
                <a:spcPct val="100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Percuss from the umbilicus down the midline, look for suprapubic Bladder dullness it could indicate an enlarged bladder or pelvic mass.</a:t>
            </a:r>
            <a:endParaRPr sz="1100">
              <a:solidFill>
                <a:schemeClr val="dk1"/>
              </a:solidFill>
              <a:latin typeface="Mada"/>
              <a:ea typeface="Mada"/>
              <a:cs typeface="Mada"/>
              <a:sym typeface="Mada"/>
            </a:endParaRPr>
          </a:p>
          <a:p>
            <a:pPr indent="0" lvl="0" marL="0" rtl="0" algn="l">
              <a:lnSpc>
                <a:spcPct val="100000"/>
              </a:lnSpc>
              <a:spcBef>
                <a:spcPts val="0"/>
              </a:spcBef>
              <a:spcAft>
                <a:spcPts val="0"/>
              </a:spcAft>
              <a:buNone/>
            </a:pPr>
            <a:r>
              <a:t/>
            </a:r>
            <a:endParaRPr sz="1100">
              <a:solidFill>
                <a:schemeClr val="dk1"/>
              </a:solidFill>
              <a:latin typeface="Mada"/>
              <a:ea typeface="Mada"/>
              <a:cs typeface="Mada"/>
              <a:sym typeface="Mada"/>
            </a:endParaRPr>
          </a:p>
          <a:p>
            <a:pPr indent="-298450" lvl="0" marL="457200" rtl="0" algn="l">
              <a:lnSpc>
                <a:spcPct val="100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Ascites:</a:t>
            </a:r>
            <a:endParaRPr b="1" sz="1100">
              <a:solidFill>
                <a:srgbClr val="DBA17B"/>
              </a:solidFill>
              <a:latin typeface="Mada"/>
              <a:ea typeface="Mada"/>
              <a:cs typeface="Mada"/>
              <a:sym typeface="Mada"/>
            </a:endParaRPr>
          </a:p>
          <a:p>
            <a:pPr indent="-298450" lvl="1" marL="914400" rtl="0" algn="l">
              <a:lnSpc>
                <a:spcPct val="100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Percussion note is dull over flanks and tympanic over umbilicus (bowel floats to the top of the abdominal fluid), the sign of shifting dullness or Fluid thrill should be sought.</a:t>
            </a:r>
            <a:endParaRPr sz="1100">
              <a:solidFill>
                <a:schemeClr val="dk1"/>
              </a:solidFill>
              <a:latin typeface="Mada"/>
              <a:ea typeface="Mada"/>
              <a:cs typeface="Mada"/>
              <a:sym typeface="Mada"/>
            </a:endParaRPr>
          </a:p>
        </p:txBody>
      </p:sp>
      <p:sp>
        <p:nvSpPr>
          <p:cNvPr id="1639" name="Google Shape;1639;p92"/>
          <p:cNvSpPr txBox="1"/>
          <p:nvPr/>
        </p:nvSpPr>
        <p:spPr>
          <a:xfrm>
            <a:off x="19600" y="5950988"/>
            <a:ext cx="2875800" cy="299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1800">
                <a:solidFill>
                  <a:srgbClr val="9FCFCF"/>
                </a:solidFill>
                <a:latin typeface="Comfortaa Regular"/>
                <a:ea typeface="Comfortaa Regular"/>
                <a:cs typeface="Comfortaa Regular"/>
                <a:sym typeface="Comfortaa Regular"/>
              </a:rPr>
              <a:t>Percussion:</a:t>
            </a:r>
            <a:endParaRPr sz="1800">
              <a:solidFill>
                <a:srgbClr val="9FCFCF"/>
              </a:solidFill>
              <a:latin typeface="Comfortaa Regular"/>
              <a:ea typeface="Comfortaa Regular"/>
              <a:cs typeface="Comfortaa Regular"/>
              <a:sym typeface="Comfortaa Regular"/>
            </a:endParaRPr>
          </a:p>
        </p:txBody>
      </p:sp>
      <p:sp>
        <p:nvSpPr>
          <p:cNvPr id="1640" name="Google Shape;1640;p92"/>
          <p:cNvSpPr/>
          <p:nvPr/>
        </p:nvSpPr>
        <p:spPr>
          <a:xfrm>
            <a:off x="20375" y="6308339"/>
            <a:ext cx="15714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sz="2000">
              <a:latin typeface="Arial"/>
              <a:ea typeface="Arial"/>
              <a:cs typeface="Arial"/>
              <a:sym typeface="Arial"/>
            </a:endParaRPr>
          </a:p>
        </p:txBody>
      </p:sp>
      <p:sp>
        <p:nvSpPr>
          <p:cNvPr id="1641" name="Google Shape;1641;p92"/>
          <p:cNvSpPr txBox="1"/>
          <p:nvPr/>
        </p:nvSpPr>
        <p:spPr>
          <a:xfrm>
            <a:off x="100600" y="8784262"/>
            <a:ext cx="7254900" cy="16761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rgbClr val="DBA17B"/>
              </a:buClr>
              <a:buSzPts val="1100"/>
              <a:buFont typeface="Mada"/>
              <a:buAutoNum type="arabicPeriod"/>
            </a:pPr>
            <a:r>
              <a:rPr b="1" lang="en-GB" sz="1100">
                <a:solidFill>
                  <a:srgbClr val="DBA17B"/>
                </a:solidFill>
                <a:latin typeface="Mada"/>
                <a:ea typeface="Mada"/>
                <a:cs typeface="Mada"/>
                <a:sym typeface="Mada"/>
              </a:rPr>
              <a:t>Shifting Dullness: </a:t>
            </a:r>
            <a:r>
              <a:rPr lang="en-GB" sz="1100">
                <a:solidFill>
                  <a:schemeClr val="dk1"/>
                </a:solidFill>
                <a:latin typeface="Mada"/>
                <a:ea typeface="Mada"/>
                <a:cs typeface="Mada"/>
                <a:sym typeface="Mada"/>
              </a:rPr>
              <a:t>With your hand flat and the fingers directed downward, start percussing with the other hand from the midline, and move to the left flank (away from you). When you find the area of dullness, fix your hand, roll the patient to your side, and wait for 30 seconds (so that fluid can move inside the abdominal cavity ), then percuss again, If the area becomes resonant, the test is positive.</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rgbClr val="DBA17B"/>
              </a:buClr>
              <a:buSzPts val="1100"/>
              <a:buFont typeface="Mada"/>
              <a:buAutoNum type="arabicPeriod"/>
            </a:pPr>
            <a:r>
              <a:rPr b="1" lang="en-GB" sz="1100">
                <a:solidFill>
                  <a:srgbClr val="DBA17B"/>
                </a:solidFill>
                <a:latin typeface="Mada"/>
                <a:ea typeface="Mada"/>
                <a:cs typeface="Mada"/>
                <a:sym typeface="Mada"/>
              </a:rPr>
              <a:t>Fluid thrill: </a:t>
            </a:r>
            <a:r>
              <a:rPr lang="en-GB" sz="1100">
                <a:solidFill>
                  <a:schemeClr val="dk1"/>
                </a:solidFill>
                <a:latin typeface="Mada"/>
                <a:ea typeface="Mada"/>
                <a:cs typeface="Mada"/>
                <a:sym typeface="Mada"/>
              </a:rPr>
              <a:t>positive in huge ascites. Ask the patient to place one hand firmly on the center of his/her abdomen. the examiner places the fingertips of one hand along one flank, and with the other hand firmly gives a sharp tap along the opposite flank. If the examiner is able to detect "a shock wave" of fluid moving against the fingertips pressed along the flank it’s positive </a:t>
            </a:r>
            <a:endParaRPr sz="1100">
              <a:solidFill>
                <a:schemeClr val="dk1"/>
              </a:solidFill>
              <a:latin typeface="Mada"/>
              <a:ea typeface="Mada"/>
              <a:cs typeface="Mada"/>
              <a:sym typeface="Mada"/>
            </a:endParaRPr>
          </a:p>
        </p:txBody>
      </p:sp>
      <p:sp>
        <p:nvSpPr>
          <p:cNvPr id="1642" name="Google Shape;1642;p92"/>
          <p:cNvSpPr txBox="1"/>
          <p:nvPr/>
        </p:nvSpPr>
        <p:spPr>
          <a:xfrm>
            <a:off x="0" y="4954650"/>
            <a:ext cx="5341500" cy="9381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C5F4E0"/>
                </a:highlight>
                <a:latin typeface="Mada"/>
                <a:ea typeface="Mada"/>
                <a:cs typeface="Mada"/>
                <a:sym typeface="Mada"/>
              </a:rPr>
              <a:t>Palpating the axillary lymph nodes (Only in Alqahtani book) </a:t>
            </a:r>
            <a:endParaRPr b="1" sz="1100">
              <a:solidFill>
                <a:schemeClr val="dk1"/>
              </a:solidFill>
              <a:highlight>
                <a:srgbClr val="C5F4E0"/>
              </a:highlight>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Palpate </a:t>
            </a:r>
            <a:r>
              <a:rPr b="1" lang="en-GB" sz="1100">
                <a:solidFill>
                  <a:schemeClr val="dk1"/>
                </a:solidFill>
                <a:latin typeface="Mada"/>
                <a:ea typeface="Mada"/>
                <a:cs typeface="Mada"/>
                <a:sym typeface="Mada"/>
              </a:rPr>
              <a:t>the right axilla with your left hand</a:t>
            </a:r>
            <a:r>
              <a:rPr lang="en-GB" sz="1100">
                <a:solidFill>
                  <a:schemeClr val="dk1"/>
                </a:solidFill>
                <a:latin typeface="Mada"/>
                <a:ea typeface="Mada"/>
                <a:cs typeface="Mada"/>
                <a:sym typeface="Mada"/>
              </a:rPr>
              <a:t> and the opposite is done</a:t>
            </a:r>
            <a:endParaRPr sz="11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rPr lang="en-GB" sz="1100">
                <a:solidFill>
                  <a:schemeClr val="dk1"/>
                </a:solidFill>
                <a:latin typeface="Mada"/>
                <a:ea typeface="Mada"/>
                <a:cs typeface="Mada"/>
                <a:sym typeface="Mada"/>
              </a:rPr>
              <a:t>for the other side. There are ﬁve main groups of axillary lymph nodes:  </a:t>
            </a:r>
            <a:r>
              <a:rPr lang="en-GB" sz="1100">
                <a:solidFill>
                  <a:schemeClr val="dk1"/>
                </a:solidFill>
                <a:highlight>
                  <a:srgbClr val="6FA8DC"/>
                </a:highlight>
                <a:latin typeface="Mada"/>
                <a:ea typeface="Mada"/>
                <a:cs typeface="Mada"/>
                <a:sym typeface="Mada"/>
              </a:rPr>
              <a:t>Central</a:t>
            </a:r>
            <a:r>
              <a:rPr lang="en-GB" sz="1100">
                <a:solidFill>
                  <a:schemeClr val="dk1"/>
                </a:solidFill>
                <a:latin typeface="Mada"/>
                <a:ea typeface="Mada"/>
                <a:cs typeface="Mada"/>
                <a:sym typeface="Mada"/>
              </a:rPr>
              <a:t>, </a:t>
            </a:r>
            <a:r>
              <a:rPr lang="en-GB" sz="1100">
                <a:solidFill>
                  <a:schemeClr val="dk1"/>
                </a:solidFill>
                <a:highlight>
                  <a:srgbClr val="FFD966"/>
                </a:highlight>
                <a:latin typeface="Mada"/>
                <a:ea typeface="Mada"/>
                <a:cs typeface="Mada"/>
                <a:sym typeface="Mada"/>
              </a:rPr>
              <a:t>Lateral</a:t>
            </a:r>
            <a:r>
              <a:rPr lang="en-GB" sz="1100">
                <a:solidFill>
                  <a:schemeClr val="dk1"/>
                </a:solidFill>
                <a:latin typeface="Mada"/>
                <a:ea typeface="Mada"/>
                <a:cs typeface="Mada"/>
                <a:sym typeface="Mada"/>
              </a:rPr>
              <a:t>, </a:t>
            </a:r>
            <a:r>
              <a:rPr lang="en-GB" sz="1100">
                <a:solidFill>
                  <a:schemeClr val="dk1"/>
                </a:solidFill>
                <a:highlight>
                  <a:srgbClr val="93C47D"/>
                </a:highlight>
                <a:latin typeface="Mada"/>
                <a:ea typeface="Mada"/>
                <a:cs typeface="Mada"/>
                <a:sym typeface="Mada"/>
              </a:rPr>
              <a:t>Medial(pectoral)</a:t>
            </a:r>
            <a:r>
              <a:rPr lang="en-GB" sz="1100">
                <a:solidFill>
                  <a:schemeClr val="dk1"/>
                </a:solidFill>
                <a:latin typeface="Mada"/>
                <a:ea typeface="Mada"/>
                <a:cs typeface="Mada"/>
                <a:sym typeface="Mada"/>
              </a:rPr>
              <a:t> ,</a:t>
            </a:r>
            <a:r>
              <a:rPr lang="en-GB" sz="1100">
                <a:solidFill>
                  <a:schemeClr val="dk1"/>
                </a:solidFill>
                <a:highlight>
                  <a:srgbClr val="8E7CC3"/>
                </a:highlight>
                <a:latin typeface="Mada"/>
                <a:ea typeface="Mada"/>
                <a:cs typeface="Mada"/>
                <a:sym typeface="Mada"/>
              </a:rPr>
              <a:t>Infraclavicular</a:t>
            </a:r>
            <a:r>
              <a:rPr lang="en-GB" sz="1100">
                <a:solidFill>
                  <a:schemeClr val="dk1"/>
                </a:solidFill>
                <a:latin typeface="Mada"/>
                <a:ea typeface="Mada"/>
                <a:cs typeface="Mada"/>
                <a:sym typeface="Mada"/>
              </a:rPr>
              <a:t>, </a:t>
            </a:r>
            <a:r>
              <a:rPr lang="en-GB" sz="1100">
                <a:solidFill>
                  <a:schemeClr val="dk1"/>
                </a:solidFill>
                <a:highlight>
                  <a:srgbClr val="E06666"/>
                </a:highlight>
                <a:latin typeface="Mada"/>
                <a:ea typeface="Mada"/>
                <a:cs typeface="Mada"/>
                <a:sym typeface="Mada"/>
              </a:rPr>
              <a:t>Subscapular</a:t>
            </a:r>
            <a:endParaRPr sz="1100">
              <a:solidFill>
                <a:schemeClr val="dk1"/>
              </a:solidFill>
              <a:highlight>
                <a:srgbClr val="E06666"/>
              </a:highlight>
              <a:latin typeface="Mada"/>
              <a:ea typeface="Mada"/>
              <a:cs typeface="Mada"/>
              <a:sym typeface="Mada"/>
            </a:endParaRPr>
          </a:p>
        </p:txBody>
      </p:sp>
      <p:pic>
        <p:nvPicPr>
          <p:cNvPr id="1643" name="Google Shape;1643;p92"/>
          <p:cNvPicPr preferRelativeResize="0"/>
          <p:nvPr/>
        </p:nvPicPr>
        <p:blipFill rotWithShape="1">
          <a:blip r:embed="rId3">
            <a:alphaModFix/>
          </a:blip>
          <a:srcRect b="0" l="34320" r="3050" t="22432"/>
          <a:stretch/>
        </p:blipFill>
        <p:spPr>
          <a:xfrm>
            <a:off x="5211950" y="5052250"/>
            <a:ext cx="934274" cy="824825"/>
          </a:xfrm>
          <a:prstGeom prst="rect">
            <a:avLst/>
          </a:prstGeom>
          <a:noFill/>
          <a:ln cap="flat" cmpd="sng" w="19050">
            <a:solidFill>
              <a:srgbClr val="93C47D"/>
            </a:solidFill>
            <a:prstDash val="lgDashDot"/>
            <a:round/>
            <a:headEnd len="sm" w="sm" type="none"/>
            <a:tailEnd len="sm" w="sm" type="none"/>
          </a:ln>
        </p:spPr>
      </p:pic>
      <p:pic>
        <p:nvPicPr>
          <p:cNvPr id="1644" name="Google Shape;1644;p92"/>
          <p:cNvPicPr preferRelativeResize="0"/>
          <p:nvPr/>
        </p:nvPicPr>
        <p:blipFill>
          <a:blip r:embed="rId4">
            <a:alphaModFix/>
          </a:blip>
          <a:stretch>
            <a:fillRect/>
          </a:stretch>
        </p:blipFill>
        <p:spPr>
          <a:xfrm>
            <a:off x="6343500" y="5052252"/>
            <a:ext cx="934276" cy="824823"/>
          </a:xfrm>
          <a:prstGeom prst="rect">
            <a:avLst/>
          </a:prstGeom>
          <a:noFill/>
          <a:ln cap="flat" cmpd="sng" w="19050">
            <a:solidFill>
              <a:srgbClr val="93C47D"/>
            </a:solidFill>
            <a:prstDash val="lgDashDot"/>
            <a:round/>
            <a:headEnd len="sm" w="sm" type="none"/>
            <a:tailEnd len="sm" w="sm" type="none"/>
          </a:ln>
        </p:spPr>
      </p:pic>
      <p:sp>
        <p:nvSpPr>
          <p:cNvPr id="1645" name="Google Shape;1645;p92"/>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9" name="Shape 1649"/>
        <p:cNvGrpSpPr/>
        <p:nvPr/>
      </p:nvGrpSpPr>
      <p:grpSpPr>
        <a:xfrm>
          <a:off x="0" y="0"/>
          <a:ext cx="0" cy="0"/>
          <a:chOff x="0" y="0"/>
          <a:chExt cx="0" cy="0"/>
        </a:xfrm>
      </p:grpSpPr>
      <p:sp>
        <p:nvSpPr>
          <p:cNvPr id="1650" name="Google Shape;1650;p93"/>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93"/>
          <p:cNvSpPr/>
          <p:nvPr/>
        </p:nvSpPr>
        <p:spPr>
          <a:xfrm>
            <a:off x="6328388" y="2690195"/>
            <a:ext cx="255900" cy="619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1652" name="Google Shape;1652;p93"/>
          <p:cNvSpPr/>
          <p:nvPr/>
        </p:nvSpPr>
        <p:spPr>
          <a:xfrm>
            <a:off x="7097463" y="2842595"/>
            <a:ext cx="255900" cy="619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1653" name="Google Shape;1653;p93"/>
          <p:cNvSpPr/>
          <p:nvPr/>
        </p:nvSpPr>
        <p:spPr>
          <a:xfrm>
            <a:off x="6460088" y="2842595"/>
            <a:ext cx="255900" cy="619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1654" name="Google Shape;1654;p93"/>
          <p:cNvSpPr txBox="1"/>
          <p:nvPr/>
        </p:nvSpPr>
        <p:spPr>
          <a:xfrm>
            <a:off x="38625" y="541675"/>
            <a:ext cx="7551000" cy="2522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100">
              <a:solidFill>
                <a:schemeClr val="dk1"/>
              </a:solidFill>
              <a:highlight>
                <a:srgbClr val="F9DEC9"/>
              </a:highlight>
              <a:latin typeface="Lora"/>
              <a:ea typeface="Lora"/>
              <a:cs typeface="Lora"/>
              <a:sym typeface="Lor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Bowel sounds:</a:t>
            </a:r>
            <a:endParaRPr b="1" sz="1100">
              <a:solidFill>
                <a:srgbClr val="DBA17B"/>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Use the diaphragm of the stethoscope &amp; place it in at least 3 different areas especially at the right iliac fossa</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Auscultate for 30 seconds, if not heard listen up to 2 minutes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Exaggerated sounds indicate obstruction and absence of sound indicate paralytic ileus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Aortic bruits:</a:t>
            </a:r>
            <a:r>
              <a:rPr lang="en-GB" sz="1100">
                <a:solidFill>
                  <a:schemeClr val="dk1"/>
                </a:solidFill>
                <a:latin typeface="Mada"/>
                <a:ea typeface="Mada"/>
                <a:cs typeface="Mada"/>
                <a:sym typeface="Mada"/>
              </a:rPr>
              <a:t> presents in arteriosclerosis or aneurysm.</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Aortic bruits:</a:t>
            </a:r>
            <a:r>
              <a:rPr lang="en-GB" sz="1100">
                <a:solidFill>
                  <a:schemeClr val="dk1"/>
                </a:solidFill>
                <a:latin typeface="Mada"/>
                <a:ea typeface="Mada"/>
                <a:cs typeface="Mada"/>
                <a:sym typeface="Mada"/>
              </a:rPr>
              <a:t> auscultate 1-2 cm superior to the umbilicus, a bruit here may be associated with an abdominal aortic aneurysm.</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Renal bruits:</a:t>
            </a:r>
            <a:r>
              <a:rPr lang="en-GB" sz="1100">
                <a:solidFill>
                  <a:schemeClr val="dk1"/>
                </a:solidFill>
                <a:latin typeface="Mada"/>
                <a:ea typeface="Mada"/>
                <a:cs typeface="Mada"/>
                <a:sym typeface="Mada"/>
              </a:rPr>
              <a:t> auscultate 1-2 cm superior to the umbilicus and slightly lateral to the midline on each side. A bruit in this location may be associated with renal artery stenosis.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Renal artery bruit:</a:t>
            </a:r>
            <a:r>
              <a:rPr lang="en-GB" sz="1100">
                <a:solidFill>
                  <a:schemeClr val="dk1"/>
                </a:solidFill>
                <a:latin typeface="Mada"/>
                <a:ea typeface="Mada"/>
                <a:cs typeface="Mada"/>
                <a:sym typeface="Mada"/>
              </a:rPr>
              <a:t> Positive in renal artery stenosis.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Friction  rub:</a:t>
            </a:r>
            <a:r>
              <a:rPr lang="en-GB" sz="1100">
                <a:solidFill>
                  <a:schemeClr val="dk1"/>
                </a:solidFill>
                <a:latin typeface="Mada"/>
                <a:ea typeface="Mada"/>
                <a:cs typeface="Mada"/>
                <a:sym typeface="Mada"/>
              </a:rPr>
              <a:t> (creaking or grating noise) may be audible as the patient breathes in and out when the peritoneum is inflamed.</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Venous hum:</a:t>
            </a:r>
            <a:r>
              <a:rPr lang="en-GB" sz="1100">
                <a:solidFill>
                  <a:schemeClr val="dk1"/>
                </a:solidFill>
                <a:latin typeface="Mada"/>
                <a:ea typeface="Mada"/>
                <a:cs typeface="Mada"/>
                <a:sym typeface="Mada"/>
              </a:rPr>
              <a:t> between xiphisternum and umbilicus. present in  portal hypertension.</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sp>
        <p:nvSpPr>
          <p:cNvPr id="1655" name="Google Shape;1655;p93"/>
          <p:cNvSpPr txBox="1"/>
          <p:nvPr/>
        </p:nvSpPr>
        <p:spPr>
          <a:xfrm>
            <a:off x="-3187" y="266891"/>
            <a:ext cx="2875800" cy="299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1800">
                <a:solidFill>
                  <a:srgbClr val="9FCFCF"/>
                </a:solidFill>
                <a:latin typeface="Comfortaa Regular"/>
                <a:ea typeface="Comfortaa Regular"/>
                <a:cs typeface="Comfortaa Regular"/>
                <a:sym typeface="Comfortaa Regular"/>
              </a:rPr>
              <a:t>Auscultation:</a:t>
            </a:r>
            <a:endParaRPr sz="1800">
              <a:solidFill>
                <a:srgbClr val="9FCFCF"/>
              </a:solidFill>
              <a:latin typeface="Comfortaa Regular"/>
              <a:ea typeface="Comfortaa Regular"/>
              <a:cs typeface="Comfortaa Regular"/>
              <a:sym typeface="Comfortaa Regular"/>
            </a:endParaRPr>
          </a:p>
        </p:txBody>
      </p:sp>
      <p:sp>
        <p:nvSpPr>
          <p:cNvPr id="1656" name="Google Shape;1656;p93"/>
          <p:cNvSpPr/>
          <p:nvPr/>
        </p:nvSpPr>
        <p:spPr>
          <a:xfrm>
            <a:off x="-2412" y="624249"/>
            <a:ext cx="17835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sz="2000">
              <a:latin typeface="Arial"/>
              <a:ea typeface="Arial"/>
              <a:cs typeface="Arial"/>
              <a:sym typeface="Arial"/>
            </a:endParaRPr>
          </a:p>
        </p:txBody>
      </p:sp>
      <p:sp>
        <p:nvSpPr>
          <p:cNvPr id="1657" name="Google Shape;1657;p93"/>
          <p:cNvSpPr txBox="1"/>
          <p:nvPr/>
        </p:nvSpPr>
        <p:spPr>
          <a:xfrm>
            <a:off x="417238" y="4138570"/>
            <a:ext cx="7103400" cy="4377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Font typeface="Lora"/>
              <a:buChar char="●"/>
            </a:pPr>
            <a:r>
              <a:rPr b="1" lang="en-GB" sz="1100">
                <a:solidFill>
                  <a:schemeClr val="dk1"/>
                </a:solidFill>
                <a:highlight>
                  <a:srgbClr val="C5F4E0"/>
                </a:highlight>
                <a:latin typeface="Lora"/>
                <a:ea typeface="Lora"/>
                <a:cs typeface="Lora"/>
                <a:sym typeface="Lora"/>
              </a:rPr>
              <a:t>You should say “I will end my examination with PR and external genitalia examination”</a:t>
            </a:r>
            <a:endParaRPr sz="1100">
              <a:highlight>
                <a:srgbClr val="C5F4E0"/>
              </a:highlight>
              <a:latin typeface="Mada"/>
              <a:ea typeface="Mada"/>
              <a:cs typeface="Mada"/>
              <a:sym typeface="Mada"/>
            </a:endParaRPr>
          </a:p>
        </p:txBody>
      </p:sp>
      <p:sp>
        <p:nvSpPr>
          <p:cNvPr id="1658" name="Google Shape;1658;p93"/>
          <p:cNvSpPr/>
          <p:nvPr/>
        </p:nvSpPr>
        <p:spPr>
          <a:xfrm>
            <a:off x="626813" y="4256566"/>
            <a:ext cx="150900" cy="132600"/>
          </a:xfrm>
          <a:prstGeom prst="star5">
            <a:avLst>
              <a:gd fmla="val 19098" name="adj"/>
              <a:gd fmla="val 105146" name="hf"/>
              <a:gd fmla="val 110557" name="vf"/>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1659" name="Google Shape;1659;p93"/>
          <p:cNvSpPr txBox="1"/>
          <p:nvPr/>
        </p:nvSpPr>
        <p:spPr>
          <a:xfrm>
            <a:off x="-3187" y="4538300"/>
            <a:ext cx="5229600" cy="43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GB" sz="1800">
                <a:solidFill>
                  <a:srgbClr val="9FCFCF"/>
                </a:solidFill>
                <a:latin typeface="Comfortaa"/>
                <a:ea typeface="Comfortaa"/>
                <a:cs typeface="Comfortaa"/>
                <a:sym typeface="Comfortaa"/>
              </a:rPr>
              <a:t>Surgical Physical Signs of the Abdomen</a:t>
            </a:r>
            <a:r>
              <a:rPr lang="en-GB" sz="1800">
                <a:solidFill>
                  <a:srgbClr val="9FCFCF"/>
                </a:solidFill>
                <a:latin typeface="Comfortaa Regular"/>
                <a:ea typeface="Comfortaa Regular"/>
                <a:cs typeface="Comfortaa Regular"/>
                <a:sym typeface="Comfortaa Regular"/>
              </a:rPr>
              <a:t>:</a:t>
            </a:r>
            <a:endParaRPr sz="1800">
              <a:solidFill>
                <a:srgbClr val="9FCFCF"/>
              </a:solidFill>
              <a:latin typeface="Comfortaa Regular"/>
              <a:ea typeface="Comfortaa Regular"/>
              <a:cs typeface="Comfortaa Regular"/>
              <a:sym typeface="Comfortaa Regular"/>
            </a:endParaRPr>
          </a:p>
        </p:txBody>
      </p:sp>
      <p:sp>
        <p:nvSpPr>
          <p:cNvPr id="1660" name="Google Shape;1660;p93"/>
          <p:cNvSpPr/>
          <p:nvPr/>
        </p:nvSpPr>
        <p:spPr>
          <a:xfrm>
            <a:off x="-2413" y="4895653"/>
            <a:ext cx="50475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sz="2000">
              <a:latin typeface="Arial"/>
              <a:ea typeface="Arial"/>
              <a:cs typeface="Arial"/>
              <a:sym typeface="Arial"/>
            </a:endParaRPr>
          </a:p>
        </p:txBody>
      </p:sp>
      <p:sp>
        <p:nvSpPr>
          <p:cNvPr id="1661" name="Google Shape;1661;p93"/>
          <p:cNvSpPr txBox="1"/>
          <p:nvPr/>
        </p:nvSpPr>
        <p:spPr>
          <a:xfrm>
            <a:off x="19425" y="6164976"/>
            <a:ext cx="7589400" cy="391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100">
              <a:solidFill>
                <a:schemeClr val="dk1"/>
              </a:solidFill>
              <a:highlight>
                <a:srgbClr val="F9DEC9"/>
              </a:highlight>
              <a:latin typeface="Lora"/>
              <a:ea typeface="Lora"/>
              <a:cs typeface="Lora"/>
              <a:sym typeface="Lor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Scars:</a:t>
            </a:r>
            <a:endParaRPr b="1" sz="1100">
              <a:solidFill>
                <a:srgbClr val="DBA17B"/>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Look very carefully for abdominal scars, not only on the anterior abdominal wall but also in the flanks and groins (perhaps hidden by hair or fat), at the umbilicus and on the chest wall.</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Small surgical scars (for Laparoscopy) and skin creases incisions can heal remarkably well.</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Old scars are surprisingly easy to miss especially in hirsute men.</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Most scars are thin lines containing the minimum amount of scar tissue . However, sometimes the fibrous tissue response is excessive and the result is a hypertrophic or keloid scar.</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Hypertrophic scar:</a:t>
            </a:r>
            <a:r>
              <a:rPr lang="en-GB" sz="1100">
                <a:solidFill>
                  <a:schemeClr val="dk1"/>
                </a:solidFill>
                <a:latin typeface="Mada"/>
                <a:ea typeface="Mada"/>
                <a:cs typeface="Mada"/>
                <a:sym typeface="Mada"/>
              </a:rPr>
              <a:t> is an excessive amount of fibrous tissue but it is confined to the scar (it is between the skin edges).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Keloid scar :</a:t>
            </a:r>
            <a:r>
              <a:rPr lang="en-GB" sz="1100">
                <a:solidFill>
                  <a:schemeClr val="dk1"/>
                </a:solidFill>
                <a:latin typeface="Mada"/>
                <a:ea typeface="Mada"/>
                <a:cs typeface="Mada"/>
                <a:sym typeface="Mada"/>
              </a:rPr>
              <a:t> is the hypertrophy and overgrowth of the fibrous tissue that extends beyond the original wound into normal tissues. It can become exceedingly unsightly, is often tender to touch and may itch.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Scars crossing skin creases are particularly susceptible to hypertrophic and keloid scars.</a:t>
            </a:r>
            <a:endParaRPr b="1"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Fistula and sinus: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Fistula: </a:t>
            </a:r>
            <a:r>
              <a:rPr lang="en-GB" sz="1100">
                <a:solidFill>
                  <a:schemeClr val="dk1"/>
                </a:solidFill>
                <a:latin typeface="Mada"/>
                <a:ea typeface="Mada"/>
                <a:cs typeface="Mada"/>
                <a:sym typeface="Mada"/>
              </a:rPr>
              <a:t>it is abnormal pathological tract between two epithelial surfaces. It is usually produced when an abscess cavity breaks into two adjacent epithelial surfaces.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Fistulas can be: gastric fistula, duodenal fistula, enteric (small intestine) fistula, colonic fistula, </a:t>
            </a:r>
            <a:endParaRPr sz="11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rPr lang="en-GB" sz="1100">
                <a:solidFill>
                  <a:schemeClr val="dk1"/>
                </a:solidFill>
                <a:latin typeface="Mada"/>
                <a:ea typeface="Mada"/>
                <a:cs typeface="Mada"/>
                <a:sym typeface="Mada"/>
              </a:rPr>
              <a:t>biliary fistula ,pancreatic fistula and urinary fistula.</a:t>
            </a:r>
            <a:endParaRPr sz="1100">
              <a:solidFill>
                <a:schemeClr val="dk1"/>
              </a:solidFill>
              <a:latin typeface="Mada"/>
              <a:ea typeface="Mada"/>
              <a:cs typeface="Mada"/>
              <a:sym typeface="Mada"/>
            </a:endParaRPr>
          </a:p>
        </p:txBody>
      </p:sp>
      <p:sp>
        <p:nvSpPr>
          <p:cNvPr id="1662" name="Google Shape;1662;p93"/>
          <p:cNvSpPr txBox="1"/>
          <p:nvPr/>
        </p:nvSpPr>
        <p:spPr>
          <a:xfrm>
            <a:off x="4652563" y="5060875"/>
            <a:ext cx="1368000" cy="6195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Abdominal distension &amp; tenderness</a:t>
            </a:r>
            <a:endParaRPr sz="1200">
              <a:solidFill>
                <a:srgbClr val="FFFFFF"/>
              </a:solidFill>
              <a:latin typeface="Fira Sans"/>
              <a:ea typeface="Fira Sans"/>
              <a:cs typeface="Fira Sans"/>
              <a:sym typeface="Fira Sans"/>
            </a:endParaRPr>
          </a:p>
        </p:txBody>
      </p:sp>
      <p:sp>
        <p:nvSpPr>
          <p:cNvPr id="1663" name="Google Shape;1663;p93"/>
          <p:cNvSpPr txBox="1"/>
          <p:nvPr/>
        </p:nvSpPr>
        <p:spPr>
          <a:xfrm>
            <a:off x="6241575" y="5060875"/>
            <a:ext cx="1216800" cy="6195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Masses &amp; Organomegaly</a:t>
            </a:r>
            <a:endParaRPr sz="1200">
              <a:latin typeface="Mada"/>
              <a:ea typeface="Mada"/>
              <a:cs typeface="Mada"/>
              <a:sym typeface="Mada"/>
            </a:endParaRPr>
          </a:p>
        </p:txBody>
      </p:sp>
      <p:sp>
        <p:nvSpPr>
          <p:cNvPr id="1664" name="Google Shape;1664;p93"/>
          <p:cNvSpPr txBox="1"/>
          <p:nvPr/>
        </p:nvSpPr>
        <p:spPr>
          <a:xfrm>
            <a:off x="137650" y="5060875"/>
            <a:ext cx="1368000" cy="6195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Scar &amp; Stomas</a:t>
            </a:r>
            <a:endParaRPr sz="1200">
              <a:solidFill>
                <a:srgbClr val="FFFFFF"/>
              </a:solidFill>
              <a:latin typeface="Fira Sans"/>
              <a:ea typeface="Fira Sans"/>
              <a:cs typeface="Fira Sans"/>
              <a:sym typeface="Fira Sans"/>
            </a:endParaRPr>
          </a:p>
        </p:txBody>
      </p:sp>
      <p:sp>
        <p:nvSpPr>
          <p:cNvPr id="1665" name="Google Shape;1665;p93"/>
          <p:cNvSpPr txBox="1"/>
          <p:nvPr/>
        </p:nvSpPr>
        <p:spPr>
          <a:xfrm>
            <a:off x="3162289" y="5060875"/>
            <a:ext cx="1368000" cy="6195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Prominent veins of abdominal wall</a:t>
            </a:r>
            <a:endParaRPr sz="1200">
              <a:solidFill>
                <a:srgbClr val="FFFFFF"/>
              </a:solidFill>
              <a:latin typeface="Fira Sans"/>
              <a:ea typeface="Fira Sans"/>
              <a:cs typeface="Fira Sans"/>
              <a:sym typeface="Fira Sans"/>
            </a:endParaRPr>
          </a:p>
        </p:txBody>
      </p:sp>
      <p:sp>
        <p:nvSpPr>
          <p:cNvPr id="1666" name="Google Shape;1666;p93"/>
          <p:cNvSpPr txBox="1"/>
          <p:nvPr/>
        </p:nvSpPr>
        <p:spPr>
          <a:xfrm>
            <a:off x="1672021" y="5060875"/>
            <a:ext cx="1368000" cy="6195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Fistula &amp;  sinus</a:t>
            </a:r>
            <a:endParaRPr sz="1200">
              <a:solidFill>
                <a:srgbClr val="FFFFFF"/>
              </a:solidFill>
              <a:latin typeface="Fira Sans"/>
              <a:ea typeface="Fira Sans"/>
              <a:cs typeface="Fira Sans"/>
              <a:sym typeface="Fira Sans"/>
            </a:endParaRPr>
          </a:p>
        </p:txBody>
      </p:sp>
      <p:sp>
        <p:nvSpPr>
          <p:cNvPr id="1667" name="Google Shape;1667;p93"/>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1" name="Shape 1671"/>
        <p:cNvGrpSpPr/>
        <p:nvPr/>
      </p:nvGrpSpPr>
      <p:grpSpPr>
        <a:xfrm>
          <a:off x="0" y="0"/>
          <a:ext cx="0" cy="0"/>
          <a:chOff x="0" y="0"/>
          <a:chExt cx="0" cy="0"/>
        </a:xfrm>
      </p:grpSpPr>
      <p:sp>
        <p:nvSpPr>
          <p:cNvPr id="1672" name="Google Shape;1672;p94"/>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94"/>
          <p:cNvSpPr/>
          <p:nvPr/>
        </p:nvSpPr>
        <p:spPr>
          <a:xfrm>
            <a:off x="7094200" y="13403681"/>
            <a:ext cx="255900" cy="619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1674" name="Google Shape;1674;p94"/>
          <p:cNvSpPr/>
          <p:nvPr/>
        </p:nvSpPr>
        <p:spPr>
          <a:xfrm>
            <a:off x="6456825" y="13403681"/>
            <a:ext cx="255900" cy="619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1675" name="Google Shape;1675;p94"/>
          <p:cNvSpPr txBox="1"/>
          <p:nvPr/>
        </p:nvSpPr>
        <p:spPr>
          <a:xfrm>
            <a:off x="492550" y="14249131"/>
            <a:ext cx="7103400" cy="4377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Font typeface="Lora"/>
              <a:buChar char="●"/>
            </a:pPr>
            <a:r>
              <a:rPr b="1" lang="en-GB" sz="1100">
                <a:solidFill>
                  <a:schemeClr val="dk1"/>
                </a:solidFill>
                <a:highlight>
                  <a:srgbClr val="C5F4E0"/>
                </a:highlight>
                <a:latin typeface="Lora"/>
                <a:ea typeface="Lora"/>
                <a:cs typeface="Lora"/>
                <a:sym typeface="Lora"/>
              </a:rPr>
              <a:t>You should say “I will end my examination with PR and external genitalia examination”</a:t>
            </a:r>
            <a:endParaRPr sz="1100">
              <a:highlight>
                <a:srgbClr val="C5F4E0"/>
              </a:highlight>
              <a:latin typeface="Mada"/>
              <a:ea typeface="Mada"/>
              <a:cs typeface="Mada"/>
              <a:sym typeface="Mada"/>
            </a:endParaRPr>
          </a:p>
        </p:txBody>
      </p:sp>
      <p:sp>
        <p:nvSpPr>
          <p:cNvPr id="1676" name="Google Shape;1676;p94"/>
          <p:cNvSpPr/>
          <p:nvPr/>
        </p:nvSpPr>
        <p:spPr>
          <a:xfrm>
            <a:off x="702125" y="14367127"/>
            <a:ext cx="150900" cy="132600"/>
          </a:xfrm>
          <a:prstGeom prst="star5">
            <a:avLst>
              <a:gd fmla="val 19098" name="adj"/>
              <a:gd fmla="val 105146" name="hf"/>
              <a:gd fmla="val 110557" name="vf"/>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1677" name="Google Shape;1677;p94"/>
          <p:cNvSpPr txBox="1"/>
          <p:nvPr/>
        </p:nvSpPr>
        <p:spPr>
          <a:xfrm>
            <a:off x="-825" y="241350"/>
            <a:ext cx="5697000" cy="43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GB" sz="1800">
                <a:solidFill>
                  <a:srgbClr val="9FCFCF"/>
                </a:solidFill>
                <a:latin typeface="Comfortaa"/>
                <a:ea typeface="Comfortaa"/>
                <a:cs typeface="Comfortaa"/>
                <a:sym typeface="Comfortaa"/>
              </a:rPr>
              <a:t>Surgical Physical Signs of the Abdomen cont..</a:t>
            </a:r>
            <a:endParaRPr sz="1800">
              <a:solidFill>
                <a:srgbClr val="9FCFCF"/>
              </a:solidFill>
              <a:latin typeface="Comfortaa Regular"/>
              <a:ea typeface="Comfortaa Regular"/>
              <a:cs typeface="Comfortaa Regular"/>
              <a:sym typeface="Comfortaa Regular"/>
            </a:endParaRPr>
          </a:p>
        </p:txBody>
      </p:sp>
      <p:sp>
        <p:nvSpPr>
          <p:cNvPr id="1678" name="Google Shape;1678;p94"/>
          <p:cNvSpPr/>
          <p:nvPr/>
        </p:nvSpPr>
        <p:spPr>
          <a:xfrm>
            <a:off x="-50" y="598700"/>
            <a:ext cx="5606700" cy="537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sz="2000">
              <a:latin typeface="Arial"/>
              <a:ea typeface="Arial"/>
              <a:cs typeface="Arial"/>
              <a:sym typeface="Arial"/>
            </a:endParaRPr>
          </a:p>
        </p:txBody>
      </p:sp>
      <p:sp>
        <p:nvSpPr>
          <p:cNvPr id="1679" name="Google Shape;1679;p94"/>
          <p:cNvSpPr txBox="1"/>
          <p:nvPr/>
        </p:nvSpPr>
        <p:spPr>
          <a:xfrm>
            <a:off x="2850" y="544551"/>
            <a:ext cx="7589400" cy="118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100">
              <a:solidFill>
                <a:schemeClr val="dk1"/>
              </a:solidFill>
              <a:highlight>
                <a:srgbClr val="F9DEC9"/>
              </a:highlight>
              <a:latin typeface="Lora"/>
              <a:ea typeface="Lora"/>
              <a:cs typeface="Lora"/>
              <a:sym typeface="Lor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Sinus</a:t>
            </a:r>
            <a:r>
              <a:rPr b="1" lang="en-GB" sz="1100">
                <a:solidFill>
                  <a:schemeClr val="dk1"/>
                </a:solidFill>
                <a:highlight>
                  <a:srgbClr val="F9DEC9"/>
                </a:highlight>
                <a:latin typeface="Lora"/>
                <a:ea typeface="Lora"/>
                <a:cs typeface="Lora"/>
                <a:sym typeface="Lora"/>
              </a:rPr>
              <a:t>:</a:t>
            </a:r>
            <a:endParaRPr b="1" sz="1100">
              <a:solidFill>
                <a:srgbClr val="DBA17B"/>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Itis a tract lined with granulation tissue, connecting an abdominal cavity to an epithelial surface. The cavity usually commence as an </a:t>
            </a:r>
            <a:r>
              <a:rPr b="1" lang="en-GB" sz="1100">
                <a:solidFill>
                  <a:srgbClr val="CC0000"/>
                </a:solidFill>
                <a:latin typeface="Mada"/>
                <a:ea typeface="Mada"/>
                <a:cs typeface="Mada"/>
                <a:sym typeface="Mada"/>
              </a:rPr>
              <a:t>abscess</a:t>
            </a:r>
            <a:r>
              <a:rPr lang="en-GB" sz="1100">
                <a:solidFill>
                  <a:schemeClr val="dk1"/>
                </a:solidFill>
                <a:latin typeface="Mada"/>
                <a:ea typeface="Mada"/>
                <a:cs typeface="Mada"/>
                <a:sym typeface="Mada"/>
              </a:rPr>
              <a:t> in which the nominal healing process is impaired.</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Gives symptoms through recurrent discharge and recurrent bouts of acute infection</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Examples of abdominal wall sinuses are  </a:t>
            </a:r>
            <a:r>
              <a:rPr b="1" lang="en-GB" sz="1100" u="sng">
                <a:solidFill>
                  <a:schemeClr val="dk1"/>
                </a:solidFill>
                <a:latin typeface="Mada"/>
                <a:ea typeface="Mada"/>
                <a:cs typeface="Mada"/>
                <a:sym typeface="Mada"/>
              </a:rPr>
              <a:t>umbilical pilonidal</a:t>
            </a:r>
            <a:r>
              <a:rPr lang="en-GB" sz="1100">
                <a:solidFill>
                  <a:schemeClr val="dk1"/>
                </a:solidFill>
                <a:latin typeface="Mada"/>
                <a:ea typeface="Mada"/>
                <a:cs typeface="Mada"/>
                <a:sym typeface="Mada"/>
              </a:rPr>
              <a:t> sinus and </a:t>
            </a:r>
            <a:r>
              <a:rPr b="1" lang="en-GB" sz="1100" u="sng">
                <a:solidFill>
                  <a:schemeClr val="dk1"/>
                </a:solidFill>
                <a:latin typeface="Mada"/>
                <a:ea typeface="Mada"/>
                <a:cs typeface="Mada"/>
                <a:sym typeface="Mada"/>
              </a:rPr>
              <a:t>stitch</a:t>
            </a:r>
            <a:r>
              <a:rPr lang="en-GB" sz="1100">
                <a:solidFill>
                  <a:schemeClr val="dk1"/>
                </a:solidFill>
                <a:latin typeface="Mada"/>
                <a:ea typeface="Mada"/>
                <a:cs typeface="Mada"/>
                <a:sym typeface="Mada"/>
              </a:rPr>
              <a:t> sinus.</a:t>
            </a:r>
            <a:endParaRPr sz="1100">
              <a:solidFill>
                <a:schemeClr val="dk1"/>
              </a:solidFill>
              <a:latin typeface="Mada"/>
              <a:ea typeface="Mada"/>
              <a:cs typeface="Mada"/>
              <a:sym typeface="Mada"/>
            </a:endParaRPr>
          </a:p>
        </p:txBody>
      </p:sp>
      <p:sp>
        <p:nvSpPr>
          <p:cNvPr id="1680" name="Google Shape;1680;p94"/>
          <p:cNvSpPr txBox="1"/>
          <p:nvPr/>
        </p:nvSpPr>
        <p:spPr>
          <a:xfrm>
            <a:off x="245850" y="1825900"/>
            <a:ext cx="7103400" cy="1522200"/>
          </a:xfrm>
          <a:prstGeom prst="rect">
            <a:avLst/>
          </a:prstGeom>
          <a:noFill/>
          <a:ln cap="flat" cmpd="sng" w="19050">
            <a:solidFill>
              <a:srgbClr val="83C5BE"/>
            </a:solidFill>
            <a:prstDash val="lgDashDot"/>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GB" sz="1100">
                <a:solidFill>
                  <a:schemeClr val="dk1"/>
                </a:solidFill>
                <a:highlight>
                  <a:srgbClr val="C5F4E0"/>
                </a:highlight>
                <a:latin typeface="Mada"/>
                <a:ea typeface="Mada"/>
                <a:cs typeface="Mada"/>
                <a:sym typeface="Mada"/>
              </a:rPr>
              <a:t>Factors delaying the healing of fistula and sinus:</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Inadequate drainage of an abscess.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Chronic inflammation e.g. TB. syphilis, crohn’s disease, actinomycosis.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Foreign body (e.g. stitch material) in an abscess cavity stimulates a prolonged inflammatory response and recurrent infection.</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Malignant disease in a cavity wall or the tract will prevent healing.</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latin typeface="Mada"/>
                <a:ea typeface="Mada"/>
                <a:cs typeface="Mada"/>
                <a:sym typeface="Mada"/>
              </a:rPr>
              <a:t>Epithelium in the abscess cavity or in the wall of the sinus or fistula prevents resolution..</a:t>
            </a:r>
            <a:endParaRPr sz="1100">
              <a:solidFill>
                <a:schemeClr val="dk1"/>
              </a:solidFill>
              <a:latin typeface="Mada"/>
              <a:ea typeface="Mada"/>
              <a:cs typeface="Mada"/>
              <a:sym typeface="Mada"/>
            </a:endParaRPr>
          </a:p>
        </p:txBody>
      </p:sp>
      <p:sp>
        <p:nvSpPr>
          <p:cNvPr id="1681" name="Google Shape;1681;p94"/>
          <p:cNvSpPr txBox="1"/>
          <p:nvPr/>
        </p:nvSpPr>
        <p:spPr>
          <a:xfrm>
            <a:off x="63" y="3150310"/>
            <a:ext cx="7589400" cy="118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100">
              <a:solidFill>
                <a:schemeClr val="dk1"/>
              </a:solidFill>
              <a:highlight>
                <a:srgbClr val="F9DEC9"/>
              </a:highlight>
              <a:latin typeface="Lora"/>
              <a:ea typeface="Lora"/>
              <a:cs typeface="Lora"/>
              <a:sym typeface="Lor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Prominent veins of abdominal wall</a:t>
            </a:r>
            <a:r>
              <a:rPr b="1" lang="en-GB" sz="1100">
                <a:solidFill>
                  <a:schemeClr val="dk1"/>
                </a:solidFill>
                <a:highlight>
                  <a:srgbClr val="F9DEC9"/>
                </a:highlight>
                <a:latin typeface="Lora"/>
                <a:ea typeface="Lora"/>
                <a:cs typeface="Lora"/>
                <a:sym typeface="Lora"/>
              </a:rPr>
              <a:t>:</a:t>
            </a:r>
            <a:endParaRPr b="1" sz="1100">
              <a:solidFill>
                <a:srgbClr val="DBA17B"/>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Found in patients with Portal hypertension, Inferior vena caval obstruction, Congenital </a:t>
            </a:r>
            <a:r>
              <a:rPr lang="en-GB" sz="1100">
                <a:solidFill>
                  <a:srgbClr val="999999"/>
                </a:solidFill>
                <a:latin typeface="Mada"/>
                <a:ea typeface="Mada"/>
                <a:cs typeface="Mada"/>
                <a:sym typeface="Mada"/>
              </a:rPr>
              <a:t>(superficial veins).</a:t>
            </a:r>
            <a:endParaRPr sz="1100">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Examples are: </a:t>
            </a:r>
            <a:endParaRPr sz="1100">
              <a:solidFill>
                <a:schemeClr val="dk1"/>
              </a:solidFill>
              <a:latin typeface="Mada"/>
              <a:ea typeface="Mada"/>
              <a:cs typeface="Mada"/>
              <a:sym typeface="Mada"/>
            </a:endParaRPr>
          </a:p>
          <a:p>
            <a:pPr indent="-298450" lvl="2" marL="13716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Caput Medusae in portal hypertension (the direction of blood flow is away from the umbilicus)</a:t>
            </a:r>
            <a:endParaRPr sz="1100">
              <a:solidFill>
                <a:schemeClr val="dk1"/>
              </a:solidFill>
              <a:latin typeface="Mada"/>
              <a:ea typeface="Mada"/>
              <a:cs typeface="Mada"/>
              <a:sym typeface="Mada"/>
            </a:endParaRPr>
          </a:p>
          <a:p>
            <a:pPr indent="-298450" lvl="2" marL="13716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Inferior vena cava obstruction (the direction of blood flow is upward toward the heart )</a:t>
            </a:r>
            <a:endParaRPr sz="1100">
              <a:latin typeface="Mada"/>
              <a:ea typeface="Mada"/>
              <a:cs typeface="Mada"/>
              <a:sym typeface="Mada"/>
            </a:endParaRPr>
          </a:p>
        </p:txBody>
      </p:sp>
      <p:pic>
        <p:nvPicPr>
          <p:cNvPr id="1682" name="Google Shape;1682;p94"/>
          <p:cNvPicPr preferRelativeResize="0"/>
          <p:nvPr/>
        </p:nvPicPr>
        <p:blipFill>
          <a:blip r:embed="rId3">
            <a:alphaModFix/>
          </a:blip>
          <a:stretch>
            <a:fillRect/>
          </a:stretch>
        </p:blipFill>
        <p:spPr>
          <a:xfrm>
            <a:off x="6042184" y="4442820"/>
            <a:ext cx="1379876" cy="1185001"/>
          </a:xfrm>
          <a:prstGeom prst="rect">
            <a:avLst/>
          </a:prstGeom>
          <a:noFill/>
          <a:ln cap="flat" cmpd="sng" w="9525">
            <a:solidFill>
              <a:schemeClr val="dk2"/>
            </a:solidFill>
            <a:prstDash val="solid"/>
            <a:round/>
            <a:headEnd len="sm" w="sm" type="none"/>
            <a:tailEnd len="sm" w="sm" type="none"/>
          </a:ln>
        </p:spPr>
      </p:pic>
      <p:cxnSp>
        <p:nvCxnSpPr>
          <p:cNvPr id="1683" name="Google Shape;1683;p94"/>
          <p:cNvCxnSpPr>
            <a:endCxn id="1682" idx="1"/>
          </p:cNvCxnSpPr>
          <p:nvPr/>
        </p:nvCxnSpPr>
        <p:spPr>
          <a:xfrm flipH="1" rot="-5400000">
            <a:off x="5380834" y="4373970"/>
            <a:ext cx="712800" cy="609900"/>
          </a:xfrm>
          <a:prstGeom prst="curvedConnector2">
            <a:avLst/>
          </a:prstGeom>
          <a:noFill/>
          <a:ln cap="flat" cmpd="sng" w="9525">
            <a:solidFill>
              <a:schemeClr val="dk2"/>
            </a:solidFill>
            <a:prstDash val="solid"/>
            <a:round/>
            <a:headEnd len="med" w="med" type="none"/>
            <a:tailEnd len="med" w="med" type="triangle"/>
          </a:ln>
        </p:spPr>
      </p:cxnSp>
      <p:sp>
        <p:nvSpPr>
          <p:cNvPr id="1684" name="Google Shape;1684;p94"/>
          <p:cNvSpPr txBox="1"/>
          <p:nvPr/>
        </p:nvSpPr>
        <p:spPr>
          <a:xfrm>
            <a:off x="-2712" y="4097645"/>
            <a:ext cx="5435100" cy="173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100">
              <a:solidFill>
                <a:schemeClr val="dk1"/>
              </a:solidFill>
              <a:highlight>
                <a:srgbClr val="F9DEC9"/>
              </a:highlight>
              <a:latin typeface="Lora"/>
              <a:ea typeface="Lora"/>
              <a:cs typeface="Lora"/>
              <a:sym typeface="Lor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Stomas:</a:t>
            </a:r>
            <a:endParaRPr b="1" sz="1100">
              <a:solidFill>
                <a:srgbClr val="DBA17B"/>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Look for any abdominal stoma, which may be hidden by a stoma bag. If there is a stoma ask yourself:</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Where is it in the abdomen ?</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Does it protrude from or is it flush with the abdominal surface ?</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What does it producing (solid, liquid stool or urine) ?</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Is there one opening or two ?</a:t>
            </a:r>
            <a:endParaRPr sz="1100">
              <a:solidFill>
                <a:schemeClr val="dk1"/>
              </a:solidFill>
              <a:latin typeface="Mada"/>
              <a:ea typeface="Mada"/>
              <a:cs typeface="Mada"/>
              <a:sym typeface="Mada"/>
            </a:endParaRPr>
          </a:p>
        </p:txBody>
      </p:sp>
      <p:sp>
        <p:nvSpPr>
          <p:cNvPr id="1685" name="Google Shape;1685;p94"/>
          <p:cNvSpPr txBox="1"/>
          <p:nvPr/>
        </p:nvSpPr>
        <p:spPr>
          <a:xfrm>
            <a:off x="2854" y="5464663"/>
            <a:ext cx="7351800" cy="173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100">
              <a:solidFill>
                <a:srgbClr val="DBA17B"/>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Remember that a </a:t>
            </a:r>
            <a:r>
              <a:rPr b="1" lang="en-GB" sz="1100" u="sng">
                <a:solidFill>
                  <a:schemeClr val="dk1"/>
                </a:solidFill>
                <a:latin typeface="Mada"/>
                <a:ea typeface="Mada"/>
                <a:cs typeface="Mada"/>
                <a:sym typeface="Mada"/>
              </a:rPr>
              <a:t>colostomy</a:t>
            </a:r>
            <a:r>
              <a:rPr lang="en-GB" sz="1100">
                <a:solidFill>
                  <a:schemeClr val="dk1"/>
                </a:solidFill>
                <a:latin typeface="Mada"/>
                <a:ea typeface="Mada"/>
                <a:cs typeface="Mada"/>
                <a:sym typeface="Mada"/>
              </a:rPr>
              <a:t> is usually (but not exclusively) in the </a:t>
            </a:r>
            <a:r>
              <a:rPr b="1" lang="en-GB" sz="1100">
                <a:solidFill>
                  <a:srgbClr val="CC0000"/>
                </a:solidFill>
                <a:latin typeface="Mada"/>
                <a:ea typeface="Mada"/>
                <a:cs typeface="Mada"/>
                <a:sym typeface="Mada"/>
              </a:rPr>
              <a:t>left iliac fossa</a:t>
            </a:r>
            <a:r>
              <a:rPr lang="en-GB" sz="1100">
                <a:solidFill>
                  <a:schemeClr val="dk1"/>
                </a:solidFill>
                <a:latin typeface="Mada"/>
                <a:ea typeface="Mada"/>
                <a:cs typeface="Mada"/>
                <a:sym typeface="Mada"/>
              </a:rPr>
              <a:t>, should lie flush with the skin and when mature produces a formed stool.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An </a:t>
            </a:r>
            <a:r>
              <a:rPr b="1" lang="en-GB" sz="1100" u="sng">
                <a:solidFill>
                  <a:schemeClr val="dk1"/>
                </a:solidFill>
                <a:latin typeface="Mada"/>
                <a:ea typeface="Mada"/>
                <a:cs typeface="Mada"/>
                <a:sym typeface="Mada"/>
              </a:rPr>
              <a:t>ileostomy</a:t>
            </a:r>
            <a:r>
              <a:rPr lang="en-GB" sz="1100">
                <a:solidFill>
                  <a:schemeClr val="dk1"/>
                </a:solidFill>
                <a:latin typeface="Mada"/>
                <a:ea typeface="Mada"/>
                <a:cs typeface="Mada"/>
                <a:sym typeface="Mada"/>
              </a:rPr>
              <a:t> should </a:t>
            </a:r>
            <a:r>
              <a:rPr b="1" lang="en-GB" sz="1100">
                <a:solidFill>
                  <a:srgbClr val="BF9000"/>
                </a:solidFill>
                <a:latin typeface="Mada"/>
                <a:ea typeface="Mada"/>
                <a:cs typeface="Mada"/>
                <a:sym typeface="Mada"/>
              </a:rPr>
              <a:t>protrude as a 2 — 3 cm spout to protect the surrounding skin</a:t>
            </a:r>
            <a:r>
              <a:rPr lang="en-GB" sz="1100">
                <a:solidFill>
                  <a:schemeClr val="dk1"/>
                </a:solidFill>
                <a:latin typeface="Mada"/>
                <a:ea typeface="Mada"/>
                <a:cs typeface="Mada"/>
                <a:sym typeface="Mada"/>
              </a:rPr>
              <a:t>, is </a:t>
            </a:r>
            <a:r>
              <a:rPr b="1" lang="en-GB" sz="1100">
                <a:solidFill>
                  <a:srgbClr val="CC0000"/>
                </a:solidFill>
                <a:latin typeface="Mada"/>
                <a:ea typeface="Mada"/>
                <a:cs typeface="Mada"/>
                <a:sym typeface="Mada"/>
              </a:rPr>
              <a:t>often located in the right iliac fossa</a:t>
            </a:r>
            <a:r>
              <a:rPr lang="en-GB" sz="1100">
                <a:solidFill>
                  <a:schemeClr val="dk1"/>
                </a:solidFill>
                <a:latin typeface="Mada"/>
                <a:ea typeface="Mada"/>
                <a:cs typeface="Mada"/>
                <a:sym typeface="Mada"/>
              </a:rPr>
              <a:t> and produces liquid stool, sometimes in considerable amounts.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Either a colostomy or an ileostomy can be an end stoma or a loop of bowel brought to the surface as loop stoma or double-barrel stoma ( end stoma and mucous fistula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End-stomas and loop stomas produces bowel contents , whereas a mucous fistula produce mucous, being one end of a defunctioned length of bowel.</a:t>
            </a:r>
            <a:endParaRPr sz="1100">
              <a:solidFill>
                <a:schemeClr val="dk1"/>
              </a:solidFill>
              <a:latin typeface="Mada"/>
              <a:ea typeface="Mada"/>
              <a:cs typeface="Mada"/>
              <a:sym typeface="Mada"/>
            </a:endParaRPr>
          </a:p>
        </p:txBody>
      </p:sp>
      <p:pic>
        <p:nvPicPr>
          <p:cNvPr id="1686" name="Google Shape;1686;p94"/>
          <p:cNvPicPr preferRelativeResize="0"/>
          <p:nvPr/>
        </p:nvPicPr>
        <p:blipFill>
          <a:blip r:embed="rId4">
            <a:alphaModFix/>
          </a:blip>
          <a:stretch>
            <a:fillRect/>
          </a:stretch>
        </p:blipFill>
        <p:spPr>
          <a:xfrm>
            <a:off x="68175" y="7975325"/>
            <a:ext cx="3654900" cy="2587348"/>
          </a:xfrm>
          <a:prstGeom prst="rect">
            <a:avLst/>
          </a:prstGeom>
          <a:noFill/>
          <a:ln cap="flat" cmpd="sng" w="9525">
            <a:solidFill>
              <a:schemeClr val="dk2"/>
            </a:solidFill>
            <a:prstDash val="solid"/>
            <a:round/>
            <a:headEnd len="sm" w="sm" type="none"/>
            <a:tailEnd len="sm" w="sm" type="none"/>
          </a:ln>
        </p:spPr>
      </p:pic>
      <p:pic>
        <p:nvPicPr>
          <p:cNvPr id="1687" name="Google Shape;1687;p94"/>
          <p:cNvPicPr preferRelativeResize="0"/>
          <p:nvPr/>
        </p:nvPicPr>
        <p:blipFill>
          <a:blip r:embed="rId5">
            <a:alphaModFix/>
          </a:blip>
          <a:stretch>
            <a:fillRect/>
          </a:stretch>
        </p:blipFill>
        <p:spPr>
          <a:xfrm>
            <a:off x="3835800" y="7961475"/>
            <a:ext cx="3654901" cy="2587349"/>
          </a:xfrm>
          <a:prstGeom prst="rect">
            <a:avLst/>
          </a:prstGeom>
          <a:noFill/>
          <a:ln cap="flat" cmpd="sng" w="9525">
            <a:solidFill>
              <a:schemeClr val="dk2"/>
            </a:solidFill>
            <a:prstDash val="solid"/>
            <a:round/>
            <a:headEnd len="sm" w="sm" type="none"/>
            <a:tailEnd len="sm" w="sm" type="none"/>
          </a:ln>
        </p:spPr>
      </p:pic>
      <p:sp>
        <p:nvSpPr>
          <p:cNvPr id="1688" name="Google Shape;1688;p94"/>
          <p:cNvSpPr/>
          <p:nvPr/>
        </p:nvSpPr>
        <p:spPr>
          <a:xfrm>
            <a:off x="145938" y="7319386"/>
            <a:ext cx="529200" cy="521700"/>
          </a:xfrm>
          <a:prstGeom prst="star5">
            <a:avLst>
              <a:gd fmla="val 19098" name="adj"/>
              <a:gd fmla="val 105146" name="hf"/>
              <a:gd fmla="val 110557" name="vf"/>
            </a:avLst>
          </a:prstGeom>
          <a:solidFill>
            <a:srgbClr val="F1C232"/>
          </a:solidFill>
          <a:ln cap="flat" cmpd="sng" w="19050">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94"/>
          <p:cNvSpPr txBox="1"/>
          <p:nvPr/>
        </p:nvSpPr>
        <p:spPr>
          <a:xfrm>
            <a:off x="1628850" y="7345800"/>
            <a:ext cx="4337400" cy="482700"/>
          </a:xfrm>
          <a:prstGeom prst="rect">
            <a:avLst/>
          </a:prstGeom>
          <a:noFill/>
          <a:ln cap="flat" cmpd="sng" w="9525">
            <a:solidFill>
              <a:srgbClr val="990000"/>
            </a:solidFill>
            <a:prstDash val="lg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CC0000"/>
                </a:solidFill>
                <a:latin typeface="Mada"/>
                <a:ea typeface="Mada"/>
                <a:cs typeface="Mada"/>
                <a:sym typeface="Mada"/>
              </a:rPr>
              <a:t>Dr said a picture may come in the exam. </a:t>
            </a:r>
            <a:endParaRPr b="1" sz="1100">
              <a:solidFill>
                <a:srgbClr val="CC0000"/>
              </a:solidFill>
              <a:latin typeface="Mada"/>
              <a:ea typeface="Mada"/>
              <a:cs typeface="Mada"/>
              <a:sym typeface="Mada"/>
            </a:endParaRPr>
          </a:p>
          <a:p>
            <a:pPr indent="0" lvl="0" marL="0" rtl="0" algn="ctr">
              <a:spcBef>
                <a:spcPts val="0"/>
              </a:spcBef>
              <a:spcAft>
                <a:spcPts val="0"/>
              </a:spcAft>
              <a:buNone/>
            </a:pPr>
            <a:r>
              <a:rPr b="1" lang="en-GB" sz="1100">
                <a:solidFill>
                  <a:srgbClr val="CC0000"/>
                </a:solidFill>
                <a:latin typeface="Mada"/>
                <a:ea typeface="Mada"/>
                <a:cs typeface="Mada"/>
                <a:sym typeface="Mada"/>
              </a:rPr>
              <a:t>What is the site? What type of stoma? Write features of this type.</a:t>
            </a:r>
            <a:endParaRPr b="1" sz="1100">
              <a:solidFill>
                <a:srgbClr val="CC0000"/>
              </a:solidFill>
              <a:latin typeface="Mada"/>
              <a:ea typeface="Mada"/>
              <a:cs typeface="Mada"/>
              <a:sym typeface="Mada"/>
            </a:endParaRPr>
          </a:p>
        </p:txBody>
      </p:sp>
      <p:sp>
        <p:nvSpPr>
          <p:cNvPr id="1690" name="Google Shape;1690;p94"/>
          <p:cNvSpPr/>
          <p:nvPr/>
        </p:nvSpPr>
        <p:spPr>
          <a:xfrm>
            <a:off x="136950" y="4260999"/>
            <a:ext cx="300300" cy="337800"/>
          </a:xfrm>
          <a:prstGeom prst="star5">
            <a:avLst>
              <a:gd fmla="val 19098" name="adj"/>
              <a:gd fmla="val 105146" name="hf"/>
              <a:gd fmla="val 110557" name="vf"/>
            </a:avLst>
          </a:prstGeom>
          <a:solidFill>
            <a:srgbClr val="F1C232"/>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94"/>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5" name="Shape 1695"/>
        <p:cNvGrpSpPr/>
        <p:nvPr/>
      </p:nvGrpSpPr>
      <p:grpSpPr>
        <a:xfrm>
          <a:off x="0" y="0"/>
          <a:ext cx="0" cy="0"/>
          <a:chOff x="0" y="0"/>
          <a:chExt cx="0" cy="0"/>
        </a:xfrm>
      </p:grpSpPr>
      <p:sp>
        <p:nvSpPr>
          <p:cNvPr id="1696" name="Google Shape;1696;p95"/>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95"/>
          <p:cNvSpPr txBox="1"/>
          <p:nvPr/>
        </p:nvSpPr>
        <p:spPr>
          <a:xfrm>
            <a:off x="0" y="251425"/>
            <a:ext cx="5697000" cy="43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GB" sz="1800">
                <a:solidFill>
                  <a:srgbClr val="9FCFCF"/>
                </a:solidFill>
                <a:latin typeface="Comfortaa"/>
                <a:ea typeface="Comfortaa"/>
                <a:cs typeface="Comfortaa"/>
                <a:sym typeface="Comfortaa"/>
              </a:rPr>
              <a:t>Surgical Physical Signs of the Abdomen cont..</a:t>
            </a:r>
            <a:endParaRPr sz="1800">
              <a:solidFill>
                <a:srgbClr val="9FCFCF"/>
              </a:solidFill>
              <a:latin typeface="Comfortaa Regular"/>
              <a:ea typeface="Comfortaa Regular"/>
              <a:cs typeface="Comfortaa Regular"/>
              <a:sym typeface="Comfortaa Regular"/>
            </a:endParaRPr>
          </a:p>
        </p:txBody>
      </p:sp>
      <p:sp>
        <p:nvSpPr>
          <p:cNvPr id="1698" name="Google Shape;1698;p95"/>
          <p:cNvSpPr/>
          <p:nvPr/>
        </p:nvSpPr>
        <p:spPr>
          <a:xfrm>
            <a:off x="775" y="608775"/>
            <a:ext cx="5606700" cy="537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sz="2000">
              <a:latin typeface="Arial"/>
              <a:ea typeface="Arial"/>
              <a:cs typeface="Arial"/>
              <a:sym typeface="Arial"/>
            </a:endParaRPr>
          </a:p>
        </p:txBody>
      </p:sp>
      <p:sp>
        <p:nvSpPr>
          <p:cNvPr id="1699" name="Google Shape;1699;p95"/>
          <p:cNvSpPr txBox="1"/>
          <p:nvPr/>
        </p:nvSpPr>
        <p:spPr>
          <a:xfrm>
            <a:off x="3675" y="554625"/>
            <a:ext cx="7358400" cy="272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100">
              <a:solidFill>
                <a:schemeClr val="dk1"/>
              </a:solidFill>
              <a:highlight>
                <a:srgbClr val="F9DEC9"/>
              </a:highlight>
              <a:latin typeface="Lora"/>
              <a:ea typeface="Lora"/>
              <a:cs typeface="Lora"/>
              <a:sym typeface="Lor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Abdominal distension and tenderness</a:t>
            </a:r>
            <a:r>
              <a:rPr b="1" lang="en-GB" sz="1100">
                <a:solidFill>
                  <a:schemeClr val="dk1"/>
                </a:solidFill>
                <a:highlight>
                  <a:srgbClr val="F9DEC9"/>
                </a:highlight>
                <a:latin typeface="Lora"/>
                <a:ea typeface="Lora"/>
                <a:cs typeface="Lora"/>
                <a:sym typeface="Lora"/>
              </a:rPr>
              <a:t>:</a:t>
            </a:r>
            <a:endParaRPr b="1" sz="1100">
              <a:solidFill>
                <a:srgbClr val="DBA17B"/>
              </a:solidFill>
              <a:latin typeface="Mada"/>
              <a:ea typeface="Mada"/>
              <a:cs typeface="Mada"/>
              <a:sym typeface="Mada"/>
            </a:endParaRPr>
          </a:p>
          <a:p>
            <a:pPr indent="-298450" lvl="1" marL="914400" rtl="0" algn="l">
              <a:lnSpc>
                <a:spcPct val="115000"/>
              </a:lnSpc>
              <a:spcBef>
                <a:spcPts val="1000"/>
              </a:spcBef>
              <a:spcAft>
                <a:spcPts val="0"/>
              </a:spcAft>
              <a:buClr>
                <a:schemeClr val="dk1"/>
              </a:buClr>
              <a:buSzPts val="1100"/>
              <a:buFont typeface="Mada"/>
              <a:buChar char="○"/>
            </a:pPr>
            <a:r>
              <a:rPr lang="en-GB" sz="1100">
                <a:solidFill>
                  <a:schemeClr val="dk1"/>
                </a:solidFill>
                <a:latin typeface="Mada"/>
                <a:ea typeface="Mada"/>
                <a:cs typeface="Mada"/>
                <a:sym typeface="Mada"/>
              </a:rPr>
              <a:t>Abdominal distension can be the results of : pregnancy, gas in the insteine, fat, fluids, faeces, and tumours.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 the presence of abdominal pain, </a:t>
            </a:r>
            <a:r>
              <a:rPr b="1" lang="en-GB" sz="1100">
                <a:solidFill>
                  <a:schemeClr val="dk1"/>
                </a:solidFill>
                <a:latin typeface="Mada"/>
                <a:ea typeface="Mada"/>
                <a:cs typeface="Mada"/>
                <a:sym typeface="Mada"/>
              </a:rPr>
              <a:t>the degree of abdominal wall rigidity and involuntary guarding should be assessed. </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Guarding represents </a:t>
            </a:r>
            <a:r>
              <a:rPr b="1" lang="en-GB" sz="1100">
                <a:solidFill>
                  <a:srgbClr val="CC0000"/>
                </a:solidFill>
                <a:latin typeface="Mada"/>
                <a:ea typeface="Mada"/>
                <a:cs typeface="Mada"/>
                <a:sym typeface="Mada"/>
              </a:rPr>
              <a:t>contraction of the abdominal wall muscles</a:t>
            </a:r>
            <a:r>
              <a:rPr b="1" lang="en-GB" sz="1100" u="sng">
                <a:solidFill>
                  <a:srgbClr val="CC0000"/>
                </a:solidFill>
                <a:latin typeface="Mada"/>
                <a:ea typeface="Mada"/>
                <a:cs typeface="Mada"/>
                <a:sym typeface="Mada"/>
              </a:rPr>
              <a:t> over the area of pain</a:t>
            </a:r>
            <a:r>
              <a:rPr lang="en-GB" sz="1100">
                <a:solidFill>
                  <a:schemeClr val="dk1"/>
                </a:solidFill>
                <a:latin typeface="Mada"/>
                <a:ea typeface="Mada"/>
                <a:cs typeface="Mada"/>
                <a:sym typeface="Mada"/>
              </a:rPr>
              <a:t>. This might occur ‘voluntarily’ when the patient wishes to avoid the pain from examination, or ‘involuntarily’ when the muscles go into spasm as the inflamed viscus touches the parietal peritoneum, resulting in a reflex spasm contracting the overlying abdominal wall muscles.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presence of rebound tenderness </a:t>
            </a:r>
            <a:r>
              <a:rPr b="1" lang="en-GB" sz="1100">
                <a:solidFill>
                  <a:srgbClr val="CC0000"/>
                </a:solidFill>
                <a:latin typeface="Mada"/>
                <a:ea typeface="Mada"/>
                <a:cs typeface="Mada"/>
                <a:sym typeface="Mada"/>
              </a:rPr>
              <a:t>indicates underlying peritoneal inflammation and is best examined using percussion</a:t>
            </a:r>
            <a:r>
              <a:rPr lang="en-GB" sz="1100">
                <a:solidFill>
                  <a:schemeClr val="dk1"/>
                </a:solidFill>
                <a:latin typeface="Mada"/>
                <a:ea typeface="Mada"/>
                <a:cs typeface="Mada"/>
                <a:sym typeface="Mada"/>
              </a:rPr>
              <a:t>, although pain on coughing is also indicative of rebound tenderness. When the underlying peritoneal inflammation becomes generalised, the abdomen becomes "board—like" to palpation, and selective tenderness can no longer be elicited. This sign represents widespread </a:t>
            </a:r>
            <a:r>
              <a:rPr b="1" lang="en-GB" sz="1100">
                <a:solidFill>
                  <a:schemeClr val="dk1"/>
                </a:solidFill>
                <a:latin typeface="Mada"/>
                <a:ea typeface="Mada"/>
                <a:cs typeface="Mada"/>
                <a:sym typeface="Mada"/>
              </a:rPr>
              <a:t>involuntary</a:t>
            </a:r>
            <a:r>
              <a:rPr lang="en-GB" sz="1100">
                <a:solidFill>
                  <a:schemeClr val="dk1"/>
                </a:solidFill>
                <a:latin typeface="Mada"/>
                <a:ea typeface="Mada"/>
                <a:cs typeface="Mada"/>
                <a:sym typeface="Mada"/>
              </a:rPr>
              <a:t> </a:t>
            </a:r>
            <a:r>
              <a:rPr b="1" lang="en-GB" sz="1100">
                <a:solidFill>
                  <a:schemeClr val="dk1"/>
                </a:solidFill>
                <a:latin typeface="Mada"/>
                <a:ea typeface="Mada"/>
                <a:cs typeface="Mada"/>
                <a:sym typeface="Mada"/>
              </a:rPr>
              <a:t>guarding</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p:txBody>
      </p:sp>
      <p:sp>
        <p:nvSpPr>
          <p:cNvPr id="1700" name="Google Shape;1700;p95"/>
          <p:cNvSpPr txBox="1"/>
          <p:nvPr/>
        </p:nvSpPr>
        <p:spPr>
          <a:xfrm>
            <a:off x="3675" y="3546100"/>
            <a:ext cx="7358400" cy="465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100">
              <a:solidFill>
                <a:schemeClr val="dk1"/>
              </a:solidFill>
              <a:highlight>
                <a:srgbClr val="F9DEC9"/>
              </a:highlight>
              <a:latin typeface="Lora"/>
              <a:ea typeface="Lora"/>
              <a:cs typeface="Lora"/>
              <a:sym typeface="Lor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Abdominal masses and organomegaly:</a:t>
            </a:r>
            <a:endParaRPr b="1" sz="1100">
              <a:solidFill>
                <a:srgbClr val="DBA17B"/>
              </a:solidFill>
              <a:latin typeface="Mada"/>
              <a:ea typeface="Mada"/>
              <a:cs typeface="Mada"/>
              <a:sym typeface="Mada"/>
            </a:endParaRPr>
          </a:p>
          <a:p>
            <a:pPr indent="-298450" lvl="1" marL="914400" rtl="0" algn="l">
              <a:lnSpc>
                <a:spcPct val="115000"/>
              </a:lnSpc>
              <a:spcBef>
                <a:spcPts val="1000"/>
              </a:spcBef>
              <a:spcAft>
                <a:spcPts val="0"/>
              </a:spcAft>
              <a:buClr>
                <a:schemeClr val="dk1"/>
              </a:buClr>
              <a:buSzPts val="1100"/>
              <a:buFont typeface="Mada"/>
              <a:buChar char="○"/>
            </a:pPr>
            <a:r>
              <a:rPr lang="en-GB" sz="1100">
                <a:solidFill>
                  <a:schemeClr val="dk1"/>
                </a:solidFill>
                <a:latin typeface="Mada"/>
                <a:ea typeface="Mada"/>
                <a:cs typeface="Mada"/>
                <a:sym typeface="Mada"/>
              </a:rPr>
              <a:t>A mass arising within the anterior abdominal wall will usually be mobile when the patient relaxed.</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Lumps arising deep to the abdominal wall (ie. within the peritoneal cavity or retroperitoneum) will usually become impalpable on tensing the anterior abdominal wall muscles.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intraperitoneal lumps will usually have some degree of mobility, even if only movement on respiration (i.e. liver and spleen), depending on which organs are involved.</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Retroperitoneal masses are usually fixed, although an enlarged kidney may be "ballottable"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C5F4E0"/>
                </a:highlight>
                <a:latin typeface="Mada"/>
                <a:ea typeface="Mada"/>
                <a:cs typeface="Mada"/>
                <a:sym typeface="Mada"/>
              </a:rPr>
              <a:t>Site</a:t>
            </a:r>
            <a:r>
              <a:rPr lang="en-GB" sz="1100">
                <a:solidFill>
                  <a:schemeClr val="dk1"/>
                </a:solidFill>
                <a:latin typeface="Mada"/>
                <a:ea typeface="Mada"/>
                <a:cs typeface="Mada"/>
                <a:sym typeface="Mada"/>
              </a:rPr>
              <a:t>, </a:t>
            </a:r>
            <a:r>
              <a:rPr b="1" lang="en-GB" sz="1100">
                <a:solidFill>
                  <a:schemeClr val="dk1"/>
                </a:solidFill>
                <a:highlight>
                  <a:srgbClr val="C5F4E0"/>
                </a:highlight>
                <a:latin typeface="Mada"/>
                <a:ea typeface="Mada"/>
                <a:cs typeface="Mada"/>
                <a:sym typeface="Mada"/>
              </a:rPr>
              <a:t>Size</a:t>
            </a:r>
            <a:r>
              <a:rPr lang="en-GB" sz="1100">
                <a:solidFill>
                  <a:schemeClr val="dk1"/>
                </a:solidFill>
                <a:latin typeface="Mada"/>
                <a:ea typeface="Mada"/>
                <a:cs typeface="Mada"/>
                <a:sym typeface="Mada"/>
              </a:rPr>
              <a:t>, </a:t>
            </a:r>
            <a:r>
              <a:rPr b="1" lang="en-GB" sz="1100">
                <a:solidFill>
                  <a:schemeClr val="dk1"/>
                </a:solidFill>
                <a:highlight>
                  <a:srgbClr val="C5F4E0"/>
                </a:highlight>
                <a:latin typeface="Mada"/>
                <a:ea typeface="Mada"/>
                <a:cs typeface="Mada"/>
                <a:sym typeface="Mada"/>
              </a:rPr>
              <a:t>Shape</a:t>
            </a:r>
            <a:r>
              <a:rPr lang="en-GB" sz="1100">
                <a:solidFill>
                  <a:schemeClr val="dk1"/>
                </a:solidFill>
                <a:latin typeface="Mada"/>
                <a:ea typeface="Mada"/>
                <a:cs typeface="Mada"/>
                <a:sym typeface="Mada"/>
              </a:rPr>
              <a:t>, </a:t>
            </a:r>
            <a:r>
              <a:rPr b="1" lang="en-GB" sz="1100">
                <a:solidFill>
                  <a:schemeClr val="dk1"/>
                </a:solidFill>
                <a:highlight>
                  <a:srgbClr val="C5F4E0"/>
                </a:highlight>
                <a:latin typeface="Mada"/>
                <a:ea typeface="Mada"/>
                <a:cs typeface="Mada"/>
                <a:sym typeface="Mada"/>
              </a:rPr>
              <a:t>Surface</a:t>
            </a:r>
            <a:r>
              <a:rPr lang="en-GB" sz="1100">
                <a:solidFill>
                  <a:schemeClr val="dk1"/>
                </a:solidFill>
                <a:latin typeface="Mada"/>
                <a:ea typeface="Mada"/>
                <a:cs typeface="Mada"/>
                <a:sym typeface="Mada"/>
              </a:rPr>
              <a:t>, </a:t>
            </a:r>
            <a:r>
              <a:rPr b="1" lang="en-GB" sz="1100">
                <a:solidFill>
                  <a:schemeClr val="dk1"/>
                </a:solidFill>
                <a:highlight>
                  <a:srgbClr val="C5F4E0"/>
                </a:highlight>
                <a:latin typeface="Mada"/>
                <a:ea typeface="Mada"/>
                <a:cs typeface="Mada"/>
                <a:sym typeface="Mada"/>
              </a:rPr>
              <a:t>Tenderness</a:t>
            </a:r>
            <a:r>
              <a:rPr lang="en-GB" sz="1100">
                <a:solidFill>
                  <a:schemeClr val="dk1"/>
                </a:solidFill>
                <a:latin typeface="Mada"/>
                <a:ea typeface="Mada"/>
                <a:cs typeface="Mada"/>
                <a:sym typeface="Mada"/>
              </a:rPr>
              <a:t>, </a:t>
            </a:r>
            <a:r>
              <a:rPr b="1" lang="en-GB" sz="1100">
                <a:solidFill>
                  <a:schemeClr val="dk1"/>
                </a:solidFill>
                <a:highlight>
                  <a:srgbClr val="C5F4E0"/>
                </a:highlight>
                <a:latin typeface="Mada"/>
                <a:ea typeface="Mada"/>
                <a:cs typeface="Mada"/>
                <a:sym typeface="Mada"/>
              </a:rPr>
              <a:t>Edge</a:t>
            </a:r>
            <a:r>
              <a:rPr lang="en-GB" sz="1100">
                <a:solidFill>
                  <a:schemeClr val="dk1"/>
                </a:solidFill>
                <a:latin typeface="Mada"/>
                <a:ea typeface="Mada"/>
                <a:cs typeface="Mada"/>
                <a:sym typeface="Mada"/>
              </a:rPr>
              <a:t>, </a:t>
            </a:r>
            <a:r>
              <a:rPr b="1" lang="en-GB" sz="1100">
                <a:solidFill>
                  <a:schemeClr val="dk1"/>
                </a:solidFill>
                <a:highlight>
                  <a:srgbClr val="C5F4E0"/>
                </a:highlight>
                <a:latin typeface="Mada"/>
                <a:ea typeface="Mada"/>
                <a:cs typeface="Mada"/>
                <a:sym typeface="Mada"/>
              </a:rPr>
              <a:t>Consistency</a:t>
            </a:r>
            <a:r>
              <a:rPr lang="en-GB" sz="1100">
                <a:solidFill>
                  <a:schemeClr val="dk1"/>
                </a:solidFill>
                <a:latin typeface="Mada"/>
                <a:ea typeface="Mada"/>
                <a:cs typeface="Mada"/>
                <a:sym typeface="Mada"/>
              </a:rPr>
              <a:t>, </a:t>
            </a:r>
            <a:r>
              <a:rPr b="1" lang="en-GB" sz="1100">
                <a:solidFill>
                  <a:schemeClr val="dk1"/>
                </a:solidFill>
                <a:highlight>
                  <a:srgbClr val="C5F4E0"/>
                </a:highlight>
                <a:latin typeface="Mada"/>
                <a:ea typeface="Mada"/>
                <a:cs typeface="Mada"/>
                <a:sym typeface="Mada"/>
              </a:rPr>
              <a:t>Mobility and movement with inspiration</a:t>
            </a:r>
            <a:r>
              <a:rPr lang="en-GB" sz="1100">
                <a:solidFill>
                  <a:schemeClr val="dk1"/>
                </a:solidFill>
                <a:latin typeface="Mada"/>
                <a:ea typeface="Mada"/>
                <a:cs typeface="Mada"/>
                <a:sym typeface="Mada"/>
              </a:rPr>
              <a:t>, </a:t>
            </a:r>
            <a:r>
              <a:rPr b="1" lang="en-GB" sz="1100">
                <a:solidFill>
                  <a:schemeClr val="dk1"/>
                </a:solidFill>
                <a:highlight>
                  <a:srgbClr val="C5F4E0"/>
                </a:highlight>
                <a:latin typeface="Mada"/>
                <a:ea typeface="Mada"/>
                <a:cs typeface="Mada"/>
                <a:sym typeface="Mada"/>
              </a:rPr>
              <a:t>Pulstion</a:t>
            </a:r>
            <a:r>
              <a:rPr lang="en-GB" sz="1100">
                <a:solidFill>
                  <a:schemeClr val="dk1"/>
                </a:solidFill>
                <a:latin typeface="Mada"/>
                <a:ea typeface="Mada"/>
                <a:cs typeface="Mada"/>
                <a:sym typeface="Mada"/>
              </a:rPr>
              <a:t>, </a:t>
            </a:r>
            <a:r>
              <a:rPr b="1" lang="en-GB" sz="1100">
                <a:solidFill>
                  <a:schemeClr val="dk1"/>
                </a:solidFill>
                <a:highlight>
                  <a:srgbClr val="C5F4E0"/>
                </a:highlight>
                <a:latin typeface="Mada"/>
                <a:ea typeface="Mada"/>
                <a:cs typeface="Mada"/>
                <a:sym typeface="Mada"/>
              </a:rPr>
              <a:t>Whether one can get above the mass?</a:t>
            </a:r>
            <a:r>
              <a:rPr lang="en-GB" sz="1100">
                <a:solidFill>
                  <a:schemeClr val="dk1"/>
                </a:solidFill>
                <a:latin typeface="Mada"/>
                <a:ea typeface="Mada"/>
                <a:cs typeface="Mada"/>
                <a:sym typeface="Mada"/>
              </a:rPr>
              <a:t> all must be determined for any abdominal mass.</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Causes of Anterior abdominal wall masses include :</a:t>
            </a:r>
            <a:endParaRPr b="1"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Epigastric hernia</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Umbilical or paraumbilical hernia</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Incisional hernia</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Rectus sheath divarication</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Lipoma /Sebaceous cyst /Dermoid cyst</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Rectus sheath hematoma</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Desmoid tumor</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Malignant deposits — e.g. melanoma, carcinoma</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Examples and Causes of organomegaly:</a:t>
            </a:r>
            <a:endParaRPr b="1"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Hepatomegaly </a:t>
            </a:r>
            <a:r>
              <a:rPr lang="en-GB" sz="1100">
                <a:solidFill>
                  <a:srgbClr val="999999"/>
                </a:solidFill>
                <a:latin typeface="Mada"/>
                <a:ea typeface="Mada"/>
                <a:cs typeface="Mada"/>
                <a:sym typeface="Mada"/>
              </a:rPr>
              <a:t>(Infection, Congestion, Cellular infiltration, Cellular proliferation)</a:t>
            </a:r>
            <a:endParaRPr sz="1100">
              <a:solidFill>
                <a:srgbClr val="999999"/>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Gallbladder enlargement </a:t>
            </a:r>
            <a:r>
              <a:rPr lang="en-GB" sz="1100">
                <a:solidFill>
                  <a:srgbClr val="999999"/>
                </a:solidFill>
                <a:latin typeface="Mada"/>
                <a:ea typeface="Mada"/>
                <a:cs typeface="Mada"/>
                <a:sym typeface="Mada"/>
              </a:rPr>
              <a:t>(Stones, Carcinoma of the head of pancreas or ampulla of vater)</a:t>
            </a:r>
            <a:endParaRPr sz="1100">
              <a:solidFill>
                <a:srgbClr val="999999"/>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Splenomegaly </a:t>
            </a:r>
            <a:r>
              <a:rPr lang="en-GB" sz="1100">
                <a:solidFill>
                  <a:srgbClr val="999999"/>
                </a:solidFill>
                <a:latin typeface="Mada"/>
                <a:ea typeface="Mada"/>
                <a:cs typeface="Mada"/>
                <a:sym typeface="Mada"/>
              </a:rPr>
              <a:t>(Lymphoma, Malaria)</a:t>
            </a:r>
            <a:endParaRPr sz="1100">
              <a:solidFill>
                <a:srgbClr val="999999"/>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Enlarged kidneys </a:t>
            </a:r>
            <a:r>
              <a:rPr lang="en-GB" sz="1100">
                <a:solidFill>
                  <a:srgbClr val="999999"/>
                </a:solidFill>
                <a:latin typeface="Mada"/>
                <a:ea typeface="Mada"/>
                <a:cs typeface="Mada"/>
                <a:sym typeface="Mada"/>
              </a:rPr>
              <a:t>(Hydronephrosis, Malignant tumor, Hypertrophy)</a:t>
            </a:r>
            <a:endParaRPr sz="1100">
              <a:solidFill>
                <a:srgbClr val="999999"/>
              </a:solidFill>
              <a:latin typeface="Mada"/>
              <a:ea typeface="Mada"/>
              <a:cs typeface="Mada"/>
              <a:sym typeface="Mada"/>
            </a:endParaRPr>
          </a:p>
        </p:txBody>
      </p:sp>
      <p:grpSp>
        <p:nvGrpSpPr>
          <p:cNvPr id="1701" name="Google Shape;1701;p95"/>
          <p:cNvGrpSpPr/>
          <p:nvPr/>
        </p:nvGrpSpPr>
        <p:grpSpPr>
          <a:xfrm>
            <a:off x="870825" y="8604298"/>
            <a:ext cx="5950800" cy="1472400"/>
            <a:chOff x="573050" y="8885850"/>
            <a:chExt cx="5950800" cy="1472400"/>
          </a:xfrm>
        </p:grpSpPr>
        <p:sp>
          <p:nvSpPr>
            <p:cNvPr id="1702" name="Google Shape;1702;p95"/>
            <p:cNvSpPr txBox="1"/>
            <p:nvPr/>
          </p:nvSpPr>
          <p:spPr>
            <a:xfrm>
              <a:off x="573050" y="8885850"/>
              <a:ext cx="5950800" cy="1472400"/>
            </a:xfrm>
            <a:prstGeom prst="rect">
              <a:avLst/>
            </a:prstGeom>
            <a:noFill/>
            <a:ln cap="flat" cmpd="sng" w="19050">
              <a:solidFill>
                <a:srgbClr val="83C5BE"/>
              </a:solidFill>
              <a:prstDash val="lgDashDot"/>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GB" sz="1100">
                  <a:solidFill>
                    <a:schemeClr val="dk1"/>
                  </a:solidFill>
                  <a:highlight>
                    <a:srgbClr val="C5F4E0"/>
                  </a:highlight>
                  <a:latin typeface="Mada"/>
                  <a:ea typeface="Mada"/>
                  <a:cs typeface="Mada"/>
                  <a:sym typeface="Mada"/>
                </a:rPr>
                <a:t>Signs seen with hemorrhagic pancreatitis as blood tracks along fascial planes:</a:t>
              </a:r>
              <a:endParaRPr b="1" sz="1100">
                <a:solidFill>
                  <a:schemeClr val="dk1"/>
                </a:solidFill>
                <a:highlight>
                  <a:srgbClr val="C5F4E0"/>
                </a:highlight>
                <a:latin typeface="Mada"/>
                <a:ea typeface="Mada"/>
                <a:cs typeface="Mada"/>
                <a:sym typeface="Mada"/>
              </a:endParaRPr>
            </a:p>
            <a:p>
              <a:pPr indent="0" lvl="0" marL="457200" rtl="0" algn="l">
                <a:lnSpc>
                  <a:spcPct val="150000"/>
                </a:lnSpc>
                <a:spcBef>
                  <a:spcPts val="0"/>
                </a:spcBef>
                <a:spcAft>
                  <a:spcPts val="0"/>
                </a:spcAft>
                <a:buNone/>
              </a:pPr>
              <a:r>
                <a:t/>
              </a:r>
              <a:endParaRPr sz="1000">
                <a:solidFill>
                  <a:schemeClr val="dk1"/>
                </a:solidFill>
                <a:latin typeface="Mada"/>
                <a:ea typeface="Mada"/>
                <a:cs typeface="Mada"/>
                <a:sym typeface="Mada"/>
              </a:endParaRPr>
            </a:p>
            <a:p>
              <a:pPr indent="0" lvl="0" marL="457200" rtl="0" algn="l">
                <a:lnSpc>
                  <a:spcPct val="150000"/>
                </a:lnSpc>
                <a:spcBef>
                  <a:spcPts val="0"/>
                </a:spcBef>
                <a:spcAft>
                  <a:spcPts val="0"/>
                </a:spcAft>
                <a:buNone/>
              </a:pPr>
              <a:r>
                <a:rPr lang="en-GB" sz="1000">
                  <a:solidFill>
                    <a:schemeClr val="dk1"/>
                  </a:solidFill>
                  <a:latin typeface="Mada"/>
                  <a:ea typeface="Mada"/>
                  <a:cs typeface="Mada"/>
                  <a:sym typeface="Mada"/>
                </a:rPr>
                <a:t>➢ Grey Turner’s sign (flank ecchymosis)</a:t>
              </a:r>
              <a:endParaRPr sz="1000">
                <a:solidFill>
                  <a:schemeClr val="dk1"/>
                </a:solidFill>
                <a:latin typeface="Mada"/>
                <a:ea typeface="Mada"/>
                <a:cs typeface="Mada"/>
                <a:sym typeface="Mada"/>
              </a:endParaRPr>
            </a:p>
            <a:p>
              <a:pPr indent="0" lvl="0" marL="457200" rtl="0" algn="l">
                <a:lnSpc>
                  <a:spcPct val="150000"/>
                </a:lnSpc>
                <a:spcBef>
                  <a:spcPts val="0"/>
                </a:spcBef>
                <a:spcAft>
                  <a:spcPts val="0"/>
                </a:spcAft>
                <a:buNone/>
              </a:pPr>
              <a:r>
                <a:rPr lang="en-GB" sz="1000">
                  <a:solidFill>
                    <a:schemeClr val="dk1"/>
                  </a:solidFill>
                  <a:latin typeface="Mada"/>
                  <a:ea typeface="Mada"/>
                  <a:cs typeface="Mada"/>
                  <a:sym typeface="Mada"/>
                </a:rPr>
                <a:t>➢ Cullen’s sign (periumbilical ecchymosis) </a:t>
              </a:r>
              <a:endParaRPr sz="1000">
                <a:solidFill>
                  <a:schemeClr val="dk1"/>
                </a:solidFill>
                <a:latin typeface="Mada"/>
                <a:ea typeface="Mada"/>
                <a:cs typeface="Mada"/>
                <a:sym typeface="Mada"/>
              </a:endParaRPr>
            </a:p>
            <a:p>
              <a:pPr indent="0" lvl="0" marL="457200" rtl="0" algn="l">
                <a:lnSpc>
                  <a:spcPct val="150000"/>
                </a:lnSpc>
                <a:spcBef>
                  <a:spcPts val="0"/>
                </a:spcBef>
                <a:spcAft>
                  <a:spcPts val="0"/>
                </a:spcAft>
                <a:buNone/>
              </a:pPr>
              <a:r>
                <a:rPr lang="en-GB" sz="1000">
                  <a:solidFill>
                    <a:schemeClr val="dk1"/>
                  </a:solidFill>
                  <a:latin typeface="Mada"/>
                  <a:ea typeface="Mada"/>
                  <a:cs typeface="Mada"/>
                  <a:sym typeface="Mada"/>
                </a:rPr>
                <a:t>➢ Fox’s sign (ecchymosis of inguinal ligament)</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pic>
          <p:nvPicPr>
            <p:cNvPr id="1703" name="Google Shape;1703;p95"/>
            <p:cNvPicPr preferRelativeResize="0"/>
            <p:nvPr/>
          </p:nvPicPr>
          <p:blipFill>
            <a:blip r:embed="rId3">
              <a:alphaModFix/>
            </a:blip>
            <a:stretch>
              <a:fillRect/>
            </a:stretch>
          </p:blipFill>
          <p:spPr>
            <a:xfrm>
              <a:off x="4578970" y="9165857"/>
              <a:ext cx="1533940" cy="1049401"/>
            </a:xfrm>
            <a:prstGeom prst="rect">
              <a:avLst/>
            </a:prstGeom>
            <a:noFill/>
            <a:ln>
              <a:noFill/>
            </a:ln>
          </p:spPr>
        </p:pic>
      </p:grpSp>
      <p:sp>
        <p:nvSpPr>
          <p:cNvPr id="1704" name="Google Shape;1704;p95"/>
          <p:cNvSpPr/>
          <p:nvPr/>
        </p:nvSpPr>
        <p:spPr>
          <a:xfrm>
            <a:off x="733508" y="8448204"/>
            <a:ext cx="326700" cy="349800"/>
          </a:xfrm>
          <a:prstGeom prst="star5">
            <a:avLst>
              <a:gd fmla="val 19098" name="adj"/>
              <a:gd fmla="val 105146" name="hf"/>
              <a:gd fmla="val 110557" name="vf"/>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95"/>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9" name="Shape 1709"/>
        <p:cNvGrpSpPr/>
        <p:nvPr/>
      </p:nvGrpSpPr>
      <p:grpSpPr>
        <a:xfrm>
          <a:off x="0" y="0"/>
          <a:ext cx="0" cy="0"/>
          <a:chOff x="0" y="0"/>
          <a:chExt cx="0" cy="0"/>
        </a:xfrm>
      </p:grpSpPr>
      <p:sp>
        <p:nvSpPr>
          <p:cNvPr id="1710" name="Google Shape;1710;p96"/>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96"/>
          <p:cNvSpPr txBox="1"/>
          <p:nvPr/>
        </p:nvSpPr>
        <p:spPr>
          <a:xfrm>
            <a:off x="88438" y="166250"/>
            <a:ext cx="6533700" cy="43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GB" sz="1800">
                <a:solidFill>
                  <a:srgbClr val="9FCFCF"/>
                </a:solidFill>
                <a:latin typeface="Comfortaa"/>
                <a:ea typeface="Comfortaa"/>
                <a:cs typeface="Comfortaa"/>
                <a:sym typeface="Comfortaa"/>
              </a:rPr>
              <a:t>Special </a:t>
            </a:r>
            <a:r>
              <a:rPr b="1" lang="en-GB" sz="1800">
                <a:solidFill>
                  <a:srgbClr val="9FCFCF"/>
                </a:solidFill>
                <a:latin typeface="Comfortaa"/>
                <a:ea typeface="Comfortaa"/>
                <a:cs typeface="Comfortaa"/>
                <a:sym typeface="Comfortaa"/>
              </a:rPr>
              <a:t>manoeuvres</a:t>
            </a:r>
            <a:r>
              <a:rPr b="1" lang="en-GB" sz="1800">
                <a:solidFill>
                  <a:srgbClr val="9FCFCF"/>
                </a:solidFill>
                <a:latin typeface="Comfortaa"/>
                <a:ea typeface="Comfortaa"/>
                <a:cs typeface="Comfortaa"/>
                <a:sym typeface="Comfortaa"/>
              </a:rPr>
              <a:t> for advanced clinical practice:</a:t>
            </a:r>
            <a:endParaRPr sz="1800">
              <a:solidFill>
                <a:srgbClr val="9FCFCF"/>
              </a:solidFill>
              <a:latin typeface="Comfortaa Regular"/>
              <a:ea typeface="Comfortaa Regular"/>
              <a:cs typeface="Comfortaa Regular"/>
              <a:sym typeface="Comfortaa Regular"/>
            </a:endParaRPr>
          </a:p>
        </p:txBody>
      </p:sp>
      <p:sp>
        <p:nvSpPr>
          <p:cNvPr id="1712" name="Google Shape;1712;p96"/>
          <p:cNvSpPr/>
          <p:nvPr/>
        </p:nvSpPr>
        <p:spPr>
          <a:xfrm>
            <a:off x="89213" y="523600"/>
            <a:ext cx="6268200" cy="564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sz="2000">
              <a:latin typeface="Arial"/>
              <a:ea typeface="Arial"/>
              <a:cs typeface="Arial"/>
              <a:sym typeface="Arial"/>
            </a:endParaRPr>
          </a:p>
        </p:txBody>
      </p:sp>
      <p:sp>
        <p:nvSpPr>
          <p:cNvPr id="1713" name="Google Shape;1713;p96"/>
          <p:cNvSpPr txBox="1"/>
          <p:nvPr/>
        </p:nvSpPr>
        <p:spPr>
          <a:xfrm>
            <a:off x="76213" y="523600"/>
            <a:ext cx="7358400" cy="169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100">
              <a:solidFill>
                <a:schemeClr val="dk1"/>
              </a:solidFill>
              <a:highlight>
                <a:srgbClr val="F9DEC9"/>
              </a:highlight>
              <a:latin typeface="Lora"/>
              <a:ea typeface="Lora"/>
              <a:cs typeface="Lora"/>
              <a:sym typeface="Lor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1. Rebound tenderness (Blumberg’s sign):</a:t>
            </a:r>
            <a:endParaRPr b="1" sz="1100">
              <a:solidFill>
                <a:srgbClr val="DBA17B"/>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Choose a site away from the painful area. Hold your hand 90 degrees, or perpendicular, to the abdomen. Push down slowly and deeply; </a:t>
            </a:r>
            <a:r>
              <a:rPr b="1" lang="en-GB" sz="1100">
                <a:solidFill>
                  <a:schemeClr val="dk1"/>
                </a:solidFill>
                <a:latin typeface="Mada"/>
                <a:ea typeface="Mada"/>
                <a:cs typeface="Mada"/>
                <a:sym typeface="Mada"/>
              </a:rPr>
              <a:t>then lift quickly</a:t>
            </a:r>
            <a:r>
              <a:rPr lang="en-GB" sz="1100">
                <a:solidFill>
                  <a:schemeClr val="dk1"/>
                </a:solidFill>
                <a:latin typeface="Mada"/>
                <a:ea typeface="Mada"/>
                <a:cs typeface="Mada"/>
                <a:sym typeface="Mada"/>
              </a:rPr>
              <a:t>. This makes structures that are indented by palpation rebound sudden. A normal or negative response is no pain on release of pressure. </a:t>
            </a:r>
            <a:r>
              <a:rPr b="1" i="1" lang="en-GB" sz="1100">
                <a:solidFill>
                  <a:schemeClr val="dk1"/>
                </a:solidFill>
                <a:latin typeface="Mada"/>
                <a:ea typeface="Mada"/>
                <a:cs typeface="Mada"/>
                <a:sym typeface="Mada"/>
              </a:rPr>
              <a:t>Perform this test at the </a:t>
            </a:r>
            <a:r>
              <a:rPr b="1" i="1" lang="en-GB" sz="1100" u="sng">
                <a:solidFill>
                  <a:schemeClr val="dk1"/>
                </a:solidFill>
                <a:latin typeface="Mada"/>
                <a:ea typeface="Mada"/>
                <a:cs typeface="Mada"/>
                <a:sym typeface="Mada"/>
              </a:rPr>
              <a:t>end</a:t>
            </a:r>
            <a:r>
              <a:rPr b="1" i="1" lang="en-GB" sz="1100">
                <a:solidFill>
                  <a:schemeClr val="dk1"/>
                </a:solidFill>
                <a:latin typeface="Mada"/>
                <a:ea typeface="Mada"/>
                <a:cs typeface="Mada"/>
                <a:sym typeface="Mada"/>
              </a:rPr>
              <a:t> of the examination</a:t>
            </a:r>
            <a:r>
              <a:rPr lang="en-GB" sz="1100">
                <a:solidFill>
                  <a:schemeClr val="dk1"/>
                </a:solidFill>
                <a:latin typeface="Mada"/>
                <a:ea typeface="Mada"/>
                <a:cs typeface="Mada"/>
                <a:sym typeface="Mada"/>
              </a:rPr>
              <a:t> because it can cause severe pain and muscle rigidity. Pain on release of pressure confirms rebound tenderness, which is a reliable sign of peritoneal inflammation.</a:t>
            </a:r>
            <a:endParaRPr sz="1100">
              <a:solidFill>
                <a:schemeClr val="dk1"/>
              </a:solidFill>
              <a:latin typeface="Mada"/>
              <a:ea typeface="Mada"/>
              <a:cs typeface="Mada"/>
              <a:sym typeface="Mada"/>
            </a:endParaRPr>
          </a:p>
        </p:txBody>
      </p:sp>
      <p:sp>
        <p:nvSpPr>
          <p:cNvPr id="1714" name="Google Shape;1714;p96"/>
          <p:cNvSpPr txBox="1"/>
          <p:nvPr/>
        </p:nvSpPr>
        <p:spPr>
          <a:xfrm>
            <a:off x="76213" y="2222206"/>
            <a:ext cx="7358400" cy="169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100">
              <a:solidFill>
                <a:schemeClr val="dk1"/>
              </a:solidFill>
              <a:highlight>
                <a:srgbClr val="F9DEC9"/>
              </a:highlight>
              <a:latin typeface="Lora"/>
              <a:ea typeface="Lora"/>
              <a:cs typeface="Lora"/>
              <a:sym typeface="Lor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2. Inspiratory arrest (Murphy’s sign):</a:t>
            </a:r>
            <a:endParaRPr b="1" sz="1100">
              <a:solidFill>
                <a:srgbClr val="DBA17B"/>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 Patient With </a:t>
            </a:r>
            <a:r>
              <a:rPr b="1" lang="en-GB" sz="1100">
                <a:solidFill>
                  <a:schemeClr val="dk1"/>
                </a:solidFill>
                <a:latin typeface="Mada"/>
                <a:ea typeface="Mada"/>
                <a:cs typeface="Mada"/>
                <a:sym typeface="Mada"/>
              </a:rPr>
              <a:t>Inflammation of the gallbladder</a:t>
            </a:r>
            <a:r>
              <a:rPr lang="en-GB" sz="1100">
                <a:solidFill>
                  <a:schemeClr val="dk1"/>
                </a:solidFill>
                <a:latin typeface="Mada"/>
                <a:ea typeface="Mada"/>
                <a:cs typeface="Mada"/>
                <a:sym typeface="Mada"/>
              </a:rPr>
              <a:t>, or </a:t>
            </a:r>
            <a:r>
              <a:rPr b="1" lang="en-GB" sz="1100">
                <a:solidFill>
                  <a:schemeClr val="dk1"/>
                </a:solidFill>
                <a:latin typeface="Mada"/>
                <a:ea typeface="Mada"/>
                <a:cs typeface="Mada"/>
                <a:sym typeface="Mada"/>
              </a:rPr>
              <a:t>acute cholecystitis</a:t>
            </a:r>
            <a:r>
              <a:rPr lang="en-GB" sz="1100">
                <a:solidFill>
                  <a:schemeClr val="dk1"/>
                </a:solidFill>
                <a:latin typeface="Mada"/>
                <a:ea typeface="Mada"/>
                <a:cs typeface="Mada"/>
                <a:sym typeface="Mada"/>
              </a:rPr>
              <a:t>, pain occurs. Hold your fingers under the liver border. Ask the patient to take a deep breath. A normal response is to complete the deep breath without pain.</a:t>
            </a:r>
            <a:endParaRPr sz="1100">
              <a:solidFill>
                <a:schemeClr val="dk1"/>
              </a:solidFill>
              <a:latin typeface="Mada"/>
              <a:ea typeface="Mada"/>
              <a:cs typeface="Mada"/>
              <a:sym typeface="Mada"/>
            </a:endParaRPr>
          </a:p>
        </p:txBody>
      </p:sp>
      <p:sp>
        <p:nvSpPr>
          <p:cNvPr id="1715" name="Google Shape;1715;p96"/>
          <p:cNvSpPr txBox="1"/>
          <p:nvPr/>
        </p:nvSpPr>
        <p:spPr>
          <a:xfrm>
            <a:off x="89213" y="3564387"/>
            <a:ext cx="3894000" cy="233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100">
              <a:solidFill>
                <a:schemeClr val="dk1"/>
              </a:solidFill>
              <a:highlight>
                <a:srgbClr val="F9DEC9"/>
              </a:highlight>
              <a:latin typeface="Lora"/>
              <a:ea typeface="Lora"/>
              <a:cs typeface="Lora"/>
              <a:sym typeface="Lor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3. iliopsoas muscle test:</a:t>
            </a:r>
            <a:endParaRPr b="1" sz="1100">
              <a:solidFill>
                <a:srgbClr val="DBA17B"/>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Perform the iliopsoas muscle test when the </a:t>
            </a:r>
            <a:r>
              <a:rPr b="1" lang="en-GB" sz="1100">
                <a:solidFill>
                  <a:schemeClr val="dk1"/>
                </a:solidFill>
                <a:latin typeface="Mada"/>
                <a:ea typeface="Mada"/>
                <a:cs typeface="Mada"/>
                <a:sym typeface="Mada"/>
              </a:rPr>
              <a:t>acute abdominal pain of </a:t>
            </a:r>
            <a:r>
              <a:rPr b="1" lang="en-GB" sz="1100">
                <a:solidFill>
                  <a:srgbClr val="CC0000"/>
                </a:solidFill>
                <a:latin typeface="Mada"/>
                <a:ea typeface="Mada"/>
                <a:cs typeface="Mada"/>
                <a:sym typeface="Mada"/>
              </a:rPr>
              <a:t>appendicitis</a:t>
            </a:r>
            <a:r>
              <a:rPr b="1" lang="en-GB" sz="1100">
                <a:solidFill>
                  <a:schemeClr val="dk1"/>
                </a:solidFill>
                <a:latin typeface="Mada"/>
                <a:ea typeface="Mada"/>
                <a:cs typeface="Mada"/>
                <a:sym typeface="Mada"/>
              </a:rPr>
              <a:t> is suspected</a:t>
            </a:r>
            <a:r>
              <a:rPr lang="en-GB" sz="1100">
                <a:solidFill>
                  <a:schemeClr val="dk1"/>
                </a:solidFill>
                <a:latin typeface="Mada"/>
                <a:ea typeface="Mada"/>
                <a:cs typeface="Mada"/>
                <a:sym typeface="Mada"/>
              </a:rPr>
              <a:t>. With the patient on his/her left side and right leg straight extend the right hip to the full extent. When the test is negative the patient feels no pain. When the iliopsoas muscle is inflamed (which occurs with an inflamed or perforated appendix), </a:t>
            </a:r>
            <a:r>
              <a:rPr b="1" lang="en-GB" sz="1100">
                <a:solidFill>
                  <a:schemeClr val="dk1"/>
                </a:solidFill>
                <a:latin typeface="Mada"/>
                <a:ea typeface="Mada"/>
                <a:cs typeface="Mada"/>
                <a:sym typeface="Mada"/>
              </a:rPr>
              <a:t>pain is felt in the right lower quadrant.</a:t>
            </a:r>
            <a:endParaRPr b="1" sz="1100">
              <a:solidFill>
                <a:schemeClr val="dk1"/>
              </a:solidFill>
              <a:latin typeface="Mada"/>
              <a:ea typeface="Mada"/>
              <a:cs typeface="Mada"/>
              <a:sym typeface="Mada"/>
            </a:endParaRPr>
          </a:p>
        </p:txBody>
      </p:sp>
      <p:pic>
        <p:nvPicPr>
          <p:cNvPr id="1716" name="Google Shape;1716;p96"/>
          <p:cNvPicPr preferRelativeResize="0"/>
          <p:nvPr/>
        </p:nvPicPr>
        <p:blipFill rotWithShape="1">
          <a:blip r:embed="rId3">
            <a:alphaModFix/>
          </a:blip>
          <a:srcRect b="0" l="0" r="724" t="0"/>
          <a:stretch/>
        </p:blipFill>
        <p:spPr>
          <a:xfrm>
            <a:off x="3983223" y="3974850"/>
            <a:ext cx="3530102" cy="1509450"/>
          </a:xfrm>
          <a:prstGeom prst="rect">
            <a:avLst/>
          </a:prstGeom>
          <a:noFill/>
          <a:ln cap="flat" cmpd="sng" w="9525">
            <a:solidFill>
              <a:schemeClr val="dk2"/>
            </a:solidFill>
            <a:prstDash val="solid"/>
            <a:round/>
            <a:headEnd len="sm" w="sm" type="none"/>
            <a:tailEnd len="sm" w="sm" type="none"/>
          </a:ln>
        </p:spPr>
      </p:pic>
      <p:sp>
        <p:nvSpPr>
          <p:cNvPr id="1717" name="Google Shape;1717;p96"/>
          <p:cNvSpPr txBox="1"/>
          <p:nvPr/>
        </p:nvSpPr>
        <p:spPr>
          <a:xfrm>
            <a:off x="89213" y="5976748"/>
            <a:ext cx="3894000" cy="233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100">
              <a:solidFill>
                <a:schemeClr val="dk1"/>
              </a:solidFill>
              <a:highlight>
                <a:srgbClr val="F9DEC9"/>
              </a:highlight>
              <a:latin typeface="Lora"/>
              <a:ea typeface="Lora"/>
              <a:cs typeface="Lora"/>
              <a:sym typeface="Lora"/>
            </a:endParaRPr>
          </a:p>
          <a:p>
            <a:pPr indent="-298450" lvl="0" marL="457200" rtl="0" algn="l">
              <a:lnSpc>
                <a:spcPct val="115000"/>
              </a:lnSpc>
              <a:spcBef>
                <a:spcPts val="0"/>
              </a:spcBef>
              <a:spcAft>
                <a:spcPts val="0"/>
              </a:spcAft>
              <a:buClr>
                <a:schemeClr val="dk1"/>
              </a:buClr>
              <a:buSzPts val="1100"/>
              <a:buFont typeface="Lora"/>
              <a:buChar char="●"/>
            </a:pPr>
            <a:r>
              <a:rPr b="1" lang="en-GB" sz="1100">
                <a:solidFill>
                  <a:schemeClr val="dk1"/>
                </a:solidFill>
                <a:highlight>
                  <a:srgbClr val="F9DEC9"/>
                </a:highlight>
                <a:latin typeface="Lora"/>
                <a:ea typeface="Lora"/>
                <a:cs typeface="Lora"/>
                <a:sym typeface="Lora"/>
              </a:rPr>
              <a:t>4. Obturator test :</a:t>
            </a:r>
            <a:endParaRPr b="1" sz="1100">
              <a:solidFill>
                <a:srgbClr val="DBA17B"/>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obturator test also is performed when </a:t>
            </a:r>
            <a:r>
              <a:rPr b="1" lang="en-GB" sz="1100">
                <a:solidFill>
                  <a:srgbClr val="CC0000"/>
                </a:solidFill>
                <a:latin typeface="Mada"/>
                <a:ea typeface="Mada"/>
                <a:cs typeface="Mada"/>
                <a:sym typeface="Mada"/>
              </a:rPr>
              <a:t>appendicitis</a:t>
            </a:r>
            <a:r>
              <a:rPr lang="en-GB" sz="1100">
                <a:solidFill>
                  <a:schemeClr val="dk1"/>
                </a:solidFill>
                <a:latin typeface="Mada"/>
                <a:ea typeface="Mada"/>
                <a:cs typeface="Mada"/>
                <a:sym typeface="Mada"/>
              </a:rPr>
              <a:t> is suspected. With the patient supine, lift the right leg, flexing at the hip and 90 degrees at the knee. Hold the ankle and rotate the leg internally and externally. </a:t>
            </a:r>
            <a:r>
              <a:rPr b="1" lang="en-GB" sz="1100">
                <a:solidFill>
                  <a:schemeClr val="dk1"/>
                </a:solidFill>
                <a:latin typeface="Mada"/>
                <a:ea typeface="Mada"/>
                <a:cs typeface="Mada"/>
                <a:sym typeface="Mada"/>
              </a:rPr>
              <a:t>A negative or normal response is no pain</a:t>
            </a:r>
            <a:r>
              <a:rPr lang="en-GB" sz="1100">
                <a:solidFill>
                  <a:schemeClr val="dk1"/>
                </a:solidFill>
                <a:latin typeface="Mada"/>
                <a:ea typeface="Mada"/>
                <a:cs typeface="Mada"/>
                <a:sym typeface="Mada"/>
              </a:rPr>
              <a:t>. A perforated or pelvic appendicitis irritates the obturator muscle, producing pain.</a:t>
            </a:r>
            <a:endParaRPr sz="1100">
              <a:solidFill>
                <a:schemeClr val="dk1"/>
              </a:solidFill>
              <a:latin typeface="Mada"/>
              <a:ea typeface="Mada"/>
              <a:cs typeface="Mada"/>
              <a:sym typeface="Mada"/>
            </a:endParaRPr>
          </a:p>
        </p:txBody>
      </p:sp>
      <p:pic>
        <p:nvPicPr>
          <p:cNvPr id="1718" name="Google Shape;1718;p96"/>
          <p:cNvPicPr preferRelativeResize="0"/>
          <p:nvPr/>
        </p:nvPicPr>
        <p:blipFill>
          <a:blip r:embed="rId4">
            <a:alphaModFix/>
          </a:blip>
          <a:stretch>
            <a:fillRect/>
          </a:stretch>
        </p:blipFill>
        <p:spPr>
          <a:xfrm>
            <a:off x="3983213" y="6365042"/>
            <a:ext cx="3530101" cy="1553832"/>
          </a:xfrm>
          <a:prstGeom prst="rect">
            <a:avLst/>
          </a:prstGeom>
          <a:noFill/>
          <a:ln cap="flat" cmpd="sng" w="9525">
            <a:solidFill>
              <a:schemeClr val="dk2"/>
            </a:solidFill>
            <a:prstDash val="solid"/>
            <a:round/>
            <a:headEnd len="sm" w="sm" type="none"/>
            <a:tailEnd len="sm" w="sm" type="none"/>
          </a:ln>
        </p:spPr>
      </p:pic>
      <p:sp>
        <p:nvSpPr>
          <p:cNvPr id="1719" name="Google Shape;1719;p96"/>
          <p:cNvSpPr/>
          <p:nvPr/>
        </p:nvSpPr>
        <p:spPr>
          <a:xfrm>
            <a:off x="165100" y="8097800"/>
            <a:ext cx="7269600" cy="25251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rgbClr val="F3F3F3"/>
                </a:solidFill>
                <a:latin typeface="Pacifico"/>
                <a:ea typeface="Pacifico"/>
                <a:cs typeface="Pacifico"/>
                <a:sym typeface="Pacifico"/>
              </a:rPr>
              <a:t>A space for your notes </a:t>
            </a:r>
            <a:endParaRPr/>
          </a:p>
        </p:txBody>
      </p:sp>
      <p:sp>
        <p:nvSpPr>
          <p:cNvPr id="1720" name="Google Shape;1720;p96"/>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4" name="Shape 1724"/>
        <p:cNvGrpSpPr/>
        <p:nvPr/>
      </p:nvGrpSpPr>
      <p:grpSpPr>
        <a:xfrm>
          <a:off x="0" y="0"/>
          <a:ext cx="0" cy="0"/>
          <a:chOff x="0" y="0"/>
          <a:chExt cx="0" cy="0"/>
        </a:xfrm>
      </p:grpSpPr>
      <p:sp>
        <p:nvSpPr>
          <p:cNvPr id="1725" name="Google Shape;1725;p97"/>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26" name="Google Shape;1726;p97"/>
          <p:cNvGrpSpPr/>
          <p:nvPr/>
        </p:nvGrpSpPr>
        <p:grpSpPr>
          <a:xfrm>
            <a:off x="40284" y="2335421"/>
            <a:ext cx="4067400" cy="558405"/>
            <a:chOff x="-163450" y="-34550"/>
            <a:chExt cx="4067400" cy="1359642"/>
          </a:xfrm>
        </p:grpSpPr>
        <p:sp>
          <p:nvSpPr>
            <p:cNvPr id="1727" name="Google Shape;1727;p97"/>
            <p:cNvSpPr txBox="1"/>
            <p:nvPr/>
          </p:nvSpPr>
          <p:spPr>
            <a:xfrm>
              <a:off x="-163450" y="-34550"/>
              <a:ext cx="4067400" cy="299100"/>
            </a:xfrm>
            <a:prstGeom prst="rect">
              <a:avLst/>
            </a:prstGeom>
            <a:noFill/>
            <a:ln>
              <a:noFill/>
            </a:ln>
          </p:spPr>
          <p:txBody>
            <a:bodyPr anchorCtr="0" anchor="t" bIns="91425" lIns="91425" spcFirstLastPara="1" rIns="91425" wrap="square" tIns="91425">
              <a:noAutofit/>
            </a:bodyPr>
            <a:lstStyle/>
            <a:p>
              <a:pPr indent="0" lvl="0" marL="89999" rtl="0" algn="l">
                <a:spcBef>
                  <a:spcPts val="0"/>
                </a:spcBef>
                <a:spcAft>
                  <a:spcPts val="0"/>
                </a:spcAft>
                <a:buNone/>
              </a:pPr>
              <a:r>
                <a:rPr lang="en-GB" sz="1800">
                  <a:solidFill>
                    <a:srgbClr val="9FCFCF"/>
                  </a:solidFill>
                  <a:latin typeface="Comfortaa Regular"/>
                  <a:ea typeface="Comfortaa Regular"/>
                  <a:cs typeface="Comfortaa Regular"/>
                  <a:sym typeface="Comfortaa Regular"/>
                </a:rPr>
                <a:t>Objectives</a:t>
              </a:r>
              <a:endParaRPr sz="1800">
                <a:solidFill>
                  <a:srgbClr val="9FCFCF"/>
                </a:solidFill>
                <a:latin typeface="Comfortaa Regular"/>
                <a:ea typeface="Comfortaa Regular"/>
                <a:cs typeface="Comfortaa Regular"/>
                <a:sym typeface="Comfortaa Regular"/>
              </a:endParaRPr>
            </a:p>
          </p:txBody>
        </p:sp>
        <p:sp>
          <p:nvSpPr>
            <p:cNvPr id="1728" name="Google Shape;1728;p97"/>
            <p:cNvSpPr/>
            <p:nvPr/>
          </p:nvSpPr>
          <p:spPr>
            <a:xfrm>
              <a:off x="-6675" y="1208992"/>
              <a:ext cx="2224800" cy="1161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1729" name="Google Shape;1729;p97"/>
          <p:cNvGrpSpPr/>
          <p:nvPr/>
        </p:nvGrpSpPr>
        <p:grpSpPr>
          <a:xfrm>
            <a:off x="0" y="4517810"/>
            <a:ext cx="4067400" cy="489881"/>
            <a:chOff x="80450" y="3286270"/>
            <a:chExt cx="4067400" cy="489881"/>
          </a:xfrm>
        </p:grpSpPr>
        <p:sp>
          <p:nvSpPr>
            <p:cNvPr id="1730" name="Google Shape;1730;p97"/>
            <p:cNvSpPr txBox="1"/>
            <p:nvPr/>
          </p:nvSpPr>
          <p:spPr>
            <a:xfrm>
              <a:off x="80450" y="3286270"/>
              <a:ext cx="4067400" cy="16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done by : </a:t>
              </a:r>
              <a:endParaRPr sz="1800">
                <a:solidFill>
                  <a:srgbClr val="9FCFCF"/>
                </a:solidFill>
                <a:latin typeface="Comfortaa Regular"/>
                <a:ea typeface="Comfortaa Regular"/>
                <a:cs typeface="Comfortaa Regular"/>
                <a:sym typeface="Comfortaa Regular"/>
              </a:endParaRPr>
            </a:p>
          </p:txBody>
        </p:sp>
        <p:sp>
          <p:nvSpPr>
            <p:cNvPr id="1731" name="Google Shape;1731;p97"/>
            <p:cNvSpPr/>
            <p:nvPr/>
          </p:nvSpPr>
          <p:spPr>
            <a:xfrm>
              <a:off x="80450" y="3736850"/>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1732" name="Google Shape;1732;p97"/>
          <p:cNvGrpSpPr/>
          <p:nvPr/>
        </p:nvGrpSpPr>
        <p:grpSpPr>
          <a:xfrm>
            <a:off x="0" y="8399763"/>
            <a:ext cx="4067400" cy="508147"/>
            <a:chOff x="80450" y="6212478"/>
            <a:chExt cx="4067400" cy="508147"/>
          </a:xfrm>
        </p:grpSpPr>
        <p:sp>
          <p:nvSpPr>
            <p:cNvPr id="1733" name="Google Shape;1733;p97"/>
            <p:cNvSpPr txBox="1"/>
            <p:nvPr/>
          </p:nvSpPr>
          <p:spPr>
            <a:xfrm>
              <a:off x="80450" y="6212478"/>
              <a:ext cx="4067400" cy="2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Resources </a:t>
              </a:r>
              <a:endParaRPr sz="1800">
                <a:solidFill>
                  <a:srgbClr val="9FCFCF"/>
                </a:solidFill>
                <a:latin typeface="Comfortaa Regular"/>
                <a:ea typeface="Comfortaa Regular"/>
                <a:cs typeface="Comfortaa Regular"/>
                <a:sym typeface="Comfortaa Regular"/>
              </a:endParaRPr>
            </a:p>
          </p:txBody>
        </p:sp>
        <p:sp>
          <p:nvSpPr>
            <p:cNvPr id="1734" name="Google Shape;1734;p97"/>
            <p:cNvSpPr/>
            <p:nvPr/>
          </p:nvSpPr>
          <p:spPr>
            <a:xfrm>
              <a:off x="80450" y="6681325"/>
              <a:ext cx="18699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1735" name="Google Shape;1735;p97"/>
          <p:cNvSpPr txBox="1"/>
          <p:nvPr/>
        </p:nvSpPr>
        <p:spPr>
          <a:xfrm>
            <a:off x="118713" y="390813"/>
            <a:ext cx="7352100" cy="226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4050">
                <a:solidFill>
                  <a:srgbClr val="9FCFCF"/>
                </a:solidFill>
                <a:highlight>
                  <a:schemeClr val="lt1"/>
                </a:highlight>
                <a:latin typeface="Lora"/>
                <a:ea typeface="Lora"/>
                <a:cs typeface="Lora"/>
                <a:sym typeface="Lora"/>
              </a:rPr>
              <a:t>Session 13: </a:t>
            </a:r>
            <a:r>
              <a:rPr b="1" lang="en-GB" sz="4050">
                <a:solidFill>
                  <a:srgbClr val="9FCFCF"/>
                </a:solidFill>
                <a:highlight>
                  <a:srgbClr val="FFFFFF"/>
                </a:highlight>
                <a:latin typeface="Lora"/>
                <a:ea typeface="Lora"/>
                <a:cs typeface="Lora"/>
                <a:sym typeface="Lora"/>
              </a:rPr>
              <a:t>Anorectal Disorders History and Physical Examination.</a:t>
            </a:r>
            <a:endParaRPr b="1" sz="4050">
              <a:solidFill>
                <a:srgbClr val="9FCFCF"/>
              </a:solidFill>
              <a:latin typeface="Lora"/>
              <a:ea typeface="Lora"/>
              <a:cs typeface="Lora"/>
              <a:sym typeface="Lora"/>
            </a:endParaRPr>
          </a:p>
        </p:txBody>
      </p:sp>
      <p:sp>
        <p:nvSpPr>
          <p:cNvPr id="1736" name="Google Shape;1736;p97"/>
          <p:cNvSpPr txBox="1"/>
          <p:nvPr/>
        </p:nvSpPr>
        <p:spPr>
          <a:xfrm>
            <a:off x="63588" y="2911725"/>
            <a:ext cx="7277400" cy="109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latin typeface="Mada"/>
                <a:ea typeface="Mada"/>
                <a:cs typeface="Mada"/>
                <a:sym typeface="Mada"/>
              </a:rPr>
              <a:t>13.1 History of anorectal disorders</a:t>
            </a:r>
            <a:endParaRPr>
              <a:latin typeface="Mada"/>
              <a:ea typeface="Mada"/>
              <a:cs typeface="Mada"/>
              <a:sym typeface="Mada"/>
            </a:endParaRPr>
          </a:p>
          <a:p>
            <a:pPr indent="0" lvl="0" marL="0" rtl="0" algn="l">
              <a:lnSpc>
                <a:spcPct val="115000"/>
              </a:lnSpc>
              <a:spcBef>
                <a:spcPts val="0"/>
              </a:spcBef>
              <a:spcAft>
                <a:spcPts val="0"/>
              </a:spcAft>
              <a:buNone/>
            </a:pPr>
            <a:r>
              <a:rPr lang="en-GB">
                <a:latin typeface="Mada"/>
                <a:ea typeface="Mada"/>
                <a:cs typeface="Mada"/>
                <a:sym typeface="Mada"/>
              </a:rPr>
              <a:t>13.2 Examination of anorectum by performing the following:</a:t>
            </a:r>
            <a:endParaRPr>
              <a:latin typeface="Mada"/>
              <a:ea typeface="Mada"/>
              <a:cs typeface="Mada"/>
              <a:sym typeface="Mada"/>
            </a:endParaRPr>
          </a:p>
          <a:p>
            <a:pPr indent="0" lvl="0" marL="0" rtl="0" algn="l">
              <a:lnSpc>
                <a:spcPct val="115000"/>
              </a:lnSpc>
              <a:spcBef>
                <a:spcPts val="0"/>
              </a:spcBef>
              <a:spcAft>
                <a:spcPts val="0"/>
              </a:spcAft>
              <a:buNone/>
            </a:pPr>
            <a:r>
              <a:rPr lang="en-GB">
                <a:latin typeface="Mada"/>
                <a:ea typeface="Mada"/>
                <a:cs typeface="Mada"/>
                <a:sym typeface="Mada"/>
              </a:rPr>
              <a:t>- Digital examination </a:t>
            </a:r>
            <a:endParaRPr>
              <a:latin typeface="Mada"/>
              <a:ea typeface="Mada"/>
              <a:cs typeface="Mada"/>
              <a:sym typeface="Mada"/>
            </a:endParaRPr>
          </a:p>
          <a:p>
            <a:pPr indent="0" lvl="0" marL="0" rtl="0" algn="l">
              <a:lnSpc>
                <a:spcPct val="115000"/>
              </a:lnSpc>
              <a:spcBef>
                <a:spcPts val="0"/>
              </a:spcBef>
              <a:spcAft>
                <a:spcPts val="0"/>
              </a:spcAft>
              <a:buNone/>
            </a:pPr>
            <a:r>
              <a:rPr lang="en-GB">
                <a:latin typeface="Mada"/>
                <a:ea typeface="Mada"/>
                <a:cs typeface="Mada"/>
                <a:sym typeface="Mada"/>
              </a:rPr>
              <a:t>- Proctoscopy</a:t>
            </a:r>
            <a:endParaRPr>
              <a:latin typeface="Mada"/>
              <a:ea typeface="Mada"/>
              <a:cs typeface="Mada"/>
              <a:sym typeface="Mada"/>
            </a:endParaRPr>
          </a:p>
          <a:p>
            <a:pPr indent="0" lvl="0" marL="0" rtl="0" algn="l">
              <a:lnSpc>
                <a:spcPct val="115000"/>
              </a:lnSpc>
              <a:spcBef>
                <a:spcPts val="0"/>
              </a:spcBef>
              <a:spcAft>
                <a:spcPts val="0"/>
              </a:spcAft>
              <a:buNone/>
            </a:pPr>
            <a:r>
              <a:rPr lang="en-GB">
                <a:latin typeface="Mada"/>
                <a:ea typeface="Mada"/>
                <a:cs typeface="Mada"/>
                <a:sym typeface="Mada"/>
              </a:rPr>
              <a:t>- Sigmoidoscopy</a:t>
            </a:r>
            <a:endParaRPr>
              <a:latin typeface="Mada"/>
              <a:ea typeface="Mada"/>
              <a:cs typeface="Mada"/>
              <a:sym typeface="Mada"/>
            </a:endParaRPr>
          </a:p>
        </p:txBody>
      </p:sp>
      <p:sp>
        <p:nvSpPr>
          <p:cNvPr id="1737" name="Google Shape;1737;p97"/>
          <p:cNvSpPr txBox="1"/>
          <p:nvPr/>
        </p:nvSpPr>
        <p:spPr>
          <a:xfrm>
            <a:off x="40263" y="8698188"/>
            <a:ext cx="7509000" cy="167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Browse’s Introduction to The Symptoms and Signs of Surgical Disease.</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Clinical Surgical Skills, Dr. Hamad Al Qahtani.</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436 OSCE files</a:t>
            </a:r>
            <a:endParaRPr>
              <a:latin typeface="Mada"/>
              <a:ea typeface="Mada"/>
              <a:cs typeface="Mada"/>
              <a:sym typeface="Mada"/>
            </a:endParaRPr>
          </a:p>
        </p:txBody>
      </p:sp>
      <p:sp>
        <p:nvSpPr>
          <p:cNvPr id="1738" name="Google Shape;1738;p97"/>
          <p:cNvSpPr txBox="1"/>
          <p:nvPr/>
        </p:nvSpPr>
        <p:spPr>
          <a:xfrm>
            <a:off x="0" y="5007682"/>
            <a:ext cx="3859200" cy="8004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SzPts val="2000"/>
              <a:buFont typeface="Mada"/>
              <a:buChar char="●"/>
            </a:pPr>
            <a:r>
              <a:rPr lang="en-GB" sz="2000">
                <a:latin typeface="Mada"/>
                <a:ea typeface="Mada"/>
                <a:cs typeface="Mada"/>
                <a:sym typeface="Mada"/>
              </a:rPr>
              <a:t>Jehad Alorainy</a:t>
            </a:r>
            <a:endParaRPr sz="2000">
              <a:latin typeface="Mada"/>
              <a:ea typeface="Mada"/>
              <a:cs typeface="Mada"/>
              <a:sym typeface="Mada"/>
            </a:endParaRPr>
          </a:p>
          <a:p>
            <a:pPr indent="-355600" lvl="0" marL="457200" rtl="0" algn="l">
              <a:lnSpc>
                <a:spcPct val="115000"/>
              </a:lnSpc>
              <a:spcBef>
                <a:spcPts val="0"/>
              </a:spcBef>
              <a:spcAft>
                <a:spcPts val="0"/>
              </a:spcAft>
              <a:buSzPts val="2000"/>
              <a:buFont typeface="Mada"/>
              <a:buChar char="●"/>
            </a:pPr>
            <a:r>
              <a:rPr lang="en-GB" sz="2000">
                <a:latin typeface="Mada"/>
                <a:ea typeface="Mada"/>
                <a:cs typeface="Mada"/>
                <a:sym typeface="Mada"/>
              </a:rPr>
              <a:t> Noura Alturki</a:t>
            </a:r>
            <a:endParaRPr sz="2000">
              <a:latin typeface="Mada"/>
              <a:ea typeface="Mada"/>
              <a:cs typeface="Mada"/>
              <a:sym typeface="Mada"/>
            </a:endParaRPr>
          </a:p>
        </p:txBody>
      </p:sp>
      <p:sp>
        <p:nvSpPr>
          <p:cNvPr id="1739" name="Google Shape;1739;p97"/>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pSp>
        <p:nvGrpSpPr>
          <p:cNvPr id="1740" name="Google Shape;1740;p97"/>
          <p:cNvGrpSpPr/>
          <p:nvPr/>
        </p:nvGrpSpPr>
        <p:grpSpPr>
          <a:xfrm>
            <a:off x="0" y="6589857"/>
            <a:ext cx="4067400" cy="489881"/>
            <a:chOff x="80450" y="3045481"/>
            <a:chExt cx="4067400" cy="489881"/>
          </a:xfrm>
        </p:grpSpPr>
        <p:sp>
          <p:nvSpPr>
            <p:cNvPr id="1741" name="Google Shape;1741;p97"/>
            <p:cNvSpPr txBox="1"/>
            <p:nvPr/>
          </p:nvSpPr>
          <p:spPr>
            <a:xfrm>
              <a:off x="80450" y="3045481"/>
              <a:ext cx="4067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Reviewed by : </a:t>
              </a:r>
              <a:endParaRPr sz="1800">
                <a:solidFill>
                  <a:srgbClr val="9FCFCF"/>
                </a:solidFill>
                <a:latin typeface="Comfortaa Regular"/>
                <a:ea typeface="Comfortaa Regular"/>
                <a:cs typeface="Comfortaa Regular"/>
                <a:sym typeface="Comfortaa Regular"/>
              </a:endParaRPr>
            </a:p>
          </p:txBody>
        </p:sp>
        <p:sp>
          <p:nvSpPr>
            <p:cNvPr id="1742" name="Google Shape;1742;p97"/>
            <p:cNvSpPr/>
            <p:nvPr/>
          </p:nvSpPr>
          <p:spPr>
            <a:xfrm>
              <a:off x="80450" y="3496062"/>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1743" name="Google Shape;1743;p97"/>
          <p:cNvSpPr txBox="1"/>
          <p:nvPr/>
        </p:nvSpPr>
        <p:spPr>
          <a:xfrm>
            <a:off x="0" y="7089525"/>
            <a:ext cx="2625600" cy="11082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Mada"/>
              <a:buChar char="●"/>
            </a:pPr>
            <a:r>
              <a:rPr lang="en-GB" sz="2000">
                <a:latin typeface="Mada"/>
                <a:ea typeface="Mada"/>
                <a:cs typeface="Mada"/>
                <a:sym typeface="Mada"/>
              </a:rPr>
              <a:t>Abdullah Alassaf</a:t>
            </a:r>
            <a:endParaRPr sz="2000">
              <a:latin typeface="Mada"/>
              <a:ea typeface="Mada"/>
              <a:cs typeface="Mada"/>
              <a:sym typeface="Mada"/>
            </a:endParaRPr>
          </a:p>
          <a:p>
            <a:pPr indent="-355600" lvl="0" marL="457200" rtl="0" algn="l">
              <a:spcBef>
                <a:spcPts val="0"/>
              </a:spcBef>
              <a:spcAft>
                <a:spcPts val="0"/>
              </a:spcAft>
              <a:buSzPts val="2000"/>
              <a:buFont typeface="Mada"/>
              <a:buChar char="●"/>
            </a:pPr>
            <a:r>
              <a:rPr lang="en-GB" sz="2000">
                <a:latin typeface="Mada"/>
                <a:ea typeface="Mada"/>
                <a:cs typeface="Mada"/>
                <a:sym typeface="Mada"/>
              </a:rPr>
              <a:t>Joud AlKhalifah</a:t>
            </a:r>
            <a:endParaRPr sz="2000">
              <a:latin typeface="Mada"/>
              <a:ea typeface="Mada"/>
              <a:cs typeface="Mada"/>
              <a:sym typeface="Mada"/>
            </a:endParaRPr>
          </a:p>
          <a:p>
            <a:pPr indent="0" lvl="0" marL="0" rtl="0" algn="l">
              <a:spcBef>
                <a:spcPts val="0"/>
              </a:spcBef>
              <a:spcAft>
                <a:spcPts val="0"/>
              </a:spcAft>
              <a:buNone/>
            </a:pPr>
            <a:r>
              <a:t/>
            </a:r>
            <a:endParaRPr sz="2000">
              <a:latin typeface="Mada"/>
              <a:ea typeface="Mada"/>
              <a:cs typeface="Mada"/>
              <a:sym typeface="Mada"/>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7" name="Shape 1747"/>
        <p:cNvGrpSpPr/>
        <p:nvPr/>
      </p:nvGrpSpPr>
      <p:grpSpPr>
        <a:xfrm>
          <a:off x="0" y="0"/>
          <a:ext cx="0" cy="0"/>
          <a:chOff x="0" y="0"/>
          <a:chExt cx="0" cy="0"/>
        </a:xfrm>
      </p:grpSpPr>
      <p:sp>
        <p:nvSpPr>
          <p:cNvPr id="1748" name="Google Shape;1748;p98"/>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98"/>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98"/>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98"/>
          <p:cNvSpPr txBox="1"/>
          <p:nvPr/>
        </p:nvSpPr>
        <p:spPr>
          <a:xfrm>
            <a:off x="-164500" y="144725"/>
            <a:ext cx="7952700" cy="43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50">
                <a:solidFill>
                  <a:srgbClr val="9FCFCF"/>
                </a:solidFill>
                <a:highlight>
                  <a:schemeClr val="lt1"/>
                </a:highlight>
                <a:latin typeface="Lora"/>
                <a:ea typeface="Lora"/>
                <a:cs typeface="Lora"/>
                <a:sym typeface="Lora"/>
              </a:rPr>
              <a:t>History of </a:t>
            </a:r>
            <a:r>
              <a:rPr b="1" lang="en-GB" sz="1850">
                <a:solidFill>
                  <a:srgbClr val="9FCFCF"/>
                </a:solidFill>
                <a:highlight>
                  <a:srgbClr val="FFFFFF"/>
                </a:highlight>
                <a:latin typeface="Lora"/>
                <a:ea typeface="Lora"/>
                <a:cs typeface="Lora"/>
                <a:sym typeface="Lora"/>
              </a:rPr>
              <a:t>rectal bleeding </a:t>
            </a:r>
            <a:endParaRPr b="1" sz="1850">
              <a:solidFill>
                <a:srgbClr val="9FCFCF"/>
              </a:solidFill>
              <a:latin typeface="Lora"/>
              <a:ea typeface="Lora"/>
              <a:cs typeface="Lora"/>
              <a:sym typeface="Lora"/>
            </a:endParaRPr>
          </a:p>
        </p:txBody>
      </p:sp>
      <p:sp>
        <p:nvSpPr>
          <p:cNvPr id="1752" name="Google Shape;1752;p98"/>
          <p:cNvSpPr txBox="1"/>
          <p:nvPr/>
        </p:nvSpPr>
        <p:spPr>
          <a:xfrm>
            <a:off x="-74001" y="796225"/>
            <a:ext cx="3609600" cy="14016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Carcinoma of colon </a:t>
            </a:r>
            <a:r>
              <a:rPr lang="en-GB" sz="1100">
                <a:solidFill>
                  <a:srgbClr val="B7B7B7"/>
                </a:solidFill>
                <a:latin typeface="Mada"/>
                <a:ea typeface="Mada"/>
                <a:cs typeface="Mada"/>
                <a:sym typeface="Mada"/>
              </a:rPr>
              <a:t>(blood mixed with stool)</a:t>
            </a:r>
            <a:endParaRPr sz="1100">
              <a:solidFill>
                <a:srgbClr val="B7B7B7"/>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Carcinoma of rectum </a:t>
            </a:r>
            <a:r>
              <a:rPr lang="en-GB" sz="1100">
                <a:solidFill>
                  <a:srgbClr val="B7B7B7"/>
                </a:solidFill>
                <a:latin typeface="Mada"/>
                <a:ea typeface="Mada"/>
                <a:cs typeface="Mada"/>
                <a:sym typeface="Mada"/>
              </a:rPr>
              <a:t>(blood streaked on stool)</a:t>
            </a:r>
            <a:endParaRPr sz="1100">
              <a:solidFill>
                <a:srgbClr val="B7B7B7"/>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Haemorrhoids </a:t>
            </a:r>
            <a:r>
              <a:rPr lang="en-GB" sz="1100">
                <a:solidFill>
                  <a:srgbClr val="B7B7B7"/>
                </a:solidFill>
                <a:latin typeface="Mada"/>
                <a:ea typeface="Mada"/>
                <a:cs typeface="Mada"/>
                <a:sym typeface="Mada"/>
              </a:rPr>
              <a:t>(blood after </a:t>
            </a:r>
            <a:r>
              <a:rPr lang="en-GB" sz="1100">
                <a:solidFill>
                  <a:srgbClr val="B7B7B7"/>
                </a:solidFill>
                <a:latin typeface="Mada"/>
                <a:ea typeface="Mada"/>
                <a:cs typeface="Mada"/>
                <a:sym typeface="Mada"/>
              </a:rPr>
              <a:t>defecation</a:t>
            </a:r>
            <a:r>
              <a:rPr lang="en-GB" sz="1100">
                <a:solidFill>
                  <a:srgbClr val="B7B7B7"/>
                </a:solidFill>
                <a:latin typeface="Mada"/>
                <a:ea typeface="Mada"/>
                <a:cs typeface="Mada"/>
                <a:sym typeface="Mada"/>
              </a:rPr>
              <a:t>)</a:t>
            </a:r>
            <a:endParaRPr sz="1100">
              <a:solidFill>
                <a:srgbClr val="B7B7B7"/>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Colitis </a:t>
            </a:r>
            <a:r>
              <a:rPr lang="en-GB" sz="1100">
                <a:solidFill>
                  <a:srgbClr val="B7B7B7"/>
                </a:solidFill>
                <a:latin typeface="Mada"/>
                <a:ea typeface="Mada"/>
                <a:cs typeface="Mada"/>
                <a:sym typeface="Mada"/>
              </a:rPr>
              <a:t>(blood and mucus)</a:t>
            </a:r>
            <a:endParaRPr sz="1100">
              <a:latin typeface="Mada"/>
              <a:ea typeface="Mada"/>
              <a:cs typeface="Mada"/>
              <a:sym typeface="Mada"/>
            </a:endParaRPr>
          </a:p>
        </p:txBody>
      </p:sp>
      <p:sp>
        <p:nvSpPr>
          <p:cNvPr id="1753" name="Google Shape;1753;p98"/>
          <p:cNvSpPr txBox="1"/>
          <p:nvPr/>
        </p:nvSpPr>
        <p:spPr>
          <a:xfrm>
            <a:off x="0" y="4661529"/>
            <a:ext cx="3204900" cy="55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HPI</a:t>
            </a:r>
            <a:endParaRPr sz="1100">
              <a:solidFill>
                <a:schemeClr val="dk1"/>
              </a:solidFill>
              <a:latin typeface="Mada"/>
              <a:ea typeface="Mada"/>
              <a:cs typeface="Mada"/>
              <a:sym typeface="Mada"/>
            </a:endParaRPr>
          </a:p>
          <a:p>
            <a:pPr indent="0" lvl="0" marL="91440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grpSp>
        <p:nvGrpSpPr>
          <p:cNvPr id="1754" name="Google Shape;1754;p98"/>
          <p:cNvGrpSpPr/>
          <p:nvPr/>
        </p:nvGrpSpPr>
        <p:grpSpPr>
          <a:xfrm>
            <a:off x="12" y="318272"/>
            <a:ext cx="2224800" cy="477963"/>
            <a:chOff x="73200" y="911363"/>
            <a:chExt cx="2224800" cy="477963"/>
          </a:xfrm>
        </p:grpSpPr>
        <p:sp>
          <p:nvSpPr>
            <p:cNvPr id="1755" name="Google Shape;1755;p98"/>
            <p:cNvSpPr txBox="1"/>
            <p:nvPr/>
          </p:nvSpPr>
          <p:spPr>
            <a:xfrm>
              <a:off x="160550" y="911363"/>
              <a:ext cx="1838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DDX </a:t>
              </a:r>
              <a:endParaRPr sz="1800">
                <a:solidFill>
                  <a:srgbClr val="9FCFCF"/>
                </a:solidFill>
                <a:latin typeface="Comfortaa Regular"/>
                <a:ea typeface="Comfortaa Regular"/>
                <a:cs typeface="Comfortaa Regular"/>
                <a:sym typeface="Comfortaa Regular"/>
              </a:endParaRPr>
            </a:p>
          </p:txBody>
        </p:sp>
        <p:sp>
          <p:nvSpPr>
            <p:cNvPr id="1756" name="Google Shape;1756;p98"/>
            <p:cNvSpPr/>
            <p:nvPr/>
          </p:nvSpPr>
          <p:spPr>
            <a:xfrm>
              <a:off x="73200" y="1331725"/>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1757" name="Google Shape;1757;p98"/>
          <p:cNvGrpSpPr/>
          <p:nvPr/>
        </p:nvGrpSpPr>
        <p:grpSpPr>
          <a:xfrm>
            <a:off x="75" y="4322068"/>
            <a:ext cx="4067400" cy="476025"/>
            <a:chOff x="0" y="2108613"/>
            <a:chExt cx="4067400" cy="476025"/>
          </a:xfrm>
        </p:grpSpPr>
        <p:sp>
          <p:nvSpPr>
            <p:cNvPr id="1758" name="Google Shape;1758;p98"/>
            <p:cNvSpPr txBox="1"/>
            <p:nvPr/>
          </p:nvSpPr>
          <p:spPr>
            <a:xfrm>
              <a:off x="0" y="210861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a:t>
              </a:r>
              <a:endParaRPr sz="1800">
                <a:solidFill>
                  <a:srgbClr val="9FCFCF"/>
                </a:solidFill>
                <a:latin typeface="Comfortaa Regular"/>
                <a:ea typeface="Comfortaa Regular"/>
                <a:cs typeface="Comfortaa Regular"/>
                <a:sym typeface="Comfortaa Regular"/>
              </a:endParaRPr>
            </a:p>
          </p:txBody>
        </p:sp>
        <p:sp>
          <p:nvSpPr>
            <p:cNvPr id="1759" name="Google Shape;1759;p98"/>
            <p:cNvSpPr/>
            <p:nvPr/>
          </p:nvSpPr>
          <p:spPr>
            <a:xfrm>
              <a:off x="850" y="25270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1760" name="Google Shape;1760;p98"/>
          <p:cNvSpPr txBox="1"/>
          <p:nvPr/>
        </p:nvSpPr>
        <p:spPr>
          <a:xfrm>
            <a:off x="3204900" y="809691"/>
            <a:ext cx="4769100" cy="7404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Diverticular disease </a:t>
            </a:r>
            <a:r>
              <a:rPr lang="en-GB" sz="1100">
                <a:solidFill>
                  <a:srgbClr val="B7B7B7"/>
                </a:solidFill>
                <a:latin typeface="Mada"/>
                <a:ea typeface="Mada"/>
                <a:cs typeface="Mada"/>
                <a:sym typeface="Mada"/>
              </a:rPr>
              <a:t>(blood alone )</a:t>
            </a:r>
            <a:endParaRPr sz="1100">
              <a:solidFill>
                <a:srgbClr val="B7B7B7"/>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Peptic ulceration</a:t>
            </a:r>
            <a:r>
              <a:rPr lang="en-GB" sz="1100">
                <a:solidFill>
                  <a:srgbClr val="B7B7B7"/>
                </a:solidFill>
                <a:latin typeface="Mada"/>
                <a:ea typeface="Mada"/>
                <a:cs typeface="Mada"/>
                <a:sym typeface="Mada"/>
              </a:rPr>
              <a:t> (melaena)</a:t>
            </a:r>
            <a:endParaRPr sz="1100">
              <a:solidFill>
                <a:srgbClr val="B7B7B7"/>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Fissure or carcinoma of anal canal </a:t>
            </a:r>
            <a:r>
              <a:rPr lang="en-GB" sz="1100">
                <a:solidFill>
                  <a:srgbClr val="B7B7B7"/>
                </a:solidFill>
                <a:latin typeface="Mada"/>
                <a:ea typeface="Mada"/>
                <a:cs typeface="Mada"/>
                <a:sym typeface="Mada"/>
              </a:rPr>
              <a:t>(bleeding + pain)</a:t>
            </a:r>
            <a:endParaRPr sz="1100">
              <a:solidFill>
                <a:srgbClr val="B7B7B7"/>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Proctitis</a:t>
            </a:r>
            <a:endParaRPr/>
          </a:p>
        </p:txBody>
      </p:sp>
      <p:sp>
        <p:nvSpPr>
          <p:cNvPr id="1761" name="Google Shape;1761;p98"/>
          <p:cNvSpPr txBox="1"/>
          <p:nvPr/>
        </p:nvSpPr>
        <p:spPr>
          <a:xfrm>
            <a:off x="3796800" y="1858577"/>
            <a:ext cx="3472800" cy="145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n-GB" sz="1000">
                <a:latin typeface="Mada"/>
                <a:ea typeface="Mada"/>
                <a:cs typeface="Mada"/>
                <a:sym typeface="Mada"/>
              </a:rPr>
              <a:t>Anorectal anatomy:</a:t>
            </a:r>
            <a:endParaRPr b="1" i="1"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Importance of the Dentate line (pectinate line):</a:t>
            </a:r>
            <a:endParaRPr sz="1000">
              <a:latin typeface="Mada"/>
              <a:ea typeface="Mada"/>
              <a:cs typeface="Mada"/>
              <a:sym typeface="Mada"/>
            </a:endParaRPr>
          </a:p>
          <a:p>
            <a:pPr indent="0" lvl="0" marL="0" rtl="0" algn="l">
              <a:lnSpc>
                <a:spcPct val="115000"/>
              </a:lnSpc>
              <a:spcBef>
                <a:spcPts val="0"/>
              </a:spcBef>
              <a:spcAft>
                <a:spcPts val="0"/>
              </a:spcAft>
              <a:buNone/>
            </a:pPr>
            <a:r>
              <a:rPr lang="en-GB" sz="1000">
                <a:latin typeface="Mada"/>
                <a:ea typeface="Mada"/>
                <a:cs typeface="Mada"/>
                <a:sym typeface="Mada"/>
              </a:rPr>
              <a:t>◦ divided the anal canal into upper 2/3 and lower 1/3</a:t>
            </a:r>
            <a:endParaRPr sz="1000">
              <a:latin typeface="Mada"/>
              <a:ea typeface="Mada"/>
              <a:cs typeface="Mada"/>
              <a:sym typeface="Mada"/>
            </a:endParaRPr>
          </a:p>
          <a:p>
            <a:pPr indent="0" lvl="0" marL="0" rtl="0" algn="l">
              <a:lnSpc>
                <a:spcPct val="115000"/>
              </a:lnSpc>
              <a:spcBef>
                <a:spcPts val="0"/>
              </a:spcBef>
              <a:spcAft>
                <a:spcPts val="0"/>
              </a:spcAft>
              <a:buNone/>
            </a:pPr>
            <a:r>
              <a:rPr lang="en-GB" sz="1000">
                <a:latin typeface="Mada"/>
                <a:ea typeface="Mada"/>
                <a:cs typeface="Mada"/>
                <a:sym typeface="Mada"/>
              </a:rPr>
              <a:t>◦ </a:t>
            </a:r>
            <a:r>
              <a:rPr lang="en-GB" sz="1000">
                <a:solidFill>
                  <a:schemeClr val="accent1"/>
                </a:solidFill>
                <a:latin typeface="Mada"/>
                <a:ea typeface="Mada"/>
                <a:cs typeface="Mada"/>
                <a:sym typeface="Mada"/>
              </a:rPr>
              <a:t>Above</a:t>
            </a:r>
            <a:r>
              <a:rPr lang="en-GB" sz="1000">
                <a:latin typeface="Mada"/>
                <a:ea typeface="Mada"/>
                <a:cs typeface="Mada"/>
                <a:sym typeface="Mada"/>
              </a:rPr>
              <a:t>: cells are lined with simple columnar epithelium</a:t>
            </a:r>
            <a:endParaRPr sz="1000">
              <a:latin typeface="Mada"/>
              <a:ea typeface="Mada"/>
              <a:cs typeface="Mada"/>
              <a:sym typeface="Mada"/>
            </a:endParaRPr>
          </a:p>
          <a:p>
            <a:pPr indent="0" lvl="0" marL="0" rtl="0" algn="l">
              <a:lnSpc>
                <a:spcPct val="115000"/>
              </a:lnSpc>
              <a:spcBef>
                <a:spcPts val="0"/>
              </a:spcBef>
              <a:spcAft>
                <a:spcPts val="0"/>
              </a:spcAft>
              <a:buNone/>
            </a:pPr>
            <a:r>
              <a:rPr lang="en-GB" sz="1000">
                <a:solidFill>
                  <a:srgbClr val="B7B7B7"/>
                </a:solidFill>
                <a:latin typeface="Mada"/>
                <a:ea typeface="Mada"/>
                <a:cs typeface="Mada"/>
                <a:sym typeface="Mada"/>
              </a:rPr>
              <a:t>(adenocarcinoma)</a:t>
            </a:r>
            <a:endParaRPr sz="1000">
              <a:solidFill>
                <a:srgbClr val="B7B7B7"/>
              </a:solidFill>
              <a:latin typeface="Mada"/>
              <a:ea typeface="Mada"/>
              <a:cs typeface="Mada"/>
              <a:sym typeface="Mada"/>
            </a:endParaRPr>
          </a:p>
          <a:p>
            <a:pPr indent="0" lvl="0" marL="0" rtl="0" algn="l">
              <a:lnSpc>
                <a:spcPct val="115000"/>
              </a:lnSpc>
              <a:spcBef>
                <a:spcPts val="0"/>
              </a:spcBef>
              <a:spcAft>
                <a:spcPts val="0"/>
              </a:spcAft>
              <a:buNone/>
            </a:pPr>
            <a:r>
              <a:rPr lang="en-GB" sz="1000">
                <a:latin typeface="Mada"/>
                <a:ea typeface="Mada"/>
                <a:cs typeface="Mada"/>
                <a:sym typeface="Mada"/>
              </a:rPr>
              <a:t>◦ </a:t>
            </a:r>
            <a:r>
              <a:rPr lang="en-GB" sz="1000">
                <a:solidFill>
                  <a:schemeClr val="accent1"/>
                </a:solidFill>
                <a:latin typeface="Mada"/>
                <a:ea typeface="Mada"/>
                <a:cs typeface="Mada"/>
                <a:sym typeface="Mada"/>
              </a:rPr>
              <a:t>Below</a:t>
            </a:r>
            <a:r>
              <a:rPr lang="en-GB" sz="1000">
                <a:latin typeface="Mada"/>
                <a:ea typeface="Mada"/>
                <a:cs typeface="Mada"/>
                <a:sym typeface="Mada"/>
              </a:rPr>
              <a:t>: stratified squamous non keratinized epithelium</a:t>
            </a:r>
            <a:endParaRPr sz="1000">
              <a:latin typeface="Mada"/>
              <a:ea typeface="Mada"/>
              <a:cs typeface="Mada"/>
              <a:sym typeface="Mada"/>
            </a:endParaRPr>
          </a:p>
          <a:p>
            <a:pPr indent="0" lvl="0" marL="0" rtl="0" algn="l">
              <a:lnSpc>
                <a:spcPct val="115000"/>
              </a:lnSpc>
              <a:spcBef>
                <a:spcPts val="0"/>
              </a:spcBef>
              <a:spcAft>
                <a:spcPts val="0"/>
              </a:spcAft>
              <a:buNone/>
            </a:pPr>
            <a:r>
              <a:rPr lang="en-GB" sz="1000">
                <a:latin typeface="Mada"/>
                <a:ea typeface="Mada"/>
                <a:cs typeface="Mada"/>
                <a:sym typeface="Mada"/>
              </a:rPr>
              <a:t> </a:t>
            </a:r>
            <a:r>
              <a:rPr lang="en-GB" sz="1000">
                <a:solidFill>
                  <a:srgbClr val="B7B7B7"/>
                </a:solidFill>
                <a:latin typeface="Mada"/>
                <a:ea typeface="Mada"/>
                <a:cs typeface="Mada"/>
                <a:sym typeface="Mada"/>
              </a:rPr>
              <a:t>(If carcinoma occurs it’s squamous cell carcinoma)</a:t>
            </a:r>
            <a:endParaRPr sz="1000">
              <a:solidFill>
                <a:srgbClr val="B7B7B7"/>
              </a:solidFill>
              <a:latin typeface="Mada"/>
              <a:ea typeface="Mada"/>
              <a:cs typeface="Mada"/>
              <a:sym typeface="Mada"/>
            </a:endParaRPr>
          </a:p>
        </p:txBody>
      </p:sp>
      <p:pic>
        <p:nvPicPr>
          <p:cNvPr id="1762" name="Google Shape;1762;p98"/>
          <p:cNvPicPr preferRelativeResize="0"/>
          <p:nvPr/>
        </p:nvPicPr>
        <p:blipFill>
          <a:blip r:embed="rId3">
            <a:alphaModFix/>
          </a:blip>
          <a:stretch>
            <a:fillRect/>
          </a:stretch>
        </p:blipFill>
        <p:spPr>
          <a:xfrm>
            <a:off x="128355" y="2078903"/>
            <a:ext cx="3668441" cy="2319275"/>
          </a:xfrm>
          <a:prstGeom prst="rect">
            <a:avLst/>
          </a:prstGeom>
          <a:noFill/>
          <a:ln>
            <a:noFill/>
          </a:ln>
        </p:spPr>
      </p:pic>
      <p:sp>
        <p:nvSpPr>
          <p:cNvPr id="1763" name="Google Shape;1763;p98"/>
          <p:cNvSpPr/>
          <p:nvPr/>
        </p:nvSpPr>
        <p:spPr>
          <a:xfrm>
            <a:off x="3165825" y="3277900"/>
            <a:ext cx="682200" cy="2457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64" name="Google Shape;1764;p98"/>
          <p:cNvPicPr preferRelativeResize="0"/>
          <p:nvPr/>
        </p:nvPicPr>
        <p:blipFill>
          <a:blip r:embed="rId4">
            <a:alphaModFix/>
          </a:blip>
          <a:stretch>
            <a:fillRect/>
          </a:stretch>
        </p:blipFill>
        <p:spPr>
          <a:xfrm>
            <a:off x="4048149" y="3277900"/>
            <a:ext cx="2970101" cy="1798200"/>
          </a:xfrm>
          <a:prstGeom prst="rect">
            <a:avLst/>
          </a:prstGeom>
          <a:noFill/>
          <a:ln>
            <a:noFill/>
          </a:ln>
        </p:spPr>
      </p:pic>
      <p:graphicFrame>
        <p:nvGraphicFramePr>
          <p:cNvPr id="1765" name="Google Shape;1765;p98"/>
          <p:cNvGraphicFramePr/>
          <p:nvPr/>
        </p:nvGraphicFramePr>
        <p:xfrm>
          <a:off x="201914" y="5251402"/>
          <a:ext cx="3000000" cy="3000000"/>
        </p:xfrm>
        <a:graphic>
          <a:graphicData uri="http://schemas.openxmlformats.org/drawingml/2006/table">
            <a:tbl>
              <a:tblPr>
                <a:noFill/>
                <a:tableStyleId>{19993E90-D4CF-4236-97D6-A35B643A8516}</a:tableStyleId>
              </a:tblPr>
              <a:tblGrid>
                <a:gridCol w="952550"/>
                <a:gridCol w="6233150"/>
              </a:tblGrid>
              <a:tr h="254875">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SOCRATES</a:t>
                      </a:r>
                      <a:endParaRPr b="1" sz="1100">
                        <a:latin typeface="Mada"/>
                        <a:ea typeface="Mada"/>
                        <a:cs typeface="Mada"/>
                        <a:sym typeface="Mada"/>
                      </a:endParaRPr>
                    </a:p>
                  </a:txBody>
                  <a:tcPr marT="91425" marB="91425" marR="91425" marL="91425" anchor="ctr">
                    <a:solidFill>
                      <a:srgbClr val="DBA17B"/>
                    </a:solidFill>
                  </a:tcPr>
                </a:tc>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Hint </a:t>
                      </a:r>
                      <a:endParaRPr b="1" sz="1100">
                        <a:latin typeface="Mada"/>
                        <a:ea typeface="Mada"/>
                        <a:cs typeface="Mada"/>
                        <a:sym typeface="Mada"/>
                      </a:endParaRPr>
                    </a:p>
                  </a:txBody>
                  <a:tcPr marT="91425" marB="91425" marR="91425" marL="91425" anchor="ctr">
                    <a:solidFill>
                      <a:srgbClr val="DBA17B"/>
                    </a:solidFill>
                  </a:tcPr>
                </a:tc>
              </a:tr>
              <a:tr h="5238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Onset</a:t>
                      </a:r>
                      <a:endParaRPr b="1" sz="11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When did you first notice it?</a:t>
                      </a:r>
                      <a:endParaRPr sz="1100">
                        <a:latin typeface="Mada"/>
                        <a:ea typeface="Mada"/>
                        <a:cs typeface="Mada"/>
                        <a:sym typeface="Mada"/>
                      </a:endParaRPr>
                    </a:p>
                  </a:txBody>
                  <a:tcPr marT="91425" marB="91425" marR="91425" marL="91425" anchor="ctr"/>
                </a:tc>
              </a:tr>
              <a:tr h="3810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Character</a:t>
                      </a:r>
                      <a:endParaRPr b="1" sz="11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Bleeding</a:t>
                      </a:r>
                      <a:r>
                        <a:rPr b="1" lang="en-GB" sz="1100">
                          <a:solidFill>
                            <a:schemeClr val="dk1"/>
                          </a:solidFill>
                          <a:latin typeface="Mada"/>
                          <a:ea typeface="Mada"/>
                          <a:cs typeface="Mada"/>
                          <a:sym typeface="Mada"/>
                        </a:rPr>
                        <a:t>:</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Melena: dark sticky feces containing partly digested blood.</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Black tarry color, offensive smell, Due to alteration and degradation of blood by intestinal enzymes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Char char="○"/>
                      </a:pPr>
                      <a:r>
                        <a:rPr b="1" lang="en-GB" sz="1100">
                          <a:solidFill>
                            <a:schemeClr val="accent1"/>
                          </a:solidFill>
                          <a:latin typeface="Mada"/>
                          <a:ea typeface="Mada"/>
                          <a:cs typeface="Mada"/>
                          <a:sym typeface="Mada"/>
                        </a:rPr>
                        <a:t>Causes</a:t>
                      </a:r>
                      <a:r>
                        <a:rPr lang="en-GB" sz="1100">
                          <a:solidFill>
                            <a:schemeClr val="dk1"/>
                          </a:solidFill>
                          <a:latin typeface="Mada"/>
                          <a:ea typeface="Mada"/>
                          <a:cs typeface="Mada"/>
                          <a:sym typeface="Mada"/>
                        </a:rPr>
                        <a:t>: </a:t>
                      </a:r>
                      <a:r>
                        <a:rPr lang="en-GB" sz="1100">
                          <a:solidFill>
                            <a:schemeClr val="accent1"/>
                          </a:solidFill>
                          <a:latin typeface="Mada"/>
                          <a:ea typeface="Mada"/>
                          <a:cs typeface="Mada"/>
                          <a:sym typeface="Mada"/>
                        </a:rPr>
                        <a:t>1</a:t>
                      </a:r>
                      <a:r>
                        <a:rPr lang="en-GB" sz="1100">
                          <a:solidFill>
                            <a:schemeClr val="dk1"/>
                          </a:solidFill>
                          <a:latin typeface="Mada"/>
                          <a:ea typeface="Mada"/>
                          <a:cs typeface="Mada"/>
                          <a:sym typeface="Mada"/>
                        </a:rPr>
                        <a:t>/upper GI bleed (most common of upper GI hemorrhage are; peptic ulcer disease, liver disease, gastric cancer, esophageal varices), </a:t>
                      </a:r>
                      <a:r>
                        <a:rPr lang="en-GB" sz="1100">
                          <a:solidFill>
                            <a:schemeClr val="accent1"/>
                          </a:solidFill>
                          <a:latin typeface="Mada"/>
                          <a:ea typeface="Mada"/>
                          <a:cs typeface="Mada"/>
                          <a:sym typeface="Mada"/>
                        </a:rPr>
                        <a:t>2</a:t>
                      </a:r>
                      <a:r>
                        <a:rPr lang="en-GB" sz="1100">
                          <a:solidFill>
                            <a:schemeClr val="dk1"/>
                          </a:solidFill>
                          <a:latin typeface="Mada"/>
                          <a:ea typeface="Mada"/>
                          <a:cs typeface="Mada"/>
                          <a:sym typeface="Mada"/>
                        </a:rPr>
                        <a:t>/bleeding in small intestine or ascending colon (rarely).</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Hematochezia: passage of fresh blood per anus:</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rgbClr val="CC0000"/>
                          </a:solidFill>
                          <a:latin typeface="Mada"/>
                          <a:ea typeface="Mada"/>
                          <a:cs typeface="Mada"/>
                          <a:sym typeface="Mada"/>
                        </a:rPr>
                        <a:t>Bright red color</a:t>
                      </a:r>
                      <a:r>
                        <a:rPr lang="en-GB" sz="1100">
                          <a:solidFill>
                            <a:schemeClr val="dk1"/>
                          </a:solidFill>
                          <a:latin typeface="Mada"/>
                          <a:ea typeface="Mada"/>
                          <a:cs typeface="Mada"/>
                          <a:sym typeface="Mada"/>
                        </a:rPr>
                        <a:t> (unlike melena which is black) bc it travels a shorter distance through GIT so doesn’t get chance to become deoxygenated. Originates in the lower GIT usually in the colon,</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accent1"/>
                          </a:solidFill>
                          <a:latin typeface="Mada"/>
                          <a:ea typeface="Mada"/>
                          <a:cs typeface="Mada"/>
                          <a:sym typeface="Mada"/>
                        </a:rPr>
                        <a:t>Forms</a:t>
                      </a:r>
                      <a:r>
                        <a:rPr lang="en-GB" sz="1100">
                          <a:solidFill>
                            <a:schemeClr val="dk1"/>
                          </a:solidFill>
                          <a:latin typeface="Mada"/>
                          <a:ea typeface="Mada"/>
                          <a:cs typeface="Mada"/>
                          <a:sym typeface="Mada"/>
                        </a:rPr>
                        <a:t>: </a:t>
                      </a:r>
                      <a:r>
                        <a:rPr lang="en-GB" sz="1100">
                          <a:solidFill>
                            <a:schemeClr val="accent1"/>
                          </a:solidFill>
                          <a:latin typeface="Mada"/>
                          <a:ea typeface="Mada"/>
                          <a:cs typeface="Mada"/>
                          <a:sym typeface="Mada"/>
                        </a:rPr>
                        <a:t>1</a:t>
                      </a:r>
                      <a:r>
                        <a:rPr lang="en-GB" sz="1100">
                          <a:solidFill>
                            <a:schemeClr val="dk1"/>
                          </a:solidFill>
                          <a:latin typeface="Mada"/>
                          <a:ea typeface="Mada"/>
                          <a:cs typeface="Mada"/>
                          <a:sym typeface="Mada"/>
                        </a:rPr>
                        <a:t>. mixed: anything above sigmoid colon </a:t>
                      </a:r>
                      <a:r>
                        <a:rPr lang="en-GB" sz="1100">
                          <a:solidFill>
                            <a:schemeClr val="accent1"/>
                          </a:solidFill>
                          <a:latin typeface="Mada"/>
                          <a:ea typeface="Mada"/>
                          <a:cs typeface="Mada"/>
                          <a:sym typeface="Mada"/>
                        </a:rPr>
                        <a:t>2</a:t>
                      </a:r>
                      <a:r>
                        <a:rPr lang="en-GB" sz="1100">
                          <a:solidFill>
                            <a:schemeClr val="dk1"/>
                          </a:solidFill>
                          <a:latin typeface="Mada"/>
                          <a:ea typeface="Mada"/>
                          <a:cs typeface="Mada"/>
                          <a:sym typeface="Mada"/>
                        </a:rPr>
                        <a:t>. Covering the stool (surface): below the sigmoid colon </a:t>
                      </a:r>
                      <a:r>
                        <a:rPr lang="en-GB" sz="1100">
                          <a:solidFill>
                            <a:schemeClr val="accent1"/>
                          </a:solidFill>
                          <a:latin typeface="Mada"/>
                          <a:ea typeface="Mada"/>
                          <a:cs typeface="Mada"/>
                          <a:sym typeface="Mada"/>
                        </a:rPr>
                        <a:t>3</a:t>
                      </a:r>
                      <a:r>
                        <a:rPr lang="en-GB" sz="1100">
                          <a:solidFill>
                            <a:schemeClr val="dk1"/>
                          </a:solidFill>
                          <a:latin typeface="Mada"/>
                          <a:ea typeface="Mada"/>
                          <a:cs typeface="Mada"/>
                          <a:sym typeface="Mada"/>
                        </a:rPr>
                        <a:t>. Blood with no relation to stool: purgative </a:t>
                      </a:r>
                      <a:r>
                        <a:rPr lang="en-GB" sz="1100">
                          <a:solidFill>
                            <a:schemeClr val="accent1"/>
                          </a:solidFill>
                          <a:latin typeface="Mada"/>
                          <a:ea typeface="Mada"/>
                          <a:cs typeface="Mada"/>
                          <a:sym typeface="Mada"/>
                        </a:rPr>
                        <a:t>4</a:t>
                      </a:r>
                      <a:r>
                        <a:rPr lang="en-GB" sz="1100">
                          <a:solidFill>
                            <a:schemeClr val="dk1"/>
                          </a:solidFill>
                          <a:latin typeface="Mada"/>
                          <a:ea typeface="Mada"/>
                          <a:cs typeface="Mada"/>
                          <a:sym typeface="Mada"/>
                        </a:rPr>
                        <a:t>. On toilet paper: cause is probably distal to anal canal and due to abrasions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Char char="○"/>
                      </a:pPr>
                      <a:r>
                        <a:rPr b="1" lang="en-GB" sz="1100">
                          <a:solidFill>
                            <a:schemeClr val="accent1"/>
                          </a:solidFill>
                          <a:latin typeface="Mada"/>
                          <a:ea typeface="Mada"/>
                          <a:cs typeface="Mada"/>
                          <a:sym typeface="Mada"/>
                        </a:rPr>
                        <a:t>Causes</a:t>
                      </a:r>
                      <a:r>
                        <a:rPr lang="en-GB" sz="1100">
                          <a:solidFill>
                            <a:schemeClr val="dk1"/>
                          </a:solidFill>
                          <a:latin typeface="Mada"/>
                          <a:ea typeface="Mada"/>
                          <a:cs typeface="Mada"/>
                          <a:sym typeface="Mada"/>
                        </a:rPr>
                        <a:t>: </a:t>
                      </a:r>
                      <a:r>
                        <a:rPr lang="en-GB" sz="1100">
                          <a:solidFill>
                            <a:schemeClr val="accent1"/>
                          </a:solidFill>
                          <a:latin typeface="Mada"/>
                          <a:ea typeface="Mada"/>
                          <a:cs typeface="Mada"/>
                          <a:sym typeface="Mada"/>
                        </a:rPr>
                        <a:t>1</a:t>
                      </a:r>
                      <a:r>
                        <a:rPr lang="en-GB" sz="1100">
                          <a:solidFill>
                            <a:schemeClr val="dk1"/>
                          </a:solidFill>
                          <a:latin typeface="Mada"/>
                          <a:ea typeface="Mada"/>
                          <a:cs typeface="Mada"/>
                          <a:sym typeface="Mada"/>
                        </a:rPr>
                        <a:t>. internal hemorrhoids, </a:t>
                      </a:r>
                      <a:r>
                        <a:rPr lang="en-GB" sz="1100">
                          <a:solidFill>
                            <a:schemeClr val="accent1"/>
                          </a:solidFill>
                          <a:latin typeface="Mada"/>
                          <a:ea typeface="Mada"/>
                          <a:cs typeface="Mada"/>
                          <a:sym typeface="Mada"/>
                        </a:rPr>
                        <a:t>2</a:t>
                      </a:r>
                      <a:r>
                        <a:rPr lang="en-GB" sz="1100">
                          <a:solidFill>
                            <a:schemeClr val="dk1"/>
                          </a:solidFill>
                          <a:latin typeface="Mada"/>
                          <a:ea typeface="Mada"/>
                          <a:cs typeface="Mada"/>
                          <a:sym typeface="Mada"/>
                        </a:rPr>
                        <a:t>. diverticular diseases (diverticulitis). </a:t>
                      </a:r>
                      <a:r>
                        <a:rPr lang="en-GB" sz="1100">
                          <a:solidFill>
                            <a:schemeClr val="accent1"/>
                          </a:solidFill>
                          <a:latin typeface="Mada"/>
                          <a:ea typeface="Mada"/>
                          <a:cs typeface="Mada"/>
                          <a:sym typeface="Mada"/>
                        </a:rPr>
                        <a:t>3</a:t>
                      </a:r>
                      <a:r>
                        <a:rPr lang="en-GB" sz="1100">
                          <a:solidFill>
                            <a:schemeClr val="dk1"/>
                          </a:solidFill>
                          <a:latin typeface="Mada"/>
                          <a:ea typeface="Mada"/>
                          <a:cs typeface="Mada"/>
                          <a:sym typeface="Mada"/>
                        </a:rPr>
                        <a:t>. Anal fissure, </a:t>
                      </a:r>
                      <a:r>
                        <a:rPr lang="en-GB" sz="1100">
                          <a:solidFill>
                            <a:schemeClr val="accent1"/>
                          </a:solidFill>
                          <a:latin typeface="Mada"/>
                          <a:ea typeface="Mada"/>
                          <a:cs typeface="Mada"/>
                          <a:sym typeface="Mada"/>
                        </a:rPr>
                        <a:t>4</a:t>
                      </a:r>
                      <a:r>
                        <a:rPr lang="en-GB" sz="1100">
                          <a:solidFill>
                            <a:schemeClr val="dk1"/>
                          </a:solidFill>
                          <a:latin typeface="Mada"/>
                          <a:ea typeface="Mada"/>
                          <a:cs typeface="Mada"/>
                          <a:sym typeface="Mada"/>
                        </a:rPr>
                        <a:t>. colon cancer, </a:t>
                      </a:r>
                      <a:r>
                        <a:rPr lang="en-GB" sz="1100">
                          <a:solidFill>
                            <a:schemeClr val="accent1"/>
                          </a:solidFill>
                          <a:latin typeface="Mada"/>
                          <a:ea typeface="Mada"/>
                          <a:cs typeface="Mada"/>
                          <a:sym typeface="Mada"/>
                        </a:rPr>
                        <a:t>5</a:t>
                      </a:r>
                      <a:r>
                        <a:rPr lang="en-GB" sz="1100">
                          <a:solidFill>
                            <a:schemeClr val="dk1"/>
                          </a:solidFill>
                          <a:latin typeface="Mada"/>
                          <a:ea typeface="Mada"/>
                          <a:cs typeface="Mada"/>
                          <a:sym typeface="Mada"/>
                        </a:rPr>
                        <a:t>. ischemic colitis, </a:t>
                      </a:r>
                      <a:r>
                        <a:rPr lang="en-GB" sz="1100">
                          <a:solidFill>
                            <a:schemeClr val="accent1"/>
                          </a:solidFill>
                          <a:latin typeface="Mada"/>
                          <a:ea typeface="Mada"/>
                          <a:cs typeface="Mada"/>
                          <a:sym typeface="Mada"/>
                        </a:rPr>
                        <a:t>6</a:t>
                      </a:r>
                      <a:r>
                        <a:rPr lang="en-GB" sz="1100">
                          <a:solidFill>
                            <a:schemeClr val="dk1"/>
                          </a:solidFill>
                          <a:latin typeface="Mada"/>
                          <a:ea typeface="Mada"/>
                          <a:cs typeface="Mada"/>
                          <a:sym typeface="Mada"/>
                        </a:rPr>
                        <a:t>. IBD, </a:t>
                      </a:r>
                      <a:r>
                        <a:rPr lang="en-GB" sz="1100">
                          <a:solidFill>
                            <a:schemeClr val="accent1"/>
                          </a:solidFill>
                          <a:latin typeface="Mada"/>
                          <a:ea typeface="Mada"/>
                          <a:cs typeface="Mada"/>
                          <a:sym typeface="Mada"/>
                        </a:rPr>
                        <a:t>7</a:t>
                      </a:r>
                      <a:r>
                        <a:rPr lang="en-GB" sz="1100">
                          <a:solidFill>
                            <a:schemeClr val="dk1"/>
                          </a:solidFill>
                          <a:latin typeface="Mada"/>
                          <a:ea typeface="Mada"/>
                          <a:cs typeface="Mada"/>
                          <a:sym typeface="Mada"/>
                        </a:rPr>
                        <a:t>. neoplasticism polyps, </a:t>
                      </a:r>
                      <a:r>
                        <a:rPr lang="en-GB" sz="1100">
                          <a:solidFill>
                            <a:schemeClr val="accent1"/>
                          </a:solidFill>
                          <a:latin typeface="Mada"/>
                          <a:ea typeface="Mada"/>
                          <a:cs typeface="Mada"/>
                          <a:sym typeface="Mada"/>
                        </a:rPr>
                        <a:t>8</a:t>
                      </a:r>
                      <a:r>
                        <a:rPr lang="en-GB" sz="1100">
                          <a:solidFill>
                            <a:schemeClr val="dk1"/>
                          </a:solidFill>
                          <a:latin typeface="Mada"/>
                          <a:ea typeface="Mada"/>
                          <a:cs typeface="Mada"/>
                          <a:sym typeface="Mada"/>
                        </a:rPr>
                        <a:t>. benign tumors </a:t>
                      </a:r>
                      <a:r>
                        <a:rPr lang="en-GB" sz="1100">
                          <a:solidFill>
                            <a:schemeClr val="accent1"/>
                          </a:solidFill>
                          <a:latin typeface="Mada"/>
                          <a:ea typeface="Mada"/>
                          <a:cs typeface="Mada"/>
                          <a:sym typeface="Mada"/>
                        </a:rPr>
                        <a:t>9</a:t>
                      </a:r>
                      <a:r>
                        <a:rPr lang="en-GB" sz="1100">
                          <a:solidFill>
                            <a:schemeClr val="dk1"/>
                          </a:solidFill>
                          <a:latin typeface="Mada"/>
                          <a:ea typeface="Mada"/>
                          <a:cs typeface="Mada"/>
                          <a:sym typeface="Mada"/>
                        </a:rPr>
                        <a:t>. In children: usually caused by: IBD, Meckel’s diverticulum, juvenile polyps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describe what you saw in the toilet bowl?</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 was it a cups of fresh blood or only small clots mixed with the stool? </a:t>
                      </a:r>
                      <a:r>
                        <a:rPr lang="en-GB" sz="1100">
                          <a:solidFill>
                            <a:srgbClr val="B7B7B7"/>
                          </a:solidFill>
                          <a:latin typeface="Mada"/>
                          <a:ea typeface="Mada"/>
                          <a:cs typeface="Mada"/>
                          <a:sym typeface="Mada"/>
                        </a:rPr>
                        <a:t>(to assess the blood loss)</a:t>
                      </a:r>
                      <a:r>
                        <a:rPr lang="en-GB" sz="1100">
                          <a:latin typeface="Mada"/>
                          <a:ea typeface="Mada"/>
                          <a:cs typeface="Mada"/>
                          <a:sym typeface="Mada"/>
                        </a:rPr>
                        <a:t>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was the bleeding associated with defecation only or was it spontaneous?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Have you had vomiting? If so, describe what it looks like, color and amount?</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How many times have you noticed the bleeding or vomiting?</a:t>
                      </a:r>
                      <a:endParaRPr sz="1100">
                        <a:latin typeface="Mada"/>
                        <a:ea typeface="Mada"/>
                        <a:cs typeface="Mada"/>
                        <a:sym typeface="Mada"/>
                      </a:endParaRPr>
                    </a:p>
                  </a:txBody>
                  <a:tcPr marT="91425" marB="91425" marR="91425" marL="91425" anchor="ctr"/>
                </a:tc>
              </a:tr>
            </a:tbl>
          </a:graphicData>
        </a:graphic>
      </p:graphicFrame>
      <p:sp>
        <p:nvSpPr>
          <p:cNvPr id="1766" name="Google Shape;1766;p98"/>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0" name="Shape 1770"/>
        <p:cNvGrpSpPr/>
        <p:nvPr/>
      </p:nvGrpSpPr>
      <p:grpSpPr>
        <a:xfrm>
          <a:off x="0" y="0"/>
          <a:ext cx="0" cy="0"/>
          <a:chOff x="0" y="0"/>
          <a:chExt cx="0" cy="0"/>
        </a:xfrm>
      </p:grpSpPr>
      <p:sp>
        <p:nvSpPr>
          <p:cNvPr id="1771" name="Google Shape;1771;p99"/>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99"/>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99"/>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99"/>
          <p:cNvSpPr txBox="1"/>
          <p:nvPr/>
        </p:nvSpPr>
        <p:spPr>
          <a:xfrm>
            <a:off x="-164500" y="144725"/>
            <a:ext cx="7952700" cy="43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50">
                <a:solidFill>
                  <a:srgbClr val="9FCFCF"/>
                </a:solidFill>
                <a:highlight>
                  <a:schemeClr val="lt1"/>
                </a:highlight>
                <a:latin typeface="Lora"/>
                <a:ea typeface="Lora"/>
                <a:cs typeface="Lora"/>
                <a:sym typeface="Lora"/>
              </a:rPr>
              <a:t>History of </a:t>
            </a:r>
            <a:r>
              <a:rPr b="1" lang="en-GB" sz="1850">
                <a:solidFill>
                  <a:srgbClr val="9FCFCF"/>
                </a:solidFill>
                <a:highlight>
                  <a:srgbClr val="FFFFFF"/>
                </a:highlight>
                <a:latin typeface="Lora"/>
                <a:ea typeface="Lora"/>
                <a:cs typeface="Lora"/>
                <a:sym typeface="Lora"/>
              </a:rPr>
              <a:t>Anorectal Disorders </a:t>
            </a:r>
            <a:endParaRPr b="1" sz="1850">
              <a:solidFill>
                <a:srgbClr val="9FCFCF"/>
              </a:solidFill>
              <a:latin typeface="Lora"/>
              <a:ea typeface="Lora"/>
              <a:cs typeface="Lora"/>
              <a:sym typeface="Lora"/>
            </a:endParaRPr>
          </a:p>
        </p:txBody>
      </p:sp>
      <p:graphicFrame>
        <p:nvGraphicFramePr>
          <p:cNvPr id="1775" name="Google Shape;1775;p99"/>
          <p:cNvGraphicFramePr/>
          <p:nvPr/>
        </p:nvGraphicFramePr>
        <p:xfrm>
          <a:off x="128351" y="1397039"/>
          <a:ext cx="3000000" cy="3000000"/>
        </p:xfrm>
        <a:graphic>
          <a:graphicData uri="http://schemas.openxmlformats.org/drawingml/2006/table">
            <a:tbl>
              <a:tblPr>
                <a:noFill/>
                <a:tableStyleId>{19993E90-D4CF-4236-97D6-A35B643A8516}</a:tableStyleId>
              </a:tblPr>
              <a:tblGrid>
                <a:gridCol w="952550"/>
                <a:gridCol w="6233150"/>
              </a:tblGrid>
              <a:tr h="284525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Associated symptoms </a:t>
                      </a:r>
                      <a:endParaRPr b="1" sz="1100">
                        <a:latin typeface="Mada"/>
                        <a:ea typeface="Mada"/>
                        <a:cs typeface="Mada"/>
                        <a:sym typeface="Mada"/>
                      </a:endParaRPr>
                    </a:p>
                  </a:txBody>
                  <a:tcPr marT="91425" marB="91425" marR="91425" marL="91425" anchor="ctr">
                    <a:solidFill>
                      <a:srgbClr val="F9DEC9"/>
                    </a:solidFill>
                  </a:tcPr>
                </a:tc>
                <a:tc>
                  <a:txBody>
                    <a:bodyPr/>
                    <a:lstStyle/>
                    <a:p>
                      <a:pPr indent="-298450" lvl="0" marL="457200" rtl="0" algn="l">
                        <a:lnSpc>
                          <a:spcPct val="115000"/>
                        </a:lnSpc>
                        <a:spcBef>
                          <a:spcPts val="0"/>
                        </a:spcBef>
                        <a:spcAft>
                          <a:spcPts val="0"/>
                        </a:spcAft>
                        <a:buSzPts val="1100"/>
                        <a:buFont typeface="Mada"/>
                        <a:buChar char="●"/>
                      </a:pPr>
                      <a:r>
                        <a:rPr b="1" lang="en-GB" sz="1100">
                          <a:latin typeface="Mada"/>
                          <a:ea typeface="Mada"/>
                          <a:cs typeface="Mada"/>
                          <a:sym typeface="Mada"/>
                        </a:rPr>
                        <a:t>vomiting, heartburn</a:t>
                      </a:r>
                      <a:endParaRPr b="1"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latin typeface="Mada"/>
                          <a:ea typeface="Mada"/>
                          <a:cs typeface="Mada"/>
                          <a:sym typeface="Mada"/>
                        </a:rPr>
                        <a:t>constipation:</a:t>
                      </a:r>
                      <a:endParaRPr b="1"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Frequency is </a:t>
                      </a:r>
                      <a:r>
                        <a:rPr b="1" lang="en-GB" sz="1100">
                          <a:latin typeface="Mada"/>
                          <a:ea typeface="Mada"/>
                          <a:cs typeface="Mada"/>
                          <a:sym typeface="Mada"/>
                        </a:rPr>
                        <a:t>less</a:t>
                      </a:r>
                      <a:endParaRPr b="1"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Consistency is hard</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latin typeface="Mada"/>
                          <a:ea typeface="Mada"/>
                          <a:cs typeface="Mada"/>
                          <a:sym typeface="Mada"/>
                        </a:rPr>
                        <a:t>diarrhea:</a:t>
                      </a:r>
                      <a:endParaRPr b="1"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frequency is </a:t>
                      </a:r>
                      <a:r>
                        <a:rPr b="1" lang="en-GB" sz="1100">
                          <a:latin typeface="Mada"/>
                          <a:ea typeface="Mada"/>
                          <a:cs typeface="Mada"/>
                          <a:sym typeface="Mada"/>
                        </a:rPr>
                        <a:t>more</a:t>
                      </a:r>
                      <a:endParaRPr b="1"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Consistency is liquid</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latin typeface="Mada"/>
                          <a:ea typeface="Mada"/>
                          <a:cs typeface="Mada"/>
                          <a:sym typeface="Mada"/>
                        </a:rPr>
                        <a:t>Rectal pain:</a:t>
                      </a:r>
                      <a:endParaRPr b="1"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Fissures</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Thrombosed</a:t>
                      </a:r>
                      <a:r>
                        <a:rPr lang="en-GB" sz="1100">
                          <a:latin typeface="Mada"/>
                          <a:ea typeface="Mada"/>
                          <a:cs typeface="Mada"/>
                          <a:sym typeface="Mada"/>
                        </a:rPr>
                        <a:t> external hemorrhoids</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Strangulated</a:t>
                      </a:r>
                      <a:r>
                        <a:rPr lang="en-GB" sz="1100">
                          <a:latin typeface="Mada"/>
                          <a:ea typeface="Mada"/>
                          <a:cs typeface="Mada"/>
                          <a:sym typeface="Mada"/>
                        </a:rPr>
                        <a:t> internal hemorrhoids (normal internal hemorrhoids don’t cause pain bc of innervation)</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Perianal</a:t>
                      </a:r>
                      <a:r>
                        <a:rPr lang="en-GB" sz="1100">
                          <a:latin typeface="Mada"/>
                          <a:ea typeface="Mada"/>
                          <a:cs typeface="Mada"/>
                          <a:sym typeface="Mada"/>
                        </a:rPr>
                        <a:t> abscess/Fistula</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notes: if it’s pain w/ bleeding = fissure or hemorrhoids (rema says internal only)</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Notes: if peri-anal swelling = thromboid external hemorrhoids or abscess.</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latin typeface="Mada"/>
                          <a:ea typeface="Mada"/>
                          <a:cs typeface="Mada"/>
                          <a:sym typeface="Mada"/>
                        </a:rPr>
                        <a:t>tenesmus(urgent defecation):</a:t>
                      </a:r>
                      <a:endParaRPr b="1"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usually accompanied with pain, cramping and straining</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Generally associated with inflammatory diseases of the bowel &gt; lead to loss of pliability of rectum</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Tumor gives false sense of full rectum which can also be a cause</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latin typeface="Mada"/>
                          <a:ea typeface="Mada"/>
                          <a:cs typeface="Mada"/>
                          <a:sym typeface="Mada"/>
                        </a:rPr>
                        <a:t>Pruritus Ani:</a:t>
                      </a:r>
                      <a:endParaRPr b="1"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Mucus accumulation -&gt; stimulate the sensory nerves in the peri-anal area which leads to irritation -&gt; subsequent pruritus is produced.</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Excessive use of detergents is a common cause</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latin typeface="Mada"/>
                          <a:ea typeface="Mada"/>
                          <a:cs typeface="Mada"/>
                          <a:sym typeface="Mada"/>
                        </a:rPr>
                        <a:t>Incontinence:</a:t>
                      </a:r>
                      <a:endParaRPr b="1"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Internal sphincter: involuntary, the sphincter is closed taut to avoid release of gases</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External sphincter: voluntary (3 anatomical parts)</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Ask patient which type it is. Incontinence to gases ? Or liquids? Or solids (stool)?</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Example: if there’s gas incontinence but the patient is able to hold it in = internal sphincter damage</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Example: patient with soilage خط = external sphincter</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Example: patient with incontinence with solids - damage in both sphincters</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Causes: neurological (trauma, ex: SC damage), sexual abuse, impaction (overflow), overload (diarrhea)</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Px Hx: ask about trauma, surgery, STD, wearing diapers, sexual abuse.</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latin typeface="Mada"/>
                          <a:ea typeface="Mada"/>
                          <a:cs typeface="Mada"/>
                          <a:sym typeface="Mada"/>
                        </a:rPr>
                        <a:t>Discharge:</a:t>
                      </a:r>
                      <a:endParaRPr b="1"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pus with stool &gt; peri-anal abscess</a:t>
                      </a:r>
                      <a:endParaRPr sz="1100">
                        <a:latin typeface="Mada"/>
                        <a:ea typeface="Mada"/>
                        <a:cs typeface="Mada"/>
                        <a:sym typeface="Mada"/>
                      </a:endParaRPr>
                    </a:p>
                    <a:p>
                      <a:pPr indent="-298450" lvl="1" marL="914400" rtl="0" algn="l">
                        <a:lnSpc>
                          <a:spcPct val="115000"/>
                        </a:lnSpc>
                        <a:spcBef>
                          <a:spcPts val="0"/>
                        </a:spcBef>
                        <a:spcAft>
                          <a:spcPts val="0"/>
                        </a:spcAft>
                        <a:buSzPts val="1100"/>
                        <a:buFont typeface="Mada"/>
                        <a:buChar char="○"/>
                      </a:pPr>
                      <a:r>
                        <a:rPr lang="en-GB" sz="1100">
                          <a:latin typeface="Mada"/>
                          <a:ea typeface="Mada"/>
                          <a:cs typeface="Mada"/>
                          <a:sym typeface="Mada"/>
                        </a:rPr>
                        <a:t>Mucus with stool</a:t>
                      </a:r>
                      <a:endParaRPr sz="1100">
                        <a:latin typeface="Mada"/>
                        <a:ea typeface="Mada"/>
                        <a:cs typeface="Mada"/>
                        <a:sym typeface="Mada"/>
                      </a:endParaRPr>
                    </a:p>
                  </a:txBody>
                  <a:tcPr marT="91425" marB="91425" marR="91425" marL="91425"/>
                </a:tc>
              </a:tr>
            </a:tbl>
          </a:graphicData>
        </a:graphic>
      </p:graphicFrame>
      <p:grpSp>
        <p:nvGrpSpPr>
          <p:cNvPr id="1776" name="Google Shape;1776;p99"/>
          <p:cNvGrpSpPr/>
          <p:nvPr/>
        </p:nvGrpSpPr>
        <p:grpSpPr>
          <a:xfrm>
            <a:off x="3850" y="600768"/>
            <a:ext cx="4067400" cy="698471"/>
            <a:chOff x="0" y="2108613"/>
            <a:chExt cx="4067400" cy="476025"/>
          </a:xfrm>
        </p:grpSpPr>
        <p:sp>
          <p:nvSpPr>
            <p:cNvPr id="1777" name="Google Shape;1777;p99"/>
            <p:cNvSpPr txBox="1"/>
            <p:nvPr/>
          </p:nvSpPr>
          <p:spPr>
            <a:xfrm>
              <a:off x="0" y="210861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cont’</a:t>
              </a:r>
              <a:endParaRPr sz="1800">
                <a:solidFill>
                  <a:srgbClr val="9FCFCF"/>
                </a:solidFill>
                <a:latin typeface="Comfortaa Regular"/>
                <a:ea typeface="Comfortaa Regular"/>
                <a:cs typeface="Comfortaa Regular"/>
                <a:sym typeface="Comfortaa Regular"/>
              </a:endParaRPr>
            </a:p>
          </p:txBody>
        </p:sp>
        <p:sp>
          <p:nvSpPr>
            <p:cNvPr id="1778" name="Google Shape;1778;p99"/>
            <p:cNvSpPr/>
            <p:nvPr/>
          </p:nvSpPr>
          <p:spPr>
            <a:xfrm>
              <a:off x="850" y="25270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1779" name="Google Shape;1779;p99"/>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3" name="Shape 1783"/>
        <p:cNvGrpSpPr/>
        <p:nvPr/>
      </p:nvGrpSpPr>
      <p:grpSpPr>
        <a:xfrm>
          <a:off x="0" y="0"/>
          <a:ext cx="0" cy="0"/>
          <a:chOff x="0" y="0"/>
          <a:chExt cx="0" cy="0"/>
        </a:xfrm>
      </p:grpSpPr>
      <p:sp>
        <p:nvSpPr>
          <p:cNvPr id="1784" name="Google Shape;1784;p100"/>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100"/>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100"/>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100"/>
          <p:cNvSpPr txBox="1"/>
          <p:nvPr/>
        </p:nvSpPr>
        <p:spPr>
          <a:xfrm>
            <a:off x="-164500" y="144725"/>
            <a:ext cx="7952700" cy="43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50">
                <a:solidFill>
                  <a:srgbClr val="9FCFCF"/>
                </a:solidFill>
                <a:highlight>
                  <a:schemeClr val="lt1"/>
                </a:highlight>
                <a:latin typeface="Lora"/>
                <a:ea typeface="Lora"/>
                <a:cs typeface="Lora"/>
                <a:sym typeface="Lora"/>
              </a:rPr>
              <a:t>History of </a:t>
            </a:r>
            <a:r>
              <a:rPr b="1" lang="en-GB" sz="1850">
                <a:solidFill>
                  <a:srgbClr val="9FCFCF"/>
                </a:solidFill>
                <a:highlight>
                  <a:srgbClr val="FFFFFF"/>
                </a:highlight>
                <a:latin typeface="Lora"/>
                <a:ea typeface="Lora"/>
                <a:cs typeface="Lora"/>
                <a:sym typeface="Lora"/>
              </a:rPr>
              <a:t>Anorectal Disorders </a:t>
            </a:r>
            <a:endParaRPr b="1" sz="1850">
              <a:solidFill>
                <a:srgbClr val="9FCFCF"/>
              </a:solidFill>
              <a:latin typeface="Lora"/>
              <a:ea typeface="Lora"/>
              <a:cs typeface="Lora"/>
              <a:sym typeface="Lora"/>
            </a:endParaRPr>
          </a:p>
        </p:txBody>
      </p:sp>
      <p:grpSp>
        <p:nvGrpSpPr>
          <p:cNvPr id="1788" name="Google Shape;1788;p100"/>
          <p:cNvGrpSpPr/>
          <p:nvPr/>
        </p:nvGrpSpPr>
        <p:grpSpPr>
          <a:xfrm>
            <a:off x="100" y="4898222"/>
            <a:ext cx="4074925" cy="456125"/>
            <a:chOff x="-7450" y="2311463"/>
            <a:chExt cx="4074925" cy="456125"/>
          </a:xfrm>
        </p:grpSpPr>
        <p:sp>
          <p:nvSpPr>
            <p:cNvPr id="1789" name="Google Shape;1789;p100"/>
            <p:cNvSpPr txBox="1"/>
            <p:nvPr/>
          </p:nvSpPr>
          <p:spPr>
            <a:xfrm>
              <a:off x="75" y="231146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Investigations:</a:t>
              </a:r>
              <a:endParaRPr sz="1800">
                <a:solidFill>
                  <a:srgbClr val="9FCFCF"/>
                </a:solidFill>
                <a:latin typeface="Comfortaa Regular"/>
                <a:ea typeface="Comfortaa Regular"/>
                <a:cs typeface="Comfortaa Regular"/>
                <a:sym typeface="Comfortaa Regular"/>
              </a:endParaRPr>
            </a:p>
          </p:txBody>
        </p:sp>
        <p:sp>
          <p:nvSpPr>
            <p:cNvPr id="1790" name="Google Shape;1790;p100"/>
            <p:cNvSpPr/>
            <p:nvPr/>
          </p:nvSpPr>
          <p:spPr>
            <a:xfrm>
              <a:off x="-7450" y="270998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1791" name="Google Shape;1791;p100"/>
          <p:cNvGrpSpPr/>
          <p:nvPr/>
        </p:nvGrpSpPr>
        <p:grpSpPr>
          <a:xfrm>
            <a:off x="84" y="7549671"/>
            <a:ext cx="4074925" cy="456125"/>
            <a:chOff x="-7450" y="2311463"/>
            <a:chExt cx="4074925" cy="456125"/>
          </a:xfrm>
        </p:grpSpPr>
        <p:sp>
          <p:nvSpPr>
            <p:cNvPr id="1792" name="Google Shape;1792;p100"/>
            <p:cNvSpPr txBox="1"/>
            <p:nvPr/>
          </p:nvSpPr>
          <p:spPr>
            <a:xfrm>
              <a:off x="75" y="231146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Management:</a:t>
              </a:r>
              <a:endParaRPr sz="1800">
                <a:solidFill>
                  <a:srgbClr val="9FCFCF"/>
                </a:solidFill>
                <a:latin typeface="Comfortaa Regular"/>
                <a:ea typeface="Comfortaa Regular"/>
                <a:cs typeface="Comfortaa Regular"/>
                <a:sym typeface="Comfortaa Regular"/>
              </a:endParaRPr>
            </a:p>
          </p:txBody>
        </p:sp>
        <p:sp>
          <p:nvSpPr>
            <p:cNvPr id="1793" name="Google Shape;1793;p100"/>
            <p:cNvSpPr/>
            <p:nvPr/>
          </p:nvSpPr>
          <p:spPr>
            <a:xfrm>
              <a:off x="-7450" y="270998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1794" name="Google Shape;1794;p100"/>
          <p:cNvSpPr txBox="1"/>
          <p:nvPr/>
        </p:nvSpPr>
        <p:spPr>
          <a:xfrm>
            <a:off x="116125" y="8407405"/>
            <a:ext cx="3458400" cy="154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200">
                <a:latin typeface="Mada"/>
                <a:ea typeface="Mada"/>
                <a:cs typeface="Mada"/>
                <a:sym typeface="Mada"/>
              </a:rPr>
              <a:t>General supportive measures </a:t>
            </a:r>
            <a:r>
              <a:rPr b="1" lang="en-GB" sz="1200">
                <a:latin typeface="Mada"/>
                <a:ea typeface="Mada"/>
                <a:cs typeface="Mada"/>
                <a:sym typeface="Mada"/>
              </a:rPr>
              <a:t>such as</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 supplemental oxygen,</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IV fluids for resuscitation and stabilization.</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Blood transfusions if hemodynamically unstable</a:t>
            </a:r>
            <a:endParaRPr sz="1200">
              <a:latin typeface="Mada"/>
              <a:ea typeface="Mada"/>
              <a:cs typeface="Mada"/>
              <a:sym typeface="Mada"/>
            </a:endParaRPr>
          </a:p>
        </p:txBody>
      </p:sp>
      <p:sp>
        <p:nvSpPr>
          <p:cNvPr id="1795" name="Google Shape;1795;p100"/>
          <p:cNvSpPr txBox="1"/>
          <p:nvPr/>
        </p:nvSpPr>
        <p:spPr>
          <a:xfrm>
            <a:off x="3843" y="5398372"/>
            <a:ext cx="3000000" cy="21513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CBC</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LFTs</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 coagulation profile</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colonoscopy</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radionuclide imaging</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  CT angiography</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 Occult blood</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barium enema or stool cultures</a:t>
            </a:r>
            <a:endParaRPr sz="1200">
              <a:latin typeface="Mada"/>
              <a:ea typeface="Mada"/>
              <a:cs typeface="Mada"/>
              <a:sym typeface="Mada"/>
            </a:endParaRPr>
          </a:p>
        </p:txBody>
      </p:sp>
      <p:pic>
        <p:nvPicPr>
          <p:cNvPr id="1796" name="Google Shape;1796;p100"/>
          <p:cNvPicPr preferRelativeResize="0"/>
          <p:nvPr/>
        </p:nvPicPr>
        <p:blipFill>
          <a:blip r:embed="rId3">
            <a:alphaModFix/>
          </a:blip>
          <a:stretch>
            <a:fillRect/>
          </a:stretch>
        </p:blipFill>
        <p:spPr>
          <a:xfrm>
            <a:off x="3574525" y="7549666"/>
            <a:ext cx="2151300" cy="2151300"/>
          </a:xfrm>
          <a:prstGeom prst="rect">
            <a:avLst/>
          </a:prstGeom>
          <a:noFill/>
          <a:ln>
            <a:noFill/>
          </a:ln>
        </p:spPr>
      </p:pic>
      <p:sp>
        <p:nvSpPr>
          <p:cNvPr id="1797" name="Google Shape;1797;p100"/>
          <p:cNvSpPr txBox="1"/>
          <p:nvPr/>
        </p:nvSpPr>
        <p:spPr>
          <a:xfrm>
            <a:off x="116125" y="1221750"/>
            <a:ext cx="7379100" cy="3532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300">
                <a:solidFill>
                  <a:schemeClr val="dk1"/>
                </a:solidFill>
                <a:highlight>
                  <a:srgbClr val="F9DEC9"/>
                </a:highlight>
                <a:latin typeface="Lora"/>
                <a:ea typeface="Lora"/>
                <a:cs typeface="Lora"/>
                <a:sym typeface="Lora"/>
              </a:rPr>
              <a:t>Past medical history:</a:t>
            </a:r>
            <a:r>
              <a:rPr b="1" lang="en-GB" sz="1500">
                <a:latin typeface="Lora"/>
                <a:ea typeface="Lora"/>
                <a:cs typeface="Lora"/>
                <a:sym typeface="Lora"/>
              </a:rPr>
              <a:t> </a:t>
            </a:r>
            <a:endParaRPr sz="1000">
              <a:solidFill>
                <a:schemeClr val="dk1"/>
              </a:solidFill>
              <a:latin typeface="Mada"/>
              <a:ea typeface="Mada"/>
              <a:cs typeface="Mada"/>
              <a:sym typeface="Mada"/>
            </a:endParaRPr>
          </a:p>
          <a:p>
            <a:pPr indent="-311150" lvl="0" marL="457200" rtl="0" algn="l">
              <a:lnSpc>
                <a:spcPct val="115000"/>
              </a:lnSpc>
              <a:spcBef>
                <a:spcPts val="0"/>
              </a:spcBef>
              <a:spcAft>
                <a:spcPts val="0"/>
              </a:spcAft>
              <a:buClr>
                <a:schemeClr val="dk1"/>
              </a:buClr>
              <a:buSzPts val="1300"/>
              <a:buFont typeface="Lora"/>
              <a:buChar char="●"/>
            </a:pPr>
            <a:r>
              <a:rPr b="1" lang="en-GB" sz="1300">
                <a:solidFill>
                  <a:schemeClr val="dk1"/>
                </a:solidFill>
                <a:latin typeface="Lora"/>
                <a:ea typeface="Lora"/>
                <a:cs typeface="Lora"/>
                <a:sym typeface="Lora"/>
              </a:rPr>
              <a:t>Medical: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Anorectal conditions(hemorrhoids, anal fissure ...) peptic ulcer, GI neoplasms, diverticulosis, IBD, chronic kidney disease, chronic liver disease, Endoscopy or colonoscopy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hospital admission, Blood transfusion, Trauma, Allergies, Vaccinations </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300">
                <a:solidFill>
                  <a:schemeClr val="dk1"/>
                </a:solidFill>
                <a:latin typeface="Lora"/>
                <a:ea typeface="Lora"/>
                <a:cs typeface="Lora"/>
                <a:sym typeface="Lora"/>
              </a:rPr>
              <a:t>Surgical:</a:t>
            </a:r>
            <a:r>
              <a:rPr lang="en-GB" sz="1100">
                <a:solidFill>
                  <a:schemeClr val="dk1"/>
                </a:solidFill>
                <a:latin typeface="Mada"/>
                <a:ea typeface="Mada"/>
                <a:cs typeface="Mada"/>
                <a:sym typeface="Mada"/>
              </a:rPr>
              <a:t> What? Why? When? Complications? (</a:t>
            </a:r>
            <a:r>
              <a:rPr b="1" lang="en-GB" sz="1100">
                <a:solidFill>
                  <a:schemeClr val="dk1"/>
                </a:solidFill>
                <a:latin typeface="Mada"/>
                <a:ea typeface="Mada"/>
                <a:cs typeface="Mada"/>
                <a:sym typeface="Mada"/>
              </a:rPr>
              <a:t>GI Surgery</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300">
                <a:solidFill>
                  <a:schemeClr val="dk1"/>
                </a:solidFill>
                <a:latin typeface="Lora"/>
                <a:ea typeface="Lora"/>
                <a:cs typeface="Lora"/>
                <a:sym typeface="Lora"/>
              </a:rPr>
              <a:t>Medication history:</a:t>
            </a:r>
            <a:r>
              <a:rPr lang="en-GB" sz="1100">
                <a:solidFill>
                  <a:schemeClr val="dk1"/>
                </a:solidFill>
                <a:latin typeface="Mada"/>
                <a:ea typeface="Mada"/>
                <a:cs typeface="Mada"/>
                <a:sym typeface="Mada"/>
              </a:rPr>
              <a:t>  name, for what, route, dose, duration (anticoagulants, aspirin NSAIDs, Immunosuppressants (chemotherapy, steroids), antibiotics)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300">
                <a:solidFill>
                  <a:schemeClr val="dk1"/>
                </a:solidFill>
                <a:highlight>
                  <a:srgbClr val="F9DEC9"/>
                </a:highlight>
                <a:latin typeface="Lora"/>
                <a:ea typeface="Lora"/>
                <a:cs typeface="Lora"/>
                <a:sym typeface="Lora"/>
              </a:rPr>
              <a:t>Family history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Similar symptoms or disease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Family hx of IBD, colon cancer</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300">
                <a:solidFill>
                  <a:schemeClr val="dk1"/>
                </a:solidFill>
                <a:highlight>
                  <a:srgbClr val="F9DEC9"/>
                </a:highlight>
                <a:latin typeface="Lora"/>
                <a:ea typeface="Lora"/>
                <a:cs typeface="Lora"/>
                <a:sym typeface="Lora"/>
              </a:rPr>
              <a:t>Social history: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Low socioeconomic status </a:t>
            </a:r>
            <a:r>
              <a:rPr lang="en-GB" sz="1100">
                <a:solidFill>
                  <a:srgbClr val="B7B7B7"/>
                </a:solidFill>
                <a:latin typeface="Mada"/>
                <a:ea typeface="Mada"/>
                <a:cs typeface="Mada"/>
                <a:sym typeface="Mada"/>
              </a:rPr>
              <a:t>associated with H.pylori infection predisposing patient to peptic ulcers.</a:t>
            </a:r>
            <a:endParaRPr sz="1100">
              <a:solidFill>
                <a:srgbClr val="B7B7B7"/>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(ask about the patients financial status, his job, where does he live, educational level)</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Smoking, Alcohol, Drug abuse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traveling Hx, Anal Sexual activity </a:t>
            </a:r>
            <a:endParaRPr sz="1100">
              <a:solidFill>
                <a:schemeClr val="dk1"/>
              </a:solidFill>
              <a:latin typeface="Mada"/>
              <a:ea typeface="Mada"/>
              <a:cs typeface="Mada"/>
              <a:sym typeface="Mada"/>
            </a:endParaRPr>
          </a:p>
        </p:txBody>
      </p:sp>
      <p:grpSp>
        <p:nvGrpSpPr>
          <p:cNvPr id="1798" name="Google Shape;1798;p100"/>
          <p:cNvGrpSpPr/>
          <p:nvPr/>
        </p:nvGrpSpPr>
        <p:grpSpPr>
          <a:xfrm>
            <a:off x="3838" y="600680"/>
            <a:ext cx="4067400" cy="476025"/>
            <a:chOff x="0" y="2108613"/>
            <a:chExt cx="4067400" cy="476025"/>
          </a:xfrm>
        </p:grpSpPr>
        <p:sp>
          <p:nvSpPr>
            <p:cNvPr id="1799" name="Google Shape;1799;p100"/>
            <p:cNvSpPr txBox="1"/>
            <p:nvPr/>
          </p:nvSpPr>
          <p:spPr>
            <a:xfrm>
              <a:off x="0" y="210861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cont’</a:t>
              </a:r>
              <a:endParaRPr sz="1800">
                <a:solidFill>
                  <a:srgbClr val="9FCFCF"/>
                </a:solidFill>
                <a:latin typeface="Comfortaa Regular"/>
                <a:ea typeface="Comfortaa Regular"/>
                <a:cs typeface="Comfortaa Regular"/>
                <a:sym typeface="Comfortaa Regular"/>
              </a:endParaRPr>
            </a:p>
          </p:txBody>
        </p:sp>
        <p:sp>
          <p:nvSpPr>
            <p:cNvPr id="1800" name="Google Shape;1800;p100"/>
            <p:cNvSpPr/>
            <p:nvPr/>
          </p:nvSpPr>
          <p:spPr>
            <a:xfrm>
              <a:off x="850" y="25270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1801" name="Google Shape;1801;p100"/>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5" name="Shape 1805"/>
        <p:cNvGrpSpPr/>
        <p:nvPr/>
      </p:nvGrpSpPr>
      <p:grpSpPr>
        <a:xfrm>
          <a:off x="0" y="0"/>
          <a:ext cx="0" cy="0"/>
          <a:chOff x="0" y="0"/>
          <a:chExt cx="0" cy="0"/>
        </a:xfrm>
      </p:grpSpPr>
      <p:sp>
        <p:nvSpPr>
          <p:cNvPr id="1806" name="Google Shape;1806;p101"/>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101"/>
          <p:cNvSpPr/>
          <p:nvPr/>
        </p:nvSpPr>
        <p:spPr>
          <a:xfrm>
            <a:off x="6185775" y="101262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101"/>
          <p:cNvSpPr/>
          <p:nvPr/>
        </p:nvSpPr>
        <p:spPr>
          <a:xfrm>
            <a:off x="7087550" y="101876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101"/>
          <p:cNvSpPr txBox="1"/>
          <p:nvPr/>
        </p:nvSpPr>
        <p:spPr>
          <a:xfrm>
            <a:off x="0" y="2683350"/>
            <a:ext cx="4737300" cy="3081900"/>
          </a:xfrm>
          <a:prstGeom prst="rect">
            <a:avLst/>
          </a:prstGeom>
          <a:noFill/>
          <a:ln>
            <a:noFill/>
          </a:ln>
        </p:spPr>
        <p:txBody>
          <a:bodyPr anchorCtr="0" anchor="t" bIns="91425" lIns="91425" spcFirstLastPara="1" rIns="91425" wrap="square" tIns="91425">
            <a:noAutofit/>
          </a:bodyPr>
          <a:lstStyle/>
          <a:p>
            <a:pPr indent="-298450" lvl="0" marL="457200" rtl="0" algn="just">
              <a:lnSpc>
                <a:spcPct val="115000"/>
              </a:lnSpc>
              <a:spcBef>
                <a:spcPts val="0"/>
              </a:spcBef>
              <a:spcAft>
                <a:spcPts val="0"/>
              </a:spcAft>
              <a:buSzPts val="1100"/>
              <a:buFont typeface="Lora"/>
              <a:buChar char="●"/>
            </a:pPr>
            <a:r>
              <a:rPr b="1" lang="en-GB" sz="1100">
                <a:highlight>
                  <a:srgbClr val="F9DEC9"/>
                </a:highlight>
                <a:latin typeface="Lora"/>
                <a:ea typeface="Lora"/>
                <a:cs typeface="Lora"/>
                <a:sym typeface="Lora"/>
              </a:rPr>
              <a:t>Position</a:t>
            </a:r>
            <a:endParaRPr b="1" sz="1100">
              <a:highlight>
                <a:srgbClr val="F9DEC9"/>
              </a:highlight>
              <a:latin typeface="Lora"/>
              <a:ea typeface="Lora"/>
              <a:cs typeface="Lora"/>
              <a:sym typeface="Lora"/>
            </a:endParaRPr>
          </a:p>
          <a:p>
            <a:pPr indent="-298450" lvl="1" marL="9144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Ensure privacy</a:t>
            </a:r>
            <a:endParaRPr sz="1100">
              <a:solidFill>
                <a:schemeClr val="dk1"/>
              </a:solidFill>
              <a:latin typeface="Mada"/>
              <a:ea typeface="Mada"/>
              <a:cs typeface="Mada"/>
              <a:sym typeface="Mada"/>
            </a:endParaRPr>
          </a:p>
          <a:p>
            <a:pPr indent="-298450" lvl="1" marL="9144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Uncover the patient </a:t>
            </a:r>
            <a:r>
              <a:rPr b="1" lang="en-GB" sz="1100">
                <a:solidFill>
                  <a:srgbClr val="FF0000"/>
                </a:solidFill>
                <a:latin typeface="Mada"/>
                <a:ea typeface="Mada"/>
                <a:cs typeface="Mada"/>
                <a:sym typeface="Mada"/>
              </a:rPr>
              <a:t>from the waist to the knees</a:t>
            </a:r>
            <a:r>
              <a:rPr lang="en-GB" sz="1100">
                <a:solidFill>
                  <a:srgbClr val="FF0000"/>
                </a:solidFill>
                <a:latin typeface="Mada"/>
                <a:ea typeface="Mada"/>
                <a:cs typeface="Mada"/>
                <a:sym typeface="Mada"/>
              </a:rPr>
              <a:t>.</a:t>
            </a:r>
            <a:endParaRPr sz="1100">
              <a:solidFill>
                <a:srgbClr val="FF0000"/>
              </a:solidFill>
              <a:latin typeface="Mada"/>
              <a:ea typeface="Mada"/>
              <a:cs typeface="Mada"/>
              <a:sym typeface="Mada"/>
            </a:endParaRPr>
          </a:p>
          <a:p>
            <a:pPr indent="-298450" lvl="1" marL="914400" rtl="0" algn="just">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Left lateral position</a:t>
            </a:r>
            <a:r>
              <a:rPr lang="en-GB" sz="1100">
                <a:solidFill>
                  <a:schemeClr val="dk1"/>
                </a:solidFill>
                <a:latin typeface="Mada"/>
                <a:ea typeface="Mada"/>
                <a:cs typeface="Mada"/>
                <a:sym typeface="Mada"/>
              </a:rPr>
              <a:t> with the </a:t>
            </a:r>
            <a:r>
              <a:rPr b="1" lang="en-GB" sz="1100">
                <a:solidFill>
                  <a:schemeClr val="dk1"/>
                </a:solidFill>
                <a:latin typeface="Mada"/>
                <a:ea typeface="Mada"/>
                <a:cs typeface="Mada"/>
                <a:sym typeface="Mada"/>
              </a:rPr>
              <a:t>neck </a:t>
            </a:r>
            <a:r>
              <a:rPr lang="en-GB" sz="1100">
                <a:solidFill>
                  <a:schemeClr val="dk1"/>
                </a:solidFill>
                <a:latin typeface="Mada"/>
                <a:ea typeface="Mada"/>
                <a:cs typeface="Mada"/>
                <a:sym typeface="Mada"/>
              </a:rPr>
              <a:t>and </a:t>
            </a:r>
            <a:r>
              <a:rPr b="1" lang="en-GB" sz="1100">
                <a:solidFill>
                  <a:schemeClr val="dk1"/>
                </a:solidFill>
                <a:latin typeface="Mada"/>
                <a:ea typeface="Mada"/>
                <a:cs typeface="Mada"/>
                <a:sym typeface="Mada"/>
              </a:rPr>
              <a:t>shoulders </a:t>
            </a:r>
            <a:r>
              <a:rPr lang="en-GB" sz="1100">
                <a:solidFill>
                  <a:schemeClr val="dk1"/>
                </a:solidFill>
                <a:latin typeface="Mada"/>
                <a:ea typeface="Mada"/>
                <a:cs typeface="Mada"/>
                <a:sym typeface="Mada"/>
              </a:rPr>
              <a:t>rounded so that the </a:t>
            </a:r>
            <a:r>
              <a:rPr b="1" lang="en-GB" sz="1100">
                <a:solidFill>
                  <a:schemeClr val="dk1"/>
                </a:solidFill>
                <a:latin typeface="Mada"/>
                <a:ea typeface="Mada"/>
                <a:cs typeface="Mada"/>
                <a:sym typeface="Mada"/>
              </a:rPr>
              <a:t>chin rest on the chest</a:t>
            </a:r>
            <a:r>
              <a:rPr lang="en-GB" sz="1100">
                <a:solidFill>
                  <a:schemeClr val="dk1"/>
                </a:solidFill>
                <a:latin typeface="Mada"/>
                <a:ea typeface="Mada"/>
                <a:cs typeface="Mada"/>
                <a:sym typeface="Mada"/>
              </a:rPr>
              <a:t>, </a:t>
            </a:r>
            <a:r>
              <a:rPr b="1" lang="en-GB" sz="1100">
                <a:solidFill>
                  <a:schemeClr val="dk1"/>
                </a:solidFill>
                <a:latin typeface="Mada"/>
                <a:ea typeface="Mada"/>
                <a:cs typeface="Mada"/>
                <a:sym typeface="Mada"/>
              </a:rPr>
              <a:t>hips flexed to 90°</a:t>
            </a:r>
            <a:r>
              <a:rPr lang="en-GB" sz="1100">
                <a:solidFill>
                  <a:schemeClr val="dk1"/>
                </a:solidFill>
                <a:latin typeface="Mada"/>
                <a:ea typeface="Mada"/>
                <a:cs typeface="Mada"/>
                <a:sym typeface="Mada"/>
              </a:rPr>
              <a:t> or more but </a:t>
            </a:r>
            <a:r>
              <a:rPr b="1" lang="en-GB" sz="1100">
                <a:solidFill>
                  <a:schemeClr val="dk1"/>
                </a:solidFill>
                <a:latin typeface="Mada"/>
                <a:ea typeface="Mada"/>
                <a:cs typeface="Mada"/>
                <a:sym typeface="Mada"/>
              </a:rPr>
              <a:t>knees flexed</a:t>
            </a:r>
            <a:r>
              <a:rPr lang="en-GB" sz="1100">
                <a:solidFill>
                  <a:schemeClr val="dk1"/>
                </a:solidFill>
                <a:latin typeface="Mada"/>
                <a:ea typeface="Mada"/>
                <a:cs typeface="Mada"/>
                <a:sym typeface="Mada"/>
              </a:rPr>
              <a:t> to slightly less than 90° and the buttocks are upon the edge of the bed. </a:t>
            </a:r>
            <a:endParaRPr sz="1100">
              <a:solidFill>
                <a:schemeClr val="dk1"/>
              </a:solidFill>
              <a:latin typeface="Mada"/>
              <a:ea typeface="Mada"/>
              <a:cs typeface="Mada"/>
              <a:sym typeface="Mada"/>
            </a:endParaRPr>
          </a:p>
          <a:p>
            <a:pPr indent="-298450" lvl="1" marL="9144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Tell the patient that you are going to examine the </a:t>
            </a:r>
            <a:r>
              <a:rPr b="1" lang="en-GB" sz="1100">
                <a:solidFill>
                  <a:schemeClr val="dk1"/>
                </a:solidFill>
                <a:latin typeface="Mada"/>
                <a:ea typeface="Mada"/>
                <a:cs typeface="Mada"/>
                <a:sym typeface="Mada"/>
              </a:rPr>
              <a:t>back passage</a:t>
            </a:r>
            <a:r>
              <a:rPr lang="en-GB" sz="1100">
                <a:solidFill>
                  <a:schemeClr val="dk1"/>
                </a:solidFill>
                <a:latin typeface="Mada"/>
                <a:ea typeface="Mada"/>
                <a:cs typeface="Mada"/>
                <a:sym typeface="Mada"/>
              </a:rPr>
              <a:t> and the</a:t>
            </a:r>
            <a:r>
              <a:rPr b="1" lang="en-GB" sz="1100">
                <a:solidFill>
                  <a:schemeClr val="dk1"/>
                </a:solidFill>
                <a:latin typeface="Mada"/>
                <a:ea typeface="Mada"/>
                <a:cs typeface="Mada"/>
                <a:sym typeface="Mada"/>
              </a:rPr>
              <a:t> inside of the abdomen.</a:t>
            </a:r>
            <a:endParaRPr b="1" sz="1100">
              <a:solidFill>
                <a:schemeClr val="dk1"/>
              </a:solidFill>
              <a:latin typeface="Mada"/>
              <a:ea typeface="Mada"/>
              <a:cs typeface="Mada"/>
              <a:sym typeface="Mada"/>
            </a:endParaRPr>
          </a:p>
          <a:p>
            <a:pPr indent="-298450" lvl="1" marL="9144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Tell him it will be </a:t>
            </a:r>
            <a:r>
              <a:rPr b="1" lang="en-GB" sz="1100">
                <a:solidFill>
                  <a:schemeClr val="dk1"/>
                </a:solidFill>
                <a:latin typeface="Mada"/>
                <a:ea typeface="Mada"/>
                <a:cs typeface="Mada"/>
                <a:sym typeface="Mada"/>
              </a:rPr>
              <a:t>uncomfortable </a:t>
            </a:r>
            <a:r>
              <a:rPr lang="en-GB" sz="1100">
                <a:solidFill>
                  <a:schemeClr val="dk1"/>
                </a:solidFill>
                <a:latin typeface="Mada"/>
                <a:ea typeface="Mada"/>
                <a:cs typeface="Mada"/>
                <a:sym typeface="Mada"/>
              </a:rPr>
              <a:t>but </a:t>
            </a:r>
            <a:r>
              <a:rPr b="1" lang="en-GB" sz="1100">
                <a:solidFill>
                  <a:schemeClr val="dk1"/>
                </a:solidFill>
                <a:latin typeface="Mada"/>
                <a:ea typeface="Mada"/>
                <a:cs typeface="Mada"/>
                <a:sym typeface="Mada"/>
              </a:rPr>
              <a:t>not painful</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1" marL="9144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Ask him to </a:t>
            </a:r>
            <a:r>
              <a:rPr b="1" lang="en-GB" sz="1100">
                <a:solidFill>
                  <a:schemeClr val="dk1"/>
                </a:solidFill>
                <a:latin typeface="Mada"/>
                <a:ea typeface="Mada"/>
                <a:cs typeface="Mada"/>
                <a:sym typeface="Mada"/>
              </a:rPr>
              <a:t>relax </a:t>
            </a:r>
            <a:r>
              <a:rPr lang="en-GB" sz="1100">
                <a:solidFill>
                  <a:schemeClr val="dk1"/>
                </a:solidFill>
                <a:latin typeface="Mada"/>
                <a:ea typeface="Mada"/>
                <a:cs typeface="Mada"/>
                <a:sym typeface="Mada"/>
              </a:rPr>
              <a:t>by breathing deeply.</a:t>
            </a:r>
            <a:endParaRPr sz="1100">
              <a:solidFill>
                <a:schemeClr val="dk1"/>
              </a:solidFill>
              <a:latin typeface="Mada"/>
              <a:ea typeface="Mada"/>
              <a:cs typeface="Mada"/>
              <a:sym typeface="Mada"/>
            </a:endParaRPr>
          </a:p>
          <a:p>
            <a:pPr indent="-298450" lvl="1" marL="914400" rtl="0" algn="just">
              <a:lnSpc>
                <a:spcPct val="115000"/>
              </a:lnSpc>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we use </a:t>
            </a:r>
            <a:r>
              <a:rPr b="1" lang="en-GB" sz="1100">
                <a:solidFill>
                  <a:srgbClr val="6AA84F"/>
                </a:solidFill>
                <a:latin typeface="Mada"/>
                <a:ea typeface="Mada"/>
                <a:cs typeface="Mada"/>
                <a:sym typeface="Mada"/>
              </a:rPr>
              <a:t>middle </a:t>
            </a:r>
            <a:r>
              <a:rPr lang="en-GB" sz="1100">
                <a:solidFill>
                  <a:srgbClr val="6AA84F"/>
                </a:solidFill>
                <a:latin typeface="Mada"/>
                <a:ea typeface="Mada"/>
                <a:cs typeface="Mada"/>
                <a:sym typeface="Mada"/>
              </a:rPr>
              <a:t>finger for </a:t>
            </a:r>
            <a:r>
              <a:rPr b="1" lang="en-GB" sz="1100">
                <a:solidFill>
                  <a:srgbClr val="6AA84F"/>
                </a:solidFill>
                <a:latin typeface="Mada"/>
                <a:ea typeface="Mada"/>
                <a:cs typeface="Mada"/>
                <a:sym typeface="Mada"/>
              </a:rPr>
              <a:t>PV </a:t>
            </a:r>
            <a:r>
              <a:rPr lang="en-GB" sz="1100">
                <a:solidFill>
                  <a:srgbClr val="6AA84F"/>
                </a:solidFill>
                <a:latin typeface="Mada"/>
                <a:ea typeface="Mada"/>
                <a:cs typeface="Mada"/>
                <a:sym typeface="Mada"/>
              </a:rPr>
              <a:t>and we use </a:t>
            </a:r>
            <a:r>
              <a:rPr b="1" lang="en-GB" sz="1100">
                <a:solidFill>
                  <a:srgbClr val="6AA84F"/>
                </a:solidFill>
                <a:latin typeface="Mada"/>
                <a:ea typeface="Mada"/>
                <a:cs typeface="Mada"/>
                <a:sym typeface="Mada"/>
              </a:rPr>
              <a:t>index </a:t>
            </a:r>
            <a:r>
              <a:rPr lang="en-GB" sz="1100">
                <a:solidFill>
                  <a:srgbClr val="6AA84F"/>
                </a:solidFill>
                <a:latin typeface="Mada"/>
                <a:ea typeface="Mada"/>
                <a:cs typeface="Mada"/>
                <a:sym typeface="Mada"/>
              </a:rPr>
              <a:t>finger for </a:t>
            </a:r>
            <a:r>
              <a:rPr b="1" lang="en-GB" sz="1100">
                <a:solidFill>
                  <a:srgbClr val="6AA84F"/>
                </a:solidFill>
                <a:latin typeface="Mada"/>
                <a:ea typeface="Mada"/>
                <a:cs typeface="Mada"/>
                <a:sym typeface="Mada"/>
              </a:rPr>
              <a:t>PR </a:t>
            </a:r>
            <a:r>
              <a:rPr lang="en-GB" sz="1100">
                <a:solidFill>
                  <a:srgbClr val="6AA84F"/>
                </a:solidFill>
                <a:latin typeface="Mada"/>
                <a:ea typeface="Mada"/>
                <a:cs typeface="Mada"/>
                <a:sym typeface="Mada"/>
              </a:rPr>
              <a:t>examination</a:t>
            </a:r>
            <a:endParaRPr sz="1100">
              <a:solidFill>
                <a:srgbClr val="6AA84F"/>
              </a:solidFill>
              <a:latin typeface="Mada"/>
              <a:ea typeface="Mada"/>
              <a:cs typeface="Mada"/>
              <a:sym typeface="Mada"/>
            </a:endParaRPr>
          </a:p>
          <a:p>
            <a:pPr indent="-298450" lvl="1" marL="914400" rtl="0" algn="just">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You should </a:t>
            </a:r>
            <a:r>
              <a:rPr b="1" lang="en-GB" sz="1100">
                <a:solidFill>
                  <a:schemeClr val="dk1"/>
                </a:solidFill>
                <a:latin typeface="Mada"/>
                <a:ea typeface="Mada"/>
                <a:cs typeface="Mada"/>
                <a:sym typeface="Mada"/>
              </a:rPr>
              <a:t>never omit</a:t>
            </a:r>
            <a:r>
              <a:rPr lang="en-GB" sz="1100">
                <a:solidFill>
                  <a:schemeClr val="dk1"/>
                </a:solidFill>
                <a:latin typeface="Mada"/>
                <a:ea typeface="Mada"/>
                <a:cs typeface="Mada"/>
                <a:sym typeface="Mada"/>
              </a:rPr>
              <a:t> the rectal examination from your routine examination.</a:t>
            </a:r>
            <a:endParaRPr sz="1100">
              <a:solidFill>
                <a:schemeClr val="dk1"/>
              </a:solidFill>
              <a:latin typeface="Mada"/>
              <a:ea typeface="Mada"/>
              <a:cs typeface="Mada"/>
              <a:sym typeface="Mada"/>
            </a:endParaRPr>
          </a:p>
        </p:txBody>
      </p:sp>
      <p:sp>
        <p:nvSpPr>
          <p:cNvPr id="1810" name="Google Shape;1810;p101"/>
          <p:cNvSpPr txBox="1"/>
          <p:nvPr/>
        </p:nvSpPr>
        <p:spPr>
          <a:xfrm>
            <a:off x="13070" y="6219678"/>
            <a:ext cx="7254900" cy="17427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Font typeface="Lora"/>
              <a:buChar char="●"/>
            </a:pPr>
            <a:r>
              <a:rPr b="1" lang="en-GB" sz="1100">
                <a:highlight>
                  <a:srgbClr val="F9DEC9"/>
                </a:highlight>
                <a:latin typeface="Lora"/>
                <a:ea typeface="Lora"/>
                <a:cs typeface="Lora"/>
                <a:sym typeface="Lora"/>
              </a:rPr>
              <a:t>Position</a:t>
            </a:r>
            <a:endParaRPr b="1" sz="1100">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Lift up</a:t>
            </a:r>
            <a:r>
              <a:rPr lang="en-GB" sz="1100">
                <a:solidFill>
                  <a:schemeClr val="dk1"/>
                </a:solidFill>
                <a:latin typeface="Mada"/>
                <a:ea typeface="Mada"/>
                <a:cs typeface="Mada"/>
                <a:sym typeface="Mada"/>
              </a:rPr>
              <a:t> the </a:t>
            </a:r>
            <a:r>
              <a:rPr b="1" lang="en-GB" sz="1100">
                <a:solidFill>
                  <a:schemeClr val="dk1"/>
                </a:solidFill>
                <a:latin typeface="Mada"/>
                <a:ea typeface="Mada"/>
                <a:cs typeface="Mada"/>
                <a:sym typeface="Mada"/>
              </a:rPr>
              <a:t>uppermost </a:t>
            </a:r>
            <a:r>
              <a:rPr lang="en-GB" sz="1100">
                <a:solidFill>
                  <a:schemeClr val="dk1"/>
                </a:solidFill>
                <a:latin typeface="Mada"/>
                <a:ea typeface="Mada"/>
                <a:cs typeface="Mada"/>
                <a:sym typeface="Mada"/>
              </a:rPr>
              <a:t>buttock with your </a:t>
            </a:r>
            <a:r>
              <a:rPr b="1" lang="en-GB" sz="1100">
                <a:solidFill>
                  <a:schemeClr val="dk1"/>
                </a:solidFill>
                <a:latin typeface="Mada"/>
                <a:ea typeface="Mada"/>
                <a:cs typeface="Mada"/>
                <a:sym typeface="Mada"/>
              </a:rPr>
              <a:t>left hand so that</a:t>
            </a:r>
            <a:r>
              <a:rPr lang="en-GB" sz="1100">
                <a:solidFill>
                  <a:schemeClr val="dk1"/>
                </a:solidFill>
                <a:latin typeface="Mada"/>
                <a:ea typeface="Mada"/>
                <a:cs typeface="Mada"/>
                <a:sym typeface="Mada"/>
              </a:rPr>
              <a:t> you can see the anus, </a:t>
            </a:r>
            <a:r>
              <a:rPr b="1" lang="en-GB" sz="1100">
                <a:solidFill>
                  <a:schemeClr val="dk1"/>
                </a:solidFill>
                <a:latin typeface="Mada"/>
                <a:ea typeface="Mada"/>
                <a:cs typeface="Mada"/>
                <a:sym typeface="Mada"/>
              </a:rPr>
              <a:t>peri-anal skin</a:t>
            </a:r>
            <a:r>
              <a:rPr lang="en-GB" sz="1100">
                <a:solidFill>
                  <a:schemeClr val="dk1"/>
                </a:solidFill>
                <a:latin typeface="Mada"/>
                <a:ea typeface="Mada"/>
                <a:cs typeface="Mada"/>
                <a:sym typeface="Mada"/>
              </a:rPr>
              <a:t> and </a:t>
            </a:r>
            <a:r>
              <a:rPr b="1" lang="en-GB" sz="1100">
                <a:solidFill>
                  <a:schemeClr val="dk1"/>
                </a:solidFill>
                <a:latin typeface="Mada"/>
                <a:ea typeface="Mada"/>
                <a:cs typeface="Mada"/>
                <a:sym typeface="Mada"/>
              </a:rPr>
              <a:t>perineum </a:t>
            </a:r>
            <a:r>
              <a:rPr lang="en-GB" sz="1100">
                <a:solidFill>
                  <a:schemeClr val="dk1"/>
                </a:solidFill>
                <a:latin typeface="Mada"/>
                <a:ea typeface="Mada"/>
                <a:cs typeface="Mada"/>
                <a:sym typeface="Mada"/>
              </a:rPr>
              <a:t>clearly</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 and look for:</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AutoNum type="alphaUcPeriod"/>
            </a:pPr>
            <a:r>
              <a:rPr lang="en-GB" sz="1100">
                <a:solidFill>
                  <a:schemeClr val="dk1"/>
                </a:solidFill>
                <a:latin typeface="Mada"/>
                <a:ea typeface="Mada"/>
                <a:cs typeface="Mada"/>
                <a:sym typeface="Mada"/>
              </a:rPr>
              <a:t>Skin rash and excoriation</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AutoNum type="alphaUcPeriod"/>
            </a:pPr>
            <a:r>
              <a:rPr lang="en-GB" sz="1100">
                <a:solidFill>
                  <a:schemeClr val="dk1"/>
                </a:solidFill>
                <a:latin typeface="Mada"/>
                <a:ea typeface="Mada"/>
                <a:cs typeface="Mada"/>
                <a:sym typeface="Mada"/>
              </a:rPr>
              <a:t>Fecal soiling, blood or mucus</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AutoNum type="alphaUcPeriod"/>
            </a:pPr>
            <a:r>
              <a:rPr lang="en-GB" sz="1100">
                <a:solidFill>
                  <a:schemeClr val="dk1"/>
                </a:solidFill>
                <a:latin typeface="Mada"/>
                <a:ea typeface="Mada"/>
                <a:cs typeface="Mada"/>
                <a:sym typeface="Mada"/>
              </a:rPr>
              <a:t>Scars and sinuses or fistulae openings</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AutoNum type="alphaUcPeriod"/>
            </a:pPr>
            <a:r>
              <a:rPr lang="en-GB" sz="1100">
                <a:solidFill>
                  <a:schemeClr val="dk1"/>
                </a:solidFill>
                <a:latin typeface="Mada"/>
                <a:ea typeface="Mada"/>
                <a:cs typeface="Mada"/>
                <a:sym typeface="Mada"/>
              </a:rPr>
              <a:t>Ulcers and fissures </a:t>
            </a:r>
            <a:r>
              <a:rPr b="1" lang="en-GB" sz="1100">
                <a:solidFill>
                  <a:schemeClr val="dk1"/>
                </a:solidFill>
                <a:latin typeface="Mada"/>
                <a:ea typeface="Mada"/>
                <a:cs typeface="Mada"/>
                <a:sym typeface="Mada"/>
              </a:rPr>
              <a:t>(contraindicates further digital examination, because it is painful)</a:t>
            </a:r>
            <a:endParaRPr b="1"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AutoNum type="alphaUcPeriod"/>
            </a:pPr>
            <a:r>
              <a:rPr lang="en-GB" sz="1100">
                <a:solidFill>
                  <a:schemeClr val="dk1"/>
                </a:solidFill>
                <a:latin typeface="Mada"/>
                <a:ea typeface="Mada"/>
                <a:cs typeface="Mada"/>
                <a:sym typeface="Mada"/>
              </a:rPr>
              <a:t>Lumps and bumps</a:t>
            </a:r>
            <a:endParaRPr sz="1100">
              <a:solidFill>
                <a:schemeClr val="dk1"/>
              </a:solidFill>
              <a:latin typeface="Mada"/>
              <a:ea typeface="Mada"/>
              <a:cs typeface="Mada"/>
              <a:sym typeface="Mada"/>
            </a:endParaRPr>
          </a:p>
          <a:p>
            <a:pPr indent="-298450" lvl="3" marL="18288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Polyps, Papilloma, Condylomata, Perianal hematoma, Prolapsed piles, Carcinoma</a:t>
            </a:r>
            <a:endParaRPr sz="1100">
              <a:solidFill>
                <a:schemeClr val="dk1"/>
              </a:solidFill>
              <a:latin typeface="Mada"/>
              <a:ea typeface="Mada"/>
              <a:cs typeface="Mada"/>
              <a:sym typeface="Mada"/>
            </a:endParaRPr>
          </a:p>
        </p:txBody>
      </p:sp>
      <p:sp>
        <p:nvSpPr>
          <p:cNvPr id="1811" name="Google Shape;1811;p101"/>
          <p:cNvSpPr txBox="1"/>
          <p:nvPr/>
        </p:nvSpPr>
        <p:spPr>
          <a:xfrm>
            <a:off x="4564032" y="2683353"/>
            <a:ext cx="3025500" cy="15000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Font typeface="Lora"/>
              <a:buChar char="●"/>
            </a:pPr>
            <a:r>
              <a:rPr b="1" lang="en-GB" sz="1100">
                <a:highlight>
                  <a:srgbClr val="F9DEC9"/>
                </a:highlight>
                <a:latin typeface="Lora"/>
                <a:ea typeface="Lora"/>
                <a:cs typeface="Lora"/>
                <a:sym typeface="Lora"/>
              </a:rPr>
              <a:t>Equipment</a:t>
            </a:r>
            <a:endParaRPr b="1" sz="1100">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Good light (either a light source or pen torch)</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Plastic gloves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Lubricating jelly</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Proctoscope</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Sigmoidoscope</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Gauze pieces or tissue papers</a:t>
            </a:r>
            <a:endParaRPr sz="1100">
              <a:solidFill>
                <a:schemeClr val="dk1"/>
              </a:solidFill>
              <a:latin typeface="Mada"/>
              <a:ea typeface="Mada"/>
              <a:cs typeface="Mada"/>
              <a:sym typeface="Mada"/>
            </a:endParaRPr>
          </a:p>
        </p:txBody>
      </p:sp>
      <p:grpSp>
        <p:nvGrpSpPr>
          <p:cNvPr id="1812" name="Google Shape;1812;p101"/>
          <p:cNvGrpSpPr/>
          <p:nvPr/>
        </p:nvGrpSpPr>
        <p:grpSpPr>
          <a:xfrm>
            <a:off x="12995" y="2178874"/>
            <a:ext cx="2875800" cy="414954"/>
            <a:chOff x="0" y="5486396"/>
            <a:chExt cx="2875800" cy="414954"/>
          </a:xfrm>
        </p:grpSpPr>
        <p:sp>
          <p:nvSpPr>
            <p:cNvPr id="1813" name="Google Shape;1813;p101"/>
            <p:cNvSpPr txBox="1"/>
            <p:nvPr/>
          </p:nvSpPr>
          <p:spPr>
            <a:xfrm>
              <a:off x="0" y="5486396"/>
              <a:ext cx="2875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Preparation</a:t>
              </a:r>
              <a:endParaRPr sz="1800">
                <a:solidFill>
                  <a:srgbClr val="9FCFCF"/>
                </a:solidFill>
                <a:latin typeface="Comfortaa Regular"/>
                <a:ea typeface="Comfortaa Regular"/>
                <a:cs typeface="Comfortaa Regular"/>
                <a:sym typeface="Comfortaa Regular"/>
              </a:endParaRPr>
            </a:p>
          </p:txBody>
        </p:sp>
        <p:sp>
          <p:nvSpPr>
            <p:cNvPr id="1814" name="Google Shape;1814;p101"/>
            <p:cNvSpPr/>
            <p:nvPr/>
          </p:nvSpPr>
          <p:spPr>
            <a:xfrm>
              <a:off x="775" y="5843750"/>
              <a:ext cx="1659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1815" name="Google Shape;1815;p101"/>
          <p:cNvGrpSpPr/>
          <p:nvPr/>
        </p:nvGrpSpPr>
        <p:grpSpPr>
          <a:xfrm>
            <a:off x="12995" y="5765374"/>
            <a:ext cx="2875800" cy="414954"/>
            <a:chOff x="0" y="8381996"/>
            <a:chExt cx="2875800" cy="414954"/>
          </a:xfrm>
        </p:grpSpPr>
        <p:sp>
          <p:nvSpPr>
            <p:cNvPr id="1816" name="Google Shape;1816;p101"/>
            <p:cNvSpPr txBox="1"/>
            <p:nvPr/>
          </p:nvSpPr>
          <p:spPr>
            <a:xfrm>
              <a:off x="0" y="8381996"/>
              <a:ext cx="2875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Inspection</a:t>
              </a:r>
              <a:endParaRPr sz="1800">
                <a:solidFill>
                  <a:srgbClr val="9FCFCF"/>
                </a:solidFill>
                <a:latin typeface="Comfortaa Regular"/>
                <a:ea typeface="Comfortaa Regular"/>
                <a:cs typeface="Comfortaa Regular"/>
                <a:sym typeface="Comfortaa Regular"/>
              </a:endParaRPr>
            </a:p>
          </p:txBody>
        </p:sp>
        <p:sp>
          <p:nvSpPr>
            <p:cNvPr id="1817" name="Google Shape;1817;p101"/>
            <p:cNvSpPr/>
            <p:nvPr/>
          </p:nvSpPr>
          <p:spPr>
            <a:xfrm>
              <a:off x="775" y="8739350"/>
              <a:ext cx="1659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1818" name="Google Shape;1818;p101"/>
          <p:cNvSpPr txBox="1"/>
          <p:nvPr/>
        </p:nvSpPr>
        <p:spPr>
          <a:xfrm>
            <a:off x="-164500" y="144725"/>
            <a:ext cx="7952700" cy="2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50">
                <a:solidFill>
                  <a:srgbClr val="9FCFCF"/>
                </a:solidFill>
                <a:highlight>
                  <a:schemeClr val="lt1"/>
                </a:highlight>
                <a:latin typeface="Lora"/>
                <a:ea typeface="Lora"/>
                <a:cs typeface="Lora"/>
                <a:sym typeface="Lora"/>
              </a:rPr>
              <a:t> </a:t>
            </a:r>
            <a:r>
              <a:rPr b="1" lang="en-GB" sz="1850">
                <a:solidFill>
                  <a:srgbClr val="9FCFCF"/>
                </a:solidFill>
                <a:highlight>
                  <a:srgbClr val="FFFFFF"/>
                </a:highlight>
                <a:latin typeface="Lora"/>
                <a:ea typeface="Lora"/>
                <a:cs typeface="Lora"/>
                <a:sym typeface="Lora"/>
              </a:rPr>
              <a:t>Anorectal Disorders History and Physical Examination.</a:t>
            </a:r>
            <a:endParaRPr b="1" sz="1850">
              <a:solidFill>
                <a:srgbClr val="9FCFCF"/>
              </a:solidFill>
              <a:latin typeface="Lora"/>
              <a:ea typeface="Lora"/>
              <a:cs typeface="Lora"/>
              <a:sym typeface="Lora"/>
            </a:endParaRPr>
          </a:p>
        </p:txBody>
      </p:sp>
      <p:sp>
        <p:nvSpPr>
          <p:cNvPr id="1819" name="Google Shape;1819;p101"/>
          <p:cNvSpPr txBox="1"/>
          <p:nvPr/>
        </p:nvSpPr>
        <p:spPr>
          <a:xfrm>
            <a:off x="1228100" y="638800"/>
            <a:ext cx="5167500" cy="426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GB" sz="2000">
                <a:solidFill>
                  <a:srgbClr val="CC0000"/>
                </a:solidFill>
                <a:highlight>
                  <a:srgbClr val="F9DEC9"/>
                </a:highlight>
                <a:latin typeface="Lora"/>
                <a:ea typeface="Lora"/>
                <a:cs typeface="Lora"/>
                <a:sym typeface="Lora"/>
              </a:rPr>
              <a:t>A.</a:t>
            </a:r>
            <a:r>
              <a:rPr b="1" lang="en-GB" sz="2000">
                <a:solidFill>
                  <a:srgbClr val="9FCFCF"/>
                </a:solidFill>
                <a:latin typeface="Lora"/>
                <a:ea typeface="Lora"/>
                <a:cs typeface="Lora"/>
                <a:sym typeface="Lora"/>
              </a:rPr>
              <a:t> </a:t>
            </a:r>
            <a:r>
              <a:rPr b="1" lang="en-GB" sz="2000">
                <a:solidFill>
                  <a:srgbClr val="FF0000"/>
                </a:solidFill>
                <a:latin typeface="Lora"/>
                <a:ea typeface="Lora"/>
                <a:cs typeface="Lora"/>
                <a:sym typeface="Lora"/>
              </a:rPr>
              <a:t>DIGITAL ANORECTAL EXAMINATION</a:t>
            </a:r>
            <a:endParaRPr b="1" sz="2000">
              <a:solidFill>
                <a:srgbClr val="FF0000"/>
              </a:solidFill>
              <a:latin typeface="Lora"/>
              <a:ea typeface="Lora"/>
              <a:cs typeface="Lora"/>
              <a:sym typeface="Lora"/>
            </a:endParaRPr>
          </a:p>
          <a:p>
            <a:pPr indent="0" lvl="0" marL="0" rtl="0" algn="ctr">
              <a:lnSpc>
                <a:spcPct val="115000"/>
              </a:lnSpc>
              <a:spcBef>
                <a:spcPts val="0"/>
              </a:spcBef>
              <a:spcAft>
                <a:spcPts val="0"/>
              </a:spcAft>
              <a:buClr>
                <a:schemeClr val="dk1"/>
              </a:buClr>
              <a:buSzPts val="1100"/>
              <a:buFont typeface="Arial"/>
              <a:buNone/>
            </a:pPr>
            <a:r>
              <a:t/>
            </a:r>
            <a:endParaRPr b="1" sz="2000">
              <a:solidFill>
                <a:srgbClr val="9FCFCF"/>
              </a:solidFill>
              <a:latin typeface="Lora"/>
              <a:ea typeface="Lora"/>
              <a:cs typeface="Lora"/>
              <a:sym typeface="Lora"/>
            </a:endParaRPr>
          </a:p>
          <a:p>
            <a:pPr indent="0" lvl="0" marL="0" rtl="0" algn="l">
              <a:spcBef>
                <a:spcPts val="0"/>
              </a:spcBef>
              <a:spcAft>
                <a:spcPts val="0"/>
              </a:spcAft>
              <a:buNone/>
            </a:pPr>
            <a:r>
              <a:t/>
            </a:r>
            <a:endParaRPr b="1" sz="2000">
              <a:solidFill>
                <a:srgbClr val="9FCFCF"/>
              </a:solidFill>
            </a:endParaRPr>
          </a:p>
        </p:txBody>
      </p:sp>
      <p:grpSp>
        <p:nvGrpSpPr>
          <p:cNvPr id="1820" name="Google Shape;1820;p101"/>
          <p:cNvGrpSpPr/>
          <p:nvPr/>
        </p:nvGrpSpPr>
        <p:grpSpPr>
          <a:xfrm>
            <a:off x="400910" y="1410675"/>
            <a:ext cx="7387289" cy="802150"/>
            <a:chOff x="142685" y="1136825"/>
            <a:chExt cx="7387289" cy="802150"/>
          </a:xfrm>
        </p:grpSpPr>
        <p:sp>
          <p:nvSpPr>
            <p:cNvPr id="1821" name="Google Shape;1821;p101"/>
            <p:cNvSpPr txBox="1"/>
            <p:nvPr/>
          </p:nvSpPr>
          <p:spPr>
            <a:xfrm>
              <a:off x="2061628" y="1260075"/>
              <a:ext cx="11955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A B C C D E</a:t>
              </a:r>
              <a:endParaRPr b="1">
                <a:solidFill>
                  <a:srgbClr val="23455A"/>
                </a:solidFill>
                <a:highlight>
                  <a:srgbClr val="C7E3E6"/>
                </a:highlight>
                <a:latin typeface="Lora"/>
                <a:ea typeface="Lora"/>
                <a:cs typeface="Lora"/>
                <a:sym typeface="Lora"/>
              </a:endParaRPr>
            </a:p>
          </p:txBody>
        </p:sp>
        <p:sp>
          <p:nvSpPr>
            <p:cNvPr id="1822" name="Google Shape;1822;p101"/>
            <p:cNvSpPr txBox="1"/>
            <p:nvPr/>
          </p:nvSpPr>
          <p:spPr>
            <a:xfrm>
              <a:off x="3554954" y="1260063"/>
              <a:ext cx="15630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Vital Signs</a:t>
              </a:r>
              <a:endParaRPr b="1">
                <a:solidFill>
                  <a:srgbClr val="23455A"/>
                </a:solidFill>
                <a:highlight>
                  <a:srgbClr val="C7E3E6"/>
                </a:highlight>
                <a:latin typeface="Lora"/>
                <a:ea typeface="Lora"/>
                <a:cs typeface="Lora"/>
                <a:sym typeface="Lora"/>
              </a:endParaRPr>
            </a:p>
          </p:txBody>
        </p:sp>
        <p:sp>
          <p:nvSpPr>
            <p:cNvPr id="1823" name="Google Shape;1823;p101"/>
            <p:cNvSpPr txBox="1"/>
            <p:nvPr/>
          </p:nvSpPr>
          <p:spPr>
            <a:xfrm>
              <a:off x="1806802" y="1194125"/>
              <a:ext cx="5247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2</a:t>
              </a:r>
              <a:endParaRPr b="1" sz="2000">
                <a:solidFill>
                  <a:srgbClr val="F9DEC9"/>
                </a:solidFill>
                <a:latin typeface="Pacifico"/>
                <a:ea typeface="Pacifico"/>
                <a:cs typeface="Pacifico"/>
                <a:sym typeface="Pacifico"/>
              </a:endParaRPr>
            </a:p>
          </p:txBody>
        </p:sp>
        <p:sp>
          <p:nvSpPr>
            <p:cNvPr id="1824" name="Google Shape;1824;p101"/>
            <p:cNvSpPr txBox="1"/>
            <p:nvPr/>
          </p:nvSpPr>
          <p:spPr>
            <a:xfrm>
              <a:off x="3286530" y="1182375"/>
              <a:ext cx="419400" cy="7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3</a:t>
              </a:r>
              <a:endParaRPr b="1" sz="2000">
                <a:solidFill>
                  <a:srgbClr val="F9DEC9"/>
                </a:solidFill>
                <a:latin typeface="Pacifico"/>
                <a:ea typeface="Pacifico"/>
                <a:cs typeface="Pacifico"/>
                <a:sym typeface="Pacifico"/>
              </a:endParaRPr>
            </a:p>
          </p:txBody>
        </p:sp>
        <p:sp>
          <p:nvSpPr>
            <p:cNvPr id="1825" name="Google Shape;1825;p101"/>
            <p:cNvSpPr txBox="1"/>
            <p:nvPr/>
          </p:nvSpPr>
          <p:spPr>
            <a:xfrm>
              <a:off x="318378" y="1288120"/>
              <a:ext cx="14601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W I P P P E R</a:t>
              </a:r>
              <a:endParaRPr b="1">
                <a:solidFill>
                  <a:srgbClr val="23455A"/>
                </a:solidFill>
                <a:highlight>
                  <a:srgbClr val="C7E3E6"/>
                </a:highlight>
                <a:latin typeface="Lora"/>
                <a:ea typeface="Lora"/>
                <a:cs typeface="Lora"/>
                <a:sym typeface="Lora"/>
              </a:endParaRPr>
            </a:p>
          </p:txBody>
        </p:sp>
        <p:sp>
          <p:nvSpPr>
            <p:cNvPr id="1826" name="Google Shape;1826;p101"/>
            <p:cNvSpPr txBox="1"/>
            <p:nvPr/>
          </p:nvSpPr>
          <p:spPr>
            <a:xfrm>
              <a:off x="142685" y="1209125"/>
              <a:ext cx="5247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1</a:t>
              </a:r>
              <a:endParaRPr b="1" sz="2000">
                <a:solidFill>
                  <a:srgbClr val="F9DEC9"/>
                </a:solidFill>
                <a:latin typeface="Pacifico"/>
                <a:ea typeface="Pacifico"/>
                <a:cs typeface="Pacifico"/>
                <a:sym typeface="Pacifico"/>
              </a:endParaRPr>
            </a:p>
          </p:txBody>
        </p:sp>
        <p:sp>
          <p:nvSpPr>
            <p:cNvPr id="1827" name="Google Shape;1827;p101"/>
            <p:cNvSpPr txBox="1"/>
            <p:nvPr/>
          </p:nvSpPr>
          <p:spPr>
            <a:xfrm>
              <a:off x="5213974" y="1136825"/>
              <a:ext cx="2316000" cy="46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Position: </a:t>
              </a:r>
              <a:r>
                <a:rPr b="1" lang="en-GB" sz="1100">
                  <a:solidFill>
                    <a:srgbClr val="FF0000"/>
                  </a:solidFill>
                  <a:latin typeface="Mada"/>
                  <a:ea typeface="Mada"/>
                  <a:cs typeface="Mada"/>
                  <a:sym typeface="Mada"/>
                </a:rPr>
                <a:t>Left lateral position</a:t>
              </a:r>
              <a:endParaRPr b="1" sz="1100">
                <a:solidFill>
                  <a:srgbClr val="999999"/>
                </a:solidFill>
                <a:latin typeface="Mada"/>
                <a:ea typeface="Mada"/>
                <a:cs typeface="Mada"/>
                <a:sym typeface="Mada"/>
              </a:endParaRPr>
            </a:p>
          </p:txBody>
        </p:sp>
        <p:sp>
          <p:nvSpPr>
            <p:cNvPr id="1828" name="Google Shape;1828;p101"/>
            <p:cNvSpPr txBox="1"/>
            <p:nvPr/>
          </p:nvSpPr>
          <p:spPr>
            <a:xfrm>
              <a:off x="5213971" y="1397669"/>
              <a:ext cx="2316000" cy="46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Exposure: </a:t>
              </a:r>
              <a:r>
                <a:rPr b="1" lang="en-GB" sz="1100">
                  <a:solidFill>
                    <a:srgbClr val="FF0000"/>
                  </a:solidFill>
                  <a:latin typeface="Mada"/>
                  <a:ea typeface="Mada"/>
                  <a:cs typeface="Mada"/>
                  <a:sym typeface="Mada"/>
                </a:rPr>
                <a:t>waist to the knees. </a:t>
              </a:r>
              <a:endParaRPr b="1" sz="1100">
                <a:solidFill>
                  <a:srgbClr val="FF0000"/>
                </a:solidFill>
                <a:latin typeface="Mada"/>
                <a:ea typeface="Mada"/>
                <a:cs typeface="Mada"/>
                <a:sym typeface="Mada"/>
              </a:endParaRPr>
            </a:p>
            <a:p>
              <a:pPr indent="0" lvl="0" marL="0" rtl="0" algn="ctr">
                <a:spcBef>
                  <a:spcPts val="0"/>
                </a:spcBef>
                <a:spcAft>
                  <a:spcPts val="0"/>
                </a:spcAft>
                <a:buNone/>
              </a:pPr>
              <a:r>
                <a:rPr b="1" lang="en-GB" sz="1100">
                  <a:solidFill>
                    <a:srgbClr val="FF0000"/>
                  </a:solidFill>
                  <a:latin typeface="Mada"/>
                  <a:ea typeface="Mada"/>
                  <a:cs typeface="Mada"/>
                  <a:sym typeface="Mada"/>
                </a:rPr>
                <a:t>Offer a </a:t>
              </a:r>
              <a:r>
                <a:rPr b="1" lang="en-GB" sz="1100">
                  <a:solidFill>
                    <a:srgbClr val="FF0000"/>
                  </a:solidFill>
                  <a:latin typeface="Mada"/>
                  <a:ea typeface="Mada"/>
                  <a:cs typeface="Mada"/>
                  <a:sym typeface="Mada"/>
                </a:rPr>
                <a:t>chaperone</a:t>
              </a:r>
              <a:endParaRPr b="1" sz="1100">
                <a:solidFill>
                  <a:srgbClr val="FF0000"/>
                </a:solidFill>
                <a:latin typeface="Mada"/>
                <a:ea typeface="Mada"/>
                <a:cs typeface="Mada"/>
                <a:sym typeface="Mada"/>
              </a:endParaRPr>
            </a:p>
          </p:txBody>
        </p:sp>
        <p:cxnSp>
          <p:nvCxnSpPr>
            <p:cNvPr id="1829" name="Google Shape;1829;p101"/>
            <p:cNvCxnSpPr/>
            <p:nvPr/>
          </p:nvCxnSpPr>
          <p:spPr>
            <a:xfrm flipH="1">
              <a:off x="5418458" y="1866285"/>
              <a:ext cx="1368600" cy="5100"/>
            </a:xfrm>
            <a:prstGeom prst="straightConnector1">
              <a:avLst/>
            </a:prstGeom>
            <a:noFill/>
            <a:ln cap="flat" cmpd="sng" w="28575">
              <a:solidFill>
                <a:srgbClr val="C7E3E6"/>
              </a:solidFill>
              <a:prstDash val="dash"/>
              <a:round/>
              <a:headEnd len="med" w="med" type="none"/>
              <a:tailEnd len="med" w="med" type="none"/>
            </a:ln>
          </p:spPr>
        </p:cxnSp>
      </p:grpSp>
      <p:grpSp>
        <p:nvGrpSpPr>
          <p:cNvPr id="1830" name="Google Shape;1830;p101"/>
          <p:cNvGrpSpPr/>
          <p:nvPr/>
        </p:nvGrpSpPr>
        <p:grpSpPr>
          <a:xfrm>
            <a:off x="12995" y="7841262"/>
            <a:ext cx="2875800" cy="449592"/>
            <a:chOff x="0" y="1108358"/>
            <a:chExt cx="2875800" cy="449592"/>
          </a:xfrm>
        </p:grpSpPr>
        <p:sp>
          <p:nvSpPr>
            <p:cNvPr id="1831" name="Google Shape;1831;p101"/>
            <p:cNvSpPr txBox="1"/>
            <p:nvPr/>
          </p:nvSpPr>
          <p:spPr>
            <a:xfrm>
              <a:off x="0" y="1108358"/>
              <a:ext cx="2875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Palpation</a:t>
              </a:r>
              <a:endParaRPr sz="1800">
                <a:solidFill>
                  <a:srgbClr val="9FCFCF"/>
                </a:solidFill>
                <a:latin typeface="Comfortaa Regular"/>
                <a:ea typeface="Comfortaa Regular"/>
                <a:cs typeface="Comfortaa Regular"/>
                <a:sym typeface="Comfortaa Regular"/>
              </a:endParaRPr>
            </a:p>
          </p:txBody>
        </p:sp>
        <p:sp>
          <p:nvSpPr>
            <p:cNvPr id="1832" name="Google Shape;1832;p101"/>
            <p:cNvSpPr/>
            <p:nvPr/>
          </p:nvSpPr>
          <p:spPr>
            <a:xfrm>
              <a:off x="775" y="1500350"/>
              <a:ext cx="1659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1833" name="Google Shape;1833;p101"/>
          <p:cNvSpPr txBox="1"/>
          <p:nvPr/>
        </p:nvSpPr>
        <p:spPr>
          <a:xfrm>
            <a:off x="271695" y="8277603"/>
            <a:ext cx="7055400" cy="205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100">
                <a:solidFill>
                  <a:schemeClr val="dk1"/>
                </a:solidFill>
                <a:latin typeface="Mada"/>
                <a:ea typeface="Mada"/>
                <a:cs typeface="Mada"/>
                <a:sym typeface="Mada"/>
              </a:rPr>
              <a:t>Place the </a:t>
            </a:r>
            <a:r>
              <a:rPr b="1" lang="en-GB" sz="1100">
                <a:solidFill>
                  <a:schemeClr val="dk1"/>
                </a:solidFill>
                <a:latin typeface="Mada"/>
                <a:ea typeface="Mada"/>
                <a:cs typeface="Mada"/>
                <a:sym typeface="Mada"/>
              </a:rPr>
              <a:t>pulp of your right index</a:t>
            </a:r>
            <a:r>
              <a:rPr lang="en-GB" sz="1100">
                <a:solidFill>
                  <a:schemeClr val="dk1"/>
                </a:solidFill>
                <a:latin typeface="Mada"/>
                <a:ea typeface="Mada"/>
                <a:cs typeface="Mada"/>
                <a:sym typeface="Mada"/>
              </a:rPr>
              <a:t> finger flat upon the </a:t>
            </a:r>
            <a:r>
              <a:rPr b="1" lang="en-GB" sz="1100">
                <a:solidFill>
                  <a:schemeClr val="dk1"/>
                </a:solidFill>
                <a:latin typeface="Mada"/>
                <a:ea typeface="Mada"/>
                <a:cs typeface="Mada"/>
                <a:sym typeface="Mada"/>
              </a:rPr>
              <a:t>posterior aspect of anal verge</a:t>
            </a:r>
            <a:r>
              <a:rPr lang="en-GB" sz="1100">
                <a:solidFill>
                  <a:schemeClr val="dk1"/>
                </a:solidFill>
                <a:latin typeface="Mada"/>
                <a:ea typeface="Mada"/>
                <a:cs typeface="Mada"/>
                <a:sym typeface="Mada"/>
              </a:rPr>
              <a:t> and exert firm pressure at the same time ask the patient to open his/her mouth to take deep breath quietly in and out until the sphincter is felt to yield. Then with rotatory movement the finger is introduced slowly. </a:t>
            </a:r>
            <a:r>
              <a:rPr b="1" lang="en-GB" sz="1100">
                <a:solidFill>
                  <a:schemeClr val="dk1"/>
                </a:solidFill>
                <a:latin typeface="Mada"/>
                <a:ea typeface="Mada"/>
                <a:cs typeface="Mada"/>
                <a:sym typeface="Mada"/>
              </a:rPr>
              <a:t>Never thrust the tip of your finger straight in.</a:t>
            </a:r>
            <a:endParaRPr b="1" sz="1100">
              <a:solidFill>
                <a:schemeClr val="dk1"/>
              </a:solidFill>
              <a:latin typeface="Mada"/>
              <a:ea typeface="Mada"/>
              <a:cs typeface="Mada"/>
              <a:sym typeface="Mada"/>
            </a:endParaRPr>
          </a:p>
          <a:p>
            <a:pPr indent="-298450" lvl="0" marL="457200" rtl="0" algn="l">
              <a:lnSpc>
                <a:spcPct val="115000"/>
              </a:lnSpc>
              <a:spcBef>
                <a:spcPts val="1000"/>
              </a:spcBef>
              <a:spcAft>
                <a:spcPts val="0"/>
              </a:spcAft>
              <a:buClr>
                <a:schemeClr val="dk1"/>
              </a:buClr>
              <a:buSzPts val="1100"/>
              <a:buFont typeface="Lora"/>
              <a:buAutoNum type="alphaUcPeriod"/>
            </a:pPr>
            <a:r>
              <a:rPr b="1" lang="en-GB" sz="1100">
                <a:solidFill>
                  <a:schemeClr val="dk1"/>
                </a:solidFill>
                <a:highlight>
                  <a:srgbClr val="F9DEC9"/>
                </a:highlight>
                <a:latin typeface="Lora"/>
                <a:ea typeface="Lora"/>
                <a:cs typeface="Lora"/>
                <a:sym typeface="Lora"/>
              </a:rPr>
              <a:t>The anal canal</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 the finger goes through the anal canal note: </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a:t>
            </a:r>
            <a:r>
              <a:rPr b="1" lang="en-GB" sz="1100">
                <a:solidFill>
                  <a:schemeClr val="dk1"/>
                </a:solidFill>
                <a:latin typeface="Mada"/>
                <a:ea typeface="Mada"/>
                <a:cs typeface="Mada"/>
                <a:sym typeface="Mada"/>
              </a:rPr>
              <a:t>tone </a:t>
            </a:r>
            <a:r>
              <a:rPr lang="en-GB" sz="1100">
                <a:solidFill>
                  <a:schemeClr val="dk1"/>
                </a:solidFill>
                <a:latin typeface="Mada"/>
                <a:ea typeface="Mada"/>
                <a:cs typeface="Mada"/>
                <a:sym typeface="Mada"/>
              </a:rPr>
              <a:t>of the sphincter</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Pain </a:t>
            </a:r>
            <a:r>
              <a:rPr lang="en-GB" sz="1100">
                <a:solidFill>
                  <a:schemeClr val="dk1"/>
                </a:solidFill>
                <a:latin typeface="Mada"/>
                <a:ea typeface="Mada"/>
                <a:cs typeface="Mada"/>
                <a:sym typeface="Mada"/>
              </a:rPr>
              <a:t>or tenderness</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Thickness or </a:t>
            </a:r>
            <a:r>
              <a:rPr b="1" lang="en-GB" sz="1100">
                <a:solidFill>
                  <a:schemeClr val="dk1"/>
                </a:solidFill>
                <a:latin typeface="Mada"/>
                <a:ea typeface="Mada"/>
                <a:cs typeface="Mada"/>
                <a:sym typeface="Mada"/>
              </a:rPr>
              <a:t>masses</a:t>
            </a:r>
            <a:endParaRPr b="1"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b="1" sz="1100">
              <a:solidFill>
                <a:schemeClr val="dk1"/>
              </a:solidFill>
              <a:latin typeface="Mada"/>
              <a:ea typeface="Mada"/>
              <a:cs typeface="Mada"/>
              <a:sym typeface="Mada"/>
            </a:endParaRPr>
          </a:p>
        </p:txBody>
      </p:sp>
      <p:pic>
        <p:nvPicPr>
          <p:cNvPr id="1834" name="Google Shape;1834;p101"/>
          <p:cNvPicPr preferRelativeResize="0"/>
          <p:nvPr/>
        </p:nvPicPr>
        <p:blipFill>
          <a:blip r:embed="rId3">
            <a:alphaModFix/>
          </a:blip>
          <a:stretch>
            <a:fillRect/>
          </a:stretch>
        </p:blipFill>
        <p:spPr>
          <a:xfrm>
            <a:off x="5240450" y="9175525"/>
            <a:ext cx="1323975" cy="1343275"/>
          </a:xfrm>
          <a:prstGeom prst="rect">
            <a:avLst/>
          </a:prstGeom>
          <a:noFill/>
          <a:ln cap="flat" cmpd="sng" w="19050">
            <a:solidFill>
              <a:srgbClr val="DBA17B"/>
            </a:solidFill>
            <a:prstDash val="solid"/>
            <a:round/>
            <a:headEnd len="sm" w="sm" type="none"/>
            <a:tailEnd len="sm" w="sm" type="none"/>
          </a:ln>
        </p:spPr>
      </p:pic>
      <p:sp>
        <p:nvSpPr>
          <p:cNvPr id="1835" name="Google Shape;1835;p101"/>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pic>
        <p:nvPicPr>
          <p:cNvPr id="1836" name="Google Shape;1836;p101">
            <a:hlinkClick r:id="rId4"/>
          </p:cNvPr>
          <p:cNvPicPr preferRelativeResize="0"/>
          <p:nvPr/>
        </p:nvPicPr>
        <p:blipFill>
          <a:blip r:embed="rId5">
            <a:alphaModFix/>
          </a:blip>
          <a:stretch>
            <a:fillRect/>
          </a:stretch>
        </p:blipFill>
        <p:spPr>
          <a:xfrm>
            <a:off x="6311375" y="623075"/>
            <a:ext cx="608325" cy="608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21"/>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1"/>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1"/>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1"/>
          <p:cNvSpPr txBox="1"/>
          <p:nvPr/>
        </p:nvSpPr>
        <p:spPr>
          <a:xfrm>
            <a:off x="0" y="152400"/>
            <a:ext cx="32385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General </a:t>
            </a:r>
            <a:r>
              <a:rPr lang="en-GB" sz="1800">
                <a:solidFill>
                  <a:srgbClr val="9FCFCF"/>
                </a:solidFill>
                <a:latin typeface="Comfortaa Regular"/>
                <a:ea typeface="Comfortaa Regular"/>
                <a:cs typeface="Comfortaa Regular"/>
                <a:sym typeface="Comfortaa Regular"/>
              </a:rPr>
              <a:t>Inspection Cont.. </a:t>
            </a:r>
            <a:endParaRPr sz="1800">
              <a:solidFill>
                <a:srgbClr val="9FCFCF"/>
              </a:solidFill>
              <a:latin typeface="Comfortaa Regular"/>
              <a:ea typeface="Comfortaa Regular"/>
              <a:cs typeface="Comfortaa Regular"/>
              <a:sym typeface="Comfortaa Regular"/>
            </a:endParaRPr>
          </a:p>
        </p:txBody>
      </p:sp>
      <p:sp>
        <p:nvSpPr>
          <p:cNvPr id="411" name="Google Shape;411;p21"/>
          <p:cNvSpPr/>
          <p:nvPr/>
        </p:nvSpPr>
        <p:spPr>
          <a:xfrm>
            <a:off x="775" y="509750"/>
            <a:ext cx="31902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412" name="Google Shape;412;p21"/>
          <p:cNvSpPr txBox="1"/>
          <p:nvPr/>
        </p:nvSpPr>
        <p:spPr>
          <a:xfrm>
            <a:off x="59150" y="625600"/>
            <a:ext cx="7122600" cy="10072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Font typeface="Lora"/>
              <a:buAutoNum type="arabicPeriod"/>
            </a:pPr>
            <a:r>
              <a:rPr b="1" lang="en-GB" sz="1100">
                <a:highlight>
                  <a:srgbClr val="F9DEC9"/>
                </a:highlight>
                <a:latin typeface="Lora"/>
                <a:ea typeface="Lora"/>
                <a:cs typeface="Lora"/>
                <a:sym typeface="Lora"/>
              </a:rPr>
              <a:t>Hands:</a:t>
            </a:r>
            <a:r>
              <a:rPr lang="en-GB" sz="1100">
                <a:latin typeface="Mada"/>
                <a:ea typeface="Mada"/>
                <a:cs typeface="Mada"/>
                <a:sym typeface="Mada"/>
              </a:rPr>
              <a:t> </a:t>
            </a:r>
            <a:endParaRPr sz="1100">
              <a:latin typeface="Mada"/>
              <a:ea typeface="Mada"/>
              <a:cs typeface="Mada"/>
              <a:sym typeface="Mada"/>
            </a:endParaRPr>
          </a:p>
          <a:p>
            <a:pPr indent="-298450" lvl="0" marL="914400" rtl="0" algn="l">
              <a:lnSpc>
                <a:spcPct val="115000"/>
              </a:lnSpc>
              <a:spcBef>
                <a:spcPts val="0"/>
              </a:spcBef>
              <a:spcAft>
                <a:spcPts val="0"/>
              </a:spcAft>
              <a:buSzPts val="1100"/>
              <a:buFont typeface="Mada"/>
              <a:buChar char="○"/>
            </a:pPr>
            <a:r>
              <a:rPr b="1" lang="en-GB" sz="1100">
                <a:solidFill>
                  <a:schemeClr val="dk1"/>
                </a:solidFill>
                <a:latin typeface="Mada"/>
                <a:ea typeface="Mada"/>
                <a:cs typeface="Mada"/>
                <a:sym typeface="Mada"/>
              </a:rPr>
              <a:t>Osler’s nodes</a:t>
            </a:r>
            <a:r>
              <a:rPr lang="en-GB" sz="1100">
                <a:solidFill>
                  <a:schemeClr val="dk1"/>
                </a:solidFill>
                <a:latin typeface="Mada"/>
                <a:ea typeface="Mada"/>
                <a:cs typeface="Mada"/>
                <a:sym typeface="Mada"/>
              </a:rPr>
              <a:t>: painful - in distal fingers → Infective endocarditis.</a:t>
            </a:r>
            <a:endParaRPr sz="1100">
              <a:solidFill>
                <a:schemeClr val="dk1"/>
              </a:solidFill>
              <a:latin typeface="Mada"/>
              <a:ea typeface="Mada"/>
              <a:cs typeface="Mada"/>
              <a:sym typeface="Mada"/>
            </a:endParaRPr>
          </a:p>
          <a:p>
            <a:pPr indent="-298450" lvl="0" marL="914400" rtl="0" algn="l">
              <a:lnSpc>
                <a:spcPct val="115000"/>
              </a:lnSpc>
              <a:spcBef>
                <a:spcPts val="0"/>
              </a:spcBef>
              <a:spcAft>
                <a:spcPts val="0"/>
              </a:spcAft>
              <a:buSzPts val="1100"/>
              <a:buFont typeface="Mada"/>
              <a:buChar char="○"/>
            </a:pPr>
            <a:r>
              <a:rPr b="1" lang="en-GB" sz="1100">
                <a:solidFill>
                  <a:schemeClr val="dk1"/>
                </a:solidFill>
                <a:latin typeface="Mada"/>
                <a:ea typeface="Mada"/>
                <a:cs typeface="Mada"/>
                <a:sym typeface="Mada"/>
              </a:rPr>
              <a:t>Janeway lesions</a:t>
            </a:r>
            <a:r>
              <a:rPr lang="en-GB" sz="1100">
                <a:solidFill>
                  <a:schemeClr val="dk1"/>
                </a:solidFill>
                <a:latin typeface="Mada"/>
                <a:ea typeface="Mada"/>
                <a:cs typeface="Mada"/>
                <a:sym typeface="Mada"/>
              </a:rPr>
              <a:t>: palm (thenar and hypothenar) → Infective endocarditis.</a:t>
            </a:r>
            <a:endParaRPr sz="1100">
              <a:solidFill>
                <a:schemeClr val="dk1"/>
              </a:solidFill>
              <a:latin typeface="Mada"/>
              <a:ea typeface="Mada"/>
              <a:cs typeface="Mada"/>
              <a:sym typeface="Mada"/>
            </a:endParaRPr>
          </a:p>
          <a:p>
            <a:pPr indent="-298450" lvl="0"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Pallor </a:t>
            </a:r>
            <a:r>
              <a:rPr lang="en-GB" sz="1100">
                <a:solidFill>
                  <a:schemeClr val="dk1"/>
                </a:solidFill>
                <a:latin typeface="Mada"/>
                <a:ea typeface="Mada"/>
                <a:cs typeface="Mada"/>
                <a:sym typeface="Mada"/>
              </a:rPr>
              <a:t>→ Anemia, poor peripheral perfusion (e.g. congestive heart failure).</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Muscular twitches or cramps</a:t>
            </a:r>
            <a:r>
              <a:rPr lang="en-GB" sz="1100">
                <a:solidFill>
                  <a:schemeClr val="dk1"/>
                </a:solidFill>
                <a:latin typeface="Mada"/>
                <a:ea typeface="Mada"/>
                <a:cs typeface="Mada"/>
                <a:sym typeface="Mada"/>
              </a:rPr>
              <a:t> (high Ca)</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Thenar and hypothenar muscle wasting and palmar erythema</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Callosities</a:t>
            </a:r>
            <a:r>
              <a:rPr lang="en-GB" sz="1100">
                <a:solidFill>
                  <a:schemeClr val="dk1"/>
                </a:solidFill>
                <a:latin typeface="Mada"/>
                <a:ea typeface="Mada"/>
                <a:cs typeface="Mada"/>
                <a:sym typeface="Mada"/>
              </a:rPr>
              <a:t>→ it may indicate the patient's occupation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rgbClr val="FF0000"/>
                </a:solidFill>
                <a:latin typeface="Mada"/>
                <a:ea typeface="Mada"/>
                <a:cs typeface="Mada"/>
                <a:sym typeface="Mada"/>
              </a:rPr>
              <a:t>Dupuytren’s contracture</a:t>
            </a:r>
            <a:r>
              <a:rPr lang="en-GB" sz="1100">
                <a:solidFill>
                  <a:schemeClr val="dk1"/>
                </a:solidFill>
                <a:latin typeface="Mada"/>
                <a:ea typeface="Mada"/>
                <a:cs typeface="Mada"/>
                <a:sym typeface="Mada"/>
              </a:rPr>
              <a:t> (thickening of the palmar fascia) → alcoholic liver disease</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Asterixis: Flapping tremor</a:t>
            </a:r>
            <a:r>
              <a:rPr lang="en-GB" sz="1100">
                <a:solidFill>
                  <a:schemeClr val="dk1"/>
                </a:solidFill>
                <a:latin typeface="Mada"/>
                <a:ea typeface="Mada"/>
                <a:cs typeface="Mada"/>
                <a:sym typeface="Mada"/>
              </a:rPr>
              <a:t> (</a:t>
            </a:r>
            <a:r>
              <a:rPr lang="en-GB" sz="1100">
                <a:solidFill>
                  <a:srgbClr val="FF0000"/>
                </a:solidFill>
                <a:latin typeface="Mada"/>
                <a:ea typeface="Mada"/>
                <a:cs typeface="Mada"/>
                <a:sym typeface="Mada"/>
              </a:rPr>
              <a:t>hepatic encephalopathy due to hyperammonemia</a:t>
            </a:r>
            <a:r>
              <a:rPr lang="en-GB" sz="1100">
                <a:solidFill>
                  <a:schemeClr val="dk1"/>
                </a:solidFill>
                <a:latin typeface="Mada"/>
                <a:ea typeface="Mada"/>
                <a:cs typeface="Mada"/>
                <a:sym typeface="Mada"/>
              </a:rPr>
              <a:t> &amp; uremia)</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Temperature &amp; radial pulse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AutoNum type="arabicPeriod"/>
            </a:pPr>
            <a:r>
              <a:rPr b="1" lang="en-GB" sz="1100">
                <a:solidFill>
                  <a:schemeClr val="dk1"/>
                </a:solidFill>
                <a:highlight>
                  <a:srgbClr val="F9DEC9"/>
                </a:highlight>
                <a:latin typeface="Lora"/>
                <a:ea typeface="Lora"/>
                <a:cs typeface="Lora"/>
                <a:sym typeface="Lora"/>
              </a:rPr>
              <a:t>Arm:</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Arteriovenous fistula </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Scratch marks (uremic pruritus) </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Bruising and bleeding </a:t>
            </a:r>
            <a:r>
              <a:rPr b="1" lang="en-GB" sz="1100">
                <a:solidFill>
                  <a:srgbClr val="999999"/>
                </a:solidFill>
                <a:latin typeface="Mada"/>
                <a:ea typeface="Mada"/>
                <a:cs typeface="Mada"/>
                <a:sym typeface="Mada"/>
              </a:rPr>
              <a:t>(</a:t>
            </a:r>
            <a:r>
              <a:rPr lang="en-GB" sz="1100">
                <a:solidFill>
                  <a:srgbClr val="999999"/>
                </a:solidFill>
                <a:latin typeface="Mada"/>
                <a:ea typeface="Mada"/>
                <a:cs typeface="Mada"/>
                <a:sym typeface="Mada"/>
              </a:rPr>
              <a:t>uremia can affect the platelet function</a:t>
            </a:r>
            <a:r>
              <a:rPr b="1" lang="en-GB" sz="1100">
                <a:solidFill>
                  <a:srgbClr val="999999"/>
                </a:solidFill>
                <a:latin typeface="Mada"/>
                <a:ea typeface="Mada"/>
                <a:cs typeface="Mada"/>
                <a:sym typeface="Mada"/>
              </a:rPr>
              <a:t>)</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Flapping tremor / spider naevi/ bruising.</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AutoNum type="arabicPeriod"/>
            </a:pPr>
            <a:r>
              <a:rPr b="1" lang="en-GB" sz="1100">
                <a:solidFill>
                  <a:schemeClr val="dk1"/>
                </a:solidFill>
                <a:highlight>
                  <a:srgbClr val="F9DEC9"/>
                </a:highlight>
                <a:latin typeface="Lora"/>
                <a:ea typeface="Lora"/>
                <a:cs typeface="Lora"/>
                <a:sym typeface="Lora"/>
              </a:rPr>
              <a:t>Eyes:</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Jaundice in the sclera </a:t>
            </a:r>
            <a:r>
              <a:rPr lang="en-GB" sz="1100">
                <a:solidFill>
                  <a:schemeClr val="dk1"/>
                </a:solidFill>
                <a:latin typeface="Mada"/>
                <a:ea typeface="Mada"/>
                <a:cs typeface="Mada"/>
                <a:sym typeface="Mada"/>
              </a:rPr>
              <a:t>(</a:t>
            </a:r>
            <a:r>
              <a:rPr lang="en-GB" sz="1100">
                <a:solidFill>
                  <a:srgbClr val="999999"/>
                </a:solidFill>
                <a:latin typeface="Mada"/>
                <a:ea typeface="Mada"/>
                <a:cs typeface="Mada"/>
                <a:sym typeface="Mada"/>
              </a:rPr>
              <a:t>lift upper lid and ask the patient to look down</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Asymmetry </a:t>
            </a:r>
            <a:r>
              <a:rPr lang="en-GB" sz="1100">
                <a:solidFill>
                  <a:schemeClr val="dk1"/>
                </a:solidFill>
                <a:latin typeface="Mada"/>
                <a:ea typeface="Mada"/>
                <a:cs typeface="Mada"/>
                <a:sym typeface="Mada"/>
              </a:rPr>
              <a:t>of the position , size . or colour of the eyes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Pallor in conjunctiva</a:t>
            </a:r>
            <a:r>
              <a:rPr lang="en-GB" sz="1100">
                <a:solidFill>
                  <a:schemeClr val="dk1"/>
                </a:solidFill>
                <a:latin typeface="Mada"/>
                <a:ea typeface="Mada"/>
                <a:cs typeface="Mada"/>
                <a:sym typeface="Mada"/>
              </a:rPr>
              <a:t> (</a:t>
            </a:r>
            <a:r>
              <a:rPr lang="en-GB" sz="1100">
                <a:solidFill>
                  <a:srgbClr val="999999"/>
                </a:solidFill>
                <a:latin typeface="Mada"/>
                <a:ea typeface="Mada"/>
                <a:cs typeface="Mada"/>
                <a:sym typeface="Mada"/>
              </a:rPr>
              <a:t>pull lower lid down and ask the patient to look up</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Inspect eyes movements</a:t>
            </a:r>
            <a:r>
              <a:rPr lang="en-GB" sz="1100">
                <a:solidFill>
                  <a:schemeClr val="dk1"/>
                </a:solidFill>
                <a:latin typeface="Mada"/>
                <a:ea typeface="Mada"/>
                <a:cs typeface="Mada"/>
                <a:sym typeface="Mada"/>
              </a:rPr>
              <a:t> : (</a:t>
            </a:r>
            <a:r>
              <a:rPr lang="en-GB" sz="1100">
                <a:solidFill>
                  <a:srgbClr val="999999"/>
                </a:solidFill>
                <a:latin typeface="Mada"/>
                <a:ea typeface="Mada"/>
                <a:cs typeface="Mada"/>
                <a:sym typeface="Mada"/>
              </a:rPr>
              <a:t>by fixing the patient's head with one hand while asking him to watch your fingers as it travels upwards , downwards , inwards and outwards to full extremes of movement. The patient should be asked if he experience any double Vision “diplopia” in any particular position</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Presence exophthalmos</a:t>
            </a:r>
            <a:r>
              <a:rPr lang="en-GB" sz="1100">
                <a:solidFill>
                  <a:schemeClr val="dk1"/>
                </a:solidFill>
                <a:latin typeface="Mada"/>
                <a:ea typeface="Mada"/>
                <a:cs typeface="Mada"/>
                <a:sym typeface="Mada"/>
              </a:rPr>
              <a:t> ( </a:t>
            </a:r>
            <a:r>
              <a:rPr lang="en-GB" sz="1100">
                <a:solidFill>
                  <a:srgbClr val="999999"/>
                </a:solidFill>
                <a:latin typeface="Mada"/>
                <a:ea typeface="Mada"/>
                <a:cs typeface="Mada"/>
                <a:sym typeface="Mada"/>
              </a:rPr>
              <a:t>the eyeball is pushed forwards , pushing the lids apart</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Diabetic or hypertensive changes in the fundus</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Band keratopathy</a:t>
            </a:r>
            <a:r>
              <a:rPr lang="en-GB" sz="1100">
                <a:solidFill>
                  <a:schemeClr val="dk1"/>
                </a:solidFill>
                <a:latin typeface="Mada"/>
                <a:ea typeface="Mada"/>
                <a:cs typeface="Mada"/>
                <a:sym typeface="Mada"/>
              </a:rPr>
              <a:t> (Ca deposition in the cornea)</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Kayser-Fleischer ring (</a:t>
            </a:r>
            <a:r>
              <a:rPr lang="en-GB" sz="1100">
                <a:solidFill>
                  <a:schemeClr val="dk1"/>
                </a:solidFill>
                <a:latin typeface="Mada"/>
                <a:ea typeface="Mada"/>
                <a:cs typeface="Mada"/>
                <a:sym typeface="Mada"/>
              </a:rPr>
              <a:t>Wilson’s  disease</a:t>
            </a:r>
            <a:r>
              <a:rPr b="1" lang="en-GB" sz="1100">
                <a:solidFill>
                  <a:schemeClr val="dk1"/>
                </a:solidFill>
                <a:latin typeface="Mada"/>
                <a:ea typeface="Mada"/>
                <a:cs typeface="Mada"/>
                <a:sym typeface="Mada"/>
              </a:rPr>
              <a:t>)</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AutoNum type="arabicPeriod"/>
            </a:pPr>
            <a:r>
              <a:rPr b="1" lang="en-GB" sz="1100">
                <a:solidFill>
                  <a:schemeClr val="dk1"/>
                </a:solidFill>
                <a:highlight>
                  <a:srgbClr val="F9DEC9"/>
                </a:highlight>
                <a:latin typeface="Lora"/>
                <a:ea typeface="Lora"/>
                <a:cs typeface="Lora"/>
                <a:sym typeface="Lora"/>
              </a:rPr>
              <a:t>Mouth:</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Uremic fetor, and mucosal ulcer.</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Colour and status of the lips.</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Tongue (movement, symmetry and surface). </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Check teeth, gum soft palate and tonsils. </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Check the Posterior wall of the oropharynx </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AutoNum type="arabicPeriod"/>
            </a:pPr>
            <a:r>
              <a:rPr b="1" lang="en-GB" sz="1100">
                <a:solidFill>
                  <a:schemeClr val="dk1"/>
                </a:solidFill>
                <a:highlight>
                  <a:srgbClr val="F9DEC9"/>
                </a:highlight>
                <a:latin typeface="Lora"/>
                <a:ea typeface="Lora"/>
                <a:cs typeface="Lora"/>
                <a:sym typeface="Lora"/>
              </a:rPr>
              <a:t>Neck</a:t>
            </a:r>
            <a:r>
              <a:rPr b="1" lang="en-GB" sz="1100">
                <a:solidFill>
                  <a:schemeClr val="dk1"/>
                </a:solidFill>
                <a:highlight>
                  <a:srgbClr val="F9DEC9"/>
                </a:highlight>
                <a:latin typeface="Lora"/>
                <a:ea typeface="Lora"/>
                <a:cs typeface="Lora"/>
                <a:sym typeface="Lora"/>
              </a:rPr>
              <a:t>:</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Look for any </a:t>
            </a:r>
            <a:r>
              <a:rPr b="1" lang="en-GB" sz="1100">
                <a:solidFill>
                  <a:schemeClr val="dk1"/>
                </a:solidFill>
                <a:latin typeface="Mada"/>
                <a:ea typeface="Mada"/>
                <a:cs typeface="Mada"/>
                <a:sym typeface="Mada"/>
              </a:rPr>
              <a:t>neck swelling </a:t>
            </a:r>
            <a:r>
              <a:rPr lang="en-GB" sz="1100">
                <a:solidFill>
                  <a:schemeClr val="dk1"/>
                </a:solidFill>
                <a:latin typeface="Mada"/>
                <a:ea typeface="Mada"/>
                <a:cs typeface="Mada"/>
                <a:sym typeface="Mada"/>
              </a:rPr>
              <a:t>or</a:t>
            </a:r>
            <a:r>
              <a:rPr b="1" lang="en-GB" sz="1100">
                <a:solidFill>
                  <a:schemeClr val="dk1"/>
                </a:solidFill>
                <a:latin typeface="Mada"/>
                <a:ea typeface="Mada"/>
                <a:cs typeface="Mada"/>
                <a:sym typeface="Mada"/>
              </a:rPr>
              <a:t> visible pulsations </a:t>
            </a:r>
            <a:r>
              <a:rPr lang="en-GB" sz="1100">
                <a:solidFill>
                  <a:srgbClr val="999999"/>
                </a:solidFill>
                <a:latin typeface="Mada"/>
                <a:ea typeface="Mada"/>
                <a:cs typeface="Mada"/>
                <a:sym typeface="Mada"/>
              </a:rPr>
              <a:t>(neck veins)</a:t>
            </a:r>
            <a:endParaRPr sz="1100">
              <a:solidFill>
                <a:srgbClr val="999999"/>
              </a:solidFill>
              <a:latin typeface="Mada"/>
              <a:ea typeface="Mada"/>
              <a:cs typeface="Mada"/>
              <a:sym typeface="Mada"/>
            </a:endParaRPr>
          </a:p>
          <a:p>
            <a:pPr indent="0" lvl="0" marL="0" rtl="0" algn="l">
              <a:lnSpc>
                <a:spcPct val="115000"/>
              </a:lnSpc>
              <a:spcBef>
                <a:spcPts val="0"/>
              </a:spcBef>
              <a:spcAft>
                <a:spcPts val="0"/>
              </a:spcAft>
              <a:buNone/>
            </a:pPr>
            <a:r>
              <a:t/>
            </a:r>
            <a:endParaRPr b="1"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AutoNum type="arabicPeriod"/>
            </a:pPr>
            <a:r>
              <a:rPr b="1" lang="en-GB" sz="1100">
                <a:solidFill>
                  <a:schemeClr val="dk1"/>
                </a:solidFill>
                <a:highlight>
                  <a:srgbClr val="F9DEC9"/>
                </a:highlight>
                <a:latin typeface="Lora"/>
                <a:ea typeface="Lora"/>
                <a:cs typeface="Lora"/>
                <a:sym typeface="Lora"/>
              </a:rPr>
              <a:t>Chest:</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Lora"/>
              <a:buChar char="○"/>
            </a:pPr>
            <a:r>
              <a:rPr b="1" lang="en-GB" sz="1100">
                <a:solidFill>
                  <a:schemeClr val="dk1"/>
                </a:solidFill>
                <a:latin typeface="Mada"/>
                <a:ea typeface="Mada"/>
                <a:cs typeface="Mada"/>
                <a:sym typeface="Mada"/>
              </a:rPr>
              <a:t>Shape and symmetry of the chest</a:t>
            </a:r>
            <a:r>
              <a:rPr lang="en-GB" sz="1100">
                <a:solidFill>
                  <a:schemeClr val="dk1"/>
                </a:solidFill>
                <a:latin typeface="Mada"/>
                <a:ea typeface="Mada"/>
                <a:cs typeface="Mada"/>
                <a:sym typeface="Mada"/>
              </a:rPr>
              <a:t> (</a:t>
            </a:r>
            <a:r>
              <a:rPr lang="en-GB" sz="1100">
                <a:solidFill>
                  <a:srgbClr val="999999"/>
                </a:solidFill>
                <a:latin typeface="Mada"/>
                <a:ea typeface="Mada"/>
                <a:cs typeface="Mada"/>
                <a:sym typeface="Mada"/>
              </a:rPr>
              <a:t>Barrel shaped, Kyphosis, Scoliosis, Pectus excavatum, Pectus carinatum</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Lesions of the chest wall </a:t>
            </a:r>
            <a:r>
              <a:rPr lang="en-GB" sz="1100">
                <a:solidFill>
                  <a:schemeClr val="dk1"/>
                </a:solidFill>
                <a:latin typeface="Mada"/>
                <a:ea typeface="Mada"/>
                <a:cs typeface="Mada"/>
                <a:sym typeface="Mada"/>
              </a:rPr>
              <a:t>(</a:t>
            </a:r>
            <a:r>
              <a:rPr lang="en-GB" sz="1100">
                <a:solidFill>
                  <a:srgbClr val="999999"/>
                </a:solidFill>
                <a:latin typeface="Mada"/>
                <a:ea typeface="Mada"/>
                <a:cs typeface="Mada"/>
                <a:sym typeface="Mada"/>
              </a:rPr>
              <a:t>Scars from previous operations or inserted chest tube drainage, Prominent veins which may indicate superior vena caval obstruction, Erythema and thickening of the skin “due to post-irradiation for breast cancer, lung cancer or lymphoma”</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Movement of the chest wall</a:t>
            </a:r>
            <a:r>
              <a:rPr lang="en-GB" sz="1100">
                <a:solidFill>
                  <a:schemeClr val="dk1"/>
                </a:solidFill>
                <a:latin typeface="Mada"/>
                <a:ea typeface="Mada"/>
                <a:cs typeface="Mada"/>
                <a:sym typeface="Mada"/>
              </a:rPr>
              <a:t> (</a:t>
            </a:r>
            <a:r>
              <a:rPr lang="en-GB" sz="1100">
                <a:solidFill>
                  <a:srgbClr val="999999"/>
                </a:solidFill>
                <a:latin typeface="Mada"/>
                <a:ea typeface="Mada"/>
                <a:cs typeface="Mada"/>
                <a:sym typeface="Mada"/>
              </a:rPr>
              <a:t>Asymmetrical movement or reduced movement</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Apex beat:</a:t>
            </a:r>
            <a:r>
              <a:rPr lang="en-GB" sz="1100">
                <a:solidFill>
                  <a:schemeClr val="dk1"/>
                </a:solidFill>
                <a:latin typeface="Mada"/>
                <a:ea typeface="Mada"/>
                <a:cs typeface="Mada"/>
                <a:sym typeface="Mada"/>
              </a:rPr>
              <a:t> visible contraction of the left ventricle during systole may be visible as a flickering movement of a small area (about 2 cm) of the skin of the chest wall between two ribs. Its normal position is in the fifth left intercostal space 1 cm medial to the midclavicular line.</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AutoNum type="arabicPeriod"/>
            </a:pPr>
            <a:r>
              <a:rPr b="1" lang="en-GB" sz="1100">
                <a:solidFill>
                  <a:schemeClr val="dk1"/>
                </a:solidFill>
                <a:highlight>
                  <a:srgbClr val="F9DEC9"/>
                </a:highlight>
                <a:latin typeface="Lora"/>
                <a:ea typeface="Lora"/>
                <a:cs typeface="Lora"/>
                <a:sym typeface="Lora"/>
              </a:rPr>
              <a:t>Lower limb:</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Livedo reticularis.</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LL edema.</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Look also for :</a:t>
            </a:r>
            <a:r>
              <a:rPr lang="en-GB" sz="1100">
                <a:solidFill>
                  <a:schemeClr val="dk1"/>
                </a:solidFill>
                <a:latin typeface="Mada"/>
                <a:ea typeface="Mada"/>
                <a:cs typeface="Mada"/>
                <a:sym typeface="Mada"/>
              </a:rPr>
              <a:t>Venous ulcer (</a:t>
            </a:r>
            <a:r>
              <a:rPr lang="en-GB" sz="1100">
                <a:solidFill>
                  <a:srgbClr val="CC0000"/>
                </a:solidFill>
                <a:latin typeface="Mada"/>
                <a:ea typeface="Mada"/>
                <a:cs typeface="Mada"/>
                <a:sym typeface="Mada"/>
              </a:rPr>
              <a:t>Gaiter area</a:t>
            </a:r>
            <a:r>
              <a:rPr lang="en-GB" sz="1100">
                <a:solidFill>
                  <a:schemeClr val="dk1"/>
                </a:solidFill>
                <a:latin typeface="Mada"/>
                <a:ea typeface="Mada"/>
                <a:cs typeface="Mada"/>
                <a:sym typeface="Mada"/>
              </a:rPr>
              <a:t>), Arterial ulcer (</a:t>
            </a:r>
            <a:r>
              <a:rPr lang="en-GB" sz="1100">
                <a:solidFill>
                  <a:srgbClr val="CC0000"/>
                </a:solidFill>
                <a:latin typeface="Mada"/>
                <a:ea typeface="Mada"/>
                <a:cs typeface="Mada"/>
                <a:sym typeface="Mada"/>
              </a:rPr>
              <a:t>Toes</a:t>
            </a:r>
            <a:r>
              <a:rPr lang="en-GB" sz="1100">
                <a:solidFill>
                  <a:schemeClr val="dk1"/>
                </a:solidFill>
                <a:latin typeface="Mada"/>
                <a:ea typeface="Mada"/>
                <a:cs typeface="Mada"/>
                <a:sym typeface="Mada"/>
              </a:rPr>
              <a:t>),Diabetic foot ulcers (</a:t>
            </a:r>
            <a:r>
              <a:rPr lang="en-GB" sz="1100">
                <a:solidFill>
                  <a:srgbClr val="CC0000"/>
                </a:solidFill>
                <a:latin typeface="Mada"/>
                <a:ea typeface="Mada"/>
                <a:cs typeface="Mada"/>
                <a:sym typeface="Mada"/>
              </a:rPr>
              <a:t>Metatarsal head</a:t>
            </a:r>
            <a:r>
              <a:rPr lang="en-GB" sz="1100">
                <a:solidFill>
                  <a:schemeClr val="dk1"/>
                </a:solidFill>
                <a:latin typeface="Mada"/>
                <a:ea typeface="Mada"/>
                <a:cs typeface="Mada"/>
                <a:sym typeface="Mada"/>
              </a:rPr>
              <a:t> and other pressure points).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Varicose veins or any discoloration / pallor </a:t>
            </a:r>
            <a:r>
              <a:rPr lang="en-GB" sz="1100">
                <a:solidFill>
                  <a:schemeClr val="dk1"/>
                </a:solidFill>
                <a:latin typeface="Mada"/>
                <a:ea typeface="Mada"/>
                <a:cs typeface="Mada"/>
                <a:sym typeface="Mada"/>
              </a:rPr>
              <a:t>(signs of chronic limb ischemia, critical limb ischemia, chronic venous insufficiency).</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rgbClr val="999999"/>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b="1" sz="1100">
              <a:latin typeface="Mada"/>
              <a:ea typeface="Mada"/>
              <a:cs typeface="Mada"/>
              <a:sym typeface="Mada"/>
            </a:endParaRPr>
          </a:p>
        </p:txBody>
      </p:sp>
      <p:sp>
        <p:nvSpPr>
          <p:cNvPr id="413" name="Google Shape;413;p21"/>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0" name="Shape 1840"/>
        <p:cNvGrpSpPr/>
        <p:nvPr/>
      </p:nvGrpSpPr>
      <p:grpSpPr>
        <a:xfrm>
          <a:off x="0" y="0"/>
          <a:ext cx="0" cy="0"/>
          <a:chOff x="0" y="0"/>
          <a:chExt cx="0" cy="0"/>
        </a:xfrm>
      </p:grpSpPr>
      <p:sp>
        <p:nvSpPr>
          <p:cNvPr id="1841" name="Google Shape;1841;p102"/>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102"/>
          <p:cNvSpPr/>
          <p:nvPr/>
        </p:nvSpPr>
        <p:spPr>
          <a:xfrm>
            <a:off x="6033375" y="92118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102"/>
          <p:cNvSpPr/>
          <p:nvPr/>
        </p:nvSpPr>
        <p:spPr>
          <a:xfrm>
            <a:off x="6935150" y="92732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102"/>
          <p:cNvSpPr txBox="1"/>
          <p:nvPr/>
        </p:nvSpPr>
        <p:spPr>
          <a:xfrm>
            <a:off x="1228100" y="638800"/>
            <a:ext cx="5167500" cy="426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GB" sz="2000">
                <a:solidFill>
                  <a:srgbClr val="CC0000"/>
                </a:solidFill>
                <a:highlight>
                  <a:srgbClr val="F9DEC9"/>
                </a:highlight>
                <a:latin typeface="Lora"/>
                <a:ea typeface="Lora"/>
                <a:cs typeface="Lora"/>
                <a:sym typeface="Lora"/>
              </a:rPr>
              <a:t>A.</a:t>
            </a:r>
            <a:r>
              <a:rPr b="1" lang="en-GB" sz="2000">
                <a:solidFill>
                  <a:srgbClr val="9FCFCF"/>
                </a:solidFill>
                <a:latin typeface="Lora"/>
                <a:ea typeface="Lora"/>
                <a:cs typeface="Lora"/>
                <a:sym typeface="Lora"/>
              </a:rPr>
              <a:t> </a:t>
            </a:r>
            <a:r>
              <a:rPr b="1" lang="en-GB" sz="2000">
                <a:solidFill>
                  <a:srgbClr val="FF0000"/>
                </a:solidFill>
                <a:latin typeface="Lora"/>
                <a:ea typeface="Lora"/>
                <a:cs typeface="Lora"/>
                <a:sym typeface="Lora"/>
              </a:rPr>
              <a:t>DIGITAL ANORECTAL EXAMINATION</a:t>
            </a:r>
            <a:endParaRPr b="1" sz="2000">
              <a:solidFill>
                <a:srgbClr val="FF0000"/>
              </a:solidFill>
              <a:latin typeface="Lora"/>
              <a:ea typeface="Lora"/>
              <a:cs typeface="Lora"/>
              <a:sym typeface="Lora"/>
            </a:endParaRPr>
          </a:p>
          <a:p>
            <a:pPr indent="0" lvl="0" marL="0" rtl="0" algn="l">
              <a:spcBef>
                <a:spcPts val="0"/>
              </a:spcBef>
              <a:spcAft>
                <a:spcPts val="0"/>
              </a:spcAft>
              <a:buNone/>
            </a:pPr>
            <a:r>
              <a:t/>
            </a:r>
            <a:endParaRPr b="1" sz="2000">
              <a:solidFill>
                <a:srgbClr val="9FCFCF"/>
              </a:solidFill>
            </a:endParaRPr>
          </a:p>
        </p:txBody>
      </p:sp>
      <p:grpSp>
        <p:nvGrpSpPr>
          <p:cNvPr id="1845" name="Google Shape;1845;p102"/>
          <p:cNvGrpSpPr/>
          <p:nvPr/>
        </p:nvGrpSpPr>
        <p:grpSpPr>
          <a:xfrm>
            <a:off x="0" y="1295396"/>
            <a:ext cx="2875800" cy="414954"/>
            <a:chOff x="0" y="1142996"/>
            <a:chExt cx="2875800" cy="414954"/>
          </a:xfrm>
        </p:grpSpPr>
        <p:sp>
          <p:nvSpPr>
            <p:cNvPr id="1846" name="Google Shape;1846;p102"/>
            <p:cNvSpPr txBox="1"/>
            <p:nvPr/>
          </p:nvSpPr>
          <p:spPr>
            <a:xfrm>
              <a:off x="0" y="1142996"/>
              <a:ext cx="2875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Palpation cont’</a:t>
              </a:r>
              <a:endParaRPr sz="1800">
                <a:solidFill>
                  <a:srgbClr val="9FCFCF"/>
                </a:solidFill>
                <a:latin typeface="Comfortaa Regular"/>
                <a:ea typeface="Comfortaa Regular"/>
                <a:cs typeface="Comfortaa Regular"/>
                <a:sym typeface="Comfortaa Regular"/>
              </a:endParaRPr>
            </a:p>
          </p:txBody>
        </p:sp>
        <p:sp>
          <p:nvSpPr>
            <p:cNvPr id="1847" name="Google Shape;1847;p102"/>
            <p:cNvSpPr/>
            <p:nvPr/>
          </p:nvSpPr>
          <p:spPr>
            <a:xfrm>
              <a:off x="775" y="1500350"/>
              <a:ext cx="1659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1848" name="Google Shape;1848;p102"/>
          <p:cNvSpPr/>
          <p:nvPr/>
        </p:nvSpPr>
        <p:spPr>
          <a:xfrm rot="-5400000">
            <a:off x="3241350" y="5549092"/>
            <a:ext cx="1580100" cy="66597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49" name="Google Shape;1849;p102"/>
          <p:cNvGrpSpPr/>
          <p:nvPr/>
        </p:nvGrpSpPr>
        <p:grpSpPr>
          <a:xfrm>
            <a:off x="156450" y="8118187"/>
            <a:ext cx="1441800" cy="1521512"/>
            <a:chOff x="269575" y="9119425"/>
            <a:chExt cx="1441800" cy="1521512"/>
          </a:xfrm>
        </p:grpSpPr>
        <p:sp>
          <p:nvSpPr>
            <p:cNvPr id="1850" name="Google Shape;1850;p102"/>
            <p:cNvSpPr/>
            <p:nvPr/>
          </p:nvSpPr>
          <p:spPr>
            <a:xfrm flipH="1">
              <a:off x="396772" y="9119425"/>
              <a:ext cx="1162281" cy="1521512"/>
            </a:xfrm>
            <a:custGeom>
              <a:rect b="b" l="l" r="r" t="t"/>
              <a:pathLst>
                <a:path extrusionOk="0" h="12087" w="16893">
                  <a:moveTo>
                    <a:pt x="9066" y="1"/>
                  </a:moveTo>
                  <a:cubicBezTo>
                    <a:pt x="7695" y="1"/>
                    <a:pt x="6073" y="215"/>
                    <a:pt x="4159" y="725"/>
                  </a:cubicBezTo>
                  <a:cubicBezTo>
                    <a:pt x="1862" y="1337"/>
                    <a:pt x="375" y="2074"/>
                    <a:pt x="177" y="4210"/>
                  </a:cubicBezTo>
                  <a:cubicBezTo>
                    <a:pt x="1" y="6115"/>
                    <a:pt x="800" y="8433"/>
                    <a:pt x="2785" y="10177"/>
                  </a:cubicBezTo>
                  <a:cubicBezTo>
                    <a:pt x="4602" y="11773"/>
                    <a:pt x="6115" y="12087"/>
                    <a:pt x="7966" y="12087"/>
                  </a:cubicBezTo>
                  <a:cubicBezTo>
                    <a:pt x="8388" y="12087"/>
                    <a:pt x="8827" y="12070"/>
                    <a:pt x="9291" y="12049"/>
                  </a:cubicBezTo>
                  <a:cubicBezTo>
                    <a:pt x="12991" y="11881"/>
                    <a:pt x="16893" y="8342"/>
                    <a:pt x="15878" y="4210"/>
                  </a:cubicBezTo>
                  <a:cubicBezTo>
                    <a:pt x="15438" y="2422"/>
                    <a:pt x="13671" y="1"/>
                    <a:pt x="906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102"/>
            <p:cNvSpPr txBox="1"/>
            <p:nvPr/>
          </p:nvSpPr>
          <p:spPr>
            <a:xfrm>
              <a:off x="269575" y="9366875"/>
              <a:ext cx="1441800" cy="1026600"/>
            </a:xfrm>
            <a:prstGeom prst="rect">
              <a:avLst/>
            </a:prstGeom>
            <a:noFill/>
            <a:ln>
              <a:noFill/>
            </a:ln>
          </p:spPr>
          <p:txBody>
            <a:bodyPr anchorCtr="0" anchor="ctr" bIns="72000" lIns="91425" spcFirstLastPara="1" rIns="91425" wrap="square" tIns="0">
              <a:noAutofit/>
            </a:bodyPr>
            <a:lstStyle/>
            <a:p>
              <a:pPr indent="0" lvl="0" marL="0" rtl="0" algn="ctr">
                <a:spcBef>
                  <a:spcPts val="0"/>
                </a:spcBef>
                <a:spcAft>
                  <a:spcPts val="0"/>
                </a:spcAft>
                <a:buNone/>
              </a:pPr>
              <a:r>
                <a:rPr b="1" lang="en-GB" sz="1600">
                  <a:solidFill>
                    <a:srgbClr val="E29578"/>
                  </a:solidFill>
                  <a:latin typeface="Mada"/>
                  <a:ea typeface="Mada"/>
                  <a:cs typeface="Mada"/>
                  <a:sym typeface="Mada"/>
                </a:rPr>
                <a:t>Causes of palpable mass in the rectum:</a:t>
              </a:r>
              <a:endParaRPr sz="1800">
                <a:solidFill>
                  <a:srgbClr val="E29578"/>
                </a:solidFill>
                <a:latin typeface="Playfair Display"/>
                <a:ea typeface="Playfair Display"/>
                <a:cs typeface="Playfair Display"/>
                <a:sym typeface="Playfair Display"/>
              </a:endParaRPr>
            </a:p>
          </p:txBody>
        </p:sp>
      </p:grpSp>
      <p:sp>
        <p:nvSpPr>
          <p:cNvPr id="1852" name="Google Shape;1852;p102"/>
          <p:cNvSpPr txBox="1"/>
          <p:nvPr/>
        </p:nvSpPr>
        <p:spPr>
          <a:xfrm>
            <a:off x="1502600" y="8116762"/>
            <a:ext cx="1691100" cy="1339200"/>
          </a:xfrm>
          <a:prstGeom prst="rect">
            <a:avLst/>
          </a:prstGeom>
          <a:noFill/>
          <a:ln>
            <a:noFill/>
          </a:ln>
        </p:spPr>
        <p:txBody>
          <a:bodyPr anchorCtr="0" anchor="t" bIns="91425" lIns="91425" spcFirstLastPara="1" rIns="91425" wrap="square" tIns="91425">
            <a:spAutoFit/>
          </a:bodyPr>
          <a:lstStyle/>
          <a:p>
            <a:pPr indent="-156250" lvl="0" marL="172800" rtl="0" algn="l">
              <a:lnSpc>
                <a:spcPct val="115000"/>
              </a:lnSpc>
              <a:spcBef>
                <a:spcPts val="0"/>
              </a:spcBef>
              <a:spcAft>
                <a:spcPts val="0"/>
              </a:spcAft>
              <a:buSzPts val="1100"/>
              <a:buFont typeface="Mada"/>
              <a:buAutoNum type="arabicPeriod"/>
            </a:pPr>
            <a:r>
              <a:rPr lang="en-GB" sz="1100">
                <a:latin typeface="Mada"/>
                <a:ea typeface="Mada"/>
                <a:cs typeface="Mada"/>
                <a:sym typeface="Mada"/>
              </a:rPr>
              <a:t>Rectal carcinoma</a:t>
            </a:r>
            <a:endParaRPr sz="1100">
              <a:latin typeface="Mada"/>
              <a:ea typeface="Mada"/>
              <a:cs typeface="Mada"/>
              <a:sym typeface="Mada"/>
            </a:endParaRPr>
          </a:p>
          <a:p>
            <a:pPr indent="-156250" lvl="0" marL="172800" rtl="0" algn="l">
              <a:lnSpc>
                <a:spcPct val="115000"/>
              </a:lnSpc>
              <a:spcBef>
                <a:spcPts val="0"/>
              </a:spcBef>
              <a:spcAft>
                <a:spcPts val="0"/>
              </a:spcAft>
              <a:buSzPts val="1100"/>
              <a:buFont typeface="Mada"/>
              <a:buAutoNum type="arabicPeriod"/>
            </a:pPr>
            <a:r>
              <a:rPr lang="en-GB" sz="1100">
                <a:latin typeface="Mada"/>
                <a:ea typeface="Mada"/>
                <a:cs typeface="Mada"/>
                <a:sym typeface="Mada"/>
              </a:rPr>
              <a:t>Rectal polyp</a:t>
            </a:r>
            <a:endParaRPr sz="1100">
              <a:latin typeface="Mada"/>
              <a:ea typeface="Mada"/>
              <a:cs typeface="Mada"/>
              <a:sym typeface="Mada"/>
            </a:endParaRPr>
          </a:p>
          <a:p>
            <a:pPr indent="-156250" lvl="0" marL="172800" rtl="0" algn="l">
              <a:lnSpc>
                <a:spcPct val="115000"/>
              </a:lnSpc>
              <a:spcBef>
                <a:spcPts val="0"/>
              </a:spcBef>
              <a:spcAft>
                <a:spcPts val="0"/>
              </a:spcAft>
              <a:buSzPts val="1100"/>
              <a:buFont typeface="Mada"/>
              <a:buAutoNum type="arabicPeriod"/>
            </a:pPr>
            <a:r>
              <a:rPr lang="en-GB" sz="1100">
                <a:latin typeface="Mada"/>
                <a:ea typeface="Mada"/>
                <a:cs typeface="Mada"/>
                <a:sym typeface="Mada"/>
              </a:rPr>
              <a:t>Hypertrophied anal papilla</a:t>
            </a:r>
            <a:endParaRPr sz="1100">
              <a:latin typeface="Mada"/>
              <a:ea typeface="Mada"/>
              <a:cs typeface="Mada"/>
              <a:sym typeface="Mada"/>
            </a:endParaRPr>
          </a:p>
          <a:p>
            <a:pPr indent="-156250" lvl="0" marL="172800" marR="0" rtl="0" algn="l">
              <a:lnSpc>
                <a:spcPct val="115000"/>
              </a:lnSpc>
              <a:spcBef>
                <a:spcPts val="0"/>
              </a:spcBef>
              <a:spcAft>
                <a:spcPts val="0"/>
              </a:spcAft>
              <a:buSzPts val="1100"/>
              <a:buFont typeface="Mada"/>
              <a:buAutoNum type="arabicPeriod"/>
            </a:pPr>
            <a:r>
              <a:rPr lang="en-GB" sz="1100">
                <a:latin typeface="Mada"/>
                <a:ea typeface="Mada"/>
                <a:cs typeface="Mada"/>
                <a:sym typeface="Mada"/>
              </a:rPr>
              <a:t>Diverticular</a:t>
            </a:r>
            <a:r>
              <a:rPr lang="en-GB" sz="1100">
                <a:solidFill>
                  <a:schemeClr val="dk1"/>
                </a:solidFill>
                <a:latin typeface="Mada"/>
                <a:ea typeface="Mada"/>
                <a:cs typeface="Mada"/>
                <a:sym typeface="Mada"/>
              </a:rPr>
              <a:t> phlegmon (recent or old)</a:t>
            </a:r>
            <a:endParaRPr sz="1100">
              <a:latin typeface="Mada"/>
              <a:ea typeface="Mada"/>
              <a:cs typeface="Mada"/>
              <a:sym typeface="Mada"/>
            </a:endParaRPr>
          </a:p>
        </p:txBody>
      </p:sp>
      <p:sp>
        <p:nvSpPr>
          <p:cNvPr id="1853" name="Google Shape;1853;p102"/>
          <p:cNvSpPr txBox="1"/>
          <p:nvPr/>
        </p:nvSpPr>
        <p:spPr>
          <a:xfrm>
            <a:off x="3179000" y="8116762"/>
            <a:ext cx="2073900" cy="1531500"/>
          </a:xfrm>
          <a:prstGeom prst="rect">
            <a:avLst/>
          </a:prstGeom>
          <a:noFill/>
          <a:ln>
            <a:noFill/>
          </a:ln>
        </p:spPr>
        <p:txBody>
          <a:bodyPr anchorCtr="0" anchor="t" bIns="91425" lIns="91425" spcFirstLastPara="1" rIns="91425" wrap="square" tIns="91425">
            <a:spAutoFit/>
          </a:bodyPr>
          <a:lstStyle/>
          <a:p>
            <a:pPr indent="-156250" lvl="0" marL="172800" rtl="0" algn="l">
              <a:lnSpc>
                <a:spcPct val="115000"/>
              </a:lnSpc>
              <a:spcBef>
                <a:spcPts val="0"/>
              </a:spcBef>
              <a:spcAft>
                <a:spcPts val="0"/>
              </a:spcAft>
              <a:buSzPts val="1100"/>
              <a:buFont typeface="Mada"/>
              <a:buAutoNum type="arabicPeriod" startAt="5"/>
            </a:pPr>
            <a:r>
              <a:rPr lang="en-GB" sz="1100">
                <a:latin typeface="Mada"/>
                <a:ea typeface="Mada"/>
                <a:cs typeface="Mada"/>
                <a:sym typeface="Mada"/>
              </a:rPr>
              <a:t>Sigmoid colon carcinoma (prolapsing into the pouch of douglas)</a:t>
            </a:r>
            <a:endParaRPr sz="1100">
              <a:latin typeface="Mada"/>
              <a:ea typeface="Mada"/>
              <a:cs typeface="Mada"/>
              <a:sym typeface="Mada"/>
            </a:endParaRPr>
          </a:p>
          <a:p>
            <a:pPr indent="-156250" lvl="0" marL="172800" rtl="0" algn="l">
              <a:lnSpc>
                <a:spcPct val="115000"/>
              </a:lnSpc>
              <a:spcBef>
                <a:spcPts val="0"/>
              </a:spcBef>
              <a:spcAft>
                <a:spcPts val="0"/>
              </a:spcAft>
              <a:buSzPts val="1100"/>
              <a:buFont typeface="Mada"/>
              <a:buAutoNum type="arabicPeriod" startAt="5"/>
            </a:pPr>
            <a:r>
              <a:rPr lang="en-GB" sz="1100">
                <a:latin typeface="Mada"/>
                <a:ea typeface="Mada"/>
                <a:cs typeface="Mada"/>
                <a:sym typeface="Mada"/>
              </a:rPr>
              <a:t>Metastatic deposits in the pelvis (blumer’s shelf)</a:t>
            </a:r>
            <a:endParaRPr sz="1100">
              <a:latin typeface="Mada"/>
              <a:ea typeface="Mada"/>
              <a:cs typeface="Mada"/>
              <a:sym typeface="Mada"/>
            </a:endParaRPr>
          </a:p>
          <a:p>
            <a:pPr indent="-156250" lvl="0" marL="172800" rtl="0" algn="l">
              <a:lnSpc>
                <a:spcPct val="115000"/>
              </a:lnSpc>
              <a:spcBef>
                <a:spcPts val="0"/>
              </a:spcBef>
              <a:spcAft>
                <a:spcPts val="0"/>
              </a:spcAft>
              <a:buSzPts val="1100"/>
              <a:buFont typeface="Mada"/>
              <a:buAutoNum type="arabicPeriod" startAt="5"/>
            </a:pPr>
            <a:r>
              <a:rPr lang="en-GB" sz="1100">
                <a:latin typeface="Mada"/>
                <a:ea typeface="Mada"/>
                <a:cs typeface="Mada"/>
                <a:sym typeface="Mada"/>
              </a:rPr>
              <a:t>Uterine or ovarian malignancy</a:t>
            </a:r>
            <a:endParaRPr sz="1100">
              <a:latin typeface="Mada"/>
              <a:ea typeface="Mada"/>
              <a:cs typeface="Mada"/>
              <a:sym typeface="Mada"/>
            </a:endParaRPr>
          </a:p>
        </p:txBody>
      </p:sp>
      <p:sp>
        <p:nvSpPr>
          <p:cNvPr id="1854" name="Google Shape;1854;p102"/>
          <p:cNvSpPr txBox="1"/>
          <p:nvPr/>
        </p:nvSpPr>
        <p:spPr>
          <a:xfrm>
            <a:off x="5282650" y="8116762"/>
            <a:ext cx="2184600" cy="1146600"/>
          </a:xfrm>
          <a:prstGeom prst="rect">
            <a:avLst/>
          </a:prstGeom>
          <a:noFill/>
          <a:ln>
            <a:noFill/>
          </a:ln>
        </p:spPr>
        <p:txBody>
          <a:bodyPr anchorCtr="0" anchor="t" bIns="91425" lIns="91425" spcFirstLastPara="1" rIns="91425" wrap="square" tIns="91425">
            <a:spAutoFit/>
          </a:bodyPr>
          <a:lstStyle/>
          <a:p>
            <a:pPr indent="-156250" lvl="0" marL="172800" rtl="0" algn="l">
              <a:lnSpc>
                <a:spcPct val="115000"/>
              </a:lnSpc>
              <a:spcBef>
                <a:spcPts val="0"/>
              </a:spcBef>
              <a:spcAft>
                <a:spcPts val="0"/>
              </a:spcAft>
              <a:buSzPts val="1100"/>
              <a:buFont typeface="Mada"/>
              <a:buAutoNum type="arabicPeriod" startAt="8"/>
            </a:pPr>
            <a:r>
              <a:rPr lang="en-GB" sz="1100">
                <a:latin typeface="Mada"/>
                <a:ea typeface="Mada"/>
                <a:cs typeface="Mada"/>
                <a:sym typeface="Mada"/>
              </a:rPr>
              <a:t>Prostatic or cervical malignancy (direct extension)</a:t>
            </a:r>
            <a:endParaRPr sz="1100">
              <a:latin typeface="Mada"/>
              <a:ea typeface="Mada"/>
              <a:cs typeface="Mada"/>
              <a:sym typeface="Mada"/>
            </a:endParaRPr>
          </a:p>
          <a:p>
            <a:pPr indent="-156250" lvl="0" marL="172800" rtl="0" algn="l">
              <a:lnSpc>
                <a:spcPct val="115000"/>
              </a:lnSpc>
              <a:spcBef>
                <a:spcPts val="0"/>
              </a:spcBef>
              <a:spcAft>
                <a:spcPts val="0"/>
              </a:spcAft>
              <a:buSzPts val="1100"/>
              <a:buFont typeface="Mada"/>
              <a:buAutoNum type="arabicPeriod" startAt="8"/>
            </a:pPr>
            <a:r>
              <a:rPr lang="en-GB" sz="1100">
                <a:latin typeface="Mada"/>
                <a:ea typeface="Mada"/>
                <a:cs typeface="Mada"/>
                <a:sym typeface="Mada"/>
              </a:rPr>
              <a:t>Endometriosis</a:t>
            </a:r>
            <a:endParaRPr sz="1100">
              <a:latin typeface="Mada"/>
              <a:ea typeface="Mada"/>
              <a:cs typeface="Mada"/>
              <a:sym typeface="Mada"/>
            </a:endParaRPr>
          </a:p>
          <a:p>
            <a:pPr indent="-156250" lvl="0" marL="172800" rtl="0" algn="l">
              <a:lnSpc>
                <a:spcPct val="115000"/>
              </a:lnSpc>
              <a:spcBef>
                <a:spcPts val="0"/>
              </a:spcBef>
              <a:spcAft>
                <a:spcPts val="0"/>
              </a:spcAft>
              <a:buSzPts val="1100"/>
              <a:buFont typeface="Mada"/>
              <a:buAutoNum type="arabicPeriod" startAt="8"/>
            </a:pPr>
            <a:r>
              <a:rPr lang="en-GB" sz="1100">
                <a:latin typeface="Mada"/>
                <a:ea typeface="Mada"/>
                <a:cs typeface="Mada"/>
                <a:sym typeface="Mada"/>
              </a:rPr>
              <a:t>Amoebic granuloma</a:t>
            </a:r>
            <a:endParaRPr sz="1100">
              <a:latin typeface="Mada"/>
              <a:ea typeface="Mada"/>
              <a:cs typeface="Mada"/>
              <a:sym typeface="Mada"/>
            </a:endParaRPr>
          </a:p>
          <a:p>
            <a:pPr indent="-156250" lvl="0" marL="172800" rtl="0" algn="l">
              <a:lnSpc>
                <a:spcPct val="115000"/>
              </a:lnSpc>
              <a:spcBef>
                <a:spcPts val="0"/>
              </a:spcBef>
              <a:spcAft>
                <a:spcPts val="0"/>
              </a:spcAft>
              <a:buSzPts val="1100"/>
              <a:buFont typeface="Mada"/>
              <a:buAutoNum type="arabicPeriod" startAt="8"/>
            </a:pPr>
            <a:r>
              <a:rPr lang="en-GB" sz="1100">
                <a:latin typeface="Mada"/>
                <a:ea typeface="Mada"/>
                <a:cs typeface="Mada"/>
                <a:sym typeface="Mada"/>
              </a:rPr>
              <a:t>Foreign body</a:t>
            </a:r>
            <a:endParaRPr sz="1100">
              <a:latin typeface="Mada"/>
              <a:ea typeface="Mada"/>
              <a:cs typeface="Mada"/>
              <a:sym typeface="Mada"/>
            </a:endParaRPr>
          </a:p>
        </p:txBody>
      </p:sp>
      <p:sp>
        <p:nvSpPr>
          <p:cNvPr id="1855" name="Google Shape;1855;p102"/>
          <p:cNvSpPr txBox="1"/>
          <p:nvPr/>
        </p:nvSpPr>
        <p:spPr>
          <a:xfrm>
            <a:off x="80250" y="1755625"/>
            <a:ext cx="7281000" cy="63885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1000"/>
              </a:spcBef>
              <a:spcAft>
                <a:spcPts val="0"/>
              </a:spcAft>
              <a:buClr>
                <a:schemeClr val="dk1"/>
              </a:buClr>
              <a:buSzPts val="1100"/>
              <a:buFont typeface="Lora"/>
              <a:buAutoNum type="alphaUcPeriod" startAt="2"/>
            </a:pPr>
            <a:r>
              <a:rPr b="1" lang="en-GB" sz="1100">
                <a:solidFill>
                  <a:schemeClr val="dk1"/>
                </a:solidFill>
                <a:highlight>
                  <a:srgbClr val="F9DEC9"/>
                </a:highlight>
                <a:latin typeface="Lora"/>
                <a:ea typeface="Lora"/>
                <a:cs typeface="Lora"/>
                <a:sym typeface="Lora"/>
              </a:rPr>
              <a:t>The Rectum</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Test anal tone by asking the patient to squeeze your finger.</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Feel all around in the rectum as high as possible. You may have to push quite hard in a fat patient and note:</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Texture </a:t>
            </a:r>
            <a:r>
              <a:rPr lang="en-GB" sz="1100">
                <a:solidFill>
                  <a:schemeClr val="dk1"/>
                </a:solidFill>
                <a:latin typeface="Mada"/>
                <a:ea typeface="Mada"/>
                <a:cs typeface="Mada"/>
                <a:sym typeface="Mada"/>
              </a:rPr>
              <a:t>of the wall of the rectum</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The </a:t>
            </a:r>
            <a:r>
              <a:rPr b="1" lang="en-GB" sz="1100">
                <a:solidFill>
                  <a:schemeClr val="dk1"/>
                </a:solidFill>
                <a:latin typeface="Mada"/>
                <a:ea typeface="Mada"/>
                <a:cs typeface="Mada"/>
                <a:sym typeface="Mada"/>
              </a:rPr>
              <a:t>presence of any mass or ulcer</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3" marL="18288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If you feel a mass try to decide if it is within or outside the wall of the rectum by testing the mobility of the mucosa over it. </a:t>
            </a:r>
            <a:endParaRPr sz="1100">
              <a:solidFill>
                <a:schemeClr val="dk1"/>
              </a:solidFill>
              <a:latin typeface="Mada"/>
              <a:ea typeface="Mada"/>
              <a:cs typeface="Mada"/>
              <a:sym typeface="Mada"/>
            </a:endParaRPr>
          </a:p>
          <a:p>
            <a:pPr indent="-298450" lvl="3" marL="18288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Try to elicit all characters of any felt mass or ulcer. </a:t>
            </a:r>
            <a:endParaRPr sz="1100">
              <a:solidFill>
                <a:schemeClr val="dk1"/>
              </a:solidFill>
              <a:latin typeface="Mada"/>
              <a:ea typeface="Mada"/>
              <a:cs typeface="Mada"/>
              <a:sym typeface="Mada"/>
            </a:endParaRPr>
          </a:p>
          <a:p>
            <a:pPr indent="-298450" lvl="3" marL="18288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If you can feel </a:t>
            </a:r>
            <a:r>
              <a:rPr b="1" lang="en-GB" sz="1100">
                <a:solidFill>
                  <a:schemeClr val="dk1"/>
                </a:solidFill>
                <a:latin typeface="Mada"/>
                <a:ea typeface="Mada"/>
                <a:cs typeface="Mada"/>
                <a:sym typeface="Mada"/>
              </a:rPr>
              <a:t>mass at your </a:t>
            </a:r>
            <a:r>
              <a:rPr b="1" lang="en-GB" sz="1100">
                <a:solidFill>
                  <a:schemeClr val="dk1"/>
                </a:solidFill>
                <a:latin typeface="Mada"/>
                <a:ea typeface="Mada"/>
                <a:cs typeface="Mada"/>
                <a:sym typeface="Mada"/>
              </a:rPr>
              <a:t>fingertip</a:t>
            </a:r>
            <a:r>
              <a:rPr lang="en-GB" sz="1100">
                <a:solidFill>
                  <a:schemeClr val="dk1"/>
                </a:solidFill>
                <a:latin typeface="Mada"/>
                <a:ea typeface="Mada"/>
                <a:cs typeface="Mada"/>
                <a:sym typeface="Mada"/>
              </a:rPr>
              <a:t> ask the patient to</a:t>
            </a:r>
            <a:r>
              <a:rPr b="1" lang="en-GB" sz="1100">
                <a:solidFill>
                  <a:schemeClr val="dk1"/>
                </a:solidFill>
                <a:latin typeface="Mada"/>
                <a:ea typeface="Mada"/>
                <a:cs typeface="Mada"/>
                <a:sym typeface="Mada"/>
              </a:rPr>
              <a:t> strain down.</a:t>
            </a:r>
            <a:r>
              <a:rPr lang="en-GB" sz="1100">
                <a:solidFill>
                  <a:schemeClr val="dk1"/>
                </a:solidFill>
                <a:latin typeface="Mada"/>
                <a:ea typeface="Mada"/>
                <a:cs typeface="Mada"/>
                <a:sym typeface="Mada"/>
              </a:rPr>
              <a:t> This will often move the mass down 2 cm or so and bring it within your reach.</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Note the contents of the rectum. The rectum may be full of faeces (hard or soft), empty and collapsed, or empty but ‘ballooned out’. Faeces may feel like a tumour but are </a:t>
            </a:r>
            <a:r>
              <a:rPr b="1" lang="en-GB" sz="1100">
                <a:solidFill>
                  <a:schemeClr val="dk1"/>
                </a:solidFill>
                <a:latin typeface="Mada"/>
                <a:ea typeface="Mada"/>
                <a:cs typeface="Mada"/>
                <a:sym typeface="Mada"/>
              </a:rPr>
              <a:t>indentable</a:t>
            </a:r>
            <a:r>
              <a:rPr lang="en-GB" sz="1100">
                <a:solidFill>
                  <a:schemeClr val="dk1"/>
                </a:solidFill>
                <a:latin typeface="Mada"/>
                <a:ea typeface="Mada"/>
                <a:cs typeface="Mada"/>
                <a:sym typeface="Mada"/>
              </a:rPr>
              <a:t>, the only rectal mass that is.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rgbClr val="CC0000"/>
              </a:buClr>
              <a:buSzPts val="1100"/>
              <a:buFont typeface="Mada"/>
              <a:buChar char="○"/>
            </a:pPr>
            <a:r>
              <a:rPr b="1" lang="en-GB" sz="1100">
                <a:solidFill>
                  <a:srgbClr val="CC0000"/>
                </a:solidFill>
                <a:latin typeface="Mada"/>
                <a:ea typeface="Mada"/>
                <a:cs typeface="Mada"/>
                <a:sym typeface="Mada"/>
              </a:rPr>
              <a:t>Look at your finger, when you remove it from the rectum, to note the colour of the faeces and the presence of blood or mucus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AutoNum type="alphaUcPeriod" startAt="2"/>
            </a:pPr>
            <a:r>
              <a:rPr b="1" lang="en-GB" sz="1100">
                <a:solidFill>
                  <a:schemeClr val="dk1"/>
                </a:solidFill>
                <a:highlight>
                  <a:srgbClr val="F9DEC9"/>
                </a:highlight>
                <a:latin typeface="Lora"/>
                <a:ea typeface="Lora"/>
                <a:cs typeface="Lora"/>
                <a:sym typeface="Lora"/>
              </a:rPr>
              <a:t>Rectovesicle / rectouterine pouch</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Turn </a:t>
            </a:r>
            <a:r>
              <a:rPr lang="en-GB" sz="1100">
                <a:solidFill>
                  <a:schemeClr val="dk1"/>
                </a:solidFill>
                <a:latin typeface="Mada"/>
                <a:ea typeface="Mada"/>
                <a:cs typeface="Mada"/>
                <a:sym typeface="Mada"/>
              </a:rPr>
              <a:t>your finger around so that the pulp feels </a:t>
            </a:r>
            <a:r>
              <a:rPr b="1" lang="en-GB" sz="1100">
                <a:solidFill>
                  <a:schemeClr val="dk1"/>
                </a:solidFill>
                <a:latin typeface="Mada"/>
                <a:ea typeface="Mada"/>
                <a:cs typeface="Mada"/>
                <a:sym typeface="Mada"/>
              </a:rPr>
              <a:t>forwards</a:t>
            </a:r>
            <a:r>
              <a:rPr lang="en-GB" sz="1100">
                <a:solidFill>
                  <a:schemeClr val="dk1"/>
                </a:solidFill>
                <a:latin typeface="Mada"/>
                <a:ea typeface="Mada"/>
                <a:cs typeface="Mada"/>
                <a:sym typeface="Mada"/>
              </a:rPr>
              <a:t>, you can detect any </a:t>
            </a:r>
            <a:r>
              <a:rPr b="1" lang="en-GB" sz="1100">
                <a:solidFill>
                  <a:schemeClr val="dk1"/>
                </a:solidFill>
                <a:latin typeface="Mada"/>
                <a:ea typeface="Mada"/>
                <a:cs typeface="Mada"/>
                <a:sym typeface="Mada"/>
              </a:rPr>
              <a:t>masses </a:t>
            </a:r>
            <a:r>
              <a:rPr lang="en-GB" sz="1100">
                <a:solidFill>
                  <a:schemeClr val="dk1"/>
                </a:solidFill>
                <a:latin typeface="Mada"/>
                <a:ea typeface="Mada"/>
                <a:cs typeface="Mada"/>
                <a:sym typeface="Mada"/>
              </a:rPr>
              <a:t>outside the rectum in the </a:t>
            </a:r>
            <a:r>
              <a:rPr b="1" lang="en-GB" sz="1100">
                <a:solidFill>
                  <a:schemeClr val="dk1"/>
                </a:solidFill>
                <a:latin typeface="Mada"/>
                <a:ea typeface="Mada"/>
                <a:cs typeface="Mada"/>
                <a:sym typeface="Mada"/>
              </a:rPr>
              <a:t>peritoneal pouch</a:t>
            </a:r>
            <a:r>
              <a:rPr lang="en-GB" sz="1100">
                <a:solidFill>
                  <a:schemeClr val="dk1"/>
                </a:solidFill>
                <a:latin typeface="Mada"/>
                <a:ea typeface="Mada"/>
                <a:cs typeface="Mada"/>
                <a:sym typeface="Mada"/>
              </a:rPr>
              <a:t> between the </a:t>
            </a:r>
            <a:r>
              <a:rPr b="1" lang="en-GB" sz="1100">
                <a:solidFill>
                  <a:schemeClr val="dk1"/>
                </a:solidFill>
                <a:latin typeface="Mada"/>
                <a:ea typeface="Mada"/>
                <a:cs typeface="Mada"/>
                <a:sym typeface="Mada"/>
              </a:rPr>
              <a:t>rectum </a:t>
            </a:r>
            <a:r>
              <a:rPr lang="en-GB" sz="1100">
                <a:solidFill>
                  <a:schemeClr val="dk1"/>
                </a:solidFill>
                <a:latin typeface="Mada"/>
                <a:ea typeface="Mada"/>
                <a:cs typeface="Mada"/>
                <a:sym typeface="Mada"/>
              </a:rPr>
              <a:t>and the </a:t>
            </a:r>
            <a:r>
              <a:rPr b="1" lang="en-GB" sz="1100">
                <a:solidFill>
                  <a:schemeClr val="dk1"/>
                </a:solidFill>
                <a:latin typeface="Mada"/>
                <a:ea typeface="Mada"/>
                <a:cs typeface="Mada"/>
                <a:sym typeface="Mada"/>
              </a:rPr>
              <a:t>bladder or uterus</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 </a:t>
            </a:r>
            <a:r>
              <a:rPr b="1" lang="en-GB" sz="1100">
                <a:solidFill>
                  <a:schemeClr val="dk1"/>
                </a:solidFill>
                <a:latin typeface="Mada"/>
                <a:ea typeface="Mada"/>
                <a:cs typeface="Mada"/>
                <a:sym typeface="Mada"/>
              </a:rPr>
              <a:t>tender </a:t>
            </a:r>
            <a:r>
              <a:rPr lang="en-GB" sz="1100">
                <a:solidFill>
                  <a:schemeClr val="dk1"/>
                </a:solidFill>
                <a:latin typeface="Mada"/>
                <a:ea typeface="Mada"/>
                <a:cs typeface="Mada"/>
                <a:sym typeface="Mada"/>
              </a:rPr>
              <a:t>boggy </a:t>
            </a:r>
            <a:r>
              <a:rPr b="1" lang="en-GB" sz="1100">
                <a:solidFill>
                  <a:schemeClr val="dk1"/>
                </a:solidFill>
                <a:latin typeface="Mada"/>
                <a:ea typeface="Mada"/>
                <a:cs typeface="Mada"/>
                <a:sym typeface="Mada"/>
              </a:rPr>
              <a:t>swelling </a:t>
            </a:r>
            <a:r>
              <a:rPr lang="en-GB" sz="1100">
                <a:solidFill>
                  <a:schemeClr val="dk1"/>
                </a:solidFill>
                <a:latin typeface="Mada"/>
                <a:ea typeface="Mada"/>
                <a:cs typeface="Mada"/>
                <a:sym typeface="Mada"/>
              </a:rPr>
              <a:t>may indicate presence of pelvic </a:t>
            </a:r>
            <a:r>
              <a:rPr b="1" lang="en-GB" sz="1100">
                <a:solidFill>
                  <a:schemeClr val="dk1"/>
                </a:solidFill>
                <a:latin typeface="Mada"/>
                <a:ea typeface="Mada"/>
                <a:cs typeface="Mada"/>
                <a:sym typeface="Mada"/>
              </a:rPr>
              <a:t>collection or abscess</a:t>
            </a:r>
            <a:endParaRPr b="1"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AutoNum type="alphaUcPeriod" startAt="2"/>
            </a:pPr>
            <a:r>
              <a:rPr b="1" lang="en-GB" sz="1100">
                <a:solidFill>
                  <a:schemeClr val="dk1"/>
                </a:solidFill>
                <a:highlight>
                  <a:srgbClr val="F9DEC9"/>
                </a:highlight>
                <a:latin typeface="Lora"/>
                <a:ea typeface="Lora"/>
                <a:cs typeface="Lora"/>
                <a:sym typeface="Lora"/>
              </a:rPr>
              <a:t>The cervix and uterus</a:t>
            </a:r>
            <a:endParaRPr b="1" sz="1100">
              <a:solidFill>
                <a:schemeClr val="dk1"/>
              </a:solidFill>
              <a:highlight>
                <a:srgbClr val="F9DEC9"/>
              </a:highlight>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Bimanual examination: </a:t>
            </a:r>
            <a:r>
              <a:rPr lang="en-GB" sz="1100">
                <a:solidFill>
                  <a:schemeClr val="dk1"/>
                </a:solidFill>
                <a:latin typeface="Mada"/>
                <a:ea typeface="Mada"/>
                <a:cs typeface="Mada"/>
                <a:sym typeface="Mada"/>
              </a:rPr>
              <a:t>The examination of the contents of the pelvis can be done if you place your left hand on the abdomen and feel bimanually. Assess </a:t>
            </a:r>
            <a:r>
              <a:rPr b="1" lang="en-GB" sz="1100">
                <a:solidFill>
                  <a:schemeClr val="dk1"/>
                </a:solidFill>
                <a:latin typeface="Mada"/>
                <a:ea typeface="Mada"/>
                <a:cs typeface="Mada"/>
                <a:sym typeface="Mada"/>
              </a:rPr>
              <a:t>size</a:t>
            </a:r>
            <a:r>
              <a:rPr lang="en-GB" sz="1100">
                <a:solidFill>
                  <a:schemeClr val="dk1"/>
                </a:solidFill>
                <a:latin typeface="Mada"/>
                <a:ea typeface="Mada"/>
                <a:cs typeface="Mada"/>
                <a:sym typeface="Mada"/>
              </a:rPr>
              <a:t>, </a:t>
            </a:r>
            <a:r>
              <a:rPr b="1" lang="en-GB" sz="1100">
                <a:solidFill>
                  <a:schemeClr val="dk1"/>
                </a:solidFill>
                <a:latin typeface="Mada"/>
                <a:ea typeface="Mada"/>
                <a:cs typeface="Mada"/>
                <a:sym typeface="Mada"/>
              </a:rPr>
              <a:t>shape </a:t>
            </a:r>
            <a:r>
              <a:rPr lang="en-GB" sz="1100">
                <a:solidFill>
                  <a:schemeClr val="dk1"/>
                </a:solidFill>
                <a:latin typeface="Mada"/>
                <a:ea typeface="Mada"/>
                <a:cs typeface="Mada"/>
                <a:sym typeface="Mada"/>
              </a:rPr>
              <a:t>and </a:t>
            </a:r>
            <a:r>
              <a:rPr b="1" lang="en-GB" sz="1100">
                <a:solidFill>
                  <a:schemeClr val="dk1"/>
                </a:solidFill>
                <a:latin typeface="Mada"/>
                <a:ea typeface="Mada"/>
                <a:cs typeface="Mada"/>
                <a:sym typeface="Mada"/>
              </a:rPr>
              <a:t>nature </a:t>
            </a:r>
            <a:r>
              <a:rPr lang="en-GB" sz="1100">
                <a:solidFill>
                  <a:schemeClr val="dk1"/>
                </a:solidFill>
                <a:latin typeface="Mada"/>
                <a:ea typeface="Mada"/>
                <a:cs typeface="Mada"/>
                <a:sym typeface="Mada"/>
              </a:rPr>
              <a:t>of any pelvic mass.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With bimanual examination you can assess the: </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Shape and size of the uterus </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Ovarian masses</a:t>
            </a:r>
            <a:endParaRPr sz="1100">
              <a:solidFill>
                <a:schemeClr val="dk1"/>
              </a:solidFill>
              <a:latin typeface="Mada"/>
              <a:ea typeface="Mada"/>
              <a:cs typeface="Mada"/>
              <a:sym typeface="Mada"/>
            </a:endParaRPr>
          </a:p>
          <a:p>
            <a:pPr indent="-298450" lvl="0"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Do not call the hard mass that you can feel in the anterior rectal wall a carcinoma until you are sure that, it is neither the cervix nor a </a:t>
            </a:r>
            <a:r>
              <a:rPr b="1" lang="en-GB" sz="1100">
                <a:solidFill>
                  <a:schemeClr val="dk1"/>
                </a:solidFill>
                <a:latin typeface="Mada"/>
                <a:ea typeface="Mada"/>
                <a:cs typeface="Mada"/>
                <a:sym typeface="Mada"/>
              </a:rPr>
              <a:t>tampon</a:t>
            </a:r>
            <a:r>
              <a:rPr lang="en-GB" sz="1100">
                <a:solidFill>
                  <a:schemeClr val="dk1"/>
                </a:solidFill>
                <a:latin typeface="Mada"/>
                <a:ea typeface="Mada"/>
                <a:cs typeface="Mada"/>
                <a:sym typeface="Mada"/>
              </a:rPr>
              <a:t>. Feces whilst palpable, also indent.</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p:txBody>
      </p:sp>
      <p:sp>
        <p:nvSpPr>
          <p:cNvPr id="1856" name="Google Shape;1856;p102"/>
          <p:cNvSpPr txBox="1"/>
          <p:nvPr/>
        </p:nvSpPr>
        <p:spPr>
          <a:xfrm>
            <a:off x="-164500" y="144725"/>
            <a:ext cx="7952700" cy="2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50">
                <a:solidFill>
                  <a:srgbClr val="9FCFCF"/>
                </a:solidFill>
                <a:highlight>
                  <a:srgbClr val="FFFFFF"/>
                </a:highlight>
                <a:latin typeface="Lora"/>
                <a:ea typeface="Lora"/>
                <a:cs typeface="Lora"/>
                <a:sym typeface="Lora"/>
              </a:rPr>
              <a:t>Anorectal Disorders History and Physical Examination.</a:t>
            </a:r>
            <a:endParaRPr b="1" sz="1850">
              <a:solidFill>
                <a:srgbClr val="9FCFCF"/>
              </a:solidFill>
              <a:latin typeface="Lora"/>
              <a:ea typeface="Lora"/>
              <a:cs typeface="Lora"/>
              <a:sym typeface="Lora"/>
            </a:endParaRPr>
          </a:p>
        </p:txBody>
      </p:sp>
      <p:sp>
        <p:nvSpPr>
          <p:cNvPr id="1857" name="Google Shape;1857;p102"/>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1" name="Shape 1861"/>
        <p:cNvGrpSpPr/>
        <p:nvPr/>
      </p:nvGrpSpPr>
      <p:grpSpPr>
        <a:xfrm>
          <a:off x="0" y="0"/>
          <a:ext cx="0" cy="0"/>
          <a:chOff x="0" y="0"/>
          <a:chExt cx="0" cy="0"/>
        </a:xfrm>
      </p:grpSpPr>
      <p:sp>
        <p:nvSpPr>
          <p:cNvPr id="1862" name="Google Shape;1862;p103"/>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103"/>
          <p:cNvSpPr txBox="1"/>
          <p:nvPr/>
        </p:nvSpPr>
        <p:spPr>
          <a:xfrm>
            <a:off x="-164500" y="144725"/>
            <a:ext cx="7952700" cy="43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50">
                <a:solidFill>
                  <a:srgbClr val="9FCFCF"/>
                </a:solidFill>
                <a:highlight>
                  <a:srgbClr val="FFFFFF"/>
                </a:highlight>
                <a:latin typeface="Lora"/>
                <a:ea typeface="Lora"/>
                <a:cs typeface="Lora"/>
                <a:sym typeface="Lora"/>
              </a:rPr>
              <a:t>Anorectal Disorders History and Physical Examination.</a:t>
            </a:r>
            <a:endParaRPr b="1" sz="1850">
              <a:solidFill>
                <a:srgbClr val="9FCFCF"/>
              </a:solidFill>
              <a:latin typeface="Lora"/>
              <a:ea typeface="Lora"/>
              <a:cs typeface="Lora"/>
              <a:sym typeface="Lora"/>
            </a:endParaRPr>
          </a:p>
        </p:txBody>
      </p:sp>
      <p:sp>
        <p:nvSpPr>
          <p:cNvPr id="1864" name="Google Shape;1864;p103"/>
          <p:cNvSpPr txBox="1"/>
          <p:nvPr/>
        </p:nvSpPr>
        <p:spPr>
          <a:xfrm>
            <a:off x="1228100" y="638800"/>
            <a:ext cx="5167500" cy="426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GB" sz="2000">
                <a:solidFill>
                  <a:srgbClr val="CC0000"/>
                </a:solidFill>
                <a:highlight>
                  <a:srgbClr val="F9DEC9"/>
                </a:highlight>
                <a:latin typeface="Lora"/>
                <a:ea typeface="Lora"/>
                <a:cs typeface="Lora"/>
                <a:sym typeface="Lora"/>
              </a:rPr>
              <a:t>A.</a:t>
            </a:r>
            <a:r>
              <a:rPr b="1" lang="en-GB" sz="2000">
                <a:solidFill>
                  <a:srgbClr val="9FCFCF"/>
                </a:solidFill>
                <a:latin typeface="Lora"/>
                <a:ea typeface="Lora"/>
                <a:cs typeface="Lora"/>
                <a:sym typeface="Lora"/>
              </a:rPr>
              <a:t> </a:t>
            </a:r>
            <a:r>
              <a:rPr b="1" lang="en-GB" sz="2000">
                <a:solidFill>
                  <a:srgbClr val="FF0000"/>
                </a:solidFill>
                <a:latin typeface="Lora"/>
                <a:ea typeface="Lora"/>
                <a:cs typeface="Lora"/>
                <a:sym typeface="Lora"/>
              </a:rPr>
              <a:t>DIGITAL ANORECTAL EXAMINATION</a:t>
            </a:r>
            <a:endParaRPr b="1" sz="2000">
              <a:solidFill>
                <a:srgbClr val="FF0000"/>
              </a:solidFill>
              <a:latin typeface="Lora"/>
              <a:ea typeface="Lora"/>
              <a:cs typeface="Lora"/>
              <a:sym typeface="Lora"/>
            </a:endParaRPr>
          </a:p>
          <a:p>
            <a:pPr indent="0" lvl="0" marL="0" rtl="0" algn="l">
              <a:spcBef>
                <a:spcPts val="0"/>
              </a:spcBef>
              <a:spcAft>
                <a:spcPts val="0"/>
              </a:spcAft>
              <a:buNone/>
            </a:pPr>
            <a:r>
              <a:t/>
            </a:r>
            <a:endParaRPr b="1" sz="2000">
              <a:solidFill>
                <a:srgbClr val="9FCFCF"/>
              </a:solidFill>
            </a:endParaRPr>
          </a:p>
        </p:txBody>
      </p:sp>
      <p:grpSp>
        <p:nvGrpSpPr>
          <p:cNvPr id="1865" name="Google Shape;1865;p103"/>
          <p:cNvGrpSpPr/>
          <p:nvPr/>
        </p:nvGrpSpPr>
        <p:grpSpPr>
          <a:xfrm>
            <a:off x="0" y="1295400"/>
            <a:ext cx="2875800" cy="414950"/>
            <a:chOff x="0" y="1143000"/>
            <a:chExt cx="2875800" cy="414950"/>
          </a:xfrm>
        </p:grpSpPr>
        <p:sp>
          <p:nvSpPr>
            <p:cNvPr id="1866" name="Google Shape;1866;p103"/>
            <p:cNvSpPr txBox="1"/>
            <p:nvPr/>
          </p:nvSpPr>
          <p:spPr>
            <a:xfrm>
              <a:off x="0" y="1143000"/>
              <a:ext cx="2875800" cy="28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Palpation cont’</a:t>
              </a:r>
              <a:endParaRPr sz="1800">
                <a:solidFill>
                  <a:srgbClr val="9FCFCF"/>
                </a:solidFill>
                <a:latin typeface="Comfortaa Regular"/>
                <a:ea typeface="Comfortaa Regular"/>
                <a:cs typeface="Comfortaa Regular"/>
                <a:sym typeface="Comfortaa Regular"/>
              </a:endParaRPr>
            </a:p>
          </p:txBody>
        </p:sp>
        <p:sp>
          <p:nvSpPr>
            <p:cNvPr id="1867" name="Google Shape;1867;p103"/>
            <p:cNvSpPr/>
            <p:nvPr/>
          </p:nvSpPr>
          <p:spPr>
            <a:xfrm>
              <a:off x="775" y="1500350"/>
              <a:ext cx="1659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1868" name="Google Shape;1868;p103"/>
          <p:cNvSpPr txBox="1"/>
          <p:nvPr/>
        </p:nvSpPr>
        <p:spPr>
          <a:xfrm>
            <a:off x="-1300" y="1710349"/>
            <a:ext cx="7228200" cy="638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Lora"/>
              <a:buAutoNum type="alphaUcPeriod" startAt="2"/>
            </a:pPr>
            <a:r>
              <a:rPr b="1" lang="en-GB" sz="1100">
                <a:solidFill>
                  <a:schemeClr val="dk1"/>
                </a:solidFill>
                <a:highlight>
                  <a:srgbClr val="F9DEC9"/>
                </a:highlight>
                <a:latin typeface="Lora"/>
                <a:ea typeface="Lora"/>
                <a:cs typeface="Lora"/>
                <a:sym typeface="Lora"/>
              </a:rPr>
              <a:t>Prostate and seminal vesicles</a:t>
            </a:r>
            <a:endParaRPr b="1" sz="1100">
              <a:solidFill>
                <a:schemeClr val="dk1"/>
              </a:solidFill>
              <a:highlight>
                <a:srgbClr val="F9DEC9"/>
              </a:highlight>
              <a:latin typeface="Lora"/>
              <a:ea typeface="Lora"/>
              <a:cs typeface="Lora"/>
              <a:sym typeface="Lor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seminal vesicles may be palpable just above the upper lateral edges of the prostate gland.</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Feel for enlargement and tenderness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EFF8F9"/>
                </a:highlight>
                <a:latin typeface="Mada"/>
                <a:ea typeface="Mada"/>
                <a:cs typeface="Mada"/>
                <a:sym typeface="Mada"/>
              </a:rPr>
              <a:t>Normal prostate gland:</a:t>
            </a:r>
            <a:endParaRPr sz="1100">
              <a:solidFill>
                <a:schemeClr val="dk1"/>
              </a:solidFill>
              <a:latin typeface="Mada"/>
              <a:ea typeface="Mada"/>
              <a:cs typeface="Mada"/>
              <a:sym typeface="Mada"/>
            </a:endParaRPr>
          </a:p>
          <a:p>
            <a:pPr indent="-298450" lvl="2"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normal prostate gland is:</a:t>
            </a:r>
            <a:endParaRPr sz="1100">
              <a:solidFill>
                <a:schemeClr val="dk1"/>
              </a:solidFill>
              <a:latin typeface="Mada"/>
              <a:ea typeface="Mada"/>
              <a:cs typeface="Mada"/>
              <a:sym typeface="Mada"/>
            </a:endParaRPr>
          </a:p>
          <a:p>
            <a:pPr indent="-298450" lvl="3" marL="18288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F</a:t>
            </a:r>
            <a:r>
              <a:rPr b="1" lang="en-GB" sz="1100">
                <a:solidFill>
                  <a:schemeClr val="dk1"/>
                </a:solidFill>
                <a:latin typeface="Mada"/>
                <a:ea typeface="Mada"/>
                <a:cs typeface="Mada"/>
                <a:sym typeface="Mada"/>
              </a:rPr>
              <a:t>irm</a:t>
            </a:r>
            <a:endParaRPr sz="1100">
              <a:solidFill>
                <a:schemeClr val="dk1"/>
              </a:solidFill>
              <a:latin typeface="Mada"/>
              <a:ea typeface="Mada"/>
              <a:cs typeface="Mada"/>
              <a:sym typeface="Mada"/>
            </a:endParaRPr>
          </a:p>
          <a:p>
            <a:pPr indent="-298450" lvl="3" marL="18288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R</a:t>
            </a:r>
            <a:r>
              <a:rPr b="1" lang="en-GB" sz="1100">
                <a:solidFill>
                  <a:schemeClr val="dk1"/>
                </a:solidFill>
                <a:latin typeface="Mada"/>
                <a:ea typeface="Mada"/>
                <a:cs typeface="Mada"/>
                <a:sym typeface="Mada"/>
              </a:rPr>
              <a:t>ubbery</a:t>
            </a:r>
            <a:endParaRPr sz="1100">
              <a:solidFill>
                <a:schemeClr val="dk1"/>
              </a:solidFill>
              <a:latin typeface="Mada"/>
              <a:ea typeface="Mada"/>
              <a:cs typeface="Mada"/>
              <a:sym typeface="Mada"/>
            </a:endParaRPr>
          </a:p>
          <a:p>
            <a:pPr indent="-298450" lvl="3" marL="18288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bilobed </a:t>
            </a:r>
            <a:endParaRPr b="1" sz="1100">
              <a:solidFill>
                <a:schemeClr val="dk1"/>
              </a:solidFill>
              <a:latin typeface="Mada"/>
              <a:ea typeface="Mada"/>
              <a:cs typeface="Mada"/>
              <a:sym typeface="Mada"/>
            </a:endParaRPr>
          </a:p>
          <a:p>
            <a:pPr indent="-298450" lvl="3" marL="18288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and 2— 3 cm across. </a:t>
            </a:r>
            <a:endParaRPr sz="1100">
              <a:solidFill>
                <a:schemeClr val="dk1"/>
              </a:solidFill>
              <a:latin typeface="Mada"/>
              <a:ea typeface="Mada"/>
              <a:cs typeface="Mada"/>
              <a:sym typeface="Mada"/>
            </a:endParaRPr>
          </a:p>
          <a:p>
            <a:pPr indent="-298450" lvl="0"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Its surface should be:</a:t>
            </a:r>
            <a:endParaRPr sz="1100">
              <a:solidFill>
                <a:schemeClr val="dk1"/>
              </a:solidFill>
              <a:latin typeface="Mada"/>
              <a:ea typeface="Mada"/>
              <a:cs typeface="Mada"/>
              <a:sym typeface="Mada"/>
            </a:endParaRPr>
          </a:p>
          <a:p>
            <a:pPr indent="-298450" lvl="1" marL="18288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a:t>
            </a:r>
            <a:r>
              <a:rPr b="1" lang="en-GB" sz="1100">
                <a:solidFill>
                  <a:schemeClr val="dk1"/>
                </a:solidFill>
                <a:latin typeface="Mada"/>
                <a:ea typeface="Mada"/>
                <a:cs typeface="Mada"/>
                <a:sym typeface="Mada"/>
              </a:rPr>
              <a:t>mooth</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1" marL="18288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shallow central sulcus</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1" marL="18288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Rectal mucosa should move freely over it. </a:t>
            </a:r>
            <a:endParaRPr sz="1100">
              <a:solidFill>
                <a:schemeClr val="dk1"/>
              </a:solidFill>
              <a:latin typeface="Mada"/>
              <a:ea typeface="Mada"/>
              <a:cs typeface="Mada"/>
              <a:sym typeface="Mada"/>
            </a:endParaRPr>
          </a:p>
          <a:p>
            <a:pPr indent="-298450" lvl="0" marL="9144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EFF8F9"/>
                </a:highlight>
                <a:latin typeface="Mada"/>
                <a:ea typeface="Mada"/>
                <a:cs typeface="Mada"/>
                <a:sym typeface="Mada"/>
              </a:rPr>
              <a:t>Benign hypertrophy of the prostate:</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1"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Enlargement of the whole gland. </a:t>
            </a:r>
            <a:endParaRPr sz="1100">
              <a:solidFill>
                <a:schemeClr val="dk1"/>
              </a:solidFill>
              <a:latin typeface="Mada"/>
              <a:ea typeface="Mada"/>
              <a:cs typeface="Mada"/>
              <a:sym typeface="Mada"/>
            </a:endParaRPr>
          </a:p>
          <a:p>
            <a:pPr indent="-298450" lvl="1"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central sulcus is </a:t>
            </a:r>
            <a:r>
              <a:rPr b="1" lang="en-GB" sz="1100">
                <a:solidFill>
                  <a:srgbClr val="CC0000"/>
                </a:solidFill>
                <a:latin typeface="Mada"/>
                <a:ea typeface="Mada"/>
                <a:cs typeface="Mada"/>
                <a:sym typeface="Mada"/>
              </a:rPr>
              <a:t>usually still there</a:t>
            </a:r>
            <a:r>
              <a:rPr lang="en-GB" sz="1100">
                <a:solidFill>
                  <a:schemeClr val="dk1"/>
                </a:solidFill>
                <a:latin typeface="Mada"/>
                <a:ea typeface="Mada"/>
                <a:cs typeface="Mada"/>
                <a:sym typeface="Mada"/>
              </a:rPr>
              <a:t> unless the gland is very large. </a:t>
            </a:r>
            <a:endParaRPr sz="1100">
              <a:solidFill>
                <a:schemeClr val="dk1"/>
              </a:solidFill>
              <a:latin typeface="Mada"/>
              <a:ea typeface="Mada"/>
              <a:cs typeface="Mada"/>
              <a:sym typeface="Mada"/>
            </a:endParaRPr>
          </a:p>
          <a:p>
            <a:pPr indent="-298450" lvl="1"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gland may feel </a:t>
            </a:r>
            <a:r>
              <a:rPr b="1" lang="en-GB" sz="1100">
                <a:solidFill>
                  <a:srgbClr val="CC0000"/>
                </a:solidFill>
                <a:latin typeface="Mada"/>
                <a:ea typeface="Mada"/>
                <a:cs typeface="Mada"/>
                <a:sym typeface="Mada"/>
              </a:rPr>
              <a:t>lobulated</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1"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overlying rectal mucosa remains uninvolved and </a:t>
            </a:r>
            <a:r>
              <a:rPr b="1" lang="en-GB" sz="1100">
                <a:solidFill>
                  <a:srgbClr val="CC0000"/>
                </a:solidFill>
                <a:latin typeface="Mada"/>
                <a:ea typeface="Mada"/>
                <a:cs typeface="Mada"/>
                <a:sym typeface="Mada"/>
              </a:rPr>
              <a:t>mobile</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0" marL="9144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EFF8F9"/>
                </a:highlight>
                <a:latin typeface="Mada"/>
                <a:ea typeface="Mada"/>
                <a:cs typeface="Mada"/>
                <a:sym typeface="Mada"/>
              </a:rPr>
              <a:t>Carcinoma of the prostate: </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1" marL="13716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Irregular </a:t>
            </a:r>
            <a:endParaRPr b="1" sz="1100">
              <a:solidFill>
                <a:schemeClr val="dk1"/>
              </a:solidFill>
              <a:latin typeface="Mada"/>
              <a:ea typeface="Mada"/>
              <a:cs typeface="Mada"/>
              <a:sym typeface="Mada"/>
            </a:endParaRPr>
          </a:p>
          <a:p>
            <a:pPr indent="-298450" lvl="1"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hard enlargement which is often </a:t>
            </a:r>
            <a:r>
              <a:rPr b="1" lang="en-GB" sz="1100">
                <a:solidFill>
                  <a:schemeClr val="dk1"/>
                </a:solidFill>
                <a:latin typeface="Mada"/>
                <a:ea typeface="Mada"/>
                <a:cs typeface="Mada"/>
                <a:sym typeface="Mada"/>
              </a:rPr>
              <a:t>unilateral</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1"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edge of the enlarged area is </a:t>
            </a:r>
            <a:r>
              <a:rPr b="1" lang="en-GB" sz="1100">
                <a:solidFill>
                  <a:schemeClr val="dk1"/>
                </a:solidFill>
                <a:latin typeface="Mada"/>
                <a:ea typeface="Mada"/>
                <a:cs typeface="Mada"/>
                <a:sym typeface="Mada"/>
              </a:rPr>
              <a:t>indistinct</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1"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central sulcus may be</a:t>
            </a:r>
            <a:r>
              <a:rPr b="1" lang="en-GB" sz="1100">
                <a:solidFill>
                  <a:srgbClr val="CC0000"/>
                </a:solidFill>
                <a:latin typeface="Mada"/>
                <a:ea typeface="Mada"/>
                <a:cs typeface="Mada"/>
                <a:sym typeface="Mada"/>
              </a:rPr>
              <a:t> distorted or obliterated</a:t>
            </a:r>
            <a:r>
              <a:rPr lang="en-GB" sz="1100">
                <a:solidFill>
                  <a:schemeClr val="dk1"/>
                </a:solidFill>
                <a:latin typeface="Mada"/>
                <a:ea typeface="Mada"/>
                <a:cs typeface="Mada"/>
                <a:sym typeface="Mada"/>
              </a:rPr>
              <a:t> at an early stage of the disease </a:t>
            </a:r>
            <a:endParaRPr sz="1100">
              <a:solidFill>
                <a:schemeClr val="dk1"/>
              </a:solidFill>
              <a:latin typeface="Mada"/>
              <a:ea typeface="Mada"/>
              <a:cs typeface="Mada"/>
              <a:sym typeface="Mada"/>
            </a:endParaRPr>
          </a:p>
          <a:p>
            <a:pPr indent="-298450" lvl="1" marL="13716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rectal mucosa </a:t>
            </a:r>
            <a:r>
              <a:rPr b="1" lang="en-GB" sz="1100">
                <a:solidFill>
                  <a:srgbClr val="CC0000"/>
                </a:solidFill>
                <a:latin typeface="Mada"/>
                <a:ea typeface="Mada"/>
                <a:cs typeface="Mada"/>
                <a:sym typeface="Mada"/>
              </a:rPr>
              <a:t>fixed </a:t>
            </a:r>
            <a:r>
              <a:rPr lang="en-GB" sz="1100">
                <a:solidFill>
                  <a:schemeClr val="dk1"/>
                </a:solidFill>
                <a:latin typeface="Mada"/>
                <a:ea typeface="Mada"/>
                <a:cs typeface="Mada"/>
                <a:sym typeface="Mada"/>
              </a:rPr>
              <a:t>to the underlying gland</a:t>
            </a:r>
            <a:endParaRPr sz="1100">
              <a:solidFill>
                <a:schemeClr val="dk1"/>
              </a:solidFill>
              <a:latin typeface="Mada"/>
              <a:ea typeface="Mada"/>
              <a:cs typeface="Mada"/>
              <a:sym typeface="Mada"/>
            </a:endParaRPr>
          </a:p>
          <a:p>
            <a:pPr indent="-298450" lvl="0"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When assessing the prostate, beware of the incompletely emptied bladder, which pushes the prostate downwards and makes it feel bigger than it actually is.</a:t>
            </a:r>
            <a:endParaRPr sz="11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sp>
        <p:nvSpPr>
          <p:cNvPr id="1869" name="Google Shape;1869;p103"/>
          <p:cNvSpPr/>
          <p:nvPr/>
        </p:nvSpPr>
        <p:spPr>
          <a:xfrm>
            <a:off x="619863" y="7659528"/>
            <a:ext cx="6349800" cy="2547900"/>
          </a:xfrm>
          <a:prstGeom prst="roundRect">
            <a:avLst>
              <a:gd fmla="val 16667" name="adj"/>
            </a:avLst>
          </a:prstGeom>
          <a:solidFill>
            <a:srgbClr val="EFF8F9">
              <a:alpha val="42460"/>
            </a:srgbClr>
          </a:solidFill>
          <a:ln cap="flat" cmpd="sng" w="19050">
            <a:solidFill>
              <a:srgbClr val="FFC35F"/>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SzPts val="1200"/>
              <a:buFont typeface="Mada"/>
              <a:buAutoNum type="arabicPeriod"/>
            </a:pPr>
            <a:r>
              <a:rPr lang="en-GB" sz="1200">
                <a:latin typeface="Mada"/>
                <a:ea typeface="Mada"/>
                <a:cs typeface="Mada"/>
                <a:sym typeface="Mada"/>
              </a:rPr>
              <a:t>One of the greatest factors in efficient rectal palpation is that, it should be a painless process, and this can be achieved by correct technique.</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AutoNum type="arabicPeriod"/>
            </a:pPr>
            <a:r>
              <a:rPr lang="en-GB" sz="1200">
                <a:latin typeface="Mada"/>
                <a:ea typeface="Mada"/>
                <a:cs typeface="Mada"/>
                <a:sym typeface="Mada"/>
              </a:rPr>
              <a:t>Patient with fissures or abscesses may have so much spasm and pain that the rectal examination is extremely difficult. In these circumstances you should not try to pass a finger. If the pain is so severe then the patient will need treatment and your rectal examination can be postponed until the patient is anaesthetized.</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AutoNum type="arabicPeriod"/>
            </a:pPr>
            <a:r>
              <a:rPr lang="en-GB" sz="1200">
                <a:latin typeface="Mada"/>
                <a:ea typeface="Mada"/>
                <a:cs typeface="Mada"/>
                <a:sym typeface="Mada"/>
              </a:rPr>
              <a:t>You may have to proceed with proctoscopy or sigmoidoscopy depending upon the findings on digital rectal examination.</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AutoNum type="arabicPeriod"/>
            </a:pPr>
            <a:r>
              <a:rPr lang="en-GB" sz="1200">
                <a:latin typeface="Mada"/>
                <a:ea typeface="Mada"/>
                <a:cs typeface="Mada"/>
                <a:sym typeface="Mada"/>
              </a:rPr>
              <a:t>Never leave the patient undressed and with lubricating jelly on the anal verge. Always wipe off the excess lubricant with a swab or tissue paper and help in covering or dressing the patient before you leave him.</a:t>
            </a:r>
            <a:endParaRPr sz="1200">
              <a:latin typeface="Mada"/>
              <a:ea typeface="Mada"/>
              <a:cs typeface="Mada"/>
              <a:sym typeface="Mada"/>
            </a:endParaRPr>
          </a:p>
        </p:txBody>
      </p:sp>
      <p:sp>
        <p:nvSpPr>
          <p:cNvPr id="1870" name="Google Shape;1870;p103"/>
          <p:cNvSpPr/>
          <p:nvPr/>
        </p:nvSpPr>
        <p:spPr>
          <a:xfrm>
            <a:off x="1576438" y="7218565"/>
            <a:ext cx="4360800" cy="287400"/>
          </a:xfrm>
          <a:prstGeom prst="round2SameRect">
            <a:avLst>
              <a:gd fmla="val 16667" name="adj1"/>
              <a:gd fmla="val 0" name="adj2"/>
            </a:avLst>
          </a:prstGeom>
          <a:solidFill>
            <a:srgbClr val="9FCFCF"/>
          </a:solidFill>
          <a:ln cap="flat" cmpd="sng" w="19050">
            <a:solidFill>
              <a:srgbClr val="FFC35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Mada"/>
                <a:ea typeface="Mada"/>
                <a:cs typeface="Mada"/>
                <a:sym typeface="Mada"/>
              </a:rPr>
              <a:t>Key points in ano-rectal examination:</a:t>
            </a:r>
            <a:endParaRPr b="1">
              <a:solidFill>
                <a:srgbClr val="FFFFFF"/>
              </a:solidFill>
              <a:latin typeface="Mada"/>
              <a:ea typeface="Mada"/>
              <a:cs typeface="Mada"/>
              <a:sym typeface="Mada"/>
            </a:endParaRPr>
          </a:p>
        </p:txBody>
      </p:sp>
      <p:pic>
        <p:nvPicPr>
          <p:cNvPr id="1871" name="Google Shape;1871;p103"/>
          <p:cNvPicPr preferRelativeResize="0"/>
          <p:nvPr/>
        </p:nvPicPr>
        <p:blipFill>
          <a:blip r:embed="rId3">
            <a:alphaModFix/>
          </a:blip>
          <a:stretch>
            <a:fillRect/>
          </a:stretch>
        </p:blipFill>
        <p:spPr>
          <a:xfrm>
            <a:off x="5635844" y="3020788"/>
            <a:ext cx="1674925" cy="2242100"/>
          </a:xfrm>
          <a:prstGeom prst="rect">
            <a:avLst/>
          </a:prstGeom>
          <a:noFill/>
          <a:ln cap="flat" cmpd="sng" w="19050">
            <a:solidFill>
              <a:srgbClr val="C5F4E0"/>
            </a:solidFill>
            <a:prstDash val="solid"/>
            <a:round/>
            <a:headEnd len="sm" w="sm" type="none"/>
            <a:tailEnd len="sm" w="sm" type="none"/>
          </a:ln>
        </p:spPr>
      </p:pic>
      <p:sp>
        <p:nvSpPr>
          <p:cNvPr id="1872" name="Google Shape;1872;p103"/>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6" name="Shape 1876"/>
        <p:cNvGrpSpPr/>
        <p:nvPr/>
      </p:nvGrpSpPr>
      <p:grpSpPr>
        <a:xfrm>
          <a:off x="0" y="0"/>
          <a:ext cx="0" cy="0"/>
          <a:chOff x="0" y="0"/>
          <a:chExt cx="0" cy="0"/>
        </a:xfrm>
      </p:grpSpPr>
      <p:sp>
        <p:nvSpPr>
          <p:cNvPr id="1877" name="Google Shape;1877;p104"/>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104"/>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104"/>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104"/>
          <p:cNvSpPr txBox="1"/>
          <p:nvPr/>
        </p:nvSpPr>
        <p:spPr>
          <a:xfrm>
            <a:off x="-164500" y="144725"/>
            <a:ext cx="7952700" cy="2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50">
                <a:solidFill>
                  <a:srgbClr val="9FCFCF"/>
                </a:solidFill>
                <a:highlight>
                  <a:srgbClr val="FFFFFF"/>
                </a:highlight>
                <a:latin typeface="Lora"/>
                <a:ea typeface="Lora"/>
                <a:cs typeface="Lora"/>
                <a:sym typeface="Lora"/>
              </a:rPr>
              <a:t>Anorectal Disorders History and Physical Examination.</a:t>
            </a:r>
            <a:endParaRPr b="1" sz="1850">
              <a:solidFill>
                <a:srgbClr val="9FCFCF"/>
              </a:solidFill>
              <a:latin typeface="Lora"/>
              <a:ea typeface="Lora"/>
              <a:cs typeface="Lora"/>
              <a:sym typeface="Lora"/>
            </a:endParaRPr>
          </a:p>
        </p:txBody>
      </p:sp>
      <p:sp>
        <p:nvSpPr>
          <p:cNvPr id="1881" name="Google Shape;1881;p104"/>
          <p:cNvSpPr txBox="1"/>
          <p:nvPr/>
        </p:nvSpPr>
        <p:spPr>
          <a:xfrm>
            <a:off x="1228100" y="638800"/>
            <a:ext cx="5167500" cy="426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GB" sz="2000">
                <a:solidFill>
                  <a:srgbClr val="CC0000"/>
                </a:solidFill>
                <a:highlight>
                  <a:srgbClr val="F9DEC9"/>
                </a:highlight>
                <a:latin typeface="Lora"/>
                <a:ea typeface="Lora"/>
                <a:cs typeface="Lora"/>
                <a:sym typeface="Lora"/>
              </a:rPr>
              <a:t>B.</a:t>
            </a:r>
            <a:r>
              <a:rPr b="1" lang="en-GB" sz="2000">
                <a:solidFill>
                  <a:srgbClr val="9FCFCF"/>
                </a:solidFill>
                <a:latin typeface="Lora"/>
                <a:ea typeface="Lora"/>
                <a:cs typeface="Lora"/>
                <a:sym typeface="Lora"/>
              </a:rPr>
              <a:t> </a:t>
            </a:r>
            <a:r>
              <a:rPr b="1" lang="en-GB" sz="2000">
                <a:solidFill>
                  <a:srgbClr val="83C5BE"/>
                </a:solidFill>
                <a:latin typeface="Lora"/>
                <a:ea typeface="Lora"/>
                <a:cs typeface="Lora"/>
                <a:sym typeface="Lora"/>
              </a:rPr>
              <a:t>PROCTOSCOPY</a:t>
            </a:r>
            <a:endParaRPr b="1" sz="2000">
              <a:solidFill>
                <a:srgbClr val="83C5BE"/>
              </a:solidFill>
              <a:latin typeface="Lora"/>
              <a:ea typeface="Lora"/>
              <a:cs typeface="Lora"/>
              <a:sym typeface="Lora"/>
            </a:endParaRPr>
          </a:p>
          <a:p>
            <a:pPr indent="0" lvl="0" marL="0" rtl="0" algn="l">
              <a:spcBef>
                <a:spcPts val="0"/>
              </a:spcBef>
              <a:spcAft>
                <a:spcPts val="0"/>
              </a:spcAft>
              <a:buNone/>
            </a:pPr>
            <a:r>
              <a:t/>
            </a:r>
            <a:endParaRPr b="1" sz="2000">
              <a:solidFill>
                <a:srgbClr val="9FCFCF"/>
              </a:solidFill>
            </a:endParaRPr>
          </a:p>
        </p:txBody>
      </p:sp>
      <p:sp>
        <p:nvSpPr>
          <p:cNvPr id="1882" name="Google Shape;1882;p104"/>
          <p:cNvSpPr txBox="1"/>
          <p:nvPr/>
        </p:nvSpPr>
        <p:spPr>
          <a:xfrm>
            <a:off x="0" y="2359175"/>
            <a:ext cx="7228200" cy="80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200">
                <a:latin typeface="Mada"/>
                <a:ea typeface="Mada"/>
                <a:cs typeface="Mada"/>
                <a:sym typeface="Mada"/>
              </a:rPr>
              <a:t>The proctoscope is a short illuminated tube, employed to inspect the anal canal. Its principal use is for the </a:t>
            </a:r>
            <a:r>
              <a:rPr b="1" lang="en-GB" sz="1200">
                <a:latin typeface="Mada"/>
                <a:ea typeface="Mada"/>
                <a:cs typeface="Mada"/>
                <a:sym typeface="Mada"/>
              </a:rPr>
              <a:t>diagnosis </a:t>
            </a:r>
            <a:r>
              <a:rPr lang="en-GB" sz="1200">
                <a:latin typeface="Mada"/>
                <a:ea typeface="Mada"/>
                <a:cs typeface="Mada"/>
                <a:sym typeface="Mada"/>
              </a:rPr>
              <a:t>and </a:t>
            </a:r>
            <a:r>
              <a:rPr b="1" lang="en-GB" sz="1200">
                <a:latin typeface="Mada"/>
                <a:ea typeface="Mada"/>
                <a:cs typeface="Mada"/>
                <a:sym typeface="Mada"/>
              </a:rPr>
              <a:t>treatment </a:t>
            </a:r>
            <a:r>
              <a:rPr lang="en-GB" sz="1200">
                <a:latin typeface="Mada"/>
                <a:ea typeface="Mada"/>
                <a:cs typeface="Mada"/>
                <a:sym typeface="Mada"/>
              </a:rPr>
              <a:t>of </a:t>
            </a:r>
            <a:r>
              <a:rPr b="1" lang="en-GB" sz="1200">
                <a:latin typeface="Mada"/>
                <a:ea typeface="Mada"/>
                <a:cs typeface="Mada"/>
                <a:sym typeface="Mada"/>
              </a:rPr>
              <a:t>haemorrhoid</a:t>
            </a:r>
            <a:r>
              <a:rPr lang="en-GB" sz="1200">
                <a:latin typeface="Mada"/>
                <a:ea typeface="Mada"/>
                <a:cs typeface="Mada"/>
                <a:sym typeface="Mada"/>
              </a:rPr>
              <a:t>. It should really be called an anoscope, but is always called a </a:t>
            </a:r>
            <a:r>
              <a:rPr b="1" lang="en-GB" sz="1200">
                <a:latin typeface="Mada"/>
                <a:ea typeface="Mada"/>
                <a:cs typeface="Mada"/>
                <a:sym typeface="Mada"/>
              </a:rPr>
              <a:t>proctoscope</a:t>
            </a:r>
            <a:r>
              <a:rPr lang="en-GB" sz="1200">
                <a:latin typeface="Mada"/>
                <a:ea typeface="Mada"/>
                <a:cs typeface="Mada"/>
                <a:sym typeface="Mada"/>
              </a:rPr>
              <a:t>.</a:t>
            </a:r>
            <a:endParaRPr sz="1200">
              <a:solidFill>
                <a:schemeClr val="dk1"/>
              </a:solidFill>
              <a:latin typeface="Mada"/>
              <a:ea typeface="Mada"/>
              <a:cs typeface="Mada"/>
              <a:sym typeface="Mada"/>
            </a:endParaRPr>
          </a:p>
          <a:p>
            <a:pPr indent="0" lvl="0" marL="0" rtl="0" algn="l">
              <a:lnSpc>
                <a:spcPct val="115000"/>
              </a:lnSpc>
              <a:spcBef>
                <a:spcPts val="1000"/>
              </a:spcBef>
              <a:spcAft>
                <a:spcPts val="0"/>
              </a:spcAft>
              <a:buNone/>
            </a:pPr>
            <a:r>
              <a:t/>
            </a:r>
            <a:endParaRPr sz="1200">
              <a:solidFill>
                <a:schemeClr val="dk1"/>
              </a:solidFill>
              <a:latin typeface="Mada"/>
              <a:ea typeface="Mada"/>
              <a:cs typeface="Mada"/>
              <a:sym typeface="Mada"/>
            </a:endParaRPr>
          </a:p>
        </p:txBody>
      </p:sp>
      <p:sp>
        <p:nvSpPr>
          <p:cNvPr id="1883" name="Google Shape;1883;p104"/>
          <p:cNvSpPr txBox="1"/>
          <p:nvPr/>
        </p:nvSpPr>
        <p:spPr>
          <a:xfrm>
            <a:off x="113025" y="3598175"/>
            <a:ext cx="7286400" cy="16266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Mada"/>
              <a:buChar char="●"/>
            </a:pPr>
            <a:r>
              <a:rPr lang="en-GB" sz="1200">
                <a:latin typeface="Mada"/>
                <a:ea typeface="Mada"/>
                <a:cs typeface="Mada"/>
                <a:sym typeface="Mada"/>
              </a:rPr>
              <a:t>Position the patient as for digital rectal examination.</a:t>
            </a:r>
            <a:endParaRPr sz="1200">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latin typeface="Mada"/>
                <a:ea typeface="Mada"/>
                <a:cs typeface="Mada"/>
                <a:sym typeface="Mada"/>
              </a:rPr>
              <a:t>No bowel preparation is necessary, and only gross faecal loading will prevent adequate assessment of the anal canal.</a:t>
            </a:r>
            <a:endParaRPr sz="1200">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latin typeface="Mada"/>
                <a:ea typeface="Mada"/>
                <a:cs typeface="Mada"/>
                <a:sym typeface="Mada"/>
              </a:rPr>
              <a:t>Make sure there is no painful external pathology and prepare the patient generally as described above.</a:t>
            </a:r>
            <a:endParaRPr sz="1200">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latin typeface="Mada"/>
                <a:ea typeface="Mada"/>
                <a:cs typeface="Mada"/>
                <a:sym typeface="Mada"/>
              </a:rPr>
              <a:t>Apply adequate amount of lubricating jelly in the proctoscope.</a:t>
            </a:r>
            <a:endParaRPr sz="1200">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latin typeface="Mada"/>
                <a:ea typeface="Mada"/>
                <a:cs typeface="Mada"/>
                <a:sym typeface="Mada"/>
              </a:rPr>
              <a:t>Insert the instrument in the direction of the anal canal, pointing at the patient’s umbilicus.</a:t>
            </a:r>
            <a:endParaRPr sz="1200">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latin typeface="Mada"/>
                <a:ea typeface="Mada"/>
                <a:cs typeface="Mada"/>
                <a:sym typeface="Mada"/>
              </a:rPr>
              <a:t>Remove the obturator and inspect the anal canal as you withdraw the instrument.</a:t>
            </a:r>
            <a:endParaRPr sz="1200">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latin typeface="Mada"/>
                <a:ea typeface="Mada"/>
                <a:cs typeface="Mada"/>
                <a:sym typeface="Mada"/>
              </a:rPr>
              <a:t>Wipe away any lubricating jelly around the anus and cover the patient.</a:t>
            </a:r>
            <a:endParaRPr sz="1200">
              <a:latin typeface="Mada"/>
              <a:ea typeface="Mada"/>
              <a:cs typeface="Mada"/>
              <a:sym typeface="Mada"/>
            </a:endParaRPr>
          </a:p>
          <a:p>
            <a:pPr indent="0" lvl="0" marL="457200" rtl="0" algn="l">
              <a:lnSpc>
                <a:spcPct val="115000"/>
              </a:lnSpc>
              <a:spcBef>
                <a:spcPts val="0"/>
              </a:spcBef>
              <a:spcAft>
                <a:spcPts val="0"/>
              </a:spcAft>
              <a:buNone/>
            </a:pPr>
            <a:r>
              <a:t/>
            </a:r>
            <a:endParaRPr sz="1200">
              <a:latin typeface="Mada"/>
              <a:ea typeface="Mada"/>
              <a:cs typeface="Mada"/>
              <a:sym typeface="Mada"/>
            </a:endParaRPr>
          </a:p>
          <a:p>
            <a:pPr indent="0" lvl="0" marL="0" rtl="0" algn="l">
              <a:lnSpc>
                <a:spcPct val="115000"/>
              </a:lnSpc>
              <a:spcBef>
                <a:spcPts val="0"/>
              </a:spcBef>
              <a:spcAft>
                <a:spcPts val="0"/>
              </a:spcAft>
              <a:buNone/>
            </a:pPr>
            <a:r>
              <a:rPr lang="en-GB" sz="1200">
                <a:latin typeface="Mada"/>
                <a:ea typeface="Mada"/>
                <a:cs typeface="Mada"/>
                <a:sym typeface="Mada"/>
              </a:rPr>
              <a:t>If you suspect anal pathology, you will wish to carry out a sigmoidoscopy in any event. Although the anal canal may be inspected with the sigmoidoscope, the view is not as good because of the greater length of the instrument, so you will </a:t>
            </a:r>
            <a:r>
              <a:rPr b="1" lang="en-GB" sz="1200">
                <a:latin typeface="Mada"/>
                <a:ea typeface="Mada"/>
                <a:cs typeface="Mada"/>
                <a:sym typeface="Mada"/>
              </a:rPr>
              <a:t>almost always need to follow the sigmoidoscopy with a proctoscopy.</a:t>
            </a:r>
            <a:r>
              <a:rPr lang="en-GB" sz="1200">
                <a:latin typeface="Mada"/>
                <a:ea typeface="Mada"/>
                <a:cs typeface="Mada"/>
                <a:sym typeface="Mada"/>
              </a:rPr>
              <a:t> Do not forget to include a simple digital examination</a:t>
            </a:r>
            <a:endParaRPr sz="1200">
              <a:latin typeface="Mada"/>
              <a:ea typeface="Mada"/>
              <a:cs typeface="Mada"/>
              <a:sym typeface="Mada"/>
            </a:endParaRPr>
          </a:p>
        </p:txBody>
      </p:sp>
      <p:grpSp>
        <p:nvGrpSpPr>
          <p:cNvPr id="1884" name="Google Shape;1884;p104"/>
          <p:cNvGrpSpPr/>
          <p:nvPr/>
        </p:nvGrpSpPr>
        <p:grpSpPr>
          <a:xfrm>
            <a:off x="0" y="1938983"/>
            <a:ext cx="2875800" cy="414954"/>
            <a:chOff x="0" y="5410196"/>
            <a:chExt cx="2875800" cy="414954"/>
          </a:xfrm>
        </p:grpSpPr>
        <p:sp>
          <p:nvSpPr>
            <p:cNvPr id="1885" name="Google Shape;1885;p104"/>
            <p:cNvSpPr txBox="1"/>
            <p:nvPr/>
          </p:nvSpPr>
          <p:spPr>
            <a:xfrm>
              <a:off x="0" y="5410196"/>
              <a:ext cx="2875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Proctoscopy</a:t>
              </a:r>
              <a:endParaRPr sz="1800">
                <a:solidFill>
                  <a:srgbClr val="9FCFCF"/>
                </a:solidFill>
                <a:latin typeface="Comfortaa Regular"/>
                <a:ea typeface="Comfortaa Regular"/>
                <a:cs typeface="Comfortaa Regular"/>
                <a:sym typeface="Comfortaa Regular"/>
              </a:endParaRPr>
            </a:p>
          </p:txBody>
        </p:sp>
        <p:sp>
          <p:nvSpPr>
            <p:cNvPr id="1886" name="Google Shape;1886;p104"/>
            <p:cNvSpPr/>
            <p:nvPr/>
          </p:nvSpPr>
          <p:spPr>
            <a:xfrm>
              <a:off x="775" y="5767550"/>
              <a:ext cx="1659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1887" name="Google Shape;1887;p104"/>
          <p:cNvGrpSpPr/>
          <p:nvPr/>
        </p:nvGrpSpPr>
        <p:grpSpPr>
          <a:xfrm>
            <a:off x="0" y="3161380"/>
            <a:ext cx="4834800" cy="414950"/>
            <a:chOff x="0" y="6629400"/>
            <a:chExt cx="4834800" cy="414950"/>
          </a:xfrm>
        </p:grpSpPr>
        <p:sp>
          <p:nvSpPr>
            <p:cNvPr id="1888" name="Google Shape;1888;p104"/>
            <p:cNvSpPr txBox="1"/>
            <p:nvPr/>
          </p:nvSpPr>
          <p:spPr>
            <a:xfrm>
              <a:off x="0" y="6629400"/>
              <a:ext cx="4834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800">
                  <a:solidFill>
                    <a:srgbClr val="9FCFCF"/>
                  </a:solidFill>
                  <a:latin typeface="Comfortaa Regular"/>
                  <a:ea typeface="Comfortaa Regular"/>
                  <a:cs typeface="Comfortaa Regular"/>
                  <a:sym typeface="Comfortaa Regular"/>
                </a:rPr>
                <a:t>Technique of proctoscopy</a:t>
              </a:r>
              <a:endParaRPr sz="1800">
                <a:solidFill>
                  <a:srgbClr val="9FCFCF"/>
                </a:solidFill>
                <a:latin typeface="Comfortaa Regular"/>
                <a:ea typeface="Comfortaa Regular"/>
                <a:cs typeface="Comfortaa Regular"/>
                <a:sym typeface="Comfortaa Regular"/>
              </a:endParaRPr>
            </a:p>
            <a:p>
              <a:pPr indent="0" lvl="0" marL="0" rtl="0" algn="l">
                <a:spcBef>
                  <a:spcPts val="0"/>
                </a:spcBef>
                <a:spcAft>
                  <a:spcPts val="0"/>
                </a:spcAft>
                <a:buClr>
                  <a:schemeClr val="dk1"/>
                </a:buClr>
                <a:buSzPts val="1100"/>
                <a:buFont typeface="Arial"/>
                <a:buNone/>
              </a:pPr>
              <a:r>
                <a:t/>
              </a:r>
              <a:endParaRPr sz="1800">
                <a:solidFill>
                  <a:srgbClr val="9FCFCF"/>
                </a:solidFill>
                <a:latin typeface="Comfortaa Regular"/>
                <a:ea typeface="Comfortaa Regular"/>
                <a:cs typeface="Comfortaa Regular"/>
                <a:sym typeface="Comfortaa Regular"/>
              </a:endParaRPr>
            </a:p>
            <a:p>
              <a:pPr indent="0" lvl="0" marL="0" rtl="0" algn="l">
                <a:spcBef>
                  <a:spcPts val="0"/>
                </a:spcBef>
                <a:spcAft>
                  <a:spcPts val="0"/>
                </a:spcAft>
                <a:buNone/>
              </a:pPr>
              <a:r>
                <a:t/>
              </a:r>
              <a:endParaRPr sz="1800">
                <a:solidFill>
                  <a:srgbClr val="9FCFCF"/>
                </a:solidFill>
                <a:latin typeface="Comfortaa Regular"/>
                <a:ea typeface="Comfortaa Regular"/>
                <a:cs typeface="Comfortaa Regular"/>
                <a:sym typeface="Comfortaa Regular"/>
              </a:endParaRPr>
            </a:p>
          </p:txBody>
        </p:sp>
        <p:sp>
          <p:nvSpPr>
            <p:cNvPr id="1889" name="Google Shape;1889;p104"/>
            <p:cNvSpPr/>
            <p:nvPr/>
          </p:nvSpPr>
          <p:spPr>
            <a:xfrm>
              <a:off x="775" y="6986750"/>
              <a:ext cx="1659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1890" name="Google Shape;1890;p104"/>
          <p:cNvGrpSpPr/>
          <p:nvPr/>
        </p:nvGrpSpPr>
        <p:grpSpPr>
          <a:xfrm>
            <a:off x="142685" y="1136825"/>
            <a:ext cx="7387289" cy="802150"/>
            <a:chOff x="142685" y="1136825"/>
            <a:chExt cx="7387289" cy="802150"/>
          </a:xfrm>
        </p:grpSpPr>
        <p:sp>
          <p:nvSpPr>
            <p:cNvPr id="1891" name="Google Shape;1891;p104"/>
            <p:cNvSpPr txBox="1"/>
            <p:nvPr/>
          </p:nvSpPr>
          <p:spPr>
            <a:xfrm>
              <a:off x="2061628" y="1260075"/>
              <a:ext cx="11955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A B C C D E</a:t>
              </a:r>
              <a:endParaRPr b="1">
                <a:solidFill>
                  <a:srgbClr val="23455A"/>
                </a:solidFill>
                <a:highlight>
                  <a:srgbClr val="C7E3E6"/>
                </a:highlight>
                <a:latin typeface="Lora"/>
                <a:ea typeface="Lora"/>
                <a:cs typeface="Lora"/>
                <a:sym typeface="Lora"/>
              </a:endParaRPr>
            </a:p>
          </p:txBody>
        </p:sp>
        <p:sp>
          <p:nvSpPr>
            <p:cNvPr id="1892" name="Google Shape;1892;p104"/>
            <p:cNvSpPr txBox="1"/>
            <p:nvPr/>
          </p:nvSpPr>
          <p:spPr>
            <a:xfrm>
              <a:off x="3554954" y="1260063"/>
              <a:ext cx="15630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Vital Signs</a:t>
              </a:r>
              <a:endParaRPr b="1">
                <a:solidFill>
                  <a:srgbClr val="23455A"/>
                </a:solidFill>
                <a:highlight>
                  <a:srgbClr val="C7E3E6"/>
                </a:highlight>
                <a:latin typeface="Lora"/>
                <a:ea typeface="Lora"/>
                <a:cs typeface="Lora"/>
                <a:sym typeface="Lora"/>
              </a:endParaRPr>
            </a:p>
          </p:txBody>
        </p:sp>
        <p:sp>
          <p:nvSpPr>
            <p:cNvPr id="1893" name="Google Shape;1893;p104"/>
            <p:cNvSpPr txBox="1"/>
            <p:nvPr/>
          </p:nvSpPr>
          <p:spPr>
            <a:xfrm>
              <a:off x="1806802" y="1194125"/>
              <a:ext cx="5247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2</a:t>
              </a:r>
              <a:endParaRPr b="1" sz="2000">
                <a:solidFill>
                  <a:srgbClr val="F9DEC9"/>
                </a:solidFill>
                <a:latin typeface="Pacifico"/>
                <a:ea typeface="Pacifico"/>
                <a:cs typeface="Pacifico"/>
                <a:sym typeface="Pacifico"/>
              </a:endParaRPr>
            </a:p>
          </p:txBody>
        </p:sp>
        <p:sp>
          <p:nvSpPr>
            <p:cNvPr id="1894" name="Google Shape;1894;p104"/>
            <p:cNvSpPr txBox="1"/>
            <p:nvPr/>
          </p:nvSpPr>
          <p:spPr>
            <a:xfrm>
              <a:off x="3286530" y="1182375"/>
              <a:ext cx="419400" cy="7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3</a:t>
              </a:r>
              <a:endParaRPr b="1" sz="2000">
                <a:solidFill>
                  <a:srgbClr val="F9DEC9"/>
                </a:solidFill>
                <a:latin typeface="Pacifico"/>
                <a:ea typeface="Pacifico"/>
                <a:cs typeface="Pacifico"/>
                <a:sym typeface="Pacifico"/>
              </a:endParaRPr>
            </a:p>
          </p:txBody>
        </p:sp>
        <p:sp>
          <p:nvSpPr>
            <p:cNvPr id="1895" name="Google Shape;1895;p104"/>
            <p:cNvSpPr txBox="1"/>
            <p:nvPr/>
          </p:nvSpPr>
          <p:spPr>
            <a:xfrm>
              <a:off x="318378" y="1288120"/>
              <a:ext cx="14601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W I P P P E R</a:t>
              </a:r>
              <a:endParaRPr b="1">
                <a:solidFill>
                  <a:srgbClr val="23455A"/>
                </a:solidFill>
                <a:highlight>
                  <a:srgbClr val="C7E3E6"/>
                </a:highlight>
                <a:latin typeface="Lora"/>
                <a:ea typeface="Lora"/>
                <a:cs typeface="Lora"/>
                <a:sym typeface="Lora"/>
              </a:endParaRPr>
            </a:p>
          </p:txBody>
        </p:sp>
        <p:sp>
          <p:nvSpPr>
            <p:cNvPr id="1896" name="Google Shape;1896;p104"/>
            <p:cNvSpPr txBox="1"/>
            <p:nvPr/>
          </p:nvSpPr>
          <p:spPr>
            <a:xfrm>
              <a:off x="142685" y="1209125"/>
              <a:ext cx="5247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1</a:t>
              </a:r>
              <a:endParaRPr b="1" sz="2000">
                <a:solidFill>
                  <a:srgbClr val="F9DEC9"/>
                </a:solidFill>
                <a:latin typeface="Pacifico"/>
                <a:ea typeface="Pacifico"/>
                <a:cs typeface="Pacifico"/>
                <a:sym typeface="Pacifico"/>
              </a:endParaRPr>
            </a:p>
          </p:txBody>
        </p:sp>
        <p:sp>
          <p:nvSpPr>
            <p:cNvPr id="1897" name="Google Shape;1897;p104"/>
            <p:cNvSpPr txBox="1"/>
            <p:nvPr/>
          </p:nvSpPr>
          <p:spPr>
            <a:xfrm>
              <a:off x="5213974" y="1136825"/>
              <a:ext cx="2316000" cy="46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Position: </a:t>
              </a:r>
              <a:r>
                <a:rPr b="1" lang="en-GB" sz="1100">
                  <a:solidFill>
                    <a:srgbClr val="FF0000"/>
                  </a:solidFill>
                  <a:latin typeface="Mada"/>
                  <a:ea typeface="Mada"/>
                  <a:cs typeface="Mada"/>
                  <a:sym typeface="Mada"/>
                </a:rPr>
                <a:t>Left lateral position</a:t>
              </a:r>
              <a:endParaRPr b="1" sz="1100">
                <a:solidFill>
                  <a:srgbClr val="999999"/>
                </a:solidFill>
                <a:latin typeface="Mada"/>
                <a:ea typeface="Mada"/>
                <a:cs typeface="Mada"/>
                <a:sym typeface="Mada"/>
              </a:endParaRPr>
            </a:p>
          </p:txBody>
        </p:sp>
        <p:sp>
          <p:nvSpPr>
            <p:cNvPr id="1898" name="Google Shape;1898;p104"/>
            <p:cNvSpPr txBox="1"/>
            <p:nvPr/>
          </p:nvSpPr>
          <p:spPr>
            <a:xfrm>
              <a:off x="5213971" y="1397669"/>
              <a:ext cx="2316000" cy="46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Exposure: </a:t>
              </a:r>
              <a:r>
                <a:rPr b="1" lang="en-GB" sz="1100">
                  <a:solidFill>
                    <a:srgbClr val="FF0000"/>
                  </a:solidFill>
                  <a:latin typeface="Mada"/>
                  <a:ea typeface="Mada"/>
                  <a:cs typeface="Mada"/>
                  <a:sym typeface="Mada"/>
                </a:rPr>
                <a:t>waist to the knees. </a:t>
              </a:r>
              <a:endParaRPr b="1" sz="1100">
                <a:solidFill>
                  <a:srgbClr val="FF0000"/>
                </a:solidFill>
                <a:latin typeface="Mada"/>
                <a:ea typeface="Mada"/>
                <a:cs typeface="Mada"/>
                <a:sym typeface="Mada"/>
              </a:endParaRPr>
            </a:p>
          </p:txBody>
        </p:sp>
        <p:cxnSp>
          <p:nvCxnSpPr>
            <p:cNvPr id="1899" name="Google Shape;1899;p104"/>
            <p:cNvCxnSpPr/>
            <p:nvPr/>
          </p:nvCxnSpPr>
          <p:spPr>
            <a:xfrm flipH="1">
              <a:off x="5432608" y="1808535"/>
              <a:ext cx="1368600" cy="5100"/>
            </a:xfrm>
            <a:prstGeom prst="straightConnector1">
              <a:avLst/>
            </a:prstGeom>
            <a:noFill/>
            <a:ln cap="flat" cmpd="sng" w="28575">
              <a:solidFill>
                <a:srgbClr val="C7E3E6"/>
              </a:solidFill>
              <a:prstDash val="dash"/>
              <a:round/>
              <a:headEnd len="med" w="med" type="none"/>
              <a:tailEnd len="med" w="med" type="none"/>
            </a:ln>
          </p:spPr>
        </p:cxnSp>
      </p:grpSp>
      <p:sp>
        <p:nvSpPr>
          <p:cNvPr id="1900" name="Google Shape;1900;p104"/>
          <p:cNvSpPr/>
          <p:nvPr/>
        </p:nvSpPr>
        <p:spPr>
          <a:xfrm>
            <a:off x="176625" y="6480000"/>
            <a:ext cx="7159200" cy="41028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rgbClr val="F3F3F3"/>
                </a:solidFill>
                <a:latin typeface="Pacifico"/>
                <a:ea typeface="Pacifico"/>
                <a:cs typeface="Pacifico"/>
                <a:sym typeface="Pacifico"/>
              </a:rPr>
              <a:t>A space for your notes </a:t>
            </a:r>
            <a:endParaRPr/>
          </a:p>
        </p:txBody>
      </p:sp>
      <p:sp>
        <p:nvSpPr>
          <p:cNvPr id="1901" name="Google Shape;1901;p104"/>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1902" name="Google Shape;1902;p104"/>
          <p:cNvSpPr txBox="1"/>
          <p:nvPr/>
        </p:nvSpPr>
        <p:spPr>
          <a:xfrm>
            <a:off x="-8237" y="553000"/>
            <a:ext cx="2424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rgbClr val="B7D5D4"/>
                </a:solidFill>
                <a:highlight>
                  <a:srgbClr val="FFDDD2"/>
                </a:highlight>
                <a:latin typeface="Lora"/>
                <a:ea typeface="Lora"/>
                <a:cs typeface="Lora"/>
                <a:sym typeface="Lora"/>
              </a:rPr>
              <a:t>This wasn’t explained during the Session but it’s part of the Objs</a:t>
            </a:r>
            <a:endParaRPr b="1">
              <a:solidFill>
                <a:srgbClr val="B7D5D4"/>
              </a:solidFill>
              <a:highlight>
                <a:srgbClr val="FFDDD2"/>
              </a:highlight>
              <a:latin typeface="Lora"/>
              <a:ea typeface="Lora"/>
              <a:cs typeface="Lora"/>
              <a:sym typeface="Lora"/>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6" name="Shape 1906"/>
        <p:cNvGrpSpPr/>
        <p:nvPr/>
      </p:nvGrpSpPr>
      <p:grpSpPr>
        <a:xfrm>
          <a:off x="0" y="0"/>
          <a:ext cx="0" cy="0"/>
          <a:chOff x="0" y="0"/>
          <a:chExt cx="0" cy="0"/>
        </a:xfrm>
      </p:grpSpPr>
      <p:sp>
        <p:nvSpPr>
          <p:cNvPr id="1907" name="Google Shape;1907;p105"/>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105"/>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105"/>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105"/>
          <p:cNvSpPr txBox="1"/>
          <p:nvPr/>
        </p:nvSpPr>
        <p:spPr>
          <a:xfrm>
            <a:off x="-164500" y="144725"/>
            <a:ext cx="7952700" cy="2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50">
                <a:solidFill>
                  <a:srgbClr val="9FCFCF"/>
                </a:solidFill>
                <a:highlight>
                  <a:srgbClr val="FFFFFF"/>
                </a:highlight>
                <a:latin typeface="Lora"/>
                <a:ea typeface="Lora"/>
                <a:cs typeface="Lora"/>
                <a:sym typeface="Lora"/>
              </a:rPr>
              <a:t>Anorectal Disorders History and Physical Examination.</a:t>
            </a:r>
            <a:endParaRPr b="1" sz="1850">
              <a:solidFill>
                <a:srgbClr val="9FCFCF"/>
              </a:solidFill>
              <a:latin typeface="Lora"/>
              <a:ea typeface="Lora"/>
              <a:cs typeface="Lora"/>
              <a:sym typeface="Lora"/>
            </a:endParaRPr>
          </a:p>
        </p:txBody>
      </p:sp>
      <p:sp>
        <p:nvSpPr>
          <p:cNvPr id="1911" name="Google Shape;1911;p105"/>
          <p:cNvSpPr txBox="1"/>
          <p:nvPr/>
        </p:nvSpPr>
        <p:spPr>
          <a:xfrm>
            <a:off x="1228100" y="638800"/>
            <a:ext cx="5167500" cy="426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GB" sz="2000">
                <a:solidFill>
                  <a:srgbClr val="CC0000"/>
                </a:solidFill>
                <a:highlight>
                  <a:srgbClr val="F9DEC9"/>
                </a:highlight>
                <a:latin typeface="Lora"/>
                <a:ea typeface="Lora"/>
                <a:cs typeface="Lora"/>
                <a:sym typeface="Lora"/>
              </a:rPr>
              <a:t>C.</a:t>
            </a:r>
            <a:r>
              <a:rPr b="1" lang="en-GB" sz="2000">
                <a:solidFill>
                  <a:srgbClr val="9FCFCF"/>
                </a:solidFill>
                <a:latin typeface="Lora"/>
                <a:ea typeface="Lora"/>
                <a:cs typeface="Lora"/>
                <a:sym typeface="Lora"/>
              </a:rPr>
              <a:t> </a:t>
            </a:r>
            <a:r>
              <a:rPr b="1" lang="en-GB" sz="2000">
                <a:solidFill>
                  <a:srgbClr val="83C5BE"/>
                </a:solidFill>
                <a:latin typeface="Lora"/>
                <a:ea typeface="Lora"/>
                <a:cs typeface="Lora"/>
                <a:sym typeface="Lora"/>
              </a:rPr>
              <a:t>SIGMOIDOSCOPY</a:t>
            </a:r>
            <a:endParaRPr b="1" sz="2000">
              <a:solidFill>
                <a:srgbClr val="83C5BE"/>
              </a:solidFill>
              <a:latin typeface="Lora"/>
              <a:ea typeface="Lora"/>
              <a:cs typeface="Lora"/>
              <a:sym typeface="Lora"/>
            </a:endParaRPr>
          </a:p>
          <a:p>
            <a:pPr indent="0" lvl="0" marL="0" rtl="0" algn="l">
              <a:spcBef>
                <a:spcPts val="0"/>
              </a:spcBef>
              <a:spcAft>
                <a:spcPts val="0"/>
              </a:spcAft>
              <a:buNone/>
            </a:pPr>
            <a:r>
              <a:t/>
            </a:r>
            <a:endParaRPr b="1" sz="2000">
              <a:solidFill>
                <a:srgbClr val="9FCFCF"/>
              </a:solidFill>
            </a:endParaRPr>
          </a:p>
        </p:txBody>
      </p:sp>
      <p:sp>
        <p:nvSpPr>
          <p:cNvPr id="1912" name="Google Shape;1912;p105"/>
          <p:cNvSpPr txBox="1"/>
          <p:nvPr/>
        </p:nvSpPr>
        <p:spPr>
          <a:xfrm>
            <a:off x="-109754" y="2157443"/>
            <a:ext cx="7228200" cy="25632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The sigmoidoscope is basically a simple illuminated tube, 20 or 30 cm in length, which is passed through the anus to inspect the rectum and its lining. It has an obturator with rounded end to allow introduction, and bellows attachment to allow insufflation of air so that the rectum can be inflated and the lining inspected. It can be usually being passed as far as the rectosigmoid junction, but beyond this point most patients experience significant discomfort.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The examination of the rectum with sigmoidoscope is an essential part of the physical examination of any patient with symptoms referable to the anorectal region or large bowel.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en-GB" sz="1200">
                <a:latin typeface="Mada"/>
                <a:ea typeface="Mada"/>
                <a:cs typeface="Mada"/>
                <a:sym typeface="Mada"/>
              </a:rPr>
              <a:t>The principale indications include:</a:t>
            </a:r>
            <a:endParaRPr b="1"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en-GB" sz="1200">
                <a:latin typeface="Mada"/>
                <a:ea typeface="Mada"/>
                <a:cs typeface="Mada"/>
                <a:sym typeface="Mada"/>
              </a:rPr>
              <a:t>Rectal bleeding</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en-GB" sz="1200">
                <a:latin typeface="Mada"/>
                <a:ea typeface="Mada"/>
                <a:cs typeface="Mada"/>
                <a:sym typeface="Mada"/>
              </a:rPr>
              <a:t>Chronic diarrhea</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en-GB" sz="1200">
                <a:latin typeface="Mada"/>
                <a:ea typeface="Mada"/>
                <a:cs typeface="Mada"/>
                <a:sym typeface="Mada"/>
              </a:rPr>
              <a:t>Constipation or change in bowel habit. </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en-GB" sz="1200">
                <a:latin typeface="Mada"/>
                <a:ea typeface="Mada"/>
                <a:cs typeface="Mada"/>
                <a:sym typeface="Mada"/>
              </a:rPr>
              <a:t>It should also be performed in some patients with abdominal pain, before treatment is begun for any anorectal condition, and before a barium enema is ordered for any reason.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The examination can be performed without anaesthesia, except in patients who have a very painful anal condition.</a:t>
            </a:r>
            <a:endParaRPr sz="1200">
              <a:solidFill>
                <a:schemeClr val="dk1"/>
              </a:solidFill>
              <a:latin typeface="Mada"/>
              <a:ea typeface="Mada"/>
              <a:cs typeface="Mada"/>
              <a:sym typeface="Mada"/>
            </a:endParaRPr>
          </a:p>
        </p:txBody>
      </p:sp>
      <p:grpSp>
        <p:nvGrpSpPr>
          <p:cNvPr id="1913" name="Google Shape;1913;p105"/>
          <p:cNvGrpSpPr/>
          <p:nvPr/>
        </p:nvGrpSpPr>
        <p:grpSpPr>
          <a:xfrm>
            <a:off x="0" y="1742496"/>
            <a:ext cx="2875800" cy="414954"/>
            <a:chOff x="0" y="5562596"/>
            <a:chExt cx="2875800" cy="414954"/>
          </a:xfrm>
        </p:grpSpPr>
        <p:sp>
          <p:nvSpPr>
            <p:cNvPr id="1914" name="Google Shape;1914;p105"/>
            <p:cNvSpPr txBox="1"/>
            <p:nvPr/>
          </p:nvSpPr>
          <p:spPr>
            <a:xfrm>
              <a:off x="0" y="5562596"/>
              <a:ext cx="2875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Sigmoidoscope </a:t>
              </a:r>
              <a:endParaRPr sz="1800">
                <a:solidFill>
                  <a:srgbClr val="9FCFCF"/>
                </a:solidFill>
                <a:latin typeface="Comfortaa Regular"/>
                <a:ea typeface="Comfortaa Regular"/>
                <a:cs typeface="Comfortaa Regular"/>
                <a:sym typeface="Comfortaa Regular"/>
              </a:endParaRPr>
            </a:p>
          </p:txBody>
        </p:sp>
        <p:sp>
          <p:nvSpPr>
            <p:cNvPr id="1915" name="Google Shape;1915;p105"/>
            <p:cNvSpPr/>
            <p:nvPr/>
          </p:nvSpPr>
          <p:spPr>
            <a:xfrm>
              <a:off x="775" y="5919950"/>
              <a:ext cx="1659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1916" name="Google Shape;1916;p105"/>
          <p:cNvGrpSpPr/>
          <p:nvPr/>
        </p:nvGrpSpPr>
        <p:grpSpPr>
          <a:xfrm>
            <a:off x="0" y="5465693"/>
            <a:ext cx="4834800" cy="528529"/>
            <a:chOff x="0" y="824827"/>
            <a:chExt cx="4834800" cy="528529"/>
          </a:xfrm>
        </p:grpSpPr>
        <p:sp>
          <p:nvSpPr>
            <p:cNvPr id="1917" name="Google Shape;1917;p105"/>
            <p:cNvSpPr txBox="1"/>
            <p:nvPr/>
          </p:nvSpPr>
          <p:spPr>
            <a:xfrm>
              <a:off x="0" y="824827"/>
              <a:ext cx="4834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Technique of rigid sigmoidoscopy</a:t>
              </a:r>
              <a:endParaRPr sz="1800">
                <a:solidFill>
                  <a:srgbClr val="9FCFCF"/>
                </a:solidFill>
                <a:latin typeface="Comfortaa Regular"/>
                <a:ea typeface="Comfortaa Regular"/>
                <a:cs typeface="Comfortaa Regular"/>
                <a:sym typeface="Comfortaa Regular"/>
              </a:endParaRPr>
            </a:p>
            <a:p>
              <a:pPr indent="0" lvl="0" marL="0" rtl="0" algn="l">
                <a:spcBef>
                  <a:spcPts val="0"/>
                </a:spcBef>
                <a:spcAft>
                  <a:spcPts val="0"/>
                </a:spcAft>
                <a:buNone/>
              </a:pPr>
              <a:r>
                <a:t/>
              </a:r>
              <a:endParaRPr sz="1800">
                <a:solidFill>
                  <a:srgbClr val="9FCFCF"/>
                </a:solidFill>
                <a:latin typeface="Comfortaa Regular"/>
                <a:ea typeface="Comfortaa Regular"/>
                <a:cs typeface="Comfortaa Regular"/>
                <a:sym typeface="Comfortaa Regular"/>
              </a:endParaRPr>
            </a:p>
            <a:p>
              <a:pPr indent="0" lvl="0" marL="0" rtl="0" algn="l">
                <a:spcBef>
                  <a:spcPts val="0"/>
                </a:spcBef>
                <a:spcAft>
                  <a:spcPts val="0"/>
                </a:spcAft>
                <a:buNone/>
              </a:pPr>
              <a:r>
                <a:t/>
              </a:r>
              <a:endParaRPr sz="1800">
                <a:solidFill>
                  <a:srgbClr val="9FCFCF"/>
                </a:solidFill>
                <a:latin typeface="Comfortaa Regular"/>
                <a:ea typeface="Comfortaa Regular"/>
                <a:cs typeface="Comfortaa Regular"/>
                <a:sym typeface="Comfortaa Regular"/>
              </a:endParaRPr>
            </a:p>
          </p:txBody>
        </p:sp>
        <p:sp>
          <p:nvSpPr>
            <p:cNvPr id="1918" name="Google Shape;1918;p105"/>
            <p:cNvSpPr/>
            <p:nvPr/>
          </p:nvSpPr>
          <p:spPr>
            <a:xfrm>
              <a:off x="775" y="1295757"/>
              <a:ext cx="1659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1919" name="Google Shape;1919;p105"/>
          <p:cNvSpPr txBox="1"/>
          <p:nvPr/>
        </p:nvSpPr>
        <p:spPr>
          <a:xfrm>
            <a:off x="-109744" y="5994232"/>
            <a:ext cx="7589400" cy="30000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No bowel preparation is necessary.</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Position the patients as for rectal examination (left lateral position as described earlier) and ask him or her to relax and breathe quietly through the mouth.</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Begin by inspecting the anal area and digital rectal examination as outlined earlier.</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Explain to the patient what you are going to do.</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Warn him or her that there will be a feeling of fullness and the desire to defecate, and possible cramps in the rectal region.</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Warm the instrument, if it is metal, and apply adequate amount of lubricating jelly.</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Insert the sigmoidoscope into the rectum in the direction of the umbilicus until the rectal ampulla is reached (4 to 5 cm). This is the only part of the examination that is performed blind. The obturator is then removed and attaches the light source. The tip of the sigmoidoscope is rotated backwards 90 degree under direct vision so that the valves of Houston can be negotiated gently (this is to follow the course of the rectum in the sacral hollow).</a:t>
            </a:r>
            <a:endParaRPr sz="1200">
              <a:latin typeface="Mada"/>
              <a:ea typeface="Mada"/>
              <a:cs typeface="Mada"/>
              <a:sym typeface="Mada"/>
            </a:endParaRPr>
          </a:p>
        </p:txBody>
      </p:sp>
      <p:grpSp>
        <p:nvGrpSpPr>
          <p:cNvPr id="1920" name="Google Shape;1920;p105"/>
          <p:cNvGrpSpPr/>
          <p:nvPr/>
        </p:nvGrpSpPr>
        <p:grpSpPr>
          <a:xfrm>
            <a:off x="142685" y="1136825"/>
            <a:ext cx="7387289" cy="802150"/>
            <a:chOff x="142685" y="1136825"/>
            <a:chExt cx="7387289" cy="802150"/>
          </a:xfrm>
        </p:grpSpPr>
        <p:sp>
          <p:nvSpPr>
            <p:cNvPr id="1921" name="Google Shape;1921;p105"/>
            <p:cNvSpPr txBox="1"/>
            <p:nvPr/>
          </p:nvSpPr>
          <p:spPr>
            <a:xfrm>
              <a:off x="2061628" y="1260075"/>
              <a:ext cx="11955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A B C C D E</a:t>
              </a:r>
              <a:endParaRPr b="1">
                <a:solidFill>
                  <a:srgbClr val="23455A"/>
                </a:solidFill>
                <a:highlight>
                  <a:srgbClr val="C7E3E6"/>
                </a:highlight>
                <a:latin typeface="Lora"/>
                <a:ea typeface="Lora"/>
                <a:cs typeface="Lora"/>
                <a:sym typeface="Lora"/>
              </a:endParaRPr>
            </a:p>
          </p:txBody>
        </p:sp>
        <p:sp>
          <p:nvSpPr>
            <p:cNvPr id="1922" name="Google Shape;1922;p105"/>
            <p:cNvSpPr txBox="1"/>
            <p:nvPr/>
          </p:nvSpPr>
          <p:spPr>
            <a:xfrm>
              <a:off x="3554954" y="1260063"/>
              <a:ext cx="15630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Vital Signs</a:t>
              </a:r>
              <a:endParaRPr b="1">
                <a:solidFill>
                  <a:srgbClr val="23455A"/>
                </a:solidFill>
                <a:highlight>
                  <a:srgbClr val="C7E3E6"/>
                </a:highlight>
                <a:latin typeface="Lora"/>
                <a:ea typeface="Lora"/>
                <a:cs typeface="Lora"/>
                <a:sym typeface="Lora"/>
              </a:endParaRPr>
            </a:p>
          </p:txBody>
        </p:sp>
        <p:sp>
          <p:nvSpPr>
            <p:cNvPr id="1923" name="Google Shape;1923;p105"/>
            <p:cNvSpPr txBox="1"/>
            <p:nvPr/>
          </p:nvSpPr>
          <p:spPr>
            <a:xfrm>
              <a:off x="1806802" y="1194125"/>
              <a:ext cx="5247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2</a:t>
              </a:r>
              <a:endParaRPr b="1" sz="2000">
                <a:solidFill>
                  <a:srgbClr val="F9DEC9"/>
                </a:solidFill>
                <a:latin typeface="Pacifico"/>
                <a:ea typeface="Pacifico"/>
                <a:cs typeface="Pacifico"/>
                <a:sym typeface="Pacifico"/>
              </a:endParaRPr>
            </a:p>
          </p:txBody>
        </p:sp>
        <p:sp>
          <p:nvSpPr>
            <p:cNvPr id="1924" name="Google Shape;1924;p105"/>
            <p:cNvSpPr txBox="1"/>
            <p:nvPr/>
          </p:nvSpPr>
          <p:spPr>
            <a:xfrm>
              <a:off x="3286530" y="1182375"/>
              <a:ext cx="419400" cy="7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3</a:t>
              </a:r>
              <a:endParaRPr b="1" sz="2000">
                <a:solidFill>
                  <a:srgbClr val="F9DEC9"/>
                </a:solidFill>
                <a:latin typeface="Pacifico"/>
                <a:ea typeface="Pacifico"/>
                <a:cs typeface="Pacifico"/>
                <a:sym typeface="Pacifico"/>
              </a:endParaRPr>
            </a:p>
          </p:txBody>
        </p:sp>
        <p:sp>
          <p:nvSpPr>
            <p:cNvPr id="1925" name="Google Shape;1925;p105"/>
            <p:cNvSpPr txBox="1"/>
            <p:nvPr/>
          </p:nvSpPr>
          <p:spPr>
            <a:xfrm>
              <a:off x="318378" y="1288120"/>
              <a:ext cx="14601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W I P P P E R</a:t>
              </a:r>
              <a:endParaRPr b="1">
                <a:solidFill>
                  <a:srgbClr val="23455A"/>
                </a:solidFill>
                <a:highlight>
                  <a:srgbClr val="C7E3E6"/>
                </a:highlight>
                <a:latin typeface="Lora"/>
                <a:ea typeface="Lora"/>
                <a:cs typeface="Lora"/>
                <a:sym typeface="Lora"/>
              </a:endParaRPr>
            </a:p>
          </p:txBody>
        </p:sp>
        <p:sp>
          <p:nvSpPr>
            <p:cNvPr id="1926" name="Google Shape;1926;p105"/>
            <p:cNvSpPr txBox="1"/>
            <p:nvPr/>
          </p:nvSpPr>
          <p:spPr>
            <a:xfrm>
              <a:off x="142685" y="1209125"/>
              <a:ext cx="5247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1</a:t>
              </a:r>
              <a:endParaRPr b="1" sz="2000">
                <a:solidFill>
                  <a:srgbClr val="F9DEC9"/>
                </a:solidFill>
                <a:latin typeface="Pacifico"/>
                <a:ea typeface="Pacifico"/>
                <a:cs typeface="Pacifico"/>
                <a:sym typeface="Pacifico"/>
              </a:endParaRPr>
            </a:p>
          </p:txBody>
        </p:sp>
        <p:sp>
          <p:nvSpPr>
            <p:cNvPr id="1927" name="Google Shape;1927;p105"/>
            <p:cNvSpPr txBox="1"/>
            <p:nvPr/>
          </p:nvSpPr>
          <p:spPr>
            <a:xfrm>
              <a:off x="5213974" y="1136825"/>
              <a:ext cx="2316000" cy="46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Position: </a:t>
              </a:r>
              <a:r>
                <a:rPr b="1" lang="en-GB" sz="1100">
                  <a:solidFill>
                    <a:srgbClr val="FF0000"/>
                  </a:solidFill>
                  <a:latin typeface="Mada"/>
                  <a:ea typeface="Mada"/>
                  <a:cs typeface="Mada"/>
                  <a:sym typeface="Mada"/>
                </a:rPr>
                <a:t>Left lateral position</a:t>
              </a:r>
              <a:endParaRPr b="1" sz="1100">
                <a:solidFill>
                  <a:srgbClr val="999999"/>
                </a:solidFill>
                <a:latin typeface="Mada"/>
                <a:ea typeface="Mada"/>
                <a:cs typeface="Mada"/>
                <a:sym typeface="Mada"/>
              </a:endParaRPr>
            </a:p>
          </p:txBody>
        </p:sp>
        <p:sp>
          <p:nvSpPr>
            <p:cNvPr id="1928" name="Google Shape;1928;p105"/>
            <p:cNvSpPr txBox="1"/>
            <p:nvPr/>
          </p:nvSpPr>
          <p:spPr>
            <a:xfrm>
              <a:off x="5213971" y="1397669"/>
              <a:ext cx="2316000" cy="46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Exposure: </a:t>
              </a:r>
              <a:r>
                <a:rPr b="1" lang="en-GB" sz="1100">
                  <a:solidFill>
                    <a:srgbClr val="FF0000"/>
                  </a:solidFill>
                  <a:latin typeface="Mada"/>
                  <a:ea typeface="Mada"/>
                  <a:cs typeface="Mada"/>
                  <a:sym typeface="Mada"/>
                </a:rPr>
                <a:t>waist to the knees. </a:t>
              </a:r>
              <a:endParaRPr b="1" sz="1100">
                <a:solidFill>
                  <a:srgbClr val="FF0000"/>
                </a:solidFill>
                <a:latin typeface="Mada"/>
                <a:ea typeface="Mada"/>
                <a:cs typeface="Mada"/>
                <a:sym typeface="Mada"/>
              </a:endParaRPr>
            </a:p>
          </p:txBody>
        </p:sp>
        <p:cxnSp>
          <p:nvCxnSpPr>
            <p:cNvPr id="1929" name="Google Shape;1929;p105"/>
            <p:cNvCxnSpPr/>
            <p:nvPr/>
          </p:nvCxnSpPr>
          <p:spPr>
            <a:xfrm flipH="1">
              <a:off x="5432608" y="1808535"/>
              <a:ext cx="1368600" cy="5100"/>
            </a:xfrm>
            <a:prstGeom prst="straightConnector1">
              <a:avLst/>
            </a:prstGeom>
            <a:noFill/>
            <a:ln cap="flat" cmpd="sng" w="28575">
              <a:solidFill>
                <a:srgbClr val="C7E3E6"/>
              </a:solidFill>
              <a:prstDash val="dash"/>
              <a:round/>
              <a:headEnd len="med" w="med" type="none"/>
              <a:tailEnd len="med" w="med" type="none"/>
            </a:ln>
          </p:spPr>
        </p:cxnSp>
      </p:grpSp>
      <p:sp>
        <p:nvSpPr>
          <p:cNvPr id="1930" name="Google Shape;1930;p105"/>
          <p:cNvSpPr/>
          <p:nvPr/>
        </p:nvSpPr>
        <p:spPr>
          <a:xfrm>
            <a:off x="176625" y="8994225"/>
            <a:ext cx="7159200" cy="15885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solidFill>
                  <a:srgbClr val="F3F3F3"/>
                </a:solidFill>
                <a:latin typeface="Pacifico"/>
                <a:ea typeface="Pacifico"/>
                <a:cs typeface="Pacifico"/>
                <a:sym typeface="Pacifico"/>
              </a:rPr>
              <a:t>A space</a:t>
            </a:r>
            <a:r>
              <a:rPr lang="en-GB" sz="2000">
                <a:solidFill>
                  <a:srgbClr val="F3F3F3"/>
                </a:solidFill>
                <a:latin typeface="Pacifico"/>
                <a:ea typeface="Pacifico"/>
                <a:cs typeface="Pacifico"/>
                <a:sym typeface="Pacifico"/>
              </a:rPr>
              <a:t> for your notes </a:t>
            </a:r>
            <a:endParaRPr/>
          </a:p>
        </p:txBody>
      </p:sp>
      <p:sp>
        <p:nvSpPr>
          <p:cNvPr id="1931" name="Google Shape;1931;p105"/>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1932" name="Google Shape;1932;p105"/>
          <p:cNvSpPr txBox="1"/>
          <p:nvPr/>
        </p:nvSpPr>
        <p:spPr>
          <a:xfrm>
            <a:off x="-8237" y="553000"/>
            <a:ext cx="2424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rgbClr val="B7D5D4"/>
                </a:solidFill>
                <a:highlight>
                  <a:srgbClr val="FFDDD2"/>
                </a:highlight>
                <a:latin typeface="Lora"/>
                <a:ea typeface="Lora"/>
                <a:cs typeface="Lora"/>
                <a:sym typeface="Lora"/>
              </a:rPr>
              <a:t>This wasn’t explained during the Session but it’s part of the Objs</a:t>
            </a:r>
            <a:endParaRPr b="1">
              <a:solidFill>
                <a:srgbClr val="B7D5D4"/>
              </a:solidFill>
              <a:highlight>
                <a:srgbClr val="FFDDD2"/>
              </a:highlight>
              <a:latin typeface="Lora"/>
              <a:ea typeface="Lora"/>
              <a:cs typeface="Lora"/>
              <a:sym typeface="Lora"/>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6" name="Shape 1936"/>
        <p:cNvGrpSpPr/>
        <p:nvPr/>
      </p:nvGrpSpPr>
      <p:grpSpPr>
        <a:xfrm>
          <a:off x="0" y="0"/>
          <a:ext cx="0" cy="0"/>
          <a:chOff x="0" y="0"/>
          <a:chExt cx="0" cy="0"/>
        </a:xfrm>
      </p:grpSpPr>
      <p:sp>
        <p:nvSpPr>
          <p:cNvPr id="1937" name="Google Shape;1937;p106"/>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106"/>
          <p:cNvSpPr/>
          <p:nvPr/>
        </p:nvSpPr>
        <p:spPr>
          <a:xfrm>
            <a:off x="6033375" y="102024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106"/>
          <p:cNvSpPr/>
          <p:nvPr/>
        </p:nvSpPr>
        <p:spPr>
          <a:xfrm>
            <a:off x="6935150" y="102638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106"/>
          <p:cNvSpPr txBox="1"/>
          <p:nvPr/>
        </p:nvSpPr>
        <p:spPr>
          <a:xfrm>
            <a:off x="-164500" y="144725"/>
            <a:ext cx="7952700" cy="43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50">
                <a:solidFill>
                  <a:srgbClr val="9FCFCF"/>
                </a:solidFill>
                <a:highlight>
                  <a:srgbClr val="FFFFFF"/>
                </a:highlight>
                <a:latin typeface="Lora"/>
                <a:ea typeface="Lora"/>
                <a:cs typeface="Lora"/>
                <a:sym typeface="Lora"/>
              </a:rPr>
              <a:t>Anorectal Disorders History and Physical Examination.</a:t>
            </a:r>
            <a:endParaRPr b="1" sz="1850">
              <a:solidFill>
                <a:srgbClr val="9FCFCF"/>
              </a:solidFill>
              <a:latin typeface="Lora"/>
              <a:ea typeface="Lora"/>
              <a:cs typeface="Lora"/>
              <a:sym typeface="Lora"/>
            </a:endParaRPr>
          </a:p>
        </p:txBody>
      </p:sp>
      <p:sp>
        <p:nvSpPr>
          <p:cNvPr id="1941" name="Google Shape;1941;p106"/>
          <p:cNvSpPr txBox="1"/>
          <p:nvPr/>
        </p:nvSpPr>
        <p:spPr>
          <a:xfrm>
            <a:off x="1228100" y="638800"/>
            <a:ext cx="5167500" cy="426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GB" sz="2000">
                <a:solidFill>
                  <a:srgbClr val="CC0000"/>
                </a:solidFill>
                <a:highlight>
                  <a:srgbClr val="F9DEC9"/>
                </a:highlight>
                <a:latin typeface="Lora"/>
                <a:ea typeface="Lora"/>
                <a:cs typeface="Lora"/>
                <a:sym typeface="Lora"/>
              </a:rPr>
              <a:t>C.</a:t>
            </a:r>
            <a:r>
              <a:rPr b="1" lang="en-GB" sz="2000">
                <a:solidFill>
                  <a:srgbClr val="9FCFCF"/>
                </a:solidFill>
                <a:latin typeface="Lora"/>
                <a:ea typeface="Lora"/>
                <a:cs typeface="Lora"/>
                <a:sym typeface="Lora"/>
              </a:rPr>
              <a:t> </a:t>
            </a:r>
            <a:r>
              <a:rPr b="1" lang="en-GB" sz="2000">
                <a:solidFill>
                  <a:srgbClr val="83C5BE"/>
                </a:solidFill>
                <a:latin typeface="Lora"/>
                <a:ea typeface="Lora"/>
                <a:cs typeface="Lora"/>
                <a:sym typeface="Lora"/>
              </a:rPr>
              <a:t>SIGMOIDOSCOPY</a:t>
            </a:r>
            <a:endParaRPr b="1" sz="2000">
              <a:solidFill>
                <a:srgbClr val="83C5BE"/>
              </a:solidFill>
              <a:latin typeface="Lora"/>
              <a:ea typeface="Lora"/>
              <a:cs typeface="Lora"/>
              <a:sym typeface="Lora"/>
            </a:endParaRPr>
          </a:p>
          <a:p>
            <a:pPr indent="0" lvl="0" marL="0" rtl="0" algn="l">
              <a:spcBef>
                <a:spcPts val="0"/>
              </a:spcBef>
              <a:spcAft>
                <a:spcPts val="0"/>
              </a:spcAft>
              <a:buNone/>
            </a:pPr>
            <a:r>
              <a:t/>
            </a:r>
            <a:endParaRPr b="1" sz="2000">
              <a:solidFill>
                <a:srgbClr val="9FCFCF"/>
              </a:solidFill>
            </a:endParaRPr>
          </a:p>
        </p:txBody>
      </p:sp>
      <p:sp>
        <p:nvSpPr>
          <p:cNvPr id="1942" name="Google Shape;1942;p106"/>
          <p:cNvSpPr txBox="1"/>
          <p:nvPr/>
        </p:nvSpPr>
        <p:spPr>
          <a:xfrm>
            <a:off x="-164498" y="1771049"/>
            <a:ext cx="7314300" cy="34827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Under direct vision, insufflating enough air to separate the rectal walls, negotiate the instrument to the rectosigmoid junction. You will see and work around the three semicircular folds (Houston’s valves). At the rectosigmoid junction you will see the rectum narrowing down to the diameter of the colon, which is normally smaller than the caliber of the instrument you are using. The instrument must never be advanced unless the lumen is clearly visible and the patient is not experiencing pain.</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Once the sigmoidoscope has been advanced as far as possible it should be withdrawn gradually while the circumference </a:t>
            </a:r>
            <a:r>
              <a:rPr lang="en-GB" sz="1200">
                <a:latin typeface="Mada"/>
                <a:ea typeface="Mada"/>
                <a:cs typeface="Mada"/>
                <a:sym typeface="Mada"/>
              </a:rPr>
              <a:t>of the</a:t>
            </a:r>
            <a:r>
              <a:rPr lang="en-GB" sz="1200">
                <a:latin typeface="Mada"/>
                <a:ea typeface="Mada"/>
                <a:cs typeface="Mada"/>
                <a:sym typeface="Mada"/>
              </a:rPr>
              <a:t> mucosa is inspected carefully. Look at the whole of the rectal wall searching for tumours or polyps. ls the mucosa shiny. smooth and the normal colour. or is it velvety. granular and reddened as in proctitis'.’</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Be careful to look at the posterior area just above the anal canal. This is a potential blind spot on sigmoidoscopy where it is easy to miss a small lesion (the same applies to rectal examination).</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It is possible to sample faeces from areas away from the anal margin. which can be tested for occult blood and subjected to microbiological examination; mucosa] lesions can also be biopsied.</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When you have finished, make sure you release all the air you have pumped in. and wipe away any lubricating jelly around the anus.</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Do not forget to add a digital examination. Sigmoidoscopy will show you any pathology in the lumen or wall of the rectum, but will not show lesions outside the wall. or allow you to assess any pelvic masses.</a:t>
            </a:r>
            <a:endParaRPr sz="1200">
              <a:latin typeface="Mada"/>
              <a:ea typeface="Mada"/>
              <a:cs typeface="Mada"/>
              <a:sym typeface="Mada"/>
            </a:endParaRPr>
          </a:p>
        </p:txBody>
      </p:sp>
      <p:grpSp>
        <p:nvGrpSpPr>
          <p:cNvPr id="1943" name="Google Shape;1943;p106"/>
          <p:cNvGrpSpPr/>
          <p:nvPr/>
        </p:nvGrpSpPr>
        <p:grpSpPr>
          <a:xfrm>
            <a:off x="2" y="5757945"/>
            <a:ext cx="6526800" cy="405984"/>
            <a:chOff x="-34023" y="6805041"/>
            <a:chExt cx="6526800" cy="405984"/>
          </a:xfrm>
        </p:grpSpPr>
        <p:sp>
          <p:nvSpPr>
            <p:cNvPr id="1944" name="Google Shape;1944;p106"/>
            <p:cNvSpPr txBox="1"/>
            <p:nvPr/>
          </p:nvSpPr>
          <p:spPr>
            <a:xfrm>
              <a:off x="-34023" y="6805041"/>
              <a:ext cx="6526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Common abnormalities seen on sigmoidoscopy</a:t>
              </a:r>
              <a:endParaRPr sz="1800">
                <a:solidFill>
                  <a:srgbClr val="9FCFCF"/>
                </a:solidFill>
                <a:latin typeface="Comfortaa Regular"/>
                <a:ea typeface="Comfortaa Regular"/>
                <a:cs typeface="Comfortaa Regular"/>
                <a:sym typeface="Comfortaa Regular"/>
              </a:endParaRPr>
            </a:p>
          </p:txBody>
        </p:sp>
        <p:sp>
          <p:nvSpPr>
            <p:cNvPr id="1945" name="Google Shape;1945;p106"/>
            <p:cNvSpPr/>
            <p:nvPr/>
          </p:nvSpPr>
          <p:spPr>
            <a:xfrm>
              <a:off x="775" y="7153425"/>
              <a:ext cx="1659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1946" name="Google Shape;1946;p106"/>
          <p:cNvGrpSpPr/>
          <p:nvPr/>
        </p:nvGrpSpPr>
        <p:grpSpPr>
          <a:xfrm>
            <a:off x="6270272" y="6668120"/>
            <a:ext cx="705577" cy="676641"/>
            <a:chOff x="5971727" y="7401962"/>
            <a:chExt cx="705577" cy="676641"/>
          </a:xfrm>
        </p:grpSpPr>
        <p:sp>
          <p:nvSpPr>
            <p:cNvPr id="1947" name="Google Shape;1947;p106"/>
            <p:cNvSpPr txBox="1"/>
            <p:nvPr/>
          </p:nvSpPr>
          <p:spPr>
            <a:xfrm>
              <a:off x="6086300" y="7500450"/>
              <a:ext cx="476400" cy="485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600">
                  <a:solidFill>
                    <a:srgbClr val="FFDDD2"/>
                  </a:solidFill>
                  <a:latin typeface="Secular One"/>
                  <a:ea typeface="Secular One"/>
                  <a:cs typeface="Secular One"/>
                  <a:sym typeface="Secular One"/>
                </a:rPr>
                <a:t>04</a:t>
              </a:r>
              <a:endParaRPr sz="2600">
                <a:solidFill>
                  <a:srgbClr val="FFDDD2"/>
                </a:solidFill>
                <a:latin typeface="Secular One"/>
                <a:ea typeface="Secular One"/>
                <a:cs typeface="Secular One"/>
                <a:sym typeface="Secular One"/>
              </a:endParaRPr>
            </a:p>
          </p:txBody>
        </p:sp>
        <p:sp>
          <p:nvSpPr>
            <p:cNvPr id="1948" name="Google Shape;1948;p106"/>
            <p:cNvSpPr/>
            <p:nvPr/>
          </p:nvSpPr>
          <p:spPr>
            <a:xfrm>
              <a:off x="5971727" y="7401962"/>
              <a:ext cx="705577" cy="676641"/>
            </a:xfrm>
            <a:custGeom>
              <a:rect b="b" l="l" r="r" t="t"/>
              <a:pathLst>
                <a:path extrusionOk="0" h="22098" w="23043">
                  <a:moveTo>
                    <a:pt x="8058" y="893"/>
                  </a:moveTo>
                  <a:lnTo>
                    <a:pt x="8058" y="893"/>
                  </a:lnTo>
                  <a:cubicBezTo>
                    <a:pt x="6992" y="1301"/>
                    <a:pt x="5989" y="1880"/>
                    <a:pt x="5126" y="2633"/>
                  </a:cubicBezTo>
                  <a:cubicBezTo>
                    <a:pt x="5691" y="2116"/>
                    <a:pt x="6318" y="1677"/>
                    <a:pt x="6992" y="1316"/>
                  </a:cubicBezTo>
                  <a:cubicBezTo>
                    <a:pt x="7337" y="1144"/>
                    <a:pt x="7697" y="1003"/>
                    <a:pt x="8058" y="893"/>
                  </a:cubicBezTo>
                  <a:close/>
                  <a:moveTo>
                    <a:pt x="3308" y="4765"/>
                  </a:moveTo>
                  <a:lnTo>
                    <a:pt x="3308" y="4765"/>
                  </a:lnTo>
                  <a:cubicBezTo>
                    <a:pt x="3089" y="5109"/>
                    <a:pt x="2901" y="5470"/>
                    <a:pt x="2728" y="5862"/>
                  </a:cubicBezTo>
                  <a:cubicBezTo>
                    <a:pt x="2681" y="5987"/>
                    <a:pt x="2728" y="6097"/>
                    <a:pt x="2807" y="6160"/>
                  </a:cubicBezTo>
                  <a:cubicBezTo>
                    <a:pt x="2258" y="7147"/>
                    <a:pt x="1866" y="8197"/>
                    <a:pt x="1615" y="9310"/>
                  </a:cubicBezTo>
                  <a:cubicBezTo>
                    <a:pt x="1757" y="8135"/>
                    <a:pt x="2101" y="6975"/>
                    <a:pt x="2650" y="5893"/>
                  </a:cubicBezTo>
                  <a:cubicBezTo>
                    <a:pt x="2854" y="5501"/>
                    <a:pt x="3073" y="5125"/>
                    <a:pt x="3308" y="4765"/>
                  </a:cubicBezTo>
                  <a:close/>
                  <a:moveTo>
                    <a:pt x="11800" y="859"/>
                  </a:moveTo>
                  <a:cubicBezTo>
                    <a:pt x="11994" y="859"/>
                    <a:pt x="12188" y="865"/>
                    <a:pt x="12384" y="877"/>
                  </a:cubicBezTo>
                  <a:cubicBezTo>
                    <a:pt x="13058" y="1050"/>
                    <a:pt x="13716" y="1301"/>
                    <a:pt x="14343" y="1583"/>
                  </a:cubicBezTo>
                  <a:cubicBezTo>
                    <a:pt x="18277" y="3370"/>
                    <a:pt x="21224" y="7225"/>
                    <a:pt x="20926" y="11677"/>
                  </a:cubicBezTo>
                  <a:cubicBezTo>
                    <a:pt x="20660" y="15878"/>
                    <a:pt x="17321" y="19216"/>
                    <a:pt x="13246" y="19953"/>
                  </a:cubicBezTo>
                  <a:cubicBezTo>
                    <a:pt x="12687" y="20053"/>
                    <a:pt x="12113" y="20102"/>
                    <a:pt x="11532" y="20102"/>
                  </a:cubicBezTo>
                  <a:cubicBezTo>
                    <a:pt x="7010" y="20102"/>
                    <a:pt x="2125" y="17147"/>
                    <a:pt x="1819" y="12382"/>
                  </a:cubicBezTo>
                  <a:cubicBezTo>
                    <a:pt x="1584" y="8605"/>
                    <a:pt x="3387" y="5000"/>
                    <a:pt x="6255" y="2648"/>
                  </a:cubicBezTo>
                  <a:cubicBezTo>
                    <a:pt x="7871" y="1519"/>
                    <a:pt x="9787" y="859"/>
                    <a:pt x="11800" y="859"/>
                  </a:cubicBezTo>
                  <a:close/>
                  <a:moveTo>
                    <a:pt x="17180" y="2554"/>
                  </a:moveTo>
                  <a:lnTo>
                    <a:pt x="17180" y="2554"/>
                  </a:lnTo>
                  <a:cubicBezTo>
                    <a:pt x="19421" y="4075"/>
                    <a:pt x="21052" y="6473"/>
                    <a:pt x="21553" y="9185"/>
                  </a:cubicBezTo>
                  <a:cubicBezTo>
                    <a:pt x="22353" y="13432"/>
                    <a:pt x="20597" y="18433"/>
                    <a:pt x="16569" y="20408"/>
                  </a:cubicBezTo>
                  <a:cubicBezTo>
                    <a:pt x="15195" y="21083"/>
                    <a:pt x="13704" y="21403"/>
                    <a:pt x="12215" y="21403"/>
                  </a:cubicBezTo>
                  <a:cubicBezTo>
                    <a:pt x="9489" y="21403"/>
                    <a:pt x="6768" y="20333"/>
                    <a:pt x="4782" y="18417"/>
                  </a:cubicBezTo>
                  <a:lnTo>
                    <a:pt x="4782" y="18417"/>
                  </a:lnTo>
                  <a:cubicBezTo>
                    <a:pt x="6427" y="19608"/>
                    <a:pt x="8371" y="20376"/>
                    <a:pt x="10377" y="20627"/>
                  </a:cubicBezTo>
                  <a:cubicBezTo>
                    <a:pt x="10793" y="20678"/>
                    <a:pt x="11210" y="20704"/>
                    <a:pt x="11626" y="20704"/>
                  </a:cubicBezTo>
                  <a:cubicBezTo>
                    <a:pt x="15519" y="20704"/>
                    <a:pt x="19353" y="18495"/>
                    <a:pt x="20911" y="14827"/>
                  </a:cubicBezTo>
                  <a:cubicBezTo>
                    <a:pt x="22807" y="10407"/>
                    <a:pt x="20863" y="5360"/>
                    <a:pt x="17180" y="2554"/>
                  </a:cubicBezTo>
                  <a:close/>
                  <a:moveTo>
                    <a:pt x="10194" y="1"/>
                  </a:moveTo>
                  <a:cubicBezTo>
                    <a:pt x="8004" y="1"/>
                    <a:pt x="6046" y="970"/>
                    <a:pt x="4437" y="2507"/>
                  </a:cubicBezTo>
                  <a:cubicBezTo>
                    <a:pt x="1083" y="5752"/>
                    <a:pt x="1" y="10862"/>
                    <a:pt x="1819" y="15157"/>
                  </a:cubicBezTo>
                  <a:cubicBezTo>
                    <a:pt x="3597" y="19333"/>
                    <a:pt x="7747" y="22098"/>
                    <a:pt x="12229" y="22098"/>
                  </a:cubicBezTo>
                  <a:cubicBezTo>
                    <a:pt x="12608" y="22098"/>
                    <a:pt x="12989" y="22078"/>
                    <a:pt x="13371" y="22038"/>
                  </a:cubicBezTo>
                  <a:cubicBezTo>
                    <a:pt x="18262" y="21520"/>
                    <a:pt x="21741" y="17617"/>
                    <a:pt x="22368" y="12852"/>
                  </a:cubicBezTo>
                  <a:cubicBezTo>
                    <a:pt x="23042" y="7680"/>
                    <a:pt x="20190" y="2648"/>
                    <a:pt x="15268" y="815"/>
                  </a:cubicBezTo>
                  <a:cubicBezTo>
                    <a:pt x="14218" y="423"/>
                    <a:pt x="13120" y="219"/>
                    <a:pt x="12008" y="203"/>
                  </a:cubicBezTo>
                  <a:cubicBezTo>
                    <a:pt x="11631" y="125"/>
                    <a:pt x="11255" y="62"/>
                    <a:pt x="10863" y="31"/>
                  </a:cubicBezTo>
                  <a:cubicBezTo>
                    <a:pt x="10638" y="11"/>
                    <a:pt x="10415" y="1"/>
                    <a:pt x="101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9" name="Google Shape;1949;p106"/>
          <p:cNvGrpSpPr/>
          <p:nvPr/>
        </p:nvGrpSpPr>
        <p:grpSpPr>
          <a:xfrm>
            <a:off x="850972" y="6668120"/>
            <a:ext cx="705577" cy="676641"/>
            <a:chOff x="940003" y="7384025"/>
            <a:chExt cx="705577" cy="676641"/>
          </a:xfrm>
        </p:grpSpPr>
        <p:sp>
          <p:nvSpPr>
            <p:cNvPr id="1950" name="Google Shape;1950;p106"/>
            <p:cNvSpPr txBox="1"/>
            <p:nvPr/>
          </p:nvSpPr>
          <p:spPr>
            <a:xfrm>
              <a:off x="1054326" y="7479638"/>
              <a:ext cx="476400" cy="485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600">
                  <a:solidFill>
                    <a:srgbClr val="FFDDD2"/>
                  </a:solidFill>
                  <a:latin typeface="Secular One"/>
                  <a:ea typeface="Secular One"/>
                  <a:cs typeface="Secular One"/>
                  <a:sym typeface="Secular One"/>
                </a:rPr>
                <a:t>01</a:t>
              </a:r>
              <a:endParaRPr sz="2600">
                <a:solidFill>
                  <a:srgbClr val="FFDDD2"/>
                </a:solidFill>
                <a:latin typeface="Secular One"/>
                <a:ea typeface="Secular One"/>
                <a:cs typeface="Secular One"/>
                <a:sym typeface="Secular One"/>
              </a:endParaRPr>
            </a:p>
          </p:txBody>
        </p:sp>
        <p:sp>
          <p:nvSpPr>
            <p:cNvPr id="1951" name="Google Shape;1951;p106"/>
            <p:cNvSpPr/>
            <p:nvPr/>
          </p:nvSpPr>
          <p:spPr>
            <a:xfrm>
              <a:off x="940003" y="7384025"/>
              <a:ext cx="705577" cy="676641"/>
            </a:xfrm>
            <a:custGeom>
              <a:rect b="b" l="l" r="r" t="t"/>
              <a:pathLst>
                <a:path extrusionOk="0" h="22098" w="23043">
                  <a:moveTo>
                    <a:pt x="8058" y="893"/>
                  </a:moveTo>
                  <a:lnTo>
                    <a:pt x="8058" y="893"/>
                  </a:lnTo>
                  <a:cubicBezTo>
                    <a:pt x="6992" y="1301"/>
                    <a:pt x="5989" y="1880"/>
                    <a:pt x="5126" y="2633"/>
                  </a:cubicBezTo>
                  <a:cubicBezTo>
                    <a:pt x="5691" y="2116"/>
                    <a:pt x="6318" y="1677"/>
                    <a:pt x="6992" y="1316"/>
                  </a:cubicBezTo>
                  <a:cubicBezTo>
                    <a:pt x="7337" y="1144"/>
                    <a:pt x="7697" y="1003"/>
                    <a:pt x="8058" y="893"/>
                  </a:cubicBezTo>
                  <a:close/>
                  <a:moveTo>
                    <a:pt x="3308" y="4765"/>
                  </a:moveTo>
                  <a:lnTo>
                    <a:pt x="3308" y="4765"/>
                  </a:lnTo>
                  <a:cubicBezTo>
                    <a:pt x="3089" y="5109"/>
                    <a:pt x="2901" y="5470"/>
                    <a:pt x="2728" y="5862"/>
                  </a:cubicBezTo>
                  <a:cubicBezTo>
                    <a:pt x="2681" y="5987"/>
                    <a:pt x="2728" y="6097"/>
                    <a:pt x="2807" y="6160"/>
                  </a:cubicBezTo>
                  <a:cubicBezTo>
                    <a:pt x="2258" y="7147"/>
                    <a:pt x="1866" y="8197"/>
                    <a:pt x="1615" y="9310"/>
                  </a:cubicBezTo>
                  <a:cubicBezTo>
                    <a:pt x="1757" y="8135"/>
                    <a:pt x="2101" y="6975"/>
                    <a:pt x="2650" y="5893"/>
                  </a:cubicBezTo>
                  <a:cubicBezTo>
                    <a:pt x="2854" y="5501"/>
                    <a:pt x="3073" y="5125"/>
                    <a:pt x="3308" y="4765"/>
                  </a:cubicBezTo>
                  <a:close/>
                  <a:moveTo>
                    <a:pt x="11800" y="859"/>
                  </a:moveTo>
                  <a:cubicBezTo>
                    <a:pt x="11994" y="859"/>
                    <a:pt x="12188" y="865"/>
                    <a:pt x="12384" y="877"/>
                  </a:cubicBezTo>
                  <a:cubicBezTo>
                    <a:pt x="13058" y="1050"/>
                    <a:pt x="13716" y="1301"/>
                    <a:pt x="14343" y="1583"/>
                  </a:cubicBezTo>
                  <a:cubicBezTo>
                    <a:pt x="18277" y="3370"/>
                    <a:pt x="21224" y="7225"/>
                    <a:pt x="20926" y="11677"/>
                  </a:cubicBezTo>
                  <a:cubicBezTo>
                    <a:pt x="20660" y="15878"/>
                    <a:pt x="17321" y="19216"/>
                    <a:pt x="13246" y="19953"/>
                  </a:cubicBezTo>
                  <a:cubicBezTo>
                    <a:pt x="12687" y="20053"/>
                    <a:pt x="12113" y="20102"/>
                    <a:pt x="11532" y="20102"/>
                  </a:cubicBezTo>
                  <a:cubicBezTo>
                    <a:pt x="7010" y="20102"/>
                    <a:pt x="2125" y="17147"/>
                    <a:pt x="1819" y="12382"/>
                  </a:cubicBezTo>
                  <a:cubicBezTo>
                    <a:pt x="1584" y="8605"/>
                    <a:pt x="3387" y="5000"/>
                    <a:pt x="6255" y="2648"/>
                  </a:cubicBezTo>
                  <a:cubicBezTo>
                    <a:pt x="7871" y="1519"/>
                    <a:pt x="9787" y="859"/>
                    <a:pt x="11800" y="859"/>
                  </a:cubicBezTo>
                  <a:close/>
                  <a:moveTo>
                    <a:pt x="17180" y="2554"/>
                  </a:moveTo>
                  <a:lnTo>
                    <a:pt x="17180" y="2554"/>
                  </a:lnTo>
                  <a:cubicBezTo>
                    <a:pt x="19421" y="4075"/>
                    <a:pt x="21052" y="6473"/>
                    <a:pt x="21553" y="9185"/>
                  </a:cubicBezTo>
                  <a:cubicBezTo>
                    <a:pt x="22353" y="13432"/>
                    <a:pt x="20597" y="18433"/>
                    <a:pt x="16569" y="20408"/>
                  </a:cubicBezTo>
                  <a:cubicBezTo>
                    <a:pt x="15195" y="21083"/>
                    <a:pt x="13704" y="21403"/>
                    <a:pt x="12215" y="21403"/>
                  </a:cubicBezTo>
                  <a:cubicBezTo>
                    <a:pt x="9489" y="21403"/>
                    <a:pt x="6768" y="20333"/>
                    <a:pt x="4782" y="18417"/>
                  </a:cubicBezTo>
                  <a:lnTo>
                    <a:pt x="4782" y="18417"/>
                  </a:lnTo>
                  <a:cubicBezTo>
                    <a:pt x="6427" y="19608"/>
                    <a:pt x="8371" y="20376"/>
                    <a:pt x="10377" y="20627"/>
                  </a:cubicBezTo>
                  <a:cubicBezTo>
                    <a:pt x="10793" y="20678"/>
                    <a:pt x="11210" y="20704"/>
                    <a:pt x="11626" y="20704"/>
                  </a:cubicBezTo>
                  <a:cubicBezTo>
                    <a:pt x="15519" y="20704"/>
                    <a:pt x="19353" y="18495"/>
                    <a:pt x="20911" y="14827"/>
                  </a:cubicBezTo>
                  <a:cubicBezTo>
                    <a:pt x="22807" y="10407"/>
                    <a:pt x="20863" y="5360"/>
                    <a:pt x="17180" y="2554"/>
                  </a:cubicBezTo>
                  <a:close/>
                  <a:moveTo>
                    <a:pt x="10194" y="1"/>
                  </a:moveTo>
                  <a:cubicBezTo>
                    <a:pt x="8004" y="1"/>
                    <a:pt x="6046" y="970"/>
                    <a:pt x="4437" y="2507"/>
                  </a:cubicBezTo>
                  <a:cubicBezTo>
                    <a:pt x="1083" y="5752"/>
                    <a:pt x="1" y="10862"/>
                    <a:pt x="1819" y="15157"/>
                  </a:cubicBezTo>
                  <a:cubicBezTo>
                    <a:pt x="3597" y="19333"/>
                    <a:pt x="7747" y="22098"/>
                    <a:pt x="12229" y="22098"/>
                  </a:cubicBezTo>
                  <a:cubicBezTo>
                    <a:pt x="12608" y="22098"/>
                    <a:pt x="12989" y="22078"/>
                    <a:pt x="13371" y="22038"/>
                  </a:cubicBezTo>
                  <a:cubicBezTo>
                    <a:pt x="18262" y="21520"/>
                    <a:pt x="21741" y="17617"/>
                    <a:pt x="22368" y="12852"/>
                  </a:cubicBezTo>
                  <a:cubicBezTo>
                    <a:pt x="23042" y="7680"/>
                    <a:pt x="20190" y="2648"/>
                    <a:pt x="15268" y="815"/>
                  </a:cubicBezTo>
                  <a:cubicBezTo>
                    <a:pt x="14218" y="423"/>
                    <a:pt x="13120" y="219"/>
                    <a:pt x="12008" y="203"/>
                  </a:cubicBezTo>
                  <a:cubicBezTo>
                    <a:pt x="11631" y="125"/>
                    <a:pt x="11255" y="62"/>
                    <a:pt x="10863" y="31"/>
                  </a:cubicBezTo>
                  <a:cubicBezTo>
                    <a:pt x="10638" y="11"/>
                    <a:pt x="10415" y="1"/>
                    <a:pt x="101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52" name="Google Shape;1952;p106"/>
          <p:cNvGrpSpPr/>
          <p:nvPr/>
        </p:nvGrpSpPr>
        <p:grpSpPr>
          <a:xfrm>
            <a:off x="4434622" y="6668120"/>
            <a:ext cx="705577" cy="676641"/>
            <a:chOff x="4294863" y="7384025"/>
            <a:chExt cx="705577" cy="676641"/>
          </a:xfrm>
        </p:grpSpPr>
        <p:sp>
          <p:nvSpPr>
            <p:cNvPr id="1953" name="Google Shape;1953;p106"/>
            <p:cNvSpPr txBox="1"/>
            <p:nvPr/>
          </p:nvSpPr>
          <p:spPr>
            <a:xfrm>
              <a:off x="4409449" y="7479638"/>
              <a:ext cx="476400" cy="485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600">
                  <a:solidFill>
                    <a:srgbClr val="FFDDD2"/>
                  </a:solidFill>
                  <a:latin typeface="Secular One"/>
                  <a:ea typeface="Secular One"/>
                  <a:cs typeface="Secular One"/>
                  <a:sym typeface="Secular One"/>
                </a:rPr>
                <a:t>03</a:t>
              </a:r>
              <a:endParaRPr sz="2600">
                <a:solidFill>
                  <a:srgbClr val="FFDDD2"/>
                </a:solidFill>
                <a:latin typeface="Secular One"/>
                <a:ea typeface="Secular One"/>
                <a:cs typeface="Secular One"/>
                <a:sym typeface="Secular One"/>
              </a:endParaRPr>
            </a:p>
          </p:txBody>
        </p:sp>
        <p:sp>
          <p:nvSpPr>
            <p:cNvPr id="1954" name="Google Shape;1954;p106"/>
            <p:cNvSpPr/>
            <p:nvPr/>
          </p:nvSpPr>
          <p:spPr>
            <a:xfrm>
              <a:off x="4294863" y="7384025"/>
              <a:ext cx="705577" cy="676641"/>
            </a:xfrm>
            <a:custGeom>
              <a:rect b="b" l="l" r="r" t="t"/>
              <a:pathLst>
                <a:path extrusionOk="0" h="22098" w="23043">
                  <a:moveTo>
                    <a:pt x="8058" y="893"/>
                  </a:moveTo>
                  <a:lnTo>
                    <a:pt x="8058" y="893"/>
                  </a:lnTo>
                  <a:cubicBezTo>
                    <a:pt x="6992" y="1301"/>
                    <a:pt x="5989" y="1880"/>
                    <a:pt x="5126" y="2633"/>
                  </a:cubicBezTo>
                  <a:cubicBezTo>
                    <a:pt x="5691" y="2116"/>
                    <a:pt x="6318" y="1677"/>
                    <a:pt x="6992" y="1316"/>
                  </a:cubicBezTo>
                  <a:cubicBezTo>
                    <a:pt x="7337" y="1144"/>
                    <a:pt x="7697" y="1003"/>
                    <a:pt x="8058" y="893"/>
                  </a:cubicBezTo>
                  <a:close/>
                  <a:moveTo>
                    <a:pt x="3308" y="4765"/>
                  </a:moveTo>
                  <a:lnTo>
                    <a:pt x="3308" y="4765"/>
                  </a:lnTo>
                  <a:cubicBezTo>
                    <a:pt x="3089" y="5109"/>
                    <a:pt x="2901" y="5470"/>
                    <a:pt x="2728" y="5862"/>
                  </a:cubicBezTo>
                  <a:cubicBezTo>
                    <a:pt x="2681" y="5987"/>
                    <a:pt x="2728" y="6097"/>
                    <a:pt x="2807" y="6160"/>
                  </a:cubicBezTo>
                  <a:cubicBezTo>
                    <a:pt x="2258" y="7147"/>
                    <a:pt x="1866" y="8197"/>
                    <a:pt x="1615" y="9310"/>
                  </a:cubicBezTo>
                  <a:cubicBezTo>
                    <a:pt x="1757" y="8135"/>
                    <a:pt x="2101" y="6975"/>
                    <a:pt x="2650" y="5893"/>
                  </a:cubicBezTo>
                  <a:cubicBezTo>
                    <a:pt x="2854" y="5501"/>
                    <a:pt x="3073" y="5125"/>
                    <a:pt x="3308" y="4765"/>
                  </a:cubicBezTo>
                  <a:close/>
                  <a:moveTo>
                    <a:pt x="11800" y="859"/>
                  </a:moveTo>
                  <a:cubicBezTo>
                    <a:pt x="11994" y="859"/>
                    <a:pt x="12188" y="865"/>
                    <a:pt x="12384" y="877"/>
                  </a:cubicBezTo>
                  <a:cubicBezTo>
                    <a:pt x="13058" y="1050"/>
                    <a:pt x="13716" y="1301"/>
                    <a:pt x="14343" y="1583"/>
                  </a:cubicBezTo>
                  <a:cubicBezTo>
                    <a:pt x="18277" y="3370"/>
                    <a:pt x="21224" y="7225"/>
                    <a:pt x="20926" y="11677"/>
                  </a:cubicBezTo>
                  <a:cubicBezTo>
                    <a:pt x="20660" y="15878"/>
                    <a:pt x="17321" y="19216"/>
                    <a:pt x="13246" y="19953"/>
                  </a:cubicBezTo>
                  <a:cubicBezTo>
                    <a:pt x="12687" y="20053"/>
                    <a:pt x="12113" y="20102"/>
                    <a:pt x="11532" y="20102"/>
                  </a:cubicBezTo>
                  <a:cubicBezTo>
                    <a:pt x="7010" y="20102"/>
                    <a:pt x="2125" y="17147"/>
                    <a:pt x="1819" y="12382"/>
                  </a:cubicBezTo>
                  <a:cubicBezTo>
                    <a:pt x="1584" y="8605"/>
                    <a:pt x="3387" y="5000"/>
                    <a:pt x="6255" y="2648"/>
                  </a:cubicBezTo>
                  <a:cubicBezTo>
                    <a:pt x="7871" y="1519"/>
                    <a:pt x="9787" y="859"/>
                    <a:pt x="11800" y="859"/>
                  </a:cubicBezTo>
                  <a:close/>
                  <a:moveTo>
                    <a:pt x="17180" y="2554"/>
                  </a:moveTo>
                  <a:lnTo>
                    <a:pt x="17180" y="2554"/>
                  </a:lnTo>
                  <a:cubicBezTo>
                    <a:pt x="19421" y="4075"/>
                    <a:pt x="21052" y="6473"/>
                    <a:pt x="21553" y="9185"/>
                  </a:cubicBezTo>
                  <a:cubicBezTo>
                    <a:pt x="22353" y="13432"/>
                    <a:pt x="20597" y="18433"/>
                    <a:pt x="16569" y="20408"/>
                  </a:cubicBezTo>
                  <a:cubicBezTo>
                    <a:pt x="15195" y="21083"/>
                    <a:pt x="13704" y="21403"/>
                    <a:pt x="12215" y="21403"/>
                  </a:cubicBezTo>
                  <a:cubicBezTo>
                    <a:pt x="9489" y="21403"/>
                    <a:pt x="6768" y="20333"/>
                    <a:pt x="4782" y="18417"/>
                  </a:cubicBezTo>
                  <a:lnTo>
                    <a:pt x="4782" y="18417"/>
                  </a:lnTo>
                  <a:cubicBezTo>
                    <a:pt x="6427" y="19608"/>
                    <a:pt x="8371" y="20376"/>
                    <a:pt x="10377" y="20627"/>
                  </a:cubicBezTo>
                  <a:cubicBezTo>
                    <a:pt x="10793" y="20678"/>
                    <a:pt x="11210" y="20704"/>
                    <a:pt x="11626" y="20704"/>
                  </a:cubicBezTo>
                  <a:cubicBezTo>
                    <a:pt x="15519" y="20704"/>
                    <a:pt x="19353" y="18495"/>
                    <a:pt x="20911" y="14827"/>
                  </a:cubicBezTo>
                  <a:cubicBezTo>
                    <a:pt x="22807" y="10407"/>
                    <a:pt x="20863" y="5360"/>
                    <a:pt x="17180" y="2554"/>
                  </a:cubicBezTo>
                  <a:close/>
                  <a:moveTo>
                    <a:pt x="10194" y="1"/>
                  </a:moveTo>
                  <a:cubicBezTo>
                    <a:pt x="8004" y="1"/>
                    <a:pt x="6046" y="970"/>
                    <a:pt x="4437" y="2507"/>
                  </a:cubicBezTo>
                  <a:cubicBezTo>
                    <a:pt x="1083" y="5752"/>
                    <a:pt x="1" y="10862"/>
                    <a:pt x="1819" y="15157"/>
                  </a:cubicBezTo>
                  <a:cubicBezTo>
                    <a:pt x="3597" y="19333"/>
                    <a:pt x="7747" y="22098"/>
                    <a:pt x="12229" y="22098"/>
                  </a:cubicBezTo>
                  <a:cubicBezTo>
                    <a:pt x="12608" y="22098"/>
                    <a:pt x="12989" y="22078"/>
                    <a:pt x="13371" y="22038"/>
                  </a:cubicBezTo>
                  <a:cubicBezTo>
                    <a:pt x="18262" y="21520"/>
                    <a:pt x="21741" y="17617"/>
                    <a:pt x="22368" y="12852"/>
                  </a:cubicBezTo>
                  <a:cubicBezTo>
                    <a:pt x="23042" y="7680"/>
                    <a:pt x="20190" y="2648"/>
                    <a:pt x="15268" y="815"/>
                  </a:cubicBezTo>
                  <a:cubicBezTo>
                    <a:pt x="14218" y="423"/>
                    <a:pt x="13120" y="219"/>
                    <a:pt x="12008" y="203"/>
                  </a:cubicBezTo>
                  <a:cubicBezTo>
                    <a:pt x="11631" y="125"/>
                    <a:pt x="11255" y="62"/>
                    <a:pt x="10863" y="31"/>
                  </a:cubicBezTo>
                  <a:cubicBezTo>
                    <a:pt x="10638" y="11"/>
                    <a:pt x="10415" y="1"/>
                    <a:pt x="101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55" name="Google Shape;1955;p106"/>
          <p:cNvGrpSpPr/>
          <p:nvPr/>
        </p:nvGrpSpPr>
        <p:grpSpPr>
          <a:xfrm>
            <a:off x="2677506" y="6668120"/>
            <a:ext cx="705577" cy="676641"/>
            <a:chOff x="2655004" y="7401962"/>
            <a:chExt cx="705577" cy="676641"/>
          </a:xfrm>
        </p:grpSpPr>
        <p:sp>
          <p:nvSpPr>
            <p:cNvPr id="1956" name="Google Shape;1956;p106"/>
            <p:cNvSpPr txBox="1"/>
            <p:nvPr/>
          </p:nvSpPr>
          <p:spPr>
            <a:xfrm>
              <a:off x="2769577" y="7500450"/>
              <a:ext cx="476400" cy="485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600">
                  <a:solidFill>
                    <a:srgbClr val="FFDDD2"/>
                  </a:solidFill>
                  <a:latin typeface="Secular One"/>
                  <a:ea typeface="Secular One"/>
                  <a:cs typeface="Secular One"/>
                  <a:sym typeface="Secular One"/>
                </a:rPr>
                <a:t>02</a:t>
              </a:r>
              <a:endParaRPr sz="2600">
                <a:solidFill>
                  <a:srgbClr val="FFDDD2"/>
                </a:solidFill>
                <a:latin typeface="Secular One"/>
                <a:ea typeface="Secular One"/>
                <a:cs typeface="Secular One"/>
                <a:sym typeface="Secular One"/>
              </a:endParaRPr>
            </a:p>
          </p:txBody>
        </p:sp>
        <p:sp>
          <p:nvSpPr>
            <p:cNvPr id="1957" name="Google Shape;1957;p106"/>
            <p:cNvSpPr/>
            <p:nvPr/>
          </p:nvSpPr>
          <p:spPr>
            <a:xfrm>
              <a:off x="2655004" y="7401962"/>
              <a:ext cx="705577" cy="676641"/>
            </a:xfrm>
            <a:custGeom>
              <a:rect b="b" l="l" r="r" t="t"/>
              <a:pathLst>
                <a:path extrusionOk="0" h="22098" w="23043">
                  <a:moveTo>
                    <a:pt x="8058" y="893"/>
                  </a:moveTo>
                  <a:lnTo>
                    <a:pt x="8058" y="893"/>
                  </a:lnTo>
                  <a:cubicBezTo>
                    <a:pt x="6992" y="1301"/>
                    <a:pt x="5989" y="1880"/>
                    <a:pt x="5126" y="2633"/>
                  </a:cubicBezTo>
                  <a:cubicBezTo>
                    <a:pt x="5691" y="2116"/>
                    <a:pt x="6318" y="1677"/>
                    <a:pt x="6992" y="1316"/>
                  </a:cubicBezTo>
                  <a:cubicBezTo>
                    <a:pt x="7337" y="1144"/>
                    <a:pt x="7697" y="1003"/>
                    <a:pt x="8058" y="893"/>
                  </a:cubicBezTo>
                  <a:close/>
                  <a:moveTo>
                    <a:pt x="3308" y="4765"/>
                  </a:moveTo>
                  <a:lnTo>
                    <a:pt x="3308" y="4765"/>
                  </a:lnTo>
                  <a:cubicBezTo>
                    <a:pt x="3089" y="5109"/>
                    <a:pt x="2901" y="5470"/>
                    <a:pt x="2728" y="5862"/>
                  </a:cubicBezTo>
                  <a:cubicBezTo>
                    <a:pt x="2681" y="5987"/>
                    <a:pt x="2728" y="6097"/>
                    <a:pt x="2807" y="6160"/>
                  </a:cubicBezTo>
                  <a:cubicBezTo>
                    <a:pt x="2258" y="7147"/>
                    <a:pt x="1866" y="8197"/>
                    <a:pt x="1615" y="9310"/>
                  </a:cubicBezTo>
                  <a:cubicBezTo>
                    <a:pt x="1757" y="8135"/>
                    <a:pt x="2101" y="6975"/>
                    <a:pt x="2650" y="5893"/>
                  </a:cubicBezTo>
                  <a:cubicBezTo>
                    <a:pt x="2854" y="5501"/>
                    <a:pt x="3073" y="5125"/>
                    <a:pt x="3308" y="4765"/>
                  </a:cubicBezTo>
                  <a:close/>
                  <a:moveTo>
                    <a:pt x="11800" y="859"/>
                  </a:moveTo>
                  <a:cubicBezTo>
                    <a:pt x="11994" y="859"/>
                    <a:pt x="12188" y="865"/>
                    <a:pt x="12384" y="877"/>
                  </a:cubicBezTo>
                  <a:cubicBezTo>
                    <a:pt x="13058" y="1050"/>
                    <a:pt x="13716" y="1301"/>
                    <a:pt x="14343" y="1583"/>
                  </a:cubicBezTo>
                  <a:cubicBezTo>
                    <a:pt x="18277" y="3370"/>
                    <a:pt x="21224" y="7225"/>
                    <a:pt x="20926" y="11677"/>
                  </a:cubicBezTo>
                  <a:cubicBezTo>
                    <a:pt x="20660" y="15878"/>
                    <a:pt x="17321" y="19216"/>
                    <a:pt x="13246" y="19953"/>
                  </a:cubicBezTo>
                  <a:cubicBezTo>
                    <a:pt x="12687" y="20053"/>
                    <a:pt x="12113" y="20102"/>
                    <a:pt x="11532" y="20102"/>
                  </a:cubicBezTo>
                  <a:cubicBezTo>
                    <a:pt x="7010" y="20102"/>
                    <a:pt x="2125" y="17147"/>
                    <a:pt x="1819" y="12382"/>
                  </a:cubicBezTo>
                  <a:cubicBezTo>
                    <a:pt x="1584" y="8605"/>
                    <a:pt x="3387" y="5000"/>
                    <a:pt x="6255" y="2648"/>
                  </a:cubicBezTo>
                  <a:cubicBezTo>
                    <a:pt x="7871" y="1519"/>
                    <a:pt x="9787" y="859"/>
                    <a:pt x="11800" y="859"/>
                  </a:cubicBezTo>
                  <a:close/>
                  <a:moveTo>
                    <a:pt x="17180" y="2554"/>
                  </a:moveTo>
                  <a:lnTo>
                    <a:pt x="17180" y="2554"/>
                  </a:lnTo>
                  <a:cubicBezTo>
                    <a:pt x="19421" y="4075"/>
                    <a:pt x="21052" y="6473"/>
                    <a:pt x="21553" y="9185"/>
                  </a:cubicBezTo>
                  <a:cubicBezTo>
                    <a:pt x="22353" y="13432"/>
                    <a:pt x="20597" y="18433"/>
                    <a:pt x="16569" y="20408"/>
                  </a:cubicBezTo>
                  <a:cubicBezTo>
                    <a:pt x="15195" y="21083"/>
                    <a:pt x="13704" y="21403"/>
                    <a:pt x="12215" y="21403"/>
                  </a:cubicBezTo>
                  <a:cubicBezTo>
                    <a:pt x="9489" y="21403"/>
                    <a:pt x="6768" y="20333"/>
                    <a:pt x="4782" y="18417"/>
                  </a:cubicBezTo>
                  <a:lnTo>
                    <a:pt x="4782" y="18417"/>
                  </a:lnTo>
                  <a:cubicBezTo>
                    <a:pt x="6427" y="19608"/>
                    <a:pt x="8371" y="20376"/>
                    <a:pt x="10377" y="20627"/>
                  </a:cubicBezTo>
                  <a:cubicBezTo>
                    <a:pt x="10793" y="20678"/>
                    <a:pt x="11210" y="20704"/>
                    <a:pt x="11626" y="20704"/>
                  </a:cubicBezTo>
                  <a:cubicBezTo>
                    <a:pt x="15519" y="20704"/>
                    <a:pt x="19353" y="18495"/>
                    <a:pt x="20911" y="14827"/>
                  </a:cubicBezTo>
                  <a:cubicBezTo>
                    <a:pt x="22807" y="10407"/>
                    <a:pt x="20863" y="5360"/>
                    <a:pt x="17180" y="2554"/>
                  </a:cubicBezTo>
                  <a:close/>
                  <a:moveTo>
                    <a:pt x="10194" y="1"/>
                  </a:moveTo>
                  <a:cubicBezTo>
                    <a:pt x="8004" y="1"/>
                    <a:pt x="6046" y="970"/>
                    <a:pt x="4437" y="2507"/>
                  </a:cubicBezTo>
                  <a:cubicBezTo>
                    <a:pt x="1083" y="5752"/>
                    <a:pt x="1" y="10862"/>
                    <a:pt x="1819" y="15157"/>
                  </a:cubicBezTo>
                  <a:cubicBezTo>
                    <a:pt x="3597" y="19333"/>
                    <a:pt x="7747" y="22098"/>
                    <a:pt x="12229" y="22098"/>
                  </a:cubicBezTo>
                  <a:cubicBezTo>
                    <a:pt x="12608" y="22098"/>
                    <a:pt x="12989" y="22078"/>
                    <a:pt x="13371" y="22038"/>
                  </a:cubicBezTo>
                  <a:cubicBezTo>
                    <a:pt x="18262" y="21520"/>
                    <a:pt x="21741" y="17617"/>
                    <a:pt x="22368" y="12852"/>
                  </a:cubicBezTo>
                  <a:cubicBezTo>
                    <a:pt x="23042" y="7680"/>
                    <a:pt x="20190" y="2648"/>
                    <a:pt x="15268" y="815"/>
                  </a:cubicBezTo>
                  <a:cubicBezTo>
                    <a:pt x="14218" y="423"/>
                    <a:pt x="13120" y="219"/>
                    <a:pt x="12008" y="203"/>
                  </a:cubicBezTo>
                  <a:cubicBezTo>
                    <a:pt x="11631" y="125"/>
                    <a:pt x="11255" y="62"/>
                    <a:pt x="10863" y="31"/>
                  </a:cubicBezTo>
                  <a:cubicBezTo>
                    <a:pt x="10638" y="11"/>
                    <a:pt x="10415" y="1"/>
                    <a:pt x="101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58" name="Google Shape;1958;p106"/>
          <p:cNvSpPr txBox="1"/>
          <p:nvPr/>
        </p:nvSpPr>
        <p:spPr>
          <a:xfrm>
            <a:off x="148061" y="7316327"/>
            <a:ext cx="2111400" cy="105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100">
                <a:latin typeface="Mada"/>
                <a:ea typeface="Mada"/>
                <a:cs typeface="Mada"/>
                <a:sym typeface="Mada"/>
              </a:rPr>
              <a:t>Blood. seen to be arising from above the highest level examined, indicates that a total examination of the colon by colonoscopy is essential.</a:t>
            </a:r>
            <a:endParaRPr sz="1100">
              <a:latin typeface="Mada"/>
              <a:ea typeface="Mada"/>
              <a:cs typeface="Mada"/>
              <a:sym typeface="Mada"/>
            </a:endParaRPr>
          </a:p>
        </p:txBody>
      </p:sp>
      <p:sp>
        <p:nvSpPr>
          <p:cNvPr id="1959" name="Google Shape;1959;p106"/>
          <p:cNvSpPr txBox="1"/>
          <p:nvPr/>
        </p:nvSpPr>
        <p:spPr>
          <a:xfrm>
            <a:off x="1916094" y="7316327"/>
            <a:ext cx="2228400" cy="35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100">
                <a:latin typeface="Mada"/>
                <a:ea typeface="Mada"/>
                <a:cs typeface="Mada"/>
                <a:sym typeface="Mada"/>
              </a:rPr>
              <a:t>Carcinoma</a:t>
            </a:r>
            <a:endParaRPr sz="1100">
              <a:latin typeface="Mada"/>
              <a:ea typeface="Mada"/>
              <a:cs typeface="Mada"/>
              <a:sym typeface="Mada"/>
            </a:endParaRPr>
          </a:p>
        </p:txBody>
      </p:sp>
      <p:sp>
        <p:nvSpPr>
          <p:cNvPr id="1960" name="Google Shape;1960;p106"/>
          <p:cNvSpPr txBox="1"/>
          <p:nvPr/>
        </p:nvSpPr>
        <p:spPr>
          <a:xfrm>
            <a:off x="3903911" y="7316327"/>
            <a:ext cx="17670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100">
                <a:latin typeface="Mada"/>
                <a:ea typeface="Mada"/>
                <a:cs typeface="Mada"/>
                <a:sym typeface="Mada"/>
              </a:rPr>
              <a:t>Erythematous areas indicating inflammation, which may be local or diffuse.</a:t>
            </a:r>
            <a:endParaRPr sz="1100">
              <a:latin typeface="Mada"/>
              <a:ea typeface="Mada"/>
              <a:cs typeface="Mada"/>
              <a:sym typeface="Mada"/>
            </a:endParaRPr>
          </a:p>
        </p:txBody>
      </p:sp>
      <p:sp>
        <p:nvSpPr>
          <p:cNvPr id="1961" name="Google Shape;1961;p106"/>
          <p:cNvSpPr txBox="1"/>
          <p:nvPr/>
        </p:nvSpPr>
        <p:spPr>
          <a:xfrm>
            <a:off x="5770461" y="7316327"/>
            <a:ext cx="1705200" cy="70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100">
                <a:latin typeface="Mada"/>
                <a:ea typeface="Mada"/>
                <a:cs typeface="Mada"/>
                <a:sym typeface="Mada"/>
              </a:rPr>
              <a:t>Polyps. which may be sessile or pedunculated, solitary or multiple</a:t>
            </a:r>
            <a:endParaRPr sz="1100">
              <a:latin typeface="Mada"/>
              <a:ea typeface="Mada"/>
              <a:cs typeface="Mada"/>
              <a:sym typeface="Mada"/>
            </a:endParaRPr>
          </a:p>
        </p:txBody>
      </p:sp>
      <p:grpSp>
        <p:nvGrpSpPr>
          <p:cNvPr id="1962" name="Google Shape;1962;p106"/>
          <p:cNvGrpSpPr/>
          <p:nvPr/>
        </p:nvGrpSpPr>
        <p:grpSpPr>
          <a:xfrm>
            <a:off x="6270272" y="8420720"/>
            <a:ext cx="705577" cy="676641"/>
            <a:chOff x="5971727" y="7401962"/>
            <a:chExt cx="705577" cy="676641"/>
          </a:xfrm>
        </p:grpSpPr>
        <p:sp>
          <p:nvSpPr>
            <p:cNvPr id="1963" name="Google Shape;1963;p106"/>
            <p:cNvSpPr txBox="1"/>
            <p:nvPr/>
          </p:nvSpPr>
          <p:spPr>
            <a:xfrm>
              <a:off x="6086300" y="7500450"/>
              <a:ext cx="476400" cy="485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600">
                  <a:solidFill>
                    <a:srgbClr val="FFDDD2"/>
                  </a:solidFill>
                  <a:latin typeface="Secular One"/>
                  <a:ea typeface="Secular One"/>
                  <a:cs typeface="Secular One"/>
                  <a:sym typeface="Secular One"/>
                </a:rPr>
                <a:t>08</a:t>
              </a:r>
              <a:endParaRPr sz="2600">
                <a:solidFill>
                  <a:srgbClr val="FFDDD2"/>
                </a:solidFill>
                <a:latin typeface="Secular One"/>
                <a:ea typeface="Secular One"/>
                <a:cs typeface="Secular One"/>
                <a:sym typeface="Secular One"/>
              </a:endParaRPr>
            </a:p>
          </p:txBody>
        </p:sp>
        <p:sp>
          <p:nvSpPr>
            <p:cNvPr id="1964" name="Google Shape;1964;p106"/>
            <p:cNvSpPr/>
            <p:nvPr/>
          </p:nvSpPr>
          <p:spPr>
            <a:xfrm>
              <a:off x="5971727" y="7401962"/>
              <a:ext cx="705577" cy="676641"/>
            </a:xfrm>
            <a:custGeom>
              <a:rect b="b" l="l" r="r" t="t"/>
              <a:pathLst>
                <a:path extrusionOk="0" h="22098" w="23043">
                  <a:moveTo>
                    <a:pt x="8058" y="893"/>
                  </a:moveTo>
                  <a:lnTo>
                    <a:pt x="8058" y="893"/>
                  </a:lnTo>
                  <a:cubicBezTo>
                    <a:pt x="6992" y="1301"/>
                    <a:pt x="5989" y="1880"/>
                    <a:pt x="5126" y="2633"/>
                  </a:cubicBezTo>
                  <a:cubicBezTo>
                    <a:pt x="5691" y="2116"/>
                    <a:pt x="6318" y="1677"/>
                    <a:pt x="6992" y="1316"/>
                  </a:cubicBezTo>
                  <a:cubicBezTo>
                    <a:pt x="7337" y="1144"/>
                    <a:pt x="7697" y="1003"/>
                    <a:pt x="8058" y="893"/>
                  </a:cubicBezTo>
                  <a:close/>
                  <a:moveTo>
                    <a:pt x="3308" y="4765"/>
                  </a:moveTo>
                  <a:lnTo>
                    <a:pt x="3308" y="4765"/>
                  </a:lnTo>
                  <a:cubicBezTo>
                    <a:pt x="3089" y="5109"/>
                    <a:pt x="2901" y="5470"/>
                    <a:pt x="2728" y="5862"/>
                  </a:cubicBezTo>
                  <a:cubicBezTo>
                    <a:pt x="2681" y="5987"/>
                    <a:pt x="2728" y="6097"/>
                    <a:pt x="2807" y="6160"/>
                  </a:cubicBezTo>
                  <a:cubicBezTo>
                    <a:pt x="2258" y="7147"/>
                    <a:pt x="1866" y="8197"/>
                    <a:pt x="1615" y="9310"/>
                  </a:cubicBezTo>
                  <a:cubicBezTo>
                    <a:pt x="1757" y="8135"/>
                    <a:pt x="2101" y="6975"/>
                    <a:pt x="2650" y="5893"/>
                  </a:cubicBezTo>
                  <a:cubicBezTo>
                    <a:pt x="2854" y="5501"/>
                    <a:pt x="3073" y="5125"/>
                    <a:pt x="3308" y="4765"/>
                  </a:cubicBezTo>
                  <a:close/>
                  <a:moveTo>
                    <a:pt x="11800" y="859"/>
                  </a:moveTo>
                  <a:cubicBezTo>
                    <a:pt x="11994" y="859"/>
                    <a:pt x="12188" y="865"/>
                    <a:pt x="12384" y="877"/>
                  </a:cubicBezTo>
                  <a:cubicBezTo>
                    <a:pt x="13058" y="1050"/>
                    <a:pt x="13716" y="1301"/>
                    <a:pt x="14343" y="1583"/>
                  </a:cubicBezTo>
                  <a:cubicBezTo>
                    <a:pt x="18277" y="3370"/>
                    <a:pt x="21224" y="7225"/>
                    <a:pt x="20926" y="11677"/>
                  </a:cubicBezTo>
                  <a:cubicBezTo>
                    <a:pt x="20660" y="15878"/>
                    <a:pt x="17321" y="19216"/>
                    <a:pt x="13246" y="19953"/>
                  </a:cubicBezTo>
                  <a:cubicBezTo>
                    <a:pt x="12687" y="20053"/>
                    <a:pt x="12113" y="20102"/>
                    <a:pt x="11532" y="20102"/>
                  </a:cubicBezTo>
                  <a:cubicBezTo>
                    <a:pt x="7010" y="20102"/>
                    <a:pt x="2125" y="17147"/>
                    <a:pt x="1819" y="12382"/>
                  </a:cubicBezTo>
                  <a:cubicBezTo>
                    <a:pt x="1584" y="8605"/>
                    <a:pt x="3387" y="5000"/>
                    <a:pt x="6255" y="2648"/>
                  </a:cubicBezTo>
                  <a:cubicBezTo>
                    <a:pt x="7871" y="1519"/>
                    <a:pt x="9787" y="859"/>
                    <a:pt x="11800" y="859"/>
                  </a:cubicBezTo>
                  <a:close/>
                  <a:moveTo>
                    <a:pt x="17180" y="2554"/>
                  </a:moveTo>
                  <a:lnTo>
                    <a:pt x="17180" y="2554"/>
                  </a:lnTo>
                  <a:cubicBezTo>
                    <a:pt x="19421" y="4075"/>
                    <a:pt x="21052" y="6473"/>
                    <a:pt x="21553" y="9185"/>
                  </a:cubicBezTo>
                  <a:cubicBezTo>
                    <a:pt x="22353" y="13432"/>
                    <a:pt x="20597" y="18433"/>
                    <a:pt x="16569" y="20408"/>
                  </a:cubicBezTo>
                  <a:cubicBezTo>
                    <a:pt x="15195" y="21083"/>
                    <a:pt x="13704" y="21403"/>
                    <a:pt x="12215" y="21403"/>
                  </a:cubicBezTo>
                  <a:cubicBezTo>
                    <a:pt x="9489" y="21403"/>
                    <a:pt x="6768" y="20333"/>
                    <a:pt x="4782" y="18417"/>
                  </a:cubicBezTo>
                  <a:lnTo>
                    <a:pt x="4782" y="18417"/>
                  </a:lnTo>
                  <a:cubicBezTo>
                    <a:pt x="6427" y="19608"/>
                    <a:pt x="8371" y="20376"/>
                    <a:pt x="10377" y="20627"/>
                  </a:cubicBezTo>
                  <a:cubicBezTo>
                    <a:pt x="10793" y="20678"/>
                    <a:pt x="11210" y="20704"/>
                    <a:pt x="11626" y="20704"/>
                  </a:cubicBezTo>
                  <a:cubicBezTo>
                    <a:pt x="15519" y="20704"/>
                    <a:pt x="19353" y="18495"/>
                    <a:pt x="20911" y="14827"/>
                  </a:cubicBezTo>
                  <a:cubicBezTo>
                    <a:pt x="22807" y="10407"/>
                    <a:pt x="20863" y="5360"/>
                    <a:pt x="17180" y="2554"/>
                  </a:cubicBezTo>
                  <a:close/>
                  <a:moveTo>
                    <a:pt x="10194" y="1"/>
                  </a:moveTo>
                  <a:cubicBezTo>
                    <a:pt x="8004" y="1"/>
                    <a:pt x="6046" y="970"/>
                    <a:pt x="4437" y="2507"/>
                  </a:cubicBezTo>
                  <a:cubicBezTo>
                    <a:pt x="1083" y="5752"/>
                    <a:pt x="1" y="10862"/>
                    <a:pt x="1819" y="15157"/>
                  </a:cubicBezTo>
                  <a:cubicBezTo>
                    <a:pt x="3597" y="19333"/>
                    <a:pt x="7747" y="22098"/>
                    <a:pt x="12229" y="22098"/>
                  </a:cubicBezTo>
                  <a:cubicBezTo>
                    <a:pt x="12608" y="22098"/>
                    <a:pt x="12989" y="22078"/>
                    <a:pt x="13371" y="22038"/>
                  </a:cubicBezTo>
                  <a:cubicBezTo>
                    <a:pt x="18262" y="21520"/>
                    <a:pt x="21741" y="17617"/>
                    <a:pt x="22368" y="12852"/>
                  </a:cubicBezTo>
                  <a:cubicBezTo>
                    <a:pt x="23042" y="7680"/>
                    <a:pt x="20190" y="2648"/>
                    <a:pt x="15268" y="815"/>
                  </a:cubicBezTo>
                  <a:cubicBezTo>
                    <a:pt x="14218" y="423"/>
                    <a:pt x="13120" y="219"/>
                    <a:pt x="12008" y="203"/>
                  </a:cubicBezTo>
                  <a:cubicBezTo>
                    <a:pt x="11631" y="125"/>
                    <a:pt x="11255" y="62"/>
                    <a:pt x="10863" y="31"/>
                  </a:cubicBezTo>
                  <a:cubicBezTo>
                    <a:pt x="10638" y="11"/>
                    <a:pt x="10415" y="1"/>
                    <a:pt x="101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65" name="Google Shape;1965;p106"/>
          <p:cNvGrpSpPr/>
          <p:nvPr/>
        </p:nvGrpSpPr>
        <p:grpSpPr>
          <a:xfrm>
            <a:off x="850972" y="8420720"/>
            <a:ext cx="705577" cy="676641"/>
            <a:chOff x="940003" y="7384025"/>
            <a:chExt cx="705577" cy="676641"/>
          </a:xfrm>
        </p:grpSpPr>
        <p:sp>
          <p:nvSpPr>
            <p:cNvPr id="1966" name="Google Shape;1966;p106"/>
            <p:cNvSpPr txBox="1"/>
            <p:nvPr/>
          </p:nvSpPr>
          <p:spPr>
            <a:xfrm>
              <a:off x="1054326" y="7479638"/>
              <a:ext cx="476400" cy="485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600">
                  <a:solidFill>
                    <a:srgbClr val="FFDDD2"/>
                  </a:solidFill>
                  <a:latin typeface="Secular One"/>
                  <a:ea typeface="Secular One"/>
                  <a:cs typeface="Secular One"/>
                  <a:sym typeface="Secular One"/>
                </a:rPr>
                <a:t>05</a:t>
              </a:r>
              <a:endParaRPr sz="2600">
                <a:solidFill>
                  <a:srgbClr val="FFDDD2"/>
                </a:solidFill>
                <a:latin typeface="Secular One"/>
                <a:ea typeface="Secular One"/>
                <a:cs typeface="Secular One"/>
                <a:sym typeface="Secular One"/>
              </a:endParaRPr>
            </a:p>
          </p:txBody>
        </p:sp>
        <p:sp>
          <p:nvSpPr>
            <p:cNvPr id="1967" name="Google Shape;1967;p106"/>
            <p:cNvSpPr/>
            <p:nvPr/>
          </p:nvSpPr>
          <p:spPr>
            <a:xfrm>
              <a:off x="940003" y="7384025"/>
              <a:ext cx="705577" cy="676641"/>
            </a:xfrm>
            <a:custGeom>
              <a:rect b="b" l="l" r="r" t="t"/>
              <a:pathLst>
                <a:path extrusionOk="0" h="22098" w="23043">
                  <a:moveTo>
                    <a:pt x="8058" y="893"/>
                  </a:moveTo>
                  <a:lnTo>
                    <a:pt x="8058" y="893"/>
                  </a:lnTo>
                  <a:cubicBezTo>
                    <a:pt x="6992" y="1301"/>
                    <a:pt x="5989" y="1880"/>
                    <a:pt x="5126" y="2633"/>
                  </a:cubicBezTo>
                  <a:cubicBezTo>
                    <a:pt x="5691" y="2116"/>
                    <a:pt x="6318" y="1677"/>
                    <a:pt x="6992" y="1316"/>
                  </a:cubicBezTo>
                  <a:cubicBezTo>
                    <a:pt x="7337" y="1144"/>
                    <a:pt x="7697" y="1003"/>
                    <a:pt x="8058" y="893"/>
                  </a:cubicBezTo>
                  <a:close/>
                  <a:moveTo>
                    <a:pt x="3308" y="4765"/>
                  </a:moveTo>
                  <a:lnTo>
                    <a:pt x="3308" y="4765"/>
                  </a:lnTo>
                  <a:cubicBezTo>
                    <a:pt x="3089" y="5109"/>
                    <a:pt x="2901" y="5470"/>
                    <a:pt x="2728" y="5862"/>
                  </a:cubicBezTo>
                  <a:cubicBezTo>
                    <a:pt x="2681" y="5987"/>
                    <a:pt x="2728" y="6097"/>
                    <a:pt x="2807" y="6160"/>
                  </a:cubicBezTo>
                  <a:cubicBezTo>
                    <a:pt x="2258" y="7147"/>
                    <a:pt x="1866" y="8197"/>
                    <a:pt x="1615" y="9310"/>
                  </a:cubicBezTo>
                  <a:cubicBezTo>
                    <a:pt x="1757" y="8135"/>
                    <a:pt x="2101" y="6975"/>
                    <a:pt x="2650" y="5893"/>
                  </a:cubicBezTo>
                  <a:cubicBezTo>
                    <a:pt x="2854" y="5501"/>
                    <a:pt x="3073" y="5125"/>
                    <a:pt x="3308" y="4765"/>
                  </a:cubicBezTo>
                  <a:close/>
                  <a:moveTo>
                    <a:pt x="11800" y="859"/>
                  </a:moveTo>
                  <a:cubicBezTo>
                    <a:pt x="11994" y="859"/>
                    <a:pt x="12188" y="865"/>
                    <a:pt x="12384" y="877"/>
                  </a:cubicBezTo>
                  <a:cubicBezTo>
                    <a:pt x="13058" y="1050"/>
                    <a:pt x="13716" y="1301"/>
                    <a:pt x="14343" y="1583"/>
                  </a:cubicBezTo>
                  <a:cubicBezTo>
                    <a:pt x="18277" y="3370"/>
                    <a:pt x="21224" y="7225"/>
                    <a:pt x="20926" y="11677"/>
                  </a:cubicBezTo>
                  <a:cubicBezTo>
                    <a:pt x="20660" y="15878"/>
                    <a:pt x="17321" y="19216"/>
                    <a:pt x="13246" y="19953"/>
                  </a:cubicBezTo>
                  <a:cubicBezTo>
                    <a:pt x="12687" y="20053"/>
                    <a:pt x="12113" y="20102"/>
                    <a:pt x="11532" y="20102"/>
                  </a:cubicBezTo>
                  <a:cubicBezTo>
                    <a:pt x="7010" y="20102"/>
                    <a:pt x="2125" y="17147"/>
                    <a:pt x="1819" y="12382"/>
                  </a:cubicBezTo>
                  <a:cubicBezTo>
                    <a:pt x="1584" y="8605"/>
                    <a:pt x="3387" y="5000"/>
                    <a:pt x="6255" y="2648"/>
                  </a:cubicBezTo>
                  <a:cubicBezTo>
                    <a:pt x="7871" y="1519"/>
                    <a:pt x="9787" y="859"/>
                    <a:pt x="11800" y="859"/>
                  </a:cubicBezTo>
                  <a:close/>
                  <a:moveTo>
                    <a:pt x="17180" y="2554"/>
                  </a:moveTo>
                  <a:lnTo>
                    <a:pt x="17180" y="2554"/>
                  </a:lnTo>
                  <a:cubicBezTo>
                    <a:pt x="19421" y="4075"/>
                    <a:pt x="21052" y="6473"/>
                    <a:pt x="21553" y="9185"/>
                  </a:cubicBezTo>
                  <a:cubicBezTo>
                    <a:pt x="22353" y="13432"/>
                    <a:pt x="20597" y="18433"/>
                    <a:pt x="16569" y="20408"/>
                  </a:cubicBezTo>
                  <a:cubicBezTo>
                    <a:pt x="15195" y="21083"/>
                    <a:pt x="13704" y="21403"/>
                    <a:pt x="12215" y="21403"/>
                  </a:cubicBezTo>
                  <a:cubicBezTo>
                    <a:pt x="9489" y="21403"/>
                    <a:pt x="6768" y="20333"/>
                    <a:pt x="4782" y="18417"/>
                  </a:cubicBezTo>
                  <a:lnTo>
                    <a:pt x="4782" y="18417"/>
                  </a:lnTo>
                  <a:cubicBezTo>
                    <a:pt x="6427" y="19608"/>
                    <a:pt x="8371" y="20376"/>
                    <a:pt x="10377" y="20627"/>
                  </a:cubicBezTo>
                  <a:cubicBezTo>
                    <a:pt x="10793" y="20678"/>
                    <a:pt x="11210" y="20704"/>
                    <a:pt x="11626" y="20704"/>
                  </a:cubicBezTo>
                  <a:cubicBezTo>
                    <a:pt x="15519" y="20704"/>
                    <a:pt x="19353" y="18495"/>
                    <a:pt x="20911" y="14827"/>
                  </a:cubicBezTo>
                  <a:cubicBezTo>
                    <a:pt x="22807" y="10407"/>
                    <a:pt x="20863" y="5360"/>
                    <a:pt x="17180" y="2554"/>
                  </a:cubicBezTo>
                  <a:close/>
                  <a:moveTo>
                    <a:pt x="10194" y="1"/>
                  </a:moveTo>
                  <a:cubicBezTo>
                    <a:pt x="8004" y="1"/>
                    <a:pt x="6046" y="970"/>
                    <a:pt x="4437" y="2507"/>
                  </a:cubicBezTo>
                  <a:cubicBezTo>
                    <a:pt x="1083" y="5752"/>
                    <a:pt x="1" y="10862"/>
                    <a:pt x="1819" y="15157"/>
                  </a:cubicBezTo>
                  <a:cubicBezTo>
                    <a:pt x="3597" y="19333"/>
                    <a:pt x="7747" y="22098"/>
                    <a:pt x="12229" y="22098"/>
                  </a:cubicBezTo>
                  <a:cubicBezTo>
                    <a:pt x="12608" y="22098"/>
                    <a:pt x="12989" y="22078"/>
                    <a:pt x="13371" y="22038"/>
                  </a:cubicBezTo>
                  <a:cubicBezTo>
                    <a:pt x="18262" y="21520"/>
                    <a:pt x="21741" y="17617"/>
                    <a:pt x="22368" y="12852"/>
                  </a:cubicBezTo>
                  <a:cubicBezTo>
                    <a:pt x="23042" y="7680"/>
                    <a:pt x="20190" y="2648"/>
                    <a:pt x="15268" y="815"/>
                  </a:cubicBezTo>
                  <a:cubicBezTo>
                    <a:pt x="14218" y="423"/>
                    <a:pt x="13120" y="219"/>
                    <a:pt x="12008" y="203"/>
                  </a:cubicBezTo>
                  <a:cubicBezTo>
                    <a:pt x="11631" y="125"/>
                    <a:pt x="11255" y="62"/>
                    <a:pt x="10863" y="31"/>
                  </a:cubicBezTo>
                  <a:cubicBezTo>
                    <a:pt x="10638" y="11"/>
                    <a:pt x="10415" y="1"/>
                    <a:pt x="101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68" name="Google Shape;1968;p106"/>
          <p:cNvGrpSpPr/>
          <p:nvPr/>
        </p:nvGrpSpPr>
        <p:grpSpPr>
          <a:xfrm>
            <a:off x="4434622" y="8420720"/>
            <a:ext cx="705577" cy="676641"/>
            <a:chOff x="4294863" y="7384025"/>
            <a:chExt cx="705577" cy="676641"/>
          </a:xfrm>
        </p:grpSpPr>
        <p:sp>
          <p:nvSpPr>
            <p:cNvPr id="1969" name="Google Shape;1969;p106"/>
            <p:cNvSpPr txBox="1"/>
            <p:nvPr/>
          </p:nvSpPr>
          <p:spPr>
            <a:xfrm>
              <a:off x="4409449" y="7479638"/>
              <a:ext cx="476400" cy="485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600">
                  <a:solidFill>
                    <a:srgbClr val="FFDDD2"/>
                  </a:solidFill>
                  <a:latin typeface="Secular One"/>
                  <a:ea typeface="Secular One"/>
                  <a:cs typeface="Secular One"/>
                  <a:sym typeface="Secular One"/>
                </a:rPr>
                <a:t>07</a:t>
              </a:r>
              <a:endParaRPr sz="2600">
                <a:solidFill>
                  <a:srgbClr val="FFDDD2"/>
                </a:solidFill>
                <a:latin typeface="Secular One"/>
                <a:ea typeface="Secular One"/>
                <a:cs typeface="Secular One"/>
                <a:sym typeface="Secular One"/>
              </a:endParaRPr>
            </a:p>
          </p:txBody>
        </p:sp>
        <p:sp>
          <p:nvSpPr>
            <p:cNvPr id="1970" name="Google Shape;1970;p106"/>
            <p:cNvSpPr/>
            <p:nvPr/>
          </p:nvSpPr>
          <p:spPr>
            <a:xfrm>
              <a:off x="4294863" y="7384025"/>
              <a:ext cx="705577" cy="676641"/>
            </a:xfrm>
            <a:custGeom>
              <a:rect b="b" l="l" r="r" t="t"/>
              <a:pathLst>
                <a:path extrusionOk="0" h="22098" w="23043">
                  <a:moveTo>
                    <a:pt x="8058" y="893"/>
                  </a:moveTo>
                  <a:lnTo>
                    <a:pt x="8058" y="893"/>
                  </a:lnTo>
                  <a:cubicBezTo>
                    <a:pt x="6992" y="1301"/>
                    <a:pt x="5989" y="1880"/>
                    <a:pt x="5126" y="2633"/>
                  </a:cubicBezTo>
                  <a:cubicBezTo>
                    <a:pt x="5691" y="2116"/>
                    <a:pt x="6318" y="1677"/>
                    <a:pt x="6992" y="1316"/>
                  </a:cubicBezTo>
                  <a:cubicBezTo>
                    <a:pt x="7337" y="1144"/>
                    <a:pt x="7697" y="1003"/>
                    <a:pt x="8058" y="893"/>
                  </a:cubicBezTo>
                  <a:close/>
                  <a:moveTo>
                    <a:pt x="3308" y="4765"/>
                  </a:moveTo>
                  <a:lnTo>
                    <a:pt x="3308" y="4765"/>
                  </a:lnTo>
                  <a:cubicBezTo>
                    <a:pt x="3089" y="5109"/>
                    <a:pt x="2901" y="5470"/>
                    <a:pt x="2728" y="5862"/>
                  </a:cubicBezTo>
                  <a:cubicBezTo>
                    <a:pt x="2681" y="5987"/>
                    <a:pt x="2728" y="6097"/>
                    <a:pt x="2807" y="6160"/>
                  </a:cubicBezTo>
                  <a:cubicBezTo>
                    <a:pt x="2258" y="7147"/>
                    <a:pt x="1866" y="8197"/>
                    <a:pt x="1615" y="9310"/>
                  </a:cubicBezTo>
                  <a:cubicBezTo>
                    <a:pt x="1757" y="8135"/>
                    <a:pt x="2101" y="6975"/>
                    <a:pt x="2650" y="5893"/>
                  </a:cubicBezTo>
                  <a:cubicBezTo>
                    <a:pt x="2854" y="5501"/>
                    <a:pt x="3073" y="5125"/>
                    <a:pt x="3308" y="4765"/>
                  </a:cubicBezTo>
                  <a:close/>
                  <a:moveTo>
                    <a:pt x="11800" y="859"/>
                  </a:moveTo>
                  <a:cubicBezTo>
                    <a:pt x="11994" y="859"/>
                    <a:pt x="12188" y="865"/>
                    <a:pt x="12384" y="877"/>
                  </a:cubicBezTo>
                  <a:cubicBezTo>
                    <a:pt x="13058" y="1050"/>
                    <a:pt x="13716" y="1301"/>
                    <a:pt x="14343" y="1583"/>
                  </a:cubicBezTo>
                  <a:cubicBezTo>
                    <a:pt x="18277" y="3370"/>
                    <a:pt x="21224" y="7225"/>
                    <a:pt x="20926" y="11677"/>
                  </a:cubicBezTo>
                  <a:cubicBezTo>
                    <a:pt x="20660" y="15878"/>
                    <a:pt x="17321" y="19216"/>
                    <a:pt x="13246" y="19953"/>
                  </a:cubicBezTo>
                  <a:cubicBezTo>
                    <a:pt x="12687" y="20053"/>
                    <a:pt x="12113" y="20102"/>
                    <a:pt x="11532" y="20102"/>
                  </a:cubicBezTo>
                  <a:cubicBezTo>
                    <a:pt x="7010" y="20102"/>
                    <a:pt x="2125" y="17147"/>
                    <a:pt x="1819" y="12382"/>
                  </a:cubicBezTo>
                  <a:cubicBezTo>
                    <a:pt x="1584" y="8605"/>
                    <a:pt x="3387" y="5000"/>
                    <a:pt x="6255" y="2648"/>
                  </a:cubicBezTo>
                  <a:cubicBezTo>
                    <a:pt x="7871" y="1519"/>
                    <a:pt x="9787" y="859"/>
                    <a:pt x="11800" y="859"/>
                  </a:cubicBezTo>
                  <a:close/>
                  <a:moveTo>
                    <a:pt x="17180" y="2554"/>
                  </a:moveTo>
                  <a:lnTo>
                    <a:pt x="17180" y="2554"/>
                  </a:lnTo>
                  <a:cubicBezTo>
                    <a:pt x="19421" y="4075"/>
                    <a:pt x="21052" y="6473"/>
                    <a:pt x="21553" y="9185"/>
                  </a:cubicBezTo>
                  <a:cubicBezTo>
                    <a:pt x="22353" y="13432"/>
                    <a:pt x="20597" y="18433"/>
                    <a:pt x="16569" y="20408"/>
                  </a:cubicBezTo>
                  <a:cubicBezTo>
                    <a:pt x="15195" y="21083"/>
                    <a:pt x="13704" y="21403"/>
                    <a:pt x="12215" y="21403"/>
                  </a:cubicBezTo>
                  <a:cubicBezTo>
                    <a:pt x="9489" y="21403"/>
                    <a:pt x="6768" y="20333"/>
                    <a:pt x="4782" y="18417"/>
                  </a:cubicBezTo>
                  <a:lnTo>
                    <a:pt x="4782" y="18417"/>
                  </a:lnTo>
                  <a:cubicBezTo>
                    <a:pt x="6427" y="19608"/>
                    <a:pt x="8371" y="20376"/>
                    <a:pt x="10377" y="20627"/>
                  </a:cubicBezTo>
                  <a:cubicBezTo>
                    <a:pt x="10793" y="20678"/>
                    <a:pt x="11210" y="20704"/>
                    <a:pt x="11626" y="20704"/>
                  </a:cubicBezTo>
                  <a:cubicBezTo>
                    <a:pt x="15519" y="20704"/>
                    <a:pt x="19353" y="18495"/>
                    <a:pt x="20911" y="14827"/>
                  </a:cubicBezTo>
                  <a:cubicBezTo>
                    <a:pt x="22807" y="10407"/>
                    <a:pt x="20863" y="5360"/>
                    <a:pt x="17180" y="2554"/>
                  </a:cubicBezTo>
                  <a:close/>
                  <a:moveTo>
                    <a:pt x="10194" y="1"/>
                  </a:moveTo>
                  <a:cubicBezTo>
                    <a:pt x="8004" y="1"/>
                    <a:pt x="6046" y="970"/>
                    <a:pt x="4437" y="2507"/>
                  </a:cubicBezTo>
                  <a:cubicBezTo>
                    <a:pt x="1083" y="5752"/>
                    <a:pt x="1" y="10862"/>
                    <a:pt x="1819" y="15157"/>
                  </a:cubicBezTo>
                  <a:cubicBezTo>
                    <a:pt x="3597" y="19333"/>
                    <a:pt x="7747" y="22098"/>
                    <a:pt x="12229" y="22098"/>
                  </a:cubicBezTo>
                  <a:cubicBezTo>
                    <a:pt x="12608" y="22098"/>
                    <a:pt x="12989" y="22078"/>
                    <a:pt x="13371" y="22038"/>
                  </a:cubicBezTo>
                  <a:cubicBezTo>
                    <a:pt x="18262" y="21520"/>
                    <a:pt x="21741" y="17617"/>
                    <a:pt x="22368" y="12852"/>
                  </a:cubicBezTo>
                  <a:cubicBezTo>
                    <a:pt x="23042" y="7680"/>
                    <a:pt x="20190" y="2648"/>
                    <a:pt x="15268" y="815"/>
                  </a:cubicBezTo>
                  <a:cubicBezTo>
                    <a:pt x="14218" y="423"/>
                    <a:pt x="13120" y="219"/>
                    <a:pt x="12008" y="203"/>
                  </a:cubicBezTo>
                  <a:cubicBezTo>
                    <a:pt x="11631" y="125"/>
                    <a:pt x="11255" y="62"/>
                    <a:pt x="10863" y="31"/>
                  </a:cubicBezTo>
                  <a:cubicBezTo>
                    <a:pt x="10638" y="11"/>
                    <a:pt x="10415" y="1"/>
                    <a:pt x="101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71" name="Google Shape;1971;p106"/>
          <p:cNvGrpSpPr/>
          <p:nvPr/>
        </p:nvGrpSpPr>
        <p:grpSpPr>
          <a:xfrm>
            <a:off x="2677506" y="8420720"/>
            <a:ext cx="705577" cy="676641"/>
            <a:chOff x="2655004" y="7401962"/>
            <a:chExt cx="705577" cy="676641"/>
          </a:xfrm>
        </p:grpSpPr>
        <p:sp>
          <p:nvSpPr>
            <p:cNvPr id="1972" name="Google Shape;1972;p106"/>
            <p:cNvSpPr txBox="1"/>
            <p:nvPr/>
          </p:nvSpPr>
          <p:spPr>
            <a:xfrm>
              <a:off x="2769577" y="7500450"/>
              <a:ext cx="476400" cy="485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600">
                  <a:solidFill>
                    <a:srgbClr val="FFDDD2"/>
                  </a:solidFill>
                  <a:latin typeface="Secular One"/>
                  <a:ea typeface="Secular One"/>
                  <a:cs typeface="Secular One"/>
                  <a:sym typeface="Secular One"/>
                </a:rPr>
                <a:t>06</a:t>
              </a:r>
              <a:endParaRPr sz="2600">
                <a:solidFill>
                  <a:srgbClr val="FFDDD2"/>
                </a:solidFill>
                <a:latin typeface="Secular One"/>
                <a:ea typeface="Secular One"/>
                <a:cs typeface="Secular One"/>
                <a:sym typeface="Secular One"/>
              </a:endParaRPr>
            </a:p>
          </p:txBody>
        </p:sp>
        <p:sp>
          <p:nvSpPr>
            <p:cNvPr id="1973" name="Google Shape;1973;p106"/>
            <p:cNvSpPr/>
            <p:nvPr/>
          </p:nvSpPr>
          <p:spPr>
            <a:xfrm>
              <a:off x="2655004" y="7401962"/>
              <a:ext cx="705577" cy="676641"/>
            </a:xfrm>
            <a:custGeom>
              <a:rect b="b" l="l" r="r" t="t"/>
              <a:pathLst>
                <a:path extrusionOk="0" h="22098" w="23043">
                  <a:moveTo>
                    <a:pt x="8058" y="893"/>
                  </a:moveTo>
                  <a:lnTo>
                    <a:pt x="8058" y="893"/>
                  </a:lnTo>
                  <a:cubicBezTo>
                    <a:pt x="6992" y="1301"/>
                    <a:pt x="5989" y="1880"/>
                    <a:pt x="5126" y="2633"/>
                  </a:cubicBezTo>
                  <a:cubicBezTo>
                    <a:pt x="5691" y="2116"/>
                    <a:pt x="6318" y="1677"/>
                    <a:pt x="6992" y="1316"/>
                  </a:cubicBezTo>
                  <a:cubicBezTo>
                    <a:pt x="7337" y="1144"/>
                    <a:pt x="7697" y="1003"/>
                    <a:pt x="8058" y="893"/>
                  </a:cubicBezTo>
                  <a:close/>
                  <a:moveTo>
                    <a:pt x="3308" y="4765"/>
                  </a:moveTo>
                  <a:lnTo>
                    <a:pt x="3308" y="4765"/>
                  </a:lnTo>
                  <a:cubicBezTo>
                    <a:pt x="3089" y="5109"/>
                    <a:pt x="2901" y="5470"/>
                    <a:pt x="2728" y="5862"/>
                  </a:cubicBezTo>
                  <a:cubicBezTo>
                    <a:pt x="2681" y="5987"/>
                    <a:pt x="2728" y="6097"/>
                    <a:pt x="2807" y="6160"/>
                  </a:cubicBezTo>
                  <a:cubicBezTo>
                    <a:pt x="2258" y="7147"/>
                    <a:pt x="1866" y="8197"/>
                    <a:pt x="1615" y="9310"/>
                  </a:cubicBezTo>
                  <a:cubicBezTo>
                    <a:pt x="1757" y="8135"/>
                    <a:pt x="2101" y="6975"/>
                    <a:pt x="2650" y="5893"/>
                  </a:cubicBezTo>
                  <a:cubicBezTo>
                    <a:pt x="2854" y="5501"/>
                    <a:pt x="3073" y="5125"/>
                    <a:pt x="3308" y="4765"/>
                  </a:cubicBezTo>
                  <a:close/>
                  <a:moveTo>
                    <a:pt x="11800" y="859"/>
                  </a:moveTo>
                  <a:cubicBezTo>
                    <a:pt x="11994" y="859"/>
                    <a:pt x="12188" y="865"/>
                    <a:pt x="12384" y="877"/>
                  </a:cubicBezTo>
                  <a:cubicBezTo>
                    <a:pt x="13058" y="1050"/>
                    <a:pt x="13716" y="1301"/>
                    <a:pt x="14343" y="1583"/>
                  </a:cubicBezTo>
                  <a:cubicBezTo>
                    <a:pt x="18277" y="3370"/>
                    <a:pt x="21224" y="7225"/>
                    <a:pt x="20926" y="11677"/>
                  </a:cubicBezTo>
                  <a:cubicBezTo>
                    <a:pt x="20660" y="15878"/>
                    <a:pt x="17321" y="19216"/>
                    <a:pt x="13246" y="19953"/>
                  </a:cubicBezTo>
                  <a:cubicBezTo>
                    <a:pt x="12687" y="20053"/>
                    <a:pt x="12113" y="20102"/>
                    <a:pt x="11532" y="20102"/>
                  </a:cubicBezTo>
                  <a:cubicBezTo>
                    <a:pt x="7010" y="20102"/>
                    <a:pt x="2125" y="17147"/>
                    <a:pt x="1819" y="12382"/>
                  </a:cubicBezTo>
                  <a:cubicBezTo>
                    <a:pt x="1584" y="8605"/>
                    <a:pt x="3387" y="5000"/>
                    <a:pt x="6255" y="2648"/>
                  </a:cubicBezTo>
                  <a:cubicBezTo>
                    <a:pt x="7871" y="1519"/>
                    <a:pt x="9787" y="859"/>
                    <a:pt x="11800" y="859"/>
                  </a:cubicBezTo>
                  <a:close/>
                  <a:moveTo>
                    <a:pt x="17180" y="2554"/>
                  </a:moveTo>
                  <a:lnTo>
                    <a:pt x="17180" y="2554"/>
                  </a:lnTo>
                  <a:cubicBezTo>
                    <a:pt x="19421" y="4075"/>
                    <a:pt x="21052" y="6473"/>
                    <a:pt x="21553" y="9185"/>
                  </a:cubicBezTo>
                  <a:cubicBezTo>
                    <a:pt x="22353" y="13432"/>
                    <a:pt x="20597" y="18433"/>
                    <a:pt x="16569" y="20408"/>
                  </a:cubicBezTo>
                  <a:cubicBezTo>
                    <a:pt x="15195" y="21083"/>
                    <a:pt x="13704" y="21403"/>
                    <a:pt x="12215" y="21403"/>
                  </a:cubicBezTo>
                  <a:cubicBezTo>
                    <a:pt x="9489" y="21403"/>
                    <a:pt x="6768" y="20333"/>
                    <a:pt x="4782" y="18417"/>
                  </a:cubicBezTo>
                  <a:lnTo>
                    <a:pt x="4782" y="18417"/>
                  </a:lnTo>
                  <a:cubicBezTo>
                    <a:pt x="6427" y="19608"/>
                    <a:pt x="8371" y="20376"/>
                    <a:pt x="10377" y="20627"/>
                  </a:cubicBezTo>
                  <a:cubicBezTo>
                    <a:pt x="10793" y="20678"/>
                    <a:pt x="11210" y="20704"/>
                    <a:pt x="11626" y="20704"/>
                  </a:cubicBezTo>
                  <a:cubicBezTo>
                    <a:pt x="15519" y="20704"/>
                    <a:pt x="19353" y="18495"/>
                    <a:pt x="20911" y="14827"/>
                  </a:cubicBezTo>
                  <a:cubicBezTo>
                    <a:pt x="22807" y="10407"/>
                    <a:pt x="20863" y="5360"/>
                    <a:pt x="17180" y="2554"/>
                  </a:cubicBezTo>
                  <a:close/>
                  <a:moveTo>
                    <a:pt x="10194" y="1"/>
                  </a:moveTo>
                  <a:cubicBezTo>
                    <a:pt x="8004" y="1"/>
                    <a:pt x="6046" y="970"/>
                    <a:pt x="4437" y="2507"/>
                  </a:cubicBezTo>
                  <a:cubicBezTo>
                    <a:pt x="1083" y="5752"/>
                    <a:pt x="1" y="10862"/>
                    <a:pt x="1819" y="15157"/>
                  </a:cubicBezTo>
                  <a:cubicBezTo>
                    <a:pt x="3597" y="19333"/>
                    <a:pt x="7747" y="22098"/>
                    <a:pt x="12229" y="22098"/>
                  </a:cubicBezTo>
                  <a:cubicBezTo>
                    <a:pt x="12608" y="22098"/>
                    <a:pt x="12989" y="22078"/>
                    <a:pt x="13371" y="22038"/>
                  </a:cubicBezTo>
                  <a:cubicBezTo>
                    <a:pt x="18262" y="21520"/>
                    <a:pt x="21741" y="17617"/>
                    <a:pt x="22368" y="12852"/>
                  </a:cubicBezTo>
                  <a:cubicBezTo>
                    <a:pt x="23042" y="7680"/>
                    <a:pt x="20190" y="2648"/>
                    <a:pt x="15268" y="815"/>
                  </a:cubicBezTo>
                  <a:cubicBezTo>
                    <a:pt x="14218" y="423"/>
                    <a:pt x="13120" y="219"/>
                    <a:pt x="12008" y="203"/>
                  </a:cubicBezTo>
                  <a:cubicBezTo>
                    <a:pt x="11631" y="125"/>
                    <a:pt x="11255" y="62"/>
                    <a:pt x="10863" y="31"/>
                  </a:cubicBezTo>
                  <a:cubicBezTo>
                    <a:pt x="10638" y="11"/>
                    <a:pt x="10415" y="1"/>
                    <a:pt x="101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74" name="Google Shape;1974;p106"/>
          <p:cNvSpPr txBox="1"/>
          <p:nvPr/>
        </p:nvSpPr>
        <p:spPr>
          <a:xfrm>
            <a:off x="231911" y="9068927"/>
            <a:ext cx="19170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100">
                <a:solidFill>
                  <a:schemeClr val="dk1"/>
                </a:solidFill>
                <a:latin typeface="Mada"/>
                <a:ea typeface="Mada"/>
                <a:cs typeface="Mada"/>
                <a:sym typeface="Mada"/>
              </a:rPr>
              <a:t>Mucosal oedema, where there is loss of the normal vascular pattern of the colon may be seen in diarrhoea.</a:t>
            </a:r>
            <a:endParaRPr sz="1100">
              <a:latin typeface="Mada"/>
              <a:ea typeface="Mada"/>
              <a:cs typeface="Mada"/>
              <a:sym typeface="Mada"/>
            </a:endParaRPr>
          </a:p>
        </p:txBody>
      </p:sp>
      <p:sp>
        <p:nvSpPr>
          <p:cNvPr id="1975" name="Google Shape;1975;p106"/>
          <p:cNvSpPr txBox="1"/>
          <p:nvPr/>
        </p:nvSpPr>
        <p:spPr>
          <a:xfrm>
            <a:off x="2087844" y="9068927"/>
            <a:ext cx="1884900" cy="35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GB" sz="1100">
                <a:solidFill>
                  <a:schemeClr val="dk1"/>
                </a:solidFill>
                <a:latin typeface="Mada"/>
                <a:ea typeface="Mada"/>
                <a:cs typeface="Mada"/>
                <a:sym typeface="Mada"/>
              </a:rPr>
              <a:t>Fissures</a:t>
            </a:r>
            <a:endParaRPr sz="1100">
              <a:latin typeface="Mada"/>
              <a:ea typeface="Mada"/>
              <a:cs typeface="Mada"/>
              <a:sym typeface="Mada"/>
            </a:endParaRPr>
          </a:p>
        </p:txBody>
      </p:sp>
      <p:sp>
        <p:nvSpPr>
          <p:cNvPr id="1976" name="Google Shape;1976;p106"/>
          <p:cNvSpPr txBox="1"/>
          <p:nvPr/>
        </p:nvSpPr>
        <p:spPr>
          <a:xfrm>
            <a:off x="3834661" y="9068927"/>
            <a:ext cx="19887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100">
                <a:latin typeface="Mada"/>
                <a:ea typeface="Mada"/>
                <a:cs typeface="Mada"/>
                <a:sym typeface="Mada"/>
              </a:rPr>
              <a:t>Strictures, which may be due to carcinoma, Crohn’s disease, trauma, ischemia, radiation or very rarely tuberculosis. </a:t>
            </a:r>
            <a:endParaRPr sz="1100">
              <a:latin typeface="Mada"/>
              <a:ea typeface="Mada"/>
              <a:cs typeface="Mada"/>
              <a:sym typeface="Mada"/>
            </a:endParaRPr>
          </a:p>
        </p:txBody>
      </p:sp>
      <p:sp>
        <p:nvSpPr>
          <p:cNvPr id="1977" name="Google Shape;1977;p106"/>
          <p:cNvSpPr txBox="1"/>
          <p:nvPr/>
        </p:nvSpPr>
        <p:spPr>
          <a:xfrm>
            <a:off x="5890211" y="9068927"/>
            <a:ext cx="1509300" cy="531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100">
                <a:latin typeface="Mada"/>
                <a:ea typeface="Mada"/>
                <a:cs typeface="Mada"/>
                <a:sym typeface="Mada"/>
              </a:rPr>
              <a:t>The orifices of diverticula.</a:t>
            </a:r>
            <a:endParaRPr sz="1100">
              <a:latin typeface="Mada"/>
              <a:ea typeface="Mada"/>
              <a:cs typeface="Mada"/>
              <a:sym typeface="Mada"/>
            </a:endParaRPr>
          </a:p>
        </p:txBody>
      </p:sp>
      <p:grpSp>
        <p:nvGrpSpPr>
          <p:cNvPr id="1978" name="Google Shape;1978;p106"/>
          <p:cNvGrpSpPr/>
          <p:nvPr/>
        </p:nvGrpSpPr>
        <p:grpSpPr>
          <a:xfrm>
            <a:off x="775" y="1317238"/>
            <a:ext cx="5272349" cy="511437"/>
            <a:chOff x="0" y="744540"/>
            <a:chExt cx="4834800" cy="511437"/>
          </a:xfrm>
        </p:grpSpPr>
        <p:sp>
          <p:nvSpPr>
            <p:cNvPr id="1979" name="Google Shape;1979;p106"/>
            <p:cNvSpPr txBox="1"/>
            <p:nvPr/>
          </p:nvSpPr>
          <p:spPr>
            <a:xfrm>
              <a:off x="0" y="744540"/>
              <a:ext cx="48348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Cont. </a:t>
              </a:r>
              <a:r>
                <a:rPr lang="en-GB" sz="1800">
                  <a:solidFill>
                    <a:srgbClr val="9FCFCF"/>
                  </a:solidFill>
                  <a:latin typeface="Comfortaa Regular"/>
                  <a:ea typeface="Comfortaa Regular"/>
                  <a:cs typeface="Comfortaa Regular"/>
                  <a:sym typeface="Comfortaa Regular"/>
                </a:rPr>
                <a:t>Technique of rigid sigmoidoscopy</a:t>
              </a:r>
              <a:endParaRPr sz="1800">
                <a:solidFill>
                  <a:srgbClr val="9FCFCF"/>
                </a:solidFill>
                <a:latin typeface="Comfortaa Regular"/>
                <a:ea typeface="Comfortaa Regular"/>
                <a:cs typeface="Comfortaa Regular"/>
                <a:sym typeface="Comfortaa Regular"/>
              </a:endParaRPr>
            </a:p>
            <a:p>
              <a:pPr indent="0" lvl="0" marL="0" rtl="0" algn="l">
                <a:spcBef>
                  <a:spcPts val="0"/>
                </a:spcBef>
                <a:spcAft>
                  <a:spcPts val="0"/>
                </a:spcAft>
                <a:buNone/>
              </a:pPr>
              <a:r>
                <a:t/>
              </a:r>
              <a:endParaRPr sz="1800">
                <a:solidFill>
                  <a:srgbClr val="9FCFCF"/>
                </a:solidFill>
                <a:latin typeface="Comfortaa Regular"/>
                <a:ea typeface="Comfortaa Regular"/>
                <a:cs typeface="Comfortaa Regular"/>
                <a:sym typeface="Comfortaa Regular"/>
              </a:endParaRPr>
            </a:p>
            <a:p>
              <a:pPr indent="0" lvl="0" marL="0" rtl="0" algn="l">
                <a:spcBef>
                  <a:spcPts val="0"/>
                </a:spcBef>
                <a:spcAft>
                  <a:spcPts val="0"/>
                </a:spcAft>
                <a:buNone/>
              </a:pPr>
              <a:r>
                <a:t/>
              </a:r>
              <a:endParaRPr sz="1800">
                <a:solidFill>
                  <a:srgbClr val="9FCFCF"/>
                </a:solidFill>
                <a:latin typeface="Comfortaa Regular"/>
                <a:ea typeface="Comfortaa Regular"/>
                <a:cs typeface="Comfortaa Regular"/>
                <a:sym typeface="Comfortaa Regular"/>
              </a:endParaRPr>
            </a:p>
          </p:txBody>
        </p:sp>
        <p:sp>
          <p:nvSpPr>
            <p:cNvPr id="1980" name="Google Shape;1980;p106"/>
            <p:cNvSpPr/>
            <p:nvPr/>
          </p:nvSpPr>
          <p:spPr>
            <a:xfrm>
              <a:off x="147268" y="1198377"/>
              <a:ext cx="39186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1981" name="Google Shape;1981;p106"/>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1982" name="Google Shape;1982;p106"/>
          <p:cNvSpPr txBox="1"/>
          <p:nvPr/>
        </p:nvSpPr>
        <p:spPr>
          <a:xfrm>
            <a:off x="-8237" y="553000"/>
            <a:ext cx="2424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rgbClr val="B7D5D4"/>
                </a:solidFill>
                <a:highlight>
                  <a:srgbClr val="FFDDD2"/>
                </a:highlight>
                <a:latin typeface="Lora"/>
                <a:ea typeface="Lora"/>
                <a:cs typeface="Lora"/>
                <a:sym typeface="Lora"/>
              </a:rPr>
              <a:t>This wasn’t explained during the Session but it’s part of the Objs</a:t>
            </a:r>
            <a:endParaRPr b="1">
              <a:solidFill>
                <a:srgbClr val="B7D5D4"/>
              </a:solidFill>
              <a:highlight>
                <a:srgbClr val="FFDDD2"/>
              </a:highlight>
              <a:latin typeface="Lora"/>
              <a:ea typeface="Lora"/>
              <a:cs typeface="Lora"/>
              <a:sym typeface="Lora"/>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6" name="Shape 1986"/>
        <p:cNvGrpSpPr/>
        <p:nvPr/>
      </p:nvGrpSpPr>
      <p:grpSpPr>
        <a:xfrm>
          <a:off x="0" y="0"/>
          <a:ext cx="0" cy="0"/>
          <a:chOff x="0" y="0"/>
          <a:chExt cx="0" cy="0"/>
        </a:xfrm>
      </p:grpSpPr>
      <p:sp>
        <p:nvSpPr>
          <p:cNvPr id="1987" name="Google Shape;1987;p107"/>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88" name="Google Shape;1988;p107"/>
          <p:cNvGrpSpPr/>
          <p:nvPr/>
        </p:nvGrpSpPr>
        <p:grpSpPr>
          <a:xfrm>
            <a:off x="92584" y="1861146"/>
            <a:ext cx="4067400" cy="558405"/>
            <a:chOff x="-163450" y="-34550"/>
            <a:chExt cx="4067400" cy="1359642"/>
          </a:xfrm>
        </p:grpSpPr>
        <p:sp>
          <p:nvSpPr>
            <p:cNvPr id="1989" name="Google Shape;1989;p107"/>
            <p:cNvSpPr txBox="1"/>
            <p:nvPr/>
          </p:nvSpPr>
          <p:spPr>
            <a:xfrm>
              <a:off x="-163450" y="-34550"/>
              <a:ext cx="4067400" cy="299100"/>
            </a:xfrm>
            <a:prstGeom prst="rect">
              <a:avLst/>
            </a:prstGeom>
            <a:noFill/>
            <a:ln>
              <a:noFill/>
            </a:ln>
          </p:spPr>
          <p:txBody>
            <a:bodyPr anchorCtr="0" anchor="t" bIns="91425" lIns="91425" spcFirstLastPara="1" rIns="91425" wrap="square" tIns="91425">
              <a:noAutofit/>
            </a:bodyPr>
            <a:lstStyle/>
            <a:p>
              <a:pPr indent="0" lvl="0" marL="89999" rtl="0" algn="l">
                <a:spcBef>
                  <a:spcPts val="0"/>
                </a:spcBef>
                <a:spcAft>
                  <a:spcPts val="0"/>
                </a:spcAft>
                <a:buNone/>
              </a:pPr>
              <a:r>
                <a:rPr lang="en-GB" sz="1800">
                  <a:solidFill>
                    <a:srgbClr val="9FCFCF"/>
                  </a:solidFill>
                  <a:latin typeface="Comfortaa Regular"/>
                  <a:ea typeface="Comfortaa Regular"/>
                  <a:cs typeface="Comfortaa Regular"/>
                  <a:sym typeface="Comfortaa Regular"/>
                </a:rPr>
                <a:t>Objectives</a:t>
              </a:r>
              <a:endParaRPr sz="1800">
                <a:solidFill>
                  <a:srgbClr val="9FCFCF"/>
                </a:solidFill>
                <a:latin typeface="Comfortaa Regular"/>
                <a:ea typeface="Comfortaa Regular"/>
                <a:cs typeface="Comfortaa Regular"/>
                <a:sym typeface="Comfortaa Regular"/>
              </a:endParaRPr>
            </a:p>
          </p:txBody>
        </p:sp>
        <p:sp>
          <p:nvSpPr>
            <p:cNvPr id="1990" name="Google Shape;1990;p107"/>
            <p:cNvSpPr/>
            <p:nvPr/>
          </p:nvSpPr>
          <p:spPr>
            <a:xfrm>
              <a:off x="-6675" y="1208992"/>
              <a:ext cx="2224800" cy="1161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1991" name="Google Shape;1991;p107"/>
          <p:cNvGrpSpPr/>
          <p:nvPr/>
        </p:nvGrpSpPr>
        <p:grpSpPr>
          <a:xfrm>
            <a:off x="40275" y="4802222"/>
            <a:ext cx="4067400" cy="489881"/>
            <a:chOff x="80450" y="3286270"/>
            <a:chExt cx="4067400" cy="489881"/>
          </a:xfrm>
        </p:grpSpPr>
        <p:sp>
          <p:nvSpPr>
            <p:cNvPr id="1992" name="Google Shape;1992;p107"/>
            <p:cNvSpPr txBox="1"/>
            <p:nvPr/>
          </p:nvSpPr>
          <p:spPr>
            <a:xfrm>
              <a:off x="80450" y="3286270"/>
              <a:ext cx="4067400" cy="16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done by : </a:t>
              </a:r>
              <a:endParaRPr sz="1800">
                <a:solidFill>
                  <a:srgbClr val="9FCFCF"/>
                </a:solidFill>
                <a:latin typeface="Comfortaa Regular"/>
                <a:ea typeface="Comfortaa Regular"/>
                <a:cs typeface="Comfortaa Regular"/>
                <a:sym typeface="Comfortaa Regular"/>
              </a:endParaRPr>
            </a:p>
          </p:txBody>
        </p:sp>
        <p:sp>
          <p:nvSpPr>
            <p:cNvPr id="1993" name="Google Shape;1993;p107"/>
            <p:cNvSpPr/>
            <p:nvPr/>
          </p:nvSpPr>
          <p:spPr>
            <a:xfrm>
              <a:off x="80450" y="3736850"/>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1994" name="Google Shape;1994;p107"/>
          <p:cNvGrpSpPr/>
          <p:nvPr/>
        </p:nvGrpSpPr>
        <p:grpSpPr>
          <a:xfrm>
            <a:off x="132738" y="8820438"/>
            <a:ext cx="4067400" cy="508147"/>
            <a:chOff x="80450" y="6212478"/>
            <a:chExt cx="4067400" cy="508147"/>
          </a:xfrm>
        </p:grpSpPr>
        <p:sp>
          <p:nvSpPr>
            <p:cNvPr id="1995" name="Google Shape;1995;p107"/>
            <p:cNvSpPr txBox="1"/>
            <p:nvPr/>
          </p:nvSpPr>
          <p:spPr>
            <a:xfrm>
              <a:off x="80450" y="6212478"/>
              <a:ext cx="4067400" cy="2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Resources </a:t>
              </a:r>
              <a:endParaRPr sz="1800">
                <a:solidFill>
                  <a:srgbClr val="9FCFCF"/>
                </a:solidFill>
                <a:latin typeface="Comfortaa Regular"/>
                <a:ea typeface="Comfortaa Regular"/>
                <a:cs typeface="Comfortaa Regular"/>
                <a:sym typeface="Comfortaa Regular"/>
              </a:endParaRPr>
            </a:p>
          </p:txBody>
        </p:sp>
        <p:sp>
          <p:nvSpPr>
            <p:cNvPr id="1996" name="Google Shape;1996;p107"/>
            <p:cNvSpPr/>
            <p:nvPr/>
          </p:nvSpPr>
          <p:spPr>
            <a:xfrm>
              <a:off x="80450" y="6681325"/>
              <a:ext cx="18699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1997" name="Google Shape;1997;p107"/>
          <p:cNvSpPr txBox="1"/>
          <p:nvPr/>
        </p:nvSpPr>
        <p:spPr>
          <a:xfrm>
            <a:off x="-181575" y="392725"/>
            <a:ext cx="7589400" cy="123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3000">
                <a:solidFill>
                  <a:srgbClr val="9FCFCF"/>
                </a:solidFill>
                <a:highlight>
                  <a:schemeClr val="lt1"/>
                </a:highlight>
                <a:latin typeface="Lora"/>
                <a:ea typeface="Lora"/>
                <a:cs typeface="Lora"/>
                <a:sym typeface="Lora"/>
              </a:rPr>
              <a:t>Session 14: </a:t>
            </a:r>
            <a:r>
              <a:rPr b="1" lang="en-GB" sz="3000">
                <a:solidFill>
                  <a:srgbClr val="9FCFCF"/>
                </a:solidFill>
                <a:highlight>
                  <a:schemeClr val="lt1"/>
                </a:highlight>
                <a:latin typeface="Lora"/>
                <a:ea typeface="Lora"/>
                <a:cs typeface="Lora"/>
                <a:sym typeface="Lora"/>
              </a:rPr>
              <a:t>History and physical examination of abdominal wall hernia </a:t>
            </a:r>
            <a:endParaRPr b="1" sz="3000">
              <a:solidFill>
                <a:srgbClr val="9FCFCF"/>
              </a:solidFill>
              <a:latin typeface="Lora"/>
              <a:ea typeface="Lora"/>
              <a:cs typeface="Lora"/>
              <a:sym typeface="Lora"/>
            </a:endParaRPr>
          </a:p>
        </p:txBody>
      </p:sp>
      <p:sp>
        <p:nvSpPr>
          <p:cNvPr id="1998" name="Google Shape;1998;p107"/>
          <p:cNvSpPr txBox="1"/>
          <p:nvPr/>
        </p:nvSpPr>
        <p:spPr>
          <a:xfrm>
            <a:off x="115900" y="2615375"/>
            <a:ext cx="7277400" cy="109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latin typeface="Lora"/>
                <a:ea typeface="Lora"/>
                <a:cs typeface="Lora"/>
                <a:sym typeface="Lora"/>
              </a:rPr>
              <a:t>1) Differentiate between inguinal hernia and non-inguinal hernia.</a:t>
            </a:r>
            <a:endParaRPr>
              <a:latin typeface="Lora"/>
              <a:ea typeface="Lora"/>
              <a:cs typeface="Lora"/>
              <a:sym typeface="Lora"/>
            </a:endParaRPr>
          </a:p>
          <a:p>
            <a:pPr indent="0" lvl="0" marL="0" rtl="0" algn="l">
              <a:lnSpc>
                <a:spcPct val="115000"/>
              </a:lnSpc>
              <a:spcBef>
                <a:spcPts val="0"/>
              </a:spcBef>
              <a:spcAft>
                <a:spcPts val="0"/>
              </a:spcAft>
              <a:buNone/>
            </a:pPr>
            <a:r>
              <a:rPr lang="en-GB">
                <a:latin typeface="Lora"/>
                <a:ea typeface="Lora"/>
                <a:cs typeface="Lora"/>
                <a:sym typeface="Lora"/>
              </a:rPr>
              <a:t>2) General History of Hernia</a:t>
            </a:r>
            <a:r>
              <a:rPr lang="en-GB">
                <a:latin typeface="Lora"/>
                <a:ea typeface="Lora"/>
                <a:cs typeface="Lora"/>
                <a:sym typeface="Lora"/>
              </a:rPr>
              <a:t>:</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History of lump.</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History of pain.</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History of possible hernia complications.</a:t>
            </a:r>
            <a:endParaRPr>
              <a:latin typeface="Lora"/>
              <a:ea typeface="Lora"/>
              <a:cs typeface="Lora"/>
              <a:sym typeface="Lora"/>
            </a:endParaRPr>
          </a:p>
          <a:p>
            <a:pPr indent="0" lvl="0" marL="0" rtl="0" algn="l">
              <a:lnSpc>
                <a:spcPct val="115000"/>
              </a:lnSpc>
              <a:spcBef>
                <a:spcPts val="0"/>
              </a:spcBef>
              <a:spcAft>
                <a:spcPts val="0"/>
              </a:spcAft>
              <a:buNone/>
            </a:pPr>
            <a:r>
              <a:rPr lang="en-GB">
                <a:latin typeface="Lora"/>
                <a:ea typeface="Lora"/>
                <a:cs typeface="Lora"/>
                <a:sym typeface="Lora"/>
              </a:rPr>
              <a:t>3) Examination of hernia:</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Examination of groin hernia.</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Examination of other hernia.</a:t>
            </a:r>
            <a:endParaRPr>
              <a:latin typeface="Lora"/>
              <a:ea typeface="Lora"/>
              <a:cs typeface="Lora"/>
              <a:sym typeface="Lora"/>
            </a:endParaRPr>
          </a:p>
        </p:txBody>
      </p:sp>
      <p:sp>
        <p:nvSpPr>
          <p:cNvPr id="1999" name="Google Shape;1999;p107"/>
          <p:cNvSpPr txBox="1"/>
          <p:nvPr/>
        </p:nvSpPr>
        <p:spPr>
          <a:xfrm>
            <a:off x="40250" y="9023263"/>
            <a:ext cx="7509000" cy="167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a:latin typeface="Mada"/>
              <a:ea typeface="Mada"/>
              <a:cs typeface="Mada"/>
              <a:sym typeface="Mada"/>
            </a:endParaRPr>
          </a:p>
          <a:p>
            <a:pPr indent="0" lvl="0" marL="0" rtl="0" algn="l">
              <a:lnSpc>
                <a:spcPct val="115000"/>
              </a:lnSpc>
              <a:spcBef>
                <a:spcPts val="0"/>
              </a:spcBef>
              <a:spcAft>
                <a:spcPts val="0"/>
              </a:spcAft>
              <a:buNone/>
            </a:pPr>
            <a:r>
              <a:t/>
            </a:r>
            <a:endParaRPr b="1">
              <a:solidFill>
                <a:schemeClr val="dk1"/>
              </a:solidFill>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lang="en-GB" sz="1700">
                <a:solidFill>
                  <a:schemeClr val="dk1"/>
                </a:solidFill>
                <a:latin typeface="Mada"/>
                <a:ea typeface="Mada"/>
                <a:cs typeface="Mada"/>
                <a:sym typeface="Mada"/>
              </a:rPr>
              <a:t>Browse’s Introduction to The Symptoms and Signs of Surgical Disease.</a:t>
            </a:r>
            <a:endParaRPr sz="1700">
              <a:solidFill>
                <a:schemeClr val="dk1"/>
              </a:solidFill>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lang="en-GB" sz="1700">
                <a:solidFill>
                  <a:schemeClr val="dk1"/>
                </a:solidFill>
                <a:latin typeface="Mada"/>
                <a:ea typeface="Mada"/>
                <a:cs typeface="Mada"/>
                <a:sym typeface="Mada"/>
              </a:rPr>
              <a:t>Clinical Surgical Skills, Dr. Hamad Al Qahtani.</a:t>
            </a:r>
            <a:endParaRPr sz="1700">
              <a:latin typeface="Mada"/>
              <a:ea typeface="Mada"/>
              <a:cs typeface="Mada"/>
              <a:sym typeface="Mada"/>
            </a:endParaRPr>
          </a:p>
        </p:txBody>
      </p:sp>
      <p:sp>
        <p:nvSpPr>
          <p:cNvPr id="2000" name="Google Shape;2000;p107"/>
          <p:cNvSpPr txBox="1"/>
          <p:nvPr/>
        </p:nvSpPr>
        <p:spPr>
          <a:xfrm>
            <a:off x="115900" y="5456575"/>
            <a:ext cx="5552700" cy="11082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Mada"/>
              <a:buChar char="●"/>
            </a:pPr>
            <a:r>
              <a:rPr lang="en-GB" sz="2000">
                <a:latin typeface="Mada"/>
                <a:ea typeface="Mada"/>
                <a:cs typeface="Mada"/>
                <a:sym typeface="Mada"/>
              </a:rPr>
              <a:t>Abdulaziz AlGhamdi </a:t>
            </a:r>
            <a:endParaRPr sz="2000">
              <a:latin typeface="Mada"/>
              <a:ea typeface="Mada"/>
              <a:cs typeface="Mada"/>
              <a:sym typeface="Mada"/>
            </a:endParaRPr>
          </a:p>
          <a:p>
            <a:pPr indent="-355600" lvl="0" marL="457200" rtl="0" algn="l">
              <a:spcBef>
                <a:spcPts val="0"/>
              </a:spcBef>
              <a:spcAft>
                <a:spcPts val="0"/>
              </a:spcAft>
              <a:buSzPts val="2000"/>
              <a:buFont typeface="Mada"/>
              <a:buChar char="●"/>
            </a:pPr>
            <a:r>
              <a:rPr lang="en-GB" sz="2000">
                <a:latin typeface="Mada"/>
                <a:ea typeface="Mada"/>
                <a:cs typeface="Mada"/>
                <a:sym typeface="Mada"/>
              </a:rPr>
              <a:t>Ajeed </a:t>
            </a:r>
            <a:r>
              <a:rPr lang="en-GB" sz="2000">
                <a:latin typeface="Mada"/>
                <a:ea typeface="Mada"/>
                <a:cs typeface="Mada"/>
                <a:sym typeface="Mada"/>
              </a:rPr>
              <a:t>Al Rashoud</a:t>
            </a:r>
            <a:r>
              <a:rPr lang="en-GB" sz="2000">
                <a:latin typeface="Mada"/>
                <a:ea typeface="Mada"/>
                <a:cs typeface="Mada"/>
                <a:sym typeface="Mada"/>
              </a:rPr>
              <a:t> </a:t>
            </a:r>
            <a:endParaRPr sz="2000">
              <a:latin typeface="Mada"/>
              <a:ea typeface="Mada"/>
              <a:cs typeface="Mada"/>
              <a:sym typeface="Mada"/>
            </a:endParaRPr>
          </a:p>
          <a:p>
            <a:pPr indent="-355600" lvl="0" marL="457200" rtl="0" algn="l">
              <a:spcBef>
                <a:spcPts val="0"/>
              </a:spcBef>
              <a:spcAft>
                <a:spcPts val="0"/>
              </a:spcAft>
              <a:buSzPts val="2000"/>
              <a:buFont typeface="Mada"/>
              <a:buChar char="●"/>
            </a:pPr>
            <a:r>
              <a:rPr lang="en-GB" sz="2000">
                <a:latin typeface="Mada"/>
                <a:ea typeface="Mada"/>
                <a:cs typeface="Mada"/>
                <a:sym typeface="Mada"/>
              </a:rPr>
              <a:t>Omar Odeh</a:t>
            </a:r>
            <a:endParaRPr sz="2000">
              <a:latin typeface="Mada"/>
              <a:ea typeface="Mada"/>
              <a:cs typeface="Mada"/>
              <a:sym typeface="Mada"/>
            </a:endParaRPr>
          </a:p>
        </p:txBody>
      </p:sp>
      <p:sp>
        <p:nvSpPr>
          <p:cNvPr id="2001" name="Google Shape;2001;p107"/>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pSp>
        <p:nvGrpSpPr>
          <p:cNvPr id="2002" name="Google Shape;2002;p107"/>
          <p:cNvGrpSpPr/>
          <p:nvPr/>
        </p:nvGrpSpPr>
        <p:grpSpPr>
          <a:xfrm>
            <a:off x="0" y="6805982"/>
            <a:ext cx="4067400" cy="489881"/>
            <a:chOff x="80450" y="3045481"/>
            <a:chExt cx="4067400" cy="489881"/>
          </a:xfrm>
        </p:grpSpPr>
        <p:sp>
          <p:nvSpPr>
            <p:cNvPr id="2003" name="Google Shape;2003;p107"/>
            <p:cNvSpPr txBox="1"/>
            <p:nvPr/>
          </p:nvSpPr>
          <p:spPr>
            <a:xfrm>
              <a:off x="80450" y="3045481"/>
              <a:ext cx="4067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This session was Reviewed by : </a:t>
              </a:r>
              <a:endParaRPr sz="1800">
                <a:solidFill>
                  <a:srgbClr val="9FCFCF"/>
                </a:solidFill>
                <a:latin typeface="Comfortaa Regular"/>
                <a:ea typeface="Comfortaa Regular"/>
                <a:cs typeface="Comfortaa Regular"/>
                <a:sym typeface="Comfortaa Regular"/>
              </a:endParaRPr>
            </a:p>
          </p:txBody>
        </p:sp>
        <p:sp>
          <p:nvSpPr>
            <p:cNvPr id="2004" name="Google Shape;2004;p107"/>
            <p:cNvSpPr/>
            <p:nvPr/>
          </p:nvSpPr>
          <p:spPr>
            <a:xfrm>
              <a:off x="80450" y="3496062"/>
              <a:ext cx="3508800" cy="393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005" name="Google Shape;2005;p107"/>
          <p:cNvSpPr txBox="1"/>
          <p:nvPr/>
        </p:nvSpPr>
        <p:spPr>
          <a:xfrm>
            <a:off x="0" y="7305650"/>
            <a:ext cx="3571200" cy="11082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Mada"/>
              <a:buChar char="●"/>
            </a:pPr>
            <a:r>
              <a:rPr lang="en-GB" sz="2000">
                <a:latin typeface="Mada"/>
                <a:ea typeface="Mada"/>
                <a:cs typeface="Mada"/>
                <a:sym typeface="Mada"/>
              </a:rPr>
              <a:t>Joud AlKhalifah</a:t>
            </a:r>
            <a:endParaRPr sz="2000">
              <a:latin typeface="Mada"/>
              <a:ea typeface="Mada"/>
              <a:cs typeface="Mada"/>
              <a:sym typeface="Mada"/>
            </a:endParaRPr>
          </a:p>
          <a:p>
            <a:pPr indent="-355600" lvl="0" marL="457200" rtl="0" algn="l">
              <a:spcBef>
                <a:spcPts val="0"/>
              </a:spcBef>
              <a:spcAft>
                <a:spcPts val="0"/>
              </a:spcAft>
              <a:buSzPts val="2000"/>
              <a:buFont typeface="Mada"/>
              <a:buChar char="●"/>
            </a:pPr>
            <a:r>
              <a:rPr lang="en-GB" sz="2000">
                <a:latin typeface="Mada"/>
                <a:ea typeface="Mada"/>
                <a:cs typeface="Mada"/>
                <a:sym typeface="Mada"/>
              </a:rPr>
              <a:t>Deemah Alhudaithi</a:t>
            </a:r>
            <a:endParaRPr sz="2000">
              <a:latin typeface="Mada"/>
              <a:ea typeface="Mada"/>
              <a:cs typeface="Mada"/>
              <a:sym typeface="Mada"/>
            </a:endParaRPr>
          </a:p>
          <a:p>
            <a:pPr indent="0" lvl="0" marL="0" rtl="0" algn="l">
              <a:spcBef>
                <a:spcPts val="0"/>
              </a:spcBef>
              <a:spcAft>
                <a:spcPts val="0"/>
              </a:spcAft>
              <a:buNone/>
            </a:pPr>
            <a:r>
              <a:t/>
            </a:r>
            <a:endParaRPr sz="2000">
              <a:latin typeface="Mada"/>
              <a:ea typeface="Mada"/>
              <a:cs typeface="Mada"/>
              <a:sym typeface="Mada"/>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9" name="Shape 2009"/>
        <p:cNvGrpSpPr/>
        <p:nvPr/>
      </p:nvGrpSpPr>
      <p:grpSpPr>
        <a:xfrm>
          <a:off x="0" y="0"/>
          <a:ext cx="0" cy="0"/>
          <a:chOff x="0" y="0"/>
          <a:chExt cx="0" cy="0"/>
        </a:xfrm>
      </p:grpSpPr>
      <p:sp>
        <p:nvSpPr>
          <p:cNvPr id="2010" name="Google Shape;2010;p108"/>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108"/>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108"/>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108"/>
          <p:cNvSpPr txBox="1"/>
          <p:nvPr/>
        </p:nvSpPr>
        <p:spPr>
          <a:xfrm>
            <a:off x="137850" y="299300"/>
            <a:ext cx="7058400" cy="56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highlight>
                  <a:srgbClr val="FFFFFF"/>
                </a:highlight>
                <a:latin typeface="Lora"/>
                <a:ea typeface="Lora"/>
                <a:cs typeface="Lora"/>
                <a:sym typeface="Lora"/>
              </a:rPr>
              <a:t>History of abdominal wall </a:t>
            </a:r>
            <a:r>
              <a:rPr b="1" lang="en-GB" sz="2000">
                <a:solidFill>
                  <a:srgbClr val="9FCFCF"/>
                </a:solidFill>
                <a:highlight>
                  <a:srgbClr val="FFFFFF"/>
                </a:highlight>
                <a:latin typeface="Lora"/>
                <a:ea typeface="Lora"/>
                <a:cs typeface="Lora"/>
                <a:sym typeface="Lora"/>
              </a:rPr>
              <a:t>hernia</a:t>
            </a:r>
            <a:r>
              <a:rPr b="1" lang="en-GB" sz="2000">
                <a:solidFill>
                  <a:srgbClr val="9FCFCF"/>
                </a:solidFill>
                <a:highlight>
                  <a:srgbClr val="FFFFFF"/>
                </a:highlight>
                <a:latin typeface="Lora"/>
                <a:ea typeface="Lora"/>
                <a:cs typeface="Lora"/>
                <a:sym typeface="Lora"/>
              </a:rPr>
              <a:t> </a:t>
            </a:r>
            <a:endParaRPr b="1" sz="2000">
              <a:solidFill>
                <a:srgbClr val="9FCFCF"/>
              </a:solidFill>
              <a:latin typeface="Lora"/>
              <a:ea typeface="Lora"/>
              <a:cs typeface="Lora"/>
              <a:sym typeface="Lora"/>
            </a:endParaRPr>
          </a:p>
        </p:txBody>
      </p:sp>
      <p:sp>
        <p:nvSpPr>
          <p:cNvPr id="2014" name="Google Shape;2014;p108"/>
          <p:cNvSpPr txBox="1"/>
          <p:nvPr/>
        </p:nvSpPr>
        <p:spPr>
          <a:xfrm>
            <a:off x="-31562" y="725300"/>
            <a:ext cx="62895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500"/>
          </a:p>
        </p:txBody>
      </p:sp>
      <p:sp>
        <p:nvSpPr>
          <p:cNvPr id="2015" name="Google Shape;2015;p108"/>
          <p:cNvSpPr txBox="1"/>
          <p:nvPr/>
        </p:nvSpPr>
        <p:spPr>
          <a:xfrm>
            <a:off x="32861" y="725306"/>
            <a:ext cx="7205100" cy="7083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Font typeface="Lora"/>
              <a:buChar char="●"/>
            </a:pPr>
            <a:r>
              <a:rPr b="1" lang="en-GB" sz="1500">
                <a:solidFill>
                  <a:schemeClr val="dk1"/>
                </a:solidFill>
                <a:highlight>
                  <a:srgbClr val="F9DEC9"/>
                </a:highlight>
                <a:latin typeface="Lora"/>
                <a:ea typeface="Lora"/>
                <a:cs typeface="Lora"/>
                <a:sym typeface="Lora"/>
              </a:rPr>
              <a:t>Inguinal hernia VS Non-inguinal hernia:</a:t>
            </a:r>
            <a:endParaRPr>
              <a:solidFill>
                <a:srgbClr val="76A5AF"/>
              </a:solidFill>
              <a:latin typeface="Comfortaa"/>
              <a:ea typeface="Comfortaa"/>
              <a:cs typeface="Comfortaa"/>
              <a:sym typeface="Comfortaa"/>
            </a:endParaRPr>
          </a:p>
          <a:p>
            <a:pPr indent="0" lvl="0" marL="0" rtl="0" algn="l">
              <a:spcBef>
                <a:spcPts val="0"/>
              </a:spcBef>
              <a:spcAft>
                <a:spcPts val="0"/>
              </a:spcAft>
              <a:buNone/>
            </a:pPr>
            <a:r>
              <a:t/>
            </a:r>
            <a:endParaRPr>
              <a:solidFill>
                <a:srgbClr val="76A5AF"/>
              </a:solidFill>
              <a:latin typeface="Mada"/>
              <a:ea typeface="Mada"/>
              <a:cs typeface="Mada"/>
              <a:sym typeface="Mada"/>
            </a:endParaRPr>
          </a:p>
        </p:txBody>
      </p:sp>
      <p:graphicFrame>
        <p:nvGraphicFramePr>
          <p:cNvPr id="2016" name="Google Shape;2016;p108"/>
          <p:cNvGraphicFramePr/>
          <p:nvPr/>
        </p:nvGraphicFramePr>
        <p:xfrm>
          <a:off x="-31550" y="1206486"/>
          <a:ext cx="3000000" cy="3000000"/>
        </p:xfrm>
        <a:graphic>
          <a:graphicData uri="http://schemas.openxmlformats.org/drawingml/2006/table">
            <a:tbl>
              <a:tblPr>
                <a:noFill/>
                <a:tableStyleId>{19993E90-D4CF-4236-97D6-A35B643A8516}</a:tableStyleId>
              </a:tblPr>
              <a:tblGrid>
                <a:gridCol w="1704125"/>
                <a:gridCol w="5916950"/>
              </a:tblGrid>
              <a:tr h="394125">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Type</a:t>
                      </a:r>
                      <a:endParaRPr b="1" sz="1100">
                        <a:latin typeface="Mada"/>
                        <a:ea typeface="Mada"/>
                        <a:cs typeface="Mada"/>
                        <a:sym typeface="Mada"/>
                      </a:endParaRPr>
                    </a:p>
                  </a:txBody>
                  <a:tcPr marT="91425" marB="91425" marR="91425" marL="91425" anchor="ctr">
                    <a:lnB cap="flat" cmpd="sng" w="19050">
                      <a:solidFill>
                        <a:srgbClr val="FF0000"/>
                      </a:solidFill>
                      <a:prstDash val="solid"/>
                      <a:round/>
                      <a:headEnd len="sm" w="sm" type="none"/>
                      <a:tailEnd len="sm" w="sm" type="none"/>
                    </a:lnB>
                    <a:solidFill>
                      <a:srgbClr val="F9CB9C"/>
                    </a:solidFill>
                  </a:tcPr>
                </a:tc>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Definition</a:t>
                      </a:r>
                      <a:endParaRPr b="1" sz="1100">
                        <a:latin typeface="Mada"/>
                        <a:ea typeface="Mada"/>
                        <a:cs typeface="Mada"/>
                        <a:sym typeface="Mada"/>
                      </a:endParaRPr>
                    </a:p>
                  </a:txBody>
                  <a:tcPr marT="91425" marB="91425" marR="91425" marL="91425" anchor="ctr">
                    <a:lnB cap="flat" cmpd="sng" w="19050">
                      <a:solidFill>
                        <a:srgbClr val="FF0000"/>
                      </a:solidFill>
                      <a:prstDash val="solid"/>
                      <a:round/>
                      <a:headEnd len="sm" w="sm" type="none"/>
                      <a:tailEnd len="sm" w="sm" type="none"/>
                    </a:lnB>
                    <a:solidFill>
                      <a:srgbClr val="F9CB9C"/>
                    </a:solidFill>
                  </a:tcPr>
                </a:tc>
              </a:tr>
              <a:tr h="584625">
                <a:tc>
                  <a:txBody>
                    <a:bodyPr/>
                    <a:lstStyle/>
                    <a:p>
                      <a:pPr indent="0" lvl="0" marL="0" rtl="0" algn="ctr">
                        <a:lnSpc>
                          <a:spcPct val="115000"/>
                        </a:lnSpc>
                        <a:spcBef>
                          <a:spcPts val="0"/>
                        </a:spcBef>
                        <a:spcAft>
                          <a:spcPts val="0"/>
                        </a:spcAft>
                        <a:buNone/>
                      </a:pPr>
                      <a:r>
                        <a:rPr b="1" lang="en-GB" sz="1100">
                          <a:solidFill>
                            <a:srgbClr val="FF0000"/>
                          </a:solidFill>
                          <a:latin typeface="Mada"/>
                          <a:ea typeface="Mada"/>
                          <a:cs typeface="Mada"/>
                          <a:sym typeface="Mada"/>
                        </a:rPr>
                        <a:t>Inguinal hernia(Groin hernia)</a:t>
                      </a:r>
                      <a:endParaRPr sz="1100">
                        <a:solidFill>
                          <a:srgbClr val="FF0000"/>
                        </a:solidFill>
                        <a:latin typeface="Mada"/>
                        <a:ea typeface="Mada"/>
                        <a:cs typeface="Mada"/>
                        <a:sym typeface="Mada"/>
                      </a:endParaRPr>
                    </a:p>
                  </a:txBody>
                  <a:tcPr marT="91425" marB="91425" marR="91425" marL="91425" anchor="ctr">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solidFill>
                      <a:srgbClr val="FCE5CD"/>
                    </a:solidFill>
                  </a:tcPr>
                </a:tc>
                <a:tc>
                  <a:txBody>
                    <a:bodyPr/>
                    <a:lstStyle/>
                    <a:p>
                      <a:pPr indent="0" lvl="0" marL="0" rtl="0" algn="ctr">
                        <a:lnSpc>
                          <a:spcPct val="115000"/>
                        </a:lnSpc>
                        <a:spcBef>
                          <a:spcPts val="0"/>
                        </a:spcBef>
                        <a:spcAft>
                          <a:spcPts val="0"/>
                        </a:spcAft>
                        <a:buNone/>
                      </a:pPr>
                      <a:r>
                        <a:rPr lang="en-GB" sz="1100">
                          <a:solidFill>
                            <a:schemeClr val="dk1"/>
                          </a:solidFill>
                          <a:latin typeface="Mada"/>
                          <a:ea typeface="Mada"/>
                          <a:cs typeface="Mada"/>
                          <a:sym typeface="Mada"/>
                        </a:rPr>
                        <a:t>The most common type, either direct (weakness of posterior abdominal wall of the inguinal canal just medial to epigastric vessels which called Hesselbach's triangle, it enters the external inguinal ring) or indirect (originates lateral to epigastric vessels and enters the deep/internal inguinal ring into the scrotum)</a:t>
                      </a:r>
                      <a:endParaRPr sz="1100">
                        <a:latin typeface="Mada"/>
                        <a:ea typeface="Mada"/>
                        <a:cs typeface="Mada"/>
                        <a:sym typeface="Mada"/>
                      </a:endParaRPr>
                    </a:p>
                  </a:txBody>
                  <a:tcPr marT="91425" marB="91425" marR="91425" marL="91425" anchor="ctr">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r>
              <a:tr h="584625">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Femoral hernia(Groin hernia</a:t>
                      </a:r>
                      <a:r>
                        <a:rPr lang="en-GB" sz="1100">
                          <a:solidFill>
                            <a:schemeClr val="dk1"/>
                          </a:solidFill>
                          <a:latin typeface="Mada"/>
                          <a:ea typeface="Mada"/>
                          <a:cs typeface="Mada"/>
                          <a:sym typeface="Mada"/>
                        </a:rPr>
                        <a:t>)</a:t>
                      </a:r>
                      <a:r>
                        <a:rPr b="1" lang="en-GB" sz="1100">
                          <a:solidFill>
                            <a:schemeClr val="dk1"/>
                          </a:solidFill>
                          <a:latin typeface="Mada"/>
                          <a:ea typeface="Mada"/>
                          <a:cs typeface="Mada"/>
                          <a:sym typeface="Mada"/>
                        </a:rPr>
                        <a:t>(non-inguinal)</a:t>
                      </a:r>
                      <a:endParaRPr b="1" sz="1100">
                        <a:latin typeface="Mada"/>
                        <a:ea typeface="Mada"/>
                        <a:cs typeface="Mada"/>
                        <a:sym typeface="Mada"/>
                      </a:endParaRPr>
                    </a:p>
                  </a:txBody>
                  <a:tcPr marT="91425" marB="91425" marR="91425" marL="91425" anchor="ctr">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solidFill>
                      <a:srgbClr val="FCE5CD"/>
                    </a:solidFill>
                  </a:tcPr>
                </a:tc>
                <a:tc>
                  <a:txBody>
                    <a:bodyPr/>
                    <a:lstStyle/>
                    <a:p>
                      <a:pPr indent="0" lvl="0" marL="0" rtl="0" algn="ctr">
                        <a:lnSpc>
                          <a:spcPct val="115000"/>
                        </a:lnSpc>
                        <a:spcBef>
                          <a:spcPts val="0"/>
                        </a:spcBef>
                        <a:spcAft>
                          <a:spcPts val="0"/>
                        </a:spcAft>
                        <a:buNone/>
                      </a:pPr>
                      <a:r>
                        <a:rPr lang="en-GB" sz="1100">
                          <a:solidFill>
                            <a:schemeClr val="dk1"/>
                          </a:solidFill>
                          <a:latin typeface="Mada"/>
                          <a:ea typeface="Mada"/>
                          <a:cs typeface="Mada"/>
                          <a:sym typeface="Mada"/>
                        </a:rPr>
                        <a:t>M</a:t>
                      </a:r>
                      <a:r>
                        <a:rPr lang="en-GB" sz="1100">
                          <a:solidFill>
                            <a:schemeClr val="dk1"/>
                          </a:solidFill>
                          <a:latin typeface="Mada"/>
                          <a:ea typeface="Mada"/>
                          <a:cs typeface="Mada"/>
                          <a:sym typeface="Mada"/>
                        </a:rPr>
                        <a:t>ore common in women, present as swelling in upper inner aspect of thigh and groin pain. However inguinal hernia is still the commonest groin hernia in women. patient may present later with peritonitis due to bowel perforation (Richter's hernia)</a:t>
                      </a:r>
                      <a:endParaRPr sz="1100">
                        <a:latin typeface="Mada"/>
                        <a:ea typeface="Mada"/>
                        <a:cs typeface="Mada"/>
                        <a:sym typeface="Mada"/>
                      </a:endParaRPr>
                    </a:p>
                  </a:txBody>
                  <a:tcPr marT="91425" marB="91425" marR="91425" marL="91425" anchor="ctr">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r>
              <a:tr h="584625">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Ventral hernia (non-inguinal)</a:t>
                      </a:r>
                      <a:endParaRPr sz="1100">
                        <a:latin typeface="Mada"/>
                        <a:ea typeface="Mada"/>
                        <a:cs typeface="Mada"/>
                        <a:sym typeface="Mada"/>
                      </a:endParaRPr>
                    </a:p>
                  </a:txBody>
                  <a:tcPr marT="91425" marB="91425" marR="91425" marL="91425" anchor="ctr">
                    <a:lnT cap="flat" cmpd="sng" w="19050">
                      <a:solidFill>
                        <a:srgbClr val="FF0000"/>
                      </a:solidFill>
                      <a:prstDash val="solid"/>
                      <a:round/>
                      <a:headEnd len="sm" w="sm" type="none"/>
                      <a:tailEnd len="sm" w="sm" type="none"/>
                    </a:lnT>
                    <a:solidFill>
                      <a:srgbClr val="FCE5CD"/>
                    </a:solidFill>
                  </a:tcPr>
                </a:tc>
                <a:tc>
                  <a:txBody>
                    <a:bodyPr/>
                    <a:lstStyle/>
                    <a:p>
                      <a:pPr indent="0" lvl="0" marL="0" rtl="0" algn="ctr">
                        <a:lnSpc>
                          <a:spcPct val="115000"/>
                        </a:lnSpc>
                        <a:spcBef>
                          <a:spcPts val="0"/>
                        </a:spcBef>
                        <a:spcAft>
                          <a:spcPts val="0"/>
                        </a:spcAft>
                        <a:buNone/>
                      </a:pPr>
                      <a:r>
                        <a:rPr lang="en-GB" sz="1100">
                          <a:solidFill>
                            <a:schemeClr val="dk1"/>
                          </a:solidFill>
                          <a:latin typeface="Mada"/>
                          <a:ea typeface="Mada"/>
                          <a:cs typeface="Mada"/>
                          <a:sym typeface="Mada"/>
                        </a:rPr>
                        <a:t>Any protrusion through the abdominal wall with the exception of hernia through inguinofemoral region. It include incisional , para &amp; umbilical , epigastric </a:t>
                      </a:r>
                      <a:r>
                        <a:rPr lang="en-GB" sz="1100">
                          <a:solidFill>
                            <a:schemeClr val="dk1"/>
                          </a:solidFill>
                          <a:latin typeface="Mada"/>
                          <a:ea typeface="Mada"/>
                          <a:cs typeface="Mada"/>
                          <a:sym typeface="Mada"/>
                        </a:rPr>
                        <a:t>and </a:t>
                      </a:r>
                      <a:r>
                        <a:rPr lang="en-GB" sz="1100">
                          <a:solidFill>
                            <a:schemeClr val="dk1"/>
                          </a:solidFill>
                          <a:latin typeface="Mada"/>
                          <a:ea typeface="Mada"/>
                          <a:cs typeface="Mada"/>
                          <a:sym typeface="Mada"/>
                        </a:rPr>
                        <a:t>Spigelian </a:t>
                      </a:r>
                      <a:r>
                        <a:rPr lang="en-GB" sz="1100">
                          <a:solidFill>
                            <a:schemeClr val="dk1"/>
                          </a:solidFill>
                          <a:latin typeface="Mada"/>
                          <a:ea typeface="Mada"/>
                          <a:cs typeface="Mada"/>
                          <a:sym typeface="Mada"/>
                        </a:rPr>
                        <a:t>hernia</a:t>
                      </a:r>
                      <a:r>
                        <a:rPr lang="en-GB" sz="1100">
                          <a:solidFill>
                            <a:schemeClr val="dk1"/>
                          </a:solidFill>
                          <a:latin typeface="Mada"/>
                          <a:ea typeface="Mada"/>
                          <a:cs typeface="Mada"/>
                          <a:sym typeface="Mada"/>
                        </a:rPr>
                        <a:t>.</a:t>
                      </a:r>
                      <a:endParaRPr sz="1100">
                        <a:latin typeface="Mada"/>
                        <a:ea typeface="Mada"/>
                        <a:cs typeface="Mada"/>
                        <a:sym typeface="Mada"/>
                      </a:endParaRPr>
                    </a:p>
                  </a:txBody>
                  <a:tcPr marT="91425" marB="91425" marR="91425" marL="91425" anchor="ctr">
                    <a:lnT cap="flat" cmpd="sng" w="19050">
                      <a:solidFill>
                        <a:srgbClr val="FF0000"/>
                      </a:solidFill>
                      <a:prstDash val="solid"/>
                      <a:round/>
                      <a:headEnd len="sm" w="sm" type="none"/>
                      <a:tailEnd len="sm" w="sm" type="none"/>
                    </a:lnT>
                  </a:tcPr>
                </a:tc>
              </a:tr>
              <a:tr h="584625">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Epigastric hernia</a:t>
                      </a:r>
                      <a:endParaRPr b="1" sz="1100">
                        <a:solidFill>
                          <a:schemeClr val="dk1"/>
                        </a:solidFill>
                        <a:latin typeface="Mada"/>
                        <a:ea typeface="Mada"/>
                        <a:cs typeface="Mada"/>
                        <a:sym typeface="Mada"/>
                      </a:endParaRPr>
                    </a:p>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(non-inguinal)</a:t>
                      </a:r>
                      <a:endParaRPr b="1" sz="1100">
                        <a:solidFill>
                          <a:schemeClr val="dk1"/>
                        </a:solidFill>
                        <a:latin typeface="Mada"/>
                        <a:ea typeface="Mada"/>
                        <a:cs typeface="Mada"/>
                        <a:sym typeface="Mada"/>
                      </a:endParaRPr>
                    </a:p>
                  </a:txBody>
                  <a:tcPr marT="91425" marB="91425" marR="91425" marL="91425" anchor="ctr">
                    <a:solidFill>
                      <a:srgbClr val="FCE5CD"/>
                    </a:solidFill>
                  </a:tcPr>
                </a:tc>
                <a:tc>
                  <a:txBody>
                    <a:bodyPr/>
                    <a:lstStyle/>
                    <a:p>
                      <a:pPr indent="0" lvl="0" marL="0" rtl="0" algn="ctr">
                        <a:lnSpc>
                          <a:spcPct val="115000"/>
                        </a:lnSpc>
                        <a:spcBef>
                          <a:spcPts val="0"/>
                        </a:spcBef>
                        <a:spcAft>
                          <a:spcPts val="0"/>
                        </a:spcAft>
                        <a:buNone/>
                      </a:pPr>
                      <a:r>
                        <a:rPr lang="en-GB" sz="1100">
                          <a:solidFill>
                            <a:schemeClr val="dk1"/>
                          </a:solidFill>
                          <a:latin typeface="Mada"/>
                          <a:ea typeface="Mada"/>
                          <a:cs typeface="Mada"/>
                          <a:sym typeface="Mada"/>
                        </a:rPr>
                        <a:t>It is a fatty </a:t>
                      </a:r>
                      <a:r>
                        <a:rPr lang="en-GB" sz="1100">
                          <a:solidFill>
                            <a:schemeClr val="dk1"/>
                          </a:solidFill>
                          <a:latin typeface="Mada"/>
                          <a:ea typeface="Mada"/>
                          <a:cs typeface="Mada"/>
                          <a:sym typeface="Mada"/>
                        </a:rPr>
                        <a:t>hernia</a:t>
                      </a:r>
                      <a:r>
                        <a:rPr lang="en-GB" sz="1100">
                          <a:solidFill>
                            <a:schemeClr val="dk1"/>
                          </a:solidFill>
                          <a:latin typeface="Mada"/>
                          <a:ea typeface="Mada"/>
                          <a:cs typeface="Mada"/>
                          <a:sym typeface="Mada"/>
                        </a:rPr>
                        <a:t> of linea alba. It can cause epigastric pain that can be </a:t>
                      </a:r>
                      <a:r>
                        <a:rPr lang="en-GB" sz="1100">
                          <a:solidFill>
                            <a:schemeClr val="dk1"/>
                          </a:solidFill>
                          <a:latin typeface="Mada"/>
                          <a:ea typeface="Mada"/>
                          <a:cs typeface="Mada"/>
                          <a:sym typeface="Mada"/>
                        </a:rPr>
                        <a:t>misdiagnosed</a:t>
                      </a:r>
                      <a:r>
                        <a:rPr lang="en-GB" sz="1100">
                          <a:solidFill>
                            <a:schemeClr val="dk1"/>
                          </a:solidFill>
                          <a:latin typeface="Mada"/>
                          <a:ea typeface="Mada"/>
                          <a:cs typeface="Mada"/>
                          <a:sym typeface="Mada"/>
                        </a:rPr>
                        <a:t> as peptic ulcer disease. Therefore it is important to palpate the epigastric region carefully in a patient who complain of epigastric pain to look for subcutaneous </a:t>
                      </a:r>
                      <a:r>
                        <a:rPr lang="en-GB" sz="1100">
                          <a:solidFill>
                            <a:schemeClr val="dk1"/>
                          </a:solidFill>
                          <a:latin typeface="Mada"/>
                          <a:ea typeface="Mada"/>
                          <a:cs typeface="Mada"/>
                          <a:sym typeface="Mada"/>
                        </a:rPr>
                        <a:t>hernia</a:t>
                      </a:r>
                      <a:r>
                        <a:rPr lang="en-GB" sz="1100">
                          <a:solidFill>
                            <a:schemeClr val="dk1"/>
                          </a:solidFill>
                          <a:latin typeface="Mada"/>
                          <a:ea typeface="Mada"/>
                          <a:cs typeface="Mada"/>
                          <a:sym typeface="Mada"/>
                        </a:rPr>
                        <a:t> swelling</a:t>
                      </a:r>
                      <a:endParaRPr sz="1100">
                        <a:solidFill>
                          <a:schemeClr val="dk1"/>
                        </a:solidFill>
                        <a:latin typeface="Mada"/>
                        <a:ea typeface="Mada"/>
                        <a:cs typeface="Mada"/>
                        <a:sym typeface="Mada"/>
                      </a:endParaRPr>
                    </a:p>
                  </a:txBody>
                  <a:tcPr marT="91425" marB="91425" marR="91425" marL="91425" anchor="ctr"/>
                </a:tc>
              </a:tr>
              <a:tr h="768900">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Umbilical (infantile)and Paraumbilical (Adult) hernia (Both are non-inguinal)</a:t>
                      </a:r>
                      <a:endParaRPr sz="1100">
                        <a:latin typeface="Mada"/>
                        <a:ea typeface="Mada"/>
                        <a:cs typeface="Mada"/>
                        <a:sym typeface="Mada"/>
                      </a:endParaRPr>
                    </a:p>
                  </a:txBody>
                  <a:tcPr marT="91425" marB="91425" marR="91425" marL="91425" anchor="ctr">
                    <a:solidFill>
                      <a:srgbClr val="FCE5CD"/>
                    </a:solidFill>
                  </a:tcPr>
                </a:tc>
                <a:tc>
                  <a:txBody>
                    <a:bodyPr/>
                    <a:lstStyle/>
                    <a:p>
                      <a:pPr indent="0" lvl="0" marL="0" rtl="0" algn="ctr">
                        <a:lnSpc>
                          <a:spcPct val="115000"/>
                        </a:lnSpc>
                        <a:spcBef>
                          <a:spcPts val="0"/>
                        </a:spcBef>
                        <a:spcAft>
                          <a:spcPts val="0"/>
                        </a:spcAft>
                        <a:buNone/>
                      </a:pPr>
                      <a:r>
                        <a:rPr lang="en-GB" sz="1100">
                          <a:solidFill>
                            <a:schemeClr val="dk1"/>
                          </a:solidFill>
                          <a:latin typeface="Mada"/>
                          <a:ea typeface="Mada"/>
                          <a:cs typeface="Mada"/>
                          <a:sym typeface="Mada"/>
                        </a:rPr>
                        <a:t>U</a:t>
                      </a:r>
                      <a:r>
                        <a:rPr lang="en-GB" sz="1100">
                          <a:solidFill>
                            <a:schemeClr val="dk1"/>
                          </a:solidFill>
                          <a:latin typeface="Mada"/>
                          <a:ea typeface="Mada"/>
                          <a:cs typeface="Mada"/>
                          <a:sym typeface="Mada"/>
                        </a:rPr>
                        <a:t>mbilical hernia occurs in infants and caused by weakness in the adhesion between the scarred remnants of the umbilical cord and umbilical ring, while paraumbilical hernia happens in adults due to gradual weakness of tissues around the umbilicus .</a:t>
                      </a:r>
                      <a:endParaRPr sz="1100">
                        <a:latin typeface="Mada"/>
                        <a:ea typeface="Mada"/>
                        <a:cs typeface="Mada"/>
                        <a:sym typeface="Mada"/>
                      </a:endParaRPr>
                    </a:p>
                  </a:txBody>
                  <a:tcPr marT="91425" marB="91425" marR="91425" marL="91425" anchor="ctr"/>
                </a:tc>
              </a:tr>
              <a:tr h="584625">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Divarication (Rectus diastasis) hernia (non-inguinal)</a:t>
                      </a:r>
                      <a:endParaRPr sz="1100">
                        <a:latin typeface="Mada"/>
                        <a:ea typeface="Mada"/>
                        <a:cs typeface="Mada"/>
                        <a:sym typeface="Mada"/>
                      </a:endParaRPr>
                    </a:p>
                  </a:txBody>
                  <a:tcPr marT="91425" marB="91425" marR="91425" marL="91425" anchor="ctr">
                    <a:solidFill>
                      <a:srgbClr val="FCE5CD"/>
                    </a:solidFill>
                  </a:tcPr>
                </a:tc>
                <a:tc>
                  <a:txBody>
                    <a:bodyPr/>
                    <a:lstStyle/>
                    <a:p>
                      <a:pPr indent="0" lvl="0" marL="0" rtl="0" algn="ctr">
                        <a:lnSpc>
                          <a:spcPct val="115000"/>
                        </a:lnSpc>
                        <a:spcBef>
                          <a:spcPts val="0"/>
                        </a:spcBef>
                        <a:spcAft>
                          <a:spcPts val="0"/>
                        </a:spcAft>
                        <a:buNone/>
                      </a:pPr>
                      <a:r>
                        <a:rPr lang="en-GB" sz="1100">
                          <a:solidFill>
                            <a:schemeClr val="dk1"/>
                          </a:solidFill>
                          <a:latin typeface="Mada"/>
                          <a:ea typeface="Mada"/>
                          <a:cs typeface="Mada"/>
                          <a:sym typeface="Mada"/>
                        </a:rPr>
                        <a:t>I</a:t>
                      </a:r>
                      <a:r>
                        <a:rPr lang="en-GB" sz="1100">
                          <a:solidFill>
                            <a:schemeClr val="dk1"/>
                          </a:solidFill>
                          <a:latin typeface="Mada"/>
                          <a:ea typeface="Mada"/>
                          <a:cs typeface="Mada"/>
                          <a:sym typeface="Mada"/>
                        </a:rPr>
                        <a:t>t’s not a true hernia but a disease of rectus muscle, best observed when patient lying supine, if asked to raise the head and legs together the rectus are fully tensed producing a visible swelling.</a:t>
                      </a:r>
                      <a:endParaRPr sz="1100">
                        <a:latin typeface="Mada"/>
                        <a:ea typeface="Mada"/>
                        <a:cs typeface="Mada"/>
                        <a:sym typeface="Mada"/>
                      </a:endParaRPr>
                    </a:p>
                  </a:txBody>
                  <a:tcPr marT="91425" marB="91425" marR="91425" marL="91425" anchor="ctr"/>
                </a:tc>
              </a:tr>
              <a:tr h="584625">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Incisional hernia (non-inguinal)</a:t>
                      </a:r>
                      <a:endParaRPr sz="1100">
                        <a:latin typeface="Mada"/>
                        <a:ea typeface="Mada"/>
                        <a:cs typeface="Mada"/>
                        <a:sym typeface="Mada"/>
                      </a:endParaRPr>
                    </a:p>
                  </a:txBody>
                  <a:tcPr marT="91425" marB="91425" marR="91425" marL="91425" anchor="ctr">
                    <a:solidFill>
                      <a:srgbClr val="FCE5CD"/>
                    </a:solidFill>
                  </a:tcPr>
                </a:tc>
                <a:tc>
                  <a:txBody>
                    <a:bodyPr/>
                    <a:lstStyle/>
                    <a:p>
                      <a:pPr indent="0" lvl="0" marL="0" rtl="0" algn="ctr">
                        <a:lnSpc>
                          <a:spcPct val="115000"/>
                        </a:lnSpc>
                        <a:spcBef>
                          <a:spcPts val="0"/>
                        </a:spcBef>
                        <a:spcAft>
                          <a:spcPts val="0"/>
                        </a:spcAft>
                        <a:buNone/>
                      </a:pPr>
                      <a:r>
                        <a:rPr lang="en-GB" sz="1100">
                          <a:solidFill>
                            <a:schemeClr val="dk1"/>
                          </a:solidFill>
                          <a:latin typeface="Mada"/>
                          <a:ea typeface="Mada"/>
                          <a:cs typeface="Mada"/>
                          <a:sym typeface="Mada"/>
                        </a:rPr>
                        <a:t>Due to poor surgical techniques, obesity and wound infection, most commonly in midline vertical incisions.</a:t>
                      </a:r>
                      <a:r>
                        <a:rPr b="1" lang="en-GB" sz="1100">
                          <a:solidFill>
                            <a:schemeClr val="dk1"/>
                          </a:solidFill>
                          <a:latin typeface="Mada"/>
                          <a:ea typeface="Mada"/>
                          <a:cs typeface="Mada"/>
                          <a:sym typeface="Mada"/>
                        </a:rPr>
                        <a:t> It differ from</a:t>
                      </a:r>
                      <a:r>
                        <a:rPr b="1" lang="en-GB" sz="1100">
                          <a:solidFill>
                            <a:srgbClr val="CC0000"/>
                          </a:solidFill>
                          <a:latin typeface="Mada"/>
                          <a:ea typeface="Mada"/>
                          <a:cs typeface="Mada"/>
                          <a:sym typeface="Mada"/>
                        </a:rPr>
                        <a:t> recurrent hernia</a:t>
                      </a:r>
                      <a:r>
                        <a:rPr lang="en-GB" sz="1100">
                          <a:solidFill>
                            <a:schemeClr val="dk1"/>
                          </a:solidFill>
                          <a:latin typeface="Mada"/>
                          <a:ea typeface="Mada"/>
                          <a:cs typeface="Mada"/>
                          <a:sym typeface="Mada"/>
                        </a:rPr>
                        <a:t> which It is the hernia that appear at the site of previously surgically repaired hernia. </a:t>
                      </a:r>
                      <a:endParaRPr sz="1100">
                        <a:solidFill>
                          <a:schemeClr val="dk1"/>
                        </a:solidFill>
                        <a:latin typeface="Mada"/>
                        <a:ea typeface="Mada"/>
                        <a:cs typeface="Mada"/>
                        <a:sym typeface="Mada"/>
                      </a:endParaRPr>
                    </a:p>
                  </a:txBody>
                  <a:tcPr marT="91425" marB="91425" marR="91425" marL="91425" anchor="ctr"/>
                </a:tc>
              </a:tr>
              <a:tr h="584625">
                <a:tc>
                  <a:txBody>
                    <a:bodyPr/>
                    <a:lstStyle/>
                    <a:p>
                      <a:pPr indent="0" lvl="0" marL="0" rtl="0" algn="ctr">
                        <a:lnSpc>
                          <a:spcPct val="115000"/>
                        </a:lnSpc>
                        <a:spcBef>
                          <a:spcPts val="0"/>
                        </a:spcBef>
                        <a:spcAft>
                          <a:spcPts val="0"/>
                        </a:spcAft>
                        <a:buNone/>
                      </a:pPr>
                      <a:r>
                        <a:rPr b="1" lang="en-GB" sz="1100">
                          <a:solidFill>
                            <a:srgbClr val="CC0000"/>
                          </a:solidFill>
                          <a:latin typeface="Mada"/>
                          <a:ea typeface="Mada"/>
                          <a:cs typeface="Mada"/>
                          <a:sym typeface="Mada"/>
                        </a:rPr>
                        <a:t>Obturator </a:t>
                      </a:r>
                      <a:r>
                        <a:rPr b="1" lang="en-GB" sz="1100">
                          <a:solidFill>
                            <a:schemeClr val="dk1"/>
                          </a:solidFill>
                          <a:latin typeface="Mada"/>
                          <a:ea typeface="Mada"/>
                          <a:cs typeface="Mada"/>
                          <a:sym typeface="Mada"/>
                        </a:rPr>
                        <a:t>hernia (non-inguinal)</a:t>
                      </a:r>
                      <a:endParaRPr sz="1100">
                        <a:latin typeface="Mada"/>
                        <a:ea typeface="Mada"/>
                        <a:cs typeface="Mada"/>
                        <a:sym typeface="Mada"/>
                      </a:endParaRPr>
                    </a:p>
                  </a:txBody>
                  <a:tcPr marT="91425" marB="91425" marR="91425" marL="91425" anchor="ctr">
                    <a:solidFill>
                      <a:srgbClr val="FCE5CD"/>
                    </a:solidFill>
                  </a:tcPr>
                </a:tc>
                <a:tc>
                  <a:txBody>
                    <a:bodyPr/>
                    <a:lstStyle/>
                    <a:p>
                      <a:pPr indent="0" lvl="0" marL="0" rtl="0" algn="ctr">
                        <a:lnSpc>
                          <a:spcPct val="115000"/>
                        </a:lnSpc>
                        <a:spcBef>
                          <a:spcPts val="0"/>
                        </a:spcBef>
                        <a:spcAft>
                          <a:spcPts val="0"/>
                        </a:spcAft>
                        <a:buNone/>
                      </a:pPr>
                      <a:r>
                        <a:rPr lang="en-GB" sz="1100">
                          <a:solidFill>
                            <a:schemeClr val="dk1"/>
                          </a:solidFill>
                          <a:latin typeface="Mada"/>
                          <a:ea typeface="Mada"/>
                          <a:cs typeface="Mada"/>
                          <a:sym typeface="Mada"/>
                        </a:rPr>
                        <a:t>Through the obturator canal.Patients may present with knee pain owing to pressure on the  obturator nerve; however, the diagnosis is frequently made only when the hernia has strangulated and is discovered at  laparotomy.</a:t>
                      </a:r>
                      <a:endParaRPr sz="1100">
                        <a:latin typeface="Mada"/>
                        <a:ea typeface="Mada"/>
                        <a:cs typeface="Mada"/>
                        <a:sym typeface="Mada"/>
                      </a:endParaRPr>
                    </a:p>
                  </a:txBody>
                  <a:tcPr marT="91425" marB="91425" marR="91425" marL="91425" anchor="ctr"/>
                </a:tc>
              </a:tr>
              <a:tr h="584625">
                <a:tc>
                  <a:txBody>
                    <a:bodyPr/>
                    <a:lstStyle/>
                    <a:p>
                      <a:pPr indent="0" lvl="0" marL="0" rtl="0" algn="ctr">
                        <a:lnSpc>
                          <a:spcPct val="115000"/>
                        </a:lnSpc>
                        <a:spcBef>
                          <a:spcPts val="0"/>
                        </a:spcBef>
                        <a:spcAft>
                          <a:spcPts val="0"/>
                        </a:spcAft>
                        <a:buNone/>
                      </a:pPr>
                      <a:r>
                        <a:rPr b="1" lang="en-GB" sz="1100">
                          <a:solidFill>
                            <a:srgbClr val="CC0000"/>
                          </a:solidFill>
                          <a:latin typeface="Mada"/>
                          <a:ea typeface="Mada"/>
                          <a:cs typeface="Mada"/>
                          <a:sym typeface="Mada"/>
                        </a:rPr>
                        <a:t>Spigelian</a:t>
                      </a:r>
                      <a:r>
                        <a:rPr b="1" lang="en-GB" sz="1100">
                          <a:solidFill>
                            <a:schemeClr val="dk1"/>
                          </a:solidFill>
                          <a:latin typeface="Mada"/>
                          <a:ea typeface="Mada"/>
                          <a:cs typeface="Mada"/>
                          <a:sym typeface="Mada"/>
                        </a:rPr>
                        <a:t> (semilunar) hernia (non-inguinal)</a:t>
                      </a:r>
                      <a:endParaRPr sz="1100">
                        <a:latin typeface="Mada"/>
                        <a:ea typeface="Mada"/>
                        <a:cs typeface="Mada"/>
                        <a:sym typeface="Mada"/>
                      </a:endParaRPr>
                    </a:p>
                  </a:txBody>
                  <a:tcPr marT="91425" marB="91425" marR="91425" marL="91425" anchor="ctr">
                    <a:solidFill>
                      <a:srgbClr val="FCE5CD"/>
                    </a:solidFill>
                  </a:tcPr>
                </a:tc>
                <a:tc>
                  <a:txBody>
                    <a:bodyPr/>
                    <a:lstStyle/>
                    <a:p>
                      <a:pPr indent="0" lvl="0" marL="0" rtl="0" algn="ctr">
                        <a:lnSpc>
                          <a:spcPct val="115000"/>
                        </a:lnSpc>
                        <a:spcBef>
                          <a:spcPts val="0"/>
                        </a:spcBef>
                        <a:spcAft>
                          <a:spcPts val="0"/>
                        </a:spcAft>
                        <a:buNone/>
                      </a:pPr>
                      <a:r>
                        <a:rPr lang="en-GB" sz="1100">
                          <a:solidFill>
                            <a:schemeClr val="dk1"/>
                          </a:solidFill>
                          <a:latin typeface="Mada"/>
                          <a:ea typeface="Mada"/>
                          <a:cs typeface="Mada"/>
                          <a:sym typeface="Mada"/>
                        </a:rPr>
                        <a:t>It occurs at the level of arcuate line, at the edge of rectus sheath, below the umbilicus and above the inguinal area. It is one of the varieties of interparietal hemia and it can be difficult to diagnosed especially in obese patients.</a:t>
                      </a:r>
                      <a:endParaRPr sz="1100">
                        <a:latin typeface="Mada"/>
                        <a:ea typeface="Mada"/>
                        <a:cs typeface="Mada"/>
                        <a:sym typeface="Mada"/>
                      </a:endParaRPr>
                    </a:p>
                  </a:txBody>
                  <a:tcPr marT="91425" marB="91425" marR="91425" marL="91425" anchor="ctr"/>
                </a:tc>
              </a:tr>
              <a:tr h="584625">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Perineal hernia (non-inguinal)</a:t>
                      </a:r>
                      <a:endParaRPr sz="1100">
                        <a:latin typeface="Mada"/>
                        <a:ea typeface="Mada"/>
                        <a:cs typeface="Mada"/>
                        <a:sym typeface="Mada"/>
                      </a:endParaRPr>
                    </a:p>
                  </a:txBody>
                  <a:tcPr marT="91425" marB="91425" marR="91425" marL="91425" anchor="ctr">
                    <a:solidFill>
                      <a:srgbClr val="FCE5CD"/>
                    </a:solidFill>
                  </a:tcPr>
                </a:tc>
                <a:tc>
                  <a:txBody>
                    <a:bodyPr/>
                    <a:lstStyle/>
                    <a:p>
                      <a:pPr indent="0" lvl="0" marL="0" rtl="0" algn="ctr">
                        <a:lnSpc>
                          <a:spcPct val="115000"/>
                        </a:lnSpc>
                        <a:spcBef>
                          <a:spcPts val="0"/>
                        </a:spcBef>
                        <a:spcAft>
                          <a:spcPts val="0"/>
                        </a:spcAft>
                        <a:buNone/>
                      </a:pPr>
                      <a:r>
                        <a:rPr lang="en-GB" sz="1100">
                          <a:solidFill>
                            <a:schemeClr val="dk1"/>
                          </a:solidFill>
                          <a:latin typeface="Mada"/>
                          <a:ea typeface="Mada"/>
                          <a:cs typeface="Mada"/>
                          <a:sym typeface="Mada"/>
                        </a:rPr>
                        <a:t>H</a:t>
                      </a:r>
                      <a:r>
                        <a:rPr lang="en-GB" sz="1100">
                          <a:solidFill>
                            <a:schemeClr val="dk1"/>
                          </a:solidFill>
                          <a:latin typeface="Mada"/>
                          <a:ea typeface="Mada"/>
                          <a:cs typeface="Mada"/>
                          <a:sym typeface="Mada"/>
                        </a:rPr>
                        <a:t>ernial sac protrudes through the pelvic diaphragm.Rare but mostly in older, multiparous women. (or iatrogenic in those who underwent rectal surgery)</a:t>
                      </a:r>
                      <a:endParaRPr sz="1100">
                        <a:latin typeface="Mada"/>
                        <a:ea typeface="Mada"/>
                        <a:cs typeface="Mada"/>
                        <a:sym typeface="Mada"/>
                      </a:endParaRPr>
                    </a:p>
                  </a:txBody>
                  <a:tcPr marT="91425" marB="91425" marR="91425" marL="91425" anchor="ctr"/>
                </a:tc>
              </a:tr>
              <a:tr h="356025">
                <a:tc>
                  <a:txBody>
                    <a:bodyPr/>
                    <a:lstStyle/>
                    <a:p>
                      <a:pPr indent="0" lvl="0" marL="0" rtl="0" algn="ctr">
                        <a:lnSpc>
                          <a:spcPct val="115000"/>
                        </a:lnSpc>
                        <a:spcBef>
                          <a:spcPts val="0"/>
                        </a:spcBef>
                        <a:spcAft>
                          <a:spcPts val="0"/>
                        </a:spcAft>
                        <a:buNone/>
                      </a:pPr>
                      <a:r>
                        <a:rPr b="1" lang="en-GB" sz="1100">
                          <a:solidFill>
                            <a:srgbClr val="CC0000"/>
                          </a:solidFill>
                          <a:latin typeface="Mada"/>
                          <a:ea typeface="Mada"/>
                          <a:cs typeface="Mada"/>
                          <a:sym typeface="Mada"/>
                        </a:rPr>
                        <a:t>Gluteal hernia</a:t>
                      </a:r>
                      <a:r>
                        <a:rPr b="1" lang="en-GB" sz="1100">
                          <a:solidFill>
                            <a:schemeClr val="dk1"/>
                          </a:solidFill>
                          <a:latin typeface="Mada"/>
                          <a:ea typeface="Mada"/>
                          <a:cs typeface="Mada"/>
                          <a:sym typeface="Mada"/>
                        </a:rPr>
                        <a:t>(</a:t>
                      </a:r>
                      <a:r>
                        <a:rPr b="1" lang="en-GB" sz="1100">
                          <a:solidFill>
                            <a:schemeClr val="dk1"/>
                          </a:solidFill>
                          <a:latin typeface="Mada"/>
                          <a:ea typeface="Mada"/>
                          <a:cs typeface="Mada"/>
                          <a:sym typeface="Mada"/>
                        </a:rPr>
                        <a:t>non-inguinal)</a:t>
                      </a:r>
                      <a:endParaRPr b="1" sz="1100">
                        <a:solidFill>
                          <a:schemeClr val="dk1"/>
                        </a:solidFill>
                        <a:latin typeface="Mada"/>
                        <a:ea typeface="Mada"/>
                        <a:cs typeface="Mada"/>
                        <a:sym typeface="Mada"/>
                      </a:endParaRPr>
                    </a:p>
                  </a:txBody>
                  <a:tcPr marT="91425" marB="91425" marR="91425" marL="91425" anchor="ctr">
                    <a:solidFill>
                      <a:srgbClr val="FCE5CD"/>
                    </a:solidFill>
                  </a:tcPr>
                </a:tc>
                <a:tc>
                  <a:txBody>
                    <a:bodyPr/>
                    <a:lstStyle/>
                    <a:p>
                      <a:pPr indent="0" lvl="0" marL="0" rtl="0" algn="ctr">
                        <a:lnSpc>
                          <a:spcPct val="115000"/>
                        </a:lnSpc>
                        <a:spcBef>
                          <a:spcPts val="0"/>
                        </a:spcBef>
                        <a:spcAft>
                          <a:spcPts val="0"/>
                        </a:spcAft>
                        <a:buNone/>
                      </a:pPr>
                      <a:r>
                        <a:rPr lang="en-GB" sz="1100">
                          <a:solidFill>
                            <a:schemeClr val="dk1"/>
                          </a:solidFill>
                          <a:latin typeface="Mada"/>
                          <a:ea typeface="Mada"/>
                          <a:cs typeface="Mada"/>
                          <a:sym typeface="Mada"/>
                        </a:rPr>
                        <a:t>T</a:t>
                      </a:r>
                      <a:r>
                        <a:rPr lang="en-GB" sz="1100">
                          <a:solidFill>
                            <a:schemeClr val="dk1"/>
                          </a:solidFill>
                          <a:latin typeface="Mada"/>
                          <a:ea typeface="Mada"/>
                          <a:cs typeface="Mada"/>
                          <a:sym typeface="Mada"/>
                        </a:rPr>
                        <a:t>hrough greater sciatic foramen</a:t>
                      </a:r>
                      <a:endParaRPr sz="1100">
                        <a:latin typeface="Mada"/>
                        <a:ea typeface="Mada"/>
                        <a:cs typeface="Mada"/>
                        <a:sym typeface="Mada"/>
                      </a:endParaRPr>
                    </a:p>
                  </a:txBody>
                  <a:tcPr marT="91425" marB="91425" marR="91425" marL="91425" anchor="ctr"/>
                </a:tc>
              </a:tr>
              <a:tr h="584625">
                <a:tc>
                  <a:txBody>
                    <a:bodyPr/>
                    <a:lstStyle/>
                    <a:p>
                      <a:pPr indent="0" lvl="0" marL="0" rtl="0" algn="ctr">
                        <a:lnSpc>
                          <a:spcPct val="115000"/>
                        </a:lnSpc>
                        <a:spcBef>
                          <a:spcPts val="0"/>
                        </a:spcBef>
                        <a:spcAft>
                          <a:spcPts val="0"/>
                        </a:spcAft>
                        <a:buNone/>
                      </a:pPr>
                      <a:r>
                        <a:rPr b="1" lang="en-GB" sz="1100">
                          <a:solidFill>
                            <a:srgbClr val="CC0000"/>
                          </a:solidFill>
                          <a:latin typeface="Mada"/>
                          <a:ea typeface="Mada"/>
                          <a:cs typeface="Mada"/>
                          <a:sym typeface="Mada"/>
                        </a:rPr>
                        <a:t>lumbar hernia </a:t>
                      </a:r>
                      <a:r>
                        <a:rPr b="1" lang="en-GB" sz="1100">
                          <a:solidFill>
                            <a:schemeClr val="dk1"/>
                          </a:solidFill>
                          <a:latin typeface="Mada"/>
                          <a:ea typeface="Mada"/>
                          <a:cs typeface="Mada"/>
                          <a:sym typeface="Mada"/>
                        </a:rPr>
                        <a:t>(non-inguinal)</a:t>
                      </a:r>
                      <a:endParaRPr b="1" sz="1100">
                        <a:solidFill>
                          <a:schemeClr val="dk1"/>
                        </a:solidFill>
                        <a:latin typeface="Mada"/>
                        <a:ea typeface="Mada"/>
                        <a:cs typeface="Mada"/>
                        <a:sym typeface="Mada"/>
                      </a:endParaRPr>
                    </a:p>
                  </a:txBody>
                  <a:tcPr marT="91425" marB="91425" marR="91425" marL="91425" anchor="ctr">
                    <a:solidFill>
                      <a:srgbClr val="FCE5CD"/>
                    </a:solidFill>
                  </a:tcPr>
                </a:tc>
                <a:tc>
                  <a:txBody>
                    <a:bodyPr/>
                    <a:lstStyle/>
                    <a:p>
                      <a:pPr indent="0" lvl="0" marL="0" rtl="0" algn="ctr">
                        <a:lnSpc>
                          <a:spcPct val="115000"/>
                        </a:lnSpc>
                        <a:spcBef>
                          <a:spcPts val="0"/>
                        </a:spcBef>
                        <a:spcAft>
                          <a:spcPts val="0"/>
                        </a:spcAft>
                        <a:buNone/>
                      </a:pPr>
                      <a:r>
                        <a:rPr lang="en-GB" sz="1100">
                          <a:solidFill>
                            <a:schemeClr val="dk1"/>
                          </a:solidFill>
                          <a:latin typeface="Mada"/>
                          <a:ea typeface="Mada"/>
                          <a:cs typeface="Mada"/>
                          <a:sym typeface="Mada"/>
                        </a:rPr>
                        <a:t>Most primary lumbar hernia occur through the inferior lumbar triangle (petit's triangle)i. the sac comes through the superior lumbar triangle (Grynfeltt-</a:t>
                      </a:r>
                      <a:r>
                        <a:rPr lang="en-GB" sz="1100">
                          <a:solidFill>
                            <a:schemeClr val="dk1"/>
                          </a:solidFill>
                          <a:latin typeface="Mada"/>
                          <a:ea typeface="Mada"/>
                          <a:cs typeface="Mada"/>
                          <a:sym typeface="Mada"/>
                        </a:rPr>
                        <a:t>Lesshaft</a:t>
                      </a:r>
                      <a:r>
                        <a:rPr lang="en-GB" sz="1100">
                          <a:solidFill>
                            <a:schemeClr val="dk1"/>
                          </a:solidFill>
                          <a:latin typeface="Mada"/>
                          <a:ea typeface="Mada"/>
                          <a:cs typeface="Mada"/>
                          <a:sym typeface="Mada"/>
                        </a:rPr>
                        <a:t> triangle) which is bounded by the twelfth rib above. medially by the sacrospinalis and laterally by the posterior border </a:t>
                      </a:r>
                      <a:r>
                        <a:rPr lang="en-GB" sz="1100">
                          <a:solidFill>
                            <a:schemeClr val="dk1"/>
                          </a:solidFill>
                          <a:latin typeface="Mada"/>
                          <a:ea typeface="Mada"/>
                          <a:cs typeface="Mada"/>
                          <a:sym typeface="Mada"/>
                        </a:rPr>
                        <a:t>of the</a:t>
                      </a:r>
                      <a:r>
                        <a:rPr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internal</a:t>
                      </a:r>
                      <a:r>
                        <a:rPr lang="en-GB" sz="1100">
                          <a:solidFill>
                            <a:schemeClr val="dk1"/>
                          </a:solidFill>
                          <a:latin typeface="Mada"/>
                          <a:ea typeface="Mada"/>
                          <a:cs typeface="Mada"/>
                          <a:sym typeface="Mada"/>
                        </a:rPr>
                        <a:t> oblique.</a:t>
                      </a:r>
                      <a:endParaRPr sz="1100">
                        <a:latin typeface="Mada"/>
                        <a:ea typeface="Mada"/>
                        <a:cs typeface="Mada"/>
                        <a:sym typeface="Mada"/>
                      </a:endParaRPr>
                    </a:p>
                  </a:txBody>
                  <a:tcPr marT="91425" marB="91425" marR="91425" marL="91425" anchor="ctr"/>
                </a:tc>
              </a:tr>
            </a:tbl>
          </a:graphicData>
        </a:graphic>
      </p:graphicFrame>
      <p:sp>
        <p:nvSpPr>
          <p:cNvPr id="2017" name="Google Shape;2017;p108"/>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2018" name="Google Shape;2018;p108"/>
          <p:cNvSpPr/>
          <p:nvPr/>
        </p:nvSpPr>
        <p:spPr>
          <a:xfrm>
            <a:off x="4816575" y="837500"/>
            <a:ext cx="2572800" cy="306900"/>
          </a:xfrm>
          <a:prstGeom prst="roundRect">
            <a:avLst>
              <a:gd fmla="val 16667" name="adj"/>
            </a:avLst>
          </a:prstGeom>
          <a:noFill/>
          <a:ln cap="flat" cmpd="sng" w="19050">
            <a:solidFill>
              <a:srgbClr val="990000"/>
            </a:solidFill>
            <a:prstDash val="lg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latin typeface="Mada"/>
                <a:ea typeface="Mada"/>
                <a:cs typeface="Mada"/>
                <a:sym typeface="Mada"/>
              </a:rPr>
              <a:t>Those with red are associated with high risk of mortality</a:t>
            </a:r>
            <a:endParaRPr b="1" sz="900">
              <a:latin typeface="Mada"/>
              <a:ea typeface="Mada"/>
              <a:cs typeface="Mada"/>
              <a:sym typeface="Mada"/>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2" name="Shape 2022"/>
        <p:cNvGrpSpPr/>
        <p:nvPr/>
      </p:nvGrpSpPr>
      <p:grpSpPr>
        <a:xfrm>
          <a:off x="0" y="0"/>
          <a:ext cx="0" cy="0"/>
          <a:chOff x="0" y="0"/>
          <a:chExt cx="0" cy="0"/>
        </a:xfrm>
      </p:grpSpPr>
      <p:sp>
        <p:nvSpPr>
          <p:cNvPr id="2023" name="Google Shape;2023;p109"/>
          <p:cNvSpPr txBox="1"/>
          <p:nvPr/>
        </p:nvSpPr>
        <p:spPr>
          <a:xfrm>
            <a:off x="-1075" y="730013"/>
            <a:ext cx="4294800" cy="5886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Groin hernia (Inguinal and femoral hernia).</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Lymphadenopathy.</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Ectopic testis/Undescending testis.</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Femoral aneurysm.</a:t>
            </a:r>
            <a:endParaRPr sz="11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latin typeface="Mada"/>
              <a:ea typeface="Mada"/>
              <a:cs typeface="Mada"/>
              <a:sym typeface="Mada"/>
            </a:endParaRPr>
          </a:p>
        </p:txBody>
      </p:sp>
      <p:sp>
        <p:nvSpPr>
          <p:cNvPr id="2024" name="Google Shape;2024;p109"/>
          <p:cNvSpPr txBox="1"/>
          <p:nvPr/>
        </p:nvSpPr>
        <p:spPr>
          <a:xfrm>
            <a:off x="-61675" y="1710675"/>
            <a:ext cx="7589400" cy="22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Lora"/>
              <a:buChar char="●"/>
            </a:pPr>
            <a:r>
              <a:rPr b="1" lang="en-GB" sz="1200">
                <a:solidFill>
                  <a:schemeClr val="dk1"/>
                </a:solidFill>
                <a:highlight>
                  <a:srgbClr val="F9DEC9"/>
                </a:highlight>
                <a:latin typeface="Lora"/>
                <a:ea typeface="Lora"/>
                <a:cs typeface="Lora"/>
                <a:sym typeface="Lora"/>
              </a:rPr>
              <a:t>Personal</a:t>
            </a:r>
            <a:r>
              <a:rPr b="1" lang="en-GB" sz="1200">
                <a:solidFill>
                  <a:schemeClr val="dk1"/>
                </a:solidFill>
                <a:highlight>
                  <a:srgbClr val="F9DEC9"/>
                </a:highlight>
                <a:latin typeface="Lora"/>
                <a:ea typeface="Lora"/>
                <a:cs typeface="Lora"/>
                <a:sym typeface="Lora"/>
              </a:rPr>
              <a:t> Information: </a:t>
            </a:r>
            <a:r>
              <a:rPr lang="en-GB" sz="1200">
                <a:solidFill>
                  <a:schemeClr val="dk1"/>
                </a:solidFill>
                <a:highlight>
                  <a:srgbClr val="FFFFFF"/>
                </a:highlight>
                <a:latin typeface="Mada"/>
                <a:ea typeface="Mada"/>
                <a:cs typeface="Mada"/>
                <a:sym typeface="Mada"/>
              </a:rPr>
              <a:t>Name,Age, Gender, Nationality, Occupation, </a:t>
            </a:r>
            <a:r>
              <a:rPr lang="en-GB" sz="1200">
                <a:solidFill>
                  <a:srgbClr val="6AA84F"/>
                </a:solidFill>
                <a:highlight>
                  <a:srgbClr val="FFFFFF"/>
                </a:highlight>
                <a:latin typeface="Mada"/>
                <a:ea typeface="Mada"/>
                <a:cs typeface="Mada"/>
                <a:sym typeface="Mada"/>
              </a:rPr>
              <a:t>Marital-status</a:t>
            </a:r>
            <a:r>
              <a:rPr lang="en-GB" sz="1200">
                <a:solidFill>
                  <a:schemeClr val="dk1"/>
                </a:solidFill>
                <a:highlight>
                  <a:srgbClr val="FFFFFF"/>
                </a:highlight>
                <a:latin typeface="Mada"/>
                <a:ea typeface="Mada"/>
                <a:cs typeface="Mada"/>
                <a:sym typeface="Mada"/>
              </a:rPr>
              <a:t>. </a:t>
            </a:r>
            <a:endParaRPr sz="1200">
              <a:solidFill>
                <a:schemeClr val="dk1"/>
              </a:solidFill>
              <a:highlight>
                <a:srgbClr val="FFFFFF"/>
              </a:highlight>
              <a:latin typeface="Mada"/>
              <a:ea typeface="Mada"/>
              <a:cs typeface="Mada"/>
              <a:sym typeface="Mada"/>
            </a:endParaRPr>
          </a:p>
          <a:p>
            <a:pPr indent="-304800" lvl="0" marL="457200" rtl="0" algn="l">
              <a:lnSpc>
                <a:spcPct val="115000"/>
              </a:lnSpc>
              <a:spcBef>
                <a:spcPts val="0"/>
              </a:spcBef>
              <a:spcAft>
                <a:spcPts val="0"/>
              </a:spcAft>
              <a:buClr>
                <a:srgbClr val="FF0000"/>
              </a:buClr>
              <a:buSzPts val="1200"/>
              <a:buFont typeface="Lora"/>
              <a:buChar char="●"/>
            </a:pPr>
            <a:r>
              <a:rPr b="1" lang="en-GB" sz="1200">
                <a:solidFill>
                  <a:srgbClr val="FF0000"/>
                </a:solidFill>
                <a:highlight>
                  <a:srgbClr val="FFFFFF"/>
                </a:highlight>
                <a:latin typeface="Lora"/>
                <a:ea typeface="Lora"/>
                <a:cs typeface="Lora"/>
                <a:sym typeface="Lora"/>
              </a:rPr>
              <a:t>Gender importance: </a:t>
            </a:r>
            <a:r>
              <a:rPr lang="en-GB" sz="1200">
                <a:solidFill>
                  <a:schemeClr val="dk1"/>
                </a:solidFill>
                <a:highlight>
                  <a:srgbClr val="FFFFFF"/>
                </a:highlight>
                <a:latin typeface="Mada"/>
                <a:ea typeface="Mada"/>
                <a:cs typeface="Mada"/>
                <a:sym typeface="Mada"/>
              </a:rPr>
              <a:t>Femoral hernia is more common in Females, While direct hernias are very uncommon in women. Indirect inguinal hernia is the most common in both males and females.</a:t>
            </a:r>
            <a:endParaRPr sz="1200">
              <a:solidFill>
                <a:schemeClr val="dk1"/>
              </a:solidFill>
              <a:highlight>
                <a:srgbClr val="FFFFFF"/>
              </a:highlight>
              <a:latin typeface="Mada"/>
              <a:ea typeface="Mada"/>
              <a:cs typeface="Mada"/>
              <a:sym typeface="Mada"/>
            </a:endParaRPr>
          </a:p>
          <a:p>
            <a:pPr indent="-304800" lvl="0" marL="457200" rtl="0" algn="l">
              <a:lnSpc>
                <a:spcPct val="115000"/>
              </a:lnSpc>
              <a:spcBef>
                <a:spcPts val="0"/>
              </a:spcBef>
              <a:spcAft>
                <a:spcPts val="0"/>
              </a:spcAft>
              <a:buClr>
                <a:srgbClr val="FF0000"/>
              </a:buClr>
              <a:buSzPts val="1200"/>
              <a:buFont typeface="Lora"/>
              <a:buChar char="●"/>
            </a:pPr>
            <a:r>
              <a:rPr b="1" lang="en-GB" sz="1200">
                <a:solidFill>
                  <a:srgbClr val="FF0000"/>
                </a:solidFill>
                <a:highlight>
                  <a:srgbClr val="FFFFFF"/>
                </a:highlight>
                <a:latin typeface="Lora"/>
                <a:ea typeface="Lora"/>
                <a:cs typeface="Lora"/>
                <a:sym typeface="Lora"/>
              </a:rPr>
              <a:t>Age importance: </a:t>
            </a:r>
            <a:r>
              <a:rPr lang="en-GB" sz="1200">
                <a:highlight>
                  <a:srgbClr val="FFFFFF"/>
                </a:highlight>
                <a:latin typeface="Mada"/>
                <a:ea typeface="Mada"/>
                <a:cs typeface="Mada"/>
                <a:sym typeface="Mada"/>
              </a:rPr>
              <a:t>Direct hernia most commonly occurs in adults and rarely in paediatrics, while indirect hernia is most commonly in paediatrics.</a:t>
            </a:r>
            <a:endParaRPr sz="1200">
              <a:highlight>
                <a:srgbClr val="FFFFFF"/>
              </a:highlight>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Lora"/>
              <a:buChar char="●"/>
            </a:pPr>
            <a:r>
              <a:rPr b="1" lang="en-GB" sz="1200">
                <a:solidFill>
                  <a:schemeClr val="dk1"/>
                </a:solidFill>
                <a:highlight>
                  <a:srgbClr val="F9DEC9"/>
                </a:highlight>
                <a:latin typeface="Lora"/>
                <a:ea typeface="Lora"/>
                <a:cs typeface="Lora"/>
                <a:sym typeface="Lora"/>
              </a:rPr>
              <a:t>CC &amp; duration</a:t>
            </a:r>
            <a:r>
              <a:rPr b="1" lang="en-GB" sz="1200">
                <a:solidFill>
                  <a:schemeClr val="dk1"/>
                </a:solidFill>
                <a:highlight>
                  <a:srgbClr val="F9DEC9"/>
                </a:highlight>
                <a:latin typeface="Mada"/>
                <a:ea typeface="Mada"/>
                <a:cs typeface="Mada"/>
                <a:sym typeface="Mada"/>
              </a:rPr>
              <a:t>: </a:t>
            </a:r>
            <a:r>
              <a:rPr lang="en-GB" sz="1200">
                <a:solidFill>
                  <a:schemeClr val="dk1"/>
                </a:solidFill>
                <a:highlight>
                  <a:srgbClr val="FFFFFF"/>
                </a:highlight>
                <a:latin typeface="Mada"/>
                <a:ea typeface="Mada"/>
                <a:cs typeface="Mada"/>
                <a:sym typeface="Mada"/>
              </a:rPr>
              <a:t>Swelling (such as groin swelling, </a:t>
            </a:r>
            <a:r>
              <a:rPr b="1" lang="en-GB" sz="1200">
                <a:solidFill>
                  <a:schemeClr val="dk1"/>
                </a:solidFill>
                <a:highlight>
                  <a:srgbClr val="FFFFFF"/>
                </a:highlight>
                <a:latin typeface="Mada"/>
                <a:ea typeface="Mada"/>
                <a:cs typeface="Mada"/>
                <a:sym typeface="Mada"/>
              </a:rPr>
              <a:t>mention the site</a:t>
            </a:r>
            <a:r>
              <a:rPr lang="en-GB" sz="1200">
                <a:solidFill>
                  <a:schemeClr val="dk1"/>
                </a:solidFill>
                <a:highlight>
                  <a:srgbClr val="FFFFFF"/>
                </a:highlight>
                <a:latin typeface="Mada"/>
                <a:ea typeface="Mada"/>
                <a:cs typeface="Mada"/>
                <a:sym typeface="Mada"/>
              </a:rPr>
              <a:t> ) or pain/discomfort over it. And can present as abdominal pain, vomiting, constipation and abdominal distension (in obstructed hernia).</a:t>
            </a:r>
            <a:r>
              <a:rPr lang="en-GB" sz="1200">
                <a:solidFill>
                  <a:srgbClr val="FF0000"/>
                </a:solidFill>
                <a:highlight>
                  <a:srgbClr val="FFFFFF"/>
                </a:highlight>
                <a:latin typeface="Mada"/>
                <a:ea typeface="Mada"/>
                <a:cs typeface="Mada"/>
                <a:sym typeface="Mada"/>
              </a:rPr>
              <a:t> </a:t>
            </a:r>
            <a:endParaRPr sz="1200">
              <a:solidFill>
                <a:srgbClr val="FF0000"/>
              </a:solidFill>
              <a:highlight>
                <a:srgbClr val="FFFFFF"/>
              </a:highlight>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en-GB" sz="1200">
                <a:solidFill>
                  <a:schemeClr val="dk1"/>
                </a:solidFill>
                <a:highlight>
                  <a:srgbClr val="F9DEC9"/>
                </a:highlight>
                <a:latin typeface="Mada"/>
                <a:ea typeface="Mada"/>
                <a:cs typeface="Mada"/>
                <a:sym typeface="Mada"/>
              </a:rPr>
              <a:t>HPI :</a:t>
            </a:r>
            <a:r>
              <a:rPr lang="en-GB" sz="1200">
                <a:solidFill>
                  <a:schemeClr val="dk1"/>
                </a:solidFill>
                <a:latin typeface="Lora"/>
                <a:ea typeface="Lora"/>
                <a:cs typeface="Lora"/>
                <a:sym typeface="Lora"/>
              </a:rPr>
              <a:t>Swelling</a:t>
            </a:r>
            <a:r>
              <a:rPr lang="en-GB"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p:txBody>
      </p:sp>
      <p:sp>
        <p:nvSpPr>
          <p:cNvPr id="2025" name="Google Shape;2025;p109"/>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26" name="Google Shape;2026;p109"/>
          <p:cNvGrpSpPr/>
          <p:nvPr/>
        </p:nvGrpSpPr>
        <p:grpSpPr>
          <a:xfrm>
            <a:off x="112633" y="1444704"/>
            <a:ext cx="4067400" cy="476025"/>
            <a:chOff x="0" y="2108613"/>
            <a:chExt cx="4067400" cy="476025"/>
          </a:xfrm>
        </p:grpSpPr>
        <p:sp>
          <p:nvSpPr>
            <p:cNvPr id="2027" name="Google Shape;2027;p109"/>
            <p:cNvSpPr txBox="1"/>
            <p:nvPr/>
          </p:nvSpPr>
          <p:spPr>
            <a:xfrm>
              <a:off x="0" y="210861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a:t>
              </a:r>
              <a:r>
                <a:rPr lang="en-GB" sz="1800">
                  <a:solidFill>
                    <a:srgbClr val="9FCFCF"/>
                  </a:solidFill>
                  <a:latin typeface="Comfortaa Regular"/>
                  <a:ea typeface="Comfortaa Regular"/>
                  <a:cs typeface="Comfortaa Regular"/>
                  <a:sym typeface="Comfortaa Regular"/>
                </a:rPr>
                <a:t> </a:t>
              </a:r>
              <a:endParaRPr sz="1800">
                <a:solidFill>
                  <a:srgbClr val="9FCFCF"/>
                </a:solidFill>
                <a:latin typeface="Comfortaa Regular"/>
                <a:ea typeface="Comfortaa Regular"/>
                <a:cs typeface="Comfortaa Regular"/>
                <a:sym typeface="Comfortaa Regular"/>
              </a:endParaRPr>
            </a:p>
          </p:txBody>
        </p:sp>
        <p:sp>
          <p:nvSpPr>
            <p:cNvPr id="2028" name="Google Shape;2028;p109"/>
            <p:cNvSpPr/>
            <p:nvPr/>
          </p:nvSpPr>
          <p:spPr>
            <a:xfrm>
              <a:off x="850" y="25270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029" name="Google Shape;2029;p109"/>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109"/>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109"/>
          <p:cNvSpPr txBox="1"/>
          <p:nvPr/>
        </p:nvSpPr>
        <p:spPr>
          <a:xfrm>
            <a:off x="-61675" y="166250"/>
            <a:ext cx="71958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000">
                <a:solidFill>
                  <a:srgbClr val="9FCFCF"/>
                </a:solidFill>
                <a:highlight>
                  <a:schemeClr val="lt1"/>
                </a:highlight>
                <a:latin typeface="Lora"/>
                <a:ea typeface="Lora"/>
                <a:cs typeface="Lora"/>
                <a:sym typeface="Lora"/>
              </a:rPr>
              <a:t>History of abdominal wall hernia </a:t>
            </a:r>
            <a:endParaRPr b="1" sz="2000">
              <a:solidFill>
                <a:srgbClr val="9FCFCF"/>
              </a:solidFill>
              <a:latin typeface="Lora"/>
              <a:ea typeface="Lora"/>
              <a:cs typeface="Lora"/>
              <a:sym typeface="Lora"/>
            </a:endParaRPr>
          </a:p>
        </p:txBody>
      </p:sp>
      <p:grpSp>
        <p:nvGrpSpPr>
          <p:cNvPr id="2032" name="Google Shape;2032;p109"/>
          <p:cNvGrpSpPr/>
          <p:nvPr/>
        </p:nvGrpSpPr>
        <p:grpSpPr>
          <a:xfrm>
            <a:off x="68025" y="252050"/>
            <a:ext cx="2224800" cy="477963"/>
            <a:chOff x="73200" y="911363"/>
            <a:chExt cx="2224800" cy="477963"/>
          </a:xfrm>
        </p:grpSpPr>
        <p:sp>
          <p:nvSpPr>
            <p:cNvPr id="2033" name="Google Shape;2033;p109"/>
            <p:cNvSpPr txBox="1"/>
            <p:nvPr/>
          </p:nvSpPr>
          <p:spPr>
            <a:xfrm>
              <a:off x="160550" y="911363"/>
              <a:ext cx="1838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DDX </a:t>
              </a:r>
              <a:endParaRPr sz="1800">
                <a:solidFill>
                  <a:srgbClr val="9FCFCF"/>
                </a:solidFill>
                <a:latin typeface="Comfortaa Regular"/>
                <a:ea typeface="Comfortaa Regular"/>
                <a:cs typeface="Comfortaa Regular"/>
                <a:sym typeface="Comfortaa Regular"/>
              </a:endParaRPr>
            </a:p>
          </p:txBody>
        </p:sp>
        <p:sp>
          <p:nvSpPr>
            <p:cNvPr id="2034" name="Google Shape;2034;p109"/>
            <p:cNvSpPr/>
            <p:nvPr/>
          </p:nvSpPr>
          <p:spPr>
            <a:xfrm>
              <a:off x="73200" y="1331725"/>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035" name="Google Shape;2035;p109"/>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aphicFrame>
        <p:nvGraphicFramePr>
          <p:cNvPr id="2036" name="Google Shape;2036;p109"/>
          <p:cNvGraphicFramePr/>
          <p:nvPr/>
        </p:nvGraphicFramePr>
        <p:xfrm>
          <a:off x="74" y="3653238"/>
          <a:ext cx="3000000" cy="3000000"/>
        </p:xfrm>
        <a:graphic>
          <a:graphicData uri="http://schemas.openxmlformats.org/drawingml/2006/table">
            <a:tbl>
              <a:tblPr>
                <a:noFill/>
                <a:tableStyleId>{19993E90-D4CF-4236-97D6-A35B643A8516}</a:tableStyleId>
              </a:tblPr>
              <a:tblGrid>
                <a:gridCol w="909100"/>
                <a:gridCol w="6680300"/>
              </a:tblGrid>
              <a:tr h="3505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SOCRATES</a:t>
                      </a:r>
                      <a:endParaRPr b="1" sz="1100">
                        <a:latin typeface="Mada"/>
                        <a:ea typeface="Mada"/>
                        <a:cs typeface="Mada"/>
                        <a:sym typeface="Mada"/>
                      </a:endParaRPr>
                    </a:p>
                  </a:txBody>
                  <a:tcPr marT="91425" marB="91425" marR="91425" marL="91425">
                    <a:solidFill>
                      <a:srgbClr val="F9CB9C"/>
                    </a:solidFill>
                  </a:tcPr>
                </a:tc>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Hint</a:t>
                      </a:r>
                      <a:r>
                        <a:rPr b="1" lang="en-GB" sz="1100">
                          <a:latin typeface="Mada"/>
                          <a:ea typeface="Mada"/>
                          <a:cs typeface="Mada"/>
                          <a:sym typeface="Mada"/>
                        </a:rPr>
                        <a:t> </a:t>
                      </a:r>
                      <a:endParaRPr b="1" sz="1100">
                        <a:latin typeface="Mada"/>
                        <a:ea typeface="Mada"/>
                        <a:cs typeface="Mada"/>
                        <a:sym typeface="Mada"/>
                      </a:endParaRPr>
                    </a:p>
                  </a:txBody>
                  <a:tcPr marT="91425" marB="91425" marR="91425" marL="91425">
                    <a:solidFill>
                      <a:srgbClr val="F9CB9C"/>
                    </a:solidFill>
                  </a:tcPr>
                </a:tc>
              </a:tr>
              <a:tr h="543275">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Site</a:t>
                      </a:r>
                      <a:endParaRPr b="1" sz="1100">
                        <a:latin typeface="Mada"/>
                        <a:ea typeface="Mada"/>
                        <a:cs typeface="Mada"/>
                        <a:sym typeface="Mada"/>
                      </a:endParaRPr>
                    </a:p>
                  </a:txBody>
                  <a:tcPr marT="91425" marB="91425" marR="91425" marL="91425" anchor="ctr">
                    <a:solidFill>
                      <a:srgbClr val="FCE5CD"/>
                    </a:solidFill>
                  </a:tcPr>
                </a:tc>
                <a:tc>
                  <a:txBody>
                    <a:bodyPr/>
                    <a:lstStyle/>
                    <a:p>
                      <a:pPr indent="0" lvl="0" marL="0" rtl="0" algn="l">
                        <a:lnSpc>
                          <a:spcPct val="115000"/>
                        </a:lnSpc>
                        <a:spcBef>
                          <a:spcPts val="0"/>
                        </a:spcBef>
                        <a:spcAft>
                          <a:spcPts val="0"/>
                        </a:spcAft>
                        <a:buNone/>
                      </a:pPr>
                      <a:r>
                        <a:rPr lang="en-GB" sz="1100">
                          <a:latin typeface="Mada"/>
                          <a:ea typeface="Mada"/>
                          <a:cs typeface="Mada"/>
                          <a:sym typeface="Mada"/>
                        </a:rPr>
                        <a:t>-Site of first appearance (Epigastric, Groi, </a:t>
                      </a:r>
                      <a:r>
                        <a:rPr lang="en-GB" sz="1100">
                          <a:latin typeface="Mada"/>
                          <a:ea typeface="Mada"/>
                          <a:cs typeface="Mada"/>
                          <a:sym typeface="Mada"/>
                        </a:rPr>
                        <a:t>Umbilicus</a:t>
                      </a:r>
                      <a:r>
                        <a:rPr lang="en-GB" sz="1100">
                          <a:latin typeface="Mada"/>
                          <a:ea typeface="Mada"/>
                          <a:cs typeface="Mada"/>
                          <a:sym typeface="Mada"/>
                        </a:rPr>
                        <a:t> or around it,Back=lumbar, or </a:t>
                      </a:r>
                      <a:r>
                        <a:rPr lang="en-GB" sz="1100">
                          <a:latin typeface="Mada"/>
                          <a:ea typeface="Mada"/>
                          <a:cs typeface="Mada"/>
                          <a:sym typeface="Mada"/>
                        </a:rPr>
                        <a:t>Gluteal</a:t>
                      </a:r>
                      <a:r>
                        <a:rPr lang="en-GB" sz="1100">
                          <a:latin typeface="Mada"/>
                          <a:ea typeface="Mada"/>
                          <a:cs typeface="Mada"/>
                          <a:sym typeface="Mada"/>
                        </a:rPr>
                        <a:t>).</a:t>
                      </a:r>
                      <a:endParaRPr sz="1100">
                        <a:latin typeface="Mada"/>
                        <a:ea typeface="Mada"/>
                        <a:cs typeface="Mada"/>
                        <a:sym typeface="Mada"/>
                      </a:endParaRPr>
                    </a:p>
                    <a:p>
                      <a:pPr indent="0" lvl="0" marL="0" rtl="0" algn="l">
                        <a:lnSpc>
                          <a:spcPct val="115000"/>
                        </a:lnSpc>
                        <a:spcBef>
                          <a:spcPts val="0"/>
                        </a:spcBef>
                        <a:spcAft>
                          <a:spcPts val="0"/>
                        </a:spcAft>
                        <a:buNone/>
                      </a:pPr>
                      <a:r>
                        <a:rPr lang="en-GB" sz="1100">
                          <a:latin typeface="Mada"/>
                          <a:ea typeface="Mada"/>
                          <a:cs typeface="Mada"/>
                          <a:sym typeface="Mada"/>
                        </a:rPr>
                        <a:t>-If Bilateral it’s usually Direct hernia.</a:t>
                      </a:r>
                      <a:endParaRPr sz="1100">
                        <a:latin typeface="Mada"/>
                        <a:ea typeface="Mada"/>
                        <a:cs typeface="Mada"/>
                        <a:sym typeface="Mada"/>
                      </a:endParaRPr>
                    </a:p>
                  </a:txBody>
                  <a:tcPr marT="91425" marB="91425" marR="91425" marL="91425"/>
                </a:tc>
              </a:tr>
              <a:tr h="543275">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Onset</a:t>
                      </a:r>
                      <a:endParaRPr b="1" sz="1100">
                        <a:latin typeface="Mada"/>
                        <a:ea typeface="Mada"/>
                        <a:cs typeface="Mada"/>
                        <a:sym typeface="Mada"/>
                      </a:endParaRPr>
                    </a:p>
                  </a:txBody>
                  <a:tcPr marT="91425" marB="91425" marR="91425" marL="91425" anchor="ctr">
                    <a:solidFill>
                      <a:srgbClr val="FCE5CD"/>
                    </a:solidFill>
                  </a:tcPr>
                </a:tc>
                <a:tc>
                  <a:txBody>
                    <a:bodyPr/>
                    <a:lstStyle/>
                    <a:p>
                      <a:pPr indent="0" lvl="0" marL="0" rtl="0" algn="l">
                        <a:lnSpc>
                          <a:spcPct val="115000"/>
                        </a:lnSpc>
                        <a:spcBef>
                          <a:spcPts val="0"/>
                        </a:spcBef>
                        <a:spcAft>
                          <a:spcPts val="0"/>
                        </a:spcAft>
                        <a:buNone/>
                      </a:pPr>
                      <a:r>
                        <a:rPr lang="en-GB" sz="1100">
                          <a:latin typeface="Mada"/>
                          <a:ea typeface="Mada"/>
                          <a:cs typeface="Mada"/>
                          <a:sym typeface="Mada"/>
                        </a:rPr>
                        <a:t>Spontaneous (Strangulated or </a:t>
                      </a:r>
                      <a:r>
                        <a:rPr lang="en-GB" sz="1100">
                          <a:latin typeface="Mada"/>
                          <a:ea typeface="Mada"/>
                          <a:cs typeface="Mada"/>
                          <a:sym typeface="Mada"/>
                        </a:rPr>
                        <a:t>Incarcerated</a:t>
                      </a:r>
                      <a:r>
                        <a:rPr lang="en-GB" sz="1100">
                          <a:latin typeface="Mada"/>
                          <a:ea typeface="Mada"/>
                          <a:cs typeface="Mada"/>
                          <a:sym typeface="Mada"/>
                        </a:rPr>
                        <a:t> hernia)  or on Straining or coughing or crying (Uncomplicated inguinal hernia)</a:t>
                      </a:r>
                      <a:endParaRPr sz="1100">
                        <a:latin typeface="Mada"/>
                        <a:ea typeface="Mada"/>
                        <a:cs typeface="Mada"/>
                        <a:sym typeface="Mada"/>
                      </a:endParaRPr>
                    </a:p>
                  </a:txBody>
                  <a:tcPr marT="91425" marB="91425" marR="91425" marL="91425"/>
                </a:tc>
              </a:tr>
              <a:tr h="6953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Character</a:t>
                      </a:r>
                      <a:endParaRPr b="1" sz="1100">
                        <a:latin typeface="Mada"/>
                        <a:ea typeface="Mada"/>
                        <a:cs typeface="Mada"/>
                        <a:sym typeface="Mada"/>
                      </a:endParaRPr>
                    </a:p>
                  </a:txBody>
                  <a:tcPr marT="91425" marB="91425" marR="91425" marL="91425" anchor="ctr">
                    <a:solidFill>
                      <a:srgbClr val="FCE5CD"/>
                    </a:solidFill>
                  </a:tcPr>
                </a:tc>
                <a:tc>
                  <a:txBody>
                    <a:bodyPr/>
                    <a:lstStyle/>
                    <a:p>
                      <a:pPr indent="0" lvl="0" marL="0" rtl="0" algn="l">
                        <a:lnSpc>
                          <a:spcPct val="115000"/>
                        </a:lnSpc>
                        <a:spcBef>
                          <a:spcPts val="0"/>
                        </a:spcBef>
                        <a:spcAft>
                          <a:spcPts val="0"/>
                        </a:spcAft>
                        <a:buNone/>
                      </a:pPr>
                      <a:r>
                        <a:rPr lang="en-GB" sz="1100">
                          <a:latin typeface="Mada"/>
                          <a:ea typeface="Mada"/>
                          <a:cs typeface="Mada"/>
                          <a:sym typeface="Mada"/>
                        </a:rPr>
                        <a:t>-Can you Describe the size of the swelling ? </a:t>
                      </a:r>
                      <a:endParaRPr sz="1100">
                        <a:latin typeface="Mada"/>
                        <a:ea typeface="Mada"/>
                        <a:cs typeface="Mada"/>
                        <a:sym typeface="Mada"/>
                      </a:endParaRPr>
                    </a:p>
                    <a:p>
                      <a:pPr indent="0" lvl="0" marL="0" rtl="0" algn="l">
                        <a:lnSpc>
                          <a:spcPct val="115000"/>
                        </a:lnSpc>
                        <a:spcBef>
                          <a:spcPts val="0"/>
                        </a:spcBef>
                        <a:spcAft>
                          <a:spcPts val="0"/>
                        </a:spcAft>
                        <a:buNone/>
                      </a:pPr>
                      <a:r>
                        <a:rPr lang="en-GB" sz="1100">
                          <a:latin typeface="Mada"/>
                          <a:ea typeface="Mada"/>
                          <a:cs typeface="Mada"/>
                          <a:sym typeface="Mada"/>
                        </a:rPr>
                        <a:t>- Can you Describe the shape ? </a:t>
                      </a:r>
                      <a:endParaRPr sz="1100">
                        <a:latin typeface="Mada"/>
                        <a:ea typeface="Mada"/>
                        <a:cs typeface="Mada"/>
                        <a:sym typeface="Mada"/>
                      </a:endParaRPr>
                    </a:p>
                    <a:p>
                      <a:pPr indent="0" lvl="0" marL="0" rtl="0" algn="l">
                        <a:lnSpc>
                          <a:spcPct val="115000"/>
                        </a:lnSpc>
                        <a:spcBef>
                          <a:spcPts val="0"/>
                        </a:spcBef>
                        <a:spcAft>
                          <a:spcPts val="0"/>
                        </a:spcAft>
                        <a:buNone/>
                      </a:pPr>
                      <a:r>
                        <a:rPr lang="en-GB" sz="1100">
                          <a:latin typeface="Mada"/>
                          <a:ea typeface="Mada"/>
                          <a:cs typeface="Mada"/>
                          <a:sym typeface="Mada"/>
                        </a:rPr>
                        <a:t>- Is it getting better or worse ? </a:t>
                      </a:r>
                      <a:endParaRPr sz="1100">
                        <a:solidFill>
                          <a:srgbClr val="38761D"/>
                        </a:solidFill>
                        <a:latin typeface="Mada"/>
                        <a:ea typeface="Mada"/>
                        <a:cs typeface="Mada"/>
                        <a:sym typeface="Mada"/>
                      </a:endParaRPr>
                    </a:p>
                  </a:txBody>
                  <a:tcPr marT="91425" marB="91425" marR="91425" marL="91425"/>
                </a:tc>
              </a:tr>
              <a:tr h="1066775">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A&amp;R factors </a:t>
                      </a:r>
                      <a:endParaRPr b="1" sz="1100">
                        <a:latin typeface="Mada"/>
                        <a:ea typeface="Mada"/>
                        <a:cs typeface="Mada"/>
                        <a:sym typeface="Mada"/>
                      </a:endParaRPr>
                    </a:p>
                  </a:txBody>
                  <a:tcPr marT="91425" marB="91425" marR="91425" marL="91425" anchor="ctr">
                    <a:solidFill>
                      <a:srgbClr val="FCE5CD"/>
                    </a:solidFill>
                  </a:tcPr>
                </a:tc>
                <a:tc>
                  <a:txBody>
                    <a:bodyPr/>
                    <a:lstStyle/>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Is there anything that make the swelling bigger ? \ smaller ? . </a:t>
                      </a:r>
                      <a:endParaRPr sz="1100">
                        <a:latin typeface="Mada"/>
                        <a:ea typeface="Mada"/>
                        <a:cs typeface="Mada"/>
                        <a:sym typeface="Mada"/>
                      </a:endParaRPr>
                    </a:p>
                    <a:p>
                      <a:pPr indent="-298450" lvl="0" marL="457200" rtl="0" algn="l">
                        <a:lnSpc>
                          <a:spcPct val="115000"/>
                        </a:lnSpc>
                        <a:spcBef>
                          <a:spcPts val="0"/>
                        </a:spcBef>
                        <a:spcAft>
                          <a:spcPts val="0"/>
                        </a:spcAft>
                        <a:buClr>
                          <a:srgbClr val="FF0000"/>
                        </a:buClr>
                        <a:buSzPts val="1100"/>
                        <a:buFont typeface="Mada"/>
                        <a:buChar char="-"/>
                      </a:pPr>
                      <a:r>
                        <a:rPr b="1" lang="en-GB" sz="1100">
                          <a:solidFill>
                            <a:srgbClr val="FF0000"/>
                          </a:solidFill>
                          <a:latin typeface="Mada"/>
                          <a:ea typeface="Mada"/>
                          <a:cs typeface="Mada"/>
                          <a:sym typeface="Mada"/>
                        </a:rPr>
                        <a:t>Does the Swelling change in size during Coughing \ straining ?. </a:t>
                      </a:r>
                      <a:endParaRPr b="1" sz="1100">
                        <a:solidFill>
                          <a:srgbClr val="FF0000"/>
                        </a:solidFill>
                        <a:latin typeface="Mada"/>
                        <a:ea typeface="Mada"/>
                        <a:cs typeface="Mada"/>
                        <a:sym typeface="Mada"/>
                      </a:endParaRPr>
                    </a:p>
                    <a:p>
                      <a:pPr indent="0" lvl="0" marL="0" rtl="0" algn="l">
                        <a:lnSpc>
                          <a:spcPct val="115000"/>
                        </a:lnSpc>
                        <a:spcBef>
                          <a:spcPts val="0"/>
                        </a:spcBef>
                        <a:spcAft>
                          <a:spcPts val="0"/>
                        </a:spcAft>
                        <a:buNone/>
                      </a:pPr>
                      <a:r>
                        <a:rPr b="1" lang="en-GB" sz="1100">
                          <a:latin typeface="Mada"/>
                          <a:ea typeface="Mada"/>
                          <a:cs typeface="Mada"/>
                          <a:sym typeface="Mada"/>
                        </a:rPr>
                        <a:t>(</a:t>
                      </a:r>
                      <a:r>
                        <a:rPr b="1" lang="en-GB" sz="1100">
                          <a:solidFill>
                            <a:srgbClr val="FF0000"/>
                          </a:solidFill>
                          <a:latin typeface="Mada"/>
                          <a:ea typeface="Mada"/>
                          <a:cs typeface="Mada"/>
                          <a:sym typeface="Mada"/>
                        </a:rPr>
                        <a:t> </a:t>
                      </a:r>
                      <a:r>
                        <a:rPr b="1" lang="en-GB" sz="1100">
                          <a:solidFill>
                            <a:schemeClr val="dk1"/>
                          </a:solidFill>
                          <a:latin typeface="Mada"/>
                          <a:ea typeface="Mada"/>
                          <a:cs typeface="Mada"/>
                          <a:sym typeface="Mada"/>
                        </a:rPr>
                        <a:t>Coughing or Straining or crying or standing: Expansile cough impulse is present in uncomplicated hernia, umbilical hernia but absent in Complicated hernia. )</a:t>
                      </a:r>
                      <a:endParaRPr b="1" sz="1100">
                        <a:solidFill>
                          <a:srgbClr val="FF0000"/>
                        </a:solidFill>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Lying down: Reducible hernia decreases in size (uncomplicated Inguinal and umbilical)</a:t>
                      </a:r>
                      <a:endParaRPr sz="1100">
                        <a:latin typeface="Mada"/>
                        <a:ea typeface="Mada"/>
                        <a:cs typeface="Mada"/>
                        <a:sym typeface="Mada"/>
                      </a:endParaRPr>
                    </a:p>
                  </a:txBody>
                  <a:tcPr marT="91425" marB="91425" marR="91425" marL="91425"/>
                </a:tc>
              </a:tr>
              <a:tr h="2842225">
                <a:tc>
                  <a:txBody>
                    <a:bodyPr/>
                    <a:lstStyle/>
                    <a:p>
                      <a:pPr indent="0" lvl="0" marL="0" rtl="0" algn="ctr">
                        <a:lnSpc>
                          <a:spcPct val="115000"/>
                        </a:lnSpc>
                        <a:spcBef>
                          <a:spcPts val="0"/>
                        </a:spcBef>
                        <a:spcAft>
                          <a:spcPts val="0"/>
                        </a:spcAft>
                        <a:buNone/>
                      </a:pPr>
                      <a:r>
                        <a:rPr b="1" lang="en-GB" sz="1100">
                          <a:solidFill>
                            <a:schemeClr val="dk1"/>
                          </a:solidFill>
                          <a:latin typeface="Mada"/>
                          <a:ea typeface="Mada"/>
                          <a:cs typeface="Mada"/>
                          <a:sym typeface="Mada"/>
                        </a:rPr>
                        <a:t>Associated symptoms </a:t>
                      </a:r>
                      <a:endParaRPr b="1" sz="1100">
                        <a:latin typeface="Mada"/>
                        <a:ea typeface="Mada"/>
                        <a:cs typeface="Mada"/>
                        <a:sym typeface="Mada"/>
                      </a:endParaRPr>
                    </a:p>
                  </a:txBody>
                  <a:tcPr marT="91425" marB="91425" marR="91425" marL="91425" anchor="ctr">
                    <a:solidFill>
                      <a:srgbClr val="FCE5CD"/>
                    </a:solidFill>
                  </a:tcPr>
                </a:tc>
                <a:tc>
                  <a:txBody>
                    <a:bodyPr/>
                    <a:lstStyle/>
                    <a:p>
                      <a:pPr indent="0" lvl="0" marL="0" rtl="0" algn="l">
                        <a:lnSpc>
                          <a:spcPct val="115000"/>
                        </a:lnSpc>
                        <a:spcBef>
                          <a:spcPts val="0"/>
                        </a:spcBef>
                        <a:spcAft>
                          <a:spcPts val="0"/>
                        </a:spcAft>
                        <a:buNone/>
                      </a:pPr>
                      <a:r>
                        <a:rPr lang="en-GB" sz="1100">
                          <a:latin typeface="Mada"/>
                          <a:ea typeface="Mada"/>
                          <a:cs typeface="Mada"/>
                          <a:sym typeface="Mada"/>
                        </a:rPr>
                        <a:t>-Cardinal signs of mechanical bowel obstruction: Colicky abdominal </a:t>
                      </a:r>
                      <a:r>
                        <a:rPr b="1" lang="en-GB" sz="1100">
                          <a:solidFill>
                            <a:srgbClr val="FF0000"/>
                          </a:solidFill>
                          <a:latin typeface="Mada"/>
                          <a:ea typeface="Mada"/>
                          <a:cs typeface="Mada"/>
                          <a:sym typeface="Mada"/>
                        </a:rPr>
                        <a:t>pain</a:t>
                      </a:r>
                      <a:r>
                        <a:rPr lang="en-GB" sz="1100">
                          <a:latin typeface="Mada"/>
                          <a:ea typeface="Mada"/>
                          <a:cs typeface="Mada"/>
                          <a:sym typeface="Mada"/>
                        </a:rPr>
                        <a:t>, </a:t>
                      </a:r>
                      <a:r>
                        <a:rPr b="1" lang="en-GB" sz="1100">
                          <a:solidFill>
                            <a:srgbClr val="FF0000"/>
                          </a:solidFill>
                          <a:latin typeface="Mada"/>
                          <a:ea typeface="Mada"/>
                          <a:cs typeface="Mada"/>
                          <a:sym typeface="Mada"/>
                        </a:rPr>
                        <a:t>distension</a:t>
                      </a:r>
                      <a:r>
                        <a:rPr lang="en-GB" sz="1100">
                          <a:latin typeface="Mada"/>
                          <a:ea typeface="Mada"/>
                          <a:cs typeface="Mada"/>
                          <a:sym typeface="Mada"/>
                        </a:rPr>
                        <a:t>, </a:t>
                      </a:r>
                      <a:r>
                        <a:rPr b="1" lang="en-GB" sz="1100">
                          <a:solidFill>
                            <a:srgbClr val="FF0000"/>
                          </a:solidFill>
                          <a:latin typeface="Mada"/>
                          <a:ea typeface="Mada"/>
                          <a:cs typeface="Mada"/>
                          <a:sym typeface="Mada"/>
                        </a:rPr>
                        <a:t>constipation </a:t>
                      </a:r>
                      <a:r>
                        <a:rPr lang="en-GB" sz="1100">
                          <a:latin typeface="Mada"/>
                          <a:ea typeface="Mada"/>
                          <a:cs typeface="Mada"/>
                          <a:sym typeface="Mada"/>
                        </a:rPr>
                        <a:t>or obstipation</a:t>
                      </a:r>
                      <a:r>
                        <a:rPr lang="en-GB" sz="1100">
                          <a:latin typeface="Mada"/>
                          <a:ea typeface="Mada"/>
                          <a:cs typeface="Mada"/>
                          <a:sym typeface="Mada"/>
                        </a:rPr>
                        <a:t>, </a:t>
                      </a:r>
                      <a:r>
                        <a:rPr b="1" lang="en-GB" sz="1100">
                          <a:solidFill>
                            <a:srgbClr val="FF0000"/>
                          </a:solidFill>
                          <a:latin typeface="Mada"/>
                          <a:ea typeface="Mada"/>
                          <a:cs typeface="Mada"/>
                          <a:sym typeface="Mada"/>
                        </a:rPr>
                        <a:t>Diarrhea</a:t>
                      </a:r>
                      <a:r>
                        <a:rPr lang="en-GB" sz="1100">
                          <a:latin typeface="Mada"/>
                          <a:ea typeface="Mada"/>
                          <a:cs typeface="Mada"/>
                          <a:sym typeface="Mada"/>
                        </a:rPr>
                        <a:t>  and </a:t>
                      </a:r>
                      <a:r>
                        <a:rPr b="1" lang="en-GB" sz="1100">
                          <a:solidFill>
                            <a:srgbClr val="FF0000"/>
                          </a:solidFill>
                          <a:latin typeface="Mada"/>
                          <a:ea typeface="Mada"/>
                          <a:cs typeface="Mada"/>
                          <a:sym typeface="Mada"/>
                        </a:rPr>
                        <a:t>N/V.</a:t>
                      </a:r>
                      <a:r>
                        <a:rPr lang="en-GB" sz="1100">
                          <a:latin typeface="Mada"/>
                          <a:ea typeface="Mada"/>
                          <a:cs typeface="Mada"/>
                          <a:sym typeface="Mada"/>
                        </a:rPr>
                        <a:t> (Incarcerated hernia)</a:t>
                      </a:r>
                      <a:endParaRPr sz="1100">
                        <a:latin typeface="Mada"/>
                        <a:ea typeface="Mada"/>
                        <a:cs typeface="Mada"/>
                        <a:sym typeface="Mada"/>
                      </a:endParaRPr>
                    </a:p>
                    <a:p>
                      <a:pPr indent="0" lvl="0" marL="0" rtl="0" algn="l">
                        <a:lnSpc>
                          <a:spcPct val="115000"/>
                        </a:lnSpc>
                        <a:spcBef>
                          <a:spcPts val="0"/>
                        </a:spcBef>
                        <a:spcAft>
                          <a:spcPts val="0"/>
                        </a:spcAft>
                        <a:buNone/>
                      </a:pPr>
                      <a:r>
                        <a:rPr lang="en-GB" sz="1100">
                          <a:latin typeface="Mada"/>
                          <a:ea typeface="Mada"/>
                          <a:cs typeface="Mada"/>
                          <a:sym typeface="Mada"/>
                        </a:rPr>
                        <a:t>-Inguinal pain increased with Physical activity (Uncomplicated inguinal hernia) if sudden and </a:t>
                      </a:r>
                      <a:r>
                        <a:rPr lang="en-GB" sz="1100">
                          <a:latin typeface="Mada"/>
                          <a:ea typeface="Mada"/>
                          <a:cs typeface="Mada"/>
                          <a:sym typeface="Mada"/>
                        </a:rPr>
                        <a:t>severe</a:t>
                      </a:r>
                      <a:r>
                        <a:rPr lang="en-GB" sz="1100">
                          <a:latin typeface="Mada"/>
                          <a:ea typeface="Mada"/>
                          <a:cs typeface="Mada"/>
                          <a:sym typeface="Mada"/>
                        </a:rPr>
                        <a:t> then mostly (Strangulated hernia)</a:t>
                      </a:r>
                      <a:endParaRPr sz="1100">
                        <a:latin typeface="Mada"/>
                        <a:ea typeface="Mada"/>
                        <a:cs typeface="Mada"/>
                        <a:sym typeface="Mada"/>
                      </a:endParaRPr>
                    </a:p>
                    <a:p>
                      <a:pPr indent="0" lvl="0" marL="0" rtl="0" algn="l">
                        <a:lnSpc>
                          <a:spcPct val="115000"/>
                        </a:lnSpc>
                        <a:spcBef>
                          <a:spcPts val="0"/>
                        </a:spcBef>
                        <a:spcAft>
                          <a:spcPts val="0"/>
                        </a:spcAft>
                        <a:buNone/>
                      </a:pPr>
                      <a:r>
                        <a:rPr lang="en-GB" sz="1100">
                          <a:latin typeface="Mada"/>
                          <a:ea typeface="Mada"/>
                          <a:cs typeface="Mada"/>
                          <a:sym typeface="Mada"/>
                        </a:rPr>
                        <a:t>Inquire about the potential complications (</a:t>
                      </a:r>
                      <a:r>
                        <a:rPr b="1" lang="en-GB" sz="1100">
                          <a:solidFill>
                            <a:srgbClr val="CC0000"/>
                          </a:solidFill>
                          <a:latin typeface="Mada"/>
                          <a:ea typeface="Mada"/>
                          <a:cs typeface="Mada"/>
                          <a:sym typeface="Mada"/>
                        </a:rPr>
                        <a:t>Emergency presentations</a:t>
                      </a:r>
                      <a:r>
                        <a:rPr lang="en-GB" sz="1100">
                          <a:latin typeface="Mada"/>
                          <a:ea typeface="Mada"/>
                          <a:cs typeface="Mada"/>
                          <a:sym typeface="Mada"/>
                        </a:rPr>
                        <a:t>) of the hernia in the history of present illness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solidFill>
                            <a:srgbClr val="CC0000"/>
                          </a:solidFill>
                          <a:latin typeface="Mada"/>
                          <a:ea typeface="Mada"/>
                          <a:cs typeface="Mada"/>
                          <a:sym typeface="Mada"/>
                        </a:rPr>
                        <a:t>Irreducibility</a:t>
                      </a:r>
                      <a:r>
                        <a:rPr lang="en-GB" sz="1100">
                          <a:latin typeface="Mada"/>
                          <a:ea typeface="Mada"/>
                          <a:cs typeface="Mada"/>
                          <a:sym typeface="Mada"/>
                        </a:rPr>
                        <a:t> (can you reduce the swelling with your hand? What about before, was it reducible?)</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solidFill>
                            <a:srgbClr val="CC0000"/>
                          </a:solidFill>
                          <a:latin typeface="Mada"/>
                          <a:ea typeface="Mada"/>
                          <a:cs typeface="Mada"/>
                          <a:sym typeface="Mada"/>
                        </a:rPr>
                        <a:t>Obstruction </a:t>
                      </a:r>
                      <a:r>
                        <a:rPr lang="en-GB" sz="1100">
                          <a:latin typeface="Mada"/>
                          <a:ea typeface="Mada"/>
                          <a:cs typeface="Mada"/>
                          <a:sym typeface="Mada"/>
                        </a:rPr>
                        <a:t>( Do you have abdominal pain?Do you have constipation?Do you have vomiting?)</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solidFill>
                            <a:srgbClr val="CC0000"/>
                          </a:solidFill>
                          <a:latin typeface="Mada"/>
                          <a:ea typeface="Mada"/>
                          <a:cs typeface="Mada"/>
                          <a:sym typeface="Mada"/>
                        </a:rPr>
                        <a:t>Strangulation </a:t>
                      </a:r>
                      <a:r>
                        <a:rPr lang="en-GB" sz="1100">
                          <a:latin typeface="Mada"/>
                          <a:ea typeface="Mada"/>
                          <a:cs typeface="Mada"/>
                          <a:sym typeface="Mada"/>
                        </a:rPr>
                        <a:t>(Did it become irreducible? Is it painful if you touch it or even without touching?)</a:t>
                      </a:r>
                      <a:endParaRPr sz="1100">
                        <a:solidFill>
                          <a:srgbClr val="38761D"/>
                        </a:solidFill>
                        <a:latin typeface="Mada"/>
                        <a:ea typeface="Mada"/>
                        <a:cs typeface="Mada"/>
                        <a:sym typeface="Mada"/>
                      </a:endParaRPr>
                    </a:p>
                    <a:p>
                      <a:pPr indent="-298450" lvl="0" marL="457200" rtl="0" algn="l">
                        <a:lnSpc>
                          <a:spcPct val="115000"/>
                        </a:lnSpc>
                        <a:spcBef>
                          <a:spcPts val="0"/>
                        </a:spcBef>
                        <a:spcAft>
                          <a:spcPts val="0"/>
                        </a:spcAft>
                        <a:buClr>
                          <a:srgbClr val="38761D"/>
                        </a:buClr>
                        <a:buSzPts val="1100"/>
                        <a:buFont typeface="Mada"/>
                        <a:buChar char="●"/>
                      </a:pPr>
                      <a:r>
                        <a:rPr lang="en-GB" sz="1100">
                          <a:solidFill>
                            <a:srgbClr val="38761D"/>
                          </a:solidFill>
                          <a:latin typeface="Mada"/>
                          <a:ea typeface="Mada"/>
                          <a:cs typeface="Mada"/>
                          <a:sym typeface="Mada"/>
                        </a:rPr>
                        <a:t>Urinary symptoms.</a:t>
                      </a:r>
                      <a:endParaRPr sz="1100">
                        <a:solidFill>
                          <a:srgbClr val="38761D"/>
                        </a:solidFill>
                        <a:latin typeface="Mada"/>
                        <a:ea typeface="Mada"/>
                        <a:cs typeface="Mada"/>
                        <a:sym typeface="Mada"/>
                      </a:endParaRPr>
                    </a:p>
                    <a:p>
                      <a:pPr indent="-298450" lvl="0" marL="457200" rtl="0" algn="l">
                        <a:lnSpc>
                          <a:spcPct val="115000"/>
                        </a:lnSpc>
                        <a:spcBef>
                          <a:spcPts val="0"/>
                        </a:spcBef>
                        <a:spcAft>
                          <a:spcPts val="0"/>
                        </a:spcAft>
                        <a:buClr>
                          <a:srgbClr val="38761D"/>
                        </a:buClr>
                        <a:buSzPts val="1100"/>
                        <a:buFont typeface="Mada"/>
                        <a:buChar char="●"/>
                      </a:pPr>
                      <a:r>
                        <a:rPr lang="en-GB" sz="1100">
                          <a:solidFill>
                            <a:srgbClr val="38761D"/>
                          </a:solidFill>
                          <a:latin typeface="Mada"/>
                          <a:ea typeface="Mada"/>
                          <a:cs typeface="Mada"/>
                          <a:sym typeface="Mada"/>
                        </a:rPr>
                        <a:t>Respiratory  symptoms ( may </a:t>
                      </a:r>
                      <a:r>
                        <a:rPr lang="en-GB" sz="1100">
                          <a:solidFill>
                            <a:srgbClr val="38761D"/>
                          </a:solidFill>
                          <a:latin typeface="Mada"/>
                          <a:ea typeface="Mada"/>
                          <a:cs typeface="Mada"/>
                          <a:sym typeface="Mada"/>
                        </a:rPr>
                        <a:t>precipitate</a:t>
                      </a:r>
                      <a:r>
                        <a:rPr lang="en-GB" sz="1100">
                          <a:solidFill>
                            <a:srgbClr val="38761D"/>
                          </a:solidFill>
                          <a:latin typeface="Mada"/>
                          <a:ea typeface="Mada"/>
                          <a:cs typeface="Mada"/>
                          <a:sym typeface="Mada"/>
                        </a:rPr>
                        <a:t> hernia  )</a:t>
                      </a:r>
                      <a:endParaRPr sz="1100">
                        <a:solidFill>
                          <a:srgbClr val="38761D"/>
                        </a:solidFill>
                        <a:latin typeface="Mada"/>
                        <a:ea typeface="Mada"/>
                        <a:cs typeface="Mada"/>
                        <a:sym typeface="Mada"/>
                      </a:endParaRPr>
                    </a:p>
                    <a:p>
                      <a:pPr indent="0" lvl="0" marL="0" rtl="0" algn="l">
                        <a:lnSpc>
                          <a:spcPct val="115000"/>
                        </a:lnSpc>
                        <a:spcBef>
                          <a:spcPts val="0"/>
                        </a:spcBef>
                        <a:spcAft>
                          <a:spcPts val="0"/>
                        </a:spcAft>
                        <a:buNone/>
                      </a:pPr>
                      <a:r>
                        <a:rPr lang="en-GB" sz="1100">
                          <a:latin typeface="Mada"/>
                          <a:ea typeface="Mada"/>
                          <a:cs typeface="Mada"/>
                          <a:sym typeface="Mada"/>
                        </a:rPr>
                        <a:t>Constitutional </a:t>
                      </a:r>
                      <a:r>
                        <a:rPr lang="en-GB" sz="1100">
                          <a:latin typeface="Mada"/>
                          <a:ea typeface="Mada"/>
                          <a:cs typeface="Mada"/>
                          <a:sym typeface="Mada"/>
                        </a:rPr>
                        <a:t>symptoms</a:t>
                      </a:r>
                      <a:r>
                        <a:rPr lang="en-GB" sz="1100">
                          <a:latin typeface="Mada"/>
                          <a:ea typeface="Mada"/>
                          <a:cs typeface="Mada"/>
                          <a:sym typeface="Mada"/>
                        </a:rPr>
                        <a:t> : </a:t>
                      </a:r>
                      <a:endParaRPr sz="1100">
                        <a:latin typeface="Mada"/>
                        <a:ea typeface="Mada"/>
                        <a:cs typeface="Mada"/>
                        <a:sym typeface="Mada"/>
                      </a:endParaRPr>
                    </a:p>
                    <a:p>
                      <a:pPr indent="0" lvl="0" marL="0" rtl="0" algn="l">
                        <a:lnSpc>
                          <a:spcPct val="115000"/>
                        </a:lnSpc>
                        <a:spcBef>
                          <a:spcPts val="0"/>
                        </a:spcBef>
                        <a:spcAft>
                          <a:spcPts val="0"/>
                        </a:spcAft>
                        <a:buNone/>
                      </a:pPr>
                      <a:r>
                        <a:rPr b="1" lang="en-GB" sz="1100">
                          <a:solidFill>
                            <a:srgbClr val="FF0000"/>
                          </a:solidFill>
                          <a:latin typeface="Mada"/>
                          <a:ea typeface="Mada"/>
                          <a:cs typeface="Mada"/>
                          <a:sym typeface="Mada"/>
                        </a:rPr>
                        <a:t>-Fever     </a:t>
                      </a:r>
                      <a:r>
                        <a:rPr lang="en-GB" sz="1100">
                          <a:latin typeface="Mada"/>
                          <a:ea typeface="Mada"/>
                          <a:cs typeface="Mada"/>
                          <a:sym typeface="Mada"/>
                        </a:rPr>
                        <a:t>                    -Night sweats </a:t>
                      </a:r>
                      <a:endParaRPr sz="1100">
                        <a:latin typeface="Mada"/>
                        <a:ea typeface="Mada"/>
                        <a:cs typeface="Mada"/>
                        <a:sym typeface="Mada"/>
                      </a:endParaRPr>
                    </a:p>
                    <a:p>
                      <a:pPr indent="0" lvl="0" marL="0" rtl="0" algn="l">
                        <a:lnSpc>
                          <a:spcPct val="115000"/>
                        </a:lnSpc>
                        <a:spcBef>
                          <a:spcPts val="0"/>
                        </a:spcBef>
                        <a:spcAft>
                          <a:spcPts val="0"/>
                        </a:spcAft>
                        <a:buNone/>
                      </a:pPr>
                      <a:r>
                        <a:rPr lang="en-GB" sz="1100">
                          <a:latin typeface="Mada"/>
                          <a:ea typeface="Mada"/>
                          <a:cs typeface="Mada"/>
                          <a:sym typeface="Mada"/>
                        </a:rPr>
                        <a:t>-Weight loss             - Fatigue</a:t>
                      </a:r>
                      <a:endParaRPr sz="1100">
                        <a:latin typeface="Mada"/>
                        <a:ea typeface="Mada"/>
                        <a:cs typeface="Mada"/>
                        <a:sym typeface="Mada"/>
                      </a:endParaRPr>
                    </a:p>
                  </a:txBody>
                  <a:tcPr marT="91425" marB="91425" marR="91425" marL="91425"/>
                </a:tc>
              </a:tr>
              <a:tr h="350500">
                <a:tc>
                  <a:txBody>
                    <a:bodyPr/>
                    <a:lstStyle/>
                    <a:p>
                      <a:pPr indent="0" lvl="0" marL="0" rtl="0" algn="ctr">
                        <a:lnSpc>
                          <a:spcPct val="115000"/>
                        </a:lnSpc>
                        <a:spcBef>
                          <a:spcPts val="0"/>
                        </a:spcBef>
                        <a:spcAft>
                          <a:spcPts val="0"/>
                        </a:spcAft>
                        <a:buNone/>
                      </a:pPr>
                      <a:r>
                        <a:rPr b="1" lang="en-GB" sz="1100">
                          <a:latin typeface="Mada"/>
                          <a:ea typeface="Mada"/>
                          <a:cs typeface="Mada"/>
                          <a:sym typeface="Mada"/>
                        </a:rPr>
                        <a:t>Severity</a:t>
                      </a:r>
                      <a:endParaRPr b="1" sz="1100">
                        <a:latin typeface="Mada"/>
                        <a:ea typeface="Mada"/>
                        <a:cs typeface="Mada"/>
                        <a:sym typeface="Mada"/>
                      </a:endParaRPr>
                    </a:p>
                  </a:txBody>
                  <a:tcPr marT="91425" marB="91425" marR="91425" marL="91425" anchor="ctr">
                    <a:solidFill>
                      <a:srgbClr val="FCE5CD"/>
                    </a:solidFill>
                  </a:tcPr>
                </a:tc>
                <a:tc>
                  <a:txBody>
                    <a:bodyPr/>
                    <a:lstStyle/>
                    <a:p>
                      <a:pPr indent="0" lvl="0" marL="0" rtl="0" algn="l">
                        <a:lnSpc>
                          <a:spcPct val="115000"/>
                        </a:lnSpc>
                        <a:spcBef>
                          <a:spcPts val="0"/>
                        </a:spcBef>
                        <a:spcAft>
                          <a:spcPts val="0"/>
                        </a:spcAft>
                        <a:buNone/>
                      </a:pPr>
                      <a:r>
                        <a:rPr lang="en-GB" sz="1100">
                          <a:latin typeface="Mada"/>
                          <a:ea typeface="Mada"/>
                          <a:cs typeface="Mada"/>
                          <a:sym typeface="Mada"/>
                        </a:rPr>
                        <a:t>Ask if it affects daily life activity, sleep, walking, or standing.</a:t>
                      </a:r>
                      <a:endParaRPr sz="1100">
                        <a:latin typeface="Mada"/>
                        <a:ea typeface="Mada"/>
                        <a:cs typeface="Mada"/>
                        <a:sym typeface="Mada"/>
                      </a:endParaRPr>
                    </a:p>
                  </a:txBody>
                  <a:tcPr marT="91425" marB="91425" marR="91425" marL="91425"/>
                </a:tc>
              </a:tr>
              <a:tr h="350500">
                <a:tc>
                  <a:txBody>
                    <a:bodyPr/>
                    <a:lstStyle/>
                    <a:p>
                      <a:pPr indent="0" lvl="0" marL="0" rtl="0" algn="ctr">
                        <a:lnSpc>
                          <a:spcPct val="115000"/>
                        </a:lnSpc>
                        <a:spcBef>
                          <a:spcPts val="0"/>
                        </a:spcBef>
                        <a:spcAft>
                          <a:spcPts val="0"/>
                        </a:spcAft>
                        <a:buNone/>
                      </a:pPr>
                      <a:r>
                        <a:rPr b="1" lang="en-GB" sz="1100">
                          <a:solidFill>
                            <a:srgbClr val="6AA84F"/>
                          </a:solidFill>
                          <a:latin typeface="Mada"/>
                          <a:ea typeface="Mada"/>
                          <a:cs typeface="Mada"/>
                          <a:sym typeface="Mada"/>
                        </a:rPr>
                        <a:t>Red flag</a:t>
                      </a:r>
                      <a:endParaRPr b="1" sz="1100">
                        <a:solidFill>
                          <a:srgbClr val="6AA84F"/>
                        </a:solidFill>
                        <a:latin typeface="Mada"/>
                        <a:ea typeface="Mada"/>
                        <a:cs typeface="Mada"/>
                        <a:sym typeface="Mada"/>
                      </a:endParaRPr>
                    </a:p>
                  </a:txBody>
                  <a:tcPr marT="91425" marB="91425" marR="91425" marL="91425" anchor="ctr">
                    <a:solidFill>
                      <a:srgbClr val="FCE5CD"/>
                    </a:solidFill>
                  </a:tcPr>
                </a:tc>
                <a:tc>
                  <a:txBody>
                    <a:bodyPr/>
                    <a:lstStyle/>
                    <a:p>
                      <a:pPr indent="-298450" lvl="0" marL="457200" rtl="0" algn="l">
                        <a:lnSpc>
                          <a:spcPct val="115000"/>
                        </a:lnSpc>
                        <a:spcBef>
                          <a:spcPts val="0"/>
                        </a:spcBef>
                        <a:spcAft>
                          <a:spcPts val="0"/>
                        </a:spcAft>
                        <a:buSzPts val="1100"/>
                        <a:buFont typeface="Mada"/>
                        <a:buChar char="●"/>
                      </a:pPr>
                      <a:r>
                        <a:rPr b="1" lang="en-GB" sz="1100">
                          <a:solidFill>
                            <a:srgbClr val="FF0000"/>
                          </a:solidFill>
                          <a:latin typeface="Mada"/>
                          <a:ea typeface="Mada"/>
                          <a:cs typeface="Mada"/>
                          <a:sym typeface="Mada"/>
                        </a:rPr>
                        <a:t>Smoking</a:t>
                      </a:r>
                      <a:r>
                        <a:rPr lang="en-GB" sz="1100">
                          <a:latin typeface="Mada"/>
                          <a:ea typeface="Mada"/>
                          <a:cs typeface="Mada"/>
                          <a:sym typeface="Mada"/>
                        </a:rPr>
                        <a:t>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latin typeface="Mada"/>
                          <a:ea typeface="Mada"/>
                          <a:cs typeface="Mada"/>
                          <a:sym typeface="Mada"/>
                        </a:rPr>
                        <a:t>Obesity </a:t>
                      </a:r>
                      <a:endParaRPr sz="1100">
                        <a:latin typeface="Mada"/>
                        <a:ea typeface="Mada"/>
                        <a:cs typeface="Mada"/>
                        <a:sym typeface="Mada"/>
                      </a:endParaRPr>
                    </a:p>
                  </a:txBody>
                  <a:tcPr marT="91425" marB="91425" marR="91425" marL="91425"/>
                </a:tc>
              </a:tr>
            </a:tbl>
          </a:graphicData>
        </a:graphic>
      </p:graphicFrame>
      <p:sp>
        <p:nvSpPr>
          <p:cNvPr id="2037" name="Google Shape;2037;p109"/>
          <p:cNvSpPr txBox="1"/>
          <p:nvPr/>
        </p:nvSpPr>
        <p:spPr>
          <a:xfrm>
            <a:off x="3515050" y="653438"/>
            <a:ext cx="3061800" cy="9843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Saphena varix.</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Psoas abscess/Psoas bursa.</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Hydrocele,Varicocele, or Spermatocele.</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a:p>
        </p:txBody>
      </p:sp>
      <p:sp>
        <p:nvSpPr>
          <p:cNvPr id="2038" name="Google Shape;2038;p109"/>
          <p:cNvSpPr txBox="1"/>
          <p:nvPr/>
        </p:nvSpPr>
        <p:spPr>
          <a:xfrm>
            <a:off x="2130075" y="10155200"/>
            <a:ext cx="3061800" cy="5232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Chronic Respiratory illnesses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Chronic GI illnesses  </a:t>
            </a:r>
            <a:endParaRPr sz="1100">
              <a:latin typeface="Mada"/>
              <a:ea typeface="Mada"/>
              <a:cs typeface="Mada"/>
              <a:sym typeface="Mada"/>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2" name="Shape 2042"/>
        <p:cNvGrpSpPr/>
        <p:nvPr/>
      </p:nvGrpSpPr>
      <p:grpSpPr>
        <a:xfrm>
          <a:off x="0" y="0"/>
          <a:ext cx="0" cy="0"/>
          <a:chOff x="0" y="0"/>
          <a:chExt cx="0" cy="0"/>
        </a:xfrm>
      </p:grpSpPr>
      <p:sp>
        <p:nvSpPr>
          <p:cNvPr id="2043" name="Google Shape;2043;p110"/>
          <p:cNvSpPr txBox="1"/>
          <p:nvPr/>
        </p:nvSpPr>
        <p:spPr>
          <a:xfrm>
            <a:off x="196863" y="1174975"/>
            <a:ext cx="7195800" cy="91116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Past Medical and Surgical History: </a:t>
            </a:r>
            <a:endParaRPr b="1" sz="1100">
              <a:solidFill>
                <a:srgbClr val="6AA84F"/>
              </a:solidFill>
              <a:latin typeface="Mada"/>
              <a:ea typeface="Mada"/>
              <a:cs typeface="Mada"/>
              <a:sym typeface="Mada"/>
            </a:endParaRPr>
          </a:p>
          <a:p>
            <a:pPr indent="0" lvl="0" marL="0" rtl="0" algn="l">
              <a:lnSpc>
                <a:spcPct val="115000"/>
              </a:lnSpc>
              <a:spcBef>
                <a:spcPts val="0"/>
              </a:spcBef>
              <a:spcAft>
                <a:spcPts val="0"/>
              </a:spcAft>
              <a:buNone/>
            </a:pPr>
            <a:r>
              <a:rPr b="1" lang="en-GB" sz="1100">
                <a:solidFill>
                  <a:schemeClr val="dk1"/>
                </a:solidFill>
                <a:highlight>
                  <a:srgbClr val="FFFFFF"/>
                </a:highlight>
                <a:latin typeface="Mada"/>
                <a:ea typeface="Mada"/>
                <a:cs typeface="Mada"/>
                <a:sym typeface="Mada"/>
              </a:rPr>
              <a:t>-Ask about Hx of previous hernias in the same site/other site(s).</a:t>
            </a:r>
            <a:endParaRPr b="1" sz="1100">
              <a:solidFill>
                <a:schemeClr val="dk1"/>
              </a:solidFill>
              <a:highlight>
                <a:srgbClr val="FFFFFF"/>
              </a:highlight>
              <a:latin typeface="Mada"/>
              <a:ea typeface="Mada"/>
              <a:cs typeface="Mada"/>
              <a:sym typeface="Mada"/>
            </a:endParaRPr>
          </a:p>
          <a:p>
            <a:pPr indent="0" lvl="0" marL="0" rtl="0" algn="l">
              <a:lnSpc>
                <a:spcPct val="115000"/>
              </a:lnSpc>
              <a:spcBef>
                <a:spcPts val="0"/>
              </a:spcBef>
              <a:spcAft>
                <a:spcPts val="0"/>
              </a:spcAft>
              <a:buNone/>
            </a:pPr>
            <a:r>
              <a:rPr lang="en-GB" sz="1100">
                <a:solidFill>
                  <a:schemeClr val="dk1"/>
                </a:solidFill>
                <a:highlight>
                  <a:srgbClr val="FFFFFF"/>
                </a:highlight>
                <a:latin typeface="Mada"/>
                <a:ea typeface="Mada"/>
                <a:cs typeface="Mada"/>
                <a:sym typeface="Mada"/>
              </a:rPr>
              <a:t>-Ask about any previous surgical repair at the site of present swelling.</a:t>
            </a:r>
            <a:endParaRPr sz="1100">
              <a:solidFill>
                <a:schemeClr val="dk1"/>
              </a:solidFill>
              <a:highlight>
                <a:srgbClr val="FFFFFF"/>
              </a:highlight>
              <a:latin typeface="Mada"/>
              <a:ea typeface="Mada"/>
              <a:cs typeface="Mada"/>
              <a:sym typeface="Mada"/>
            </a:endParaRPr>
          </a:p>
          <a:p>
            <a:pPr indent="0" lvl="0" marL="0" rtl="0" algn="l">
              <a:lnSpc>
                <a:spcPct val="115000"/>
              </a:lnSpc>
              <a:spcBef>
                <a:spcPts val="0"/>
              </a:spcBef>
              <a:spcAft>
                <a:spcPts val="0"/>
              </a:spcAft>
              <a:buNone/>
            </a:pPr>
            <a:r>
              <a:rPr lang="en-GB" sz="1100">
                <a:solidFill>
                  <a:schemeClr val="dk1"/>
                </a:solidFill>
                <a:highlight>
                  <a:srgbClr val="FFFFFF"/>
                </a:highlight>
                <a:latin typeface="Mada"/>
                <a:ea typeface="Mada"/>
                <a:cs typeface="Mada"/>
                <a:sym typeface="Mada"/>
              </a:rPr>
              <a:t>- </a:t>
            </a:r>
            <a:r>
              <a:rPr lang="en-GB" sz="1100">
                <a:solidFill>
                  <a:srgbClr val="6AA84F"/>
                </a:solidFill>
                <a:highlight>
                  <a:srgbClr val="FFFFFF"/>
                </a:highlight>
                <a:latin typeface="Mada"/>
                <a:ea typeface="Mada"/>
                <a:cs typeface="Mada"/>
                <a:sym typeface="Mada"/>
              </a:rPr>
              <a:t>Ask if the patient got any diagnosis or done any investigations before coming to you.</a:t>
            </a:r>
            <a:endParaRPr sz="1100">
              <a:solidFill>
                <a:srgbClr val="6AA84F"/>
              </a:solidFill>
              <a:highlight>
                <a:srgbClr val="FFFFFF"/>
              </a:highlight>
              <a:latin typeface="Mada"/>
              <a:ea typeface="Mada"/>
              <a:cs typeface="Mada"/>
              <a:sym typeface="Mada"/>
            </a:endParaRPr>
          </a:p>
          <a:p>
            <a:pPr indent="0" lvl="0" marL="0" rtl="0" algn="l">
              <a:lnSpc>
                <a:spcPct val="115000"/>
              </a:lnSpc>
              <a:spcBef>
                <a:spcPts val="0"/>
              </a:spcBef>
              <a:spcAft>
                <a:spcPts val="0"/>
              </a:spcAft>
              <a:buNone/>
            </a:pPr>
            <a:r>
              <a:rPr lang="en-GB" sz="1100">
                <a:solidFill>
                  <a:schemeClr val="dk1"/>
                </a:solidFill>
                <a:highlight>
                  <a:srgbClr val="FFFFFF"/>
                </a:highlight>
                <a:latin typeface="Mada"/>
                <a:ea typeface="Mada"/>
                <a:cs typeface="Mada"/>
                <a:sym typeface="Mada"/>
              </a:rPr>
              <a:t>-Hx of any condition increasing intra-abdominal pressure, including: Powerful muscular effort, Whooping cough in childhood, Chronic cough in adults, Straining on micturition or defecation, Ascites.</a:t>
            </a:r>
            <a:endParaRPr sz="1100">
              <a:solidFill>
                <a:schemeClr val="dk1"/>
              </a:solidFill>
              <a:highlight>
                <a:srgbClr val="FFFFFF"/>
              </a:highlight>
              <a:latin typeface="Mada"/>
              <a:ea typeface="Mada"/>
              <a:cs typeface="Mada"/>
              <a:sym typeface="Mada"/>
            </a:endParaRPr>
          </a:p>
          <a:p>
            <a:pPr indent="0" lvl="0" marL="0" rtl="0" algn="l">
              <a:lnSpc>
                <a:spcPct val="115000"/>
              </a:lnSpc>
              <a:spcBef>
                <a:spcPts val="0"/>
              </a:spcBef>
              <a:spcAft>
                <a:spcPts val="0"/>
              </a:spcAft>
              <a:buNone/>
            </a:pPr>
            <a:r>
              <a:rPr lang="en-GB" sz="1100">
                <a:solidFill>
                  <a:schemeClr val="dk1"/>
                </a:solidFill>
                <a:highlight>
                  <a:srgbClr val="FFFFFF"/>
                </a:highlight>
                <a:latin typeface="Mada"/>
                <a:ea typeface="Mada"/>
                <a:cs typeface="Mada"/>
                <a:sym typeface="Mada"/>
              </a:rPr>
              <a:t>-An acquired abdominal wall weakness following trauma or surgery.</a:t>
            </a:r>
            <a:endParaRPr sz="1100">
              <a:solidFill>
                <a:schemeClr val="dk1"/>
              </a:solidFill>
              <a:highlight>
                <a:srgbClr val="FFFFFF"/>
              </a:highlight>
              <a:latin typeface="Mada"/>
              <a:ea typeface="Mada"/>
              <a:cs typeface="Mada"/>
              <a:sym typeface="Mada"/>
            </a:endParaRPr>
          </a:p>
          <a:p>
            <a:pPr indent="0" lvl="0" marL="0" rtl="0" algn="l">
              <a:lnSpc>
                <a:spcPct val="115000"/>
              </a:lnSpc>
              <a:spcBef>
                <a:spcPts val="0"/>
              </a:spcBef>
              <a:spcAft>
                <a:spcPts val="0"/>
              </a:spcAft>
              <a:buNone/>
            </a:pPr>
            <a:r>
              <a:rPr lang="en-GB" sz="1100">
                <a:solidFill>
                  <a:schemeClr val="dk1"/>
                </a:solidFill>
                <a:highlight>
                  <a:srgbClr val="FFFFFF"/>
                </a:highlight>
                <a:latin typeface="Mada"/>
                <a:ea typeface="Mada"/>
                <a:cs typeface="Mada"/>
                <a:sym typeface="Mada"/>
              </a:rPr>
              <a:t>-Obesity and Malignancy.</a:t>
            </a:r>
            <a:endParaRPr sz="1100">
              <a:solidFill>
                <a:schemeClr val="dk1"/>
              </a:solidFill>
              <a:highlight>
                <a:srgbClr val="FFFFFF"/>
              </a:highlight>
              <a:latin typeface="Mada"/>
              <a:ea typeface="Mada"/>
              <a:cs typeface="Mada"/>
              <a:sym typeface="Mada"/>
            </a:endParaRPr>
          </a:p>
          <a:p>
            <a:pPr indent="0" lvl="0" marL="0" rtl="0" algn="l">
              <a:lnSpc>
                <a:spcPct val="115000"/>
              </a:lnSpc>
              <a:spcBef>
                <a:spcPts val="0"/>
              </a:spcBef>
              <a:spcAft>
                <a:spcPts val="0"/>
              </a:spcAft>
              <a:buNone/>
            </a:pPr>
            <a:r>
              <a:rPr lang="en-GB" sz="1100">
                <a:solidFill>
                  <a:schemeClr val="dk1"/>
                </a:solidFill>
                <a:highlight>
                  <a:srgbClr val="FFFFFF"/>
                </a:highlight>
                <a:latin typeface="Mada"/>
                <a:ea typeface="Mada"/>
                <a:cs typeface="Mada"/>
                <a:sym typeface="Mada"/>
              </a:rPr>
              <a:t>-Have you been diagnosed with bronchial asthma before? (the cough may cause herniation)</a:t>
            </a:r>
            <a:endParaRPr sz="1100">
              <a:solidFill>
                <a:schemeClr val="dk1"/>
              </a:solidFill>
              <a:highlight>
                <a:srgbClr val="FFFFFF"/>
              </a:highlight>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highlight>
                <a:srgbClr val="FFFFFF"/>
              </a:highlight>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Social History:</a:t>
            </a:r>
            <a:endParaRPr b="1" sz="1100">
              <a:solidFill>
                <a:schemeClr val="dk1"/>
              </a:solidFill>
              <a:highlight>
                <a:srgbClr val="F9DEC9"/>
              </a:highlight>
              <a:latin typeface="Mada"/>
              <a:ea typeface="Mada"/>
              <a:cs typeface="Mada"/>
              <a:sym typeface="Mada"/>
            </a:endParaRPr>
          </a:p>
          <a:p>
            <a:pPr indent="0" lvl="0" marL="0" rtl="0" algn="l">
              <a:lnSpc>
                <a:spcPct val="115000"/>
              </a:lnSpc>
              <a:spcBef>
                <a:spcPts val="0"/>
              </a:spcBef>
              <a:spcAft>
                <a:spcPts val="0"/>
              </a:spcAft>
              <a:buNone/>
            </a:pPr>
            <a:r>
              <a:rPr b="1" lang="en-GB" sz="1100">
                <a:solidFill>
                  <a:srgbClr val="FF0000"/>
                </a:solidFill>
                <a:highlight>
                  <a:srgbClr val="FFFFFF"/>
                </a:highlight>
                <a:latin typeface="Mada"/>
                <a:ea typeface="Mada"/>
                <a:cs typeface="Mada"/>
                <a:sym typeface="Mada"/>
              </a:rPr>
              <a:t>-Smoking (Causes collagen deficiency)</a:t>
            </a:r>
            <a:endParaRPr b="1" sz="1100">
              <a:solidFill>
                <a:srgbClr val="FF0000"/>
              </a:solidFill>
              <a:highlight>
                <a:srgbClr val="FFFFFF"/>
              </a:highlight>
              <a:latin typeface="Mada"/>
              <a:ea typeface="Mada"/>
              <a:cs typeface="Mada"/>
              <a:sym typeface="Mada"/>
            </a:endParaRPr>
          </a:p>
          <a:p>
            <a:pPr indent="0" lvl="0" marL="0" rtl="0" algn="l">
              <a:lnSpc>
                <a:spcPct val="115000"/>
              </a:lnSpc>
              <a:spcBef>
                <a:spcPts val="0"/>
              </a:spcBef>
              <a:spcAft>
                <a:spcPts val="0"/>
              </a:spcAft>
              <a:buNone/>
            </a:pPr>
            <a:r>
              <a:rPr lang="en-GB" sz="1100">
                <a:solidFill>
                  <a:schemeClr val="dk1"/>
                </a:solidFill>
                <a:highlight>
                  <a:srgbClr val="FFFFFF"/>
                </a:highlight>
                <a:latin typeface="Mada"/>
                <a:ea typeface="Mada"/>
                <a:cs typeface="Mada"/>
                <a:sym typeface="Mada"/>
              </a:rPr>
              <a:t>-Stress.</a:t>
            </a:r>
            <a:endParaRPr sz="1100">
              <a:solidFill>
                <a:schemeClr val="dk1"/>
              </a:solidFill>
              <a:highlight>
                <a:srgbClr val="FFFFFF"/>
              </a:highlight>
              <a:latin typeface="Mada"/>
              <a:ea typeface="Mada"/>
              <a:cs typeface="Mada"/>
              <a:sym typeface="Mada"/>
            </a:endParaRPr>
          </a:p>
          <a:p>
            <a:pPr indent="0" lvl="0" marL="0" rtl="0" algn="l">
              <a:lnSpc>
                <a:spcPct val="115000"/>
              </a:lnSpc>
              <a:spcBef>
                <a:spcPts val="0"/>
              </a:spcBef>
              <a:spcAft>
                <a:spcPts val="0"/>
              </a:spcAft>
              <a:buNone/>
            </a:pPr>
            <a:r>
              <a:rPr lang="en-GB" sz="1100">
                <a:solidFill>
                  <a:schemeClr val="dk1"/>
                </a:solidFill>
                <a:highlight>
                  <a:srgbClr val="FFFFFF"/>
                </a:highlight>
                <a:latin typeface="Mada"/>
                <a:ea typeface="Mada"/>
                <a:cs typeface="Mada"/>
                <a:sym typeface="Mada"/>
              </a:rPr>
              <a:t>-Nature of present and past occupation, especially if it has much heavy lifting work and great straining in the abdominal wall muscles.</a:t>
            </a:r>
            <a:endParaRPr sz="1100">
              <a:solidFill>
                <a:schemeClr val="dk1"/>
              </a:solidFill>
              <a:highlight>
                <a:srgbClr val="FFFFFF"/>
              </a:highlight>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highlight>
                <a:schemeClr val="lt1"/>
              </a:highlight>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Ob/Gyn history (For Female):</a:t>
            </a:r>
            <a:endParaRPr b="1" sz="1100">
              <a:solidFill>
                <a:schemeClr val="dk1"/>
              </a:solidFill>
              <a:highlight>
                <a:srgbClr val="F9DEC9"/>
              </a:highlight>
              <a:latin typeface="Mada"/>
              <a:ea typeface="Mada"/>
              <a:cs typeface="Mada"/>
              <a:sym typeface="Mada"/>
            </a:endParaRPr>
          </a:p>
          <a:p>
            <a:pPr indent="0" lvl="0" marL="0" rtl="0" algn="l">
              <a:lnSpc>
                <a:spcPct val="115000"/>
              </a:lnSpc>
              <a:spcBef>
                <a:spcPts val="0"/>
              </a:spcBef>
              <a:spcAft>
                <a:spcPts val="0"/>
              </a:spcAft>
              <a:buNone/>
            </a:pPr>
            <a:r>
              <a:rPr b="1" lang="en-GB" sz="1100">
                <a:solidFill>
                  <a:schemeClr val="dk1"/>
                </a:solidFill>
                <a:highlight>
                  <a:srgbClr val="FFFFFF"/>
                </a:highlight>
                <a:latin typeface="Mada"/>
                <a:ea typeface="Mada"/>
                <a:cs typeface="Mada"/>
                <a:sym typeface="Mada"/>
              </a:rPr>
              <a:t>-</a:t>
            </a:r>
            <a:r>
              <a:rPr lang="en-GB" sz="1100">
                <a:solidFill>
                  <a:schemeClr val="dk1"/>
                </a:solidFill>
                <a:highlight>
                  <a:srgbClr val="FFFFFF"/>
                </a:highlight>
                <a:latin typeface="Mada"/>
                <a:ea typeface="Mada"/>
                <a:cs typeface="Mada"/>
                <a:sym typeface="Mada"/>
              </a:rPr>
              <a:t>Current pregnancy.</a:t>
            </a:r>
            <a:endParaRPr sz="1100">
              <a:solidFill>
                <a:schemeClr val="dk1"/>
              </a:solidFill>
              <a:highlight>
                <a:srgbClr val="FFFFFF"/>
              </a:highlight>
              <a:latin typeface="Mada"/>
              <a:ea typeface="Mada"/>
              <a:cs typeface="Mada"/>
              <a:sym typeface="Mada"/>
            </a:endParaRPr>
          </a:p>
          <a:p>
            <a:pPr indent="0" lvl="0" marL="0" rtl="0" algn="l">
              <a:lnSpc>
                <a:spcPct val="115000"/>
              </a:lnSpc>
              <a:spcBef>
                <a:spcPts val="0"/>
              </a:spcBef>
              <a:spcAft>
                <a:spcPts val="0"/>
              </a:spcAft>
              <a:buNone/>
            </a:pPr>
            <a:r>
              <a:rPr lang="en-GB" sz="1100">
                <a:solidFill>
                  <a:schemeClr val="dk1"/>
                </a:solidFill>
                <a:highlight>
                  <a:srgbClr val="FFFFFF"/>
                </a:highlight>
                <a:latin typeface="Mada"/>
                <a:ea typeface="Mada"/>
                <a:cs typeface="Mada"/>
                <a:sym typeface="Mada"/>
              </a:rPr>
              <a:t>-Previous C-section.</a:t>
            </a:r>
            <a:endParaRPr sz="1100">
              <a:solidFill>
                <a:schemeClr val="dk1"/>
              </a:solidFill>
              <a:highlight>
                <a:srgbClr val="FFFFFF"/>
              </a:highlight>
              <a:latin typeface="Mada"/>
              <a:ea typeface="Mada"/>
              <a:cs typeface="Mada"/>
              <a:sym typeface="Mada"/>
            </a:endParaRPr>
          </a:p>
          <a:p>
            <a:pPr indent="0" lvl="0" marL="0" rtl="0" algn="l">
              <a:lnSpc>
                <a:spcPct val="115000"/>
              </a:lnSpc>
              <a:spcBef>
                <a:spcPts val="0"/>
              </a:spcBef>
              <a:spcAft>
                <a:spcPts val="0"/>
              </a:spcAft>
              <a:buNone/>
            </a:pPr>
            <a:r>
              <a:rPr lang="en-GB" sz="1100">
                <a:solidFill>
                  <a:srgbClr val="6AA84F"/>
                </a:solidFill>
                <a:highlight>
                  <a:srgbClr val="FFFFFF"/>
                </a:highlight>
                <a:latin typeface="Mada"/>
                <a:ea typeface="Mada"/>
                <a:cs typeface="Mada"/>
                <a:sym typeface="Mada"/>
              </a:rPr>
              <a:t>- Number of children </a:t>
            </a:r>
            <a:endParaRPr sz="1100">
              <a:solidFill>
                <a:srgbClr val="6AA84F"/>
              </a:solidFill>
              <a:highlight>
                <a:srgbClr val="FFFFFF"/>
              </a:highlight>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highlight>
                <a:srgbClr val="FFFFFF"/>
              </a:highlight>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highlight>
                  <a:srgbClr val="F9DEC9"/>
                </a:highlight>
                <a:latin typeface="Mada"/>
                <a:ea typeface="Mada"/>
                <a:cs typeface="Mada"/>
                <a:sym typeface="Mada"/>
              </a:rPr>
              <a:t>Systemic Review:</a:t>
            </a:r>
            <a:r>
              <a:rPr b="1" lang="en-GB" sz="1100">
                <a:solidFill>
                  <a:schemeClr val="dk1"/>
                </a:solidFill>
                <a:highlight>
                  <a:srgbClr val="F9DEC9"/>
                </a:highlight>
                <a:latin typeface="Mada"/>
                <a:ea typeface="Mada"/>
                <a:cs typeface="Mada"/>
                <a:sym typeface="Mada"/>
              </a:rPr>
              <a:t> </a:t>
            </a:r>
            <a:endParaRPr b="1" sz="1100">
              <a:solidFill>
                <a:schemeClr val="dk1"/>
              </a:solidFill>
              <a:highlight>
                <a:srgbClr val="F9DEC9"/>
              </a:highlight>
              <a:latin typeface="Mada"/>
              <a:ea typeface="Mada"/>
              <a:cs typeface="Mada"/>
              <a:sym typeface="Mada"/>
            </a:endParaRPr>
          </a:p>
          <a:p>
            <a:pPr indent="0" lvl="0" marL="0" rtl="0" algn="l">
              <a:lnSpc>
                <a:spcPct val="115000"/>
              </a:lnSpc>
              <a:spcBef>
                <a:spcPts val="0"/>
              </a:spcBef>
              <a:spcAft>
                <a:spcPts val="0"/>
              </a:spcAft>
              <a:buNone/>
            </a:pPr>
            <a:r>
              <a:rPr b="1" lang="en-GB" sz="1100">
                <a:solidFill>
                  <a:schemeClr val="dk1"/>
                </a:solidFill>
                <a:highlight>
                  <a:srgbClr val="FFFFFF"/>
                </a:highlight>
                <a:latin typeface="Mada"/>
                <a:ea typeface="Mada"/>
                <a:cs typeface="Mada"/>
                <a:sym typeface="Mada"/>
              </a:rPr>
              <a:t>Complete systemic review but focus on the factors predisposing to hernia:</a:t>
            </a:r>
            <a:endParaRPr b="1" sz="1100">
              <a:solidFill>
                <a:schemeClr val="dk1"/>
              </a:solidFill>
              <a:highlight>
                <a:srgbClr val="FFFFFF"/>
              </a:highlight>
              <a:latin typeface="Mada"/>
              <a:ea typeface="Mada"/>
              <a:cs typeface="Mada"/>
              <a:sym typeface="Mada"/>
            </a:endParaRPr>
          </a:p>
          <a:p>
            <a:pPr indent="0" lvl="0" marL="0" rtl="0" algn="l">
              <a:lnSpc>
                <a:spcPct val="115000"/>
              </a:lnSpc>
              <a:spcBef>
                <a:spcPts val="0"/>
              </a:spcBef>
              <a:spcAft>
                <a:spcPts val="0"/>
              </a:spcAft>
              <a:buNone/>
            </a:pPr>
            <a:r>
              <a:rPr b="1" lang="en-GB" sz="1100">
                <a:solidFill>
                  <a:schemeClr val="dk1"/>
                </a:solidFill>
                <a:highlight>
                  <a:srgbClr val="FFFFFF"/>
                </a:highlight>
                <a:latin typeface="Mada"/>
                <a:ea typeface="Mada"/>
                <a:cs typeface="Mada"/>
                <a:sym typeface="Mada"/>
              </a:rPr>
              <a:t>-Respiratory problems: </a:t>
            </a:r>
            <a:r>
              <a:rPr lang="en-GB" sz="1100">
                <a:solidFill>
                  <a:schemeClr val="dk1"/>
                </a:solidFill>
                <a:highlight>
                  <a:srgbClr val="FFFFFF"/>
                </a:highlight>
                <a:latin typeface="Mada"/>
                <a:ea typeface="Mada"/>
                <a:cs typeface="Mada"/>
                <a:sym typeface="Mada"/>
              </a:rPr>
              <a:t>Chronic Cough (bronchial asthma, chronic bronchitis or tuberculosis)</a:t>
            </a:r>
            <a:endParaRPr sz="1100">
              <a:solidFill>
                <a:schemeClr val="dk1"/>
              </a:solidFill>
              <a:highlight>
                <a:srgbClr val="FFFFFF"/>
              </a:highlight>
              <a:latin typeface="Mada"/>
              <a:ea typeface="Mada"/>
              <a:cs typeface="Mada"/>
              <a:sym typeface="Mada"/>
            </a:endParaRPr>
          </a:p>
          <a:p>
            <a:pPr indent="0" lvl="0" marL="0" rtl="0" algn="l">
              <a:lnSpc>
                <a:spcPct val="115000"/>
              </a:lnSpc>
              <a:spcBef>
                <a:spcPts val="0"/>
              </a:spcBef>
              <a:spcAft>
                <a:spcPts val="0"/>
              </a:spcAft>
              <a:buNone/>
            </a:pPr>
            <a:r>
              <a:rPr b="1" lang="en-GB" sz="1100">
                <a:solidFill>
                  <a:schemeClr val="dk1"/>
                </a:solidFill>
                <a:highlight>
                  <a:srgbClr val="FFFFFF"/>
                </a:highlight>
                <a:latin typeface="Mada"/>
                <a:ea typeface="Mada"/>
                <a:cs typeface="Mada"/>
                <a:sym typeface="Mada"/>
              </a:rPr>
              <a:t>-GI problems: </a:t>
            </a:r>
            <a:r>
              <a:rPr lang="en-GB" sz="1100">
                <a:solidFill>
                  <a:schemeClr val="dk1"/>
                </a:solidFill>
                <a:highlight>
                  <a:srgbClr val="FFFFFF"/>
                </a:highlight>
                <a:latin typeface="Mada"/>
                <a:ea typeface="Mada"/>
                <a:cs typeface="Mada"/>
                <a:sym typeface="Mada"/>
              </a:rPr>
              <a:t>Altered bowel habits (chronic constipation or diarrhoea with straining when passing stool)</a:t>
            </a:r>
            <a:endParaRPr sz="1100">
              <a:solidFill>
                <a:schemeClr val="dk1"/>
              </a:solidFill>
              <a:highlight>
                <a:srgbClr val="FFFFFF"/>
              </a:highlight>
              <a:latin typeface="Mada"/>
              <a:ea typeface="Mada"/>
              <a:cs typeface="Mada"/>
              <a:sym typeface="Mada"/>
            </a:endParaRPr>
          </a:p>
          <a:p>
            <a:pPr indent="0" lvl="0" marL="0" rtl="0" algn="l">
              <a:lnSpc>
                <a:spcPct val="115000"/>
              </a:lnSpc>
              <a:spcBef>
                <a:spcPts val="0"/>
              </a:spcBef>
              <a:spcAft>
                <a:spcPts val="0"/>
              </a:spcAft>
              <a:buNone/>
            </a:pPr>
            <a:r>
              <a:rPr b="1" lang="en-GB" sz="1100">
                <a:solidFill>
                  <a:schemeClr val="dk1"/>
                </a:solidFill>
                <a:highlight>
                  <a:srgbClr val="FFFFFF"/>
                </a:highlight>
                <a:latin typeface="Mada"/>
                <a:ea typeface="Mada"/>
                <a:cs typeface="Mada"/>
                <a:sym typeface="Mada"/>
              </a:rPr>
              <a:t>-Urinary and prostate problems: </a:t>
            </a:r>
            <a:r>
              <a:rPr lang="en-GB" sz="1100">
                <a:solidFill>
                  <a:schemeClr val="dk1"/>
                </a:solidFill>
                <a:highlight>
                  <a:srgbClr val="FFFFFF"/>
                </a:highlight>
                <a:latin typeface="Mada"/>
                <a:ea typeface="Mada"/>
                <a:cs typeface="Mada"/>
                <a:sym typeface="Mada"/>
              </a:rPr>
              <a:t>Obstructive uropathy (difficulty in passing urine, altered stream and urine retention)</a:t>
            </a:r>
            <a:endParaRPr sz="1100">
              <a:solidFill>
                <a:schemeClr val="dk1"/>
              </a:solidFill>
              <a:highlight>
                <a:srgbClr val="FFFFFF"/>
              </a:highlight>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highlight>
                <a:srgbClr val="FFFFFF"/>
              </a:highlight>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highlight>
                <a:srgbClr val="FFFFFF"/>
              </a:highlight>
              <a:latin typeface="Mada"/>
              <a:ea typeface="Mada"/>
              <a:cs typeface="Mada"/>
              <a:sym typeface="Mada"/>
            </a:endParaRPr>
          </a:p>
          <a:p>
            <a:pPr indent="0" lvl="0" marL="457200" rtl="0" algn="l">
              <a:lnSpc>
                <a:spcPct val="115000"/>
              </a:lnSpc>
              <a:spcBef>
                <a:spcPts val="0"/>
              </a:spcBef>
              <a:spcAft>
                <a:spcPts val="0"/>
              </a:spcAft>
              <a:buNone/>
            </a:pPr>
            <a:r>
              <a:t/>
            </a:r>
            <a:endParaRPr b="1" sz="1100">
              <a:solidFill>
                <a:schemeClr val="dk1"/>
              </a:solidFill>
              <a:highlight>
                <a:srgbClr val="F9DEC9"/>
              </a:highlight>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highlight>
                  <a:srgbClr val="FFFFFF"/>
                </a:highlight>
                <a:latin typeface="Mada"/>
                <a:ea typeface="Mada"/>
                <a:cs typeface="Mada"/>
                <a:sym typeface="Mada"/>
              </a:rPr>
              <a:t>The Diagnosis is made based on history and physical examination.</a:t>
            </a:r>
            <a:endParaRPr sz="1100">
              <a:solidFill>
                <a:schemeClr val="dk1"/>
              </a:solidFill>
              <a:highlight>
                <a:srgbClr val="FFFFFF"/>
              </a:highlight>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highlight>
                  <a:srgbClr val="FFFFFF"/>
                </a:highlight>
                <a:latin typeface="Mada"/>
                <a:ea typeface="Mada"/>
                <a:cs typeface="Mada"/>
                <a:sym typeface="Mada"/>
              </a:rPr>
              <a:t>Expansile cough impulse supports the diagnosis on uncomplicated inguinal hernia, Transillumination can be used to differentiate between indirect inguinal hernia and hydrocele in males.</a:t>
            </a:r>
            <a:endParaRPr sz="1100">
              <a:solidFill>
                <a:schemeClr val="dk1"/>
              </a:solidFill>
              <a:highlight>
                <a:srgbClr val="FFFFFF"/>
              </a:highlight>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highlight>
                  <a:srgbClr val="FFFFFF"/>
                </a:highlight>
                <a:latin typeface="Mada"/>
                <a:ea typeface="Mada"/>
                <a:cs typeface="Mada"/>
                <a:sym typeface="Mada"/>
              </a:rPr>
              <a:t>Imaging: in general it’s indicated when the Diagnosis isn’t clear..Ultrasound of the groin is the first line while Abdominal X-Ray is used in case of incarcerated hernia where it shows signs of SBO such us Air-Fluid level and dilated bowel loops.</a:t>
            </a:r>
            <a:endParaRPr sz="1100">
              <a:solidFill>
                <a:schemeClr val="dk1"/>
              </a:solidFill>
              <a:highlight>
                <a:srgbClr val="FFFFFF"/>
              </a:highlight>
              <a:latin typeface="Mada"/>
              <a:ea typeface="Mada"/>
              <a:cs typeface="Mada"/>
              <a:sym typeface="Mada"/>
            </a:endParaRPr>
          </a:p>
          <a:p>
            <a:pPr indent="0" lvl="0" marL="457200" rtl="0" algn="l">
              <a:lnSpc>
                <a:spcPct val="115000"/>
              </a:lnSpc>
              <a:spcBef>
                <a:spcPts val="0"/>
              </a:spcBef>
              <a:spcAft>
                <a:spcPts val="0"/>
              </a:spcAft>
              <a:buNone/>
            </a:pPr>
            <a:r>
              <a:t/>
            </a:r>
            <a:endParaRPr sz="1100">
              <a:solidFill>
                <a:schemeClr val="dk1"/>
              </a:solidFill>
              <a:highlight>
                <a:srgbClr val="FFFFFF"/>
              </a:highlight>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highlight>
                <a:srgbClr val="FFFFFF"/>
              </a:highlight>
              <a:latin typeface="Mada"/>
              <a:ea typeface="Mada"/>
              <a:cs typeface="Mada"/>
              <a:sym typeface="Mada"/>
            </a:endParaRPr>
          </a:p>
          <a:p>
            <a:pPr indent="0" lvl="0" marL="457200" rtl="0" algn="l">
              <a:lnSpc>
                <a:spcPct val="115000"/>
              </a:lnSpc>
              <a:spcBef>
                <a:spcPts val="0"/>
              </a:spcBef>
              <a:spcAft>
                <a:spcPts val="0"/>
              </a:spcAft>
              <a:buNone/>
            </a:pPr>
            <a:r>
              <a:t/>
            </a:r>
            <a:endParaRPr b="1" sz="1100">
              <a:solidFill>
                <a:schemeClr val="dk1"/>
              </a:solidFill>
              <a:highlight>
                <a:srgbClr val="F9DEC9"/>
              </a:highlight>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highlight>
                  <a:srgbClr val="FFFFFF"/>
                </a:highlight>
                <a:latin typeface="Mada"/>
                <a:ea typeface="Mada"/>
                <a:cs typeface="Mada"/>
                <a:sym typeface="Mada"/>
              </a:rPr>
              <a:t>Inguinal hernia are treated surgically vie Hernioplasty (mesh repair) or Herniorrhaphy. (Non-mesh repair)</a:t>
            </a:r>
            <a:endParaRPr sz="1100">
              <a:solidFill>
                <a:schemeClr val="dk1"/>
              </a:solidFill>
              <a:highlight>
                <a:srgbClr val="FFFFFF"/>
              </a:highlight>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highlight>
                  <a:srgbClr val="FFFFFF"/>
                </a:highlight>
                <a:latin typeface="Mada"/>
                <a:ea typeface="Mada"/>
                <a:cs typeface="Mada"/>
                <a:sym typeface="Mada"/>
              </a:rPr>
              <a:t>Uncomplicated hernia are treated electively.</a:t>
            </a:r>
            <a:endParaRPr sz="1100">
              <a:solidFill>
                <a:schemeClr val="dk1"/>
              </a:solidFill>
              <a:highlight>
                <a:srgbClr val="FFFFFF"/>
              </a:highlight>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highlight>
                  <a:srgbClr val="FFFFFF"/>
                </a:highlight>
                <a:latin typeface="Mada"/>
                <a:ea typeface="Mada"/>
                <a:cs typeface="Mada"/>
                <a:sym typeface="Mada"/>
              </a:rPr>
              <a:t>In case if Strangulated hernia and/or signs of mechanical bowel obstruction: emergency surgery (within hours)</a:t>
            </a:r>
            <a:endParaRPr sz="1100">
              <a:solidFill>
                <a:schemeClr val="dk1"/>
              </a:solidFill>
              <a:highlight>
                <a:srgbClr val="FFFFFF"/>
              </a:highlight>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highlight>
                  <a:srgbClr val="FFFFFF"/>
                </a:highlight>
                <a:latin typeface="Mada"/>
                <a:ea typeface="Mada"/>
                <a:cs typeface="Mada"/>
                <a:sym typeface="Mada"/>
              </a:rPr>
              <a:t>In case of incarcerated hernia Consider manual reduction of inguinal hernia. Unsuccessful manual reduction: urgent surgery</a:t>
            </a:r>
            <a:endParaRPr sz="1100">
              <a:solidFill>
                <a:schemeClr val="dk1"/>
              </a:solidFill>
              <a:highlight>
                <a:srgbClr val="FFFFFF"/>
              </a:highlight>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AutoNum type="arabicPeriod"/>
            </a:pPr>
            <a:r>
              <a:rPr lang="en-GB" sz="1100">
                <a:solidFill>
                  <a:schemeClr val="dk1"/>
                </a:solidFill>
                <a:highlight>
                  <a:srgbClr val="FFFFFF"/>
                </a:highlight>
                <a:latin typeface="Mada"/>
                <a:ea typeface="Mada"/>
                <a:cs typeface="Mada"/>
                <a:sym typeface="Mada"/>
              </a:rPr>
              <a:t>Non-inguinal hernia are treated the same way, pay attention that congenital umbilical hernia regress spontaneously by age 5 in ~90% of cases. Indications of surgery: no spontaneous reduction after age 5 years, or presence of Strangulation or incarceration, or in case of large hernia (&gt;2cm defect)</a:t>
            </a:r>
            <a:endParaRPr sz="1100">
              <a:solidFill>
                <a:schemeClr val="dk1"/>
              </a:solidFill>
              <a:highlight>
                <a:srgbClr val="FFFFFF"/>
              </a:highlight>
              <a:latin typeface="Mada"/>
              <a:ea typeface="Mada"/>
              <a:cs typeface="Mada"/>
              <a:sym typeface="Mada"/>
            </a:endParaRPr>
          </a:p>
        </p:txBody>
      </p:sp>
      <p:sp>
        <p:nvSpPr>
          <p:cNvPr id="2044" name="Google Shape;2044;p110"/>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45" name="Google Shape;2045;p110"/>
          <p:cNvGrpSpPr/>
          <p:nvPr/>
        </p:nvGrpSpPr>
        <p:grpSpPr>
          <a:xfrm>
            <a:off x="-50475" y="698938"/>
            <a:ext cx="4067400" cy="476025"/>
            <a:chOff x="0" y="2108613"/>
            <a:chExt cx="4067400" cy="476025"/>
          </a:xfrm>
        </p:grpSpPr>
        <p:sp>
          <p:nvSpPr>
            <p:cNvPr id="2046" name="Google Shape;2046;p110"/>
            <p:cNvSpPr txBox="1"/>
            <p:nvPr/>
          </p:nvSpPr>
          <p:spPr>
            <a:xfrm>
              <a:off x="0" y="210861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History </a:t>
              </a:r>
              <a:endParaRPr sz="1800">
                <a:solidFill>
                  <a:srgbClr val="9FCFCF"/>
                </a:solidFill>
                <a:latin typeface="Comfortaa Regular"/>
                <a:ea typeface="Comfortaa Regular"/>
                <a:cs typeface="Comfortaa Regular"/>
                <a:sym typeface="Comfortaa Regular"/>
              </a:endParaRPr>
            </a:p>
          </p:txBody>
        </p:sp>
        <p:sp>
          <p:nvSpPr>
            <p:cNvPr id="2047" name="Google Shape;2047;p110"/>
            <p:cNvSpPr/>
            <p:nvPr/>
          </p:nvSpPr>
          <p:spPr>
            <a:xfrm>
              <a:off x="850" y="25270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048" name="Google Shape;2048;p110"/>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110"/>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110"/>
          <p:cNvSpPr txBox="1"/>
          <p:nvPr/>
        </p:nvSpPr>
        <p:spPr>
          <a:xfrm>
            <a:off x="-56500" y="261250"/>
            <a:ext cx="7195800" cy="43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9FCFCF"/>
                </a:solidFill>
                <a:highlight>
                  <a:schemeClr val="lt1"/>
                </a:highlight>
                <a:latin typeface="Lora"/>
                <a:ea typeface="Lora"/>
                <a:cs typeface="Lora"/>
                <a:sym typeface="Lora"/>
              </a:rPr>
              <a:t>History of abdominal wall hernia </a:t>
            </a:r>
            <a:endParaRPr b="1" sz="2000">
              <a:solidFill>
                <a:srgbClr val="9FCFCF"/>
              </a:solidFill>
              <a:latin typeface="Lora"/>
              <a:ea typeface="Lora"/>
              <a:cs typeface="Lora"/>
              <a:sym typeface="Lora"/>
            </a:endParaRPr>
          </a:p>
        </p:txBody>
      </p:sp>
      <p:sp>
        <p:nvSpPr>
          <p:cNvPr id="2051" name="Google Shape;2051;p110"/>
          <p:cNvSpPr txBox="1"/>
          <p:nvPr>
            <p:ph idx="12" type="sldNum"/>
          </p:nvPr>
        </p:nvSpPr>
        <p:spPr>
          <a:xfrm>
            <a:off x="7134125" y="5"/>
            <a:ext cx="455400" cy="41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grpSp>
        <p:nvGrpSpPr>
          <p:cNvPr id="2052" name="Google Shape;2052;p110"/>
          <p:cNvGrpSpPr/>
          <p:nvPr/>
        </p:nvGrpSpPr>
        <p:grpSpPr>
          <a:xfrm>
            <a:off x="-50475" y="6330447"/>
            <a:ext cx="4067400" cy="434225"/>
            <a:chOff x="-172325" y="2161913"/>
            <a:chExt cx="4067400" cy="434225"/>
          </a:xfrm>
        </p:grpSpPr>
        <p:sp>
          <p:nvSpPr>
            <p:cNvPr id="2053" name="Google Shape;2053;p110"/>
            <p:cNvSpPr txBox="1"/>
            <p:nvPr/>
          </p:nvSpPr>
          <p:spPr>
            <a:xfrm>
              <a:off x="-172325" y="216191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Investigations:</a:t>
              </a:r>
              <a:endParaRPr sz="1800">
                <a:solidFill>
                  <a:srgbClr val="9FCFCF"/>
                </a:solidFill>
                <a:latin typeface="Comfortaa Regular"/>
                <a:ea typeface="Comfortaa Regular"/>
                <a:cs typeface="Comfortaa Regular"/>
                <a:sym typeface="Comfortaa Regular"/>
              </a:endParaRPr>
            </a:p>
          </p:txBody>
        </p:sp>
        <p:sp>
          <p:nvSpPr>
            <p:cNvPr id="2054" name="Google Shape;2054;p110"/>
            <p:cNvSpPr/>
            <p:nvPr/>
          </p:nvSpPr>
          <p:spPr>
            <a:xfrm>
              <a:off x="-172325" y="25385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grpSp>
        <p:nvGrpSpPr>
          <p:cNvPr id="2055" name="Google Shape;2055;p110"/>
          <p:cNvGrpSpPr/>
          <p:nvPr/>
        </p:nvGrpSpPr>
        <p:grpSpPr>
          <a:xfrm>
            <a:off x="-54241" y="7970280"/>
            <a:ext cx="4074925" cy="456125"/>
            <a:chOff x="-7450" y="2311463"/>
            <a:chExt cx="4074925" cy="456125"/>
          </a:xfrm>
        </p:grpSpPr>
        <p:sp>
          <p:nvSpPr>
            <p:cNvPr id="2056" name="Google Shape;2056;p110"/>
            <p:cNvSpPr txBox="1"/>
            <p:nvPr/>
          </p:nvSpPr>
          <p:spPr>
            <a:xfrm>
              <a:off x="75" y="231146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Management:</a:t>
              </a:r>
              <a:endParaRPr sz="1800">
                <a:solidFill>
                  <a:srgbClr val="9FCFCF"/>
                </a:solidFill>
                <a:latin typeface="Comfortaa Regular"/>
                <a:ea typeface="Comfortaa Regular"/>
                <a:cs typeface="Comfortaa Regular"/>
                <a:sym typeface="Comfortaa Regular"/>
              </a:endParaRPr>
            </a:p>
          </p:txBody>
        </p:sp>
        <p:sp>
          <p:nvSpPr>
            <p:cNvPr id="2057" name="Google Shape;2057;p110"/>
            <p:cNvSpPr/>
            <p:nvPr/>
          </p:nvSpPr>
          <p:spPr>
            <a:xfrm>
              <a:off x="-7450" y="270998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1" name="Shape 2061"/>
        <p:cNvGrpSpPr/>
        <p:nvPr/>
      </p:nvGrpSpPr>
      <p:grpSpPr>
        <a:xfrm>
          <a:off x="0" y="0"/>
          <a:ext cx="0" cy="0"/>
          <a:chOff x="0" y="0"/>
          <a:chExt cx="0" cy="0"/>
        </a:xfrm>
      </p:grpSpPr>
      <p:sp>
        <p:nvSpPr>
          <p:cNvPr id="2062" name="Google Shape;2062;p111"/>
          <p:cNvSpPr/>
          <p:nvPr/>
        </p:nvSpPr>
        <p:spPr>
          <a:xfrm rot="10800000">
            <a:off x="75" y="-26050"/>
            <a:ext cx="7589400" cy="192300"/>
          </a:xfrm>
          <a:prstGeom prst="round2SameRect">
            <a:avLst>
              <a:gd fmla="val 50000" name="adj1"/>
              <a:gd fmla="val 0" name="adj2"/>
            </a:avLst>
          </a:prstGeom>
          <a:solidFill>
            <a:srgbClr val="F9DE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111"/>
          <p:cNvSpPr/>
          <p:nvPr/>
        </p:nvSpPr>
        <p:spPr>
          <a:xfrm>
            <a:off x="6185775" y="10050000"/>
            <a:ext cx="859500" cy="30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111"/>
          <p:cNvSpPr/>
          <p:nvPr/>
        </p:nvSpPr>
        <p:spPr>
          <a:xfrm>
            <a:off x="7087550" y="10111400"/>
            <a:ext cx="226500" cy="28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111"/>
          <p:cNvSpPr txBox="1"/>
          <p:nvPr>
            <p:ph idx="12" type="sldNum"/>
          </p:nvPr>
        </p:nvSpPr>
        <p:spPr>
          <a:xfrm>
            <a:off x="7204275" y="0"/>
            <a:ext cx="385200" cy="306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2066" name="Google Shape;2066;p111"/>
          <p:cNvSpPr txBox="1"/>
          <p:nvPr/>
        </p:nvSpPr>
        <p:spPr>
          <a:xfrm>
            <a:off x="279363" y="138625"/>
            <a:ext cx="7030800" cy="5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9FCFCF"/>
                </a:solidFill>
                <a:latin typeface="Comfortaa Regular"/>
                <a:ea typeface="Comfortaa Regular"/>
                <a:cs typeface="Comfortaa Regular"/>
                <a:sym typeface="Comfortaa Regular"/>
              </a:rPr>
              <a:t>Physical</a:t>
            </a:r>
            <a:r>
              <a:rPr lang="en-GB" sz="2000">
                <a:solidFill>
                  <a:srgbClr val="9FCFCF"/>
                </a:solidFill>
                <a:latin typeface="Comfortaa Regular"/>
                <a:ea typeface="Comfortaa Regular"/>
                <a:cs typeface="Comfortaa Regular"/>
                <a:sym typeface="Comfortaa Regular"/>
              </a:rPr>
              <a:t> examination of abdominal wall hernia </a:t>
            </a:r>
            <a:endParaRPr sz="2000">
              <a:solidFill>
                <a:srgbClr val="9FCFCF"/>
              </a:solidFill>
              <a:latin typeface="Comfortaa Regular"/>
              <a:ea typeface="Comfortaa Regular"/>
              <a:cs typeface="Comfortaa Regular"/>
              <a:sym typeface="Comfortaa Regular"/>
            </a:endParaRPr>
          </a:p>
        </p:txBody>
      </p:sp>
      <p:grpSp>
        <p:nvGrpSpPr>
          <p:cNvPr id="2067" name="Google Shape;2067;p111"/>
          <p:cNvGrpSpPr/>
          <p:nvPr/>
        </p:nvGrpSpPr>
        <p:grpSpPr>
          <a:xfrm>
            <a:off x="101135" y="641050"/>
            <a:ext cx="7488390" cy="1121100"/>
            <a:chOff x="142685" y="1136820"/>
            <a:chExt cx="7488390" cy="1121100"/>
          </a:xfrm>
        </p:grpSpPr>
        <p:sp>
          <p:nvSpPr>
            <p:cNvPr id="2068" name="Google Shape;2068;p111"/>
            <p:cNvSpPr txBox="1"/>
            <p:nvPr/>
          </p:nvSpPr>
          <p:spPr>
            <a:xfrm>
              <a:off x="2061628" y="1260075"/>
              <a:ext cx="11955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A B C C D E</a:t>
              </a:r>
              <a:endParaRPr b="1">
                <a:solidFill>
                  <a:srgbClr val="23455A"/>
                </a:solidFill>
                <a:highlight>
                  <a:srgbClr val="C7E3E6"/>
                </a:highlight>
                <a:latin typeface="Lora"/>
                <a:ea typeface="Lora"/>
                <a:cs typeface="Lora"/>
                <a:sym typeface="Lora"/>
              </a:endParaRPr>
            </a:p>
          </p:txBody>
        </p:sp>
        <p:sp>
          <p:nvSpPr>
            <p:cNvPr id="2069" name="Google Shape;2069;p111"/>
            <p:cNvSpPr txBox="1"/>
            <p:nvPr/>
          </p:nvSpPr>
          <p:spPr>
            <a:xfrm>
              <a:off x="3554954" y="1260063"/>
              <a:ext cx="15630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Vital Signs</a:t>
              </a:r>
              <a:endParaRPr b="1">
                <a:solidFill>
                  <a:srgbClr val="23455A"/>
                </a:solidFill>
                <a:highlight>
                  <a:srgbClr val="C7E3E6"/>
                </a:highlight>
                <a:latin typeface="Lora"/>
                <a:ea typeface="Lora"/>
                <a:cs typeface="Lora"/>
                <a:sym typeface="Lora"/>
              </a:endParaRPr>
            </a:p>
          </p:txBody>
        </p:sp>
        <p:sp>
          <p:nvSpPr>
            <p:cNvPr id="2070" name="Google Shape;2070;p111"/>
            <p:cNvSpPr txBox="1"/>
            <p:nvPr/>
          </p:nvSpPr>
          <p:spPr>
            <a:xfrm>
              <a:off x="1806802" y="1194125"/>
              <a:ext cx="5247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2</a:t>
              </a:r>
              <a:endParaRPr b="1" sz="2000">
                <a:solidFill>
                  <a:srgbClr val="F9DEC9"/>
                </a:solidFill>
                <a:latin typeface="Pacifico"/>
                <a:ea typeface="Pacifico"/>
                <a:cs typeface="Pacifico"/>
                <a:sym typeface="Pacifico"/>
              </a:endParaRPr>
            </a:p>
          </p:txBody>
        </p:sp>
        <p:sp>
          <p:nvSpPr>
            <p:cNvPr id="2071" name="Google Shape;2071;p111"/>
            <p:cNvSpPr txBox="1"/>
            <p:nvPr/>
          </p:nvSpPr>
          <p:spPr>
            <a:xfrm>
              <a:off x="3286530" y="1182375"/>
              <a:ext cx="419400" cy="7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3</a:t>
              </a:r>
              <a:endParaRPr b="1" sz="2000">
                <a:solidFill>
                  <a:srgbClr val="F9DEC9"/>
                </a:solidFill>
                <a:latin typeface="Pacifico"/>
                <a:ea typeface="Pacifico"/>
                <a:cs typeface="Pacifico"/>
                <a:sym typeface="Pacifico"/>
              </a:endParaRPr>
            </a:p>
          </p:txBody>
        </p:sp>
        <p:sp>
          <p:nvSpPr>
            <p:cNvPr id="2072" name="Google Shape;2072;p111"/>
            <p:cNvSpPr txBox="1"/>
            <p:nvPr/>
          </p:nvSpPr>
          <p:spPr>
            <a:xfrm>
              <a:off x="318378" y="1288120"/>
              <a:ext cx="14601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23455A"/>
                  </a:solidFill>
                  <a:highlight>
                    <a:srgbClr val="C7E3E6"/>
                  </a:highlight>
                  <a:latin typeface="Lora"/>
                  <a:ea typeface="Lora"/>
                  <a:cs typeface="Lora"/>
                  <a:sym typeface="Lora"/>
                </a:rPr>
                <a:t>W I P P P E R</a:t>
              </a:r>
              <a:endParaRPr b="1">
                <a:solidFill>
                  <a:srgbClr val="23455A"/>
                </a:solidFill>
                <a:highlight>
                  <a:srgbClr val="C7E3E6"/>
                </a:highlight>
                <a:latin typeface="Lora"/>
                <a:ea typeface="Lora"/>
                <a:cs typeface="Lora"/>
                <a:sym typeface="Lora"/>
              </a:endParaRPr>
            </a:p>
          </p:txBody>
        </p:sp>
        <p:sp>
          <p:nvSpPr>
            <p:cNvPr id="2073" name="Google Shape;2073;p111"/>
            <p:cNvSpPr txBox="1"/>
            <p:nvPr/>
          </p:nvSpPr>
          <p:spPr>
            <a:xfrm>
              <a:off x="142685" y="1209125"/>
              <a:ext cx="5247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9DEC9"/>
                  </a:solidFill>
                  <a:latin typeface="Pacifico"/>
                  <a:ea typeface="Pacifico"/>
                  <a:cs typeface="Pacifico"/>
                  <a:sym typeface="Pacifico"/>
                </a:rPr>
                <a:t>1</a:t>
              </a:r>
              <a:endParaRPr b="1" sz="2000">
                <a:solidFill>
                  <a:srgbClr val="F9DEC9"/>
                </a:solidFill>
                <a:latin typeface="Pacifico"/>
                <a:ea typeface="Pacifico"/>
                <a:cs typeface="Pacifico"/>
                <a:sym typeface="Pacifico"/>
              </a:endParaRPr>
            </a:p>
          </p:txBody>
        </p:sp>
        <p:sp>
          <p:nvSpPr>
            <p:cNvPr id="2074" name="Google Shape;2074;p111"/>
            <p:cNvSpPr txBox="1"/>
            <p:nvPr/>
          </p:nvSpPr>
          <p:spPr>
            <a:xfrm>
              <a:off x="5213975" y="1136820"/>
              <a:ext cx="2417100" cy="11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Position:</a:t>
              </a:r>
              <a:r>
                <a:rPr b="1" lang="en-GB" sz="1100">
                  <a:solidFill>
                    <a:srgbClr val="FF0000"/>
                  </a:solidFill>
                  <a:latin typeface="Mada"/>
                  <a:ea typeface="Mada"/>
                  <a:cs typeface="Mada"/>
                  <a:sym typeface="Mada"/>
                </a:rPr>
                <a:t> L</a:t>
              </a:r>
              <a:r>
                <a:rPr b="1" lang="en-GB" sz="1100">
                  <a:solidFill>
                    <a:srgbClr val="FF0000"/>
                  </a:solidFill>
                  <a:latin typeface="Mada"/>
                  <a:ea typeface="Mada"/>
                  <a:cs typeface="Mada"/>
                  <a:sym typeface="Mada"/>
                </a:rPr>
                <a:t>ying in bed at 45 degree.</a:t>
              </a:r>
              <a:endParaRPr b="1" sz="1100">
                <a:solidFill>
                  <a:srgbClr val="FF0000"/>
                </a:solidFill>
                <a:highlight>
                  <a:srgbClr val="FFFF00"/>
                </a:highlight>
                <a:latin typeface="Mada"/>
                <a:ea typeface="Mada"/>
                <a:cs typeface="Mada"/>
                <a:sym typeface="Mada"/>
              </a:endParaRPr>
            </a:p>
          </p:txBody>
        </p:sp>
        <p:sp>
          <p:nvSpPr>
            <p:cNvPr id="2075" name="Google Shape;2075;p111"/>
            <p:cNvSpPr txBox="1"/>
            <p:nvPr/>
          </p:nvSpPr>
          <p:spPr>
            <a:xfrm>
              <a:off x="5264521" y="1463069"/>
              <a:ext cx="2316000" cy="46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Exposure: </a:t>
              </a:r>
              <a:r>
                <a:rPr b="1" lang="en-GB" sz="1100">
                  <a:solidFill>
                    <a:srgbClr val="FF0000"/>
                  </a:solidFill>
                  <a:latin typeface="Mada"/>
                  <a:ea typeface="Mada"/>
                  <a:cs typeface="Mada"/>
                  <a:sym typeface="Mada"/>
                </a:rPr>
                <a:t>Nipples to mid thigh</a:t>
              </a:r>
              <a:endParaRPr b="1" sz="1100">
                <a:solidFill>
                  <a:srgbClr val="FF0000"/>
                </a:solidFill>
                <a:latin typeface="Mada"/>
                <a:ea typeface="Mada"/>
                <a:cs typeface="Mada"/>
                <a:sym typeface="Mada"/>
              </a:endParaRPr>
            </a:p>
          </p:txBody>
        </p:sp>
        <p:cxnSp>
          <p:nvCxnSpPr>
            <p:cNvPr id="2076" name="Google Shape;2076;p111"/>
            <p:cNvCxnSpPr/>
            <p:nvPr/>
          </p:nvCxnSpPr>
          <p:spPr>
            <a:xfrm flipH="1">
              <a:off x="5480233" y="1848973"/>
              <a:ext cx="1368600" cy="5100"/>
            </a:xfrm>
            <a:prstGeom prst="straightConnector1">
              <a:avLst/>
            </a:prstGeom>
            <a:noFill/>
            <a:ln cap="flat" cmpd="sng" w="28575">
              <a:solidFill>
                <a:srgbClr val="C7E3E6"/>
              </a:solidFill>
              <a:prstDash val="dash"/>
              <a:round/>
              <a:headEnd len="med" w="med" type="none"/>
              <a:tailEnd len="med" w="med" type="none"/>
            </a:ln>
          </p:spPr>
        </p:cxnSp>
      </p:grpSp>
      <p:grpSp>
        <p:nvGrpSpPr>
          <p:cNvPr id="2077" name="Google Shape;2077;p111"/>
          <p:cNvGrpSpPr/>
          <p:nvPr/>
        </p:nvGrpSpPr>
        <p:grpSpPr>
          <a:xfrm>
            <a:off x="0" y="1167677"/>
            <a:ext cx="4067400" cy="476025"/>
            <a:chOff x="0" y="2108613"/>
            <a:chExt cx="4067400" cy="476025"/>
          </a:xfrm>
        </p:grpSpPr>
        <p:sp>
          <p:nvSpPr>
            <p:cNvPr id="2078" name="Google Shape;2078;p111"/>
            <p:cNvSpPr txBox="1"/>
            <p:nvPr/>
          </p:nvSpPr>
          <p:spPr>
            <a:xfrm>
              <a:off x="0" y="2108613"/>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Inspection</a:t>
              </a:r>
              <a:r>
                <a:rPr lang="en-GB" sz="1800">
                  <a:solidFill>
                    <a:srgbClr val="9FCFCF"/>
                  </a:solidFill>
                  <a:latin typeface="Comfortaa Regular"/>
                  <a:ea typeface="Comfortaa Regular"/>
                  <a:cs typeface="Comfortaa Regular"/>
                  <a:sym typeface="Comfortaa Regular"/>
                </a:rPr>
                <a:t> 7Ss</a:t>
              </a:r>
              <a:r>
                <a:rPr lang="en-GB" sz="1800">
                  <a:solidFill>
                    <a:srgbClr val="9FCFCF"/>
                  </a:solidFill>
                  <a:latin typeface="Comfortaa Regular"/>
                  <a:ea typeface="Comfortaa Regular"/>
                  <a:cs typeface="Comfortaa Regular"/>
                  <a:sym typeface="Comfortaa Regular"/>
                </a:rPr>
                <a:t> </a:t>
              </a:r>
              <a:endParaRPr sz="1800">
                <a:solidFill>
                  <a:srgbClr val="9FCFCF"/>
                </a:solidFill>
                <a:latin typeface="Comfortaa Regular"/>
                <a:ea typeface="Comfortaa Regular"/>
                <a:cs typeface="Comfortaa Regular"/>
                <a:sym typeface="Comfortaa Regular"/>
              </a:endParaRPr>
            </a:p>
          </p:txBody>
        </p:sp>
        <p:sp>
          <p:nvSpPr>
            <p:cNvPr id="2079" name="Google Shape;2079;p111"/>
            <p:cNvSpPr/>
            <p:nvPr/>
          </p:nvSpPr>
          <p:spPr>
            <a:xfrm>
              <a:off x="850" y="25270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080" name="Google Shape;2080;p111"/>
          <p:cNvSpPr txBox="1"/>
          <p:nvPr/>
        </p:nvSpPr>
        <p:spPr>
          <a:xfrm>
            <a:off x="262200" y="6518102"/>
            <a:ext cx="7387200" cy="17940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b="1" lang="en-GB" sz="1100">
                <a:highlight>
                  <a:srgbClr val="FCE5CD"/>
                </a:highlight>
                <a:latin typeface="Mada"/>
                <a:ea typeface="Mada"/>
                <a:cs typeface="Mada"/>
                <a:sym typeface="Mada"/>
              </a:rPr>
              <a:t>Feel from the front:</a:t>
            </a:r>
            <a:endParaRPr b="1" sz="1100">
              <a:highlight>
                <a:srgbClr val="FCE5CD"/>
              </a:highlight>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Examine the scrotum and its contents.</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 males, first decide whether the limp is hernia or a true scrotal lump by seeing </a:t>
            </a:r>
            <a:r>
              <a:rPr b="1" lang="en-GB" sz="1100">
                <a:solidFill>
                  <a:srgbClr val="FF0000"/>
                </a:solidFill>
                <a:latin typeface="Mada"/>
                <a:ea typeface="Mada"/>
                <a:cs typeface="Mada"/>
                <a:sym typeface="Mada"/>
              </a:rPr>
              <a:t>if you can go above it.</a:t>
            </a:r>
            <a:r>
              <a:rPr lang="en-GB" sz="1100">
                <a:solidFill>
                  <a:schemeClr val="dk1"/>
                </a:solidFill>
                <a:latin typeface="Mada"/>
                <a:ea typeface="Mada"/>
                <a:cs typeface="Mada"/>
                <a:sym typeface="Mada"/>
              </a:rPr>
              <a:t> Namely feel its upper edge with normal spermatic cord above, if you can its scrotal swelling and not hernia, if the lump has no upper edge because it pass to inguinal canal then it is hernia.</a:t>
            </a:r>
            <a:endParaRPr sz="1100">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highlight>
                  <a:srgbClr val="FCE5CD"/>
                </a:highlight>
                <a:latin typeface="Mada"/>
                <a:ea typeface="Mada"/>
                <a:cs typeface="Mada"/>
                <a:sym typeface="Mada"/>
              </a:rPr>
              <a:t>Feel from the side:</a:t>
            </a:r>
            <a:endParaRPr b="1" sz="1100">
              <a:highlight>
                <a:srgbClr val="FCE5CD"/>
              </a:highlight>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latin typeface="Mada"/>
                <a:ea typeface="Mada"/>
                <a:cs typeface="Mada"/>
                <a:sym typeface="Mada"/>
              </a:rPr>
              <a:t>If you make provisional diagnosis of groin hernia stand at the side of the patient on the same side of hernia place one hand on the back of the patient to support him and your examining hand over the swelling with your finger and arm roughly parallel to inguinal ligament and </a:t>
            </a:r>
            <a:r>
              <a:rPr b="1" lang="en-GB" sz="1100">
                <a:latin typeface="Mada"/>
                <a:ea typeface="Mada"/>
                <a:cs typeface="Mada"/>
                <a:sym typeface="Mada"/>
              </a:rPr>
              <a:t>acertin the character of the inguino-scrotal swelling:</a:t>
            </a:r>
            <a:endParaRPr b="1" sz="1100">
              <a:highlight>
                <a:srgbClr val="FCE5CD"/>
              </a:highlight>
              <a:latin typeface="Mada"/>
              <a:ea typeface="Mada"/>
              <a:cs typeface="Mada"/>
              <a:sym typeface="Mada"/>
            </a:endParaRPr>
          </a:p>
        </p:txBody>
      </p:sp>
      <p:grpSp>
        <p:nvGrpSpPr>
          <p:cNvPr id="2081" name="Google Shape;2081;p111"/>
          <p:cNvGrpSpPr/>
          <p:nvPr/>
        </p:nvGrpSpPr>
        <p:grpSpPr>
          <a:xfrm>
            <a:off x="161913" y="6112709"/>
            <a:ext cx="4067400" cy="387563"/>
            <a:chOff x="0" y="2197075"/>
            <a:chExt cx="4067400" cy="387563"/>
          </a:xfrm>
        </p:grpSpPr>
        <p:sp>
          <p:nvSpPr>
            <p:cNvPr id="2082" name="Google Shape;2082;p111"/>
            <p:cNvSpPr txBox="1"/>
            <p:nvPr/>
          </p:nvSpPr>
          <p:spPr>
            <a:xfrm>
              <a:off x="0" y="2197075"/>
              <a:ext cx="40674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9FCFCF"/>
                  </a:solidFill>
                  <a:latin typeface="Comfortaa Regular"/>
                  <a:ea typeface="Comfortaa Regular"/>
                  <a:cs typeface="Comfortaa Regular"/>
                  <a:sym typeface="Comfortaa Regular"/>
                </a:rPr>
                <a:t>Palpation</a:t>
              </a:r>
              <a:r>
                <a:rPr lang="en-GB" sz="1800">
                  <a:solidFill>
                    <a:srgbClr val="9FCFCF"/>
                  </a:solidFill>
                  <a:latin typeface="Comfortaa Regular"/>
                  <a:ea typeface="Comfortaa Regular"/>
                  <a:cs typeface="Comfortaa Regular"/>
                  <a:sym typeface="Comfortaa Regular"/>
                </a:rPr>
                <a:t> </a:t>
              </a:r>
              <a:r>
                <a:rPr lang="en-GB" sz="1800">
                  <a:solidFill>
                    <a:srgbClr val="9FCFCF"/>
                  </a:solidFill>
                  <a:latin typeface="Comfortaa Regular"/>
                  <a:ea typeface="Comfortaa Regular"/>
                  <a:cs typeface="Comfortaa Regular"/>
                  <a:sym typeface="Comfortaa Regular"/>
                </a:rPr>
                <a:t> </a:t>
              </a:r>
              <a:endParaRPr sz="1800">
                <a:solidFill>
                  <a:srgbClr val="9FCFCF"/>
                </a:solidFill>
                <a:latin typeface="Comfortaa Regular"/>
                <a:ea typeface="Comfortaa Regular"/>
                <a:cs typeface="Comfortaa Regular"/>
                <a:sym typeface="Comfortaa Regular"/>
              </a:endParaRPr>
            </a:p>
          </p:txBody>
        </p:sp>
        <p:sp>
          <p:nvSpPr>
            <p:cNvPr id="2083" name="Google Shape;2083;p111"/>
            <p:cNvSpPr/>
            <p:nvPr/>
          </p:nvSpPr>
          <p:spPr>
            <a:xfrm>
              <a:off x="850" y="2527038"/>
              <a:ext cx="2224800" cy="57600"/>
            </a:xfrm>
            <a:prstGeom prst="rect">
              <a:avLst/>
            </a:prstGeom>
            <a:solidFill>
              <a:srgbClr val="F9DE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pSp>
      <p:sp>
        <p:nvSpPr>
          <p:cNvPr id="2084" name="Google Shape;2084;p111"/>
          <p:cNvSpPr txBox="1"/>
          <p:nvPr/>
        </p:nvSpPr>
        <p:spPr>
          <a:xfrm>
            <a:off x="100275" y="1762149"/>
            <a:ext cx="7387200" cy="23403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b="1" lang="en-GB" sz="1100">
                <a:highlight>
                  <a:srgbClr val="FCE5CD"/>
                </a:highlight>
                <a:latin typeface="Mada"/>
                <a:ea typeface="Mada"/>
                <a:cs typeface="Mada"/>
                <a:sym typeface="Mada"/>
              </a:rPr>
              <a:t>Examination</a:t>
            </a:r>
            <a:r>
              <a:rPr b="1" lang="en-GB" sz="1100">
                <a:highlight>
                  <a:srgbClr val="FCE5CD"/>
                </a:highlight>
                <a:latin typeface="Mada"/>
                <a:ea typeface="Mada"/>
                <a:cs typeface="Mada"/>
                <a:sym typeface="Mada"/>
              </a:rPr>
              <a:t> of groin hernia (inguinal &amp; femoral):</a:t>
            </a:r>
            <a:endParaRPr b="1" sz="1100">
              <a:highlight>
                <a:srgbClr val="FCE5CD"/>
              </a:highlight>
              <a:latin typeface="Mada"/>
              <a:ea typeface="Mada"/>
              <a:cs typeface="Mada"/>
              <a:sym typeface="Mada"/>
            </a:endParaRPr>
          </a:p>
          <a:p>
            <a:pPr indent="-298450" lvl="1" marL="914400" rtl="0" algn="l">
              <a:spcBef>
                <a:spcPts val="0"/>
              </a:spcBef>
              <a:spcAft>
                <a:spcPts val="0"/>
              </a:spcAft>
              <a:buClr>
                <a:srgbClr val="000000"/>
              </a:buClr>
              <a:buSzPts val="1100"/>
              <a:buFont typeface="Mada"/>
              <a:buChar char="○"/>
            </a:pPr>
            <a:r>
              <a:rPr b="1" lang="en-GB" sz="1100">
                <a:latin typeface="Mada"/>
                <a:ea typeface="Mada"/>
                <a:cs typeface="Mada"/>
                <a:sym typeface="Mada"/>
              </a:rPr>
              <a:t>Local examination</a:t>
            </a:r>
            <a:r>
              <a:rPr lang="en-GB" sz="1100">
                <a:latin typeface="Mada"/>
                <a:ea typeface="Mada"/>
                <a:cs typeface="Mada"/>
                <a:sym typeface="Mada"/>
              </a:rPr>
              <a:t>: If the patient lying in bed start inspection in this position once you suspect this lump to be hernia ask him/her to stand this allow hernia content to fill the hernia sac and make the hernia obvious on physical examination and continue hernia examination while the patient standing position. If you examine the patient while lying down you will not be able to do proper examination or even detect hernia at all (except for femoral hernia which can be seen while the patient is lying down).</a:t>
            </a:r>
            <a:endParaRPr sz="1100">
              <a:latin typeface="Mada"/>
              <a:ea typeface="Mada"/>
              <a:cs typeface="Mada"/>
              <a:sym typeface="Mada"/>
            </a:endParaRPr>
          </a:p>
          <a:p>
            <a:pPr indent="-298450" lvl="1" marL="914400" rtl="0" algn="l">
              <a:spcBef>
                <a:spcPts val="0"/>
              </a:spcBef>
              <a:spcAft>
                <a:spcPts val="0"/>
              </a:spcAft>
              <a:buClr>
                <a:srgbClr val="000000"/>
              </a:buClr>
              <a:buSzPts val="1100"/>
              <a:buFont typeface="Mada"/>
              <a:buChar char="○"/>
            </a:pPr>
            <a:r>
              <a:rPr b="1" lang="en-GB" sz="1100">
                <a:latin typeface="Mada"/>
                <a:ea typeface="Mada"/>
                <a:cs typeface="Mada"/>
                <a:sym typeface="Mada"/>
              </a:rPr>
              <a:t>On standing position </a:t>
            </a:r>
            <a:r>
              <a:rPr b="1" lang="en-GB" sz="1100">
                <a:solidFill>
                  <a:srgbClr val="FF0000"/>
                </a:solidFill>
                <a:latin typeface="Mada"/>
                <a:ea typeface="Mada"/>
                <a:cs typeface="Mada"/>
                <a:sym typeface="Mada"/>
              </a:rPr>
              <a:t>(always examine both groins) </a:t>
            </a:r>
            <a:r>
              <a:rPr b="1" lang="en-GB" sz="1100">
                <a:latin typeface="Mada"/>
                <a:ea typeface="Mada"/>
                <a:cs typeface="Mada"/>
                <a:sym typeface="Mada"/>
              </a:rPr>
              <a:t>look at swelling from in front:</a:t>
            </a:r>
            <a:endParaRPr b="1" sz="1100">
              <a:latin typeface="Mada"/>
              <a:ea typeface="Mada"/>
              <a:cs typeface="Mada"/>
              <a:sym typeface="Mada"/>
            </a:endParaRPr>
          </a:p>
          <a:p>
            <a:pPr indent="-298450" lvl="2" marL="1371600" rtl="0" algn="l">
              <a:spcBef>
                <a:spcPts val="0"/>
              </a:spcBef>
              <a:spcAft>
                <a:spcPts val="0"/>
              </a:spcAft>
              <a:buClr>
                <a:srgbClr val="000000"/>
              </a:buClr>
              <a:buSzPts val="1100"/>
              <a:buFont typeface="Mada"/>
              <a:buChar char="■"/>
            </a:pPr>
            <a:r>
              <a:rPr b="1" lang="en-GB" sz="1100">
                <a:solidFill>
                  <a:srgbClr val="FF0000"/>
                </a:solidFill>
                <a:latin typeface="Mada"/>
                <a:ea typeface="Mada"/>
                <a:cs typeface="Mada"/>
                <a:sym typeface="Mada"/>
              </a:rPr>
              <a:t>S</a:t>
            </a:r>
            <a:r>
              <a:rPr lang="en-GB" sz="1100">
                <a:latin typeface="Mada"/>
                <a:ea typeface="Mada"/>
                <a:cs typeface="Mada"/>
                <a:sym typeface="Mada"/>
              </a:rPr>
              <a:t>ite</a:t>
            </a:r>
            <a:r>
              <a:rPr lang="en-GB" sz="1100">
                <a:latin typeface="Mada"/>
                <a:ea typeface="Mada"/>
                <a:cs typeface="Mada"/>
                <a:sym typeface="Mada"/>
              </a:rPr>
              <a:t> </a:t>
            </a:r>
            <a:endParaRPr sz="1100">
              <a:latin typeface="Mada"/>
              <a:ea typeface="Mada"/>
              <a:cs typeface="Mada"/>
              <a:sym typeface="Mada"/>
            </a:endParaRPr>
          </a:p>
          <a:p>
            <a:pPr indent="-298450" lvl="3" marL="18288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Inguinal hernia:</a:t>
            </a:r>
            <a:r>
              <a:rPr lang="en-GB" sz="1100">
                <a:solidFill>
                  <a:schemeClr val="dk1"/>
                </a:solidFill>
                <a:latin typeface="Mada"/>
                <a:ea typeface="Mada"/>
                <a:cs typeface="Mada"/>
                <a:sym typeface="Mada"/>
              </a:rPr>
              <a:t> will be visible in the groin for all except for obese. </a:t>
            </a:r>
            <a:endParaRPr sz="1100">
              <a:solidFill>
                <a:schemeClr val="dk1"/>
              </a:solidFill>
              <a:latin typeface="Mada"/>
              <a:ea typeface="Mada"/>
              <a:cs typeface="Mada"/>
              <a:sym typeface="Mada"/>
            </a:endParaRPr>
          </a:p>
          <a:p>
            <a:pPr indent="-298450" lvl="3" marL="18288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Femoral hernia: </a:t>
            </a:r>
            <a:r>
              <a:rPr lang="en-GB" sz="1100">
                <a:solidFill>
                  <a:schemeClr val="dk1"/>
                </a:solidFill>
                <a:latin typeface="Mada"/>
                <a:ea typeface="Mada"/>
                <a:cs typeface="Mada"/>
                <a:sym typeface="Mada"/>
              </a:rPr>
              <a:t>the neck of femoral hernia or the point at which it disappear into the abdomen is below the inguinal ligament and lateral to pubic tubercle.</a:t>
            </a:r>
            <a:endParaRPr sz="1100">
              <a:latin typeface="Mada"/>
              <a:ea typeface="Mada"/>
              <a:cs typeface="Mada"/>
              <a:sym typeface="Mada"/>
            </a:endParaRPr>
          </a:p>
          <a:p>
            <a:pPr indent="-298450" lvl="2" marL="1371600" rtl="0" algn="l">
              <a:spcBef>
                <a:spcPts val="0"/>
              </a:spcBef>
              <a:spcAft>
                <a:spcPts val="0"/>
              </a:spcAft>
              <a:buClr>
                <a:srgbClr val="000000"/>
              </a:buClr>
              <a:buSzPts val="1100"/>
              <a:buFont typeface="Mada"/>
              <a:buChar char="■"/>
            </a:pPr>
            <a:r>
              <a:rPr b="1" lang="en-GB" sz="1100">
                <a:solidFill>
                  <a:srgbClr val="FF0000"/>
                </a:solidFill>
                <a:latin typeface="Mada"/>
                <a:ea typeface="Mada"/>
                <a:cs typeface="Mada"/>
                <a:sym typeface="Mada"/>
              </a:rPr>
              <a:t>S</a:t>
            </a:r>
            <a:r>
              <a:rPr lang="en-GB" sz="1100">
                <a:latin typeface="Mada"/>
                <a:ea typeface="Mada"/>
                <a:cs typeface="Mada"/>
                <a:sym typeface="Mada"/>
              </a:rPr>
              <a:t>hape</a:t>
            </a:r>
            <a:r>
              <a:rPr lang="en-GB" sz="1100">
                <a:latin typeface="Mada"/>
                <a:ea typeface="Mada"/>
                <a:cs typeface="Mada"/>
                <a:sym typeface="Mada"/>
              </a:rPr>
              <a:t> </a:t>
            </a:r>
            <a:endParaRPr sz="1100">
              <a:latin typeface="Mada"/>
              <a:ea typeface="Mada"/>
              <a:cs typeface="Mada"/>
              <a:sym typeface="Mada"/>
            </a:endParaRPr>
          </a:p>
          <a:p>
            <a:pPr indent="-298450" lvl="3" marL="18288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Inguinal hernia: </a:t>
            </a:r>
            <a:r>
              <a:rPr lang="en-GB" sz="1100">
                <a:solidFill>
                  <a:schemeClr val="dk1"/>
                </a:solidFill>
                <a:latin typeface="Mada"/>
                <a:ea typeface="Mada"/>
                <a:cs typeface="Mada"/>
                <a:sym typeface="Mada"/>
              </a:rPr>
              <a:t>an indirect hernia moving obliquely along the inguinal canal towards the scrotum is sausage shaped, but  when  it  extends  beyond  the  external  inguinal ring it widens out to become pear shaped. A direct hernia  is  usually  round,  like  a  plum  in  the  groin.</a:t>
            </a:r>
            <a:endParaRPr sz="1100">
              <a:solidFill>
                <a:schemeClr val="dk1"/>
              </a:solidFill>
              <a:latin typeface="Mada"/>
              <a:ea typeface="Mada"/>
              <a:cs typeface="Mada"/>
              <a:sym typeface="Mada"/>
            </a:endParaRPr>
          </a:p>
          <a:p>
            <a:pPr indent="-298450" lvl="3" marL="18288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Femoral hernia:</a:t>
            </a:r>
            <a:r>
              <a:rPr lang="en-GB" sz="1100">
                <a:solidFill>
                  <a:schemeClr val="dk1"/>
                </a:solidFill>
                <a:latin typeface="Mada"/>
                <a:ea typeface="Mada"/>
                <a:cs typeface="Mada"/>
                <a:sym typeface="Mada"/>
              </a:rPr>
              <a:t> the lump is almost spherical, and the neck cannot be defined clearly.</a:t>
            </a:r>
            <a:endParaRPr sz="1100">
              <a:latin typeface="Mada"/>
              <a:ea typeface="Mada"/>
              <a:cs typeface="Mada"/>
              <a:sym typeface="Mada"/>
            </a:endParaRPr>
          </a:p>
          <a:p>
            <a:pPr indent="-298450" lvl="2" marL="1371600" rtl="0" algn="l">
              <a:spcBef>
                <a:spcPts val="0"/>
              </a:spcBef>
              <a:spcAft>
                <a:spcPts val="0"/>
              </a:spcAft>
              <a:buClr>
                <a:schemeClr val="dk1"/>
              </a:buClr>
              <a:buSzPts val="1100"/>
              <a:buFont typeface="Mada"/>
              <a:buChar char="■"/>
            </a:pPr>
            <a:r>
              <a:rPr b="1" lang="en-GB" sz="1100">
                <a:solidFill>
                  <a:srgbClr val="FF0000"/>
                </a:solidFill>
                <a:latin typeface="Mada"/>
                <a:ea typeface="Mada"/>
                <a:cs typeface="Mada"/>
                <a:sym typeface="Mada"/>
              </a:rPr>
              <a:t>S</a:t>
            </a:r>
            <a:r>
              <a:rPr lang="en-GB" sz="1100">
                <a:latin typeface="Mada"/>
                <a:ea typeface="Mada"/>
                <a:cs typeface="Mada"/>
                <a:sym typeface="Mada"/>
              </a:rPr>
              <a:t>ize </a:t>
            </a:r>
            <a:endParaRPr sz="1100">
              <a:latin typeface="Mada"/>
              <a:ea typeface="Mada"/>
              <a:cs typeface="Mada"/>
              <a:sym typeface="Mada"/>
            </a:endParaRPr>
          </a:p>
          <a:p>
            <a:pPr indent="-298450" lvl="3" marL="18288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Inguinal hernia:</a:t>
            </a:r>
            <a:r>
              <a:rPr lang="en-GB" sz="1100">
                <a:solidFill>
                  <a:schemeClr val="dk1"/>
                </a:solidFill>
                <a:latin typeface="Mada"/>
                <a:ea typeface="Mada"/>
                <a:cs typeface="Mada"/>
                <a:sym typeface="Mada"/>
              </a:rPr>
              <a:t> size ranging from small to large (the larger unlikely to be irreducible).</a:t>
            </a:r>
            <a:endParaRPr sz="1100">
              <a:solidFill>
                <a:schemeClr val="dk1"/>
              </a:solidFill>
              <a:latin typeface="Mada"/>
              <a:ea typeface="Mada"/>
              <a:cs typeface="Mada"/>
              <a:sym typeface="Mada"/>
            </a:endParaRPr>
          </a:p>
          <a:p>
            <a:pPr indent="-298450" lvl="3" marL="18288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Femoral hernia:</a:t>
            </a:r>
            <a:r>
              <a:rPr lang="en-GB" sz="1100">
                <a:solidFill>
                  <a:schemeClr val="dk1"/>
                </a:solidFill>
                <a:latin typeface="Mada"/>
                <a:ea typeface="Mada"/>
                <a:cs typeface="Mada"/>
                <a:sym typeface="Mada"/>
              </a:rPr>
              <a:t> most of them are small.</a:t>
            </a:r>
            <a:endParaRPr sz="1100">
              <a:latin typeface="Mada"/>
              <a:ea typeface="Mada"/>
              <a:cs typeface="Mada"/>
              <a:sym typeface="Mada"/>
            </a:endParaRPr>
          </a:p>
          <a:p>
            <a:pPr indent="-298450" lvl="2" marL="1371600" rtl="0" algn="l">
              <a:spcBef>
                <a:spcPts val="0"/>
              </a:spcBef>
              <a:spcAft>
                <a:spcPts val="0"/>
              </a:spcAft>
              <a:buClr>
                <a:srgbClr val="000000"/>
              </a:buClr>
              <a:buSzPts val="1100"/>
              <a:buFont typeface="Mada"/>
              <a:buChar char="■"/>
            </a:pPr>
            <a:r>
              <a:rPr lang="en-GB" sz="1100">
                <a:latin typeface="Mada"/>
                <a:ea typeface="Mada"/>
                <a:cs typeface="Mada"/>
                <a:sym typeface="Mada"/>
              </a:rPr>
              <a:t>Extension into the </a:t>
            </a:r>
            <a:r>
              <a:rPr b="1" lang="en-GB" sz="1100">
                <a:solidFill>
                  <a:srgbClr val="FF0000"/>
                </a:solidFill>
                <a:latin typeface="Mada"/>
                <a:ea typeface="Mada"/>
                <a:cs typeface="Mada"/>
                <a:sym typeface="Mada"/>
              </a:rPr>
              <a:t>s</a:t>
            </a:r>
            <a:r>
              <a:rPr lang="en-GB" sz="1100">
                <a:latin typeface="Mada"/>
                <a:ea typeface="Mada"/>
                <a:cs typeface="Mada"/>
                <a:sym typeface="Mada"/>
              </a:rPr>
              <a:t>crotum.</a:t>
            </a:r>
            <a:endParaRPr sz="1100">
              <a:latin typeface="Mada"/>
              <a:ea typeface="Mada"/>
              <a:cs typeface="Mada"/>
              <a:sym typeface="Mada"/>
            </a:endParaRPr>
          </a:p>
          <a:p>
            <a:pPr indent="-298450" lvl="2" marL="1371600" rtl="0" algn="l">
              <a:spcBef>
                <a:spcPts val="0"/>
              </a:spcBef>
              <a:spcAft>
                <a:spcPts val="0"/>
              </a:spcAft>
              <a:buClr>
                <a:srgbClr val="000000"/>
              </a:buClr>
              <a:buSzPts val="1100"/>
              <a:buFont typeface="Mada"/>
              <a:buChar char="■"/>
            </a:pPr>
            <a:r>
              <a:rPr b="1" lang="en-GB" sz="1100">
                <a:solidFill>
                  <a:srgbClr val="FF0000"/>
                </a:solidFill>
                <a:latin typeface="Mada"/>
                <a:ea typeface="Mada"/>
                <a:cs typeface="Mada"/>
                <a:sym typeface="Mada"/>
              </a:rPr>
              <a:t>S</a:t>
            </a:r>
            <a:r>
              <a:rPr lang="en-GB" sz="1100">
                <a:latin typeface="Mada"/>
                <a:ea typeface="Mada"/>
                <a:cs typeface="Mada"/>
                <a:sym typeface="Mada"/>
              </a:rPr>
              <a:t>kin changes (pigmentation, redness, </a:t>
            </a:r>
            <a:r>
              <a:rPr lang="en-GB" sz="1100">
                <a:solidFill>
                  <a:srgbClr val="38761D"/>
                </a:solidFill>
                <a:latin typeface="Mada"/>
                <a:ea typeface="Mada"/>
                <a:cs typeface="Mada"/>
                <a:sym typeface="Mada"/>
              </a:rPr>
              <a:t>dilated visible veins, Discharge</a:t>
            </a:r>
            <a:r>
              <a:rPr lang="en-GB" sz="1100">
                <a:latin typeface="Mada"/>
                <a:ea typeface="Mada"/>
                <a:cs typeface="Mada"/>
                <a:sym typeface="Mada"/>
              </a:rPr>
              <a:t> etc)</a:t>
            </a:r>
            <a:endParaRPr sz="1100">
              <a:latin typeface="Mada"/>
              <a:ea typeface="Mada"/>
              <a:cs typeface="Mada"/>
              <a:sym typeface="Mada"/>
            </a:endParaRPr>
          </a:p>
          <a:p>
            <a:pPr indent="-298450" lvl="2" marL="1371600" rtl="0" algn="l">
              <a:spcBef>
                <a:spcPts val="0"/>
              </a:spcBef>
              <a:spcAft>
                <a:spcPts val="0"/>
              </a:spcAft>
              <a:buClr>
                <a:srgbClr val="000000"/>
              </a:buClr>
              <a:buSzPts val="1100"/>
              <a:buFont typeface="Mada"/>
              <a:buChar char="■"/>
            </a:pPr>
            <a:r>
              <a:rPr lang="en-GB" sz="1100">
                <a:latin typeface="Mada"/>
                <a:ea typeface="Mada"/>
                <a:cs typeface="Mada"/>
                <a:sym typeface="Mada"/>
              </a:rPr>
              <a:t>Other </a:t>
            </a:r>
            <a:r>
              <a:rPr b="1" lang="en-GB" sz="1100">
                <a:solidFill>
                  <a:srgbClr val="FF0000"/>
                </a:solidFill>
                <a:latin typeface="Mada"/>
                <a:ea typeface="Mada"/>
                <a:cs typeface="Mada"/>
                <a:sym typeface="Mada"/>
              </a:rPr>
              <a:t>S</a:t>
            </a:r>
            <a:r>
              <a:rPr lang="en-GB" sz="1100">
                <a:latin typeface="Mada"/>
                <a:ea typeface="Mada"/>
                <a:cs typeface="Mada"/>
                <a:sym typeface="Mada"/>
              </a:rPr>
              <a:t>crotal swellings. </a:t>
            </a:r>
            <a:endParaRPr sz="1100">
              <a:latin typeface="Mada"/>
              <a:ea typeface="Mada"/>
              <a:cs typeface="Mada"/>
              <a:sym typeface="Mada"/>
            </a:endParaRPr>
          </a:p>
          <a:p>
            <a:pPr indent="-298450" lvl="2" marL="1371600" rtl="0" algn="l">
              <a:spcBef>
                <a:spcPts val="0"/>
              </a:spcBef>
              <a:spcAft>
                <a:spcPts val="0"/>
              </a:spcAft>
              <a:buClr>
                <a:srgbClr val="000000"/>
              </a:buClr>
              <a:buSzPts val="1100"/>
              <a:buFont typeface="Mada"/>
              <a:buChar char="■"/>
            </a:pPr>
            <a:r>
              <a:rPr b="1" lang="en-GB" sz="1100">
                <a:solidFill>
                  <a:srgbClr val="FF0000"/>
                </a:solidFill>
                <a:latin typeface="Mada"/>
                <a:ea typeface="Mada"/>
                <a:cs typeface="Mada"/>
                <a:sym typeface="Mada"/>
              </a:rPr>
              <a:t>S</a:t>
            </a:r>
            <a:r>
              <a:rPr lang="en-GB" sz="1100">
                <a:latin typeface="Mada"/>
                <a:ea typeface="Mada"/>
                <a:cs typeface="Mada"/>
                <a:sym typeface="Mada"/>
              </a:rPr>
              <a:t>welling in the other side.</a:t>
            </a:r>
            <a:endParaRPr sz="1100">
              <a:latin typeface="Mada"/>
              <a:ea typeface="Mada"/>
              <a:cs typeface="Mada"/>
              <a:sym typeface="Mada"/>
            </a:endParaRPr>
          </a:p>
          <a:p>
            <a:pPr indent="-298450" lvl="2" marL="1371600" rtl="0" algn="l">
              <a:spcBef>
                <a:spcPts val="0"/>
              </a:spcBef>
              <a:spcAft>
                <a:spcPts val="0"/>
              </a:spcAft>
              <a:buClr>
                <a:schemeClr val="dk1"/>
              </a:buClr>
              <a:buSzPts val="1100"/>
              <a:buFont typeface="Mada"/>
              <a:buChar char="■"/>
            </a:pPr>
            <a:r>
              <a:rPr lang="en-GB" sz="1100">
                <a:latin typeface="Mada"/>
                <a:ea typeface="Mada"/>
                <a:cs typeface="Mada"/>
                <a:sym typeface="Mada"/>
              </a:rPr>
              <a:t>Cough Impulse.</a:t>
            </a:r>
            <a:endParaRPr sz="1100">
              <a:latin typeface="Mada"/>
              <a:ea typeface="Mada"/>
              <a:cs typeface="Mada"/>
              <a:sym typeface="Mada"/>
            </a:endParaRPr>
          </a:p>
        </p:txBody>
      </p:sp>
      <p:graphicFrame>
        <p:nvGraphicFramePr>
          <p:cNvPr id="2085" name="Google Shape;2085;p111"/>
          <p:cNvGraphicFramePr/>
          <p:nvPr/>
        </p:nvGraphicFramePr>
        <p:xfrm>
          <a:off x="3632286" y="8783969"/>
          <a:ext cx="3000000" cy="3000000"/>
        </p:xfrm>
        <a:graphic>
          <a:graphicData uri="http://schemas.openxmlformats.org/drawingml/2006/table">
            <a:tbl>
              <a:tblPr>
                <a:noFill/>
                <a:tableStyleId>{19993E90-D4CF-4236-97D6-A35B643A8516}</a:tableStyleId>
              </a:tblPr>
              <a:tblGrid>
                <a:gridCol w="3752950"/>
              </a:tblGrid>
              <a:tr h="685775">
                <a:tc>
                  <a:txBody>
                    <a:bodyPr/>
                    <a:lstStyle/>
                    <a:p>
                      <a:pPr indent="-298450" lvl="0" marL="457200" rtl="0" algn="l">
                        <a:spcBef>
                          <a:spcPts val="0"/>
                        </a:spcBef>
                        <a:spcAft>
                          <a:spcPts val="0"/>
                        </a:spcAft>
                        <a:buSzPts val="1100"/>
                        <a:buFont typeface="Mada"/>
                        <a:buAutoNum type="arabicPeriod"/>
                      </a:pPr>
                      <a:r>
                        <a:rPr b="1" lang="en-GB" sz="1100">
                          <a:latin typeface="Mada"/>
                          <a:ea typeface="Mada"/>
                          <a:cs typeface="Mada"/>
                          <a:sym typeface="Mada"/>
                        </a:rPr>
                        <a:t>Inguinal hernia:</a:t>
                      </a:r>
                      <a:r>
                        <a:rPr lang="en-GB" sz="1100">
                          <a:latin typeface="Mada"/>
                          <a:ea typeface="Mada"/>
                          <a:cs typeface="Mada"/>
                          <a:sym typeface="Mada"/>
                        </a:rPr>
                        <a:t> temperature of the skin overlying hernia well be the same as the surrounding skin except when hernia is strangulated in this event the skin will be warm.</a:t>
                      </a:r>
                      <a:endParaRPr sz="1100">
                        <a:latin typeface="Mada"/>
                        <a:ea typeface="Mada"/>
                        <a:cs typeface="Mada"/>
                        <a:sym typeface="Mada"/>
                      </a:endParaRPr>
                    </a:p>
                    <a:p>
                      <a:pPr indent="-298450" lvl="0" marL="457200" rtl="0" algn="l">
                        <a:spcBef>
                          <a:spcPts val="0"/>
                        </a:spcBef>
                        <a:spcAft>
                          <a:spcPts val="0"/>
                        </a:spcAft>
                        <a:buSzPts val="1100"/>
                        <a:buFont typeface="Mada"/>
                        <a:buAutoNum type="arabicPeriod"/>
                      </a:pPr>
                      <a:r>
                        <a:rPr b="1" lang="en-GB" sz="1100">
                          <a:latin typeface="Mada"/>
                          <a:ea typeface="Mada"/>
                          <a:cs typeface="Mada"/>
                          <a:sym typeface="Mada"/>
                        </a:rPr>
                        <a:t>Femoral hernia:</a:t>
                      </a:r>
                      <a:r>
                        <a:rPr lang="en-GB" sz="1100">
                          <a:latin typeface="Mada"/>
                          <a:ea typeface="Mada"/>
                          <a:cs typeface="Mada"/>
                          <a:sym typeface="Mada"/>
                        </a:rPr>
                        <a:t> temperature is normal.</a:t>
                      </a:r>
                      <a:endParaRPr sz="1100">
                        <a:latin typeface="Mada"/>
                        <a:ea typeface="Mada"/>
                        <a:cs typeface="Mada"/>
                        <a:sym typeface="Mada"/>
                      </a:endParaRPr>
                    </a:p>
                  </a:txBody>
                  <a:tcPr marT="91425" marB="91425" marR="91425" marL="91425"/>
                </a:tc>
              </a:tr>
            </a:tbl>
          </a:graphicData>
        </a:graphic>
      </p:graphicFrame>
      <p:graphicFrame>
        <p:nvGraphicFramePr>
          <p:cNvPr id="2086" name="Google Shape;2086;p111"/>
          <p:cNvGraphicFramePr/>
          <p:nvPr/>
        </p:nvGraphicFramePr>
        <p:xfrm>
          <a:off x="3632269" y="8425867"/>
          <a:ext cx="3000000" cy="3000000"/>
        </p:xfrm>
        <a:graphic>
          <a:graphicData uri="http://schemas.openxmlformats.org/drawingml/2006/table">
            <a:tbl>
              <a:tblPr>
                <a:noFill/>
                <a:tableStyleId>{19993E90-D4CF-4236-97D6-A35B643A8516}</a:tableStyleId>
              </a:tblPr>
              <a:tblGrid>
                <a:gridCol w="3752950"/>
              </a:tblGrid>
              <a:tr h="350475">
                <a:tc>
                  <a:txBody>
                    <a:bodyPr/>
                    <a:lstStyle/>
                    <a:p>
                      <a:pPr indent="0" lvl="0" marL="0" rtl="0" algn="l">
                        <a:spcBef>
                          <a:spcPts val="0"/>
                        </a:spcBef>
                        <a:spcAft>
                          <a:spcPts val="0"/>
                        </a:spcAft>
                        <a:buNone/>
                      </a:pPr>
                      <a:r>
                        <a:rPr b="1" lang="en-GB" sz="1100">
                          <a:latin typeface="Mada"/>
                          <a:ea typeface="Mada"/>
                          <a:cs typeface="Mada"/>
                          <a:sym typeface="Mada"/>
                        </a:rPr>
                        <a:t>(2) </a:t>
                      </a:r>
                      <a:r>
                        <a:rPr b="1" lang="en-GB" sz="1100">
                          <a:latin typeface="Mada"/>
                          <a:ea typeface="Mada"/>
                          <a:cs typeface="Mada"/>
                          <a:sym typeface="Mada"/>
                        </a:rPr>
                        <a:t>Temperature </a:t>
                      </a:r>
                      <a:r>
                        <a:rPr lang="en-GB" sz="1100">
                          <a:latin typeface="Mada"/>
                          <a:ea typeface="Mada"/>
                          <a:cs typeface="Mada"/>
                          <a:sym typeface="Mada"/>
                        </a:rPr>
                        <a:t>By the Dorsum of the hand.</a:t>
                      </a:r>
                      <a:endParaRPr sz="1100">
                        <a:latin typeface="Mada"/>
                        <a:ea typeface="Mada"/>
                        <a:cs typeface="Mada"/>
                        <a:sym typeface="Mada"/>
                      </a:endParaRPr>
                    </a:p>
                  </a:txBody>
                  <a:tcPr marT="91425" marB="91425" marR="91425" marL="91425">
                    <a:solidFill>
                      <a:srgbClr val="FCE5CD"/>
                    </a:solidFill>
                  </a:tcPr>
                </a:tc>
              </a:tr>
            </a:tbl>
          </a:graphicData>
        </a:graphic>
      </p:graphicFrame>
      <p:graphicFrame>
        <p:nvGraphicFramePr>
          <p:cNvPr id="2087" name="Google Shape;2087;p111"/>
          <p:cNvGraphicFramePr/>
          <p:nvPr/>
        </p:nvGraphicFramePr>
        <p:xfrm>
          <a:off x="202538" y="8422064"/>
          <a:ext cx="3000000" cy="3000000"/>
        </p:xfrm>
        <a:graphic>
          <a:graphicData uri="http://schemas.openxmlformats.org/drawingml/2006/table">
            <a:tbl>
              <a:tblPr>
                <a:noFill/>
                <a:tableStyleId>{19993E90-D4CF-4236-97D6-A35B643A8516}</a:tableStyleId>
              </a:tblPr>
              <a:tblGrid>
                <a:gridCol w="3429725"/>
              </a:tblGrid>
              <a:tr h="1225">
                <a:tc>
                  <a:txBody>
                    <a:bodyPr/>
                    <a:lstStyle/>
                    <a:p>
                      <a:pPr indent="0" lvl="0" marL="0" rtl="0" algn="l">
                        <a:spcBef>
                          <a:spcPts val="0"/>
                        </a:spcBef>
                        <a:spcAft>
                          <a:spcPts val="0"/>
                        </a:spcAft>
                        <a:buNone/>
                      </a:pPr>
                      <a:r>
                        <a:rPr b="1" lang="en-GB" sz="1100">
                          <a:latin typeface="Mada"/>
                          <a:ea typeface="Mada"/>
                          <a:cs typeface="Mada"/>
                          <a:sym typeface="Mada"/>
                        </a:rPr>
                        <a:t>(1) </a:t>
                      </a:r>
                      <a:r>
                        <a:rPr b="1" lang="en-GB" sz="1100">
                          <a:latin typeface="Mada"/>
                          <a:ea typeface="Mada"/>
                          <a:cs typeface="Mada"/>
                          <a:sym typeface="Mada"/>
                        </a:rPr>
                        <a:t>Tenderness </a:t>
                      </a:r>
                      <a:r>
                        <a:rPr lang="en-GB" sz="1100">
                          <a:latin typeface="Mada"/>
                          <a:ea typeface="Mada"/>
                          <a:cs typeface="Mada"/>
                          <a:sym typeface="Mada"/>
                        </a:rPr>
                        <a:t>Usually the mass is painless.</a:t>
                      </a:r>
                      <a:endParaRPr sz="1100">
                        <a:latin typeface="Mada"/>
                        <a:ea typeface="Mada"/>
                        <a:cs typeface="Mada"/>
                        <a:sym typeface="Mada"/>
                      </a:endParaRPr>
                    </a:p>
                  </a:txBody>
                  <a:tcPr marT="91425" marB="91425" marR="91425" marL="91425">
                    <a:solidFill>
                      <a:srgbClr val="FCE5CD"/>
                    </a:solidFill>
                  </a:tcPr>
                </a:tc>
              </a:tr>
            </a:tbl>
          </a:graphicData>
        </a:graphic>
      </p:graphicFrame>
      <p:graphicFrame>
        <p:nvGraphicFramePr>
          <p:cNvPr id="2088" name="Google Shape;2088;p111"/>
          <p:cNvGraphicFramePr/>
          <p:nvPr/>
        </p:nvGraphicFramePr>
        <p:xfrm>
          <a:off x="3632272" y="9805014"/>
          <a:ext cx="3000000" cy="3000000"/>
        </p:xfrm>
        <a:graphic>
          <a:graphicData uri="http://schemas.openxmlformats.org/drawingml/2006/table">
            <a:tbl>
              <a:tblPr>
                <a:noFill/>
                <a:tableStyleId>{19993E90-D4CF-4236-97D6-A35B643A8516}</a:tableStyleId>
              </a:tblPr>
              <a:tblGrid>
                <a:gridCol w="3752950"/>
              </a:tblGrid>
              <a:tr h="1225">
                <a:tc>
                  <a:txBody>
                    <a:bodyPr/>
                    <a:lstStyle/>
                    <a:p>
                      <a:pPr indent="0" lvl="0" marL="0" rtl="0" algn="l">
                        <a:spcBef>
                          <a:spcPts val="0"/>
                        </a:spcBef>
                        <a:spcAft>
                          <a:spcPts val="0"/>
                        </a:spcAft>
                        <a:buNone/>
                      </a:pPr>
                      <a:r>
                        <a:rPr b="1" lang="en-GB" sz="1100">
                          <a:latin typeface="Mada"/>
                          <a:ea typeface="Mada"/>
                          <a:cs typeface="Mada"/>
                          <a:sym typeface="Mada"/>
                        </a:rPr>
                        <a:t>(6) </a:t>
                      </a:r>
                      <a:r>
                        <a:rPr b="1" lang="en-GB" sz="1100">
                          <a:latin typeface="Mada"/>
                          <a:ea typeface="Mada"/>
                          <a:cs typeface="Mada"/>
                          <a:sym typeface="Mada"/>
                        </a:rPr>
                        <a:t>Tension </a:t>
                      </a:r>
                      <a:endParaRPr b="1" sz="1100">
                        <a:latin typeface="Mada"/>
                        <a:ea typeface="Mada"/>
                        <a:cs typeface="Mada"/>
                        <a:sym typeface="Mada"/>
                      </a:endParaRPr>
                    </a:p>
                  </a:txBody>
                  <a:tcPr marT="91425" marB="91425" marR="91425" marL="91425">
                    <a:solidFill>
                      <a:srgbClr val="FCE5CD"/>
                    </a:solidFill>
                  </a:tcPr>
                </a:tc>
              </a:tr>
            </a:tbl>
          </a:graphicData>
        </a:graphic>
      </p:graphicFrame>
      <p:graphicFrame>
        <p:nvGraphicFramePr>
          <p:cNvPr id="2089" name="Google Shape;2089;p111"/>
          <p:cNvGraphicFramePr/>
          <p:nvPr/>
        </p:nvGraphicFramePr>
        <p:xfrm>
          <a:off x="202513" y="9805014"/>
          <a:ext cx="3000000" cy="3000000"/>
        </p:xfrm>
        <a:graphic>
          <a:graphicData uri="http://schemas.openxmlformats.org/drawingml/2006/table">
            <a:tbl>
              <a:tblPr>
                <a:noFill/>
                <a:tableStyleId>{19993E90-D4CF-4236-97D6-A35B643A8516}</a:tableStyleId>
              </a:tblPr>
              <a:tblGrid>
                <a:gridCol w="3429725"/>
              </a:tblGrid>
              <a:tr h="192300">
                <a:tc>
                  <a:txBody>
                    <a:bodyPr/>
                    <a:lstStyle/>
                    <a:p>
                      <a:pPr indent="0" lvl="0" marL="0" rtl="0" algn="l">
                        <a:spcBef>
                          <a:spcPts val="0"/>
                        </a:spcBef>
                        <a:spcAft>
                          <a:spcPts val="0"/>
                        </a:spcAft>
                        <a:buNone/>
                      </a:pPr>
                      <a:r>
                        <a:rPr b="1" lang="en-GB" sz="1100">
                          <a:solidFill>
                            <a:schemeClr val="dk1"/>
                          </a:solidFill>
                          <a:latin typeface="Mada"/>
                          <a:ea typeface="Mada"/>
                          <a:cs typeface="Mada"/>
                          <a:sym typeface="Mada"/>
                        </a:rPr>
                        <a:t>(5) </a:t>
                      </a:r>
                      <a:r>
                        <a:rPr b="1" lang="en-GB" sz="1100">
                          <a:solidFill>
                            <a:srgbClr val="FF0000"/>
                          </a:solidFill>
                          <a:latin typeface="Mada"/>
                          <a:ea typeface="Mada"/>
                          <a:cs typeface="Mada"/>
                          <a:sym typeface="Mada"/>
                        </a:rPr>
                        <a:t>S</a:t>
                      </a:r>
                      <a:r>
                        <a:rPr b="1" lang="en-GB" sz="1100">
                          <a:solidFill>
                            <a:schemeClr val="dk1"/>
                          </a:solidFill>
                          <a:latin typeface="Mada"/>
                          <a:ea typeface="Mada"/>
                          <a:cs typeface="Mada"/>
                          <a:sym typeface="Mada"/>
                        </a:rPr>
                        <a:t>pecial Characters ( Discussed in the next p )</a:t>
                      </a:r>
                      <a:endParaRPr b="1" sz="1100">
                        <a:latin typeface="Mada"/>
                        <a:ea typeface="Mada"/>
                        <a:cs typeface="Mada"/>
                        <a:sym typeface="Mada"/>
                      </a:endParaRPr>
                    </a:p>
                  </a:txBody>
                  <a:tcPr marT="91425" marB="91425" marR="91425" marL="91425">
                    <a:solidFill>
                      <a:srgbClr val="FCE5CD"/>
                    </a:solidFill>
                  </a:tcPr>
                </a:tc>
              </a:tr>
            </a:tbl>
          </a:graphicData>
        </a:graphic>
      </p:graphicFrame>
      <p:graphicFrame>
        <p:nvGraphicFramePr>
          <p:cNvPr id="2090" name="Google Shape;2090;p111"/>
          <p:cNvGraphicFramePr/>
          <p:nvPr/>
        </p:nvGraphicFramePr>
        <p:xfrm>
          <a:off x="193275" y="10155489"/>
          <a:ext cx="3000000" cy="3000000"/>
        </p:xfrm>
        <a:graphic>
          <a:graphicData uri="http://schemas.openxmlformats.org/drawingml/2006/table">
            <a:tbl>
              <a:tblPr>
                <a:noFill/>
                <a:tableStyleId>{19993E90-D4CF-4236-97D6-A35B643A8516}</a:tableStyleId>
              </a:tblPr>
              <a:tblGrid>
                <a:gridCol w="7202975"/>
              </a:tblGrid>
              <a:tr h="306900">
                <a:tc>
                  <a:txBody>
                    <a:bodyPr/>
                    <a:lstStyle/>
                    <a:p>
                      <a:pPr indent="0" lvl="0" marL="0" rtl="0" algn="ctr">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 (7) Fluctuation </a:t>
                      </a:r>
                      <a:endParaRPr b="1" sz="1100">
                        <a:solidFill>
                          <a:schemeClr val="dk1"/>
                        </a:solidFill>
                        <a:latin typeface="Mada"/>
                        <a:ea typeface="Mada"/>
                        <a:cs typeface="Mada"/>
                        <a:sym typeface="Mada"/>
                      </a:endParaRPr>
                    </a:p>
                  </a:txBody>
                  <a:tcPr marT="91425" marB="91425" marR="91425" marL="91425">
                    <a:solidFill>
                      <a:srgbClr val="FCE5CD"/>
                    </a:solidFill>
                  </a:tcPr>
                </a:tc>
              </a:tr>
            </a:tbl>
          </a:graphicData>
        </a:graphic>
      </p:graphicFrame>
      <p:graphicFrame>
        <p:nvGraphicFramePr>
          <p:cNvPr id="2091" name="Google Shape;2091;p111"/>
          <p:cNvGraphicFramePr/>
          <p:nvPr/>
        </p:nvGraphicFramePr>
        <p:xfrm>
          <a:off x="202525" y="9130675"/>
          <a:ext cx="3000000" cy="3000000"/>
        </p:xfrm>
        <a:graphic>
          <a:graphicData uri="http://schemas.openxmlformats.org/drawingml/2006/table">
            <a:tbl>
              <a:tblPr>
                <a:noFill/>
                <a:tableStyleId>{19993E90-D4CF-4236-97D6-A35B643A8516}</a:tableStyleId>
              </a:tblPr>
              <a:tblGrid>
                <a:gridCol w="3429725"/>
              </a:tblGrid>
              <a:tr h="674350">
                <a:tc>
                  <a:txBody>
                    <a:bodyPr/>
                    <a:lstStyle/>
                    <a:p>
                      <a:pPr indent="0" lvl="0" marL="0" rtl="0" algn="l">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(4) Composition </a:t>
                      </a:r>
                      <a:r>
                        <a:rPr b="1" lang="en-GB" sz="1100">
                          <a:solidFill>
                            <a:srgbClr val="6AA84F"/>
                          </a:solidFill>
                          <a:latin typeface="Mada"/>
                          <a:ea typeface="Mada"/>
                          <a:cs typeface="Mada"/>
                          <a:sym typeface="Mada"/>
                        </a:rPr>
                        <a:t>”Consistency”</a:t>
                      </a:r>
                      <a:r>
                        <a:rPr b="1" lang="en-GB" sz="1100">
                          <a:solidFill>
                            <a:schemeClr val="dk1"/>
                          </a:solidFill>
                          <a:latin typeface="Mada"/>
                          <a:ea typeface="Mada"/>
                          <a:cs typeface="Mada"/>
                          <a:sym typeface="Mada"/>
                        </a:rPr>
                        <a:t> (solid , fluid , gaseous) </a:t>
                      </a:r>
                      <a:endParaRPr b="1" sz="1100">
                        <a:latin typeface="Mada"/>
                        <a:ea typeface="Mada"/>
                        <a:cs typeface="Mada"/>
                        <a:sym typeface="Mada"/>
                      </a:endParaRPr>
                    </a:p>
                  </a:txBody>
                  <a:tcPr marT="91425" marB="91425" marR="91425" marL="91425">
                    <a:solidFill>
                      <a:srgbClr val="FCE5CD"/>
                    </a:solidFill>
                  </a:tcPr>
                </a:tc>
              </a:tr>
            </a:tbl>
          </a:graphicData>
        </a:graphic>
      </p:graphicFrame>
      <p:graphicFrame>
        <p:nvGraphicFramePr>
          <p:cNvPr id="2092" name="Google Shape;2092;p111"/>
          <p:cNvGraphicFramePr/>
          <p:nvPr/>
        </p:nvGraphicFramePr>
        <p:xfrm>
          <a:off x="202547" y="8780177"/>
          <a:ext cx="3000000" cy="3000000"/>
        </p:xfrm>
        <a:graphic>
          <a:graphicData uri="http://schemas.openxmlformats.org/drawingml/2006/table">
            <a:tbl>
              <a:tblPr>
                <a:noFill/>
                <a:tableStyleId>{19993E90-D4CF-4236-97D6-A35B643A8516}</a:tableStyleId>
              </a:tblPr>
              <a:tblGrid>
                <a:gridCol w="3429725"/>
              </a:tblGrid>
              <a:tr h="350500">
                <a:tc>
                  <a:txBody>
                    <a:bodyPr/>
                    <a:lstStyle/>
                    <a:p>
                      <a:pPr indent="0" lvl="0" marL="0" rtl="0" algn="l">
                        <a:spcBef>
                          <a:spcPts val="0"/>
                        </a:spcBef>
                        <a:spcAft>
                          <a:spcPts val="0"/>
                        </a:spcAft>
                        <a:buNone/>
                      </a:pPr>
                      <a:r>
                        <a:rPr b="1" lang="en-GB" sz="1100">
                          <a:latin typeface="Mada"/>
                          <a:ea typeface="Mada"/>
                          <a:cs typeface="Mada"/>
                          <a:sym typeface="Mada"/>
                        </a:rPr>
                        <a:t>(3) Edge </a:t>
                      </a:r>
                      <a:endParaRPr b="1" sz="1100">
                        <a:latin typeface="Mada"/>
                        <a:ea typeface="Mada"/>
                        <a:cs typeface="Mada"/>
                        <a:sym typeface="Mada"/>
                      </a:endParaRPr>
                    </a:p>
                  </a:txBody>
                  <a:tcPr marT="91425" marB="91425" marR="91425" marL="91425">
                    <a:solidFill>
                      <a:srgbClr val="FCE5CD"/>
                    </a:solidFill>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