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77"/>
  </p:notesMasterIdLst>
  <p:handoutMasterIdLst>
    <p:handoutMasterId r:id="rId78"/>
  </p:handoutMasterIdLst>
  <p:sldIdLst>
    <p:sldId id="352" r:id="rId3"/>
    <p:sldId id="540" r:id="rId4"/>
    <p:sldId id="554" r:id="rId5"/>
    <p:sldId id="555" r:id="rId6"/>
    <p:sldId id="556" r:id="rId7"/>
    <p:sldId id="438" r:id="rId8"/>
    <p:sldId id="439" r:id="rId9"/>
    <p:sldId id="440" r:id="rId10"/>
    <p:sldId id="442" r:id="rId11"/>
    <p:sldId id="539" r:id="rId12"/>
    <p:sldId id="542" r:id="rId13"/>
    <p:sldId id="559" r:id="rId14"/>
    <p:sldId id="543" r:id="rId15"/>
    <p:sldId id="545" r:id="rId16"/>
    <p:sldId id="547" r:id="rId17"/>
    <p:sldId id="457" r:id="rId18"/>
    <p:sldId id="300" r:id="rId19"/>
    <p:sldId id="458" r:id="rId20"/>
    <p:sldId id="459" r:id="rId21"/>
    <p:sldId id="535" r:id="rId22"/>
    <p:sldId id="301" r:id="rId23"/>
    <p:sldId id="462" r:id="rId24"/>
    <p:sldId id="480" r:id="rId25"/>
    <p:sldId id="549" r:id="rId26"/>
    <p:sldId id="481" r:id="rId27"/>
    <p:sldId id="483" r:id="rId28"/>
    <p:sldId id="537" r:id="rId29"/>
    <p:sldId id="486" r:id="rId30"/>
    <p:sldId id="487" r:id="rId31"/>
    <p:sldId id="558" r:id="rId32"/>
    <p:sldId id="557" r:id="rId33"/>
    <p:sldId id="452" r:id="rId34"/>
    <p:sldId id="454" r:id="rId35"/>
    <p:sldId id="299" r:id="rId36"/>
    <p:sldId id="262" r:id="rId37"/>
    <p:sldId id="428" r:id="rId38"/>
    <p:sldId id="429" r:id="rId39"/>
    <p:sldId id="552" r:id="rId40"/>
    <p:sldId id="420" r:id="rId41"/>
    <p:sldId id="530" r:id="rId42"/>
    <p:sldId id="538" r:id="rId43"/>
    <p:sldId id="423" r:id="rId44"/>
    <p:sldId id="424" r:id="rId45"/>
    <p:sldId id="513" r:id="rId46"/>
    <p:sldId id="514" r:id="rId47"/>
    <p:sldId id="515" r:id="rId48"/>
    <p:sldId id="527" r:id="rId49"/>
    <p:sldId id="447" r:id="rId50"/>
    <p:sldId id="449" r:id="rId51"/>
    <p:sldId id="450" r:id="rId52"/>
    <p:sldId id="410" r:id="rId53"/>
    <p:sldId id="517" r:id="rId54"/>
    <p:sldId id="518" r:id="rId55"/>
    <p:sldId id="520" r:id="rId56"/>
    <p:sldId id="519" r:id="rId57"/>
    <p:sldId id="521" r:id="rId58"/>
    <p:sldId id="434" r:id="rId59"/>
    <p:sldId id="490" r:id="rId60"/>
    <p:sldId id="551" r:id="rId61"/>
    <p:sldId id="491" r:id="rId62"/>
    <p:sldId id="509" r:id="rId63"/>
    <p:sldId id="493" r:id="rId64"/>
    <p:sldId id="473" r:id="rId65"/>
    <p:sldId id="474" r:id="rId66"/>
    <p:sldId id="492" r:id="rId67"/>
    <p:sldId id="466" r:id="rId68"/>
    <p:sldId id="468" r:id="rId69"/>
    <p:sldId id="469" r:id="rId70"/>
    <p:sldId id="470" r:id="rId71"/>
    <p:sldId id="471" r:id="rId72"/>
    <p:sldId id="472" r:id="rId73"/>
    <p:sldId id="494" r:id="rId74"/>
    <p:sldId id="495" r:id="rId75"/>
    <p:sldId id="35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9" autoAdjust="0"/>
    <p:restoredTop sz="94387"/>
  </p:normalViewPr>
  <p:slideViewPr>
    <p:cSldViewPr snapToGrid="0" showGuides="1">
      <p:cViewPr varScale="1">
        <p:scale>
          <a:sx n="63" d="100"/>
          <a:sy n="63" d="100"/>
        </p:scale>
        <p:origin x="200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6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CFED4-D69B-4F2E-9E8F-84756F102C74}" type="datetimeFigureOut">
              <a:rPr lang="en-US" smtClean="0"/>
              <a:t>11/1/20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81B0-9A62-4E8D-B3AC-FD58D27F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27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7D950-FF6C-450E-A292-782665957326}" type="datetimeFigureOut">
              <a:rPr lang="en-US" smtClean="0"/>
              <a:t>11/1/20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1C1CB-B741-45C3-A5E1-A9697FF5E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7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8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0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1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56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7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65C7-2B04-445F-8DB3-456E0173FCC0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987" y="3602038"/>
            <a:ext cx="75718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987" y="1041400"/>
            <a:ext cx="75718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A111-8073-4AA8-BD01-2133E03758F7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F708-533D-46C9-A9B0-0B6B8A5D6515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333499"/>
            <a:ext cx="6298223" cy="4843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74623" y="1333499"/>
            <a:ext cx="1512277" cy="484346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767-B1DE-417D-8BE5-E27B165E3682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4904BA-F6BA-48C5-B8E5-DE739A78F4B9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713935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7139354" cy="286226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D15D-44DE-4FD8-A752-EB03E04C3154}" type="datetime1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7773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80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1AF4-D04B-45C6-91BC-D80269BD53C8}" type="datetime1">
              <a:rPr lang="en-US" smtClean="0"/>
              <a:t>11/1/20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07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07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45223"/>
            <a:ext cx="7962900" cy="9788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F426-2557-4C0F-BCB5-8F5F7A23481A}" type="datetime1">
              <a:rPr lang="en-US" smtClean="0"/>
              <a:t>11/1/20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F5B8-F27B-4EB3-A931-8B21AAAA30F1}" type="datetime1">
              <a:rPr lang="en-US" smtClean="0"/>
              <a:t>11/1/20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6FB2-BE3E-4068-BDF0-0ADDDF0F6758}" type="datetime1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324100"/>
            <a:ext cx="4152900" cy="38481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8020A2-ABDB-4797-85B4-0B5D91075C2A}" type="datetime1">
              <a:rPr lang="en-US" smtClean="0"/>
              <a:t>11/1/20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692" y="6356350"/>
            <a:ext cx="1764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7962900" cy="373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1336427"/>
            <a:ext cx="7962900" cy="987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960" userDrawn="1">
          <p15:clr>
            <a:srgbClr val="F26B43"/>
          </p15:clr>
        </p15:guide>
        <p15:guide id="3" pos="597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840" userDrawn="1">
          <p15:clr>
            <a:srgbClr val="F26B43"/>
          </p15:clr>
        </p15:guide>
        <p15:guide id="6" orient="horz" pos="1464" userDrawn="1">
          <p15:clr>
            <a:srgbClr val="F26B43"/>
          </p15:clr>
        </p15:guide>
        <p15:guide id="7" orient="horz" pos="1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emf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726" y="1505025"/>
            <a:ext cx="8341113" cy="183308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GENITOURINARY ANOMALIES </a:t>
            </a:r>
            <a:b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</a:b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3695" y="4084431"/>
            <a:ext cx="6573173" cy="155784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Pr. Hamdan ALHAZMI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Professor and Consultant Pediatric Urologist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drhamdan@ksu.edu.sa</a:t>
            </a:r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</a:p>
          <a:p>
            <a:pPr algn="ctr"/>
            <a:endParaRPr lang="en-US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b="1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dirty="0"/>
              <a:t> 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900" y="-4642366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62B566-A585-0549-BB6B-797C99B112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Dismembered Pyeloplasty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6153-64CE-4C40-AC99-1F3C4079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UPJO…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B091D9F-B614-7B4D-A3A8-495CF9DF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64" y="0"/>
            <a:ext cx="1766536" cy="13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عنصر نائب للمحتوى 4">
            <a:extLst>
              <a:ext uri="{FF2B5EF4-FFF2-40B4-BE49-F238E27FC236}">
                <a16:creationId xmlns:a16="http://schemas.microsoft.com/office/drawing/2014/main" id="{5B3E35F9-4A99-A547-828D-19C0AF3B8B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43" y="3127612"/>
            <a:ext cx="4979773" cy="2360140"/>
          </a:xfrm>
        </p:spPr>
      </p:pic>
    </p:spTree>
    <p:extLst>
      <p:ext uri="{BB962C8B-B14F-4D97-AF65-F5344CB8AC3E}">
        <p14:creationId xmlns:p14="http://schemas.microsoft.com/office/powerpoint/2010/main" val="1485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B53B-F116-2744-8CC9-D94BBBE1B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O</a:t>
            </a:r>
            <a:r>
              <a:rPr lang="en-SA" dirty="0"/>
              <a:t>bservation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S</a:t>
            </a:r>
            <a:r>
              <a:rPr lang="en-SA" dirty="0"/>
              <a:t>pontaneous resolution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</a:t>
            </a:r>
            <a:r>
              <a:rPr lang="en-SA" dirty="0"/>
              <a:t>urgerical intervention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</a:t>
            </a:r>
            <a:r>
              <a:rPr lang="en-SA" dirty="0"/>
              <a:t>orsoning hydronephrosis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</a:t>
            </a:r>
            <a:r>
              <a:rPr lang="en-SA" dirty="0"/>
              <a:t>enal function</a:t>
            </a:r>
          </a:p>
          <a:p>
            <a:pPr lvl="2">
              <a:buFont typeface="Wingdings" pitchFamily="2" charset="2"/>
              <a:buChar char="q"/>
            </a:pPr>
            <a:r>
              <a:rPr lang="en-SA" dirty="0"/>
              <a:t> less than 40%</a:t>
            </a:r>
          </a:p>
          <a:p>
            <a:pPr lvl="2">
              <a:buFont typeface="Wingdings" pitchFamily="2" charset="2"/>
              <a:buChar char="q"/>
            </a:pPr>
            <a:r>
              <a:rPr lang="en-SA" dirty="0"/>
              <a:t> deterioration more than 10%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Pyelonephritis </a:t>
            </a:r>
            <a:endParaRPr lang="en-S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</a:t>
            </a:r>
            <a:r>
              <a:rPr lang="en-SA" dirty="0"/>
              <a:t>tone formation </a:t>
            </a:r>
          </a:p>
          <a:p>
            <a:pPr marL="457200" indent="-457200">
              <a:buFont typeface="+mj-lt"/>
              <a:buAutoNum type="alphaUcPeriod"/>
            </a:pPr>
            <a:endParaRPr lang="en-S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136A20-0B78-1344-B136-B82F5FE3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SA" dirty="0">
                <a:solidFill>
                  <a:srgbClr val="FF0000"/>
                </a:solidFill>
              </a:rPr>
              <a:t>anagement: </a:t>
            </a:r>
            <a:br>
              <a:rPr lang="en-SA" dirty="0"/>
            </a:br>
            <a:endParaRPr lang="en-SA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55FC5-8CBE-8946-A35A-A2751108D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773" y="2438401"/>
            <a:ext cx="3886200" cy="3434079"/>
          </a:xfrm>
        </p:spPr>
        <p:txBody>
          <a:bodyPr/>
          <a:lstStyle/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12239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B53B-F116-2744-8CC9-D94BBBE1B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O</a:t>
            </a:r>
            <a:r>
              <a:rPr lang="en-SA" dirty="0"/>
              <a:t>bservation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S</a:t>
            </a:r>
            <a:r>
              <a:rPr lang="en-SA" dirty="0"/>
              <a:t>pontaneous resolution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</a:t>
            </a:r>
            <a:r>
              <a:rPr lang="en-SA" dirty="0"/>
              <a:t>urgerical intervention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W</a:t>
            </a:r>
            <a:r>
              <a:rPr lang="en-SA" dirty="0"/>
              <a:t>orsoning hydronephrosis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</a:t>
            </a:r>
            <a:r>
              <a:rPr lang="en-SA" dirty="0"/>
              <a:t>enal function</a:t>
            </a:r>
          </a:p>
          <a:p>
            <a:pPr lvl="2">
              <a:buFont typeface="Wingdings" pitchFamily="2" charset="2"/>
              <a:buChar char="q"/>
            </a:pPr>
            <a:r>
              <a:rPr lang="en-SA" dirty="0"/>
              <a:t> less than 40%</a:t>
            </a:r>
          </a:p>
          <a:p>
            <a:pPr lvl="2">
              <a:buFont typeface="Wingdings" pitchFamily="2" charset="2"/>
              <a:buChar char="q"/>
            </a:pPr>
            <a:r>
              <a:rPr lang="en-SA" dirty="0"/>
              <a:t> deterioration more than 10%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Pyelonephritis </a:t>
            </a:r>
            <a:endParaRPr lang="en-S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</a:t>
            </a:r>
            <a:r>
              <a:rPr lang="en-SA" dirty="0"/>
              <a:t>tone formation </a:t>
            </a:r>
          </a:p>
          <a:p>
            <a:pPr marL="457200" indent="-457200">
              <a:buFont typeface="+mj-lt"/>
              <a:buAutoNum type="alphaUcPeriod"/>
            </a:pPr>
            <a:endParaRPr lang="en-S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136A20-0B78-1344-B136-B82F5FE3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SA" dirty="0">
                <a:solidFill>
                  <a:srgbClr val="FF0000"/>
                </a:solidFill>
              </a:rPr>
              <a:t>anagement: </a:t>
            </a:r>
            <a:br>
              <a:rPr lang="en-SA" dirty="0"/>
            </a:br>
            <a:endParaRPr lang="en-SA" dirty="0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6E155FE-C0E5-2646-AE3D-CDA2753CD4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82" y="2157798"/>
            <a:ext cx="4128347" cy="300916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23DA70-3B78-6147-B8E8-DA8A972E4737}"/>
              </a:ext>
            </a:extLst>
          </p:cNvPr>
          <p:cNvSpPr/>
          <p:nvPr/>
        </p:nvSpPr>
        <p:spPr>
          <a:xfrm>
            <a:off x="6568812" y="5342395"/>
            <a:ext cx="267611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Dismembered Pyeloplasty</a:t>
            </a:r>
          </a:p>
        </p:txBody>
      </p:sp>
      <p:pic>
        <p:nvPicPr>
          <p:cNvPr id="7" name="Content Placeholder 4" descr="untitled.png">
            <a:extLst>
              <a:ext uri="{FF2B5EF4-FFF2-40B4-BE49-F238E27FC236}">
                <a16:creationId xmlns:a16="http://schemas.microsoft.com/office/drawing/2014/main" id="{049565B8-5A8F-DC43-98EB-EEF5F9DF5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426" y="2157798"/>
            <a:ext cx="2463148" cy="30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8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A6443B6-2CB0-4142-81D3-F1535159AF5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tretch/>
        </p:blipFill>
        <p:spPr bwMode="auto">
          <a:xfrm>
            <a:off x="5608512" y="2324099"/>
            <a:ext cx="2800602" cy="3849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83ADD-A405-4640-B1A3-24E655927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1470" y="2201973"/>
            <a:ext cx="3659188" cy="345454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Unilateral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SA" dirty="0"/>
              <a:t>he kidney non functioning</a:t>
            </a:r>
          </a:p>
          <a:p>
            <a:endParaRPr lang="en-S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A" dirty="0"/>
              <a:t>Ultrasound: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/>
              <a:t>V</a:t>
            </a:r>
            <a:r>
              <a:rPr lang="en-SA" sz="1800" dirty="0"/>
              <a:t>ery thin and abnormal renal parenchyma, surrounded by multiple cysts of various sizes that do not connect, nor they connect to the renal pelvis.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EB868B-5649-EE4C-864D-5D74A2B9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56" y="174551"/>
            <a:ext cx="5450957" cy="1600200"/>
          </a:xfrm>
        </p:spPr>
        <p:txBody>
          <a:bodyPr anchor="b">
            <a:normAutofit/>
          </a:bodyPr>
          <a:lstStyle/>
          <a:p>
            <a:r>
              <a:rPr lang="en-SA" dirty="0">
                <a:solidFill>
                  <a:srgbClr val="FF0000"/>
                </a:solidFill>
              </a:rPr>
              <a:t>Multicystic dysplatic kidney (MCDK)</a:t>
            </a:r>
          </a:p>
        </p:txBody>
      </p:sp>
      <p:pic>
        <p:nvPicPr>
          <p:cNvPr id="9" name="Content Placeholder 6" descr="untitledsdf.png">
            <a:extLst>
              <a:ext uri="{FF2B5EF4-FFF2-40B4-BE49-F238E27FC236}">
                <a16:creationId xmlns:a16="http://schemas.microsoft.com/office/drawing/2014/main" id="{EF311AC6-57D4-424C-9C9A-1E34EA49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667" y="2318936"/>
            <a:ext cx="3352800" cy="36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074AA1-9CD9-1C4C-B357-0C2DCF5F6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8085" y="2664990"/>
            <a:ext cx="3886200" cy="3738562"/>
          </a:xfrm>
        </p:spPr>
        <p:txBody>
          <a:bodyPr/>
          <a:lstStyle/>
          <a:p>
            <a:r>
              <a:rPr lang="en-SA" dirty="0"/>
              <a:t>DMSA</a:t>
            </a:r>
          </a:p>
          <a:p>
            <a:pPr lvl="1">
              <a:buFont typeface="Wingdings" pitchFamily="2" charset="2"/>
              <a:buChar char="q"/>
            </a:pPr>
            <a:r>
              <a:rPr lang="en-SA" dirty="0"/>
              <a:t>Little or no uptake of radionuclide</a:t>
            </a:r>
          </a:p>
          <a:p>
            <a:pPr marL="457200" lvl="1" indent="0">
              <a:buNone/>
            </a:pPr>
            <a:endParaRPr lang="en-SA" dirty="0"/>
          </a:p>
          <a:p>
            <a:r>
              <a:rPr lang="en-SA" dirty="0"/>
              <a:t>MCUG/ VCUG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C</a:t>
            </a:r>
            <a:r>
              <a:rPr lang="en-SA" dirty="0"/>
              <a:t>ontralateral VUR</a:t>
            </a:r>
          </a:p>
          <a:p>
            <a:pPr lvl="1">
              <a:buFont typeface="Wingdings" pitchFamily="2" charset="2"/>
              <a:buChar char="q"/>
            </a:pPr>
            <a:r>
              <a:rPr lang="en-SA" dirty="0"/>
              <a:t>18%-43%</a:t>
            </a:r>
          </a:p>
          <a:p>
            <a:endParaRPr lang="en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Diagnosis:</a:t>
            </a:r>
            <a:endParaRPr lang="en-US" dirty="0"/>
          </a:p>
          <a:p>
            <a:r>
              <a:rPr lang="en-US" dirty="0"/>
              <a:t>Prenatal US</a:t>
            </a:r>
          </a:p>
          <a:p>
            <a:r>
              <a:rPr lang="en-US" dirty="0"/>
              <a:t>Incidental in Neonates/Children</a:t>
            </a:r>
          </a:p>
          <a:p>
            <a:r>
              <a:rPr lang="en-US" dirty="0"/>
              <a:t>Symptomatic: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Mass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UTI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Pain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MCDK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B53B-F116-2744-8CC9-D94BBBE1B9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O</a:t>
            </a:r>
            <a:r>
              <a:rPr lang="en-SA" dirty="0"/>
              <a:t>bservation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Cyst fluid disappears</a:t>
            </a:r>
            <a:endParaRPr lang="en-SA" dirty="0"/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</a:t>
            </a:r>
            <a:r>
              <a:rPr lang="en-SA" dirty="0"/>
              <a:t>urgerical intervention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Hypertension</a:t>
            </a:r>
            <a:endParaRPr lang="en-SA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Pyelonephritis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SA" dirty="0"/>
          </a:p>
          <a:p>
            <a:pPr marL="457200" indent="-457200">
              <a:buFont typeface="+mj-lt"/>
              <a:buAutoNum type="alphaUcPeriod"/>
            </a:pPr>
            <a:endParaRPr lang="en-S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136A20-0B78-1344-B136-B82F5FE3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SA" dirty="0">
                <a:solidFill>
                  <a:srgbClr val="FF0000"/>
                </a:solidFill>
              </a:rPr>
              <a:t>anagement: </a:t>
            </a:r>
            <a:br>
              <a:rPr lang="en-SA" dirty="0"/>
            </a:br>
            <a:endParaRPr lang="en-S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591C29-71D5-E441-B992-C6E4D0D3B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773" y="2438401"/>
            <a:ext cx="2470462" cy="2095870"/>
          </a:xfrm>
        </p:spPr>
        <p:txBody>
          <a:bodyPr/>
          <a:lstStyle/>
          <a:p>
            <a:pPr marL="0" indent="0">
              <a:buNone/>
            </a:pPr>
            <a:endParaRPr lang="en-S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EC614-D9F4-5A4A-83CB-22816B8BF6E1}"/>
              </a:ext>
            </a:extLst>
          </p:cNvPr>
          <p:cNvSpPr/>
          <p:nvPr/>
        </p:nvSpPr>
        <p:spPr>
          <a:xfrm>
            <a:off x="2373329" y="4822442"/>
            <a:ext cx="148374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Nephrectomy</a:t>
            </a:r>
          </a:p>
        </p:txBody>
      </p:sp>
    </p:spTree>
    <p:extLst>
      <p:ext uri="{BB962C8B-B14F-4D97-AF65-F5344CB8AC3E}">
        <p14:creationId xmlns:p14="http://schemas.microsoft.com/office/powerpoint/2010/main" val="2456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7" y="2438400"/>
            <a:ext cx="2636166" cy="373856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41545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10" name="Content Placeholder 9" descr="imagesCAQ1HO1Z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401" y="1633859"/>
            <a:ext cx="4114800" cy="4343399"/>
          </a:xfrm>
        </p:spPr>
      </p:pic>
      <p:pic>
        <p:nvPicPr>
          <p:cNvPr id="7" name="Content Placeholder 6" descr="xfgfdg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528" t="21991" r="45283" b="5429"/>
          <a:stretch>
            <a:fillRect/>
          </a:stretch>
        </p:blipFill>
        <p:spPr>
          <a:xfrm>
            <a:off x="6400800" y="1578188"/>
            <a:ext cx="3505200" cy="4517813"/>
          </a:xfrm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8610600" y="41910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00800" y="5562600"/>
            <a:ext cx="19812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MCUG /VCUG</a:t>
            </a:r>
          </a:p>
        </p:txBody>
      </p:sp>
    </p:spTree>
    <p:extLst>
      <p:ext uri="{BB962C8B-B14F-4D97-AF65-F5344CB8AC3E}">
        <p14:creationId xmlns:p14="http://schemas.microsoft.com/office/powerpoint/2010/main" val="11768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Normal anti-reflux mechanism “Flap valve</a:t>
            </a:r>
            <a:r>
              <a:rPr lang="en-US" dirty="0"/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Oblique course as it enters the bladder.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Proper muscular attachments to provide fixation.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Posterior support to enable its occlusion.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Adequate submucosal length.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 Reflux (VUR)…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encrypted-tbn2.gstatic.com/images?q=tbn:ANd9GcSdPSaPyTGmGnKLyslfmRUtNPDZnzvGEpmvYptmQqdpqJsSejPn2Q">
            <a:extLst>
              <a:ext uri="{FF2B5EF4-FFF2-40B4-BE49-F238E27FC236}">
                <a16:creationId xmlns:a16="http://schemas.microsoft.com/office/drawing/2014/main" id="{4A157C08-E5E5-D949-B55B-50B7B8B3A7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735" y="2438401"/>
            <a:ext cx="3389832" cy="3221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6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محتوى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  <a:p>
            <a:pPr lvl="1"/>
            <a:r>
              <a:rPr lang="en-US" dirty="0"/>
              <a:t>Asymptomatic </a:t>
            </a:r>
          </a:p>
          <a:p>
            <a:pPr lvl="2"/>
            <a:r>
              <a:rPr lang="en-US" dirty="0"/>
              <a:t>Prenatal</a:t>
            </a:r>
          </a:p>
          <a:p>
            <a:pPr lvl="2"/>
            <a:r>
              <a:rPr lang="en-US" dirty="0"/>
              <a:t>Fluctuated dilatation </a:t>
            </a:r>
          </a:p>
          <a:p>
            <a:pPr lvl="1"/>
            <a:r>
              <a:rPr lang="en-US" dirty="0"/>
              <a:t>Febrile UTIs</a:t>
            </a:r>
            <a:endParaRPr lang="ar-SA" dirty="0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VUR…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1.jpg">
            <a:extLst>
              <a:ext uri="{FF2B5EF4-FFF2-40B4-BE49-F238E27FC236}">
                <a16:creationId xmlns:a16="http://schemas.microsoft.com/office/drawing/2014/main" id="{DC1E77B7-E1A7-DF41-A686-9A11A41DB2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925" r="11751" b="3125"/>
          <a:stretch>
            <a:fillRect/>
          </a:stretch>
        </p:blipFill>
        <p:spPr bwMode="auto">
          <a:xfrm>
            <a:off x="5867400" y="2185637"/>
            <a:ext cx="3048000" cy="3376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5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01222D-7159-784F-8FD3-EC7D13E93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13. GU anomalies (pathophysiology, etiology, clinical manifestations, complications, Guideline of managements) 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13.1.  Discuss congenital anomalies of </a:t>
            </a:r>
            <a:r>
              <a:rPr lang="en-US" b="1" dirty="0"/>
              <a:t>kidney</a:t>
            </a:r>
            <a:r>
              <a:rPr lang="en-US" dirty="0"/>
              <a:t> (K/C)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13.2.  Discuss congenital anomalies of </a:t>
            </a:r>
            <a:r>
              <a:rPr lang="en-US" b="1" dirty="0"/>
              <a:t>ureter </a:t>
            </a:r>
            <a:r>
              <a:rPr lang="en-US" dirty="0"/>
              <a:t>(K/C)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13.3.  Discuss congenital anomalies of </a:t>
            </a:r>
            <a:r>
              <a:rPr lang="en-US" b="1" dirty="0"/>
              <a:t>bladder </a:t>
            </a:r>
            <a:r>
              <a:rPr lang="en-US" dirty="0"/>
              <a:t>(K/C)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13.4.  Discuss congenital anomalies of </a:t>
            </a:r>
            <a:r>
              <a:rPr lang="en-US" b="1" dirty="0"/>
              <a:t>urethra </a:t>
            </a:r>
            <a:r>
              <a:rPr lang="en-US" dirty="0"/>
              <a:t>(K/C)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13.5.  Recognize congenital anomalies of </a:t>
            </a:r>
            <a:r>
              <a:rPr lang="en-US" b="1" dirty="0"/>
              <a:t>genitalia </a:t>
            </a:r>
            <a:r>
              <a:rPr lang="en-US" dirty="0"/>
              <a:t>(K/C) </a:t>
            </a:r>
          </a:p>
          <a:p>
            <a:endParaRPr lang="en-S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BF13C-309B-904F-8CA2-1FF425B7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Lecture Objectives </a:t>
            </a:r>
            <a:endParaRPr lang="en-SA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2D203-AAE8-1D49-8DC3-B22BAB4794F3}"/>
              </a:ext>
            </a:extLst>
          </p:cNvPr>
          <p:cNvSpPr/>
          <p:nvPr/>
        </p:nvSpPr>
        <p:spPr>
          <a:xfrm>
            <a:off x="7720361" y="5645302"/>
            <a:ext cx="37430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,Bold" pitchFamily="2" charset="0"/>
              </a:rPr>
              <a:t>K- Knowledge  C- Cognitive </a:t>
            </a:r>
          </a:p>
          <a:p>
            <a:r>
              <a:rPr lang="en-US" dirty="0">
                <a:latin typeface="Times New Roman,Bold" pitchFamily="2" charset="0"/>
              </a:rPr>
              <a:t>P-Psychomotor Co-Communication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4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81769-0B56-7244-AAD2-327D7F10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Diagnosis: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MCUG (VCUG)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1B530-8EAA-F348-9D59-B8E7D7DA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VUR…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CBECE77-10D4-4048-B7D3-36CD0D14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56" y="3115043"/>
            <a:ext cx="7005744" cy="317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3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6-Vesicoureteric Reflux….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All patient should started on prophylactic antibiotics</a:t>
            </a:r>
          </a:p>
          <a:p>
            <a:r>
              <a:rPr lang="en-US" dirty="0"/>
              <a:t>Surgical intervention : </a:t>
            </a:r>
          </a:p>
          <a:p>
            <a:endParaRPr lang="en-US" dirty="0"/>
          </a:p>
        </p:txBody>
      </p:sp>
      <p:pic>
        <p:nvPicPr>
          <p:cNvPr id="2051" name="Picture 3" descr="C:\Users\h_alhazmi\Pictures\untitled;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1" y="4191000"/>
            <a:ext cx="3248025" cy="1409700"/>
          </a:xfrm>
          <a:prstGeom prst="rect">
            <a:avLst/>
          </a:prstGeom>
          <a:noFill/>
        </p:spPr>
      </p:pic>
      <p:pic>
        <p:nvPicPr>
          <p:cNvPr id="2052" name="Picture 4" descr="C:\Users\h_alhazmi\Pictures\imagesCAUGIA3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1" y="2819401"/>
            <a:ext cx="1685925" cy="2714625"/>
          </a:xfrm>
          <a:prstGeom prst="rect">
            <a:avLst/>
          </a:prstGeom>
          <a:noFill/>
        </p:spPr>
      </p:pic>
      <p:pic>
        <p:nvPicPr>
          <p:cNvPr id="2053" name="Picture 5" descr="C:\Users\h_alhazmi\Pictures\imagesCAUB42J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362200"/>
            <a:ext cx="2533650" cy="18097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57400" y="5791200"/>
            <a:ext cx="32004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Ureteral reimplantation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791200"/>
            <a:ext cx="3048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Endoscopic correction </a:t>
            </a:r>
          </a:p>
        </p:txBody>
      </p:sp>
    </p:spTree>
    <p:extLst>
      <p:ext uri="{BB962C8B-B14F-4D97-AF65-F5344CB8AC3E}">
        <p14:creationId xmlns:p14="http://schemas.microsoft.com/office/powerpoint/2010/main" val="41919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538" y="1206130"/>
            <a:ext cx="33401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صر نائب للمحتوى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Management:</a:t>
            </a:r>
          </a:p>
          <a:p>
            <a:r>
              <a:rPr lang="en-US" dirty="0"/>
              <a:t>Prophylactic antibiotic </a:t>
            </a:r>
          </a:p>
          <a:p>
            <a:pPr lvl="1"/>
            <a:r>
              <a:rPr lang="en-US" dirty="0"/>
              <a:t>Spontaneous resolution</a:t>
            </a:r>
          </a:p>
          <a:p>
            <a:r>
              <a:rPr lang="en-US" dirty="0"/>
              <a:t>Surgical treatment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Recurrent pyelonephritis on antibiotic prophylaxis (outbreak infection)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Noncompliant  with medical treatment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Persistence of reflux (high grade)</a:t>
            </a: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VUR…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38" y="3638530"/>
            <a:ext cx="3340100" cy="188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B25515-CAAB-4147-9E98-03DB823282CF}"/>
              </a:ext>
            </a:extLst>
          </p:cNvPr>
          <p:cNvSpPr/>
          <p:nvPr/>
        </p:nvSpPr>
        <p:spPr>
          <a:xfrm>
            <a:off x="9486900" y="4199745"/>
            <a:ext cx="239610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Ureteral reimplantation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EC65FC-062B-8442-A08D-31BE5061CD0A}"/>
              </a:ext>
            </a:extLst>
          </p:cNvPr>
          <p:cNvSpPr/>
          <p:nvPr/>
        </p:nvSpPr>
        <p:spPr>
          <a:xfrm>
            <a:off x="9454299" y="2288923"/>
            <a:ext cx="224657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Endoscopic treatment</a:t>
            </a:r>
          </a:p>
        </p:txBody>
      </p:sp>
    </p:spTree>
    <p:extLst>
      <p:ext uri="{BB962C8B-B14F-4D97-AF65-F5344CB8AC3E}">
        <p14:creationId xmlns:p14="http://schemas.microsoft.com/office/powerpoint/2010/main" val="28632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 (PUV)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35F1-711F-4543-9210-DAFF28B8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26" y="2892276"/>
            <a:ext cx="2692400" cy="28448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BFAC35C-E238-E640-8746-3A4CF7C491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0198" y="2892276"/>
            <a:ext cx="2806700" cy="2672705"/>
          </a:xfrm>
          <a:prstGeom prst="rect">
            <a:avLst/>
          </a:prstGeom>
        </p:spPr>
      </p:pic>
      <p:pic>
        <p:nvPicPr>
          <p:cNvPr id="8" name="Content Placeholder 5" descr="A young child standing in front of a wall&#10;&#10;Description automatically generated">
            <a:extLst>
              <a:ext uri="{FF2B5EF4-FFF2-40B4-BE49-F238E27FC236}">
                <a16:creationId xmlns:a16="http://schemas.microsoft.com/office/drawing/2014/main" id="{90269AAB-FE0F-8245-A702-F5DA933BB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9" t="30372" r="7732" b="24463"/>
          <a:stretch/>
        </p:blipFill>
        <p:spPr>
          <a:xfrm rot="2043873">
            <a:off x="9598096" y="842775"/>
            <a:ext cx="1926772" cy="987303"/>
          </a:xfrm>
          <a:prstGeom prst="rect">
            <a:avLst/>
          </a:prstGeom>
        </p:spPr>
      </p:pic>
      <p:pic>
        <p:nvPicPr>
          <p:cNvPr id="12" name="Picture 5" descr="C:\SCANTOOL\mu.tif">
            <a:extLst>
              <a:ext uri="{FF2B5EF4-FFF2-40B4-BE49-F238E27FC236}">
                <a16:creationId xmlns:a16="http://schemas.microsoft.com/office/drawing/2014/main" id="{676D7485-F2EB-DC49-A243-B79AC4592F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904922" y="2803440"/>
            <a:ext cx="3886407" cy="29268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578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 (PUV)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35F1-711F-4543-9210-DAFF28B8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26" y="2892276"/>
            <a:ext cx="2692400" cy="284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C93803-06EF-6147-AEE3-E5E57E55B91D}"/>
              </a:ext>
            </a:extLst>
          </p:cNvPr>
          <p:cNvSpPr/>
          <p:nvPr/>
        </p:nvSpPr>
        <p:spPr>
          <a:xfrm>
            <a:off x="4520462" y="5521573"/>
            <a:ext cx="3151076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18" charset="0"/>
                <a:cs typeface="Times" pitchFamily="18" charset="0"/>
              </a:rPr>
              <a:t>The bladder and the kidneys developed under high pressure and resistance.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12D0B87F-57AC-3A4B-AB69-E1EE93F32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642185"/>
            <a:ext cx="2996462" cy="2707328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13F15EA1-B26C-744A-87B1-810C8AE9B3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80150" y="2576237"/>
            <a:ext cx="3430403" cy="2773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60A669-3DB7-6A4F-BC8A-B53B6E0C4BA3}"/>
              </a:ext>
            </a:extLst>
          </p:cNvPr>
          <p:cNvSpPr/>
          <p:nvPr/>
        </p:nvSpPr>
        <p:spPr>
          <a:xfrm>
            <a:off x="8270240" y="2698795"/>
            <a:ext cx="3604439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findings: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Oligohydramnios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 renal dilatation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VUR: 40%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Valve bladder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impairment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1330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 in 8000 to 25,000 live births.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Make up 10% of urinary obstructions diagnosed in utero.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Most common cause of urine retention in male infants.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50%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have renal impairment.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343FC-A47D-AD41-8D88-6054A21089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3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163811-59D1-174D-BC37-CF945FF0311D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597773" y="2438401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D9B247"/>
              </a:buClr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Presentation: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Antenatal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Urine retention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urinary stream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incontinence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CRF (ESRD)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EC6BD81-5916-124E-B59A-2BD15EA8E1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96" y="2438401"/>
            <a:ext cx="2949902" cy="31048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810B15-9B06-D74C-AC87-4A4717D0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PUV…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EF20C8-8FFE-D947-8F43-05150379E4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7454" y="2323730"/>
            <a:ext cx="2832100" cy="3263900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15D61CB3-9CE1-A049-BC72-0189B05B89D4}"/>
              </a:ext>
            </a:extLst>
          </p:cNvPr>
          <p:cNvSpPr/>
          <p:nvPr/>
        </p:nvSpPr>
        <p:spPr>
          <a:xfrm>
            <a:off x="6619104" y="4545330"/>
            <a:ext cx="914400" cy="914400"/>
          </a:xfrm>
          <a:prstGeom prst="donut">
            <a:avLst>
              <a:gd name="adj" fmla="val 759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Initial urological l treatment</a:t>
            </a:r>
          </a:p>
          <a:p>
            <a:pPr lvl="1"/>
            <a:r>
              <a:rPr lang="en-US" dirty="0"/>
              <a:t>Feeding tube insertion</a:t>
            </a:r>
          </a:p>
          <a:p>
            <a:pPr lvl="1"/>
            <a:r>
              <a:rPr lang="en-US" dirty="0"/>
              <a:t>Start antibiotic prophylactic</a:t>
            </a:r>
          </a:p>
          <a:p>
            <a:pPr lvl="1"/>
            <a:r>
              <a:rPr lang="en-US" dirty="0"/>
              <a:t>Ultrasound</a:t>
            </a:r>
          </a:p>
          <a:p>
            <a:pPr lvl="1"/>
            <a:r>
              <a:rPr lang="en-US" dirty="0"/>
              <a:t>MCUG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49552D-3938-E343-B396-0392517CE1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525" y="2997153"/>
            <a:ext cx="3886200" cy="262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6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10" y="2633537"/>
            <a:ext cx="3455104" cy="26932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28262" y="2633537"/>
            <a:ext cx="3886200" cy="29116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3DD0C-E6A4-9D44-B2A9-2A331BA2282C}"/>
              </a:ext>
            </a:extLst>
          </p:cNvPr>
          <p:cNvSpPr/>
          <p:nvPr/>
        </p:nvSpPr>
        <p:spPr>
          <a:xfrm>
            <a:off x="1946352" y="5922300"/>
            <a:ext cx="265002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Endoscopic valve ablation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61F95-932E-5747-8A69-B690B68B05F8}"/>
              </a:ext>
            </a:extLst>
          </p:cNvPr>
          <p:cNvSpPr/>
          <p:nvPr/>
        </p:nvSpPr>
        <p:spPr>
          <a:xfrm>
            <a:off x="6691304" y="5855985"/>
            <a:ext cx="243682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Cutaneous vesicostomy </a:t>
            </a:r>
          </a:p>
        </p:txBody>
      </p:sp>
    </p:spTree>
    <p:extLst>
      <p:ext uri="{BB962C8B-B14F-4D97-AF65-F5344CB8AC3E}">
        <p14:creationId xmlns:p14="http://schemas.microsoft.com/office/powerpoint/2010/main" val="37166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A56E8F-5826-AD40-9ADF-5ACFF473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623" y="2693582"/>
            <a:ext cx="5238307" cy="2324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Ureteropelvic junction obstructiion (UPJO)</a:t>
            </a:r>
          </a:p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Multicystic dysplatic kidney (MCDK)</a:t>
            </a:r>
          </a:p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Vesicoureteral Reflux (VUR)</a:t>
            </a:r>
          </a:p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Posterior Urethral Valve (PUV)</a:t>
            </a:r>
          </a:p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Ureterovesical Junction Obstruction (UVJO)</a:t>
            </a:r>
          </a:p>
          <a:p>
            <a:pPr marL="457200" indent="-457200">
              <a:buFont typeface="+mj-lt"/>
              <a:buAutoNum type="arabicPeriod"/>
            </a:pPr>
            <a:r>
              <a:rPr lang="en-SA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Hypospadias 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693AA-E442-6C47-BB67-F7FF54F5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>
                <a:solidFill>
                  <a:srgbClr val="FF0000"/>
                </a:solidFill>
              </a:rPr>
              <a:t>More common</a:t>
            </a:r>
          </a:p>
        </p:txBody>
      </p:sp>
    </p:spTree>
    <p:extLst>
      <p:ext uri="{BB962C8B-B14F-4D97-AF65-F5344CB8AC3E}">
        <p14:creationId xmlns:p14="http://schemas.microsoft.com/office/powerpoint/2010/main" val="14061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Ureterovesical junction obstruction (UVJO) </a:t>
            </a:r>
            <a:b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(Megaureters)</a:t>
            </a:r>
            <a:endParaRPr lang="en-US" dirty="0"/>
          </a:p>
        </p:txBody>
      </p:sp>
      <p:pic>
        <p:nvPicPr>
          <p:cNvPr id="7" name="Content Placeholder 6" descr="puj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5846" y="2392491"/>
            <a:ext cx="3135907" cy="3104070"/>
          </a:xfrm>
        </p:spPr>
      </p:pic>
      <p:pic>
        <p:nvPicPr>
          <p:cNvPr id="8" name="Content Placeholder 7" descr="yjy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860" t="32260" r="44140" b="8452"/>
          <a:stretch>
            <a:fillRect/>
          </a:stretch>
        </p:blipFill>
        <p:spPr>
          <a:xfrm>
            <a:off x="6189920" y="2031453"/>
            <a:ext cx="3135907" cy="1934893"/>
          </a:xfrm>
          <a:prstGeom prst="rect">
            <a:avLst/>
          </a:prstGeom>
        </p:spPr>
      </p:pic>
      <p:pic>
        <p:nvPicPr>
          <p:cNvPr id="9" name="Picture 8" descr="thtj.jpg"/>
          <p:cNvPicPr>
            <a:picLocks noChangeAspect="1"/>
          </p:cNvPicPr>
          <p:nvPr/>
        </p:nvPicPr>
        <p:blipFill>
          <a:blip r:embed="rId4"/>
          <a:srcRect l="14167" t="28545" r="40833" b="11463"/>
          <a:stretch>
            <a:fillRect/>
          </a:stretch>
        </p:blipFill>
        <p:spPr>
          <a:xfrm>
            <a:off x="6189921" y="4252492"/>
            <a:ext cx="3155591" cy="21721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4267200" y="4572000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5791201"/>
            <a:ext cx="2286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Ureteral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reimplantation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289"/>
          <a:stretch/>
        </p:blipFill>
        <p:spPr>
          <a:xfrm>
            <a:off x="2212546" y="2656704"/>
            <a:ext cx="6388100" cy="341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Ureterovesical junction obstruction (UVJO) </a:t>
            </a:r>
            <a:b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(Megaureters)</a:t>
            </a:r>
          </a:p>
        </p:txBody>
      </p:sp>
    </p:spTree>
    <p:extLst>
      <p:ext uri="{BB962C8B-B14F-4D97-AF65-F5344CB8AC3E}">
        <p14:creationId xmlns:p14="http://schemas.microsoft.com/office/powerpoint/2010/main" val="7974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cystic dilation of the distal aspect of the ureter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Located either within the bladder or spanning the bladder neck and urethra.</a:t>
            </a:r>
          </a:p>
          <a:p>
            <a:r>
              <a:rPr lang="en-US" b="1" dirty="0">
                <a:solidFill>
                  <a:srgbClr val="FF0000"/>
                </a:solidFill>
              </a:rPr>
              <a:t>Presentation:</a:t>
            </a:r>
          </a:p>
          <a:p>
            <a:pPr marL="571500"/>
            <a:r>
              <a:rPr lang="en-US" dirty="0"/>
              <a:t>Antenatal (U/S)</a:t>
            </a:r>
          </a:p>
          <a:p>
            <a:pPr marL="571500"/>
            <a:r>
              <a:rPr lang="en-US" dirty="0"/>
              <a:t>Urine retention</a:t>
            </a:r>
          </a:p>
          <a:p>
            <a:pPr marL="571500"/>
            <a:r>
              <a:rPr lang="en-US" dirty="0"/>
              <a:t>Infection</a:t>
            </a:r>
          </a:p>
          <a:p>
            <a:pPr marL="571500"/>
            <a:r>
              <a:rPr lang="en-US" dirty="0"/>
              <a:t>Stone formation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</a:p>
        </p:txBody>
      </p:sp>
      <p:pic>
        <p:nvPicPr>
          <p:cNvPr id="8" name="Content Placeholder 9" descr="anatomy_Ureterocele.jpg">
            <a:extLst>
              <a:ext uri="{FF2B5EF4-FFF2-40B4-BE49-F238E27FC236}">
                <a16:creationId xmlns:a16="http://schemas.microsoft.com/office/drawing/2014/main" id="{3633A16A-D15C-0A42-9B7C-F981EFBA55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138" b="3967"/>
          <a:stretch>
            <a:fillRect/>
          </a:stretch>
        </p:blipFill>
        <p:spPr>
          <a:xfrm>
            <a:off x="6251575" y="2700257"/>
            <a:ext cx="2578100" cy="32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061" y="839471"/>
            <a:ext cx="7962900" cy="98730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57823" y="2306859"/>
            <a:ext cx="3472738" cy="33147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426561" y="2306859"/>
            <a:ext cx="3074876" cy="3446462"/>
          </a:xfrm>
          <a:prstGeom prst="rect">
            <a:avLst/>
          </a:prstGeom>
        </p:spPr>
      </p:pic>
      <p:pic>
        <p:nvPicPr>
          <p:cNvPr id="7" name="Content Placeholder 6" descr="fghr.png">
            <a:extLst>
              <a:ext uri="{FF2B5EF4-FFF2-40B4-BE49-F238E27FC236}">
                <a16:creationId xmlns:a16="http://schemas.microsoft.com/office/drawing/2014/main" id="{FEC67B8A-2B91-3A4E-8760-B96B2424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23" y="2306859"/>
            <a:ext cx="3581400" cy="3200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EE004C-F864-294E-BEDF-DEA24FF7A85A}"/>
              </a:ext>
            </a:extLst>
          </p:cNvPr>
          <p:cNvSpPr/>
          <p:nvPr/>
        </p:nvSpPr>
        <p:spPr>
          <a:xfrm>
            <a:off x="4548261" y="5916978"/>
            <a:ext cx="34823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Endoscopic incision of ureterocele </a:t>
            </a:r>
          </a:p>
        </p:txBody>
      </p:sp>
    </p:spTree>
    <p:extLst>
      <p:ext uri="{BB962C8B-B14F-4D97-AF65-F5344CB8AC3E}">
        <p14:creationId xmlns:p14="http://schemas.microsoft.com/office/powerpoint/2010/main" val="3247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4-Ureterocele</a:t>
            </a:r>
            <a:endParaRPr lang="en-US" dirty="0"/>
          </a:p>
        </p:txBody>
      </p:sp>
      <p:pic>
        <p:nvPicPr>
          <p:cNvPr id="10" name="Content Placeholder 9" descr="anatomy_Ureterocel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138" b="3967"/>
          <a:stretch>
            <a:fillRect/>
          </a:stretch>
        </p:blipFill>
        <p:spPr>
          <a:xfrm>
            <a:off x="2286000" y="1676400"/>
            <a:ext cx="3299834" cy="4114800"/>
          </a:xfr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C0BB4690-03A4-E541-B25B-4F1AA338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25" y="2931319"/>
            <a:ext cx="3886200" cy="2752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7807D-C5D6-3E43-9F89-83E256510D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545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en-US" dirty="0">
                <a:solidFill>
                  <a:srgbClr val="FF0000"/>
                </a:solidFill>
              </a:rPr>
              <a:t>Duplication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1% </a:t>
            </a:r>
          </a:p>
          <a:p>
            <a:r>
              <a:rPr lang="en-US" dirty="0"/>
              <a:t> 1.6:1 F:M</a:t>
            </a:r>
          </a:p>
          <a:p>
            <a:r>
              <a:rPr lang="en-US" dirty="0"/>
              <a:t>85% unilateral.</a:t>
            </a:r>
          </a:p>
          <a:p>
            <a:r>
              <a:rPr lang="en-US" dirty="0"/>
              <a:t>Complete or incomplete </a:t>
            </a:r>
          </a:p>
          <a:p>
            <a:r>
              <a:rPr lang="en-US" dirty="0"/>
              <a:t>Associated</a:t>
            </a:r>
          </a:p>
          <a:p>
            <a:pPr lvl="1"/>
            <a:r>
              <a:rPr lang="en-US" dirty="0"/>
              <a:t>Reflux 43%</a:t>
            </a:r>
          </a:p>
          <a:p>
            <a:pPr lvl="1"/>
            <a:r>
              <a:rPr lang="en-US" dirty="0"/>
              <a:t>Renal dilatation 29%</a:t>
            </a:r>
          </a:p>
          <a:p>
            <a:pPr lvl="1"/>
            <a:r>
              <a:rPr lang="en-US" dirty="0"/>
              <a:t>Ectopic insertion 3%</a:t>
            </a:r>
          </a:p>
          <a:p>
            <a:pPr lvl="1"/>
            <a:r>
              <a:rPr lang="en-US" dirty="0"/>
              <a:t>Ureterocele.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50285A-224B-504F-BEE0-72E4CE39E3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225" y="2542381"/>
            <a:ext cx="38608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684CC-012F-0142-9182-1606FE221854}"/>
              </a:ext>
            </a:extLst>
          </p:cNvPr>
          <p:cNvSpPr/>
          <p:nvPr/>
        </p:nvSpPr>
        <p:spPr>
          <a:xfrm>
            <a:off x="8407686" y="1553074"/>
            <a:ext cx="189276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Obstructed ureter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2C155-27B8-164A-9006-2A3F4E429067}"/>
              </a:ext>
            </a:extLst>
          </p:cNvPr>
          <p:cNvSpPr/>
          <p:nvPr/>
        </p:nvSpPr>
        <p:spPr>
          <a:xfrm>
            <a:off x="10074277" y="2889547"/>
            <a:ext cx="176920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Refluxing ureter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E5246D-81BD-5048-B44C-CD267FAC0D4F}"/>
              </a:ext>
            </a:extLst>
          </p:cNvPr>
          <p:cNvCxnSpPr>
            <a:cxnSpLocks/>
          </p:cNvCxnSpPr>
          <p:nvPr/>
        </p:nvCxnSpPr>
        <p:spPr>
          <a:xfrm flipH="1">
            <a:off x="9027042" y="1956391"/>
            <a:ext cx="116958" cy="585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8ECA4F-EDB6-654C-AA7B-076C2FACC0B5}"/>
              </a:ext>
            </a:extLst>
          </p:cNvPr>
          <p:cNvCxnSpPr>
            <a:cxnSpLocks/>
          </p:cNvCxnSpPr>
          <p:nvPr/>
        </p:nvCxnSpPr>
        <p:spPr>
          <a:xfrm flipH="1">
            <a:off x="9486900" y="3074213"/>
            <a:ext cx="57150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845171"/>
            <a:ext cx="4679852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Horseshoe Kidney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505450" y="5260510"/>
            <a:ext cx="2743200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C6252D-DA93-1C41-B8B2-9B4ABD2E49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17" y="3111871"/>
            <a:ext cx="1371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5DEBC4-006E-474E-8C6E-252ABC190EFF}"/>
              </a:ext>
            </a:extLst>
          </p:cNvPr>
          <p:cNvCxnSpPr/>
          <p:nvPr/>
        </p:nvCxnSpPr>
        <p:spPr>
          <a:xfrm flipH="1" flipV="1">
            <a:off x="5659395" y="4176584"/>
            <a:ext cx="544457" cy="1013254"/>
          </a:xfrm>
          <a:prstGeom prst="straightConnector1">
            <a:avLst/>
          </a:prstGeom>
          <a:ln w="57150">
            <a:solidFill>
              <a:srgbClr val="3044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with other congenital anomalies.</a:t>
            </a:r>
          </a:p>
          <a:p>
            <a:pPr algn="thaiDi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60 % asymptomatic.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Horseshoe Kidney</a:t>
            </a:r>
          </a:p>
        </p:txBody>
      </p:sp>
      <p:pic>
        <p:nvPicPr>
          <p:cNvPr id="6" name="Content Placeholder 4" descr="anatomy_Horseshoe_Kidney.jpg">
            <a:extLst>
              <a:ext uri="{FF2B5EF4-FFF2-40B4-BE49-F238E27FC236}">
                <a16:creationId xmlns:a16="http://schemas.microsoft.com/office/drawing/2014/main" id="{EBBA1591-BC80-5948-9A10-821B868B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832" y="1830078"/>
            <a:ext cx="3238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Renal_horseshoe_kidney_ivu_2.jpg">
            <a:extLst>
              <a:ext uri="{FF2B5EF4-FFF2-40B4-BE49-F238E27FC236}">
                <a16:creationId xmlns:a16="http://schemas.microsoft.com/office/drawing/2014/main" id="{CF4A07EF-19A5-9340-B6B7-F6B9BDD69F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0197" b="-4"/>
          <a:stretch/>
        </p:blipFill>
        <p:spPr>
          <a:xfrm>
            <a:off x="5322282" y="2324100"/>
            <a:ext cx="4151376" cy="3849624"/>
          </a:xfr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F01442-77DF-4588-8E55-4A56F4475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57150C5B-1A4C-4C4A-B55B-55226715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1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5266" y="2408868"/>
            <a:ext cx="2122207" cy="287248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732D003-01CA-3F45-BBBB-725E5DACEC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80739" y="2414576"/>
            <a:ext cx="27305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 Simple Renal Ectopia</a:t>
            </a:r>
          </a:p>
        </p:txBody>
      </p:sp>
      <p:sp>
        <p:nvSpPr>
          <p:cNvPr id="8" name="سهم إلى اليمين 4">
            <a:extLst>
              <a:ext uri="{FF2B5EF4-FFF2-40B4-BE49-F238E27FC236}">
                <a16:creationId xmlns:a16="http://schemas.microsoft.com/office/drawing/2014/main" id="{1BD06894-7889-A24E-AD65-C48C4B378BF3}"/>
              </a:ext>
            </a:extLst>
          </p:cNvPr>
          <p:cNvSpPr/>
          <p:nvPr/>
        </p:nvSpPr>
        <p:spPr>
          <a:xfrm>
            <a:off x="4264316" y="3314244"/>
            <a:ext cx="75332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9E4B1B-75C9-C14E-9A71-783E8C01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83" y="2403159"/>
            <a:ext cx="2048434" cy="27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9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A56E8F-5826-AD40-9ADF-5ACFF473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00" y="2323730"/>
            <a:ext cx="4572000" cy="3738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Unilateral Renal Agenesis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Ureterocele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Duplication Anomalies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Ectopic ureter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Horseshoe Kidney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Crossed Renal Ectopia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Bladder Diverticulum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Prune -Belly Syndrome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Epispadias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Bladder Exstrophy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693AA-E442-6C47-BB67-F7FF54F5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>
                <a:solidFill>
                  <a:srgbClr val="FF0000"/>
                </a:solidFill>
              </a:rPr>
              <a:t>Less common</a:t>
            </a:r>
          </a:p>
        </p:txBody>
      </p:sp>
    </p:spTree>
    <p:extLst>
      <p:ext uri="{BB962C8B-B14F-4D97-AF65-F5344CB8AC3E}">
        <p14:creationId xmlns:p14="http://schemas.microsoft.com/office/powerpoint/2010/main" val="1136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98" y="838200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Simple Renal Ectopia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0754" y="1995053"/>
            <a:ext cx="3849624" cy="3751119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more than the right.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of 2100 to 3000 autopsies.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ectopic kidneys are clinically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3028" y="1995054"/>
            <a:ext cx="27028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598" y="838200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Simple Renal Ectopia…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0754" y="1995053"/>
            <a:ext cx="3849624" cy="3751119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Anomalies: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have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hydronephrosis: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Obstruction: UPJO and UVJO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Reflux (VUR): grade III or greater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 </a:t>
            </a:r>
          </a:p>
          <a:p>
            <a:pPr marL="914400" lvl="2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Genital anomalies in the patient with ectopia is about 15%.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3028" y="1995054"/>
            <a:ext cx="27028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D777DDF7-D3BB-BE49-9B5E-2239E18157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9589" y="2438401"/>
            <a:ext cx="2280076" cy="30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Crossed Renal Ectopia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8B18A-4762-BF43-A380-7A9BDE9A735D}"/>
              </a:ext>
            </a:extLst>
          </p:cNvPr>
          <p:cNvSpPr/>
          <p:nvPr/>
        </p:nvSpPr>
        <p:spPr>
          <a:xfrm>
            <a:off x="2610584" y="5637787"/>
            <a:ext cx="6096000" cy="92333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en-US" b="1" dirty="0"/>
              <a:t>Crossed ectopia</a:t>
            </a:r>
            <a:r>
              <a:rPr lang="en-US" dirty="0"/>
              <a:t>: kidney is located on the side opposite from that in which its ureter inserts into the bladder.</a:t>
            </a:r>
          </a:p>
          <a:p>
            <a:r>
              <a:rPr lang="en-US" dirty="0"/>
              <a:t>The ureter from each kidney is usually orthotopic.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60CE58-B153-E240-A412-A19442BF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18D1C39-5DC3-E847-8D47-CAB56FD587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r="50573"/>
          <a:stretch/>
        </p:blipFill>
        <p:spPr bwMode="auto">
          <a:xfrm>
            <a:off x="1868367" y="2438401"/>
            <a:ext cx="2542995" cy="29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8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E8E73B-DEA1-4042-A986-09E2CA141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without Fusion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D6140-5380-9845-AB5C-766AB68DB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with Fusion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Crossed Renal Ectopia…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5A365-3F81-B643-A2C7-8F2E6C8E3FD9}"/>
              </a:ext>
            </a:extLst>
          </p:cNvPr>
          <p:cNvSpPr/>
          <p:nvPr/>
        </p:nvSpPr>
        <p:spPr>
          <a:xfrm>
            <a:off x="2362200" y="5638990"/>
            <a:ext cx="6096000" cy="92333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en-US" dirty="0"/>
              <a:t>90% are fused </a:t>
            </a:r>
          </a:p>
          <a:p>
            <a:r>
              <a:rPr lang="en-US" dirty="0"/>
              <a:t>the superior pole of the ectopic kidney usually joins with the inferior aspect of the normal kidney.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6C623-D349-5241-8151-62E25A595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7C62013-07BB-8A4E-B818-F45027AB21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27"/>
          <a:stretch/>
        </p:blipFill>
        <p:spPr bwMode="auto">
          <a:xfrm>
            <a:off x="2476807" y="3079750"/>
            <a:ext cx="1980586" cy="222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994BD27-FB3A-994F-ABFF-86A670C0F62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r="50573"/>
          <a:stretch/>
        </p:blipFill>
        <p:spPr bwMode="auto">
          <a:xfrm>
            <a:off x="6553507" y="3083323"/>
            <a:ext cx="1980586" cy="229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4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عنصر نائب للمحتوى 5">
            <a:extLst>
              <a:ext uri="{FF2B5EF4-FFF2-40B4-BE49-F238E27FC236}">
                <a16:creationId xmlns:a16="http://schemas.microsoft.com/office/drawing/2014/main" id="{2D400A00-6B47-E740-B340-DC7ECC7BA3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74" y="2510839"/>
            <a:ext cx="3329177" cy="301073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in 1100 births.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Female  of 1.8 : 1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is absent more frequently 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ipsilateral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completely absent in 50%.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Unilateral Renal Agenesis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342698-0DEA-1A49-8DBB-AAB6B1434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5A152-08E0-E546-8056-3981F1E254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B8A392-D642-D941-9F5D-DC1D396B63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Unilateral Renal Agenesis…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 bwMode="auto">
          <a:xfrm>
            <a:off x="2300972" y="2438400"/>
            <a:ext cx="3109229" cy="297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سهم إلى اليمين 13"/>
          <p:cNvSpPr/>
          <p:nvPr/>
        </p:nvSpPr>
        <p:spPr>
          <a:xfrm>
            <a:off x="5410200" y="3747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12084"/>
          <a:stretch/>
        </p:blipFill>
        <p:spPr bwMode="auto">
          <a:xfrm>
            <a:off x="6398133" y="2438400"/>
            <a:ext cx="2792210" cy="297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B2D65-251D-BD43-9992-3CC792ECA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Associated anomalies: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other organ systems are found frequently in affected individuals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CVS,GIT,MSC</a:t>
            </a:r>
            <a:endParaRPr lang="en-US" dirty="0"/>
          </a:p>
          <a:p>
            <a:pPr lvl="1"/>
            <a:r>
              <a:rPr lang="en-US" dirty="0"/>
              <a:t>Müllerian duct abnormalities </a:t>
            </a:r>
          </a:p>
          <a:p>
            <a:pPr lvl="2"/>
            <a:r>
              <a:rPr lang="en-US" dirty="0"/>
              <a:t>25% to 50% of females</a:t>
            </a:r>
          </a:p>
          <a:p>
            <a:pPr lvl="2"/>
            <a:r>
              <a:rPr lang="en-US" dirty="0"/>
              <a:t>10% to 15% of males</a:t>
            </a:r>
          </a:p>
          <a:p>
            <a:pPr lvl="2"/>
            <a:r>
              <a:rPr lang="en-US" dirty="0"/>
              <a:t>Approximately one fourth to one third of women with Mullerian duct anomalies are found to have URA.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Unilateral Renal Agenesis….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9DB74-6C2D-9E4F-9499-5A7DE4614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833EB81E-9475-7B40-90DA-A04542B49C5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656" y="2673626"/>
            <a:ext cx="2744514" cy="262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C94CEC-9C65-BF4A-A17B-2B8E305299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ea typeface="+mj-ea"/>
                <a:cs typeface="+mj-cs"/>
              </a:rPr>
              <a:t>Diagnosis:</a:t>
            </a:r>
          </a:p>
          <a:p>
            <a:pPr lvl="1"/>
            <a:r>
              <a:rPr lang="en-US" dirty="0"/>
              <a:t>Prenatal US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Incidentally</a:t>
            </a:r>
          </a:p>
          <a:p>
            <a:pPr lvl="2"/>
            <a:r>
              <a:rPr lang="en-US" dirty="0"/>
              <a:t>Abdominal US</a:t>
            </a:r>
          </a:p>
          <a:p>
            <a:pPr lvl="2"/>
            <a:r>
              <a:rPr lang="en-US" dirty="0"/>
              <a:t>Abdominal CT</a:t>
            </a:r>
          </a:p>
          <a:p>
            <a:pPr lvl="1"/>
            <a:r>
              <a:rPr lang="en-US" i="1" dirty="0"/>
              <a:t>Confirmed </a:t>
            </a:r>
          </a:p>
          <a:p>
            <a:pPr lvl="2"/>
            <a:r>
              <a:rPr lang="en-US" i="1" dirty="0"/>
              <a:t>Nuclear study (DMSA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sz="2500" b="1" dirty="0">
              <a:solidFill>
                <a:srgbClr val="FF0000"/>
              </a:solidFill>
              <a:ea typeface="+mj-ea"/>
              <a:cs typeface="+mj-cs"/>
            </a:endParaRPr>
          </a:p>
          <a:p>
            <a:pPr lvl="1"/>
            <a:endParaRPr lang="en-US" sz="2500" b="1" dirty="0">
              <a:solidFill>
                <a:srgbClr val="FF0000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EF5013-4D19-4F4B-91C9-CCADC5DD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Unilateral Renal Agenesis…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83B94-D919-FD40-A7E6-1F835A708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9F6530-4BC1-0D42-AF60-4C2F2227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2616" y="2741374"/>
            <a:ext cx="1813845" cy="256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4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358505" y="2879125"/>
            <a:ext cx="3474073" cy="26424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 ectopic ureter is any ureter, single or duplex, that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doesn't enter the trigonal area of the bladder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</a:p>
        </p:txBody>
      </p:sp>
      <p:pic>
        <p:nvPicPr>
          <p:cNvPr id="5" name="Picture 2" descr="C:\Users\h_alhazmi\Pictures\yy.png">
            <a:extLst>
              <a:ext uri="{FF2B5EF4-FFF2-40B4-BE49-F238E27FC236}">
                <a16:creationId xmlns:a16="http://schemas.microsoft.com/office/drawing/2014/main" id="{600E3A5D-4E11-B44E-9626-B206B3CC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2754" y="2879125"/>
            <a:ext cx="2438400" cy="2390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3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56322"/>
          <a:stretch/>
        </p:blipFill>
        <p:spPr>
          <a:xfrm>
            <a:off x="5934075" y="2586830"/>
            <a:ext cx="3213100" cy="2219947"/>
          </a:xfrm>
          <a:prstGeom prst="rect">
            <a:avLst/>
          </a:prstGeom>
          <a:ln w="38100">
            <a:solidFill>
              <a:srgbClr val="FFC000"/>
            </a:solidFill>
            <a:prstDash val="solid"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females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ectopic ureter may enter anywhere from the bladder neck to the perineum and into the vagina,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uterus,and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even rectum.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One of the classic symptoms is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continuous wetting.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Ureter…</a:t>
            </a:r>
          </a:p>
        </p:txBody>
      </p:sp>
    </p:spTree>
    <p:extLst>
      <p:ext uri="{BB962C8B-B14F-4D97-AF65-F5344CB8AC3E}">
        <p14:creationId xmlns:p14="http://schemas.microsoft.com/office/powerpoint/2010/main" val="24178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A56E8F-5826-AD40-9ADF-5ACFF473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293" y="2480930"/>
            <a:ext cx="3887972" cy="28672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Bilateral Renal Agenesis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Supernumerary Kidney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Anomalies of rotation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Bladder duplication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Cloacal exstrophy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Urachal abnormalities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Neurospinal dysraphism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S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A693AA-E442-6C47-BB67-F7FF54F5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A" dirty="0">
                <a:solidFill>
                  <a:srgbClr val="FF0000"/>
                </a:solidFill>
              </a:rPr>
              <a:t>Uncommon</a:t>
            </a:r>
          </a:p>
        </p:txBody>
      </p:sp>
    </p:spTree>
    <p:extLst>
      <p:ext uri="{BB962C8B-B14F-4D97-AF65-F5344CB8AC3E}">
        <p14:creationId xmlns:p14="http://schemas.microsoft.com/office/powerpoint/2010/main" val="39335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45832" b="-1"/>
          <a:stretch/>
        </p:blipFill>
        <p:spPr>
          <a:xfrm>
            <a:off x="6273800" y="2669968"/>
            <a:ext cx="3213100" cy="221095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ectopic ureter always enters the urogenital system above the external sphincter or pelvic floor, and usually into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wolffian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structures including vas deferens, seminal vesicles, or ejaculatory duct.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</a:p>
        </p:txBody>
      </p:sp>
    </p:spTree>
    <p:extLst>
      <p:ext uri="{BB962C8B-B14F-4D97-AF65-F5344CB8AC3E}">
        <p14:creationId xmlns:p14="http://schemas.microsoft.com/office/powerpoint/2010/main" val="33806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2" b="-9915"/>
          <a:stretch/>
        </p:blipFill>
        <p:spPr>
          <a:xfrm>
            <a:off x="2180621" y="2773610"/>
            <a:ext cx="6649657" cy="2747963"/>
          </a:xfr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Bilateral Renal Agenesis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BEDA3-5B12-004E-9B61-928CB908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عنصر نائب للمحتوى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2858271"/>
            <a:ext cx="3886200" cy="2184895"/>
          </a:xfrm>
        </p:spPr>
      </p:pic>
      <p:pic>
        <p:nvPicPr>
          <p:cNvPr id="10" name="عنصر نائب للمحتوى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58271"/>
            <a:ext cx="3886200" cy="21848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Bilateral Renal Agenesis…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E1CBC-0B94-0F44-BCBC-00774F84C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عنصر نائب للمحتوى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3" y="2808074"/>
            <a:ext cx="3886200" cy="25920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Bilateral Renal Agenesis…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3FF90-2F84-F149-96B3-3F1C944EF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4946447-8ABF-AB4B-BFDA-7066E26DCF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782877" y="2808074"/>
            <a:ext cx="3793609" cy="25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70060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Bilateral Renal Agenesis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almost always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absent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hypoplastic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glands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positioned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Müllerian duct anomalies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commonly observed.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2F8FE-A3FB-8441-987B-57B0DBBC0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BE82-3115-6149-A2AD-76F5E6E381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Prognosis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are stillborn.</a:t>
            </a:r>
          </a:p>
          <a:p>
            <a:pPr lvl="1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survive beyond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48 hours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respiratory distress associated with pulmonary hypoplasia.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Bilateral Renal Agenesis…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37BBA-9EA1-A741-915C-6A9B8E185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5076068-69E5-1F42-B56E-96ECA8604F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45" y="2644346"/>
            <a:ext cx="3427149" cy="2706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Definitive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 with its own collecting system, blood supply, and distinct encapsulated parenchyma.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completely separate or loosely attached to the kidney on the ipsilateral side.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ureteral inter-relationships on the side of the supernumerary kidney can be variable.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Supernumerary Kidney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9FEC3C-48A5-364F-A736-2D4D832C9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1136" y="2438401"/>
            <a:ext cx="3320686" cy="335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and renal pelvis normally rotate 90 degrees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ventromedially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ascent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calyces point laterally.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pelvis faces medially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alignment is not exact, the condition is known as malrotation.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Frequently associated with Turner syndrome.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Rotation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41136" y="3352800"/>
            <a:ext cx="2645664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FB31C5E-F55B-6341-ACC6-55837AC8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0000" y="2278010"/>
            <a:ext cx="2541373" cy="34725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position of the EUM on the ventral surface.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hypospadias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Proximal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hypospadias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Circumcision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to 9 months repair.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Hypospadias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Content Placeholder 3" descr="q2_12.jpg">
            <a:extLst>
              <a:ext uri="{FF2B5EF4-FFF2-40B4-BE49-F238E27FC236}">
                <a16:creationId xmlns:a16="http://schemas.microsoft.com/office/drawing/2014/main" id="{A6D9A782-891E-394A-A103-EAC89C0C1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943" y="2438401"/>
            <a:ext cx="3886200" cy="33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F31F4B-CE7C-D647-AD9F-DD6307C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A"/>
          </a:p>
        </p:txBody>
      </p:sp>
      <p:pic>
        <p:nvPicPr>
          <p:cNvPr id="12" name="Picture 1" descr="H:\Convernces\urology symposium onayza\hypospadias\3.gif">
            <a:extLst>
              <a:ext uri="{FF2B5EF4-FFF2-40B4-BE49-F238E27FC236}">
                <a16:creationId xmlns:a16="http://schemas.microsoft.com/office/drawing/2014/main" id="{E08C5D14-F25D-6047-AE65-C4DFAEF49D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663" y="2859881"/>
            <a:ext cx="2463800" cy="2895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Content Placeholder 4" descr="untitled.bmp">
            <a:extLst>
              <a:ext uri="{FF2B5EF4-FFF2-40B4-BE49-F238E27FC236}">
                <a16:creationId xmlns:a16="http://schemas.microsoft.com/office/drawing/2014/main" id="{ABCC92F5-3394-4B4A-BEAA-D5E5F6B3D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219" b="5466"/>
          <a:stretch>
            <a:fillRect/>
          </a:stretch>
        </p:blipFill>
        <p:spPr>
          <a:xfrm>
            <a:off x="6111875" y="2986760"/>
            <a:ext cx="2857500" cy="26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4745" y="3117178"/>
            <a:ext cx="351613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563" y="3158331"/>
            <a:ext cx="30480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 junction (UPJ) obstruction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E6E76-EB45-BD44-9B90-7756E2ECF74F}"/>
              </a:ext>
            </a:extLst>
          </p:cNvPr>
          <p:cNvSpPr/>
          <p:nvPr/>
        </p:nvSpPr>
        <p:spPr>
          <a:xfrm>
            <a:off x="11187648" y="311563"/>
            <a:ext cx="6773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UPJO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2808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0700" y="3392583"/>
            <a:ext cx="3886200" cy="253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3044FF"/>
                </a:solidFill>
              </a:rPr>
              <a:t>Female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55520" y="3143250"/>
            <a:ext cx="2423160" cy="30289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3044FF"/>
                </a:solidFill>
              </a:rPr>
              <a:t>Male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Epispadias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E10D4-2176-C344-ACD3-A44ED6772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65" y="0"/>
            <a:ext cx="1247335" cy="125290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EFEB8A8-E09D-594E-A1A5-4ACDB3F282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68" y="2438400"/>
            <a:ext cx="2762114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525" y="2857686"/>
            <a:ext cx="3886200" cy="289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:1 in29,000 to 1 in 40,000 live births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 major findings are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deficiency of the abdominal musculature,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 intra-abdominal testes,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anomalous urinary tract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names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Triad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Eagle-Barrett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musculation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Prune-Belly Syndrome</a:t>
            </a:r>
          </a:p>
        </p:txBody>
      </p:sp>
    </p:spTree>
    <p:extLst>
      <p:ext uri="{BB962C8B-B14F-4D97-AF65-F5344CB8AC3E}">
        <p14:creationId xmlns:p14="http://schemas.microsoft.com/office/powerpoint/2010/main" val="16728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Exstrophy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E97D75D-E464-3C4B-B0D2-B07BED12BA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9311" y="2696400"/>
            <a:ext cx="2738634" cy="22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22A201-4FD7-5A40-9724-8FAFBB86D549}"/>
              </a:ext>
            </a:extLst>
          </p:cNvPr>
          <p:cNvSpPr/>
          <p:nvPr/>
        </p:nvSpPr>
        <p:spPr>
          <a:xfrm>
            <a:off x="3310103" y="5411714"/>
            <a:ext cx="6096000" cy="646331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incidence of bladder exstrophy has been estimated as between 1 in 10,000 and 1 in 50,000.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0C653FC-944F-F34E-8074-9F51F78C70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2194684" y="2707033"/>
            <a:ext cx="3166803" cy="22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60487-BDE5-EA42-8EB9-6F6796A68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8504-AD12-004C-BB3C-6AC97C4E67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9213" y="2438401"/>
            <a:ext cx="2964351" cy="3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078284-1E26-2F47-BCC4-CFA65145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Exstrophy-Epispadias Complex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835FB58-81BC-B74F-BE0D-34D1BC0D5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8844" y="2438401"/>
            <a:ext cx="2830440" cy="330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E7B9B-734B-7E47-B007-B76966C687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6781" y="2438399"/>
            <a:ext cx="2721219" cy="330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73BE4-808C-4546-AB15-C9B5E755E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Cloacal Exstrophy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82A28-989B-8A46-9C6F-FC854B096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SA" dirty="0"/>
              <a:t>1 per 200,000 live births</a:t>
            </a:r>
          </a:p>
          <a:p>
            <a:r>
              <a:rPr lang="en-US" dirty="0"/>
              <a:t>A</a:t>
            </a:r>
            <a:r>
              <a:rPr lang="en-SA" dirty="0"/>
              <a:t>ssociated anomalies: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O</a:t>
            </a:r>
            <a:r>
              <a:rPr lang="en-SA" dirty="0"/>
              <a:t>mphalocele</a:t>
            </a:r>
          </a:p>
          <a:p>
            <a:pPr lvl="1">
              <a:buFont typeface="Wingdings" pitchFamily="2" charset="2"/>
              <a:buChar char="q"/>
            </a:pPr>
            <a:r>
              <a:rPr lang="en-SA" dirty="0"/>
              <a:t>Gastrointestinal anomalies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M</a:t>
            </a:r>
            <a:r>
              <a:rPr lang="en-SA" dirty="0"/>
              <a:t>alrotation, duplication,duodenal atresia, Meckel diverticulum</a:t>
            </a:r>
          </a:p>
          <a:p>
            <a:pPr lvl="1">
              <a:buFont typeface="Wingdings" pitchFamily="2" charset="2"/>
              <a:buChar char="q"/>
            </a:pPr>
            <a:r>
              <a:rPr lang="en-SA" dirty="0"/>
              <a:t>Genitourinary anomalies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/>
              <a:t>Sepa</a:t>
            </a:r>
            <a:r>
              <a:rPr lang="en-SA" dirty="0"/>
              <a:t>rate bladder halves,bifid genitalia </a:t>
            </a:r>
          </a:p>
          <a:p>
            <a:pPr>
              <a:buFont typeface="Wingdings" pitchFamily="2" charset="2"/>
              <a:buChar char="§"/>
            </a:pPr>
            <a:endParaRPr lang="en-SA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63344D9C-B1C0-C148-A39A-6680683F5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97525" y="2850356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44491" y="2438400"/>
            <a:ext cx="3392268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Urachal anomalies are usually detected postnatally due to umbilical drainage.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Imaging possibilities include ultrasound, CT, and VCUG.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8689E-656D-FB40-87E5-D703F986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7525" y="2553827"/>
            <a:ext cx="3886200" cy="350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2323730"/>
            <a:ext cx="3886200" cy="37385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Conservative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treatment with observation is justified in asymptomatic cases due to possible spontaneous resolution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urachal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remnants are initially treated with drainage and antibiotics, followed by surgical excision.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Nonresolved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urachal remnants should be excised due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theincreased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risk of later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adenocarcinoma 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 abnormalities…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132D4-2FB5-C24E-BAE6-D7EC03227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33330" y="759958"/>
            <a:ext cx="7962900" cy="98730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diverticula can be detected on prenatal ultrasound, but the gold standard remains VCUG, which will reveal possible accompanying VUR.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14780" y="2196549"/>
            <a:ext cx="366077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60A15-9057-1840-A5CB-7771BDDC2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Types: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Primary diverticula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arise as a localized herniation of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bladder mucosa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 the ureteral hiatus and are most likely caused by a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congenitally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deficient bladder wall.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Secondary para-ureteral diverticula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are acquired and develop due to existing infra- vesical obstruction.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Symptomatic diverticula, especially in conjunction with VUR, should be treated surgically.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F42FE-7B1F-2E4B-893E-E2BD6FB1E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Presentation:</a:t>
            </a:r>
            <a:endParaRPr lang="en-US" dirty="0"/>
          </a:p>
          <a:p>
            <a:r>
              <a:rPr lang="en-US" dirty="0"/>
              <a:t>Prenatal US</a:t>
            </a:r>
          </a:p>
          <a:p>
            <a:r>
              <a:rPr lang="en-US" dirty="0"/>
              <a:t>Incidental in Neonates/Children</a:t>
            </a:r>
          </a:p>
          <a:p>
            <a:r>
              <a:rPr lang="en-US" dirty="0"/>
              <a:t>Symptomatic: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UTI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Pain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Mass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/>
              <a:t>Hematuria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/>
              <a:t>Stone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UPJO…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D802FF-DA2D-344C-9653-20D0F7C2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64" y="0"/>
            <a:ext cx="1766536" cy="13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97525" y="2438401"/>
            <a:ext cx="3886200" cy="260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Often associated with duplication anomalies of the external genitalia and lower gastrointestinal tract.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Initial treatment is directed toward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renal preservation.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prevention of infections.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CD4E9-8DE5-4742-8DFC-785FBCE6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789775"/>
            <a:ext cx="7962900" cy="98730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8871" y="2020029"/>
            <a:ext cx="6745224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Long-term goals include achieving continence and reconstructing the internal and external genitalia.</a:t>
            </a: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Due to the rarity of the disease and the large variety of presentations, the surgeries must be individualized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A8A0E-DF9B-C545-89C0-128F07A9F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42" y="0"/>
            <a:ext cx="1491058" cy="11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06444" y="2879124"/>
            <a:ext cx="3886200" cy="247135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cause of neurogenic bladder dysfunction in children is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development of the spinal canal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internecine spinal cord.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</a:p>
        </p:txBody>
      </p:sp>
    </p:spTree>
    <p:extLst>
      <p:ext uri="{BB962C8B-B14F-4D97-AF65-F5344CB8AC3E}">
        <p14:creationId xmlns:p14="http://schemas.microsoft.com/office/powerpoint/2010/main" val="6447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Cutaneous lesions occur in 90% of children with various occult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dysraphicstates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These lesions vary from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lipomeningocele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hair patch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dermal vascular malformation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sacral dimple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gluteal cleft.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DD390C-D1F9-7643-928B-79C238C61B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7525" y="2554855"/>
            <a:ext cx="3886200" cy="35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ookie%2520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7" y="1080690"/>
            <a:ext cx="7034213" cy="52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3714" y="1905391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  <p:pic>
        <p:nvPicPr>
          <p:cNvPr id="8" name="Picture 2" descr="Image result for thank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4" y="306405"/>
            <a:ext cx="4346876" cy="27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9565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2521" y="2566010"/>
            <a:ext cx="3213100" cy="30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878013" y="2566010"/>
            <a:ext cx="3506264" cy="3075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UPJO…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07D2AF-778A-194C-85C6-65A82F5C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64" y="0"/>
            <a:ext cx="1766536" cy="13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27C972C-B2A3-6E46-9BEE-6B6E20934F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776" y="2599146"/>
            <a:ext cx="5366124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62B566-A585-0549-BB6B-797C99B112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renogram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9C6153-64CE-4C40-AC99-1F3C4079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UPJO…</a:t>
            </a: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B091D9F-B614-7B4D-A3A8-495CF9DF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64" y="0"/>
            <a:ext cx="1766536" cy="133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8A6271-5DE9-664C-9FD9-831AFA11AF55}"/>
              </a:ext>
            </a:extLst>
          </p:cNvPr>
          <p:cNvSpPr/>
          <p:nvPr/>
        </p:nvSpPr>
        <p:spPr>
          <a:xfrm>
            <a:off x="1906618" y="3105834"/>
            <a:ext cx="1849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</a:t>
            </a:r>
            <a:r>
              <a:rPr lang="en-SA" dirty="0"/>
              <a:t>ashout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SA" dirty="0"/>
              <a:t>unction </a:t>
            </a:r>
          </a:p>
        </p:txBody>
      </p:sp>
    </p:spTree>
    <p:extLst>
      <p:ext uri="{BB962C8B-B14F-4D97-AF65-F5344CB8AC3E}">
        <p14:creationId xmlns:p14="http://schemas.microsoft.com/office/powerpoint/2010/main" val="401906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ly market design templat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hilly market design template" id="{A9CABA2C-7C9D-4B04-97BF-30ACAA33F979}" vid="{946736E9-A178-4D9A-96AE-381F31C2770F}"/>
    </a:ext>
  </a:extLst>
</a:theme>
</file>

<file path=ppt/theme/theme2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C1B467-D5BC-4F2C-BB2A-C5C3CD501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1708</Words>
  <Application>Microsoft Macintosh PowerPoint</Application>
  <PresentationFormat>Widescreen</PresentationFormat>
  <Paragraphs>405</Paragraphs>
  <Slides>74</Slides>
  <Notes>15</Notes>
  <HiddenSlides>8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Adobe Devanagari</vt:lpstr>
      <vt:lpstr>Arial</vt:lpstr>
      <vt:lpstr>Britannic Bold</vt:lpstr>
      <vt:lpstr>Calibri</vt:lpstr>
      <vt:lpstr>Century Gothic</vt:lpstr>
      <vt:lpstr>Times</vt:lpstr>
      <vt:lpstr>Times New Roman</vt:lpstr>
      <vt:lpstr>Times New Roman,Bold</vt:lpstr>
      <vt:lpstr>Wingdings</vt:lpstr>
      <vt:lpstr>Wingdings 3</vt:lpstr>
      <vt:lpstr>Chilly market design template</vt:lpstr>
      <vt:lpstr>GENITOURINARY ANOMALIES  </vt:lpstr>
      <vt:lpstr>Lecture Objectives </vt:lpstr>
      <vt:lpstr>More common</vt:lpstr>
      <vt:lpstr>Less common</vt:lpstr>
      <vt:lpstr>Uncommon</vt:lpstr>
      <vt:lpstr>Ureteropelvic junction (UPJ) obstruction</vt:lpstr>
      <vt:lpstr>UPJO…</vt:lpstr>
      <vt:lpstr>UPJO…</vt:lpstr>
      <vt:lpstr>UPJO…</vt:lpstr>
      <vt:lpstr>UPJO…</vt:lpstr>
      <vt:lpstr>Management:  </vt:lpstr>
      <vt:lpstr>Management:  </vt:lpstr>
      <vt:lpstr>Multicystic dysplatic kidney (MCDK)</vt:lpstr>
      <vt:lpstr>MCDK</vt:lpstr>
      <vt:lpstr>Management:  </vt:lpstr>
      <vt:lpstr>Vesicoureteral Reflux (VUR)</vt:lpstr>
      <vt:lpstr>PowerPoint Presentation</vt:lpstr>
      <vt:lpstr>Vesicoureteral Reflux (VUR)…</vt:lpstr>
      <vt:lpstr>VUR…</vt:lpstr>
      <vt:lpstr>VUR…</vt:lpstr>
      <vt:lpstr>6-Vesicoureteric Reflux….</vt:lpstr>
      <vt:lpstr>VUR…</vt:lpstr>
      <vt:lpstr>Posterior Urethral Valves (PUV)</vt:lpstr>
      <vt:lpstr>Posterior Urethral Valves (PUV)</vt:lpstr>
      <vt:lpstr>PUV…</vt:lpstr>
      <vt:lpstr>PUV…</vt:lpstr>
      <vt:lpstr>PUV…</vt:lpstr>
      <vt:lpstr>PUV…</vt:lpstr>
      <vt:lpstr>PUV…</vt:lpstr>
      <vt:lpstr>Ureterovesical junction obstruction (UVJO)  (Megaureters)</vt:lpstr>
      <vt:lpstr>Ureterovesical junction obstruction (UVJO)  (Megaureters)</vt:lpstr>
      <vt:lpstr>Ureterocele</vt:lpstr>
      <vt:lpstr>Ureterocele…</vt:lpstr>
      <vt:lpstr>4-Ureterocele</vt:lpstr>
      <vt:lpstr>Duplication Anomalies</vt:lpstr>
      <vt:lpstr>Horseshoe Kidney</vt:lpstr>
      <vt:lpstr>Horseshoe Kidney</vt:lpstr>
      <vt:lpstr>PowerPoint Presentation</vt:lpstr>
      <vt:lpstr> Simple Renal Ectopia</vt:lpstr>
      <vt:lpstr>Simple Renal Ectopia</vt:lpstr>
      <vt:lpstr>Simple Renal Ectopia…</vt:lpstr>
      <vt:lpstr>Crossed Renal Ectopia</vt:lpstr>
      <vt:lpstr>Crossed Renal Ectopia…</vt:lpstr>
      <vt:lpstr>Unilateral Renal Agenesis</vt:lpstr>
      <vt:lpstr>Unilateral Renal Agenesis…</vt:lpstr>
      <vt:lpstr>Unilateral Renal Agenesis….</vt:lpstr>
      <vt:lpstr>Unilateral Renal Agenesis… </vt:lpstr>
      <vt:lpstr>Ectopic Ureter</vt:lpstr>
      <vt:lpstr>Ectopic Ureter…</vt:lpstr>
      <vt:lpstr>Ectopic Ureter</vt:lpstr>
      <vt:lpstr>Bilateral Renal Agenesis</vt:lpstr>
      <vt:lpstr>Bilateral Renal Agenesis…</vt:lpstr>
      <vt:lpstr>Bilateral Renal Agenesis…</vt:lpstr>
      <vt:lpstr>Bilateral Renal Agenesis</vt:lpstr>
      <vt:lpstr>Bilateral Renal Agenesis…</vt:lpstr>
      <vt:lpstr>Supernumerary Kidney</vt:lpstr>
      <vt:lpstr>Anomalies of Rotation</vt:lpstr>
      <vt:lpstr>Hypospadias </vt:lpstr>
      <vt:lpstr>PowerPoint Presentation</vt:lpstr>
      <vt:lpstr>Epispadias </vt:lpstr>
      <vt:lpstr>Anomalies of the kidney</vt:lpstr>
      <vt:lpstr>Prune-Belly Syndrome</vt:lpstr>
      <vt:lpstr>Bladder Exstrophy</vt:lpstr>
      <vt:lpstr>Bladder Exstrophy-Epispadias Complex</vt:lpstr>
      <vt:lpstr>Cloacal Exstrophy</vt:lpstr>
      <vt:lpstr>Urachal abnormalities</vt:lpstr>
      <vt:lpstr>Urachal abnormalities…</vt:lpstr>
      <vt:lpstr>Bladder Diverticulum</vt:lpstr>
      <vt:lpstr>Bladder Diverticulum…</vt:lpstr>
      <vt:lpstr>Bladder Duplication</vt:lpstr>
      <vt:lpstr>Bladder Duplication…</vt:lpstr>
      <vt:lpstr>NEUROSPINAL DYSRAPHISMS</vt:lpstr>
      <vt:lpstr>NEUROSPINAL DYSRAPHISMS…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Hamdan Al-Hazmi</dc:creator>
  <cp:lastModifiedBy/>
  <cp:revision>1</cp:revision>
  <dcterms:created xsi:type="dcterms:W3CDTF">2020-10-29T07:55:43Z</dcterms:created>
  <dcterms:modified xsi:type="dcterms:W3CDTF">2020-11-01T06:32:16Z</dcterms:modified>
</cp:coreProperties>
</file>