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56" r:id="rId2"/>
    <p:sldId id="288" r:id="rId3"/>
    <p:sldId id="333" r:id="rId4"/>
    <p:sldId id="335" r:id="rId5"/>
    <p:sldId id="336" r:id="rId6"/>
    <p:sldId id="337" r:id="rId7"/>
    <p:sldId id="338" r:id="rId8"/>
    <p:sldId id="343" r:id="rId9"/>
    <p:sldId id="342" r:id="rId10"/>
    <p:sldId id="310" r:id="rId11"/>
    <p:sldId id="311" r:id="rId12"/>
    <p:sldId id="312" r:id="rId13"/>
    <p:sldId id="313" r:id="rId14"/>
    <p:sldId id="314" r:id="rId15"/>
    <p:sldId id="315" r:id="rId16"/>
    <p:sldId id="339" r:id="rId17"/>
    <p:sldId id="317" r:id="rId18"/>
    <p:sldId id="321" r:id="rId19"/>
    <p:sldId id="318" r:id="rId20"/>
    <p:sldId id="319" r:id="rId21"/>
    <p:sldId id="320" r:id="rId22"/>
    <p:sldId id="340" r:id="rId23"/>
    <p:sldId id="332" r:id="rId24"/>
    <p:sldId id="341" r:id="rId2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969696"/>
    <a:srgbClr val="DDDDDD"/>
    <a:srgbClr val="FFCC00"/>
    <a:srgbClr val="0000FF"/>
    <a:srgbClr val="FF6600"/>
    <a:srgbClr val="0000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slideViewPr>
    <p:cSldViewPr snapToGrid="0">
      <p:cViewPr varScale="1">
        <p:scale>
          <a:sx n="57" d="100"/>
          <a:sy n="57" d="100"/>
        </p:scale>
        <p:origin x="-1720"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30" d="100"/>
        <a:sy n="130" d="100"/>
      </p:scale>
      <p:origin x="0" y="0"/>
    </p:cViewPr>
  </p:notesTextViewPr>
  <p:sorterViewPr>
    <p:cViewPr>
      <p:scale>
        <a:sx n="100" d="100"/>
        <a:sy n="100" d="100"/>
      </p:scale>
      <p:origin x="0" y="0"/>
    </p:cViewPr>
  </p:sorterViewPr>
  <p:notesViewPr>
    <p:cSldViewPr snapToGrid="0">
      <p:cViewPr>
        <p:scale>
          <a:sx n="50" d="100"/>
          <a:sy n="50" d="100"/>
        </p:scale>
        <p:origin x="-1272" y="-7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9.xml"/><Relationship Id="rId1" Type="http://schemas.openxmlformats.org/officeDocument/2006/relationships/slide" Target="slides/slide1.xml"/><Relationship Id="rId5" Type="http://schemas.openxmlformats.org/officeDocument/2006/relationships/slide" Target="slides/slide24.xml"/><Relationship Id="rId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F8E98FA-2679-4D89-8D35-88644C3BA349}"/>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 charset="0"/>
                <a:ea typeface="+mn-ea"/>
                <a:cs typeface="宋体" pitchFamily="-1" charset="-122"/>
              </a:defRPr>
            </a:lvl1pPr>
          </a:lstStyle>
          <a:p>
            <a:pPr>
              <a:defRPr/>
            </a:pPr>
            <a:endParaRPr lang="zh-CN" altLang="en-US"/>
          </a:p>
        </p:txBody>
      </p:sp>
      <p:sp>
        <p:nvSpPr>
          <p:cNvPr id="6147" name="Rectangle 3">
            <a:extLst>
              <a:ext uri="{FF2B5EF4-FFF2-40B4-BE49-F238E27FC236}">
                <a16:creationId xmlns:a16="http://schemas.microsoft.com/office/drawing/2014/main" id="{6A22A92D-0CCB-4434-82D5-CA91FABF4A3F}"/>
              </a:ext>
            </a:extLst>
          </p:cNvPr>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 charset="0"/>
                <a:ea typeface="+mn-ea"/>
                <a:cs typeface="宋体" pitchFamily="-1" charset="-122"/>
              </a:defRPr>
            </a:lvl1pPr>
          </a:lstStyle>
          <a:p>
            <a:pPr>
              <a:defRPr/>
            </a:pPr>
            <a:endParaRPr lang="zh-CN" altLang="en-US"/>
          </a:p>
        </p:txBody>
      </p:sp>
      <p:sp>
        <p:nvSpPr>
          <p:cNvPr id="6148" name="Rectangle 4">
            <a:extLst>
              <a:ext uri="{FF2B5EF4-FFF2-40B4-BE49-F238E27FC236}">
                <a16:creationId xmlns:a16="http://schemas.microsoft.com/office/drawing/2014/main" id="{7804755E-1C96-4A23-B130-03DAC67E492A}"/>
              </a:ext>
            </a:extLst>
          </p:cNvPr>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 charset="0"/>
                <a:ea typeface="+mn-ea"/>
                <a:cs typeface="宋体" pitchFamily="-1" charset="-122"/>
              </a:defRPr>
            </a:lvl1pPr>
          </a:lstStyle>
          <a:p>
            <a:pPr>
              <a:defRPr/>
            </a:pPr>
            <a:endParaRPr lang="zh-CN" altLang="en-US"/>
          </a:p>
        </p:txBody>
      </p:sp>
      <p:sp>
        <p:nvSpPr>
          <p:cNvPr id="6149" name="Rectangle 5">
            <a:extLst>
              <a:ext uri="{FF2B5EF4-FFF2-40B4-BE49-F238E27FC236}">
                <a16:creationId xmlns:a16="http://schemas.microsoft.com/office/drawing/2014/main" id="{CF09DE70-FC37-4C35-826A-A42820B623E1}"/>
              </a:ext>
            </a:extLst>
          </p:cNvPr>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ea typeface="宋体" panose="02010600030101010101" pitchFamily="2" charset="-122"/>
              </a:defRPr>
            </a:lvl1pPr>
          </a:lstStyle>
          <a:p>
            <a:fld id="{39FE90D7-BB6D-48B9-B6D0-4F697C882978}" type="slidenum">
              <a:rPr lang="zh-CN" altLang="en-US"/>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7E42221-CE81-4427-A41D-E4F2B8BDA26A}"/>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 charset="0"/>
                <a:ea typeface="+mn-ea"/>
                <a:cs typeface="宋体" pitchFamily="-1" charset="-122"/>
              </a:defRPr>
            </a:lvl1pPr>
          </a:lstStyle>
          <a:p>
            <a:pPr>
              <a:defRPr/>
            </a:pPr>
            <a:endParaRPr lang="zh-CN" altLang="en-US"/>
          </a:p>
        </p:txBody>
      </p:sp>
      <p:sp>
        <p:nvSpPr>
          <p:cNvPr id="3075" name="Rectangle 3">
            <a:extLst>
              <a:ext uri="{FF2B5EF4-FFF2-40B4-BE49-F238E27FC236}">
                <a16:creationId xmlns:a16="http://schemas.microsoft.com/office/drawing/2014/main" id="{2CBF4349-177C-4999-9034-02F3F8EF85A7}"/>
              </a:ext>
            </a:extLst>
          </p:cNvPr>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 charset="0"/>
                <a:ea typeface="+mn-ea"/>
                <a:cs typeface="宋体" pitchFamily="-1" charset="-122"/>
              </a:defRPr>
            </a:lvl1pPr>
          </a:lstStyle>
          <a:p>
            <a:pPr>
              <a:defRPr/>
            </a:pPr>
            <a:endParaRPr lang="zh-CN" altLang="en-US"/>
          </a:p>
        </p:txBody>
      </p:sp>
      <p:sp>
        <p:nvSpPr>
          <p:cNvPr id="14340" name="Rectangle 4">
            <a:extLst>
              <a:ext uri="{FF2B5EF4-FFF2-40B4-BE49-F238E27FC236}">
                <a16:creationId xmlns:a16="http://schemas.microsoft.com/office/drawing/2014/main" id="{0FE689FD-986C-467D-9AD0-56090F2271E5}"/>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EB59DD6D-6D42-470C-ABF1-93163C6FF225}"/>
              </a:ext>
            </a:extLst>
          </p:cNvPr>
          <p:cNvSpPr>
            <a:spLocks noGrp="1" noChangeArrowheads="1"/>
          </p:cNvSpPr>
          <p:nvPr>
            <p:ph type="body" sz="quarter" idx="3"/>
          </p:nvPr>
        </p:nvSpPr>
        <p:spPr bwMode="auto">
          <a:xfrm>
            <a:off x="857250" y="4338638"/>
            <a:ext cx="5140325" cy="418306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ltLang="zh-CN"/>
              <a:t>Haga clic para modificar el estilo de texto del patrón</a:t>
            </a:r>
          </a:p>
          <a:p>
            <a:pPr lvl="1"/>
            <a:r>
              <a:rPr lang="en-US" altLang="zh-CN"/>
              <a:t>Segundo nivel</a:t>
            </a:r>
          </a:p>
          <a:p>
            <a:pPr lvl="2"/>
            <a:r>
              <a:rPr lang="en-US" altLang="zh-CN"/>
              <a:t>Tercer nivel</a:t>
            </a:r>
          </a:p>
          <a:p>
            <a:pPr lvl="3"/>
            <a:r>
              <a:rPr lang="en-US" altLang="zh-CN"/>
              <a:t>Cuarto nivel</a:t>
            </a:r>
          </a:p>
          <a:p>
            <a:pPr lvl="4"/>
            <a:r>
              <a:rPr lang="en-US" altLang="zh-CN"/>
              <a:t>Quinto nivel</a:t>
            </a:r>
          </a:p>
        </p:txBody>
      </p:sp>
      <p:sp>
        <p:nvSpPr>
          <p:cNvPr id="3078" name="Rectangle 6">
            <a:extLst>
              <a:ext uri="{FF2B5EF4-FFF2-40B4-BE49-F238E27FC236}">
                <a16:creationId xmlns:a16="http://schemas.microsoft.com/office/drawing/2014/main" id="{681CAB50-186B-4BD7-ABC5-436E02AD5BE9}"/>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 charset="0"/>
                <a:ea typeface="+mn-ea"/>
                <a:cs typeface="宋体" pitchFamily="-1" charset="-122"/>
              </a:defRPr>
            </a:lvl1pPr>
          </a:lstStyle>
          <a:p>
            <a:pPr>
              <a:defRPr/>
            </a:pPr>
            <a:endParaRPr lang="zh-CN" altLang="en-US"/>
          </a:p>
        </p:txBody>
      </p:sp>
      <p:sp>
        <p:nvSpPr>
          <p:cNvPr id="3079" name="Rectangle 7">
            <a:extLst>
              <a:ext uri="{FF2B5EF4-FFF2-40B4-BE49-F238E27FC236}">
                <a16:creationId xmlns:a16="http://schemas.microsoft.com/office/drawing/2014/main" id="{D3ABFCF2-0FBF-4CB8-B1AB-27B9341D71BA}"/>
              </a:ext>
            </a:extLst>
          </p:cNvPr>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ea typeface="宋体" panose="02010600030101010101" pitchFamily="2" charset="-122"/>
              </a:defRPr>
            </a:lvl1pPr>
          </a:lstStyle>
          <a:p>
            <a:fld id="{36433447-DE2E-4E57-ADC5-97C290C5B621}" type="slidenum">
              <a:rPr lang="zh-CN" altLang="en-US"/>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03A60289-240F-4C66-8E6F-6564CF82B0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8B95CAE-2810-4489-A7D7-0BF4B2958ADE}" type="slidenum">
              <a:rPr lang="zh-CN" altLang="en-US" sz="1200">
                <a:ea typeface="宋体" panose="02010600030101010101" pitchFamily="2" charset="-122"/>
              </a:rPr>
              <a:pPr eaLnBrk="1" hangingPunct="1"/>
              <a:t>1</a:t>
            </a:fld>
            <a:endParaRPr lang="zh-CN" altLang="en-US" sz="1200">
              <a:ea typeface="宋体" panose="02010600030101010101" pitchFamily="2" charset="-122"/>
            </a:endParaRPr>
          </a:p>
        </p:txBody>
      </p:sp>
      <p:sp>
        <p:nvSpPr>
          <p:cNvPr id="16386" name="Rectangle 2">
            <a:extLst>
              <a:ext uri="{FF2B5EF4-FFF2-40B4-BE49-F238E27FC236}">
                <a16:creationId xmlns:a16="http://schemas.microsoft.com/office/drawing/2014/main" id="{01D4D95B-70EA-4959-8F1F-A7DA0267290B}"/>
              </a:ext>
            </a:extLst>
          </p:cNvPr>
          <p:cNvSpPr>
            <a:spLocks noGrp="1" noRot="1" noChangeAspect="1" noChangeArrowheads="1" noTextEdit="1"/>
          </p:cNvSpPr>
          <p:nvPr>
            <p:ph type="sldImg"/>
          </p:nvPr>
        </p:nvSpPr>
        <p:spPr>
          <a:xfrm>
            <a:off x="1182688" y="696913"/>
            <a:ext cx="4648200" cy="3486150"/>
          </a:xfrm>
          <a:ln/>
        </p:spPr>
      </p:sp>
      <p:sp>
        <p:nvSpPr>
          <p:cNvPr id="16387" name="Rectangle 3">
            <a:extLst>
              <a:ext uri="{FF2B5EF4-FFF2-40B4-BE49-F238E27FC236}">
                <a16:creationId xmlns:a16="http://schemas.microsoft.com/office/drawing/2014/main" id="{926E790C-C480-443A-989B-90BE4EDD40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宋体" panose="02010600030101010101" pitchFamily="2" charset="-122"/>
              </a:rPr>
              <a:t>Metabolism of substrates and micronutrients is altered by starvation and trauma. During periods of starvation, metabolic processes slow down to conserve energy and adapt to calorie deprivation. After trauma, the body’s hormonal situation changes, increasing the demand for energy, proteins, and micronutrients. If nutritional requirements are not recognized and met during starvation or trauma, there may be a loss of body mass, body protein, and impairment or loss of body functions. </a:t>
            </a:r>
          </a:p>
          <a:p>
            <a:pPr eaLnBrk="1" hangingPunct="1"/>
            <a:endParaRPr lang="zh-CN" altLang="en-US">
              <a:latin typeface="Times New Roman" panose="02020603050405020304" pitchFamily="18" charset="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a:extLst>
              <a:ext uri="{FF2B5EF4-FFF2-40B4-BE49-F238E27FC236}">
                <a16:creationId xmlns:a16="http://schemas.microsoft.com/office/drawing/2014/main" id="{324C9332-6834-45E7-9BC4-320A0688B4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5DDFB473-57CF-4B11-B249-ECB450EC3CEB}" type="slidenum">
              <a:rPr lang="zh-CN" altLang="en-US" sz="1200">
                <a:ea typeface="宋体" panose="02010600030101010101" pitchFamily="2" charset="-122"/>
              </a:rPr>
              <a:pPr eaLnBrk="1" hangingPunct="1"/>
              <a:t>10</a:t>
            </a:fld>
            <a:endParaRPr lang="zh-CN" altLang="en-US" sz="1200">
              <a:ea typeface="宋体" panose="02010600030101010101" pitchFamily="2" charset="-122"/>
            </a:endParaRPr>
          </a:p>
        </p:txBody>
      </p:sp>
      <p:sp>
        <p:nvSpPr>
          <p:cNvPr id="34818" name="Rectangle 2">
            <a:extLst>
              <a:ext uri="{FF2B5EF4-FFF2-40B4-BE49-F238E27FC236}">
                <a16:creationId xmlns:a16="http://schemas.microsoft.com/office/drawing/2014/main" id="{1A9F4649-51DD-429D-9CD2-237A1744652C}"/>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DFE77BB2-0977-463B-8674-E6B9D7810F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solidFill>
                  <a:srgbClr val="000000"/>
                </a:solidFill>
                <a:latin typeface="Times New Roman" panose="02020603050405020304" pitchFamily="18" charset="0"/>
                <a:ea typeface="ＭＳ Ｐゴシック" panose="020B0600070205080204" pitchFamily="34" charset="-128"/>
                <a:cs typeface="Arial" panose="020B0604020202020204" pitchFamily="34" charset="0"/>
              </a:rPr>
              <a:t>The initial response to fasting is mediated by a drop in serum insulin and an increase in glucagon. During this period energy is provided mainly by glucose from gluconeogenesis. However, lipolysis generates free fatty acids which are oxidized into ketones.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a:extLst>
              <a:ext uri="{FF2B5EF4-FFF2-40B4-BE49-F238E27FC236}">
                <a16:creationId xmlns:a16="http://schemas.microsoft.com/office/drawing/2014/main" id="{94D14CF3-C25A-4945-A984-07BBF0FF721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452D2115-D686-4E58-9D2C-47AC1D170F22}" type="slidenum">
              <a:rPr lang="zh-CN" altLang="en-US" sz="1200">
                <a:ea typeface="宋体" panose="02010600030101010101" pitchFamily="2" charset="-122"/>
              </a:rPr>
              <a:pPr eaLnBrk="1" hangingPunct="1"/>
              <a:t>11</a:t>
            </a:fld>
            <a:endParaRPr lang="zh-CN" altLang="en-US" sz="1200">
              <a:ea typeface="宋体" panose="02010600030101010101" pitchFamily="2" charset="-122"/>
            </a:endParaRPr>
          </a:p>
        </p:txBody>
      </p:sp>
      <p:sp>
        <p:nvSpPr>
          <p:cNvPr id="36866" name="Rectangle 2">
            <a:extLst>
              <a:ext uri="{FF2B5EF4-FFF2-40B4-BE49-F238E27FC236}">
                <a16:creationId xmlns:a16="http://schemas.microsoft.com/office/drawing/2014/main" id="{79F26E32-1B50-4527-BB95-2BC5441248F8}"/>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B840700B-815E-4CAC-BF1E-33BEAB4380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宋体" panose="02010600030101010101" pitchFamily="2" charset="-122"/>
              </a:rPr>
              <a:t>After several days, most of the body organs are using ketones (acetoacetic, propionate, and butyric acids) for energy and gluconeogenesis decreases to half of the early phase. Brain, red blood cells, and nerve tissue still rely partially on glucose for energy. </a:t>
            </a:r>
          </a:p>
          <a:p>
            <a:pPr eaLnBrk="1" hangingPunct="1"/>
            <a:endParaRPr lang="en-US" altLang="zh-CN">
              <a:latin typeface="Times New Roman" panose="02020603050405020304" pitchFamily="18" charset="0"/>
              <a:ea typeface="宋体" panose="02010600030101010101"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a:extLst>
              <a:ext uri="{FF2B5EF4-FFF2-40B4-BE49-F238E27FC236}">
                <a16:creationId xmlns:a16="http://schemas.microsoft.com/office/drawing/2014/main" id="{4820BB87-BDB1-43A0-8EC5-FEC23A1B24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19470E70-0506-43A8-80F5-C53C06663FF0}" type="slidenum">
              <a:rPr lang="zh-CN" altLang="en-US" sz="1200">
                <a:ea typeface="宋体" panose="02010600030101010101" pitchFamily="2" charset="-122"/>
              </a:rPr>
              <a:pPr eaLnBrk="1" hangingPunct="1"/>
              <a:t>12</a:t>
            </a:fld>
            <a:endParaRPr lang="zh-CN" altLang="en-US" sz="1200">
              <a:ea typeface="宋体" panose="02010600030101010101" pitchFamily="2" charset="-122"/>
            </a:endParaRPr>
          </a:p>
        </p:txBody>
      </p:sp>
      <p:sp>
        <p:nvSpPr>
          <p:cNvPr id="38914" name="Rectangle 2">
            <a:extLst>
              <a:ext uri="{FF2B5EF4-FFF2-40B4-BE49-F238E27FC236}">
                <a16:creationId xmlns:a16="http://schemas.microsoft.com/office/drawing/2014/main" id="{E777F23A-E124-485F-80F3-5813026FA5C8}"/>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B1533322-5079-4ACD-BB3B-823572DC44F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Conservation of energy is one of the basic adaptive responses to calorie reduction; when food is in short supply, metabolic activity decreases to spare fuel.</a:t>
            </a:r>
          </a:p>
          <a:p>
            <a:pPr eaLnBrk="1" hangingPunct="1"/>
            <a:r>
              <a:rPr lang="en-US" altLang="zh-CN">
                <a:latin typeface="Times New Roman" panose="02020603050405020304" pitchFamily="18" charset="0"/>
                <a:ea typeface="ＭＳ Ｐゴシック" panose="020B0600070205080204" pitchFamily="34" charset="-128"/>
              </a:rPr>
              <a:t>Adjustments in the energy requirements of the body in response to changes in caloric intake occur through the action of several hormones, primarily norepinephrine and thyroid hormone. Norepinephrine is produced by the sympathetic nervous system and the adrenal glands, located near the kidneys. Thyroid hormone T4 is produced by the thyroid gland, and is modified in the periphery to the active hormone T3. Both norepinephrine and T3 participate in the decrease in metabolic activity when calorie intake decreases.</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Landsberg L, et al. </a:t>
            </a:r>
            <a:r>
              <a:rPr lang="en-US" altLang="zh-CN" i="1">
                <a:latin typeface="Times New Roman" panose="02020603050405020304" pitchFamily="18" charset="0"/>
                <a:ea typeface="ＭＳ Ｐゴシック" panose="020B0600070205080204" pitchFamily="34" charset="-128"/>
              </a:rPr>
              <a:t>N Engl J Med</a:t>
            </a:r>
            <a:r>
              <a:rPr lang="en-US" altLang="zh-CN">
                <a:latin typeface="Times New Roman" panose="02020603050405020304" pitchFamily="18" charset="0"/>
                <a:ea typeface="ＭＳ Ｐゴシック" panose="020B0600070205080204" pitchFamily="34" charset="-128"/>
              </a:rPr>
              <a:t> 1978;298:1295. </a:t>
            </a:r>
          </a:p>
          <a:p>
            <a:pPr eaLnBrk="1" hangingPunct="1"/>
            <a:endParaRPr lang="en-US" altLang="zh-CN">
              <a:latin typeface="Times New Roman" panose="02020603050405020304" pitchFamily="18" charset="0"/>
              <a:ea typeface="宋体" panose="02010600030101010101"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a:extLst>
              <a:ext uri="{FF2B5EF4-FFF2-40B4-BE49-F238E27FC236}">
                <a16:creationId xmlns:a16="http://schemas.microsoft.com/office/drawing/2014/main" id="{E8AEA0FA-A7F1-4480-A284-49EB0BE94F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E55FA809-65BC-407A-B9B3-23F7B81DFC51}" type="slidenum">
              <a:rPr lang="zh-CN" altLang="en-US" sz="1200">
                <a:ea typeface="宋体" panose="02010600030101010101" pitchFamily="2" charset="-122"/>
              </a:rPr>
              <a:pPr eaLnBrk="1" hangingPunct="1"/>
              <a:t>13</a:t>
            </a:fld>
            <a:endParaRPr lang="zh-CN" altLang="en-US" sz="1200">
              <a:ea typeface="宋体" panose="02010600030101010101" pitchFamily="2" charset="-122"/>
            </a:endParaRPr>
          </a:p>
        </p:txBody>
      </p:sp>
      <p:sp>
        <p:nvSpPr>
          <p:cNvPr id="40962" name="Rectangle 2">
            <a:extLst>
              <a:ext uri="{FF2B5EF4-FFF2-40B4-BE49-F238E27FC236}">
                <a16:creationId xmlns:a16="http://schemas.microsoft.com/office/drawing/2014/main" id="{D4EBE579-6152-48B3-A1AB-A47CA9DFC4D8}"/>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A7BF94E2-8607-4D85-B745-FA777318A5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The two lines on this graph show another adaptive response to severely reduced calorie intake. </a:t>
            </a:r>
          </a:p>
          <a:p>
            <a:pPr eaLnBrk="1" hangingPunct="1"/>
            <a:r>
              <a:rPr lang="en-US" altLang="zh-CN">
                <a:latin typeface="Times New Roman" panose="02020603050405020304" pitchFamily="18" charset="0"/>
                <a:ea typeface="ＭＳ Ｐゴシック" panose="020B0600070205080204" pitchFamily="34" charset="-128"/>
              </a:rPr>
              <a:t>Urinary nitrogen excretion gradually decreases, indicating conservation of body protein and demonstrating adaptation to starvation.</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Long CL et al. </a:t>
            </a:r>
            <a:r>
              <a:rPr lang="en-US" altLang="zh-CN" i="1">
                <a:latin typeface="Times New Roman" panose="02020603050405020304" pitchFamily="18" charset="0"/>
                <a:ea typeface="ＭＳ Ｐゴシック" panose="020B0600070205080204" pitchFamily="34" charset="-128"/>
              </a:rPr>
              <a:t>JPEN</a:t>
            </a:r>
            <a:r>
              <a:rPr lang="en-US" altLang="zh-CN">
                <a:latin typeface="Times New Roman" panose="02020603050405020304" pitchFamily="18" charset="0"/>
                <a:ea typeface="ＭＳ Ｐゴシック" panose="020B0600070205080204" pitchFamily="34" charset="-128"/>
              </a:rPr>
              <a:t> 1979;3:452-456</a:t>
            </a:r>
            <a:r>
              <a:rPr lang="en-US" altLang="zh-CN">
                <a:latin typeface="Times New Roman" panose="02020603050405020304" pitchFamily="18" charset="0"/>
                <a:ea typeface="宋体" panose="02010600030101010101" pitchFamily="2" charset="-122"/>
              </a:rPr>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7E632A7C-1A85-44B1-BC91-191C4CE252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FFE292C-F658-4614-BB76-1A634BB75842}" type="slidenum">
              <a:rPr lang="zh-CN" altLang="en-US" sz="1200">
                <a:ea typeface="宋体" panose="02010600030101010101" pitchFamily="2" charset="-122"/>
              </a:rPr>
              <a:pPr eaLnBrk="1" hangingPunct="1"/>
              <a:t>14</a:t>
            </a:fld>
            <a:endParaRPr lang="zh-CN" altLang="en-US" sz="1200">
              <a:ea typeface="宋体" panose="02010600030101010101" pitchFamily="2" charset="-122"/>
            </a:endParaRPr>
          </a:p>
        </p:txBody>
      </p:sp>
      <p:sp>
        <p:nvSpPr>
          <p:cNvPr id="43010" name="Rectangle 2">
            <a:extLst>
              <a:ext uri="{FF2B5EF4-FFF2-40B4-BE49-F238E27FC236}">
                <a16:creationId xmlns:a16="http://schemas.microsoft.com/office/drawing/2014/main" id="{A5818783-3298-45E6-88B4-AE3132ABD0C5}"/>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DF0197A9-12EA-4B2B-8208-B08906B4537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Trauma causes major alterations in energy and protein metabolism.</a:t>
            </a:r>
          </a:p>
          <a:p>
            <a:pPr eaLnBrk="1" hangingPunct="1"/>
            <a:r>
              <a:rPr lang="en-US" altLang="zh-CN">
                <a:latin typeface="Times New Roman" panose="02020603050405020304" pitchFamily="18" charset="0"/>
                <a:ea typeface="ＭＳ Ｐゴシック" panose="020B0600070205080204" pitchFamily="34" charset="-128"/>
              </a:rPr>
              <a:t>The response to trauma can be divided into the ebb phase and the flow phase. The ebb phase occurs immediately after trauma and lasts from 24-48 hours followed by the flow phase. After this, comes the anabolism phase and finally, the fatty-replacement phase.</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Cuthbertson DP, et al. </a:t>
            </a:r>
            <a:r>
              <a:rPr lang="en-US" altLang="zh-CN" i="1">
                <a:latin typeface="Times New Roman" panose="02020603050405020304" pitchFamily="18" charset="0"/>
                <a:ea typeface="ＭＳ Ｐゴシック" panose="020B0600070205080204" pitchFamily="34" charset="-128"/>
              </a:rPr>
              <a:t>Adv Clin Chem</a:t>
            </a:r>
            <a:r>
              <a:rPr lang="en-US" altLang="zh-CN">
                <a:latin typeface="Times New Roman" panose="02020603050405020304" pitchFamily="18" charset="0"/>
                <a:ea typeface="ＭＳ Ｐゴシック" panose="020B0600070205080204" pitchFamily="34" charset="-128"/>
              </a:rPr>
              <a:t> 1969;12:1-55. </a:t>
            </a:r>
          </a:p>
          <a:p>
            <a:pPr eaLnBrk="1" hangingPunct="1"/>
            <a:endParaRPr lang="en-US" altLang="zh-CN">
              <a:latin typeface="Times New Roman" panose="02020603050405020304" pitchFamily="18" charset="0"/>
              <a:ea typeface="宋体" panose="02010600030101010101"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C9B3E92B-3EF7-4F5C-BBBD-C27B736ABF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2CFD95C9-275A-4F99-A5A9-FBFB4DC90A9D}" type="slidenum">
              <a:rPr lang="zh-CN" altLang="en-US" sz="1200">
                <a:ea typeface="宋体" panose="02010600030101010101" pitchFamily="2" charset="-122"/>
              </a:rPr>
              <a:pPr eaLnBrk="1" hangingPunct="1"/>
              <a:t>15</a:t>
            </a:fld>
            <a:endParaRPr lang="zh-CN" altLang="en-US" sz="1200">
              <a:ea typeface="宋体" panose="02010600030101010101" pitchFamily="2" charset="-122"/>
            </a:endParaRPr>
          </a:p>
        </p:txBody>
      </p:sp>
      <p:sp>
        <p:nvSpPr>
          <p:cNvPr id="45058" name="Rectangle 2">
            <a:extLst>
              <a:ext uri="{FF2B5EF4-FFF2-40B4-BE49-F238E27FC236}">
                <a16:creationId xmlns:a16="http://schemas.microsoft.com/office/drawing/2014/main" id="{F9C1B98C-5640-4869-95F2-A017801BF911}"/>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1B27613C-8C39-4BE4-A3B4-D2331EA61D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The ebb phase is characterized by hypovolemic shock. Cardiac output, oxygen consumption and blood pressure all decrease, thereby reducing tissue perfusion. These mechanisms are usually associated with hemorrhage. Body temperature drops. The reduction in metabolic rate may be a protective mechanism during this period of hemodynamic instability. </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Cuthbertson DP, et al. </a:t>
            </a:r>
            <a:r>
              <a:rPr lang="en-US" altLang="zh-CN" i="1">
                <a:latin typeface="Times New Roman" panose="02020603050405020304" pitchFamily="18" charset="0"/>
                <a:ea typeface="ＭＳ Ｐゴシック" panose="020B0600070205080204" pitchFamily="34" charset="-128"/>
              </a:rPr>
              <a:t>Adv Clin Chem</a:t>
            </a:r>
            <a:r>
              <a:rPr lang="en-US" altLang="zh-CN">
                <a:latin typeface="Times New Roman" panose="02020603050405020304" pitchFamily="18" charset="0"/>
                <a:ea typeface="ＭＳ Ｐゴシック" panose="020B0600070205080204" pitchFamily="34" charset="-128"/>
              </a:rPr>
              <a:t> 1969;12:1-55</a:t>
            </a:r>
            <a:br>
              <a:rPr lang="en-US" altLang="zh-CN">
                <a:latin typeface="Times New Roman" panose="02020603050405020304" pitchFamily="18" charset="0"/>
                <a:ea typeface="ＭＳ Ｐゴシック" panose="020B0600070205080204" pitchFamily="34" charset="-128"/>
              </a:rPr>
            </a:br>
            <a:r>
              <a:rPr lang="en-US" altLang="zh-CN">
                <a:latin typeface="Times New Roman" panose="02020603050405020304" pitchFamily="18" charset="0"/>
                <a:ea typeface="ＭＳ Ｐゴシック" panose="020B0600070205080204" pitchFamily="34" charset="-128"/>
              </a:rPr>
              <a:t>Welborn MB. In: Rombeau JL, Rolandelli RH, eds. </a:t>
            </a:r>
            <a:r>
              <a:rPr lang="en-US" altLang="zh-CN" i="1">
                <a:latin typeface="Times New Roman" panose="02020603050405020304" pitchFamily="18" charset="0"/>
                <a:ea typeface="ＭＳ Ｐゴシック" panose="020B0600070205080204" pitchFamily="34" charset="-128"/>
              </a:rPr>
              <a:t>Enteral and Tube Feeding.</a:t>
            </a:r>
            <a:r>
              <a:rPr lang="en-US" altLang="zh-CN">
                <a:latin typeface="Times New Roman" panose="02020603050405020304" pitchFamily="18" charset="0"/>
                <a:ea typeface="ＭＳ Ｐゴシック" panose="020B0600070205080204" pitchFamily="34" charset="-128"/>
              </a:rPr>
              <a:t> 3</a:t>
            </a:r>
            <a:r>
              <a:rPr lang="en-US" altLang="zh-CN" baseline="30000">
                <a:latin typeface="Times New Roman" panose="02020603050405020304" pitchFamily="18" charset="0"/>
                <a:ea typeface="ＭＳ Ｐゴシック" panose="020B0600070205080204" pitchFamily="34" charset="-128"/>
              </a:rPr>
              <a:t>rd</a:t>
            </a:r>
            <a:r>
              <a:rPr lang="en-US" altLang="zh-CN">
                <a:latin typeface="Times New Roman" panose="02020603050405020304" pitchFamily="18" charset="0"/>
                <a:ea typeface="ＭＳ Ｐゴシック" panose="020B0600070205080204" pitchFamily="34" charset="-128"/>
              </a:rPr>
              <a:t> ed. Philadelphia, PA: WB Saunders; 1997.</a:t>
            </a:r>
            <a:r>
              <a:rPr lang="en-US" altLang="zh-CN">
                <a:latin typeface="Times New Roman" panose="02020603050405020304" pitchFamily="18" charset="0"/>
                <a:ea typeface="宋体" panose="02010600030101010101" pitchFamily="2" charset="-122"/>
              </a:rPr>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a:extLst>
              <a:ext uri="{FF2B5EF4-FFF2-40B4-BE49-F238E27FC236}">
                <a16:creationId xmlns:a16="http://schemas.microsoft.com/office/drawing/2014/main" id="{204CFB13-F6C7-4D79-AF8C-B5F023BBA64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A96F62A-73FE-4A51-B031-DD4E1D6915A4}" type="slidenum">
              <a:rPr lang="zh-CN" altLang="en-US" sz="1200">
                <a:ea typeface="宋体" panose="02010600030101010101" pitchFamily="2" charset="-122"/>
              </a:rPr>
              <a:pPr eaLnBrk="1" hangingPunct="1"/>
              <a:t>16</a:t>
            </a:fld>
            <a:endParaRPr lang="zh-CN" altLang="en-US" sz="1200">
              <a:ea typeface="宋体" panose="02010600030101010101" pitchFamily="2" charset="-122"/>
            </a:endParaRPr>
          </a:p>
        </p:txBody>
      </p:sp>
      <p:sp>
        <p:nvSpPr>
          <p:cNvPr id="47106" name="Rectangle 2">
            <a:extLst>
              <a:ext uri="{FF2B5EF4-FFF2-40B4-BE49-F238E27FC236}">
                <a16:creationId xmlns:a16="http://schemas.microsoft.com/office/drawing/2014/main" id="{DEA1DCF4-5C25-4250-A1C9-7992054A9C74}"/>
              </a:ext>
            </a:extLst>
          </p:cNvPr>
          <p:cNvSpPr>
            <a:spLocks noGrp="1" noRot="1" noChangeAspect="1" noChangeArrowheads="1" noTextEdit="1"/>
          </p:cNvSpPr>
          <p:nvPr>
            <p:ph type="sldImg"/>
          </p:nvPr>
        </p:nvSpPr>
        <p:spPr>
          <a:ln/>
        </p:spPr>
      </p:sp>
      <p:sp>
        <p:nvSpPr>
          <p:cNvPr id="47107" name="Rectangle 3">
            <a:extLst>
              <a:ext uri="{FF2B5EF4-FFF2-40B4-BE49-F238E27FC236}">
                <a16:creationId xmlns:a16="http://schemas.microsoft.com/office/drawing/2014/main" id="{840C13A5-BF30-4C4E-B1BB-92403EA4D0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The ebb phase is characterized by hypovolemic shock. Cardiac output, oxygen consumption and blood pressure all decrease, thereby reducing tissue perfusion. These mechanisms are usually associated with hemorrhage. Body temperature drops. The reduction in metabolic rate may be a protective mechanism during this period of hemodynamic instability. </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Cuthbertson DP, et al. </a:t>
            </a:r>
            <a:r>
              <a:rPr lang="en-US" altLang="zh-CN" i="1">
                <a:latin typeface="Times New Roman" panose="02020603050405020304" pitchFamily="18" charset="0"/>
                <a:ea typeface="ＭＳ Ｐゴシック" panose="020B0600070205080204" pitchFamily="34" charset="-128"/>
              </a:rPr>
              <a:t>Adv Clin Chem</a:t>
            </a:r>
            <a:r>
              <a:rPr lang="en-US" altLang="zh-CN">
                <a:latin typeface="Times New Roman" panose="02020603050405020304" pitchFamily="18" charset="0"/>
                <a:ea typeface="ＭＳ Ｐゴシック" panose="020B0600070205080204" pitchFamily="34" charset="-128"/>
              </a:rPr>
              <a:t> 1969;12:1-55</a:t>
            </a:r>
            <a:br>
              <a:rPr lang="en-US" altLang="zh-CN">
                <a:latin typeface="Times New Roman" panose="02020603050405020304" pitchFamily="18" charset="0"/>
                <a:ea typeface="ＭＳ Ｐゴシック" panose="020B0600070205080204" pitchFamily="34" charset="-128"/>
              </a:rPr>
            </a:br>
            <a:r>
              <a:rPr lang="en-US" altLang="zh-CN">
                <a:latin typeface="Times New Roman" panose="02020603050405020304" pitchFamily="18" charset="0"/>
                <a:ea typeface="ＭＳ Ｐゴシック" panose="020B0600070205080204" pitchFamily="34" charset="-128"/>
              </a:rPr>
              <a:t>Welborn MB. In: Rombeau JL, Rolandelli RH, eds. </a:t>
            </a:r>
            <a:r>
              <a:rPr lang="en-US" altLang="zh-CN" i="1">
                <a:latin typeface="Times New Roman" panose="02020603050405020304" pitchFamily="18" charset="0"/>
                <a:ea typeface="ＭＳ Ｐゴシック" panose="020B0600070205080204" pitchFamily="34" charset="-128"/>
              </a:rPr>
              <a:t>Enteral and Tube Feeding.</a:t>
            </a:r>
            <a:r>
              <a:rPr lang="en-US" altLang="zh-CN">
                <a:latin typeface="Times New Roman" panose="02020603050405020304" pitchFamily="18" charset="0"/>
                <a:ea typeface="ＭＳ Ｐゴシック" panose="020B0600070205080204" pitchFamily="34" charset="-128"/>
              </a:rPr>
              <a:t> 3</a:t>
            </a:r>
            <a:r>
              <a:rPr lang="en-US" altLang="zh-CN" baseline="30000">
                <a:latin typeface="Times New Roman" panose="02020603050405020304" pitchFamily="18" charset="0"/>
                <a:ea typeface="ＭＳ Ｐゴシック" panose="020B0600070205080204" pitchFamily="34" charset="-128"/>
              </a:rPr>
              <a:t>rd</a:t>
            </a:r>
            <a:r>
              <a:rPr lang="en-US" altLang="zh-CN">
                <a:latin typeface="Times New Roman" panose="02020603050405020304" pitchFamily="18" charset="0"/>
                <a:ea typeface="ＭＳ Ｐゴシック" panose="020B0600070205080204" pitchFamily="34" charset="-128"/>
              </a:rPr>
              <a:t> ed. Philadelphia, PA: WB Saunders; 1997.</a:t>
            </a:r>
            <a:r>
              <a:rPr lang="en-US" altLang="zh-CN">
                <a:latin typeface="Times New Roman" panose="02020603050405020304" pitchFamily="18" charset="0"/>
                <a:ea typeface="宋体" panose="02010600030101010101" pitchFamily="2" charset="-122"/>
              </a:rPr>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a:extLst>
              <a:ext uri="{FF2B5EF4-FFF2-40B4-BE49-F238E27FC236}">
                <a16:creationId xmlns:a16="http://schemas.microsoft.com/office/drawing/2014/main" id="{1B8A6353-7736-4CA5-B800-FD39226A05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3AD94FF1-59D4-46CD-98E6-AFA602AA08EF}" type="slidenum">
              <a:rPr lang="zh-CN" altLang="en-US" sz="1200">
                <a:ea typeface="宋体" panose="02010600030101010101" pitchFamily="2" charset="-122"/>
              </a:rPr>
              <a:pPr eaLnBrk="1" hangingPunct="1"/>
              <a:t>17</a:t>
            </a:fld>
            <a:endParaRPr lang="zh-CN" altLang="en-US" sz="1200">
              <a:ea typeface="宋体" panose="02010600030101010101" pitchFamily="2" charset="-122"/>
            </a:endParaRPr>
          </a:p>
        </p:txBody>
      </p:sp>
      <p:sp>
        <p:nvSpPr>
          <p:cNvPr id="49154" name="Rectangle 2">
            <a:extLst>
              <a:ext uri="{FF2B5EF4-FFF2-40B4-BE49-F238E27FC236}">
                <a16:creationId xmlns:a16="http://schemas.microsoft.com/office/drawing/2014/main" id="{FD92DD67-FE4C-4A0B-8C09-DC06AEC05960}"/>
              </a:ext>
            </a:extLst>
          </p:cNvPr>
          <p:cNvSpPr>
            <a:spLocks noGrp="1" noRot="1" noChangeAspect="1" noChangeArrowheads="1" noTextEdit="1"/>
          </p:cNvSpPr>
          <p:nvPr>
            <p:ph type="sldImg"/>
          </p:nvPr>
        </p:nvSpPr>
        <p:spPr>
          <a:ln/>
        </p:spPr>
      </p:sp>
      <p:sp>
        <p:nvSpPr>
          <p:cNvPr id="49155" name="Rectangle 3">
            <a:extLst>
              <a:ext uri="{FF2B5EF4-FFF2-40B4-BE49-F238E27FC236}">
                <a16:creationId xmlns:a16="http://schemas.microsoft.com/office/drawing/2014/main" id="{E24CCCD4-71DE-4269-AB7D-F27D968407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宋体" panose="02010600030101010101" pitchFamily="2" charset="-122"/>
              </a:rPr>
              <a:t>Endocrine response in the form of increased catecholamines, glucocorticoids and glycogen, leads to mobilization of tissue energy reserves. These calorie sources include fatty acids and glycerol from lipid reserves, glucose from hepatic glycogen (muscle glycogen can only provide glucose for the involved muscle) and gluconeogenic precursors (eg, amino acids) from muscle. </a:t>
            </a:r>
          </a:p>
          <a:p>
            <a:pPr eaLnBrk="1" hangingPunct="1"/>
            <a:endParaRPr lang="en-US" altLang="zh-CN">
              <a:latin typeface="Times New Roman" panose="02020603050405020304" pitchFamily="18" charset="0"/>
              <a:ea typeface="宋体" panose="02010600030101010101" pitchFamily="2"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a:extLst>
              <a:ext uri="{FF2B5EF4-FFF2-40B4-BE49-F238E27FC236}">
                <a16:creationId xmlns:a16="http://schemas.microsoft.com/office/drawing/2014/main" id="{A38452E3-7649-4651-BC6A-B041B80BA6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EFA1D364-3826-4351-89C0-EC587FB7C6CF}" type="slidenum">
              <a:rPr lang="zh-CN" altLang="en-US" sz="1200">
                <a:ea typeface="宋体" panose="02010600030101010101" pitchFamily="2" charset="-122"/>
              </a:rPr>
              <a:pPr eaLnBrk="1" hangingPunct="1"/>
              <a:t>18</a:t>
            </a:fld>
            <a:endParaRPr lang="zh-CN" altLang="en-US" sz="1200">
              <a:ea typeface="宋体" panose="02010600030101010101" pitchFamily="2" charset="-122"/>
            </a:endParaRPr>
          </a:p>
        </p:txBody>
      </p:sp>
      <p:sp>
        <p:nvSpPr>
          <p:cNvPr id="51202" name="Rectangle 2">
            <a:extLst>
              <a:ext uri="{FF2B5EF4-FFF2-40B4-BE49-F238E27FC236}">
                <a16:creationId xmlns:a16="http://schemas.microsoft.com/office/drawing/2014/main" id="{A2FBAA3D-24A5-41C9-9B88-D8849EEE269F}"/>
              </a:ext>
            </a:extLst>
          </p:cNvPr>
          <p:cNvSpPr>
            <a:spLocks noGrp="1" noRot="1" noChangeAspect="1" noChangeArrowheads="1" noTextEdit="1"/>
          </p:cNvSpPr>
          <p:nvPr>
            <p:ph type="sldImg"/>
          </p:nvPr>
        </p:nvSpPr>
        <p:spPr>
          <a:ln/>
        </p:spPr>
      </p:sp>
      <p:sp>
        <p:nvSpPr>
          <p:cNvPr id="51203" name="Rectangle 3">
            <a:extLst>
              <a:ext uri="{FF2B5EF4-FFF2-40B4-BE49-F238E27FC236}">
                <a16:creationId xmlns:a16="http://schemas.microsoft.com/office/drawing/2014/main" id="{C48C8867-4ACF-4027-847B-2F7423C452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The response to trauma includes a breakdown of muscle tissue. This mechanism provides amino acids for gluconeogenesis and for synthesis of proteins involved in immunologic response and tissue repair. However, this process can lead to a loss of body mass, most notably body protein.</a:t>
            </a:r>
          </a:p>
          <a:p>
            <a:pPr eaLnBrk="1" hangingPunct="1"/>
            <a:r>
              <a:rPr lang="en-US" altLang="zh-CN">
                <a:latin typeface="Times New Roman" panose="02020603050405020304" pitchFamily="18" charset="0"/>
                <a:ea typeface="ＭＳ Ｐゴシック" panose="020B0600070205080204" pitchFamily="34" charset="-128"/>
              </a:rPr>
              <a:t>Prolonged metabolic stress without provision of adequate calories and protein leads to impaired body functions and ultimately malnutrition.</a:t>
            </a:r>
          </a:p>
          <a:p>
            <a:pPr eaLnBrk="1" hangingPunct="1"/>
            <a:r>
              <a:rPr lang="en-US" altLang="zh-CN">
                <a:latin typeface="Times New Roman" panose="02020603050405020304" pitchFamily="18" charset="0"/>
                <a:ea typeface="ＭＳ Ｐゴシック" panose="020B0600070205080204" pitchFamily="34" charset="-128"/>
              </a:rPr>
              <a:t>The remainder of this session deals with nutritional requirements during metabolic stress.</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Moore EE, et al. </a:t>
            </a:r>
            <a:r>
              <a:rPr lang="en-US" altLang="zh-CN" i="1">
                <a:latin typeface="Times New Roman" panose="02020603050405020304" pitchFamily="18" charset="0"/>
                <a:ea typeface="ＭＳ Ｐゴシック" panose="020B0600070205080204" pitchFamily="34" charset="-128"/>
              </a:rPr>
              <a:t>J Am Coll Nutr</a:t>
            </a:r>
            <a:r>
              <a:rPr lang="en-US" altLang="zh-CN">
                <a:latin typeface="Times New Roman" panose="02020603050405020304" pitchFamily="18" charset="0"/>
                <a:ea typeface="ＭＳ Ｐゴシック" panose="020B0600070205080204" pitchFamily="34" charset="-128"/>
              </a:rPr>
              <a:t> 1991;10:633-648.</a:t>
            </a:r>
            <a:r>
              <a:rPr lang="en-US" altLang="zh-CN">
                <a:latin typeface="Times New Roman" panose="02020603050405020304" pitchFamily="18" charset="0"/>
                <a:ea typeface="宋体" panose="02010600030101010101" pitchFamily="2" charset="-122"/>
              </a:rPr>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a:extLst>
              <a:ext uri="{FF2B5EF4-FFF2-40B4-BE49-F238E27FC236}">
                <a16:creationId xmlns:a16="http://schemas.microsoft.com/office/drawing/2014/main" id="{67507A7E-AC92-44A3-B54B-6607CCA4FA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76F49D4-28A5-4327-A0DB-E24945C40C10}" type="slidenum">
              <a:rPr lang="zh-CN" altLang="en-US" sz="1200">
                <a:ea typeface="宋体" panose="02010600030101010101" pitchFamily="2" charset="-122"/>
              </a:rPr>
              <a:pPr eaLnBrk="1" hangingPunct="1"/>
              <a:t>19</a:t>
            </a:fld>
            <a:endParaRPr lang="zh-CN" altLang="en-US" sz="1200">
              <a:ea typeface="宋体" panose="02010600030101010101" pitchFamily="2" charset="-122"/>
            </a:endParaRPr>
          </a:p>
        </p:txBody>
      </p:sp>
      <p:sp>
        <p:nvSpPr>
          <p:cNvPr id="53250" name="Rectangle 2">
            <a:extLst>
              <a:ext uri="{FF2B5EF4-FFF2-40B4-BE49-F238E27FC236}">
                <a16:creationId xmlns:a16="http://schemas.microsoft.com/office/drawing/2014/main" id="{AE2AFE97-8BD4-4010-8FF6-B88651156770}"/>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8F43EC6E-1ED7-4B9F-AA95-8B2E7BC481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This slide illustrates nitrogen losses in relation to trauma. With respect to protein, the greater the trauma, the greater the effect on the nitrogen balance. Similar to metabolic rate, patients experience nitrogen losses according to the severity and duration of the trauma.</a:t>
            </a:r>
          </a:p>
          <a:p>
            <a:pPr eaLnBrk="1" hangingPunct="1"/>
            <a:r>
              <a:rPr lang="en-US" altLang="zh-CN">
                <a:latin typeface="Times New Roman" panose="02020603050405020304" pitchFamily="18" charset="0"/>
                <a:ea typeface="ＭＳ Ｐゴシック" panose="020B0600070205080204" pitchFamily="34" charset="-128"/>
              </a:rPr>
              <a:t>The normal range is indicated by the shaded area. The amount of protein requirement relative to calories increases in patients with metabolic stress.</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Long CL, et al. </a:t>
            </a:r>
            <a:r>
              <a:rPr lang="en-US" altLang="zh-CN" i="1">
                <a:latin typeface="Times New Roman" panose="02020603050405020304" pitchFamily="18" charset="0"/>
                <a:ea typeface="ＭＳ Ｐゴシック" panose="020B0600070205080204" pitchFamily="34" charset="-128"/>
              </a:rPr>
              <a:t>JPEN</a:t>
            </a:r>
            <a:r>
              <a:rPr lang="en-US" altLang="zh-CN">
                <a:latin typeface="Times New Roman" panose="02020603050405020304" pitchFamily="18" charset="0"/>
                <a:ea typeface="ＭＳ Ｐゴシック" panose="020B0600070205080204" pitchFamily="34" charset="-128"/>
              </a:rPr>
              <a:t> 1979;3:452-456.</a:t>
            </a:r>
            <a:r>
              <a:rPr lang="en-US" altLang="zh-CN">
                <a:latin typeface="Times New Roman" panose="02020603050405020304" pitchFamily="18" charset="0"/>
                <a:ea typeface="宋体" panose="02010600030101010101" pitchFamily="2" charset="-122"/>
              </a:rP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474EC794-E75D-4972-9D87-E23D3F0EAF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42667DC7-8236-4D3D-B912-707C17CDF8FC}" type="slidenum">
              <a:rPr lang="zh-CN" altLang="en-US" sz="1200">
                <a:ea typeface="宋体" panose="02010600030101010101" pitchFamily="2" charset="-122"/>
              </a:rPr>
              <a:pPr eaLnBrk="1" hangingPunct="1"/>
              <a:t>2</a:t>
            </a:fld>
            <a:endParaRPr lang="zh-CN" altLang="en-US" sz="1200">
              <a:ea typeface="宋体" panose="02010600030101010101" pitchFamily="2" charset="-122"/>
            </a:endParaRPr>
          </a:p>
        </p:txBody>
      </p:sp>
      <p:sp>
        <p:nvSpPr>
          <p:cNvPr id="18434" name="Rectangle 2">
            <a:extLst>
              <a:ext uri="{FF2B5EF4-FFF2-40B4-BE49-F238E27FC236}">
                <a16:creationId xmlns:a16="http://schemas.microsoft.com/office/drawing/2014/main" id="{56DEE590-7D6D-4627-AB2E-2BE0622564A0}"/>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9C999FD2-B3FA-443B-83E6-B4A6B83127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Lesson objectives are:</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differences between metabolic responses to starvation and trauma.</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effect of trauma on metabolic rate and substrate utilization.</a:t>
            </a:r>
          </a:p>
          <a:p>
            <a:pPr eaLnBrk="1" hangingPunct="1">
              <a:buFontTx/>
              <a:buChar char="•"/>
            </a:pPr>
            <a:r>
              <a:rPr lang="en-US" altLang="zh-CN">
                <a:latin typeface="Times New Roman" panose="02020603050405020304" pitchFamily="18" charset="0"/>
                <a:ea typeface="ＭＳ Ｐゴシック" panose="020B0600070205080204" pitchFamily="34" charset="-128"/>
              </a:rPr>
              <a:t>Determine calorie and protein requirements during metabolic stress.</a:t>
            </a:r>
          </a:p>
          <a:p>
            <a:pPr eaLnBrk="1" hangingPunct="1"/>
            <a:r>
              <a:rPr lang="en-US" altLang="zh-CN">
                <a:latin typeface="Times New Roman" panose="02020603050405020304" pitchFamily="18" charset="0"/>
                <a:ea typeface="ＭＳ Ｐゴシック" panose="020B0600070205080204" pitchFamily="34" charset="-128"/>
              </a:rPr>
              <a:t>This session will also review macronutrients during metabolic stress, highlighting the role of conditionally-essential nutrients in specific situations. </a:t>
            </a:r>
          </a:p>
          <a:p>
            <a:pPr eaLnBrk="1" hangingPunct="1"/>
            <a:endParaRPr lang="en-US" altLang="zh-CN">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a:extLst>
              <a:ext uri="{FF2B5EF4-FFF2-40B4-BE49-F238E27FC236}">
                <a16:creationId xmlns:a16="http://schemas.microsoft.com/office/drawing/2014/main" id="{4BA6CBC2-9790-462B-8A16-84D7D673DF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416357E-3369-481B-85A4-B014FF4F4648}" type="slidenum">
              <a:rPr lang="zh-CN" altLang="en-US" sz="1200">
                <a:ea typeface="宋体" panose="02010600030101010101" pitchFamily="2" charset="-122"/>
              </a:rPr>
              <a:pPr eaLnBrk="1" hangingPunct="1"/>
              <a:t>20</a:t>
            </a:fld>
            <a:endParaRPr lang="zh-CN" altLang="en-US" sz="1200">
              <a:ea typeface="宋体" panose="02010600030101010101" pitchFamily="2" charset="-122"/>
            </a:endParaRPr>
          </a:p>
        </p:txBody>
      </p:sp>
      <p:sp>
        <p:nvSpPr>
          <p:cNvPr id="55298" name="Rectangle 2">
            <a:extLst>
              <a:ext uri="{FF2B5EF4-FFF2-40B4-BE49-F238E27FC236}">
                <a16:creationId xmlns:a16="http://schemas.microsoft.com/office/drawing/2014/main" id="{8C563BCB-AEC6-4D64-ABD0-CBF7394DB59B}"/>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C026AD10-930B-4E33-93CC-811BD86A2F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This graph illustrates that severity of injury correlates to increasing urinary nitrogen loss and increasing energy needs.  Elective surgery being least traumatic and the lowest nitrogen loss in urine, whereas burn results in an increase in basal metabolic rate and urinary loss of nitrogen.</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Adapted from Long CL, et al. </a:t>
            </a:r>
            <a:r>
              <a:rPr lang="en-US" altLang="zh-CN" i="1">
                <a:latin typeface="Times New Roman" panose="02020603050405020304" pitchFamily="18" charset="0"/>
                <a:ea typeface="ＭＳ Ｐゴシック" panose="020B0600070205080204" pitchFamily="34" charset="-128"/>
              </a:rPr>
              <a:t>JPEN</a:t>
            </a:r>
            <a:r>
              <a:rPr lang="en-US" altLang="zh-CN">
                <a:latin typeface="Times New Roman" panose="02020603050405020304" pitchFamily="18" charset="0"/>
                <a:ea typeface="ＭＳ Ｐゴシック" panose="020B0600070205080204" pitchFamily="34" charset="-128"/>
              </a:rPr>
              <a:t> 1979;3:452-456.</a:t>
            </a:r>
            <a:r>
              <a:rPr lang="en-US" altLang="zh-CN">
                <a:latin typeface="Times New Roman" panose="02020603050405020304" pitchFamily="18" charset="0"/>
                <a:ea typeface="宋体" panose="02010600030101010101" pitchFamily="2" charset="-122"/>
              </a:rPr>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a:extLst>
              <a:ext uri="{FF2B5EF4-FFF2-40B4-BE49-F238E27FC236}">
                <a16:creationId xmlns:a16="http://schemas.microsoft.com/office/drawing/2014/main" id="{59987E0F-5CFC-474A-8133-196864DC0C9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1E48CF27-D641-4041-B0CC-DD47684F4C2F}" type="slidenum">
              <a:rPr lang="zh-CN" altLang="en-US" sz="1200">
                <a:ea typeface="宋体" panose="02010600030101010101" pitchFamily="2" charset="-122"/>
              </a:rPr>
              <a:pPr eaLnBrk="1" hangingPunct="1"/>
              <a:t>21</a:t>
            </a:fld>
            <a:endParaRPr lang="zh-CN" altLang="en-US" sz="1200">
              <a:ea typeface="宋体" panose="02010600030101010101" pitchFamily="2" charset="-122"/>
            </a:endParaRPr>
          </a:p>
        </p:txBody>
      </p:sp>
      <p:sp>
        <p:nvSpPr>
          <p:cNvPr id="57346" name="Rectangle 2">
            <a:extLst>
              <a:ext uri="{FF2B5EF4-FFF2-40B4-BE49-F238E27FC236}">
                <a16:creationId xmlns:a16="http://schemas.microsoft.com/office/drawing/2014/main" id="{B328ABEC-E2B2-4804-AE63-C45356D00002}"/>
              </a:ext>
            </a:extLst>
          </p:cNvPr>
          <p:cNvSpPr>
            <a:spLocks noGrp="1" noRot="1" noChangeAspect="1" noChangeArrowheads="1" noTextEdit="1"/>
          </p:cNvSpPr>
          <p:nvPr>
            <p:ph type="sldImg"/>
          </p:nvPr>
        </p:nvSpPr>
        <p:spPr>
          <a:ln/>
        </p:spPr>
      </p:sp>
      <p:sp>
        <p:nvSpPr>
          <p:cNvPr id="57347" name="Rectangle 3">
            <a:extLst>
              <a:ext uri="{FF2B5EF4-FFF2-40B4-BE49-F238E27FC236}">
                <a16:creationId xmlns:a16="http://schemas.microsoft.com/office/drawing/2014/main" id="{82D76BEF-E8D4-4970-8052-4235879991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The metabolic response to starvation can be contrasted to trauma or disease:</a:t>
            </a:r>
          </a:p>
          <a:p>
            <a:pPr eaLnBrk="1" hangingPunct="1"/>
            <a:r>
              <a:rPr lang="en-US" altLang="zh-CN">
                <a:latin typeface="Times New Roman" panose="02020603050405020304" pitchFamily="18" charset="0"/>
                <a:ea typeface="ＭＳ Ｐゴシック" panose="020B0600070205080204" pitchFamily="34" charset="-128"/>
              </a:rPr>
              <a:t>Metabolic rate drops during starvation, while in trauma patients it rises in proportion to the trauma severity.</a:t>
            </a:r>
          </a:p>
          <a:p>
            <a:pPr eaLnBrk="1" hangingPunct="1"/>
            <a:r>
              <a:rPr lang="en-US" altLang="zh-CN">
                <a:latin typeface="Times New Roman" panose="02020603050405020304" pitchFamily="18" charset="0"/>
                <a:ea typeface="ＭＳ Ｐゴシック" panose="020B0600070205080204" pitchFamily="34" charset="-128"/>
              </a:rPr>
              <a:t>Body fuels and body proteins are conserved during starvation, but are wasted during trauma.</a:t>
            </a:r>
          </a:p>
          <a:p>
            <a:pPr eaLnBrk="1" hangingPunct="1"/>
            <a:r>
              <a:rPr lang="en-US" altLang="zh-CN">
                <a:latin typeface="Times New Roman" panose="02020603050405020304" pitchFamily="18" charset="0"/>
                <a:ea typeface="ＭＳ Ｐゴシック" panose="020B0600070205080204" pitchFamily="34" charset="-128"/>
              </a:rPr>
              <a:t>Urinary nitrogen values fall with inadequate protein and calorie intake, but increase in response to metabolic stress.</a:t>
            </a:r>
          </a:p>
          <a:p>
            <a:pPr eaLnBrk="1" hangingPunct="1"/>
            <a:r>
              <a:rPr lang="en-US" altLang="zh-CN">
                <a:latin typeface="Times New Roman" panose="02020603050405020304" pitchFamily="18" charset="0"/>
                <a:ea typeface="ＭＳ Ｐゴシック" panose="020B0600070205080204" pitchFamily="34" charset="-128"/>
              </a:rPr>
              <a:t>Weight loss is slow in underfed patients but rapid in trauma patients.</a:t>
            </a:r>
          </a:p>
          <a:p>
            <a:pPr eaLnBrk="1" hangingPunct="1"/>
            <a:r>
              <a:rPr lang="en-US" altLang="zh-CN">
                <a:latin typeface="Times New Roman" panose="02020603050405020304" pitchFamily="18" charset="0"/>
                <a:ea typeface="ＭＳ Ｐゴシック" panose="020B0600070205080204" pitchFamily="34" charset="-128"/>
              </a:rPr>
              <a:t>Changes in body composition with trauma usually occur two to three times faster than during starvation. </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Popp MB, et al. In: Fischer JF, ed. </a:t>
            </a:r>
            <a:r>
              <a:rPr lang="en-US" altLang="zh-CN" i="1">
                <a:latin typeface="Times New Roman" panose="02020603050405020304" pitchFamily="18" charset="0"/>
                <a:ea typeface="ＭＳ Ｐゴシック" panose="020B0600070205080204" pitchFamily="34" charset="-128"/>
              </a:rPr>
              <a:t>Surgical Nutrition.</a:t>
            </a:r>
            <a:r>
              <a:rPr lang="en-US" altLang="zh-CN">
                <a:latin typeface="Times New Roman" panose="02020603050405020304" pitchFamily="18" charset="0"/>
                <a:ea typeface="ＭＳ Ｐゴシック" panose="020B0600070205080204" pitchFamily="34" charset="-128"/>
              </a:rPr>
              <a:t> Boston: Little, Brown and Company; 1983.</a:t>
            </a:r>
            <a:r>
              <a:rPr lang="en-US" altLang="zh-CN">
                <a:latin typeface="Times New Roman" panose="02020603050405020304" pitchFamily="18" charset="0"/>
                <a:ea typeface="宋体" panose="02010600030101010101" pitchFamily="2" charset="-122"/>
              </a:rPr>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a:extLst>
              <a:ext uri="{FF2B5EF4-FFF2-40B4-BE49-F238E27FC236}">
                <a16:creationId xmlns:a16="http://schemas.microsoft.com/office/drawing/2014/main" id="{DC5B1F51-39A9-4408-9806-C081790E77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8427620-CEE4-411C-A535-FB9C76BF0786}" type="slidenum">
              <a:rPr lang="zh-CN" altLang="en-US" sz="1200">
                <a:ea typeface="宋体" panose="02010600030101010101" pitchFamily="2" charset="-122"/>
              </a:rPr>
              <a:pPr eaLnBrk="1" hangingPunct="1"/>
              <a:t>22</a:t>
            </a:fld>
            <a:endParaRPr lang="zh-CN" altLang="en-US" sz="1200">
              <a:ea typeface="宋体" panose="02010600030101010101" pitchFamily="2" charset="-122"/>
            </a:endParaRPr>
          </a:p>
        </p:txBody>
      </p:sp>
      <p:sp>
        <p:nvSpPr>
          <p:cNvPr id="59394" name="Rectangle 2">
            <a:extLst>
              <a:ext uri="{FF2B5EF4-FFF2-40B4-BE49-F238E27FC236}">
                <a16:creationId xmlns:a16="http://schemas.microsoft.com/office/drawing/2014/main" id="{D48E4FC5-A00D-4636-88CA-F176A6C95B21}"/>
              </a:ext>
            </a:extLst>
          </p:cNvPr>
          <p:cNvSpPr>
            <a:spLocks noGrp="1" noRot="1" noChangeAspect="1" noChangeArrowheads="1" noTextEdit="1"/>
          </p:cNvSpPr>
          <p:nvPr>
            <p:ph type="sldImg"/>
          </p:nvPr>
        </p:nvSpPr>
        <p:spPr>
          <a:ln/>
        </p:spPr>
      </p:sp>
      <p:sp>
        <p:nvSpPr>
          <p:cNvPr id="59395" name="Rectangle 3">
            <a:extLst>
              <a:ext uri="{FF2B5EF4-FFF2-40B4-BE49-F238E27FC236}">
                <a16:creationId xmlns:a16="http://schemas.microsoft.com/office/drawing/2014/main" id="{22CC32FD-F83B-4212-85FE-35CF26D47D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Lesson objectives are:</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differences between metabolic responses to starvation and trauma.</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effect of trauma on metabolic rate and substrate utilization.</a:t>
            </a:r>
          </a:p>
          <a:p>
            <a:pPr eaLnBrk="1" hangingPunct="1">
              <a:buFontTx/>
              <a:buChar char="•"/>
            </a:pPr>
            <a:r>
              <a:rPr lang="en-US" altLang="zh-CN">
                <a:latin typeface="Times New Roman" panose="02020603050405020304" pitchFamily="18" charset="0"/>
                <a:ea typeface="ＭＳ Ｐゴシック" panose="020B0600070205080204" pitchFamily="34" charset="-128"/>
              </a:rPr>
              <a:t>Determine calorie and protein requirements during metabolic stress.</a:t>
            </a:r>
          </a:p>
          <a:p>
            <a:pPr eaLnBrk="1" hangingPunct="1"/>
            <a:r>
              <a:rPr lang="en-US" altLang="zh-CN">
                <a:latin typeface="Times New Roman" panose="02020603050405020304" pitchFamily="18" charset="0"/>
                <a:ea typeface="ＭＳ Ｐゴシック" panose="020B0600070205080204" pitchFamily="34" charset="-128"/>
              </a:rPr>
              <a:t>This session will also review macronutrients during metabolic stress, highlighting the role of conditionally-essential nutrients in specific situations. </a:t>
            </a:r>
          </a:p>
          <a:p>
            <a:pPr eaLnBrk="1" hangingPunct="1"/>
            <a:endParaRPr lang="en-US" altLang="zh-CN">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a:extLst>
              <a:ext uri="{FF2B5EF4-FFF2-40B4-BE49-F238E27FC236}">
                <a16:creationId xmlns:a16="http://schemas.microsoft.com/office/drawing/2014/main" id="{39C260E5-CDCE-4D81-9D88-D0D1C6364E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3A743F30-346C-40C8-8BFC-39FAC82177A1}" type="slidenum">
              <a:rPr lang="zh-CN" altLang="en-US" sz="1200">
                <a:ea typeface="宋体" panose="02010600030101010101" pitchFamily="2" charset="-122"/>
              </a:rPr>
              <a:pPr eaLnBrk="1" hangingPunct="1"/>
              <a:t>23</a:t>
            </a:fld>
            <a:endParaRPr lang="zh-CN" altLang="en-US" sz="1200">
              <a:ea typeface="宋体" panose="02010600030101010101" pitchFamily="2" charset="-122"/>
            </a:endParaRPr>
          </a:p>
        </p:txBody>
      </p:sp>
      <p:sp>
        <p:nvSpPr>
          <p:cNvPr id="61442" name="Rectangle 2">
            <a:extLst>
              <a:ext uri="{FF2B5EF4-FFF2-40B4-BE49-F238E27FC236}">
                <a16:creationId xmlns:a16="http://schemas.microsoft.com/office/drawing/2014/main" id="{F2CC2F8B-A7C4-444E-BA5A-C1CE5310FDBA}"/>
              </a:ext>
            </a:extLst>
          </p:cNvPr>
          <p:cNvSpPr>
            <a:spLocks noGrp="1" noRot="1" noChangeAspect="1" noChangeArrowheads="1" noTextEdit="1"/>
          </p:cNvSpPr>
          <p:nvPr>
            <p:ph type="sldImg"/>
          </p:nvPr>
        </p:nvSpPr>
        <p:spPr>
          <a:ln/>
        </p:spPr>
      </p:sp>
      <p:sp>
        <p:nvSpPr>
          <p:cNvPr id="61443" name="Rectangle 3">
            <a:extLst>
              <a:ext uri="{FF2B5EF4-FFF2-40B4-BE49-F238E27FC236}">
                <a16:creationId xmlns:a16="http://schemas.microsoft.com/office/drawing/2014/main" id="{3A59D54E-350E-456E-8D1E-DE97A7D922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宋体" panose="02010600030101010101" pitchFamily="2" charset="-122"/>
              </a:rPr>
              <a:t>In summary, the body responds differently to starvation and trauma. Starvation is associated with a decreased metabolic rate, which allows the body to adapt to reduced intake. After trauma, metabolic changes are associated with increased nutritional requirements. If nutritional requirements are not met during trauma, loss of protein and body mass can produce significant impairment. </a:t>
            </a:r>
          </a:p>
          <a:p>
            <a:pPr eaLnBrk="1" hangingPunct="1"/>
            <a:endParaRPr lang="en-US" altLang="zh-CN">
              <a:latin typeface="Times New Roman" panose="02020603050405020304" pitchFamily="18" charset="0"/>
              <a:ea typeface="宋体" panose="02010600030101010101" pitchFamily="2"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a:extLst>
              <a:ext uri="{FF2B5EF4-FFF2-40B4-BE49-F238E27FC236}">
                <a16:creationId xmlns:a16="http://schemas.microsoft.com/office/drawing/2014/main" id="{79F9BFF7-4C71-41CE-9E06-446A50EBDF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E19BE67-FBA3-4635-8E2F-2046FF5D4634}" type="slidenum">
              <a:rPr lang="zh-CN" altLang="en-US" sz="1200">
                <a:ea typeface="宋体" panose="02010600030101010101" pitchFamily="2" charset="-122"/>
              </a:rPr>
              <a:pPr eaLnBrk="1" hangingPunct="1"/>
              <a:t>24</a:t>
            </a:fld>
            <a:endParaRPr lang="zh-CN" altLang="en-US" sz="1200">
              <a:ea typeface="宋体" panose="02010600030101010101" pitchFamily="2" charset="-122"/>
            </a:endParaRPr>
          </a:p>
        </p:txBody>
      </p:sp>
      <p:sp>
        <p:nvSpPr>
          <p:cNvPr id="63490" name="Rectangle 2">
            <a:extLst>
              <a:ext uri="{FF2B5EF4-FFF2-40B4-BE49-F238E27FC236}">
                <a16:creationId xmlns:a16="http://schemas.microsoft.com/office/drawing/2014/main" id="{CD8770D5-6D07-43C4-9F1F-3CA62F731309}"/>
              </a:ext>
            </a:extLst>
          </p:cNvPr>
          <p:cNvSpPr>
            <a:spLocks noGrp="1" noRot="1" noChangeAspect="1" noChangeArrowheads="1" noTextEdit="1"/>
          </p:cNvSpPr>
          <p:nvPr>
            <p:ph type="sldImg"/>
          </p:nvPr>
        </p:nvSpPr>
        <p:spPr>
          <a:xfrm>
            <a:off x="1182688" y="696913"/>
            <a:ext cx="4648200" cy="3486150"/>
          </a:xfrm>
          <a:ln/>
        </p:spPr>
      </p:sp>
      <p:sp>
        <p:nvSpPr>
          <p:cNvPr id="63491" name="Rectangle 3">
            <a:extLst>
              <a:ext uri="{FF2B5EF4-FFF2-40B4-BE49-F238E27FC236}">
                <a16:creationId xmlns:a16="http://schemas.microsoft.com/office/drawing/2014/main" id="{E4AEDCEB-1E27-40A9-8952-1AC3353F883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宋体" panose="02010600030101010101" pitchFamily="2" charset="-122"/>
              </a:rPr>
              <a:t>Metabolism of substrates and micronutrients is altered by starvation and trauma. During periods of starvation, metabolic processes slow down to conserve energy and adapt to calorie deprivation. After trauma, the body’s hormonal situation changes, increasing the demand for energy, proteins, and micronutrients. If nutritional requirements are not recognized and met during starvation or trauma, there may be a loss of body mass, body protein, and impairment or loss of body functions. </a:t>
            </a:r>
          </a:p>
          <a:p>
            <a:pPr eaLnBrk="1" hangingPunct="1"/>
            <a:endParaRPr lang="zh-CN" altLang="en-US">
              <a:latin typeface="Times New Roman" panose="02020603050405020304" pitchFamily="18"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FB47463D-AC3E-4972-AC2A-017FE0045C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CE12396D-9991-4211-8889-193D51F51609}" type="slidenum">
              <a:rPr lang="zh-CN" altLang="en-US" sz="1200">
                <a:ea typeface="宋体" panose="02010600030101010101" pitchFamily="2" charset="-122"/>
              </a:rPr>
              <a:pPr eaLnBrk="1" hangingPunct="1"/>
              <a:t>3</a:t>
            </a:fld>
            <a:endParaRPr lang="zh-CN" altLang="en-US" sz="1200">
              <a:ea typeface="宋体" panose="02010600030101010101" pitchFamily="2" charset="-122"/>
            </a:endParaRPr>
          </a:p>
        </p:txBody>
      </p:sp>
      <p:sp>
        <p:nvSpPr>
          <p:cNvPr id="20482" name="Rectangle 2">
            <a:extLst>
              <a:ext uri="{FF2B5EF4-FFF2-40B4-BE49-F238E27FC236}">
                <a16:creationId xmlns:a16="http://schemas.microsoft.com/office/drawing/2014/main" id="{4AD3E1B3-2E9A-4FE0-9E63-BC6342045A18}"/>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AC6ACC61-3753-4655-A719-D107165316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Lesson objectives are:</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differences between metabolic responses to starvation and trauma.</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effect of trauma on metabolic rate and substrate utilization.</a:t>
            </a:r>
          </a:p>
          <a:p>
            <a:pPr eaLnBrk="1" hangingPunct="1">
              <a:buFontTx/>
              <a:buChar char="•"/>
            </a:pPr>
            <a:r>
              <a:rPr lang="en-US" altLang="zh-CN">
                <a:latin typeface="Times New Roman" panose="02020603050405020304" pitchFamily="18" charset="0"/>
                <a:ea typeface="ＭＳ Ｐゴシック" panose="020B0600070205080204" pitchFamily="34" charset="-128"/>
              </a:rPr>
              <a:t>Determine calorie and protein requirements during metabolic stress.</a:t>
            </a:r>
          </a:p>
          <a:p>
            <a:pPr eaLnBrk="1" hangingPunct="1"/>
            <a:r>
              <a:rPr lang="en-US" altLang="zh-CN">
                <a:latin typeface="Times New Roman" panose="02020603050405020304" pitchFamily="18" charset="0"/>
                <a:ea typeface="ＭＳ Ｐゴシック" panose="020B0600070205080204" pitchFamily="34" charset="-128"/>
              </a:rPr>
              <a:t>This session will also review macronutrients during metabolic stress, highlighting the role of conditionally-essential nutrients in specific situations. </a:t>
            </a:r>
          </a:p>
          <a:p>
            <a:pPr eaLnBrk="1" hangingPunct="1"/>
            <a:endParaRPr lang="en-US" altLang="zh-CN">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614CA0A8-F70D-4B8D-A3F0-757EAD012F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937DF6AD-E828-4564-8818-4C3509379724}" type="slidenum">
              <a:rPr lang="zh-CN" altLang="en-US" sz="1200">
                <a:ea typeface="宋体" panose="02010600030101010101" pitchFamily="2" charset="-122"/>
              </a:rPr>
              <a:pPr eaLnBrk="1" hangingPunct="1"/>
              <a:t>4</a:t>
            </a:fld>
            <a:endParaRPr lang="zh-CN" altLang="en-US" sz="1200">
              <a:ea typeface="宋体" panose="02010600030101010101" pitchFamily="2" charset="-122"/>
            </a:endParaRPr>
          </a:p>
        </p:txBody>
      </p:sp>
      <p:sp>
        <p:nvSpPr>
          <p:cNvPr id="22530" name="Rectangle 2">
            <a:extLst>
              <a:ext uri="{FF2B5EF4-FFF2-40B4-BE49-F238E27FC236}">
                <a16:creationId xmlns:a16="http://schemas.microsoft.com/office/drawing/2014/main" id="{E6D99576-86C0-46BA-B95E-05FE5BC86ADF}"/>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4D175041-73C7-4FC0-A1CE-5D1C3ED614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Lesson objectives are:</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differences between metabolic responses to starvation and trauma.</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effect of trauma on metabolic rate and substrate utilization.</a:t>
            </a:r>
          </a:p>
          <a:p>
            <a:pPr eaLnBrk="1" hangingPunct="1">
              <a:buFontTx/>
              <a:buChar char="•"/>
            </a:pPr>
            <a:r>
              <a:rPr lang="en-US" altLang="zh-CN">
                <a:latin typeface="Times New Roman" panose="02020603050405020304" pitchFamily="18" charset="0"/>
                <a:ea typeface="ＭＳ Ｐゴシック" panose="020B0600070205080204" pitchFamily="34" charset="-128"/>
              </a:rPr>
              <a:t>Determine calorie and protein requirements during metabolic stress.</a:t>
            </a:r>
          </a:p>
          <a:p>
            <a:pPr eaLnBrk="1" hangingPunct="1"/>
            <a:r>
              <a:rPr lang="en-US" altLang="zh-CN">
                <a:latin typeface="Times New Roman" panose="02020603050405020304" pitchFamily="18" charset="0"/>
                <a:ea typeface="ＭＳ Ｐゴシック" panose="020B0600070205080204" pitchFamily="34" charset="-128"/>
              </a:rPr>
              <a:t>This session will also review macronutrients during metabolic stress, highlighting the role of conditionally-essential nutrients in specific situations. </a:t>
            </a:r>
          </a:p>
          <a:p>
            <a:pPr eaLnBrk="1" hangingPunct="1"/>
            <a:endParaRPr lang="en-US" altLang="zh-CN">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A9DDF338-4126-4C27-943D-B4718C7A08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3995CE8-A082-4AD6-9EDF-B41918C6012B}" type="slidenum">
              <a:rPr lang="zh-CN" altLang="en-US" sz="1200">
                <a:ea typeface="宋体" panose="02010600030101010101" pitchFamily="2" charset="-122"/>
              </a:rPr>
              <a:pPr eaLnBrk="1" hangingPunct="1"/>
              <a:t>5</a:t>
            </a:fld>
            <a:endParaRPr lang="zh-CN" altLang="en-US" sz="1200">
              <a:ea typeface="宋体" panose="02010600030101010101" pitchFamily="2" charset="-122"/>
            </a:endParaRPr>
          </a:p>
        </p:txBody>
      </p:sp>
      <p:sp>
        <p:nvSpPr>
          <p:cNvPr id="24578" name="Rectangle 2">
            <a:extLst>
              <a:ext uri="{FF2B5EF4-FFF2-40B4-BE49-F238E27FC236}">
                <a16:creationId xmlns:a16="http://schemas.microsoft.com/office/drawing/2014/main" id="{6527B8D7-ADF0-4CA5-AA53-14F18F339B9D}"/>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6B511921-0D85-4285-8A0E-FBE995D092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Lesson objectives are:</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differences between metabolic responses to starvation and trauma.</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effect of trauma on metabolic rate and substrate utilization.</a:t>
            </a:r>
          </a:p>
          <a:p>
            <a:pPr eaLnBrk="1" hangingPunct="1">
              <a:buFontTx/>
              <a:buChar char="•"/>
            </a:pPr>
            <a:r>
              <a:rPr lang="en-US" altLang="zh-CN">
                <a:latin typeface="Times New Roman" panose="02020603050405020304" pitchFamily="18" charset="0"/>
                <a:ea typeface="ＭＳ Ｐゴシック" panose="020B0600070205080204" pitchFamily="34" charset="-128"/>
              </a:rPr>
              <a:t>Determine calorie and protein requirements during metabolic stress.</a:t>
            </a:r>
          </a:p>
          <a:p>
            <a:pPr eaLnBrk="1" hangingPunct="1"/>
            <a:r>
              <a:rPr lang="en-US" altLang="zh-CN">
                <a:latin typeface="Times New Roman" panose="02020603050405020304" pitchFamily="18" charset="0"/>
                <a:ea typeface="ＭＳ Ｐゴシック" panose="020B0600070205080204" pitchFamily="34" charset="-128"/>
              </a:rPr>
              <a:t>This session will also review macronutrients during metabolic stress, highlighting the role of conditionally-essential nutrients in specific situations. </a:t>
            </a:r>
          </a:p>
          <a:p>
            <a:pPr eaLnBrk="1" hangingPunct="1"/>
            <a:endParaRPr lang="en-US" altLang="zh-CN">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a:extLst>
              <a:ext uri="{FF2B5EF4-FFF2-40B4-BE49-F238E27FC236}">
                <a16:creationId xmlns:a16="http://schemas.microsoft.com/office/drawing/2014/main" id="{1AE1A86C-73BC-4610-B11B-7D63FCB6BC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477D83A-D888-499C-9799-C5E59DC5D66A}" type="slidenum">
              <a:rPr lang="zh-CN" altLang="en-US" sz="1200">
                <a:ea typeface="宋体" panose="02010600030101010101" pitchFamily="2" charset="-122"/>
              </a:rPr>
              <a:pPr eaLnBrk="1" hangingPunct="1"/>
              <a:t>6</a:t>
            </a:fld>
            <a:endParaRPr lang="zh-CN" altLang="en-US" sz="1200">
              <a:ea typeface="宋体" panose="02010600030101010101" pitchFamily="2" charset="-122"/>
            </a:endParaRPr>
          </a:p>
        </p:txBody>
      </p:sp>
      <p:sp>
        <p:nvSpPr>
          <p:cNvPr id="26626" name="Rectangle 2">
            <a:extLst>
              <a:ext uri="{FF2B5EF4-FFF2-40B4-BE49-F238E27FC236}">
                <a16:creationId xmlns:a16="http://schemas.microsoft.com/office/drawing/2014/main" id="{82FDCDBC-656E-4B87-9CC9-8547DE6635B9}"/>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F063F6EB-25B3-4E90-ABEC-7DB808EA9E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Lesson objectives are:</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differences between metabolic responses to starvation and trauma.</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effect of trauma on metabolic rate and substrate utilization.</a:t>
            </a:r>
          </a:p>
          <a:p>
            <a:pPr eaLnBrk="1" hangingPunct="1">
              <a:buFontTx/>
              <a:buChar char="•"/>
            </a:pPr>
            <a:r>
              <a:rPr lang="en-US" altLang="zh-CN">
                <a:latin typeface="Times New Roman" panose="02020603050405020304" pitchFamily="18" charset="0"/>
                <a:ea typeface="ＭＳ Ｐゴシック" panose="020B0600070205080204" pitchFamily="34" charset="-128"/>
              </a:rPr>
              <a:t>Determine calorie and protein requirements during metabolic stress.</a:t>
            </a:r>
          </a:p>
          <a:p>
            <a:pPr eaLnBrk="1" hangingPunct="1"/>
            <a:r>
              <a:rPr lang="en-US" altLang="zh-CN">
                <a:latin typeface="Times New Roman" panose="02020603050405020304" pitchFamily="18" charset="0"/>
                <a:ea typeface="ＭＳ Ｐゴシック" panose="020B0600070205080204" pitchFamily="34" charset="-128"/>
              </a:rPr>
              <a:t>This session will also review macronutrients during metabolic stress, highlighting the role of conditionally-essential nutrients in specific situations. </a:t>
            </a:r>
          </a:p>
          <a:p>
            <a:pPr eaLnBrk="1" hangingPunct="1"/>
            <a:endParaRPr lang="en-US" altLang="zh-CN">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a:extLst>
              <a:ext uri="{FF2B5EF4-FFF2-40B4-BE49-F238E27FC236}">
                <a16:creationId xmlns:a16="http://schemas.microsoft.com/office/drawing/2014/main" id="{2E2C85B2-BDD4-4453-8940-A0E3C6FBC8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E01C1E1-6170-4599-8CAF-32FFB08BF3A7}" type="slidenum">
              <a:rPr lang="zh-CN" altLang="en-US" sz="1200">
                <a:ea typeface="宋体" panose="02010600030101010101" pitchFamily="2" charset="-122"/>
              </a:rPr>
              <a:pPr eaLnBrk="1" hangingPunct="1"/>
              <a:t>7</a:t>
            </a:fld>
            <a:endParaRPr lang="zh-CN" altLang="en-US" sz="1200">
              <a:ea typeface="宋体" panose="02010600030101010101" pitchFamily="2" charset="-122"/>
            </a:endParaRPr>
          </a:p>
        </p:txBody>
      </p:sp>
      <p:sp>
        <p:nvSpPr>
          <p:cNvPr id="28674" name="Rectangle 2">
            <a:extLst>
              <a:ext uri="{FF2B5EF4-FFF2-40B4-BE49-F238E27FC236}">
                <a16:creationId xmlns:a16="http://schemas.microsoft.com/office/drawing/2014/main" id="{CC3B20FB-C5F2-4B05-B734-3D5915393877}"/>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C9F2FBC5-6ED3-4347-8AD1-A00D8389D6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Lesson objectives are:</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differences between metabolic responses to starvation and trauma.</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effect of trauma on metabolic rate and substrate utilization.</a:t>
            </a:r>
          </a:p>
          <a:p>
            <a:pPr eaLnBrk="1" hangingPunct="1">
              <a:buFontTx/>
              <a:buChar char="•"/>
            </a:pPr>
            <a:r>
              <a:rPr lang="en-US" altLang="zh-CN">
                <a:latin typeface="Times New Roman" panose="02020603050405020304" pitchFamily="18" charset="0"/>
                <a:ea typeface="ＭＳ Ｐゴシック" panose="020B0600070205080204" pitchFamily="34" charset="-128"/>
              </a:rPr>
              <a:t>Determine calorie and protein requirements during metabolic stress.</a:t>
            </a:r>
          </a:p>
          <a:p>
            <a:pPr eaLnBrk="1" hangingPunct="1"/>
            <a:r>
              <a:rPr lang="en-US" altLang="zh-CN">
                <a:latin typeface="Times New Roman" panose="02020603050405020304" pitchFamily="18" charset="0"/>
                <a:ea typeface="ＭＳ Ｐゴシック" panose="020B0600070205080204" pitchFamily="34" charset="-128"/>
              </a:rPr>
              <a:t>This session will also review macronutrients during metabolic stress, highlighting the role of conditionally-essential nutrients in specific situations. </a:t>
            </a:r>
          </a:p>
          <a:p>
            <a:pPr eaLnBrk="1" hangingPunct="1"/>
            <a:endParaRPr lang="en-US" altLang="zh-CN">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a:extLst>
              <a:ext uri="{FF2B5EF4-FFF2-40B4-BE49-F238E27FC236}">
                <a16:creationId xmlns:a16="http://schemas.microsoft.com/office/drawing/2014/main" id="{939BCAB6-3DBB-48E7-B68F-7509BF8F97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B1B53E7C-376E-46A6-A9AC-334814826C3E}" type="slidenum">
              <a:rPr lang="zh-CN" altLang="en-US" sz="1200">
                <a:ea typeface="宋体" panose="02010600030101010101" pitchFamily="2" charset="-122"/>
              </a:rPr>
              <a:pPr eaLnBrk="1" hangingPunct="1"/>
              <a:t>8</a:t>
            </a:fld>
            <a:endParaRPr lang="zh-CN" altLang="en-US" sz="1200">
              <a:ea typeface="宋体" panose="02010600030101010101" pitchFamily="2" charset="-122"/>
            </a:endParaRPr>
          </a:p>
        </p:txBody>
      </p:sp>
      <p:sp>
        <p:nvSpPr>
          <p:cNvPr id="30722" name="Rectangle 2">
            <a:extLst>
              <a:ext uri="{FF2B5EF4-FFF2-40B4-BE49-F238E27FC236}">
                <a16:creationId xmlns:a16="http://schemas.microsoft.com/office/drawing/2014/main" id="{9F4B9519-549F-473A-A17F-A7533590EAE9}"/>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E38A1AA1-5D0F-4DB6-A858-BD5D5E8B7E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Lesson objectives are:</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differences between metabolic responses to starvation and trauma.</a:t>
            </a:r>
          </a:p>
          <a:p>
            <a:pPr eaLnBrk="1" hangingPunct="1">
              <a:buFontTx/>
              <a:buChar char="•"/>
            </a:pPr>
            <a:r>
              <a:rPr lang="en-US" altLang="zh-CN">
                <a:latin typeface="Times New Roman" panose="02020603050405020304" pitchFamily="18" charset="0"/>
                <a:ea typeface="ＭＳ Ｐゴシック" panose="020B0600070205080204" pitchFamily="34" charset="-128"/>
              </a:rPr>
              <a:t>Explain the effect of trauma on metabolic rate and substrate utilization.</a:t>
            </a:r>
          </a:p>
          <a:p>
            <a:pPr eaLnBrk="1" hangingPunct="1">
              <a:buFontTx/>
              <a:buChar char="•"/>
            </a:pPr>
            <a:r>
              <a:rPr lang="en-US" altLang="zh-CN">
                <a:latin typeface="Times New Roman" panose="02020603050405020304" pitchFamily="18" charset="0"/>
                <a:ea typeface="ＭＳ Ｐゴシック" panose="020B0600070205080204" pitchFamily="34" charset="-128"/>
              </a:rPr>
              <a:t>Determine calorie and protein requirements during metabolic stress.</a:t>
            </a:r>
          </a:p>
          <a:p>
            <a:pPr eaLnBrk="1" hangingPunct="1"/>
            <a:r>
              <a:rPr lang="en-US" altLang="zh-CN">
                <a:latin typeface="Times New Roman" panose="02020603050405020304" pitchFamily="18" charset="0"/>
                <a:ea typeface="ＭＳ Ｐゴシック" panose="020B0600070205080204" pitchFamily="34" charset="-128"/>
              </a:rPr>
              <a:t>This session will also review macronutrients during metabolic stress, highlighting the role of conditionally-essential nutrients in specific situations. </a:t>
            </a:r>
          </a:p>
          <a:p>
            <a:pPr eaLnBrk="1" hangingPunct="1"/>
            <a:endParaRPr lang="en-US" altLang="zh-CN">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a:extLst>
              <a:ext uri="{FF2B5EF4-FFF2-40B4-BE49-F238E27FC236}">
                <a16:creationId xmlns:a16="http://schemas.microsoft.com/office/drawing/2014/main" id="{D3B29F43-0CA7-4E51-8F3A-2D9BBF749E6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931863"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931863"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842ECC03-DA99-47A9-BF01-0364D621E027}" type="slidenum">
              <a:rPr lang="zh-CN" altLang="en-US" sz="1200">
                <a:ea typeface="宋体" panose="02010600030101010101" pitchFamily="2" charset="-122"/>
              </a:rPr>
              <a:pPr eaLnBrk="1" hangingPunct="1"/>
              <a:t>9</a:t>
            </a:fld>
            <a:endParaRPr lang="zh-CN" altLang="en-US" sz="1200">
              <a:ea typeface="宋体" panose="02010600030101010101" pitchFamily="2" charset="-122"/>
            </a:endParaRPr>
          </a:p>
        </p:txBody>
      </p:sp>
      <p:sp>
        <p:nvSpPr>
          <p:cNvPr id="32770" name="Rectangle 2">
            <a:extLst>
              <a:ext uri="{FF2B5EF4-FFF2-40B4-BE49-F238E27FC236}">
                <a16:creationId xmlns:a16="http://schemas.microsoft.com/office/drawing/2014/main" id="{A7F798CD-9837-4EF0-9506-4381206CD3EC}"/>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52572C05-485B-4823-B68D-1020663A02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a:latin typeface="Times New Roman" panose="02020603050405020304" pitchFamily="18" charset="0"/>
                <a:ea typeface="ＭＳ Ｐゴシック" panose="020B0600070205080204" pitchFamily="34" charset="-128"/>
              </a:rPr>
              <a:t>The metabolic response to fasting is an adaptation by the body to preserve protein by using alternative sources of energy.</a:t>
            </a:r>
          </a:p>
          <a:p>
            <a:pPr eaLnBrk="1" hangingPunct="1"/>
            <a:r>
              <a:rPr lang="en-US" altLang="zh-CN">
                <a:latin typeface="Times New Roman" panose="02020603050405020304" pitchFamily="18" charset="0"/>
                <a:ea typeface="ＭＳ Ｐゴシック" panose="020B0600070205080204" pitchFamily="34" charset="-128"/>
              </a:rPr>
              <a:t>The carbohydrate deposits of the body last about 18 to 20 hours and new glucose is produced through  gluconeogenesis of amino acids from the lean body mass. </a:t>
            </a:r>
          </a:p>
          <a:p>
            <a:pPr eaLnBrk="1" hangingPunct="1"/>
            <a:endParaRPr lang="en-US" altLang="zh-CN">
              <a:latin typeface="Times New Roman" panose="02020603050405020304" pitchFamily="18" charset="0"/>
              <a:ea typeface="ＭＳ Ｐゴシック" panose="020B0600070205080204" pitchFamily="34" charset="-128"/>
            </a:endParaRPr>
          </a:p>
          <a:p>
            <a:pPr eaLnBrk="1" hangingPunct="1"/>
            <a:r>
              <a:rPr lang="en-US" altLang="zh-CN">
                <a:latin typeface="Times New Roman" panose="02020603050405020304" pitchFamily="18" charset="0"/>
                <a:ea typeface="ＭＳ Ｐゴシック" panose="020B0600070205080204" pitchFamily="34" charset="-128"/>
              </a:rPr>
              <a:t>Ruderman NB. Muscle amino acid metabolism and gluconeogenesis. </a:t>
            </a:r>
            <a:r>
              <a:rPr lang="en-US" altLang="zh-CN" i="1">
                <a:latin typeface="Times New Roman" panose="02020603050405020304" pitchFamily="18" charset="0"/>
                <a:ea typeface="ＭＳ Ｐゴシック" panose="020B0600070205080204" pitchFamily="34" charset="-128"/>
              </a:rPr>
              <a:t>Annu Rev Med </a:t>
            </a:r>
            <a:r>
              <a:rPr lang="en-US" altLang="zh-CN">
                <a:latin typeface="Times New Roman" panose="02020603050405020304" pitchFamily="18" charset="0"/>
                <a:ea typeface="ＭＳ Ｐゴシック" panose="020B0600070205080204" pitchFamily="34" charset="-128"/>
              </a:rPr>
              <a:t>1975;26:248.</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1C91ECC-B774-4B6A-90DF-F0D0F0F8F469}"/>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5">
            <a:extLst>
              <a:ext uri="{FF2B5EF4-FFF2-40B4-BE49-F238E27FC236}">
                <a16:creationId xmlns:a16="http://schemas.microsoft.com/office/drawing/2014/main" id="{25BEFE24-3463-4FD6-909A-1B330DD1B29D}"/>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a:extLst>
              <a:ext uri="{FF2B5EF4-FFF2-40B4-BE49-F238E27FC236}">
                <a16:creationId xmlns:a16="http://schemas.microsoft.com/office/drawing/2014/main" id="{00011106-EA96-4DE7-9E65-2D1004E0E52E}"/>
              </a:ext>
            </a:extLst>
          </p:cNvPr>
          <p:cNvSpPr>
            <a:spLocks noGrp="1" noChangeArrowheads="1"/>
          </p:cNvSpPr>
          <p:nvPr>
            <p:ph type="sldNum" sz="quarter" idx="12"/>
          </p:nvPr>
        </p:nvSpPr>
        <p:spPr>
          <a:ln/>
        </p:spPr>
        <p:txBody>
          <a:bodyPr/>
          <a:lstStyle>
            <a:lvl1pPr>
              <a:defRPr/>
            </a:lvl1pPr>
          </a:lstStyle>
          <a:p>
            <a:fld id="{A2EA61AC-9348-4B6F-8602-24AAD78D5E99}" type="slidenum">
              <a:rPr lang="zh-CN" altLang="en-US"/>
              <a:pPr/>
              <a:t>‹#›</a:t>
            </a:fld>
            <a:endParaRPr lang="zh-CN" altLang="en-US"/>
          </a:p>
        </p:txBody>
      </p:sp>
    </p:spTree>
    <p:extLst>
      <p:ext uri="{BB962C8B-B14F-4D97-AF65-F5344CB8AC3E}">
        <p14:creationId xmlns:p14="http://schemas.microsoft.com/office/powerpoint/2010/main" val="2367163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60BBB8D-55EA-4D91-9F0F-CE99FC37FBE2}"/>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5">
            <a:extLst>
              <a:ext uri="{FF2B5EF4-FFF2-40B4-BE49-F238E27FC236}">
                <a16:creationId xmlns:a16="http://schemas.microsoft.com/office/drawing/2014/main" id="{0311CDDE-9473-4BD9-9920-4BE40C38F834}"/>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a:extLst>
              <a:ext uri="{FF2B5EF4-FFF2-40B4-BE49-F238E27FC236}">
                <a16:creationId xmlns:a16="http://schemas.microsoft.com/office/drawing/2014/main" id="{09E171C7-B732-425F-9709-731FA0929F12}"/>
              </a:ext>
            </a:extLst>
          </p:cNvPr>
          <p:cNvSpPr>
            <a:spLocks noGrp="1" noChangeArrowheads="1"/>
          </p:cNvSpPr>
          <p:nvPr>
            <p:ph type="sldNum" sz="quarter" idx="12"/>
          </p:nvPr>
        </p:nvSpPr>
        <p:spPr>
          <a:ln/>
        </p:spPr>
        <p:txBody>
          <a:bodyPr/>
          <a:lstStyle>
            <a:lvl1pPr>
              <a:defRPr/>
            </a:lvl1pPr>
          </a:lstStyle>
          <a:p>
            <a:fld id="{9C5444F6-BD42-4487-A625-2A107A02A265}" type="slidenum">
              <a:rPr lang="zh-CN" altLang="en-US"/>
              <a:pPr/>
              <a:t>‹#›</a:t>
            </a:fld>
            <a:endParaRPr lang="zh-CN" altLang="en-US"/>
          </a:p>
        </p:txBody>
      </p:sp>
    </p:spTree>
    <p:extLst>
      <p:ext uri="{BB962C8B-B14F-4D97-AF65-F5344CB8AC3E}">
        <p14:creationId xmlns:p14="http://schemas.microsoft.com/office/powerpoint/2010/main" val="845894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76250"/>
            <a:ext cx="1943100" cy="5619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76250"/>
            <a:ext cx="5676900" cy="5619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C629541-1A6F-43DA-B110-19085B4CAEEC}"/>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5">
            <a:extLst>
              <a:ext uri="{FF2B5EF4-FFF2-40B4-BE49-F238E27FC236}">
                <a16:creationId xmlns:a16="http://schemas.microsoft.com/office/drawing/2014/main" id="{88E98393-A493-450C-8426-602B3CF46FAA}"/>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a:extLst>
              <a:ext uri="{FF2B5EF4-FFF2-40B4-BE49-F238E27FC236}">
                <a16:creationId xmlns:a16="http://schemas.microsoft.com/office/drawing/2014/main" id="{33241314-843F-4E9D-BFCB-8F8E8AE7E8F2}"/>
              </a:ext>
            </a:extLst>
          </p:cNvPr>
          <p:cNvSpPr>
            <a:spLocks noGrp="1" noChangeArrowheads="1"/>
          </p:cNvSpPr>
          <p:nvPr>
            <p:ph type="sldNum" sz="quarter" idx="12"/>
          </p:nvPr>
        </p:nvSpPr>
        <p:spPr>
          <a:ln/>
        </p:spPr>
        <p:txBody>
          <a:bodyPr/>
          <a:lstStyle>
            <a:lvl1pPr>
              <a:defRPr/>
            </a:lvl1pPr>
          </a:lstStyle>
          <a:p>
            <a:fld id="{D88508B3-F1AA-4DE5-ABF8-1CB308017B72}" type="slidenum">
              <a:rPr lang="zh-CN" altLang="en-US"/>
              <a:pPr/>
              <a:t>‹#›</a:t>
            </a:fld>
            <a:endParaRPr lang="zh-CN" altLang="en-US"/>
          </a:p>
        </p:txBody>
      </p:sp>
    </p:spTree>
    <p:extLst>
      <p:ext uri="{BB962C8B-B14F-4D97-AF65-F5344CB8AC3E}">
        <p14:creationId xmlns:p14="http://schemas.microsoft.com/office/powerpoint/2010/main" val="1279496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5E4025D-994E-4BB6-85DC-CC4C343A2DD7}"/>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5">
            <a:extLst>
              <a:ext uri="{FF2B5EF4-FFF2-40B4-BE49-F238E27FC236}">
                <a16:creationId xmlns:a16="http://schemas.microsoft.com/office/drawing/2014/main" id="{C827620A-E8C6-46EC-BBDA-10923B2F2B20}"/>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a:extLst>
              <a:ext uri="{FF2B5EF4-FFF2-40B4-BE49-F238E27FC236}">
                <a16:creationId xmlns:a16="http://schemas.microsoft.com/office/drawing/2014/main" id="{F4119F6C-6CC7-4F48-86FE-703E1D79A05D}"/>
              </a:ext>
            </a:extLst>
          </p:cNvPr>
          <p:cNvSpPr>
            <a:spLocks noGrp="1" noChangeArrowheads="1"/>
          </p:cNvSpPr>
          <p:nvPr>
            <p:ph type="sldNum" sz="quarter" idx="12"/>
          </p:nvPr>
        </p:nvSpPr>
        <p:spPr>
          <a:ln/>
        </p:spPr>
        <p:txBody>
          <a:bodyPr/>
          <a:lstStyle>
            <a:lvl1pPr>
              <a:defRPr/>
            </a:lvl1pPr>
          </a:lstStyle>
          <a:p>
            <a:fld id="{E60B8D52-4E04-4097-8D78-CC7E2CF76B92}" type="slidenum">
              <a:rPr lang="zh-CN" altLang="en-US"/>
              <a:pPr/>
              <a:t>‹#›</a:t>
            </a:fld>
            <a:endParaRPr lang="zh-CN" altLang="en-US"/>
          </a:p>
        </p:txBody>
      </p:sp>
    </p:spTree>
    <p:extLst>
      <p:ext uri="{BB962C8B-B14F-4D97-AF65-F5344CB8AC3E}">
        <p14:creationId xmlns:p14="http://schemas.microsoft.com/office/powerpoint/2010/main" val="21531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8BD6D54-1D15-4C82-9AAD-F9B69C2060B6}"/>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5">
            <a:extLst>
              <a:ext uri="{FF2B5EF4-FFF2-40B4-BE49-F238E27FC236}">
                <a16:creationId xmlns:a16="http://schemas.microsoft.com/office/drawing/2014/main" id="{93A6D1B7-DB4D-4A2C-A0F5-0B5B8AB0E7AB}"/>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a:extLst>
              <a:ext uri="{FF2B5EF4-FFF2-40B4-BE49-F238E27FC236}">
                <a16:creationId xmlns:a16="http://schemas.microsoft.com/office/drawing/2014/main" id="{293CBE82-B6A4-4BD7-9114-1A98412B2732}"/>
              </a:ext>
            </a:extLst>
          </p:cNvPr>
          <p:cNvSpPr>
            <a:spLocks noGrp="1" noChangeArrowheads="1"/>
          </p:cNvSpPr>
          <p:nvPr>
            <p:ph type="sldNum" sz="quarter" idx="12"/>
          </p:nvPr>
        </p:nvSpPr>
        <p:spPr>
          <a:ln/>
        </p:spPr>
        <p:txBody>
          <a:bodyPr/>
          <a:lstStyle>
            <a:lvl1pPr>
              <a:defRPr/>
            </a:lvl1pPr>
          </a:lstStyle>
          <a:p>
            <a:fld id="{3B2D5B78-A0BD-430A-B0A2-37186EC02CCC}" type="slidenum">
              <a:rPr lang="zh-CN" altLang="en-US"/>
              <a:pPr/>
              <a:t>‹#›</a:t>
            </a:fld>
            <a:endParaRPr lang="zh-CN" altLang="en-US"/>
          </a:p>
        </p:txBody>
      </p:sp>
    </p:spTree>
    <p:extLst>
      <p:ext uri="{BB962C8B-B14F-4D97-AF65-F5344CB8AC3E}">
        <p14:creationId xmlns:p14="http://schemas.microsoft.com/office/powerpoint/2010/main" val="2696516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7630D6A-E176-4136-8632-AA908079A691}"/>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6" name="Rectangle 5">
            <a:extLst>
              <a:ext uri="{FF2B5EF4-FFF2-40B4-BE49-F238E27FC236}">
                <a16:creationId xmlns:a16="http://schemas.microsoft.com/office/drawing/2014/main" id="{8E0283B2-FF29-4EB8-BF26-6CD2CF4772C5}"/>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a:extLst>
              <a:ext uri="{FF2B5EF4-FFF2-40B4-BE49-F238E27FC236}">
                <a16:creationId xmlns:a16="http://schemas.microsoft.com/office/drawing/2014/main" id="{1CEB1525-A34E-48B1-9265-2D50AE2AA8BB}"/>
              </a:ext>
            </a:extLst>
          </p:cNvPr>
          <p:cNvSpPr>
            <a:spLocks noGrp="1" noChangeArrowheads="1"/>
          </p:cNvSpPr>
          <p:nvPr>
            <p:ph type="sldNum" sz="quarter" idx="12"/>
          </p:nvPr>
        </p:nvSpPr>
        <p:spPr>
          <a:ln/>
        </p:spPr>
        <p:txBody>
          <a:bodyPr/>
          <a:lstStyle>
            <a:lvl1pPr>
              <a:defRPr/>
            </a:lvl1pPr>
          </a:lstStyle>
          <a:p>
            <a:fld id="{9E116D24-26AB-4D2E-A71A-A255D854956E}" type="slidenum">
              <a:rPr lang="zh-CN" altLang="en-US"/>
              <a:pPr/>
              <a:t>‹#›</a:t>
            </a:fld>
            <a:endParaRPr lang="zh-CN" altLang="en-US"/>
          </a:p>
        </p:txBody>
      </p:sp>
    </p:spTree>
    <p:extLst>
      <p:ext uri="{BB962C8B-B14F-4D97-AF65-F5344CB8AC3E}">
        <p14:creationId xmlns:p14="http://schemas.microsoft.com/office/powerpoint/2010/main" val="39952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5D22C70-EA81-4C61-822B-6E64A2AFA77D}"/>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8" name="Rectangle 5">
            <a:extLst>
              <a:ext uri="{FF2B5EF4-FFF2-40B4-BE49-F238E27FC236}">
                <a16:creationId xmlns:a16="http://schemas.microsoft.com/office/drawing/2014/main" id="{FD4069E3-C131-432F-BA07-01D254F9797F}"/>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a:extLst>
              <a:ext uri="{FF2B5EF4-FFF2-40B4-BE49-F238E27FC236}">
                <a16:creationId xmlns:a16="http://schemas.microsoft.com/office/drawing/2014/main" id="{EBC5BD8D-31F4-498E-BA4E-D92C70A76D01}"/>
              </a:ext>
            </a:extLst>
          </p:cNvPr>
          <p:cNvSpPr>
            <a:spLocks noGrp="1" noChangeArrowheads="1"/>
          </p:cNvSpPr>
          <p:nvPr>
            <p:ph type="sldNum" sz="quarter" idx="12"/>
          </p:nvPr>
        </p:nvSpPr>
        <p:spPr>
          <a:ln/>
        </p:spPr>
        <p:txBody>
          <a:bodyPr/>
          <a:lstStyle>
            <a:lvl1pPr>
              <a:defRPr/>
            </a:lvl1pPr>
          </a:lstStyle>
          <a:p>
            <a:fld id="{0B03D9C2-049B-479E-A349-4CF269C4ADA2}" type="slidenum">
              <a:rPr lang="zh-CN" altLang="en-US"/>
              <a:pPr/>
              <a:t>‹#›</a:t>
            </a:fld>
            <a:endParaRPr lang="zh-CN" altLang="en-US"/>
          </a:p>
        </p:txBody>
      </p:sp>
    </p:spTree>
    <p:extLst>
      <p:ext uri="{BB962C8B-B14F-4D97-AF65-F5344CB8AC3E}">
        <p14:creationId xmlns:p14="http://schemas.microsoft.com/office/powerpoint/2010/main" val="2879600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1E3F6D7-CD18-414A-AC8B-BA26440D8A62}"/>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4" name="Rectangle 5">
            <a:extLst>
              <a:ext uri="{FF2B5EF4-FFF2-40B4-BE49-F238E27FC236}">
                <a16:creationId xmlns:a16="http://schemas.microsoft.com/office/drawing/2014/main" id="{3BAD70BA-46F5-48A9-B815-2B8CB090DB91}"/>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a:extLst>
              <a:ext uri="{FF2B5EF4-FFF2-40B4-BE49-F238E27FC236}">
                <a16:creationId xmlns:a16="http://schemas.microsoft.com/office/drawing/2014/main" id="{3F223E37-2C38-451F-9A28-A0773BA2DE31}"/>
              </a:ext>
            </a:extLst>
          </p:cNvPr>
          <p:cNvSpPr>
            <a:spLocks noGrp="1" noChangeArrowheads="1"/>
          </p:cNvSpPr>
          <p:nvPr>
            <p:ph type="sldNum" sz="quarter" idx="12"/>
          </p:nvPr>
        </p:nvSpPr>
        <p:spPr>
          <a:ln/>
        </p:spPr>
        <p:txBody>
          <a:bodyPr/>
          <a:lstStyle>
            <a:lvl1pPr>
              <a:defRPr/>
            </a:lvl1pPr>
          </a:lstStyle>
          <a:p>
            <a:fld id="{EA68E857-9526-47BA-BD92-FFA974C2243E}" type="slidenum">
              <a:rPr lang="zh-CN" altLang="en-US"/>
              <a:pPr/>
              <a:t>‹#›</a:t>
            </a:fld>
            <a:endParaRPr lang="zh-CN" altLang="en-US"/>
          </a:p>
        </p:txBody>
      </p:sp>
    </p:spTree>
    <p:extLst>
      <p:ext uri="{BB962C8B-B14F-4D97-AF65-F5344CB8AC3E}">
        <p14:creationId xmlns:p14="http://schemas.microsoft.com/office/powerpoint/2010/main" val="320429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12A2097-0D7C-44D9-92AF-D851EF0326AD}"/>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3" name="Rectangle 5">
            <a:extLst>
              <a:ext uri="{FF2B5EF4-FFF2-40B4-BE49-F238E27FC236}">
                <a16:creationId xmlns:a16="http://schemas.microsoft.com/office/drawing/2014/main" id="{E98E08C6-4116-4BA6-A4C9-D1C4F901263C}"/>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a:extLst>
              <a:ext uri="{FF2B5EF4-FFF2-40B4-BE49-F238E27FC236}">
                <a16:creationId xmlns:a16="http://schemas.microsoft.com/office/drawing/2014/main" id="{1047F392-776B-4023-8F6C-F8BFF8420FAE}"/>
              </a:ext>
            </a:extLst>
          </p:cNvPr>
          <p:cNvSpPr>
            <a:spLocks noGrp="1" noChangeArrowheads="1"/>
          </p:cNvSpPr>
          <p:nvPr>
            <p:ph type="sldNum" sz="quarter" idx="12"/>
          </p:nvPr>
        </p:nvSpPr>
        <p:spPr>
          <a:ln/>
        </p:spPr>
        <p:txBody>
          <a:bodyPr/>
          <a:lstStyle>
            <a:lvl1pPr>
              <a:defRPr/>
            </a:lvl1pPr>
          </a:lstStyle>
          <a:p>
            <a:fld id="{6F571491-E701-4139-9ABC-206852D3B435}" type="slidenum">
              <a:rPr lang="zh-CN" altLang="en-US"/>
              <a:pPr/>
              <a:t>‹#›</a:t>
            </a:fld>
            <a:endParaRPr lang="zh-CN" altLang="en-US"/>
          </a:p>
        </p:txBody>
      </p:sp>
    </p:spTree>
    <p:extLst>
      <p:ext uri="{BB962C8B-B14F-4D97-AF65-F5344CB8AC3E}">
        <p14:creationId xmlns:p14="http://schemas.microsoft.com/office/powerpoint/2010/main" val="163864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8DAC78A-6C82-4425-A914-6055CE6145B3}"/>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6" name="Rectangle 5">
            <a:extLst>
              <a:ext uri="{FF2B5EF4-FFF2-40B4-BE49-F238E27FC236}">
                <a16:creationId xmlns:a16="http://schemas.microsoft.com/office/drawing/2014/main" id="{4895234C-4AC1-4F85-8699-F71ADD26B852}"/>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a:extLst>
              <a:ext uri="{FF2B5EF4-FFF2-40B4-BE49-F238E27FC236}">
                <a16:creationId xmlns:a16="http://schemas.microsoft.com/office/drawing/2014/main" id="{42D4F127-A80E-41CF-9A1F-0A9E68788AD4}"/>
              </a:ext>
            </a:extLst>
          </p:cNvPr>
          <p:cNvSpPr>
            <a:spLocks noGrp="1" noChangeArrowheads="1"/>
          </p:cNvSpPr>
          <p:nvPr>
            <p:ph type="sldNum" sz="quarter" idx="12"/>
          </p:nvPr>
        </p:nvSpPr>
        <p:spPr>
          <a:ln/>
        </p:spPr>
        <p:txBody>
          <a:bodyPr/>
          <a:lstStyle>
            <a:lvl1pPr>
              <a:defRPr/>
            </a:lvl1pPr>
          </a:lstStyle>
          <a:p>
            <a:fld id="{E9FA8832-7126-4B50-9CD2-020FFE9E872A}" type="slidenum">
              <a:rPr lang="zh-CN" altLang="en-US"/>
              <a:pPr/>
              <a:t>‹#›</a:t>
            </a:fld>
            <a:endParaRPr lang="zh-CN" altLang="en-US"/>
          </a:p>
        </p:txBody>
      </p:sp>
    </p:spTree>
    <p:extLst>
      <p:ext uri="{BB962C8B-B14F-4D97-AF65-F5344CB8AC3E}">
        <p14:creationId xmlns:p14="http://schemas.microsoft.com/office/powerpoint/2010/main" val="692581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E450629-C1E7-4D51-8760-8DDF4180E950}"/>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6" name="Rectangle 5">
            <a:extLst>
              <a:ext uri="{FF2B5EF4-FFF2-40B4-BE49-F238E27FC236}">
                <a16:creationId xmlns:a16="http://schemas.microsoft.com/office/drawing/2014/main" id="{0DD052FA-3AF6-470E-93DC-3F3D2668F543}"/>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a:extLst>
              <a:ext uri="{FF2B5EF4-FFF2-40B4-BE49-F238E27FC236}">
                <a16:creationId xmlns:a16="http://schemas.microsoft.com/office/drawing/2014/main" id="{C2736BE8-5700-4825-8071-0167186683A9}"/>
              </a:ext>
            </a:extLst>
          </p:cNvPr>
          <p:cNvSpPr>
            <a:spLocks noGrp="1" noChangeArrowheads="1"/>
          </p:cNvSpPr>
          <p:nvPr>
            <p:ph type="sldNum" sz="quarter" idx="12"/>
          </p:nvPr>
        </p:nvSpPr>
        <p:spPr>
          <a:ln/>
        </p:spPr>
        <p:txBody>
          <a:bodyPr/>
          <a:lstStyle>
            <a:lvl1pPr>
              <a:defRPr/>
            </a:lvl1pPr>
          </a:lstStyle>
          <a:p>
            <a:fld id="{2AF847DD-7963-4793-9757-2EE33E257C62}" type="slidenum">
              <a:rPr lang="zh-CN" altLang="en-US"/>
              <a:pPr/>
              <a:t>‹#›</a:t>
            </a:fld>
            <a:endParaRPr lang="zh-CN" altLang="en-US"/>
          </a:p>
        </p:txBody>
      </p:sp>
    </p:spTree>
    <p:extLst>
      <p:ext uri="{BB962C8B-B14F-4D97-AF65-F5344CB8AC3E}">
        <p14:creationId xmlns:p14="http://schemas.microsoft.com/office/powerpoint/2010/main" val="221703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3C"/>
            </a:gs>
            <a:gs pos="50000">
              <a:srgbClr val="000099"/>
            </a:gs>
            <a:gs pos="100000">
              <a:srgbClr val="00003C"/>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D71261-9BBF-41E1-8A96-76B5C4A9F4F0}"/>
              </a:ext>
            </a:extLst>
          </p:cNvPr>
          <p:cNvSpPr>
            <a:spLocks noGrp="1" noChangeArrowheads="1"/>
          </p:cNvSpPr>
          <p:nvPr>
            <p:ph type="title"/>
          </p:nvPr>
        </p:nvSpPr>
        <p:spPr bwMode="auto">
          <a:xfrm>
            <a:off x="685800" y="4762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a:t>Haga clic para modificar el estilo de título del patrón</a:t>
            </a:r>
          </a:p>
        </p:txBody>
      </p:sp>
      <p:sp>
        <p:nvSpPr>
          <p:cNvPr id="1027" name="Rectangle 3">
            <a:extLst>
              <a:ext uri="{FF2B5EF4-FFF2-40B4-BE49-F238E27FC236}">
                <a16:creationId xmlns:a16="http://schemas.microsoft.com/office/drawing/2014/main" id="{66E03F6C-4AD7-42A8-B550-54EBB1264981}"/>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t>Haga clic para modificar el estilo de texto del patrón</a:t>
            </a:r>
          </a:p>
          <a:p>
            <a:pPr lvl="1"/>
            <a:r>
              <a:rPr lang="en-US" altLang="zh-CN"/>
              <a:t>Segundo nivel</a:t>
            </a:r>
          </a:p>
          <a:p>
            <a:pPr lvl="2"/>
            <a:r>
              <a:rPr lang="en-US" altLang="zh-CN"/>
              <a:t>Tercer nivel</a:t>
            </a:r>
          </a:p>
          <a:p>
            <a:pPr lvl="3"/>
            <a:r>
              <a:rPr lang="en-US" altLang="zh-CN"/>
              <a:t>Cuarto nivel</a:t>
            </a:r>
          </a:p>
          <a:p>
            <a:pPr lvl="4"/>
            <a:r>
              <a:rPr lang="en-US" altLang="zh-CN"/>
              <a:t>Quinto nivel</a:t>
            </a:r>
          </a:p>
        </p:txBody>
      </p:sp>
      <p:sp>
        <p:nvSpPr>
          <p:cNvPr id="1028" name="Rectangle 4">
            <a:extLst>
              <a:ext uri="{FF2B5EF4-FFF2-40B4-BE49-F238E27FC236}">
                <a16:creationId xmlns:a16="http://schemas.microsoft.com/office/drawing/2014/main" id="{21F60F38-C5DE-43C4-8ED7-A6BD15854C90}"/>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 charset="0"/>
                <a:ea typeface="宋体" pitchFamily="-1" charset="-122"/>
                <a:cs typeface="宋体" pitchFamily="-1" charset="-122"/>
              </a:defRPr>
            </a:lvl1pPr>
          </a:lstStyle>
          <a:p>
            <a:pPr>
              <a:defRPr/>
            </a:pPr>
            <a:endParaRPr lang="zh-CN" altLang="en-US"/>
          </a:p>
        </p:txBody>
      </p:sp>
      <p:sp>
        <p:nvSpPr>
          <p:cNvPr id="1029" name="Rectangle 5">
            <a:extLst>
              <a:ext uri="{FF2B5EF4-FFF2-40B4-BE49-F238E27FC236}">
                <a16:creationId xmlns:a16="http://schemas.microsoft.com/office/drawing/2014/main" id="{66550236-651E-42BA-B83E-22D524761402}"/>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 charset="0"/>
                <a:ea typeface="宋体" pitchFamily="-1" charset="-122"/>
                <a:cs typeface="宋体" pitchFamily="-1" charset="-122"/>
              </a:defRPr>
            </a:lvl1pPr>
          </a:lstStyle>
          <a:p>
            <a:pPr>
              <a:defRPr/>
            </a:pPr>
            <a:endParaRPr lang="zh-CN" altLang="en-US"/>
          </a:p>
        </p:txBody>
      </p:sp>
      <p:sp>
        <p:nvSpPr>
          <p:cNvPr id="1030" name="Rectangle 6">
            <a:extLst>
              <a:ext uri="{FF2B5EF4-FFF2-40B4-BE49-F238E27FC236}">
                <a16:creationId xmlns:a16="http://schemas.microsoft.com/office/drawing/2014/main" id="{A820D7C6-2C29-4BC3-8041-5EC6BD395F46}"/>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宋体" panose="02010600030101010101" pitchFamily="2" charset="-122"/>
              </a:defRPr>
            </a:lvl1pPr>
          </a:lstStyle>
          <a:p>
            <a:fld id="{51C98C87-2D96-4311-87F9-972839E0CDD4}" type="slidenum">
              <a:rPr lang="zh-CN" altLang="en-US"/>
              <a:pPr/>
              <a:t>‹#›</a:t>
            </a:fld>
            <a:endParaRPr lang="zh-CN" altLang="en-US"/>
          </a:p>
        </p:txBody>
      </p:sp>
      <p:sp>
        <p:nvSpPr>
          <p:cNvPr id="1031" name="Line 7">
            <a:extLst>
              <a:ext uri="{FF2B5EF4-FFF2-40B4-BE49-F238E27FC236}">
                <a16:creationId xmlns:a16="http://schemas.microsoft.com/office/drawing/2014/main" id="{FB9D483B-6E1A-4E40-AA8E-7AB8BF0BC894}"/>
              </a:ext>
            </a:extLst>
          </p:cNvPr>
          <p:cNvSpPr>
            <a:spLocks noChangeShapeType="1"/>
          </p:cNvSpPr>
          <p:nvPr userDrawn="1"/>
        </p:nvSpPr>
        <p:spPr bwMode="auto">
          <a:xfrm flipV="1">
            <a:off x="704850" y="1695450"/>
            <a:ext cx="77724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85000"/>
        </a:lnSpc>
        <a:spcBef>
          <a:spcPct val="0"/>
        </a:spcBef>
        <a:spcAft>
          <a:spcPct val="0"/>
        </a:spcAft>
        <a:defRPr sz="3600">
          <a:solidFill>
            <a:srgbClr val="FF9900"/>
          </a:solidFill>
          <a:latin typeface="+mj-lt"/>
          <a:ea typeface="ＭＳ Ｐゴシック" pitchFamily="-1" charset="-128"/>
          <a:cs typeface="ＭＳ Ｐゴシック" pitchFamily="-1" charset="-128"/>
        </a:defRPr>
      </a:lvl1pPr>
      <a:lvl2pPr algn="l" rtl="0" eaLnBrk="0" fontAlgn="base" hangingPunct="0">
        <a:lnSpc>
          <a:spcPct val="85000"/>
        </a:lnSpc>
        <a:spcBef>
          <a:spcPct val="0"/>
        </a:spcBef>
        <a:spcAft>
          <a:spcPct val="0"/>
        </a:spcAft>
        <a:defRPr sz="3600">
          <a:solidFill>
            <a:srgbClr val="FF9900"/>
          </a:solidFill>
          <a:latin typeface="Tahoma" pitchFamily="-1" charset="0"/>
          <a:ea typeface="ＭＳ Ｐゴシック" pitchFamily="-1" charset="-128"/>
          <a:cs typeface="ＭＳ Ｐゴシック" pitchFamily="-1" charset="-128"/>
        </a:defRPr>
      </a:lvl2pPr>
      <a:lvl3pPr algn="l" rtl="0" eaLnBrk="0" fontAlgn="base" hangingPunct="0">
        <a:lnSpc>
          <a:spcPct val="85000"/>
        </a:lnSpc>
        <a:spcBef>
          <a:spcPct val="0"/>
        </a:spcBef>
        <a:spcAft>
          <a:spcPct val="0"/>
        </a:spcAft>
        <a:defRPr sz="3600">
          <a:solidFill>
            <a:srgbClr val="FF9900"/>
          </a:solidFill>
          <a:latin typeface="Tahoma" pitchFamily="-1" charset="0"/>
          <a:ea typeface="ＭＳ Ｐゴシック" pitchFamily="-1" charset="-128"/>
          <a:cs typeface="ＭＳ Ｐゴシック" pitchFamily="-1" charset="-128"/>
        </a:defRPr>
      </a:lvl3pPr>
      <a:lvl4pPr algn="l" rtl="0" eaLnBrk="0" fontAlgn="base" hangingPunct="0">
        <a:lnSpc>
          <a:spcPct val="85000"/>
        </a:lnSpc>
        <a:spcBef>
          <a:spcPct val="0"/>
        </a:spcBef>
        <a:spcAft>
          <a:spcPct val="0"/>
        </a:spcAft>
        <a:defRPr sz="3600">
          <a:solidFill>
            <a:srgbClr val="FF9900"/>
          </a:solidFill>
          <a:latin typeface="Tahoma" pitchFamily="-1" charset="0"/>
          <a:ea typeface="ＭＳ Ｐゴシック" pitchFamily="-1" charset="-128"/>
          <a:cs typeface="ＭＳ Ｐゴシック" pitchFamily="-1" charset="-128"/>
        </a:defRPr>
      </a:lvl4pPr>
      <a:lvl5pPr algn="l" rtl="0" eaLnBrk="0" fontAlgn="base" hangingPunct="0">
        <a:lnSpc>
          <a:spcPct val="85000"/>
        </a:lnSpc>
        <a:spcBef>
          <a:spcPct val="0"/>
        </a:spcBef>
        <a:spcAft>
          <a:spcPct val="0"/>
        </a:spcAft>
        <a:defRPr sz="3600">
          <a:solidFill>
            <a:srgbClr val="FF9900"/>
          </a:solidFill>
          <a:latin typeface="Tahoma" pitchFamily="-1" charset="0"/>
          <a:ea typeface="ＭＳ Ｐゴシック" pitchFamily="-1" charset="-128"/>
          <a:cs typeface="ＭＳ Ｐゴシック" pitchFamily="-1" charset="-128"/>
        </a:defRPr>
      </a:lvl5pPr>
      <a:lvl6pPr marL="457200" algn="l" rtl="0" fontAlgn="base">
        <a:lnSpc>
          <a:spcPct val="85000"/>
        </a:lnSpc>
        <a:spcBef>
          <a:spcPct val="0"/>
        </a:spcBef>
        <a:spcAft>
          <a:spcPct val="0"/>
        </a:spcAft>
        <a:defRPr sz="3600">
          <a:solidFill>
            <a:srgbClr val="FF9900"/>
          </a:solidFill>
          <a:latin typeface="Tahoma" pitchFamily="-1" charset="0"/>
        </a:defRPr>
      </a:lvl6pPr>
      <a:lvl7pPr marL="914400" algn="l" rtl="0" fontAlgn="base">
        <a:lnSpc>
          <a:spcPct val="85000"/>
        </a:lnSpc>
        <a:spcBef>
          <a:spcPct val="0"/>
        </a:spcBef>
        <a:spcAft>
          <a:spcPct val="0"/>
        </a:spcAft>
        <a:defRPr sz="3600">
          <a:solidFill>
            <a:srgbClr val="FF9900"/>
          </a:solidFill>
          <a:latin typeface="Tahoma" pitchFamily="-1" charset="0"/>
        </a:defRPr>
      </a:lvl7pPr>
      <a:lvl8pPr marL="1371600" algn="l" rtl="0" fontAlgn="base">
        <a:lnSpc>
          <a:spcPct val="85000"/>
        </a:lnSpc>
        <a:spcBef>
          <a:spcPct val="0"/>
        </a:spcBef>
        <a:spcAft>
          <a:spcPct val="0"/>
        </a:spcAft>
        <a:defRPr sz="3600">
          <a:solidFill>
            <a:srgbClr val="FF9900"/>
          </a:solidFill>
          <a:latin typeface="Tahoma" pitchFamily="-1" charset="0"/>
        </a:defRPr>
      </a:lvl8pPr>
      <a:lvl9pPr marL="1828800" algn="l" rtl="0" fontAlgn="base">
        <a:lnSpc>
          <a:spcPct val="85000"/>
        </a:lnSpc>
        <a:spcBef>
          <a:spcPct val="0"/>
        </a:spcBef>
        <a:spcAft>
          <a:spcPct val="0"/>
        </a:spcAft>
        <a:defRPr sz="3600">
          <a:solidFill>
            <a:srgbClr val="FF9900"/>
          </a:solidFill>
          <a:latin typeface="Tahoma" pitchFamily="-1" charset="0"/>
        </a:defRPr>
      </a:lvl9pPr>
    </p:titleStyle>
    <p:bodyStyle>
      <a:lvl1pPr marL="342900" indent="-342900" algn="l" rtl="0" eaLnBrk="0" fontAlgn="base" hangingPunct="0">
        <a:spcBef>
          <a:spcPct val="20000"/>
        </a:spcBef>
        <a:spcAft>
          <a:spcPct val="0"/>
        </a:spcAft>
        <a:buClr>
          <a:srgbClr val="FF9900"/>
        </a:buClr>
        <a:buSzPct val="150000"/>
        <a:buFont typeface="Symbol" panose="05050102010706020507" pitchFamily="18" charset="2"/>
        <a:buChar char="·"/>
        <a:defRPr sz="3200" b="1">
          <a:solidFill>
            <a:srgbClr val="FFFFCC"/>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b="1">
          <a:solidFill>
            <a:srgbClr val="FFFFCC"/>
          </a:solidFill>
          <a:latin typeface="+mn-lt"/>
          <a:ea typeface="ＭＳ Ｐゴシック" pitchFamily="-1" charset="-128"/>
        </a:defRPr>
      </a:lvl2pPr>
      <a:lvl3pPr marL="1143000" indent="-228600" algn="l" rtl="0" eaLnBrk="0" fontAlgn="base" hangingPunct="0">
        <a:spcBef>
          <a:spcPct val="20000"/>
        </a:spcBef>
        <a:spcAft>
          <a:spcPct val="0"/>
        </a:spcAft>
        <a:buChar char="•"/>
        <a:defRPr sz="2400" b="1">
          <a:solidFill>
            <a:srgbClr val="FFFFCC"/>
          </a:solidFill>
          <a:latin typeface="+mn-lt"/>
          <a:ea typeface="ＭＳ Ｐゴシック" pitchFamily="-1" charset="-128"/>
        </a:defRPr>
      </a:lvl3pPr>
      <a:lvl4pPr marL="1600200" indent="-228600" algn="l" rtl="0" eaLnBrk="0" fontAlgn="base" hangingPunct="0">
        <a:spcBef>
          <a:spcPct val="20000"/>
        </a:spcBef>
        <a:spcAft>
          <a:spcPct val="0"/>
        </a:spcAft>
        <a:buChar char="–"/>
        <a:defRPr sz="2000" b="1">
          <a:solidFill>
            <a:srgbClr val="FFFFCC"/>
          </a:solidFill>
          <a:latin typeface="+mn-lt"/>
          <a:ea typeface="ＭＳ Ｐゴシック" pitchFamily="-1" charset="-128"/>
        </a:defRPr>
      </a:lvl4pPr>
      <a:lvl5pPr marL="2057400" indent="-228600" algn="l" rtl="0" eaLnBrk="0" fontAlgn="base" hangingPunct="0">
        <a:spcBef>
          <a:spcPct val="20000"/>
        </a:spcBef>
        <a:spcAft>
          <a:spcPct val="0"/>
        </a:spcAft>
        <a:buChar char="»"/>
        <a:defRPr sz="2000" b="1">
          <a:solidFill>
            <a:srgbClr val="FFFFCC"/>
          </a:solidFill>
          <a:latin typeface="+mn-lt"/>
          <a:ea typeface="ＭＳ Ｐゴシック" pitchFamily="-1" charset="-128"/>
        </a:defRPr>
      </a:lvl5pPr>
      <a:lvl6pPr marL="2514600" indent="-228600" algn="l" rtl="0" fontAlgn="base">
        <a:spcBef>
          <a:spcPct val="20000"/>
        </a:spcBef>
        <a:spcAft>
          <a:spcPct val="0"/>
        </a:spcAft>
        <a:buChar char="»"/>
        <a:defRPr sz="2000" b="1">
          <a:solidFill>
            <a:srgbClr val="FFFFCC"/>
          </a:solidFill>
          <a:latin typeface="+mn-lt"/>
          <a:ea typeface="ＭＳ Ｐゴシック" pitchFamily="-1" charset="-128"/>
        </a:defRPr>
      </a:lvl6pPr>
      <a:lvl7pPr marL="2971800" indent="-228600" algn="l" rtl="0" fontAlgn="base">
        <a:spcBef>
          <a:spcPct val="20000"/>
        </a:spcBef>
        <a:spcAft>
          <a:spcPct val="0"/>
        </a:spcAft>
        <a:buChar char="»"/>
        <a:defRPr sz="2000" b="1">
          <a:solidFill>
            <a:srgbClr val="FFFFCC"/>
          </a:solidFill>
          <a:latin typeface="+mn-lt"/>
          <a:ea typeface="ＭＳ Ｐゴシック" pitchFamily="-1" charset="-128"/>
        </a:defRPr>
      </a:lvl7pPr>
      <a:lvl8pPr marL="3429000" indent="-228600" algn="l" rtl="0" fontAlgn="base">
        <a:spcBef>
          <a:spcPct val="20000"/>
        </a:spcBef>
        <a:spcAft>
          <a:spcPct val="0"/>
        </a:spcAft>
        <a:buChar char="»"/>
        <a:defRPr sz="2000" b="1">
          <a:solidFill>
            <a:srgbClr val="FFFFCC"/>
          </a:solidFill>
          <a:latin typeface="+mn-lt"/>
          <a:ea typeface="ＭＳ Ｐゴシック" pitchFamily="-1" charset="-128"/>
        </a:defRPr>
      </a:lvl8pPr>
      <a:lvl9pPr marL="3886200" indent="-228600" algn="l" rtl="0" fontAlgn="base">
        <a:spcBef>
          <a:spcPct val="20000"/>
        </a:spcBef>
        <a:spcAft>
          <a:spcPct val="0"/>
        </a:spcAft>
        <a:buChar char="»"/>
        <a:defRPr sz="2000" b="1">
          <a:solidFill>
            <a:srgbClr val="FFFFCC"/>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png"/><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png"/><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1C2D32E-00D7-4A8B-BCD5-0713FDBC5257}"/>
              </a:ext>
            </a:extLst>
          </p:cNvPr>
          <p:cNvSpPr>
            <a:spLocks noGrp="1" noChangeArrowheads="1"/>
          </p:cNvSpPr>
          <p:nvPr>
            <p:ph type="ctrTitle"/>
          </p:nvPr>
        </p:nvSpPr>
        <p:spPr>
          <a:xfrm>
            <a:off x="571500" y="1752600"/>
            <a:ext cx="7905750" cy="2876550"/>
          </a:xfrm>
        </p:spPr>
        <p:txBody>
          <a:bodyPr/>
          <a:lstStyle/>
          <a:p>
            <a:pPr algn="ctr" eaLnBrk="1" hangingPunct="1"/>
            <a:r>
              <a:rPr lang="en-US" altLang="zh-CN" sz="5000">
                <a:effectLst>
                  <a:outerShdw blurRad="38100" dist="38100" dir="2700000" algn="tl">
                    <a:srgbClr val="000000"/>
                  </a:outerShdw>
                </a:effectLst>
                <a:ea typeface="宋体" panose="02010600030101010101" pitchFamily="2" charset="-122"/>
              </a:rPr>
              <a:t>Metabolic Response to Injury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96315987-2AB0-4838-AA1D-74F6ED76C62D}"/>
              </a:ext>
            </a:extLst>
          </p:cNvPr>
          <p:cNvSpPr>
            <a:spLocks noGrp="1" noChangeArrowheads="1"/>
          </p:cNvSpPr>
          <p:nvPr>
            <p:ph type="title"/>
          </p:nvPr>
        </p:nvSpPr>
        <p:spPr>
          <a:xfrm>
            <a:off x="593725" y="315913"/>
            <a:ext cx="7864475" cy="704850"/>
          </a:xfrm>
        </p:spPr>
        <p:txBody>
          <a:bodyPr/>
          <a:lstStyle/>
          <a:p>
            <a:pPr eaLnBrk="1" hangingPunct="1"/>
            <a:r>
              <a:rPr lang="en-US" altLang="zh-CN">
                <a:ea typeface="宋体" panose="02010600030101010101" pitchFamily="2" charset="-122"/>
              </a:rPr>
              <a:t>Starvation – Early Stage</a:t>
            </a:r>
          </a:p>
        </p:txBody>
      </p:sp>
      <p:sp>
        <p:nvSpPr>
          <p:cNvPr id="33794" name="Rectangle 8">
            <a:extLst>
              <a:ext uri="{FF2B5EF4-FFF2-40B4-BE49-F238E27FC236}">
                <a16:creationId xmlns:a16="http://schemas.microsoft.com/office/drawing/2014/main" id="{EB733A5A-06D1-4691-96AA-677C81E76186}"/>
              </a:ext>
            </a:extLst>
          </p:cNvPr>
          <p:cNvSpPr>
            <a:spLocks noChangeArrowheads="1"/>
          </p:cNvSpPr>
          <p:nvPr/>
        </p:nvSpPr>
        <p:spPr bwMode="auto">
          <a:xfrm>
            <a:off x="450850" y="6472238"/>
            <a:ext cx="2794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zh-CN" altLang="en-US" sz="3100">
                <a:solidFill>
                  <a:srgbClr val="000000"/>
                </a:solidFill>
                <a:ea typeface="宋体" panose="02010600030101010101" pitchFamily="2" charset="-122"/>
              </a:rPr>
              <a:t> </a:t>
            </a:r>
            <a:endParaRPr lang="zh-CN" altLang="en-US">
              <a:ea typeface="宋体" panose="02010600030101010101" pitchFamily="2" charset="-122"/>
            </a:endParaRPr>
          </a:p>
        </p:txBody>
      </p:sp>
      <p:sp>
        <p:nvSpPr>
          <p:cNvPr id="33795" name="Line 1531">
            <a:extLst>
              <a:ext uri="{FF2B5EF4-FFF2-40B4-BE49-F238E27FC236}">
                <a16:creationId xmlns:a16="http://schemas.microsoft.com/office/drawing/2014/main" id="{8A3E1FEC-D9F3-42C4-9884-138ED21BFCE2}"/>
              </a:ext>
            </a:extLst>
          </p:cNvPr>
          <p:cNvSpPr>
            <a:spLocks noChangeShapeType="1"/>
          </p:cNvSpPr>
          <p:nvPr/>
        </p:nvSpPr>
        <p:spPr bwMode="auto">
          <a:xfrm>
            <a:off x="647700" y="1009650"/>
            <a:ext cx="775335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796" name="Rectangle 1534">
            <a:extLst>
              <a:ext uri="{FF2B5EF4-FFF2-40B4-BE49-F238E27FC236}">
                <a16:creationId xmlns:a16="http://schemas.microsoft.com/office/drawing/2014/main" id="{01501D59-76BA-4DC9-9702-39D81350EC36}"/>
              </a:ext>
            </a:extLst>
          </p:cNvPr>
          <p:cNvSpPr>
            <a:spLocks noGrp="1" noChangeArrowheads="1"/>
          </p:cNvSpPr>
          <p:nvPr>
            <p:ph type="body" idx="1"/>
          </p:nvPr>
        </p:nvSpPr>
        <p:spPr/>
        <p:txBody>
          <a:bodyPr/>
          <a:lstStyle/>
          <a:p>
            <a:pPr eaLnBrk="1" hangingPunct="1"/>
            <a:endParaRPr lang="zh-CN" altLang="en-US">
              <a:ea typeface="宋体" panose="02010600030101010101" pitchFamily="2" charset="-122"/>
            </a:endParaRPr>
          </a:p>
        </p:txBody>
      </p:sp>
      <p:grpSp>
        <p:nvGrpSpPr>
          <p:cNvPr id="33797" name="Group 1579">
            <a:extLst>
              <a:ext uri="{FF2B5EF4-FFF2-40B4-BE49-F238E27FC236}">
                <a16:creationId xmlns:a16="http://schemas.microsoft.com/office/drawing/2014/main" id="{A07CE79B-2703-4ED8-BA42-A4AC4BEDF34C}"/>
              </a:ext>
            </a:extLst>
          </p:cNvPr>
          <p:cNvGrpSpPr>
            <a:grpSpLocks/>
          </p:cNvGrpSpPr>
          <p:nvPr/>
        </p:nvGrpSpPr>
        <p:grpSpPr bwMode="auto">
          <a:xfrm>
            <a:off x="285750" y="1290638"/>
            <a:ext cx="8572500" cy="5319712"/>
            <a:chOff x="96" y="861"/>
            <a:chExt cx="5568" cy="3459"/>
          </a:xfrm>
        </p:grpSpPr>
        <p:graphicFrame>
          <p:nvGraphicFramePr>
            <p:cNvPr id="33799" name="Object 2">
              <a:extLst>
                <a:ext uri="{FF2B5EF4-FFF2-40B4-BE49-F238E27FC236}">
                  <a16:creationId xmlns:a16="http://schemas.microsoft.com/office/drawing/2014/main" id="{35AF98BD-58DE-42A2-B4D7-15F17DAF8F27}"/>
                </a:ext>
              </a:extLst>
            </p:cNvPr>
            <p:cNvGraphicFramePr>
              <a:graphicFrameLocks/>
            </p:cNvGraphicFramePr>
            <p:nvPr/>
          </p:nvGraphicFramePr>
          <p:xfrm>
            <a:off x="96" y="864"/>
            <a:ext cx="5568" cy="3456"/>
          </p:xfrm>
          <a:graphic>
            <a:graphicData uri="http://schemas.openxmlformats.org/presentationml/2006/ole">
              <mc:AlternateContent xmlns:mc="http://schemas.openxmlformats.org/markup-compatibility/2006">
                <mc:Choice xmlns:v="urn:schemas-microsoft-com:vml" Requires="v">
                  <p:oleObj spid="_x0000_s2049" name="Bitmap Image" r:id="rId4" imgW="0" imgH="0" progId="Paint.Picture">
                    <p:embed/>
                  </p:oleObj>
                </mc:Choice>
                <mc:Fallback>
                  <p:oleObj name="Bitmap Image" r:id="rId4" imgW="0" imgH="0" progId="Paint.Picture">
                    <p:embed/>
                    <p:pic>
                      <p:nvPicPr>
                        <p:cNvPr id="33799" name="Object 2">
                          <a:extLst>
                            <a:ext uri="{FF2B5EF4-FFF2-40B4-BE49-F238E27FC236}">
                              <a16:creationId xmlns:a16="http://schemas.microsoft.com/office/drawing/2014/main" id="{35AF98BD-58DE-42A2-B4D7-15F17DAF8F27}"/>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 y="864"/>
                          <a:ext cx="5568" cy="3456"/>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pSp>
          <p:nvGrpSpPr>
            <p:cNvPr id="33800" name="Group 1578">
              <a:extLst>
                <a:ext uri="{FF2B5EF4-FFF2-40B4-BE49-F238E27FC236}">
                  <a16:creationId xmlns:a16="http://schemas.microsoft.com/office/drawing/2014/main" id="{7F568F0A-32AB-42DC-807F-FCBB9FBC8D10}"/>
                </a:ext>
              </a:extLst>
            </p:cNvPr>
            <p:cNvGrpSpPr>
              <a:grpSpLocks/>
            </p:cNvGrpSpPr>
            <p:nvPr/>
          </p:nvGrpSpPr>
          <p:grpSpPr bwMode="auto">
            <a:xfrm>
              <a:off x="288" y="861"/>
              <a:ext cx="5324" cy="3220"/>
              <a:chOff x="288" y="861"/>
              <a:chExt cx="5324" cy="3220"/>
            </a:xfrm>
          </p:grpSpPr>
          <p:sp>
            <p:nvSpPr>
              <p:cNvPr id="33801" name="Rectangle 1538">
                <a:extLst>
                  <a:ext uri="{FF2B5EF4-FFF2-40B4-BE49-F238E27FC236}">
                    <a16:creationId xmlns:a16="http://schemas.microsoft.com/office/drawing/2014/main" id="{793C4CA6-02E7-4F78-81AF-2DEBE7DED775}"/>
                  </a:ext>
                </a:extLst>
              </p:cNvPr>
              <p:cNvSpPr>
                <a:spLocks noChangeArrowheads="1"/>
              </p:cNvSpPr>
              <p:nvPr/>
            </p:nvSpPr>
            <p:spPr bwMode="auto">
              <a:xfrm>
                <a:off x="1422" y="3681"/>
                <a:ext cx="518"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Intestine</a:t>
                </a:r>
              </a:p>
            </p:txBody>
          </p:sp>
          <p:sp>
            <p:nvSpPr>
              <p:cNvPr id="33802" name="Rectangle 1539">
                <a:extLst>
                  <a:ext uri="{FF2B5EF4-FFF2-40B4-BE49-F238E27FC236}">
                    <a16:creationId xmlns:a16="http://schemas.microsoft.com/office/drawing/2014/main" id="{E95E782A-D825-435B-8CD5-0F3442C6BD11}"/>
                  </a:ext>
                </a:extLst>
              </p:cNvPr>
              <p:cNvSpPr>
                <a:spLocks noChangeArrowheads="1"/>
              </p:cNvSpPr>
              <p:nvPr/>
            </p:nvSpPr>
            <p:spPr bwMode="auto">
              <a:xfrm>
                <a:off x="1197" y="861"/>
                <a:ext cx="461"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Muscle</a:t>
                </a:r>
              </a:p>
            </p:txBody>
          </p:sp>
          <p:sp>
            <p:nvSpPr>
              <p:cNvPr id="33803" name="Rectangle 1540">
                <a:extLst>
                  <a:ext uri="{FF2B5EF4-FFF2-40B4-BE49-F238E27FC236}">
                    <a16:creationId xmlns:a16="http://schemas.microsoft.com/office/drawing/2014/main" id="{07A5695C-7348-491C-8EE6-F2C3A5CC3526}"/>
                  </a:ext>
                </a:extLst>
              </p:cNvPr>
              <p:cNvSpPr>
                <a:spLocks noChangeArrowheads="1"/>
              </p:cNvSpPr>
              <p:nvPr/>
            </p:nvSpPr>
            <p:spPr bwMode="auto">
              <a:xfrm>
                <a:off x="3512" y="2480"/>
                <a:ext cx="369"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Liver</a:t>
                </a:r>
              </a:p>
            </p:txBody>
          </p:sp>
          <p:sp>
            <p:nvSpPr>
              <p:cNvPr id="33804" name="Rectangle 1541">
                <a:extLst>
                  <a:ext uri="{FF2B5EF4-FFF2-40B4-BE49-F238E27FC236}">
                    <a16:creationId xmlns:a16="http://schemas.microsoft.com/office/drawing/2014/main" id="{BCA17238-3657-468C-B4DF-F716E8127FE1}"/>
                  </a:ext>
                </a:extLst>
              </p:cNvPr>
              <p:cNvSpPr>
                <a:spLocks noChangeArrowheads="1"/>
              </p:cNvSpPr>
              <p:nvPr/>
            </p:nvSpPr>
            <p:spPr bwMode="auto">
              <a:xfrm>
                <a:off x="5236" y="1378"/>
                <a:ext cx="376"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Brain</a:t>
                </a:r>
              </a:p>
            </p:txBody>
          </p:sp>
          <p:sp>
            <p:nvSpPr>
              <p:cNvPr id="33805" name="Rectangle 1542">
                <a:extLst>
                  <a:ext uri="{FF2B5EF4-FFF2-40B4-BE49-F238E27FC236}">
                    <a16:creationId xmlns:a16="http://schemas.microsoft.com/office/drawing/2014/main" id="{88782156-037E-4E6E-9C48-AE1BC446B93C}"/>
                  </a:ext>
                </a:extLst>
              </p:cNvPr>
              <p:cNvSpPr>
                <a:spLocks noChangeArrowheads="1"/>
              </p:cNvSpPr>
              <p:nvPr/>
            </p:nvSpPr>
            <p:spPr bwMode="auto">
              <a:xfrm>
                <a:off x="5063" y="3585"/>
                <a:ext cx="460"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Kidney</a:t>
                </a:r>
              </a:p>
            </p:txBody>
          </p:sp>
          <p:sp>
            <p:nvSpPr>
              <p:cNvPr id="33806" name="Line 1543">
                <a:extLst>
                  <a:ext uri="{FF2B5EF4-FFF2-40B4-BE49-F238E27FC236}">
                    <a16:creationId xmlns:a16="http://schemas.microsoft.com/office/drawing/2014/main" id="{5BD4C57C-259A-4B1C-852C-F9FFBE91784A}"/>
                  </a:ext>
                </a:extLst>
              </p:cNvPr>
              <p:cNvSpPr>
                <a:spLocks noChangeShapeType="1"/>
              </p:cNvSpPr>
              <p:nvPr/>
            </p:nvSpPr>
            <p:spPr bwMode="auto">
              <a:xfrm>
                <a:off x="2448" y="2160"/>
                <a:ext cx="1344" cy="1"/>
              </a:xfrm>
              <a:prstGeom prst="line">
                <a:avLst/>
              </a:prstGeom>
              <a:noFill/>
              <a:ln w="12700">
                <a:solidFill>
                  <a:schemeClr val="bg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7" name="Rectangle 1544">
                <a:extLst>
                  <a:ext uri="{FF2B5EF4-FFF2-40B4-BE49-F238E27FC236}">
                    <a16:creationId xmlns:a16="http://schemas.microsoft.com/office/drawing/2014/main" id="{E2EFCE7A-4ED1-4BAA-AAA7-F8F3CD3B00A3}"/>
                  </a:ext>
                </a:extLst>
              </p:cNvPr>
              <p:cNvSpPr>
                <a:spLocks noChangeArrowheads="1"/>
              </p:cNvSpPr>
              <p:nvPr/>
            </p:nvSpPr>
            <p:spPr bwMode="auto">
              <a:xfrm>
                <a:off x="2441" y="1809"/>
                <a:ext cx="1167"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800" b="1">
                    <a:solidFill>
                      <a:schemeClr val="bg1"/>
                    </a:solidFill>
                    <a:ea typeface="宋体" panose="02010600030101010101" pitchFamily="2" charset="-122"/>
                  </a:rPr>
                  <a:t>Gluconeogenesis</a:t>
                </a:r>
              </a:p>
            </p:txBody>
          </p:sp>
          <p:sp>
            <p:nvSpPr>
              <p:cNvPr id="33808" name="Rectangle 1545">
                <a:extLst>
                  <a:ext uri="{FF2B5EF4-FFF2-40B4-BE49-F238E27FC236}">
                    <a16:creationId xmlns:a16="http://schemas.microsoft.com/office/drawing/2014/main" id="{D975DB8E-F9A2-4125-AAB0-476806941DBC}"/>
                  </a:ext>
                </a:extLst>
              </p:cNvPr>
              <p:cNvSpPr>
                <a:spLocks noChangeArrowheads="1"/>
              </p:cNvSpPr>
              <p:nvPr/>
            </p:nvSpPr>
            <p:spPr bwMode="auto">
              <a:xfrm>
                <a:off x="2535" y="2193"/>
                <a:ext cx="870"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800" b="1">
                    <a:solidFill>
                      <a:schemeClr val="bg1"/>
                    </a:solidFill>
                    <a:ea typeface="宋体" panose="02010600030101010101" pitchFamily="2" charset="-122"/>
                  </a:rPr>
                  <a:t>Ketogenesis</a:t>
                </a:r>
              </a:p>
            </p:txBody>
          </p:sp>
          <p:sp>
            <p:nvSpPr>
              <p:cNvPr id="33809" name="Line 1546">
                <a:extLst>
                  <a:ext uri="{FF2B5EF4-FFF2-40B4-BE49-F238E27FC236}">
                    <a16:creationId xmlns:a16="http://schemas.microsoft.com/office/drawing/2014/main" id="{F073CC1E-C779-4FF6-9578-909B1B603B48}"/>
                  </a:ext>
                </a:extLst>
              </p:cNvPr>
              <p:cNvSpPr>
                <a:spLocks noChangeShapeType="1"/>
              </p:cNvSpPr>
              <p:nvPr/>
            </p:nvSpPr>
            <p:spPr bwMode="auto">
              <a:xfrm>
                <a:off x="2400" y="2496"/>
                <a:ext cx="912" cy="1"/>
              </a:xfrm>
              <a:prstGeom prst="line">
                <a:avLst/>
              </a:prstGeom>
              <a:noFill/>
              <a:ln w="12700">
                <a:solidFill>
                  <a:schemeClr val="bg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0" name="Rectangle 1547">
                <a:extLst>
                  <a:ext uri="{FF2B5EF4-FFF2-40B4-BE49-F238E27FC236}">
                    <a16:creationId xmlns:a16="http://schemas.microsoft.com/office/drawing/2014/main" id="{C7D0E42F-C282-4D8D-8B7F-12C258E89EDC}"/>
                  </a:ext>
                </a:extLst>
              </p:cNvPr>
              <p:cNvSpPr>
                <a:spLocks noChangeArrowheads="1"/>
              </p:cNvSpPr>
              <p:nvPr/>
            </p:nvSpPr>
            <p:spPr bwMode="auto">
              <a:xfrm>
                <a:off x="2518" y="2576"/>
                <a:ext cx="879"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800" b="1">
                    <a:solidFill>
                      <a:schemeClr val="bg1"/>
                    </a:solidFill>
                    <a:ea typeface="宋体" panose="02010600030101010101" pitchFamily="2" charset="-122"/>
                  </a:rPr>
                  <a:t>Ureagenesis</a:t>
                </a:r>
              </a:p>
            </p:txBody>
          </p:sp>
          <p:sp>
            <p:nvSpPr>
              <p:cNvPr id="33811" name="Line 1548">
                <a:extLst>
                  <a:ext uri="{FF2B5EF4-FFF2-40B4-BE49-F238E27FC236}">
                    <a16:creationId xmlns:a16="http://schemas.microsoft.com/office/drawing/2014/main" id="{2EBFB0BE-F682-4ECF-8191-F50F71B9178C}"/>
                  </a:ext>
                </a:extLst>
              </p:cNvPr>
              <p:cNvSpPr>
                <a:spLocks noChangeShapeType="1"/>
              </p:cNvSpPr>
              <p:nvPr/>
            </p:nvSpPr>
            <p:spPr bwMode="auto">
              <a:xfrm>
                <a:off x="288" y="1296"/>
                <a:ext cx="1" cy="2736"/>
              </a:xfrm>
              <a:prstGeom prst="line">
                <a:avLst/>
              </a:prstGeom>
              <a:noFill/>
              <a:ln w="254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2" name="Line 1549">
                <a:extLst>
                  <a:ext uri="{FF2B5EF4-FFF2-40B4-BE49-F238E27FC236}">
                    <a16:creationId xmlns:a16="http://schemas.microsoft.com/office/drawing/2014/main" id="{CBBF91DD-484A-49D5-B25C-8E95EFF40C57}"/>
                  </a:ext>
                </a:extLst>
              </p:cNvPr>
              <p:cNvSpPr>
                <a:spLocks noChangeShapeType="1"/>
              </p:cNvSpPr>
              <p:nvPr/>
            </p:nvSpPr>
            <p:spPr bwMode="auto">
              <a:xfrm>
                <a:off x="288" y="4080"/>
                <a:ext cx="3984" cy="1"/>
              </a:xfrm>
              <a:prstGeom prst="line">
                <a:avLst/>
              </a:prstGeom>
              <a:noFill/>
              <a:ln w="254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13" name="Line 1550">
                <a:extLst>
                  <a:ext uri="{FF2B5EF4-FFF2-40B4-BE49-F238E27FC236}">
                    <a16:creationId xmlns:a16="http://schemas.microsoft.com/office/drawing/2014/main" id="{D00A4B6E-286E-4D6B-AFF8-7EBC0E5C5173}"/>
                  </a:ext>
                </a:extLst>
              </p:cNvPr>
              <p:cNvSpPr>
                <a:spLocks noChangeShapeType="1"/>
              </p:cNvSpPr>
              <p:nvPr/>
            </p:nvSpPr>
            <p:spPr bwMode="auto">
              <a:xfrm flipV="1">
                <a:off x="4272" y="3810"/>
                <a:ext cx="210" cy="269"/>
              </a:xfrm>
              <a:prstGeom prst="line">
                <a:avLst/>
              </a:prstGeom>
              <a:noFill/>
              <a:ln w="254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814" name="Line 1551">
                <a:extLst>
                  <a:ext uri="{FF2B5EF4-FFF2-40B4-BE49-F238E27FC236}">
                    <a16:creationId xmlns:a16="http://schemas.microsoft.com/office/drawing/2014/main" id="{A316AAB2-0B0C-4502-8729-1FC300BAF601}"/>
                  </a:ext>
                </a:extLst>
              </p:cNvPr>
              <p:cNvSpPr>
                <a:spLocks noChangeShapeType="1"/>
              </p:cNvSpPr>
              <p:nvPr/>
            </p:nvSpPr>
            <p:spPr bwMode="auto">
              <a:xfrm>
                <a:off x="288" y="2640"/>
                <a:ext cx="240" cy="192"/>
              </a:xfrm>
              <a:prstGeom prst="line">
                <a:avLst/>
              </a:prstGeom>
              <a:noFill/>
              <a:ln w="381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815" name="Rectangle 1552">
                <a:extLst>
                  <a:ext uri="{FF2B5EF4-FFF2-40B4-BE49-F238E27FC236}">
                    <a16:creationId xmlns:a16="http://schemas.microsoft.com/office/drawing/2014/main" id="{D3F580AF-AD74-43CC-926E-7B09B1212375}"/>
                  </a:ext>
                </a:extLst>
              </p:cNvPr>
              <p:cNvSpPr>
                <a:spLocks noChangeArrowheads="1"/>
              </p:cNvSpPr>
              <p:nvPr/>
            </p:nvSpPr>
            <p:spPr bwMode="auto">
              <a:xfrm>
                <a:off x="464" y="1665"/>
                <a:ext cx="607"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Glutamine</a:t>
                </a:r>
              </a:p>
            </p:txBody>
          </p:sp>
          <p:sp>
            <p:nvSpPr>
              <p:cNvPr id="33816" name="Line 1553">
                <a:extLst>
                  <a:ext uri="{FF2B5EF4-FFF2-40B4-BE49-F238E27FC236}">
                    <a16:creationId xmlns:a16="http://schemas.microsoft.com/office/drawing/2014/main" id="{2FCA53F5-5282-41F1-8381-64753D9CC3C7}"/>
                  </a:ext>
                </a:extLst>
              </p:cNvPr>
              <p:cNvSpPr>
                <a:spLocks noChangeShapeType="1"/>
              </p:cNvSpPr>
              <p:nvPr/>
            </p:nvSpPr>
            <p:spPr bwMode="auto">
              <a:xfrm>
                <a:off x="1152" y="1248"/>
                <a:ext cx="1392" cy="576"/>
              </a:xfrm>
              <a:prstGeom prst="line">
                <a:avLst/>
              </a:prstGeom>
              <a:noFill/>
              <a:ln w="508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817" name="Rectangle 1554">
                <a:extLst>
                  <a:ext uri="{FF2B5EF4-FFF2-40B4-BE49-F238E27FC236}">
                    <a16:creationId xmlns:a16="http://schemas.microsoft.com/office/drawing/2014/main" id="{27FBD6F6-133B-43FF-B4C6-ABD3ECBA6341}"/>
                  </a:ext>
                </a:extLst>
              </p:cNvPr>
              <p:cNvSpPr>
                <a:spLocks noChangeArrowheads="1"/>
              </p:cNvSpPr>
              <p:nvPr/>
            </p:nvSpPr>
            <p:spPr bwMode="auto">
              <a:xfrm>
                <a:off x="1822" y="1306"/>
                <a:ext cx="986"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Alanine / Pyruvate</a:t>
                </a:r>
              </a:p>
            </p:txBody>
          </p:sp>
          <p:sp>
            <p:nvSpPr>
              <p:cNvPr id="33818" name="Rectangle 1555">
                <a:extLst>
                  <a:ext uri="{FF2B5EF4-FFF2-40B4-BE49-F238E27FC236}">
                    <a16:creationId xmlns:a16="http://schemas.microsoft.com/office/drawing/2014/main" id="{654A7565-7459-43A0-92AE-6DD9CF064809}"/>
                  </a:ext>
                </a:extLst>
              </p:cNvPr>
              <p:cNvSpPr>
                <a:spLocks noChangeArrowheads="1"/>
              </p:cNvSpPr>
              <p:nvPr/>
            </p:nvSpPr>
            <p:spPr bwMode="auto">
              <a:xfrm>
                <a:off x="3446" y="1413"/>
                <a:ext cx="524"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Glucose</a:t>
                </a:r>
              </a:p>
            </p:txBody>
          </p:sp>
          <p:sp>
            <p:nvSpPr>
              <p:cNvPr id="33819" name="Rectangle 1556">
                <a:extLst>
                  <a:ext uri="{FF2B5EF4-FFF2-40B4-BE49-F238E27FC236}">
                    <a16:creationId xmlns:a16="http://schemas.microsoft.com/office/drawing/2014/main" id="{5B9BDB9A-AAA8-4389-80CF-5AF9E56FB965}"/>
                  </a:ext>
                </a:extLst>
              </p:cNvPr>
              <p:cNvSpPr>
                <a:spLocks noChangeArrowheads="1"/>
              </p:cNvSpPr>
              <p:nvPr/>
            </p:nvSpPr>
            <p:spPr bwMode="auto">
              <a:xfrm>
                <a:off x="4503" y="2288"/>
                <a:ext cx="499"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Ketones</a:t>
                </a:r>
              </a:p>
            </p:txBody>
          </p:sp>
          <p:sp>
            <p:nvSpPr>
              <p:cNvPr id="33820" name="Line 1557">
                <a:extLst>
                  <a:ext uri="{FF2B5EF4-FFF2-40B4-BE49-F238E27FC236}">
                    <a16:creationId xmlns:a16="http://schemas.microsoft.com/office/drawing/2014/main" id="{5AFD8E3E-0E38-426B-B336-0892770192E1}"/>
                  </a:ext>
                </a:extLst>
              </p:cNvPr>
              <p:cNvSpPr>
                <a:spLocks noChangeShapeType="1"/>
              </p:cNvSpPr>
              <p:nvPr/>
            </p:nvSpPr>
            <p:spPr bwMode="auto">
              <a:xfrm flipV="1">
                <a:off x="3552" y="1494"/>
                <a:ext cx="774" cy="378"/>
              </a:xfrm>
              <a:prstGeom prst="line">
                <a:avLst/>
              </a:prstGeom>
              <a:noFill/>
              <a:ln w="5715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821" name="Arc 1558">
                <a:extLst>
                  <a:ext uri="{FF2B5EF4-FFF2-40B4-BE49-F238E27FC236}">
                    <a16:creationId xmlns:a16="http://schemas.microsoft.com/office/drawing/2014/main" id="{C77D9F40-955C-4281-84B6-F35BD0907E37}"/>
                  </a:ext>
                </a:extLst>
              </p:cNvPr>
              <p:cNvSpPr>
                <a:spLocks/>
              </p:cNvSpPr>
              <p:nvPr/>
            </p:nvSpPr>
            <p:spPr bwMode="auto">
              <a:xfrm>
                <a:off x="3696" y="1625"/>
                <a:ext cx="1104" cy="728"/>
              </a:xfrm>
              <a:custGeom>
                <a:avLst/>
                <a:gdLst>
                  <a:gd name="T0" fmla="*/ 3 w 21600"/>
                  <a:gd name="T1" fmla="*/ 0 h 23400"/>
                  <a:gd name="T2" fmla="*/ 0 w 21600"/>
                  <a:gd name="T3" fmla="*/ 1 h 23400"/>
                  <a:gd name="T4" fmla="*/ 0 w 21600"/>
                  <a:gd name="T5" fmla="*/ 0 h 23400"/>
                  <a:gd name="T6" fmla="*/ 0 60000 65536"/>
                  <a:gd name="T7" fmla="*/ 0 60000 65536"/>
                  <a:gd name="T8" fmla="*/ 0 60000 65536"/>
                  <a:gd name="T9" fmla="*/ 0 w 21600"/>
                  <a:gd name="T10" fmla="*/ 0 h 23400"/>
                  <a:gd name="T11" fmla="*/ 21600 w 21600"/>
                  <a:gd name="T12" fmla="*/ 23400 h 23400"/>
                </a:gdLst>
                <a:ahLst/>
                <a:cxnLst>
                  <a:cxn ang="T6">
                    <a:pos x="T0" y="T1"/>
                  </a:cxn>
                  <a:cxn ang="T7">
                    <a:pos x="T2" y="T3"/>
                  </a:cxn>
                  <a:cxn ang="T8">
                    <a:pos x="T4" y="T5"/>
                  </a:cxn>
                </a:cxnLst>
                <a:rect l="T9" t="T10" r="T11" b="T12"/>
                <a:pathLst>
                  <a:path w="21600" h="23400" fill="none" extrusionOk="0">
                    <a:moveTo>
                      <a:pt x="21524" y="0"/>
                    </a:moveTo>
                    <a:cubicBezTo>
                      <a:pt x="21574" y="598"/>
                      <a:pt x="21600" y="1199"/>
                      <a:pt x="21600" y="1800"/>
                    </a:cubicBezTo>
                    <a:cubicBezTo>
                      <a:pt x="21600" y="13729"/>
                      <a:pt x="11929" y="23400"/>
                      <a:pt x="-1" y="23400"/>
                    </a:cubicBezTo>
                  </a:path>
                  <a:path w="21600" h="23400" stroke="0" extrusionOk="0">
                    <a:moveTo>
                      <a:pt x="21524" y="0"/>
                    </a:moveTo>
                    <a:cubicBezTo>
                      <a:pt x="21574" y="598"/>
                      <a:pt x="21600" y="1199"/>
                      <a:pt x="21600" y="1800"/>
                    </a:cubicBezTo>
                    <a:cubicBezTo>
                      <a:pt x="21600" y="13729"/>
                      <a:pt x="11929" y="23400"/>
                      <a:pt x="-1" y="23400"/>
                    </a:cubicBezTo>
                    <a:lnTo>
                      <a:pt x="0" y="1800"/>
                    </a:lnTo>
                    <a:lnTo>
                      <a:pt x="21524" y="0"/>
                    </a:lnTo>
                    <a:close/>
                  </a:path>
                </a:pathLst>
              </a:custGeom>
              <a:noFill/>
              <a:ln w="12700" cap="rnd">
                <a:solidFill>
                  <a:schemeClr val="bg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22" name="Arc 1559">
                <a:extLst>
                  <a:ext uri="{FF2B5EF4-FFF2-40B4-BE49-F238E27FC236}">
                    <a16:creationId xmlns:a16="http://schemas.microsoft.com/office/drawing/2014/main" id="{DFDF124A-EDAE-4D56-862F-13E1B0A3E1E7}"/>
                  </a:ext>
                </a:extLst>
              </p:cNvPr>
              <p:cNvSpPr>
                <a:spLocks/>
              </p:cNvSpPr>
              <p:nvPr/>
            </p:nvSpPr>
            <p:spPr bwMode="auto">
              <a:xfrm>
                <a:off x="3688" y="2401"/>
                <a:ext cx="873" cy="528"/>
              </a:xfrm>
              <a:custGeom>
                <a:avLst/>
                <a:gdLst>
                  <a:gd name="T0" fmla="*/ 0 w 23108"/>
                  <a:gd name="T1" fmla="*/ 0 h 21600"/>
                  <a:gd name="T2" fmla="*/ 1 w 23108"/>
                  <a:gd name="T3" fmla="*/ 0 h 21600"/>
                  <a:gd name="T4" fmla="*/ 0 w 23108"/>
                  <a:gd name="T5" fmla="*/ 0 h 21600"/>
                  <a:gd name="T6" fmla="*/ 0 60000 65536"/>
                  <a:gd name="T7" fmla="*/ 0 60000 65536"/>
                  <a:gd name="T8" fmla="*/ 0 60000 65536"/>
                  <a:gd name="T9" fmla="*/ 0 w 23108"/>
                  <a:gd name="T10" fmla="*/ 0 h 21600"/>
                  <a:gd name="T11" fmla="*/ 23108 w 23108"/>
                  <a:gd name="T12" fmla="*/ 21600 h 21600"/>
                </a:gdLst>
                <a:ahLst/>
                <a:cxnLst>
                  <a:cxn ang="T6">
                    <a:pos x="T0" y="T1"/>
                  </a:cxn>
                  <a:cxn ang="T7">
                    <a:pos x="T2" y="T3"/>
                  </a:cxn>
                  <a:cxn ang="T8">
                    <a:pos x="T4" y="T5"/>
                  </a:cxn>
                </a:cxnLst>
                <a:rect l="T9" t="T10" r="T11" b="T12"/>
                <a:pathLst>
                  <a:path w="23108" h="21600" fill="none" extrusionOk="0">
                    <a:moveTo>
                      <a:pt x="-1" y="52"/>
                    </a:moveTo>
                    <a:cubicBezTo>
                      <a:pt x="501" y="17"/>
                      <a:pt x="1004" y="-1"/>
                      <a:pt x="1508" y="-1"/>
                    </a:cubicBezTo>
                    <a:cubicBezTo>
                      <a:pt x="13437" y="-1"/>
                      <a:pt x="23108" y="9670"/>
                      <a:pt x="23108" y="21600"/>
                    </a:cubicBezTo>
                  </a:path>
                  <a:path w="23108" h="21600" stroke="0" extrusionOk="0">
                    <a:moveTo>
                      <a:pt x="-1" y="52"/>
                    </a:moveTo>
                    <a:cubicBezTo>
                      <a:pt x="501" y="17"/>
                      <a:pt x="1004" y="-1"/>
                      <a:pt x="1508" y="-1"/>
                    </a:cubicBezTo>
                    <a:cubicBezTo>
                      <a:pt x="13437" y="-1"/>
                      <a:pt x="23108" y="9670"/>
                      <a:pt x="23108" y="21600"/>
                    </a:cubicBezTo>
                    <a:lnTo>
                      <a:pt x="1508" y="21600"/>
                    </a:lnTo>
                    <a:lnTo>
                      <a:pt x="-1" y="52"/>
                    </a:lnTo>
                    <a:close/>
                  </a:path>
                </a:pathLst>
              </a:custGeom>
              <a:noFill/>
              <a:ln w="12700" cap="rnd">
                <a:solidFill>
                  <a:schemeClr val="bg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23" name="Line 1560">
                <a:extLst>
                  <a:ext uri="{FF2B5EF4-FFF2-40B4-BE49-F238E27FC236}">
                    <a16:creationId xmlns:a16="http://schemas.microsoft.com/office/drawing/2014/main" id="{CDF9889C-97C4-42C7-8E55-79DEFAF3E4AC}"/>
                  </a:ext>
                </a:extLst>
              </p:cNvPr>
              <p:cNvSpPr>
                <a:spLocks noChangeShapeType="1"/>
              </p:cNvSpPr>
              <p:nvPr/>
            </p:nvSpPr>
            <p:spPr bwMode="auto">
              <a:xfrm>
                <a:off x="3120" y="2784"/>
                <a:ext cx="1248" cy="576"/>
              </a:xfrm>
              <a:prstGeom prst="line">
                <a:avLst/>
              </a:prstGeom>
              <a:noFill/>
              <a:ln w="5715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824" name="Rectangle 1561">
                <a:extLst>
                  <a:ext uri="{FF2B5EF4-FFF2-40B4-BE49-F238E27FC236}">
                    <a16:creationId xmlns:a16="http://schemas.microsoft.com/office/drawing/2014/main" id="{7A3DACF9-146F-4B97-8092-94E051D31323}"/>
                  </a:ext>
                </a:extLst>
              </p:cNvPr>
              <p:cNvSpPr>
                <a:spLocks noChangeArrowheads="1"/>
              </p:cNvSpPr>
              <p:nvPr/>
            </p:nvSpPr>
            <p:spPr bwMode="auto">
              <a:xfrm>
                <a:off x="3429" y="3105"/>
                <a:ext cx="344"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Urea</a:t>
                </a:r>
              </a:p>
            </p:txBody>
          </p:sp>
          <p:sp>
            <p:nvSpPr>
              <p:cNvPr id="33825" name="Arc 1562">
                <a:extLst>
                  <a:ext uri="{FF2B5EF4-FFF2-40B4-BE49-F238E27FC236}">
                    <a16:creationId xmlns:a16="http://schemas.microsoft.com/office/drawing/2014/main" id="{3BCE1933-B7FE-4DD8-91BB-635852F084A2}"/>
                  </a:ext>
                </a:extLst>
              </p:cNvPr>
              <p:cNvSpPr>
                <a:spLocks/>
              </p:cNvSpPr>
              <p:nvPr/>
            </p:nvSpPr>
            <p:spPr bwMode="auto">
              <a:xfrm>
                <a:off x="1536" y="2832"/>
                <a:ext cx="1440" cy="720"/>
              </a:xfrm>
              <a:custGeom>
                <a:avLst/>
                <a:gdLst>
                  <a:gd name="T0" fmla="*/ 6 w 21600"/>
                  <a:gd name="T1" fmla="*/ 0 h 21600"/>
                  <a:gd name="T2" fmla="*/ 0 w 21600"/>
                  <a:gd name="T3" fmla="*/ 1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w="50800" cap="rnd">
                <a:solidFill>
                  <a:schemeClr val="bg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26" name="Rectangle 1563">
                <a:extLst>
                  <a:ext uri="{FF2B5EF4-FFF2-40B4-BE49-F238E27FC236}">
                    <a16:creationId xmlns:a16="http://schemas.microsoft.com/office/drawing/2014/main" id="{B902D953-0E56-495B-A549-C3447651EBDA}"/>
                  </a:ext>
                </a:extLst>
              </p:cNvPr>
              <p:cNvSpPr>
                <a:spLocks noChangeArrowheads="1"/>
              </p:cNvSpPr>
              <p:nvPr/>
            </p:nvSpPr>
            <p:spPr bwMode="auto">
              <a:xfrm>
                <a:off x="2094" y="3489"/>
                <a:ext cx="324"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NH</a:t>
                </a:r>
                <a:r>
                  <a:rPr lang="en-US" altLang="zh-CN" sz="1400" baseline="-25000">
                    <a:solidFill>
                      <a:schemeClr val="bg1"/>
                    </a:solidFill>
                    <a:ea typeface="宋体" panose="02010600030101010101" pitchFamily="2" charset="-122"/>
                  </a:rPr>
                  <a:t>3</a:t>
                </a:r>
              </a:p>
            </p:txBody>
          </p:sp>
          <p:sp>
            <p:nvSpPr>
              <p:cNvPr id="33827" name="Arc 1564">
                <a:extLst>
                  <a:ext uri="{FF2B5EF4-FFF2-40B4-BE49-F238E27FC236}">
                    <a16:creationId xmlns:a16="http://schemas.microsoft.com/office/drawing/2014/main" id="{BA78BD29-03DC-4114-B729-EFCD4EF8BF08}"/>
                  </a:ext>
                </a:extLst>
              </p:cNvPr>
              <p:cNvSpPr>
                <a:spLocks/>
              </p:cNvSpPr>
              <p:nvPr/>
            </p:nvSpPr>
            <p:spPr bwMode="auto">
              <a:xfrm>
                <a:off x="1536" y="2448"/>
                <a:ext cx="816" cy="624"/>
              </a:xfrm>
              <a:custGeom>
                <a:avLst/>
                <a:gdLst>
                  <a:gd name="T0" fmla="*/ 1 w 21600"/>
                  <a:gd name="T1" fmla="*/ 0 h 21599"/>
                  <a:gd name="T2" fmla="*/ 0 w 21600"/>
                  <a:gd name="T3" fmla="*/ 1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21600" y="0"/>
                    </a:moveTo>
                    <a:cubicBezTo>
                      <a:pt x="21600" y="11846"/>
                      <a:pt x="12058" y="21482"/>
                      <a:pt x="211" y="21598"/>
                    </a:cubicBezTo>
                  </a:path>
                  <a:path w="21600" h="21599" stroke="0" extrusionOk="0">
                    <a:moveTo>
                      <a:pt x="21600" y="0"/>
                    </a:moveTo>
                    <a:cubicBezTo>
                      <a:pt x="21600" y="11846"/>
                      <a:pt x="12058" y="21482"/>
                      <a:pt x="211" y="21598"/>
                    </a:cubicBezTo>
                    <a:lnTo>
                      <a:pt x="0" y="0"/>
                    </a:lnTo>
                    <a:lnTo>
                      <a:pt x="21600" y="0"/>
                    </a:lnTo>
                    <a:close/>
                  </a:path>
                </a:pathLst>
              </a:custGeom>
              <a:noFill/>
              <a:ln w="38100" cap="rnd">
                <a:solidFill>
                  <a:schemeClr val="bg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28" name="Rectangle 1565">
                <a:extLst>
                  <a:ext uri="{FF2B5EF4-FFF2-40B4-BE49-F238E27FC236}">
                    <a16:creationId xmlns:a16="http://schemas.microsoft.com/office/drawing/2014/main" id="{8C7063FC-6EA5-444F-89BF-3C8C2F97786A}"/>
                  </a:ext>
                </a:extLst>
              </p:cNvPr>
              <p:cNvSpPr>
                <a:spLocks noChangeArrowheads="1"/>
              </p:cNvSpPr>
              <p:nvPr/>
            </p:nvSpPr>
            <p:spPr bwMode="auto">
              <a:xfrm>
                <a:off x="1526" y="3105"/>
                <a:ext cx="499"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400">
                    <a:solidFill>
                      <a:schemeClr val="bg1"/>
                    </a:solidFill>
                    <a:ea typeface="宋体" panose="02010600030101010101" pitchFamily="2" charset="-122"/>
                  </a:rPr>
                  <a:t>Ketones</a:t>
                </a:r>
              </a:p>
            </p:txBody>
          </p:sp>
          <p:sp>
            <p:nvSpPr>
              <p:cNvPr id="33829" name="Line 1566">
                <a:extLst>
                  <a:ext uri="{FF2B5EF4-FFF2-40B4-BE49-F238E27FC236}">
                    <a16:creationId xmlns:a16="http://schemas.microsoft.com/office/drawing/2014/main" id="{3EE5F385-5568-401C-A293-9EEA842165BA}"/>
                  </a:ext>
                </a:extLst>
              </p:cNvPr>
              <p:cNvSpPr>
                <a:spLocks noChangeShapeType="1"/>
              </p:cNvSpPr>
              <p:nvPr/>
            </p:nvSpPr>
            <p:spPr bwMode="auto">
              <a:xfrm>
                <a:off x="1488" y="2400"/>
                <a:ext cx="960" cy="1"/>
              </a:xfrm>
              <a:prstGeom prst="line">
                <a:avLst/>
              </a:prstGeom>
              <a:noFill/>
              <a:ln w="381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830" name="Line 1567">
                <a:extLst>
                  <a:ext uri="{FF2B5EF4-FFF2-40B4-BE49-F238E27FC236}">
                    <a16:creationId xmlns:a16="http://schemas.microsoft.com/office/drawing/2014/main" id="{B1933733-457F-4A34-A8DB-EF9A62CCA4E2}"/>
                  </a:ext>
                </a:extLst>
              </p:cNvPr>
              <p:cNvSpPr>
                <a:spLocks noChangeShapeType="1"/>
              </p:cNvSpPr>
              <p:nvPr/>
            </p:nvSpPr>
            <p:spPr bwMode="auto">
              <a:xfrm flipV="1">
                <a:off x="1470" y="1968"/>
                <a:ext cx="978" cy="270"/>
              </a:xfrm>
              <a:prstGeom prst="line">
                <a:avLst/>
              </a:prstGeom>
              <a:noFill/>
              <a:ln w="381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831" name="Rectangle 1568">
                <a:extLst>
                  <a:ext uri="{FF2B5EF4-FFF2-40B4-BE49-F238E27FC236}">
                    <a16:creationId xmlns:a16="http://schemas.microsoft.com/office/drawing/2014/main" id="{00C8575D-4732-4834-BA19-06910F1227FB}"/>
                  </a:ext>
                </a:extLst>
              </p:cNvPr>
              <p:cNvSpPr>
                <a:spLocks noChangeArrowheads="1"/>
              </p:cNvSpPr>
              <p:nvPr/>
            </p:nvSpPr>
            <p:spPr bwMode="auto">
              <a:xfrm>
                <a:off x="1466" y="1809"/>
                <a:ext cx="524"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Glycerol</a:t>
                </a:r>
              </a:p>
            </p:txBody>
          </p:sp>
          <p:sp>
            <p:nvSpPr>
              <p:cNvPr id="33832" name="Rectangle 1569">
                <a:extLst>
                  <a:ext uri="{FF2B5EF4-FFF2-40B4-BE49-F238E27FC236}">
                    <a16:creationId xmlns:a16="http://schemas.microsoft.com/office/drawing/2014/main" id="{4719F949-9416-4852-BEF9-DD3F7AB6620B}"/>
                  </a:ext>
                </a:extLst>
              </p:cNvPr>
              <p:cNvSpPr>
                <a:spLocks noChangeArrowheads="1"/>
              </p:cNvSpPr>
              <p:nvPr/>
            </p:nvSpPr>
            <p:spPr bwMode="auto">
              <a:xfrm>
                <a:off x="1574" y="2433"/>
                <a:ext cx="356"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400">
                    <a:solidFill>
                      <a:schemeClr val="bg1"/>
                    </a:solidFill>
                    <a:ea typeface="宋体" panose="02010600030101010101" pitchFamily="2" charset="-122"/>
                  </a:rPr>
                  <a:t>AGL</a:t>
                </a:r>
              </a:p>
            </p:txBody>
          </p:sp>
        </p:grpSp>
      </p:grpSp>
      <p:sp>
        <p:nvSpPr>
          <p:cNvPr id="33798" name="Text Box 1571">
            <a:extLst>
              <a:ext uri="{FF2B5EF4-FFF2-40B4-BE49-F238E27FC236}">
                <a16:creationId xmlns:a16="http://schemas.microsoft.com/office/drawing/2014/main" id="{94768547-7A36-43F6-8B26-EEBE8BA654AC}"/>
              </a:ext>
            </a:extLst>
          </p:cNvPr>
          <p:cNvSpPr txBox="1">
            <a:spLocks noChangeArrowheads="1"/>
          </p:cNvSpPr>
          <p:nvPr/>
        </p:nvSpPr>
        <p:spPr bwMode="auto">
          <a:xfrm>
            <a:off x="1066800" y="360045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spcBef>
                <a:spcPct val="50000"/>
              </a:spcBef>
            </a:pPr>
            <a:r>
              <a:rPr lang="en-US" altLang="zh-CN" sz="1400">
                <a:solidFill>
                  <a:schemeClr val="bg1"/>
                </a:solidFill>
                <a:ea typeface="宋体" panose="02010600030101010101" pitchFamily="2" charset="-122"/>
              </a:rPr>
              <a:t>Fat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B0A352B2-796B-4284-A5F7-69DA96BB0041}"/>
              </a:ext>
            </a:extLst>
          </p:cNvPr>
          <p:cNvSpPr>
            <a:spLocks noGrp="1" noChangeArrowheads="1"/>
          </p:cNvSpPr>
          <p:nvPr>
            <p:ph type="title"/>
          </p:nvPr>
        </p:nvSpPr>
        <p:spPr>
          <a:xfrm>
            <a:off x="561975" y="303213"/>
            <a:ext cx="7956550" cy="704850"/>
          </a:xfrm>
        </p:spPr>
        <p:txBody>
          <a:bodyPr/>
          <a:lstStyle/>
          <a:p>
            <a:pPr eaLnBrk="1" hangingPunct="1"/>
            <a:r>
              <a:rPr lang="en-US" altLang="zh-CN">
                <a:ea typeface="宋体" panose="02010600030101010101" pitchFamily="2" charset="-122"/>
              </a:rPr>
              <a:t>Starvation – Late Stage</a:t>
            </a:r>
          </a:p>
        </p:txBody>
      </p:sp>
      <p:sp>
        <p:nvSpPr>
          <p:cNvPr id="35842" name="Line 5">
            <a:extLst>
              <a:ext uri="{FF2B5EF4-FFF2-40B4-BE49-F238E27FC236}">
                <a16:creationId xmlns:a16="http://schemas.microsoft.com/office/drawing/2014/main" id="{842B93E3-FD19-4BEE-AD65-21F7A3457170}"/>
              </a:ext>
            </a:extLst>
          </p:cNvPr>
          <p:cNvSpPr>
            <a:spLocks noChangeShapeType="1"/>
          </p:cNvSpPr>
          <p:nvPr/>
        </p:nvSpPr>
        <p:spPr bwMode="auto">
          <a:xfrm flipV="1">
            <a:off x="628650" y="990600"/>
            <a:ext cx="775335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5843" name="Group 48">
            <a:extLst>
              <a:ext uri="{FF2B5EF4-FFF2-40B4-BE49-F238E27FC236}">
                <a16:creationId xmlns:a16="http://schemas.microsoft.com/office/drawing/2014/main" id="{656ABD8B-2D97-48DA-83FE-CC7D468E704C}"/>
              </a:ext>
            </a:extLst>
          </p:cNvPr>
          <p:cNvGrpSpPr>
            <a:grpSpLocks/>
          </p:cNvGrpSpPr>
          <p:nvPr/>
        </p:nvGrpSpPr>
        <p:grpSpPr bwMode="auto">
          <a:xfrm>
            <a:off x="228600" y="1244600"/>
            <a:ext cx="8610600" cy="5365750"/>
            <a:chOff x="0" y="940"/>
            <a:chExt cx="5568" cy="3380"/>
          </a:xfrm>
        </p:grpSpPr>
        <p:graphicFrame>
          <p:nvGraphicFramePr>
            <p:cNvPr id="35844" name="Object 2">
              <a:extLst>
                <a:ext uri="{FF2B5EF4-FFF2-40B4-BE49-F238E27FC236}">
                  <a16:creationId xmlns:a16="http://schemas.microsoft.com/office/drawing/2014/main" id="{81430F7F-2465-42A7-9AB7-CBE29CF98CD8}"/>
                </a:ext>
              </a:extLst>
            </p:cNvPr>
            <p:cNvGraphicFramePr>
              <a:graphicFrameLocks/>
            </p:cNvGraphicFramePr>
            <p:nvPr/>
          </p:nvGraphicFramePr>
          <p:xfrm>
            <a:off x="0" y="943"/>
            <a:ext cx="5568" cy="3377"/>
          </p:xfrm>
          <a:graphic>
            <a:graphicData uri="http://schemas.openxmlformats.org/presentationml/2006/ole">
              <mc:AlternateContent xmlns:mc="http://schemas.openxmlformats.org/markup-compatibility/2006">
                <mc:Choice xmlns:v="urn:schemas-microsoft-com:vml" Requires="v">
                  <p:oleObj spid="_x0000_s3073" name="Bitmap Image" r:id="rId4" imgW="0" imgH="0" progId="Paint.Picture">
                    <p:embed/>
                  </p:oleObj>
                </mc:Choice>
                <mc:Fallback>
                  <p:oleObj name="Bitmap Image" r:id="rId4" imgW="0" imgH="0" progId="Paint.Picture">
                    <p:embed/>
                    <p:pic>
                      <p:nvPicPr>
                        <p:cNvPr id="35844" name="Object 2">
                          <a:extLst>
                            <a:ext uri="{FF2B5EF4-FFF2-40B4-BE49-F238E27FC236}">
                              <a16:creationId xmlns:a16="http://schemas.microsoft.com/office/drawing/2014/main" id="{81430F7F-2465-42A7-9AB7-CBE29CF98CD8}"/>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43"/>
                          <a:ext cx="5568" cy="3377"/>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35845" name="Rectangle 13">
              <a:extLst>
                <a:ext uri="{FF2B5EF4-FFF2-40B4-BE49-F238E27FC236}">
                  <a16:creationId xmlns:a16="http://schemas.microsoft.com/office/drawing/2014/main" id="{C8A68FB5-7556-4672-86F0-FB48824B2914}"/>
                </a:ext>
              </a:extLst>
            </p:cNvPr>
            <p:cNvSpPr>
              <a:spLocks noChangeArrowheads="1"/>
            </p:cNvSpPr>
            <p:nvPr/>
          </p:nvSpPr>
          <p:spPr bwMode="auto">
            <a:xfrm>
              <a:off x="1327" y="3694"/>
              <a:ext cx="5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Intestine</a:t>
              </a:r>
            </a:p>
          </p:txBody>
        </p:sp>
        <p:sp>
          <p:nvSpPr>
            <p:cNvPr id="35846" name="Rectangle 14">
              <a:extLst>
                <a:ext uri="{FF2B5EF4-FFF2-40B4-BE49-F238E27FC236}">
                  <a16:creationId xmlns:a16="http://schemas.microsoft.com/office/drawing/2014/main" id="{0E9F5A92-8B2B-48ED-9CA7-50DD5A55BBC8}"/>
                </a:ext>
              </a:extLst>
            </p:cNvPr>
            <p:cNvSpPr>
              <a:spLocks noChangeArrowheads="1"/>
            </p:cNvSpPr>
            <p:nvPr/>
          </p:nvSpPr>
          <p:spPr bwMode="auto">
            <a:xfrm>
              <a:off x="1103" y="940"/>
              <a:ext cx="45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Muscle</a:t>
              </a:r>
            </a:p>
          </p:txBody>
        </p:sp>
        <p:sp>
          <p:nvSpPr>
            <p:cNvPr id="35847" name="Rectangle 15">
              <a:extLst>
                <a:ext uri="{FF2B5EF4-FFF2-40B4-BE49-F238E27FC236}">
                  <a16:creationId xmlns:a16="http://schemas.microsoft.com/office/drawing/2014/main" id="{6305F277-5A85-4665-8BE9-D4A62849FB5C}"/>
                </a:ext>
              </a:extLst>
            </p:cNvPr>
            <p:cNvSpPr>
              <a:spLocks noChangeArrowheads="1"/>
            </p:cNvSpPr>
            <p:nvPr/>
          </p:nvSpPr>
          <p:spPr bwMode="auto">
            <a:xfrm>
              <a:off x="3416" y="2523"/>
              <a:ext cx="36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Liver</a:t>
              </a:r>
            </a:p>
          </p:txBody>
        </p:sp>
        <p:sp>
          <p:nvSpPr>
            <p:cNvPr id="35848" name="Rectangle 16">
              <a:extLst>
                <a:ext uri="{FF2B5EF4-FFF2-40B4-BE49-F238E27FC236}">
                  <a16:creationId xmlns:a16="http://schemas.microsoft.com/office/drawing/2014/main" id="{A9F60752-1CC7-4356-A2D8-97BAE1520877}"/>
                </a:ext>
              </a:extLst>
            </p:cNvPr>
            <p:cNvSpPr>
              <a:spLocks noChangeArrowheads="1"/>
            </p:cNvSpPr>
            <p:nvPr/>
          </p:nvSpPr>
          <p:spPr bwMode="auto">
            <a:xfrm>
              <a:off x="5141" y="1444"/>
              <a:ext cx="37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Brain</a:t>
              </a:r>
            </a:p>
          </p:txBody>
        </p:sp>
        <p:sp>
          <p:nvSpPr>
            <p:cNvPr id="35849" name="Rectangle 17">
              <a:extLst>
                <a:ext uri="{FF2B5EF4-FFF2-40B4-BE49-F238E27FC236}">
                  <a16:creationId xmlns:a16="http://schemas.microsoft.com/office/drawing/2014/main" id="{8044B6A7-D449-4C43-B62F-B9471149817E}"/>
                </a:ext>
              </a:extLst>
            </p:cNvPr>
            <p:cNvSpPr>
              <a:spLocks noChangeArrowheads="1"/>
            </p:cNvSpPr>
            <p:nvPr/>
          </p:nvSpPr>
          <p:spPr bwMode="auto">
            <a:xfrm>
              <a:off x="4967" y="3600"/>
              <a:ext cx="45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Kidney</a:t>
              </a:r>
            </a:p>
          </p:txBody>
        </p:sp>
        <p:sp>
          <p:nvSpPr>
            <p:cNvPr id="35850" name="Line 18">
              <a:extLst>
                <a:ext uri="{FF2B5EF4-FFF2-40B4-BE49-F238E27FC236}">
                  <a16:creationId xmlns:a16="http://schemas.microsoft.com/office/drawing/2014/main" id="{F471F38E-F367-4DF9-B43E-CEEFDA1663F0}"/>
                </a:ext>
              </a:extLst>
            </p:cNvPr>
            <p:cNvSpPr>
              <a:spLocks noChangeShapeType="1"/>
            </p:cNvSpPr>
            <p:nvPr/>
          </p:nvSpPr>
          <p:spPr bwMode="auto">
            <a:xfrm>
              <a:off x="2352" y="2209"/>
              <a:ext cx="1344" cy="1"/>
            </a:xfrm>
            <a:prstGeom prst="line">
              <a:avLst/>
            </a:prstGeom>
            <a:noFill/>
            <a:ln w="12700">
              <a:solidFill>
                <a:schemeClr val="bg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51" name="Rectangle 19">
              <a:extLst>
                <a:ext uri="{FF2B5EF4-FFF2-40B4-BE49-F238E27FC236}">
                  <a16:creationId xmlns:a16="http://schemas.microsoft.com/office/drawing/2014/main" id="{BF3C8842-F370-4AD0-BAE5-2399BB5EB6FD}"/>
                </a:ext>
              </a:extLst>
            </p:cNvPr>
            <p:cNvSpPr>
              <a:spLocks noChangeArrowheads="1"/>
            </p:cNvSpPr>
            <p:nvPr/>
          </p:nvSpPr>
          <p:spPr bwMode="auto">
            <a:xfrm>
              <a:off x="2348" y="1866"/>
              <a:ext cx="116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800" b="1">
                  <a:solidFill>
                    <a:schemeClr val="bg1"/>
                  </a:solidFill>
                  <a:ea typeface="宋体" panose="02010600030101010101" pitchFamily="2" charset="-122"/>
                </a:rPr>
                <a:t>Gluconeogenesis</a:t>
              </a:r>
            </a:p>
          </p:txBody>
        </p:sp>
        <p:sp>
          <p:nvSpPr>
            <p:cNvPr id="35852" name="Rectangle 20">
              <a:extLst>
                <a:ext uri="{FF2B5EF4-FFF2-40B4-BE49-F238E27FC236}">
                  <a16:creationId xmlns:a16="http://schemas.microsoft.com/office/drawing/2014/main" id="{766CA21E-2469-49DA-A1ED-A1C5CE3287E6}"/>
                </a:ext>
              </a:extLst>
            </p:cNvPr>
            <p:cNvSpPr>
              <a:spLocks noChangeArrowheads="1"/>
            </p:cNvSpPr>
            <p:nvPr/>
          </p:nvSpPr>
          <p:spPr bwMode="auto">
            <a:xfrm>
              <a:off x="2438" y="2240"/>
              <a:ext cx="86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800" b="1">
                  <a:solidFill>
                    <a:schemeClr val="bg1"/>
                  </a:solidFill>
                  <a:ea typeface="宋体" panose="02010600030101010101" pitchFamily="2" charset="-122"/>
                </a:rPr>
                <a:t>Ketogenesis</a:t>
              </a:r>
            </a:p>
          </p:txBody>
        </p:sp>
        <p:sp>
          <p:nvSpPr>
            <p:cNvPr id="35853" name="Line 21">
              <a:extLst>
                <a:ext uri="{FF2B5EF4-FFF2-40B4-BE49-F238E27FC236}">
                  <a16:creationId xmlns:a16="http://schemas.microsoft.com/office/drawing/2014/main" id="{DE40F308-0964-4788-832E-1169F5E2457C}"/>
                </a:ext>
              </a:extLst>
            </p:cNvPr>
            <p:cNvSpPr>
              <a:spLocks noChangeShapeType="1"/>
            </p:cNvSpPr>
            <p:nvPr/>
          </p:nvSpPr>
          <p:spPr bwMode="auto">
            <a:xfrm>
              <a:off x="2304" y="2537"/>
              <a:ext cx="912" cy="1"/>
            </a:xfrm>
            <a:prstGeom prst="line">
              <a:avLst/>
            </a:prstGeom>
            <a:noFill/>
            <a:ln w="12700">
              <a:solidFill>
                <a:schemeClr val="bg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54" name="Rectangle 22">
              <a:extLst>
                <a:ext uri="{FF2B5EF4-FFF2-40B4-BE49-F238E27FC236}">
                  <a16:creationId xmlns:a16="http://schemas.microsoft.com/office/drawing/2014/main" id="{4EA7BF24-D23A-4DFC-94BD-130E656559D9}"/>
                </a:ext>
              </a:extLst>
            </p:cNvPr>
            <p:cNvSpPr>
              <a:spLocks noChangeArrowheads="1"/>
            </p:cNvSpPr>
            <p:nvPr/>
          </p:nvSpPr>
          <p:spPr bwMode="auto">
            <a:xfrm>
              <a:off x="2422" y="2617"/>
              <a:ext cx="87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800" b="1">
                  <a:solidFill>
                    <a:schemeClr val="bg1"/>
                  </a:solidFill>
                  <a:ea typeface="宋体" panose="02010600030101010101" pitchFamily="2" charset="-122"/>
                </a:rPr>
                <a:t>Ureagenesis</a:t>
              </a:r>
            </a:p>
          </p:txBody>
        </p:sp>
        <p:sp>
          <p:nvSpPr>
            <p:cNvPr id="35855" name="Line 23">
              <a:extLst>
                <a:ext uri="{FF2B5EF4-FFF2-40B4-BE49-F238E27FC236}">
                  <a16:creationId xmlns:a16="http://schemas.microsoft.com/office/drawing/2014/main" id="{14DD6AC0-586B-4D81-88D5-57AB3460E264}"/>
                </a:ext>
              </a:extLst>
            </p:cNvPr>
            <p:cNvSpPr>
              <a:spLocks noChangeShapeType="1"/>
            </p:cNvSpPr>
            <p:nvPr/>
          </p:nvSpPr>
          <p:spPr bwMode="auto">
            <a:xfrm>
              <a:off x="192" y="1365"/>
              <a:ext cx="1" cy="2673"/>
            </a:xfrm>
            <a:prstGeom prst="line">
              <a:avLst/>
            </a:prstGeom>
            <a:noFill/>
            <a:ln w="254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56" name="Line 24">
              <a:extLst>
                <a:ext uri="{FF2B5EF4-FFF2-40B4-BE49-F238E27FC236}">
                  <a16:creationId xmlns:a16="http://schemas.microsoft.com/office/drawing/2014/main" id="{CE8D80F6-4A2F-43C7-AC25-DE9F235E5755}"/>
                </a:ext>
              </a:extLst>
            </p:cNvPr>
            <p:cNvSpPr>
              <a:spLocks noChangeShapeType="1"/>
            </p:cNvSpPr>
            <p:nvPr/>
          </p:nvSpPr>
          <p:spPr bwMode="auto">
            <a:xfrm>
              <a:off x="192" y="4085"/>
              <a:ext cx="3984" cy="1"/>
            </a:xfrm>
            <a:prstGeom prst="line">
              <a:avLst/>
            </a:prstGeom>
            <a:noFill/>
            <a:ln w="254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857" name="Line 25">
              <a:extLst>
                <a:ext uri="{FF2B5EF4-FFF2-40B4-BE49-F238E27FC236}">
                  <a16:creationId xmlns:a16="http://schemas.microsoft.com/office/drawing/2014/main" id="{7A430DDE-3B57-41D8-9288-5E0246B7103A}"/>
                </a:ext>
              </a:extLst>
            </p:cNvPr>
            <p:cNvSpPr>
              <a:spLocks noChangeShapeType="1"/>
            </p:cNvSpPr>
            <p:nvPr/>
          </p:nvSpPr>
          <p:spPr bwMode="auto">
            <a:xfrm flipV="1">
              <a:off x="4176" y="3821"/>
              <a:ext cx="210" cy="263"/>
            </a:xfrm>
            <a:prstGeom prst="line">
              <a:avLst/>
            </a:prstGeom>
            <a:noFill/>
            <a:ln w="254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58" name="Line 26">
              <a:extLst>
                <a:ext uri="{FF2B5EF4-FFF2-40B4-BE49-F238E27FC236}">
                  <a16:creationId xmlns:a16="http://schemas.microsoft.com/office/drawing/2014/main" id="{8B19EBB4-AE16-43A0-865E-CFD9241A3431}"/>
                </a:ext>
              </a:extLst>
            </p:cNvPr>
            <p:cNvSpPr>
              <a:spLocks noChangeShapeType="1"/>
            </p:cNvSpPr>
            <p:nvPr/>
          </p:nvSpPr>
          <p:spPr bwMode="auto">
            <a:xfrm>
              <a:off x="192" y="2678"/>
              <a:ext cx="240" cy="188"/>
            </a:xfrm>
            <a:prstGeom prst="line">
              <a:avLst/>
            </a:prstGeom>
            <a:noFill/>
            <a:ln w="381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59" name="Rectangle 27">
              <a:extLst>
                <a:ext uri="{FF2B5EF4-FFF2-40B4-BE49-F238E27FC236}">
                  <a16:creationId xmlns:a16="http://schemas.microsoft.com/office/drawing/2014/main" id="{D80C429A-4032-49DA-9B09-A44262464CA1}"/>
                </a:ext>
              </a:extLst>
            </p:cNvPr>
            <p:cNvSpPr>
              <a:spLocks noChangeArrowheads="1"/>
            </p:cNvSpPr>
            <p:nvPr/>
          </p:nvSpPr>
          <p:spPr bwMode="auto">
            <a:xfrm>
              <a:off x="370" y="1726"/>
              <a:ext cx="60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Glutamine</a:t>
              </a:r>
            </a:p>
          </p:txBody>
        </p:sp>
        <p:sp>
          <p:nvSpPr>
            <p:cNvPr id="35860" name="Line 28">
              <a:extLst>
                <a:ext uri="{FF2B5EF4-FFF2-40B4-BE49-F238E27FC236}">
                  <a16:creationId xmlns:a16="http://schemas.microsoft.com/office/drawing/2014/main" id="{F30BC3B0-F88C-4AF8-8814-0498E3C32298}"/>
                </a:ext>
              </a:extLst>
            </p:cNvPr>
            <p:cNvSpPr>
              <a:spLocks noChangeShapeType="1"/>
            </p:cNvSpPr>
            <p:nvPr/>
          </p:nvSpPr>
          <p:spPr bwMode="auto">
            <a:xfrm>
              <a:off x="1056" y="1318"/>
              <a:ext cx="1392" cy="563"/>
            </a:xfrm>
            <a:prstGeom prst="line">
              <a:avLst/>
            </a:prstGeom>
            <a:noFill/>
            <a:ln w="127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61" name="Rectangle 29">
              <a:extLst>
                <a:ext uri="{FF2B5EF4-FFF2-40B4-BE49-F238E27FC236}">
                  <a16:creationId xmlns:a16="http://schemas.microsoft.com/office/drawing/2014/main" id="{73E003D9-C02C-4962-89BD-2F928B778056}"/>
                </a:ext>
              </a:extLst>
            </p:cNvPr>
            <p:cNvSpPr>
              <a:spLocks noChangeArrowheads="1"/>
            </p:cNvSpPr>
            <p:nvPr/>
          </p:nvSpPr>
          <p:spPr bwMode="auto">
            <a:xfrm>
              <a:off x="1729" y="1374"/>
              <a:ext cx="98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Alanine / Pyruvate</a:t>
              </a:r>
            </a:p>
          </p:txBody>
        </p:sp>
        <p:sp>
          <p:nvSpPr>
            <p:cNvPr id="35862" name="Rectangle 30">
              <a:extLst>
                <a:ext uri="{FF2B5EF4-FFF2-40B4-BE49-F238E27FC236}">
                  <a16:creationId xmlns:a16="http://schemas.microsoft.com/office/drawing/2014/main" id="{6D99A841-AAD3-4E45-A312-C33CEF8F3903}"/>
                </a:ext>
              </a:extLst>
            </p:cNvPr>
            <p:cNvSpPr>
              <a:spLocks noChangeArrowheads="1"/>
            </p:cNvSpPr>
            <p:nvPr/>
          </p:nvSpPr>
          <p:spPr bwMode="auto">
            <a:xfrm>
              <a:off x="3350" y="1479"/>
              <a:ext cx="52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Glucose</a:t>
              </a:r>
            </a:p>
          </p:txBody>
        </p:sp>
        <p:sp>
          <p:nvSpPr>
            <p:cNvPr id="35863" name="Rectangle 31">
              <a:extLst>
                <a:ext uri="{FF2B5EF4-FFF2-40B4-BE49-F238E27FC236}">
                  <a16:creationId xmlns:a16="http://schemas.microsoft.com/office/drawing/2014/main" id="{1952DE2E-0B90-4309-84C3-A21A24E696ED}"/>
                </a:ext>
              </a:extLst>
            </p:cNvPr>
            <p:cNvSpPr>
              <a:spLocks noChangeArrowheads="1"/>
            </p:cNvSpPr>
            <p:nvPr/>
          </p:nvSpPr>
          <p:spPr bwMode="auto">
            <a:xfrm>
              <a:off x="4408" y="2335"/>
              <a:ext cx="49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Ketones</a:t>
              </a:r>
            </a:p>
          </p:txBody>
        </p:sp>
        <p:sp>
          <p:nvSpPr>
            <p:cNvPr id="35864" name="Line 32">
              <a:extLst>
                <a:ext uri="{FF2B5EF4-FFF2-40B4-BE49-F238E27FC236}">
                  <a16:creationId xmlns:a16="http://schemas.microsoft.com/office/drawing/2014/main" id="{9897F8C0-DFC4-4FCF-971B-331A411E12C2}"/>
                </a:ext>
              </a:extLst>
            </p:cNvPr>
            <p:cNvSpPr>
              <a:spLocks noChangeShapeType="1"/>
            </p:cNvSpPr>
            <p:nvPr/>
          </p:nvSpPr>
          <p:spPr bwMode="auto">
            <a:xfrm flipV="1">
              <a:off x="3456" y="1558"/>
              <a:ext cx="774" cy="370"/>
            </a:xfrm>
            <a:prstGeom prst="line">
              <a:avLst/>
            </a:prstGeom>
            <a:noFill/>
            <a:ln w="127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65" name="Arc 33">
              <a:extLst>
                <a:ext uri="{FF2B5EF4-FFF2-40B4-BE49-F238E27FC236}">
                  <a16:creationId xmlns:a16="http://schemas.microsoft.com/office/drawing/2014/main" id="{D3794836-0C10-4B82-B058-4418F3210F5B}"/>
                </a:ext>
              </a:extLst>
            </p:cNvPr>
            <p:cNvSpPr>
              <a:spLocks/>
            </p:cNvSpPr>
            <p:nvPr/>
          </p:nvSpPr>
          <p:spPr bwMode="auto">
            <a:xfrm>
              <a:off x="3600" y="1686"/>
              <a:ext cx="1104" cy="712"/>
            </a:xfrm>
            <a:custGeom>
              <a:avLst/>
              <a:gdLst>
                <a:gd name="T0" fmla="*/ 3 w 21600"/>
                <a:gd name="T1" fmla="*/ 0 h 23400"/>
                <a:gd name="T2" fmla="*/ 0 w 21600"/>
                <a:gd name="T3" fmla="*/ 1 h 23400"/>
                <a:gd name="T4" fmla="*/ 0 w 21600"/>
                <a:gd name="T5" fmla="*/ 0 h 23400"/>
                <a:gd name="T6" fmla="*/ 0 60000 65536"/>
                <a:gd name="T7" fmla="*/ 0 60000 65536"/>
                <a:gd name="T8" fmla="*/ 0 60000 65536"/>
                <a:gd name="T9" fmla="*/ 0 w 21600"/>
                <a:gd name="T10" fmla="*/ 0 h 23400"/>
                <a:gd name="T11" fmla="*/ 21600 w 21600"/>
                <a:gd name="T12" fmla="*/ 23400 h 23400"/>
              </a:gdLst>
              <a:ahLst/>
              <a:cxnLst>
                <a:cxn ang="T6">
                  <a:pos x="T0" y="T1"/>
                </a:cxn>
                <a:cxn ang="T7">
                  <a:pos x="T2" y="T3"/>
                </a:cxn>
                <a:cxn ang="T8">
                  <a:pos x="T4" y="T5"/>
                </a:cxn>
              </a:cxnLst>
              <a:rect l="T9" t="T10" r="T11" b="T12"/>
              <a:pathLst>
                <a:path w="21600" h="23400" fill="none" extrusionOk="0">
                  <a:moveTo>
                    <a:pt x="21524" y="0"/>
                  </a:moveTo>
                  <a:cubicBezTo>
                    <a:pt x="21574" y="598"/>
                    <a:pt x="21600" y="1199"/>
                    <a:pt x="21600" y="1800"/>
                  </a:cubicBezTo>
                  <a:cubicBezTo>
                    <a:pt x="21600" y="13729"/>
                    <a:pt x="11929" y="23400"/>
                    <a:pt x="-1" y="23400"/>
                  </a:cubicBezTo>
                </a:path>
                <a:path w="21600" h="23400" stroke="0" extrusionOk="0">
                  <a:moveTo>
                    <a:pt x="21524" y="0"/>
                  </a:moveTo>
                  <a:cubicBezTo>
                    <a:pt x="21574" y="598"/>
                    <a:pt x="21600" y="1199"/>
                    <a:pt x="21600" y="1800"/>
                  </a:cubicBezTo>
                  <a:cubicBezTo>
                    <a:pt x="21600" y="13729"/>
                    <a:pt x="11929" y="23400"/>
                    <a:pt x="-1" y="23400"/>
                  </a:cubicBezTo>
                  <a:lnTo>
                    <a:pt x="0" y="1800"/>
                  </a:lnTo>
                  <a:lnTo>
                    <a:pt x="21524" y="0"/>
                  </a:lnTo>
                  <a:close/>
                </a:path>
              </a:pathLst>
            </a:custGeom>
            <a:noFill/>
            <a:ln w="57150" cap="rnd">
              <a:solidFill>
                <a:schemeClr val="bg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66" name="Arc 34">
              <a:extLst>
                <a:ext uri="{FF2B5EF4-FFF2-40B4-BE49-F238E27FC236}">
                  <a16:creationId xmlns:a16="http://schemas.microsoft.com/office/drawing/2014/main" id="{50362394-4A36-4009-B83A-5F16DCEDDC11}"/>
                </a:ext>
              </a:extLst>
            </p:cNvPr>
            <p:cNvSpPr>
              <a:spLocks/>
            </p:cNvSpPr>
            <p:nvPr/>
          </p:nvSpPr>
          <p:spPr bwMode="auto">
            <a:xfrm>
              <a:off x="3592" y="2445"/>
              <a:ext cx="873" cy="515"/>
            </a:xfrm>
            <a:custGeom>
              <a:avLst/>
              <a:gdLst>
                <a:gd name="T0" fmla="*/ 0 w 23108"/>
                <a:gd name="T1" fmla="*/ 0 h 21600"/>
                <a:gd name="T2" fmla="*/ 1 w 23108"/>
                <a:gd name="T3" fmla="*/ 0 h 21600"/>
                <a:gd name="T4" fmla="*/ 0 w 23108"/>
                <a:gd name="T5" fmla="*/ 0 h 21600"/>
                <a:gd name="T6" fmla="*/ 0 60000 65536"/>
                <a:gd name="T7" fmla="*/ 0 60000 65536"/>
                <a:gd name="T8" fmla="*/ 0 60000 65536"/>
                <a:gd name="T9" fmla="*/ 0 w 23108"/>
                <a:gd name="T10" fmla="*/ 0 h 21600"/>
                <a:gd name="T11" fmla="*/ 23108 w 23108"/>
                <a:gd name="T12" fmla="*/ 21600 h 21600"/>
              </a:gdLst>
              <a:ahLst/>
              <a:cxnLst>
                <a:cxn ang="T6">
                  <a:pos x="T0" y="T1"/>
                </a:cxn>
                <a:cxn ang="T7">
                  <a:pos x="T2" y="T3"/>
                </a:cxn>
                <a:cxn ang="T8">
                  <a:pos x="T4" y="T5"/>
                </a:cxn>
              </a:cxnLst>
              <a:rect l="T9" t="T10" r="T11" b="T12"/>
              <a:pathLst>
                <a:path w="23108" h="21600" fill="none" extrusionOk="0">
                  <a:moveTo>
                    <a:pt x="-1" y="52"/>
                  </a:moveTo>
                  <a:cubicBezTo>
                    <a:pt x="501" y="17"/>
                    <a:pt x="1004" y="-1"/>
                    <a:pt x="1508" y="-1"/>
                  </a:cubicBezTo>
                  <a:cubicBezTo>
                    <a:pt x="13437" y="-1"/>
                    <a:pt x="23108" y="9670"/>
                    <a:pt x="23108" y="21600"/>
                  </a:cubicBezTo>
                </a:path>
                <a:path w="23108" h="21600" stroke="0" extrusionOk="0">
                  <a:moveTo>
                    <a:pt x="-1" y="52"/>
                  </a:moveTo>
                  <a:cubicBezTo>
                    <a:pt x="501" y="17"/>
                    <a:pt x="1004" y="-1"/>
                    <a:pt x="1508" y="-1"/>
                  </a:cubicBezTo>
                  <a:cubicBezTo>
                    <a:pt x="13437" y="-1"/>
                    <a:pt x="23108" y="9670"/>
                    <a:pt x="23108" y="21600"/>
                  </a:cubicBezTo>
                  <a:lnTo>
                    <a:pt x="1508" y="21600"/>
                  </a:lnTo>
                  <a:lnTo>
                    <a:pt x="-1" y="52"/>
                  </a:lnTo>
                  <a:close/>
                </a:path>
              </a:pathLst>
            </a:custGeom>
            <a:noFill/>
            <a:ln w="57150" cap="rnd">
              <a:solidFill>
                <a:schemeClr val="bg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67" name="Line 35">
              <a:extLst>
                <a:ext uri="{FF2B5EF4-FFF2-40B4-BE49-F238E27FC236}">
                  <a16:creationId xmlns:a16="http://schemas.microsoft.com/office/drawing/2014/main" id="{ED6DF131-781F-4DE9-8F5C-0D14DD32D49D}"/>
                </a:ext>
              </a:extLst>
            </p:cNvPr>
            <p:cNvSpPr>
              <a:spLocks noChangeShapeType="1"/>
            </p:cNvSpPr>
            <p:nvPr/>
          </p:nvSpPr>
          <p:spPr bwMode="auto">
            <a:xfrm>
              <a:off x="3024" y="2819"/>
              <a:ext cx="1248" cy="563"/>
            </a:xfrm>
            <a:prstGeom prst="line">
              <a:avLst/>
            </a:prstGeom>
            <a:noFill/>
            <a:ln w="127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68" name="Rectangle 36">
              <a:extLst>
                <a:ext uri="{FF2B5EF4-FFF2-40B4-BE49-F238E27FC236}">
                  <a16:creationId xmlns:a16="http://schemas.microsoft.com/office/drawing/2014/main" id="{E875858D-25BA-4F1C-8474-F1E2406AFAC9}"/>
                </a:ext>
              </a:extLst>
            </p:cNvPr>
            <p:cNvSpPr>
              <a:spLocks noChangeArrowheads="1"/>
            </p:cNvSpPr>
            <p:nvPr/>
          </p:nvSpPr>
          <p:spPr bwMode="auto">
            <a:xfrm>
              <a:off x="3333" y="3131"/>
              <a:ext cx="34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Urea</a:t>
              </a:r>
            </a:p>
          </p:txBody>
        </p:sp>
        <p:sp>
          <p:nvSpPr>
            <p:cNvPr id="35869" name="Arc 37">
              <a:extLst>
                <a:ext uri="{FF2B5EF4-FFF2-40B4-BE49-F238E27FC236}">
                  <a16:creationId xmlns:a16="http://schemas.microsoft.com/office/drawing/2014/main" id="{60D2892E-D038-4007-B538-046D443C0B04}"/>
                </a:ext>
              </a:extLst>
            </p:cNvPr>
            <p:cNvSpPr>
              <a:spLocks/>
            </p:cNvSpPr>
            <p:nvPr/>
          </p:nvSpPr>
          <p:spPr bwMode="auto">
            <a:xfrm>
              <a:off x="1440" y="2866"/>
              <a:ext cx="1440" cy="703"/>
            </a:xfrm>
            <a:custGeom>
              <a:avLst/>
              <a:gdLst>
                <a:gd name="T0" fmla="*/ 6 w 21600"/>
                <a:gd name="T1" fmla="*/ 0 h 21600"/>
                <a:gd name="T2" fmla="*/ 0 w 21600"/>
                <a:gd name="T3" fmla="*/ 1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w="50800" cap="rnd">
              <a:solidFill>
                <a:schemeClr val="bg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70" name="Rectangle 38">
              <a:extLst>
                <a:ext uri="{FF2B5EF4-FFF2-40B4-BE49-F238E27FC236}">
                  <a16:creationId xmlns:a16="http://schemas.microsoft.com/office/drawing/2014/main" id="{012625A4-6FC8-4AD0-86C5-6758DE5DC7C2}"/>
                </a:ext>
              </a:extLst>
            </p:cNvPr>
            <p:cNvSpPr>
              <a:spLocks noChangeArrowheads="1"/>
            </p:cNvSpPr>
            <p:nvPr/>
          </p:nvSpPr>
          <p:spPr bwMode="auto">
            <a:xfrm>
              <a:off x="1999" y="3508"/>
              <a:ext cx="3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NH</a:t>
              </a:r>
              <a:r>
                <a:rPr lang="en-US" altLang="zh-CN" sz="1400" baseline="-25000">
                  <a:solidFill>
                    <a:schemeClr val="bg1"/>
                  </a:solidFill>
                  <a:ea typeface="宋体" panose="02010600030101010101" pitchFamily="2" charset="-122"/>
                </a:rPr>
                <a:t>3</a:t>
              </a:r>
            </a:p>
          </p:txBody>
        </p:sp>
        <p:sp>
          <p:nvSpPr>
            <p:cNvPr id="35871" name="Arc 39">
              <a:extLst>
                <a:ext uri="{FF2B5EF4-FFF2-40B4-BE49-F238E27FC236}">
                  <a16:creationId xmlns:a16="http://schemas.microsoft.com/office/drawing/2014/main" id="{1D02874F-A7DA-4F4F-BB09-0B9A95E1EA95}"/>
                </a:ext>
              </a:extLst>
            </p:cNvPr>
            <p:cNvSpPr>
              <a:spLocks/>
            </p:cNvSpPr>
            <p:nvPr/>
          </p:nvSpPr>
          <p:spPr bwMode="auto">
            <a:xfrm>
              <a:off x="1440" y="2491"/>
              <a:ext cx="816" cy="609"/>
            </a:xfrm>
            <a:custGeom>
              <a:avLst/>
              <a:gdLst>
                <a:gd name="T0" fmla="*/ 1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21600" y="0"/>
                  </a:moveTo>
                  <a:cubicBezTo>
                    <a:pt x="21600" y="11846"/>
                    <a:pt x="12058" y="21482"/>
                    <a:pt x="211" y="21598"/>
                  </a:cubicBezTo>
                </a:path>
                <a:path w="21600" h="21599" stroke="0" extrusionOk="0">
                  <a:moveTo>
                    <a:pt x="21600" y="0"/>
                  </a:moveTo>
                  <a:cubicBezTo>
                    <a:pt x="21600" y="11846"/>
                    <a:pt x="12058" y="21482"/>
                    <a:pt x="211" y="21598"/>
                  </a:cubicBezTo>
                  <a:lnTo>
                    <a:pt x="0" y="0"/>
                  </a:lnTo>
                  <a:lnTo>
                    <a:pt x="21600" y="0"/>
                  </a:lnTo>
                  <a:close/>
                </a:path>
              </a:pathLst>
            </a:custGeom>
            <a:noFill/>
            <a:ln w="57150" cap="rnd">
              <a:solidFill>
                <a:schemeClr val="bg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72" name="Rectangle 40">
              <a:extLst>
                <a:ext uri="{FF2B5EF4-FFF2-40B4-BE49-F238E27FC236}">
                  <a16:creationId xmlns:a16="http://schemas.microsoft.com/office/drawing/2014/main" id="{7F91CAC5-2B91-4DE1-9091-1A573EA1EA96}"/>
                </a:ext>
              </a:extLst>
            </p:cNvPr>
            <p:cNvSpPr>
              <a:spLocks noChangeArrowheads="1"/>
            </p:cNvSpPr>
            <p:nvPr/>
          </p:nvSpPr>
          <p:spPr bwMode="auto">
            <a:xfrm>
              <a:off x="1430" y="3131"/>
              <a:ext cx="49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400">
                  <a:solidFill>
                    <a:schemeClr val="bg1"/>
                  </a:solidFill>
                  <a:ea typeface="宋体" panose="02010600030101010101" pitchFamily="2" charset="-122"/>
                </a:rPr>
                <a:t>Ketones</a:t>
              </a:r>
            </a:p>
          </p:txBody>
        </p:sp>
        <p:sp>
          <p:nvSpPr>
            <p:cNvPr id="35873" name="Line 41">
              <a:extLst>
                <a:ext uri="{FF2B5EF4-FFF2-40B4-BE49-F238E27FC236}">
                  <a16:creationId xmlns:a16="http://schemas.microsoft.com/office/drawing/2014/main" id="{7B665E30-FD5F-4BF7-B5BA-4EFA5BBDB037}"/>
                </a:ext>
              </a:extLst>
            </p:cNvPr>
            <p:cNvSpPr>
              <a:spLocks noChangeShapeType="1"/>
            </p:cNvSpPr>
            <p:nvPr/>
          </p:nvSpPr>
          <p:spPr bwMode="auto">
            <a:xfrm>
              <a:off x="1392" y="2444"/>
              <a:ext cx="960" cy="1"/>
            </a:xfrm>
            <a:prstGeom prst="line">
              <a:avLst/>
            </a:prstGeom>
            <a:noFill/>
            <a:ln w="5715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74" name="Line 42">
              <a:extLst>
                <a:ext uri="{FF2B5EF4-FFF2-40B4-BE49-F238E27FC236}">
                  <a16:creationId xmlns:a16="http://schemas.microsoft.com/office/drawing/2014/main" id="{960B33AA-8441-40E3-B7BC-91CAFCADC019}"/>
                </a:ext>
              </a:extLst>
            </p:cNvPr>
            <p:cNvSpPr>
              <a:spLocks noChangeShapeType="1"/>
            </p:cNvSpPr>
            <p:nvPr/>
          </p:nvSpPr>
          <p:spPr bwMode="auto">
            <a:xfrm flipV="1">
              <a:off x="1374" y="2022"/>
              <a:ext cx="978" cy="263"/>
            </a:xfrm>
            <a:prstGeom prst="line">
              <a:avLst/>
            </a:prstGeom>
            <a:noFill/>
            <a:ln w="5715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875" name="Rectangle 43">
              <a:extLst>
                <a:ext uri="{FF2B5EF4-FFF2-40B4-BE49-F238E27FC236}">
                  <a16:creationId xmlns:a16="http://schemas.microsoft.com/office/drawing/2014/main" id="{E7CC064B-B8CB-4ACF-B340-DA98A84F0412}"/>
                </a:ext>
              </a:extLst>
            </p:cNvPr>
            <p:cNvSpPr>
              <a:spLocks noChangeArrowheads="1"/>
            </p:cNvSpPr>
            <p:nvPr/>
          </p:nvSpPr>
          <p:spPr bwMode="auto">
            <a:xfrm>
              <a:off x="1371" y="1866"/>
              <a:ext cx="5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Glycerol</a:t>
              </a:r>
            </a:p>
          </p:txBody>
        </p:sp>
        <p:sp>
          <p:nvSpPr>
            <p:cNvPr id="35876" name="Rectangle 44">
              <a:extLst>
                <a:ext uri="{FF2B5EF4-FFF2-40B4-BE49-F238E27FC236}">
                  <a16:creationId xmlns:a16="http://schemas.microsoft.com/office/drawing/2014/main" id="{F4E05CEB-18DB-458C-96F6-85EE17153EC2}"/>
                </a:ext>
              </a:extLst>
            </p:cNvPr>
            <p:cNvSpPr>
              <a:spLocks noChangeArrowheads="1"/>
            </p:cNvSpPr>
            <p:nvPr/>
          </p:nvSpPr>
          <p:spPr bwMode="auto">
            <a:xfrm>
              <a:off x="1478" y="2476"/>
              <a:ext cx="35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400">
                  <a:solidFill>
                    <a:schemeClr val="bg1"/>
                  </a:solidFill>
                  <a:ea typeface="宋体" panose="02010600030101010101" pitchFamily="2" charset="-122"/>
                </a:rPr>
                <a:t>AGL</a:t>
              </a:r>
            </a:p>
          </p:txBody>
        </p:sp>
        <p:sp>
          <p:nvSpPr>
            <p:cNvPr id="35877" name="Text Box 45">
              <a:extLst>
                <a:ext uri="{FF2B5EF4-FFF2-40B4-BE49-F238E27FC236}">
                  <a16:creationId xmlns:a16="http://schemas.microsoft.com/office/drawing/2014/main" id="{C20F1C46-1D41-4B48-AF0A-41F177FF384A}"/>
                </a:ext>
              </a:extLst>
            </p:cNvPr>
            <p:cNvSpPr txBox="1">
              <a:spLocks noChangeArrowheads="1"/>
            </p:cNvSpPr>
            <p:nvPr/>
          </p:nvSpPr>
          <p:spPr bwMode="auto">
            <a:xfrm>
              <a:off x="576" y="2315"/>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spcBef>
                  <a:spcPct val="50000"/>
                </a:spcBef>
              </a:pPr>
              <a:r>
                <a:rPr lang="en-US" altLang="zh-CN" sz="1400">
                  <a:solidFill>
                    <a:schemeClr val="bg1"/>
                  </a:solidFill>
                  <a:ea typeface="宋体" panose="02010600030101010101" pitchFamily="2" charset="-122"/>
                </a:rPr>
                <a:t>Fat</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14AFE46B-F6E3-41D6-A82D-FDA4F104FF0E}"/>
              </a:ext>
            </a:extLst>
          </p:cNvPr>
          <p:cNvSpPr>
            <a:spLocks noGrp="1" noChangeArrowheads="1"/>
          </p:cNvSpPr>
          <p:nvPr>
            <p:ph type="title"/>
          </p:nvPr>
        </p:nvSpPr>
        <p:spPr>
          <a:xfrm>
            <a:off x="639763" y="809625"/>
            <a:ext cx="7818437" cy="1143000"/>
          </a:xfrm>
        </p:spPr>
        <p:txBody>
          <a:bodyPr/>
          <a:lstStyle/>
          <a:p>
            <a:pPr eaLnBrk="1" hangingPunct="1"/>
            <a:r>
              <a:rPr lang="en-US" altLang="zh-CN">
                <a:ea typeface="宋体" panose="02010600030101010101" pitchFamily="2" charset="-122"/>
              </a:rPr>
              <a:t>Metabolic Response to Starvation</a:t>
            </a:r>
          </a:p>
        </p:txBody>
      </p:sp>
      <p:sp>
        <p:nvSpPr>
          <p:cNvPr id="37890" name="Rectangle 3">
            <a:extLst>
              <a:ext uri="{FF2B5EF4-FFF2-40B4-BE49-F238E27FC236}">
                <a16:creationId xmlns:a16="http://schemas.microsoft.com/office/drawing/2014/main" id="{D7AD1628-E586-4760-8B77-B5163FE58BD0}"/>
              </a:ext>
            </a:extLst>
          </p:cNvPr>
          <p:cNvSpPr>
            <a:spLocks noGrp="1" noChangeArrowheads="1"/>
          </p:cNvSpPr>
          <p:nvPr>
            <p:ph type="body" idx="1"/>
          </p:nvPr>
        </p:nvSpPr>
        <p:spPr/>
        <p:txBody>
          <a:bodyPr/>
          <a:lstStyle/>
          <a:p>
            <a:pPr eaLnBrk="1" hangingPunct="1">
              <a:buFont typeface="Symbol" panose="05050102010706020507" pitchFamily="18" charset="2"/>
              <a:buNone/>
            </a:pPr>
            <a:r>
              <a:rPr lang="zh-CN" altLang="en-US">
                <a:latin typeface="Arial Narrow" panose="020B0606020202030204" pitchFamily="34" charset="0"/>
                <a:ea typeface="宋体" panose="02010600030101010101" pitchFamily="2" charset="-122"/>
              </a:rPr>
              <a:t> </a:t>
            </a:r>
          </a:p>
        </p:txBody>
      </p:sp>
      <p:graphicFrame>
        <p:nvGraphicFramePr>
          <p:cNvPr id="155763" name="Group 115">
            <a:extLst>
              <a:ext uri="{FF2B5EF4-FFF2-40B4-BE49-F238E27FC236}">
                <a16:creationId xmlns:a16="http://schemas.microsoft.com/office/drawing/2014/main" id="{1FE4371F-41B2-4183-ADCD-3EA9183B7D28}"/>
              </a:ext>
            </a:extLst>
          </p:cNvPr>
          <p:cNvGraphicFramePr>
            <a:graphicFrameLocks noGrp="1"/>
          </p:cNvGraphicFramePr>
          <p:nvPr/>
        </p:nvGraphicFramePr>
        <p:xfrm>
          <a:off x="155575" y="2266950"/>
          <a:ext cx="8743950" cy="2603500"/>
        </p:xfrm>
        <a:graphic>
          <a:graphicData uri="http://schemas.openxmlformats.org/drawingml/2006/table">
            <a:tbl>
              <a:tblPr/>
              <a:tblGrid>
                <a:gridCol w="2930525">
                  <a:extLst>
                    <a:ext uri="{9D8B030D-6E8A-4147-A177-3AD203B41FA5}">
                      <a16:colId xmlns:a16="http://schemas.microsoft.com/office/drawing/2014/main" val="3756150976"/>
                    </a:ext>
                  </a:extLst>
                </a:gridCol>
                <a:gridCol w="3375025">
                  <a:extLst>
                    <a:ext uri="{9D8B030D-6E8A-4147-A177-3AD203B41FA5}">
                      <a16:colId xmlns:a16="http://schemas.microsoft.com/office/drawing/2014/main" val="886824511"/>
                    </a:ext>
                  </a:extLst>
                </a:gridCol>
                <a:gridCol w="2438400">
                  <a:extLst>
                    <a:ext uri="{9D8B030D-6E8A-4147-A177-3AD203B41FA5}">
                      <a16:colId xmlns:a16="http://schemas.microsoft.com/office/drawing/2014/main" val="4257376494"/>
                    </a:ext>
                  </a:extLst>
                </a:gridCol>
              </a:tblGrid>
              <a:tr h="2603500">
                <a:tc>
                  <a: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sng" strike="noStrike" cap="none" normalizeH="0" baseline="0">
                          <a:ln>
                            <a:noFill/>
                          </a:ln>
                          <a:solidFill>
                            <a:schemeClr val="bg1"/>
                          </a:solidFill>
                          <a:effectLst/>
                          <a:latin typeface="Arial Narrow" panose="020B0606020202030204" pitchFamily="34" charset="0"/>
                          <a:ea typeface="ＭＳ Ｐゴシック" panose="020B0600070205080204" pitchFamily="34" charset="-128"/>
                        </a:rPr>
                        <a:t>Hormone</a:t>
                      </a:r>
                      <a:r>
                        <a:rPr kumimoji="0" lang="en-US" altLang="zh-CN" sz="2200" b="0" i="0" u="none" strike="noStrike" cap="none" normalizeH="0" baseline="0">
                          <a:ln>
                            <a:noFill/>
                          </a:ln>
                          <a:solidFill>
                            <a:schemeClr val="bg1"/>
                          </a:solidFill>
                          <a:effectLst/>
                          <a:latin typeface="Arial Narrow" panose="020B0606020202030204" pitchFamily="34" charset="0"/>
                          <a:ea typeface="宋体" panose="02010600030101010101" pitchFamily="2" charset="-122"/>
                        </a:rPr>
                        <a:t> </a:t>
                      </a:r>
                    </a:p>
                    <a:p>
                      <a:pPr marL="0" marR="0" lvl="0" indent="0" algn="l" defTabSz="914400" rtl="0" eaLnBrk="1" fontAlgn="base" latinLnBrk="0" hangingPunct="1">
                        <a:lnSpc>
                          <a:spcPct val="100000"/>
                        </a:lnSpc>
                        <a:spcBef>
                          <a:spcPct val="3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rPr>
                        <a:t>Norepinephrine</a:t>
                      </a:r>
                      <a:endParaRPr kumimoji="0" lang="en-US" altLang="zh-CN" sz="2200" b="0" i="0" u="none" strike="noStrike" cap="none" normalizeH="0" baseline="0">
                        <a:ln>
                          <a:noFill/>
                        </a:ln>
                        <a:solidFill>
                          <a:schemeClr val="bg1"/>
                        </a:solidFill>
                        <a:effectLst/>
                        <a:latin typeface="Arial Narrow" panose="020B060602020203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pt-PT" altLang="en-US"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rPr>
                        <a:t>Norepinephrine</a:t>
                      </a:r>
                      <a:endParaRPr kumimoji="0" lang="en-US" altLang="zh-CN" sz="2200" b="0" i="0" u="none" strike="noStrike" cap="none" normalizeH="0" baseline="0">
                        <a:ln>
                          <a:noFill/>
                        </a:ln>
                        <a:solidFill>
                          <a:schemeClr val="bg1"/>
                        </a:solidFill>
                        <a:effectLst/>
                        <a:latin typeface="Arial Narrow" panose="020B060602020203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pt-PT" altLang="en-US"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rPr>
                        <a:t>Epinephrine</a:t>
                      </a:r>
                      <a:endParaRPr kumimoji="0" lang="en-US" altLang="zh-CN" sz="2200" b="0" i="0" u="none" strike="noStrike" cap="none" normalizeH="0" baseline="0">
                        <a:ln>
                          <a:noFill/>
                        </a:ln>
                        <a:solidFill>
                          <a:schemeClr val="bg1"/>
                        </a:solidFill>
                        <a:effectLst/>
                        <a:latin typeface="Arial Narrow" panose="020B060602020203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a:ln>
                            <a:noFill/>
                          </a:ln>
                          <a:solidFill>
                            <a:schemeClr val="bg1"/>
                          </a:solidFill>
                          <a:effectLst/>
                          <a:latin typeface="Arial Narrow" panose="020B0606020202030204" pitchFamily="34" charset="0"/>
                          <a:ea typeface="宋体" panose="02010600030101010101" pitchFamily="2" charset="-122"/>
                        </a:rPr>
                        <a:t>Thyroid</a:t>
                      </a:r>
                      <a:r>
                        <a:rPr kumimoji="0" lang="pt-PT" altLang="en-US"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rPr>
                        <a:t> Hormone T4</a:t>
                      </a:r>
                      <a:endPar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endParaRPr>
                    </a:p>
                  </a:txBody>
                  <a:tcPr horzOverflow="overflow">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CC"/>
                    </a:solidFill>
                  </a:tcPr>
                </a:tc>
                <a:tc>
                  <a: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sng" strike="noStrike" cap="none" normalizeH="0" baseline="0">
                          <a:ln>
                            <a:noFill/>
                          </a:ln>
                          <a:solidFill>
                            <a:schemeClr val="bg1"/>
                          </a:solidFill>
                          <a:effectLst/>
                          <a:latin typeface="Arial Narrow" panose="020B0606020202030204" pitchFamily="34" charset="0"/>
                          <a:ea typeface="宋体" panose="02010600030101010101" pitchFamily="2" charset="-122"/>
                        </a:rPr>
                        <a:t>Source</a:t>
                      </a:r>
                    </a:p>
                    <a:p>
                      <a:pPr marL="0" marR="0" lvl="0" indent="0" algn="l" defTabSz="914400" rtl="0" eaLnBrk="1" fontAlgn="base" latinLnBrk="0" hangingPunct="1">
                        <a:lnSpc>
                          <a:spcPct val="100000"/>
                        </a:lnSpc>
                        <a:spcBef>
                          <a:spcPct val="3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rPr>
                        <a:t>Sympathetic Nervous System</a:t>
                      </a:r>
                      <a:endParaRPr kumimoji="0" lang="en-US" altLang="zh-CN" sz="2200" b="0" i="0" u="none" strike="noStrike" cap="none" normalizeH="0" baseline="0">
                        <a:ln>
                          <a:noFill/>
                        </a:ln>
                        <a:solidFill>
                          <a:schemeClr val="bg1"/>
                        </a:solidFill>
                        <a:effectLst/>
                        <a:latin typeface="Arial Narrow" panose="020B060602020203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a:ln>
                            <a:noFill/>
                          </a:ln>
                          <a:solidFill>
                            <a:schemeClr val="bg1"/>
                          </a:solidFill>
                          <a:effectLst/>
                          <a:latin typeface="Arial Narrow" panose="020B0606020202030204" pitchFamily="34" charset="0"/>
                          <a:ea typeface="宋体" panose="02010600030101010101" pitchFamily="2" charset="-122"/>
                        </a:rPr>
                        <a:t>Adrenal Gland</a:t>
                      </a: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a:ln>
                            <a:noFill/>
                          </a:ln>
                          <a:solidFill>
                            <a:schemeClr val="bg1"/>
                          </a:solidFill>
                          <a:effectLst/>
                          <a:latin typeface="Arial Narrow" panose="020B0606020202030204" pitchFamily="34" charset="0"/>
                          <a:ea typeface="宋体" panose="02010600030101010101" pitchFamily="2" charset="-122"/>
                        </a:rPr>
                        <a:t>Adrenal Gland</a:t>
                      </a: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a:ln>
                            <a:noFill/>
                          </a:ln>
                          <a:solidFill>
                            <a:schemeClr val="bg1"/>
                          </a:solidFill>
                          <a:effectLst/>
                          <a:latin typeface="Arial Narrow" panose="020B0606020202030204" pitchFamily="34" charset="0"/>
                          <a:ea typeface="宋体" panose="02010600030101010101" pitchFamily="2" charset="-122"/>
                        </a:rPr>
                        <a:t>Thyroid Gland </a:t>
                      </a:r>
                      <a:r>
                        <a:rPr kumimoji="0" lang="pt-PT" altLang="en-US"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rPr>
                        <a:t>(changes to T3 peripherally)</a:t>
                      </a:r>
                      <a:endParaRPr kumimoji="0" lang="en-US" altLang="zh-CN" sz="2200" b="0" i="0" u="none" strike="noStrike" cap="none" normalizeH="0" baseline="0">
                        <a:ln>
                          <a:noFill/>
                        </a:ln>
                        <a:solidFill>
                          <a:schemeClr val="bg1"/>
                        </a:solidFill>
                        <a:effectLst/>
                        <a:latin typeface="Arial Narrow" panose="020B0606020202030204" pitchFamily="34" charset="0"/>
                        <a:ea typeface="宋体" panose="02010600030101010101" pitchFamily="2" charset="-122"/>
                      </a:endParaRPr>
                    </a:p>
                  </a:txBody>
                  <a:tcP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CC"/>
                    </a:solidFill>
                  </a:tcPr>
                </a:tc>
                <a:tc>
                  <a: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sng" strike="noStrike" cap="none" normalizeH="0" baseline="0">
                          <a:ln>
                            <a:noFill/>
                          </a:ln>
                          <a:solidFill>
                            <a:schemeClr val="bg1"/>
                          </a:solidFill>
                          <a:effectLst/>
                          <a:latin typeface="Arial Narrow" panose="020B0606020202030204" pitchFamily="34" charset="0"/>
                          <a:ea typeface="ＭＳ Ｐゴシック" panose="020B0600070205080204" pitchFamily="34" charset="-128"/>
                        </a:rPr>
                        <a:t>Change in Secretion</a:t>
                      </a:r>
                    </a:p>
                    <a:p>
                      <a:pPr marL="0" marR="0" lvl="0" indent="0" algn="l" defTabSz="914400" rtl="0" eaLnBrk="1" fontAlgn="base" latinLnBrk="0" hangingPunct="1">
                        <a:lnSpc>
                          <a:spcPct val="100000"/>
                        </a:lnSpc>
                        <a:spcBef>
                          <a:spcPct val="3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sym typeface="Wingdings 3" panose="05040102010807070707" pitchFamily="18" charset="2"/>
                        </a:rPr>
                        <a:t>           </a:t>
                      </a:r>
                      <a:r>
                        <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sym typeface="Symbol" panose="05050102010706020507" pitchFamily="18" charset="2"/>
                        </a:rPr>
                        <a:t></a:t>
                      </a:r>
                      <a:r>
                        <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sym typeface="Wingdings 3" panose="05040102010807070707" pitchFamily="18" charset="2"/>
                        </a:rPr>
                        <a:t> </a:t>
                      </a:r>
                      <a:r>
                        <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sym typeface="Symbol" panose="05050102010706020507" pitchFamily="18" charset="2"/>
                        </a:rPr>
                        <a:t> </a:t>
                      </a:r>
                      <a:endPar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sym typeface="Wingdings 3" panose="05040102010807070707" pitchFamily="18" charset="2"/>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sym typeface="Symbol" panose="05050102010706020507" pitchFamily="18" charset="2"/>
                        </a:rPr>
                        <a:t>               </a:t>
                      </a:r>
                      <a:endPar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sym typeface="Wingdings 3" panose="05040102010807070707" pitchFamily="18" charset="2"/>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sym typeface="Wingdings 3" panose="05040102010807070707" pitchFamily="18" charset="2"/>
                        </a:rPr>
                        <a:t>               </a:t>
                      </a:r>
                      <a:r>
                        <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sym typeface="Symbol" panose="05050102010706020507" pitchFamily="18" charset="2"/>
                        </a:rPr>
                        <a:t></a:t>
                      </a:r>
                      <a:endPar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sym typeface="Wingdings 3" panose="05040102010807070707" pitchFamily="18" charset="2"/>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panose="05050102010706020507" pitchFamily="18" charset="2"/>
                        <a:buNone/>
                        <a:tabLst/>
                      </a:pPr>
                      <a:r>
                        <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sym typeface="Wingdings 3" panose="05040102010807070707" pitchFamily="18" charset="2"/>
                        </a:rPr>
                        <a:t>           </a:t>
                      </a:r>
                      <a:r>
                        <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sym typeface="Symbol" panose="05050102010706020507" pitchFamily="18" charset="2"/>
                        </a:rPr>
                        <a:t></a:t>
                      </a:r>
                      <a:r>
                        <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sym typeface="Wingdings 3" panose="05040102010807070707" pitchFamily="18" charset="2"/>
                        </a:rPr>
                        <a:t> </a:t>
                      </a:r>
                      <a:r>
                        <a:rPr kumimoji="0" lang="en-US" altLang="zh-CN" sz="2200" b="0" i="0" u="none" strike="noStrike" cap="none" normalizeH="0" baseline="0">
                          <a:ln>
                            <a:noFill/>
                          </a:ln>
                          <a:solidFill>
                            <a:schemeClr val="bg1"/>
                          </a:solidFill>
                          <a:effectLst/>
                          <a:latin typeface="Arial Narrow" panose="020B0606020202030204" pitchFamily="34" charset="0"/>
                          <a:ea typeface="ＭＳ Ｐゴシック" panose="020B0600070205080204" pitchFamily="34" charset="-128"/>
                          <a:sym typeface="Symbol" panose="05050102010706020507" pitchFamily="18" charset="2"/>
                        </a:rPr>
                        <a:t> </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CC"/>
                    </a:solidFill>
                  </a:tcPr>
                </a:tc>
                <a:extLst>
                  <a:ext uri="{0D108BD9-81ED-4DB2-BD59-A6C34878D82A}">
                    <a16:rowId xmlns:a16="http://schemas.microsoft.com/office/drawing/2014/main" val="3311197611"/>
                  </a:ext>
                </a:extLst>
              </a:tr>
            </a:tbl>
          </a:graphicData>
        </a:graphic>
      </p:graphicFrame>
      <p:sp>
        <p:nvSpPr>
          <p:cNvPr id="37899" name="Text Box 52">
            <a:extLst>
              <a:ext uri="{FF2B5EF4-FFF2-40B4-BE49-F238E27FC236}">
                <a16:creationId xmlns:a16="http://schemas.microsoft.com/office/drawing/2014/main" id="{6D0CB678-885E-48E4-A8FA-620BCDAE4499}"/>
              </a:ext>
            </a:extLst>
          </p:cNvPr>
          <p:cNvSpPr txBox="1">
            <a:spLocks noChangeArrowheads="1"/>
          </p:cNvSpPr>
          <p:nvPr/>
        </p:nvSpPr>
        <p:spPr bwMode="auto">
          <a:xfrm>
            <a:off x="819150" y="5962650"/>
            <a:ext cx="558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zh-CN" sz="1800">
                <a:solidFill>
                  <a:schemeClr val="bg1"/>
                </a:solidFill>
                <a:latin typeface="Arial Narrow" panose="020B0606020202030204" pitchFamily="34" charset="0"/>
                <a:ea typeface="宋体" panose="02010600030101010101" pitchFamily="2" charset="-122"/>
              </a:rPr>
              <a:t>Landberg L, et al. </a:t>
            </a:r>
            <a:r>
              <a:rPr lang="pt-PT" altLang="en-US" sz="1800" i="1">
                <a:solidFill>
                  <a:schemeClr val="bg1"/>
                </a:solidFill>
                <a:latin typeface="Arial Narrow" panose="020B0606020202030204" pitchFamily="34" charset="0"/>
              </a:rPr>
              <a:t>N Engl J Med</a:t>
            </a:r>
            <a:r>
              <a:rPr lang="pt-PT" altLang="en-US" sz="1800">
                <a:solidFill>
                  <a:schemeClr val="bg1"/>
                </a:solidFill>
                <a:latin typeface="Arial Narrow" panose="020B0606020202030204" pitchFamily="34" charset="0"/>
              </a:rPr>
              <a:t> 1978;298:1295.</a:t>
            </a:r>
            <a:endParaRPr lang="en-US" altLang="zh-CN" sz="1800">
              <a:solidFill>
                <a:schemeClr val="bg1"/>
              </a:solidFill>
              <a:latin typeface="Arial Narrow" panose="020B0606020202030204" pitchFamily="34" charset="0"/>
              <a:ea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a:extLst>
              <a:ext uri="{FF2B5EF4-FFF2-40B4-BE49-F238E27FC236}">
                <a16:creationId xmlns:a16="http://schemas.microsoft.com/office/drawing/2014/main" id="{F395E133-A577-44D0-819C-5BA78C722D19}"/>
              </a:ext>
            </a:extLst>
          </p:cNvPr>
          <p:cNvSpPr>
            <a:spLocks noGrp="1" noChangeArrowheads="1"/>
          </p:cNvSpPr>
          <p:nvPr>
            <p:ph type="title"/>
          </p:nvPr>
        </p:nvSpPr>
        <p:spPr>
          <a:xfrm>
            <a:off x="593725" y="889000"/>
            <a:ext cx="7864475" cy="933450"/>
          </a:xfrm>
        </p:spPr>
        <p:txBody>
          <a:bodyPr/>
          <a:lstStyle/>
          <a:p>
            <a:pPr eaLnBrk="1" hangingPunct="1"/>
            <a:r>
              <a:rPr lang="en-US" altLang="zh-CN">
                <a:ea typeface="宋体" panose="02010600030101010101" pitchFamily="2" charset="-122"/>
              </a:rPr>
              <a:t>Energy Expenditure in Starvation</a:t>
            </a:r>
          </a:p>
        </p:txBody>
      </p:sp>
      <p:sp>
        <p:nvSpPr>
          <p:cNvPr id="39938" name="Rectangle 3">
            <a:extLst>
              <a:ext uri="{FF2B5EF4-FFF2-40B4-BE49-F238E27FC236}">
                <a16:creationId xmlns:a16="http://schemas.microsoft.com/office/drawing/2014/main" id="{D1F31CC7-D116-484A-972E-46D1B1BB3E93}"/>
              </a:ext>
            </a:extLst>
          </p:cNvPr>
          <p:cNvSpPr>
            <a:spLocks noGrp="1" noChangeArrowheads="1"/>
          </p:cNvSpPr>
          <p:nvPr>
            <p:ph type="body" idx="1"/>
          </p:nvPr>
        </p:nvSpPr>
        <p:spPr/>
        <p:txBody>
          <a:bodyPr/>
          <a:lstStyle/>
          <a:p>
            <a:pPr eaLnBrk="1" hangingPunct="1">
              <a:buFont typeface="Symbol" panose="05050102010706020507" pitchFamily="18" charset="2"/>
              <a:buNone/>
            </a:pPr>
            <a:r>
              <a:rPr lang="zh-CN" altLang="en-US">
                <a:ea typeface="宋体" panose="02010600030101010101" pitchFamily="2" charset="-122"/>
              </a:rPr>
              <a:t> </a:t>
            </a:r>
          </a:p>
        </p:txBody>
      </p:sp>
      <p:sp>
        <p:nvSpPr>
          <p:cNvPr id="39939" name="Text Box 13">
            <a:extLst>
              <a:ext uri="{FF2B5EF4-FFF2-40B4-BE49-F238E27FC236}">
                <a16:creationId xmlns:a16="http://schemas.microsoft.com/office/drawing/2014/main" id="{AFA3CD3C-5471-446B-A0D4-2FE4024127CC}"/>
              </a:ext>
            </a:extLst>
          </p:cNvPr>
          <p:cNvSpPr txBox="1">
            <a:spLocks noChangeArrowheads="1"/>
          </p:cNvSpPr>
          <p:nvPr/>
        </p:nvSpPr>
        <p:spPr bwMode="auto">
          <a:xfrm>
            <a:off x="866775" y="6245225"/>
            <a:ext cx="3790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zh-CN" sz="1800">
                <a:solidFill>
                  <a:schemeClr val="bg1"/>
                </a:solidFill>
                <a:latin typeface="Arial Narrow" panose="020B0606020202030204" pitchFamily="34" charset="0"/>
                <a:ea typeface="宋体" panose="02010600030101010101" pitchFamily="2" charset="-122"/>
              </a:rPr>
              <a:t>Long CL et al. </a:t>
            </a:r>
            <a:r>
              <a:rPr lang="en-US" altLang="zh-CN" sz="1800" i="1">
                <a:solidFill>
                  <a:schemeClr val="bg1"/>
                </a:solidFill>
                <a:latin typeface="Arial Narrow" panose="020B0606020202030204" pitchFamily="34" charset="0"/>
                <a:ea typeface="宋体" panose="02010600030101010101" pitchFamily="2" charset="-122"/>
              </a:rPr>
              <a:t>JPEN</a:t>
            </a:r>
            <a:r>
              <a:rPr lang="en-US" altLang="zh-CN" sz="1800">
                <a:solidFill>
                  <a:schemeClr val="bg1"/>
                </a:solidFill>
                <a:latin typeface="Arial Narrow" panose="020B0606020202030204" pitchFamily="34" charset="0"/>
                <a:ea typeface="宋体" panose="02010600030101010101" pitchFamily="2" charset="-122"/>
              </a:rPr>
              <a:t> 1979;3:452-456</a:t>
            </a:r>
          </a:p>
        </p:txBody>
      </p:sp>
      <p:grpSp>
        <p:nvGrpSpPr>
          <p:cNvPr id="39940" name="Group 44">
            <a:extLst>
              <a:ext uri="{FF2B5EF4-FFF2-40B4-BE49-F238E27FC236}">
                <a16:creationId xmlns:a16="http://schemas.microsoft.com/office/drawing/2014/main" id="{E59A86F6-3E03-49CB-898F-79F09DB78B21}"/>
              </a:ext>
            </a:extLst>
          </p:cNvPr>
          <p:cNvGrpSpPr>
            <a:grpSpLocks/>
          </p:cNvGrpSpPr>
          <p:nvPr/>
        </p:nvGrpSpPr>
        <p:grpSpPr bwMode="auto">
          <a:xfrm>
            <a:off x="1535113" y="1792288"/>
            <a:ext cx="6073775" cy="4530725"/>
            <a:chOff x="860" y="1129"/>
            <a:chExt cx="3826" cy="2854"/>
          </a:xfrm>
        </p:grpSpPr>
        <p:sp>
          <p:nvSpPr>
            <p:cNvPr id="39941" name="Rectangle 18">
              <a:extLst>
                <a:ext uri="{FF2B5EF4-FFF2-40B4-BE49-F238E27FC236}">
                  <a16:creationId xmlns:a16="http://schemas.microsoft.com/office/drawing/2014/main" id="{9BA2C8C8-F272-4EBF-AB27-50A4CDAA9FEA}"/>
                </a:ext>
              </a:extLst>
            </p:cNvPr>
            <p:cNvSpPr>
              <a:spLocks noChangeArrowheads="1"/>
            </p:cNvSpPr>
            <p:nvPr/>
          </p:nvSpPr>
          <p:spPr bwMode="auto">
            <a:xfrm>
              <a:off x="1647" y="1232"/>
              <a:ext cx="3030" cy="2184"/>
            </a:xfrm>
            <a:prstGeom prst="rect">
              <a:avLst/>
            </a:prstGeom>
            <a:solidFill>
              <a:srgbClr val="FF9900"/>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39942" name="Rectangle 19">
              <a:extLst>
                <a:ext uri="{FF2B5EF4-FFF2-40B4-BE49-F238E27FC236}">
                  <a16:creationId xmlns:a16="http://schemas.microsoft.com/office/drawing/2014/main" id="{8B6E98DA-8334-45AF-A10D-8CBF376300DD}"/>
                </a:ext>
              </a:extLst>
            </p:cNvPr>
            <p:cNvSpPr>
              <a:spLocks noChangeArrowheads="1"/>
            </p:cNvSpPr>
            <p:nvPr/>
          </p:nvSpPr>
          <p:spPr bwMode="auto">
            <a:xfrm>
              <a:off x="1451" y="3303"/>
              <a:ext cx="172"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a:r>
                <a:rPr lang="zh-CN" altLang="en-US" sz="1600" b="1">
                  <a:solidFill>
                    <a:schemeClr val="bg1"/>
                  </a:solidFill>
                  <a:latin typeface="Arial Narrow" panose="020B0606020202030204" pitchFamily="34" charset="0"/>
                  <a:ea typeface="宋体" panose="02010600030101010101" pitchFamily="2" charset="-122"/>
                </a:rPr>
                <a:t>0</a:t>
              </a:r>
            </a:p>
          </p:txBody>
        </p:sp>
        <p:grpSp>
          <p:nvGrpSpPr>
            <p:cNvPr id="39943" name="Group 20">
              <a:extLst>
                <a:ext uri="{FF2B5EF4-FFF2-40B4-BE49-F238E27FC236}">
                  <a16:creationId xmlns:a16="http://schemas.microsoft.com/office/drawing/2014/main" id="{C0BE6785-3074-4136-AF41-20AF547F69C0}"/>
                </a:ext>
              </a:extLst>
            </p:cNvPr>
            <p:cNvGrpSpPr>
              <a:grpSpLocks/>
            </p:cNvGrpSpPr>
            <p:nvPr/>
          </p:nvGrpSpPr>
          <p:grpSpPr bwMode="auto">
            <a:xfrm>
              <a:off x="2094" y="3412"/>
              <a:ext cx="1932" cy="210"/>
              <a:chOff x="2387" y="3296"/>
              <a:chExt cx="2096" cy="200"/>
            </a:xfrm>
          </p:grpSpPr>
          <p:sp>
            <p:nvSpPr>
              <p:cNvPr id="39962" name="Rectangle 21">
                <a:extLst>
                  <a:ext uri="{FF2B5EF4-FFF2-40B4-BE49-F238E27FC236}">
                    <a16:creationId xmlns:a16="http://schemas.microsoft.com/office/drawing/2014/main" id="{BD4BD1BD-0132-440A-8E5A-49B9A2D9905A}"/>
                  </a:ext>
                </a:extLst>
              </p:cNvPr>
              <p:cNvSpPr>
                <a:spLocks noChangeArrowheads="1"/>
              </p:cNvSpPr>
              <p:nvPr/>
            </p:nvSpPr>
            <p:spPr bwMode="auto">
              <a:xfrm>
                <a:off x="2387" y="3296"/>
                <a:ext cx="249"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zh-CN" altLang="en-US" sz="1600" b="1">
                    <a:solidFill>
                      <a:schemeClr val="bg1"/>
                    </a:solidFill>
                    <a:latin typeface="Arial Narrow" panose="020B0606020202030204" pitchFamily="34" charset="0"/>
                    <a:ea typeface="宋体" panose="02010600030101010101" pitchFamily="2" charset="-122"/>
                  </a:rPr>
                  <a:t>10</a:t>
                </a:r>
              </a:p>
            </p:txBody>
          </p:sp>
          <p:sp>
            <p:nvSpPr>
              <p:cNvPr id="39963" name="Rectangle 22">
                <a:extLst>
                  <a:ext uri="{FF2B5EF4-FFF2-40B4-BE49-F238E27FC236}">
                    <a16:creationId xmlns:a16="http://schemas.microsoft.com/office/drawing/2014/main" id="{66E411BB-E297-463C-990F-3CFAE9511725}"/>
                  </a:ext>
                </a:extLst>
              </p:cNvPr>
              <p:cNvSpPr>
                <a:spLocks noChangeArrowheads="1"/>
              </p:cNvSpPr>
              <p:nvPr/>
            </p:nvSpPr>
            <p:spPr bwMode="auto">
              <a:xfrm>
                <a:off x="3014" y="3296"/>
                <a:ext cx="249"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zh-CN" altLang="en-US" sz="1600" b="1">
                    <a:solidFill>
                      <a:schemeClr val="bg1"/>
                    </a:solidFill>
                    <a:latin typeface="Arial Narrow" panose="020B0606020202030204" pitchFamily="34" charset="0"/>
                    <a:ea typeface="宋体" panose="02010600030101010101" pitchFamily="2" charset="-122"/>
                  </a:rPr>
                  <a:t>20</a:t>
                </a:r>
              </a:p>
            </p:txBody>
          </p:sp>
          <p:sp>
            <p:nvSpPr>
              <p:cNvPr id="39964" name="Rectangle 23">
                <a:extLst>
                  <a:ext uri="{FF2B5EF4-FFF2-40B4-BE49-F238E27FC236}">
                    <a16:creationId xmlns:a16="http://schemas.microsoft.com/office/drawing/2014/main" id="{068E389C-DFA7-4BFD-846B-8B626B9F6E4E}"/>
                  </a:ext>
                </a:extLst>
              </p:cNvPr>
              <p:cNvSpPr>
                <a:spLocks noChangeArrowheads="1"/>
              </p:cNvSpPr>
              <p:nvPr/>
            </p:nvSpPr>
            <p:spPr bwMode="auto">
              <a:xfrm>
                <a:off x="3631" y="3296"/>
                <a:ext cx="250"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zh-CN" altLang="en-US" sz="1600" b="1">
                    <a:solidFill>
                      <a:schemeClr val="bg1"/>
                    </a:solidFill>
                    <a:latin typeface="Arial Narrow" panose="020B0606020202030204" pitchFamily="34" charset="0"/>
                    <a:ea typeface="宋体" panose="02010600030101010101" pitchFamily="2" charset="-122"/>
                  </a:rPr>
                  <a:t>30</a:t>
                </a:r>
              </a:p>
            </p:txBody>
          </p:sp>
          <p:sp>
            <p:nvSpPr>
              <p:cNvPr id="39965" name="Rectangle 24">
                <a:extLst>
                  <a:ext uri="{FF2B5EF4-FFF2-40B4-BE49-F238E27FC236}">
                    <a16:creationId xmlns:a16="http://schemas.microsoft.com/office/drawing/2014/main" id="{B3729E8A-513E-4E0D-BF8A-9527488AD88A}"/>
                  </a:ext>
                </a:extLst>
              </p:cNvPr>
              <p:cNvSpPr>
                <a:spLocks noChangeArrowheads="1"/>
              </p:cNvSpPr>
              <p:nvPr/>
            </p:nvSpPr>
            <p:spPr bwMode="auto">
              <a:xfrm>
                <a:off x="4235" y="3296"/>
                <a:ext cx="248"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zh-CN" altLang="en-US" sz="1600" b="1">
                    <a:solidFill>
                      <a:schemeClr val="bg1"/>
                    </a:solidFill>
                    <a:latin typeface="Arial Narrow" panose="020B0606020202030204" pitchFamily="34" charset="0"/>
                    <a:ea typeface="宋体" panose="02010600030101010101" pitchFamily="2" charset="-122"/>
                  </a:rPr>
                  <a:t>40</a:t>
                </a:r>
              </a:p>
            </p:txBody>
          </p:sp>
        </p:grpSp>
        <p:sp>
          <p:nvSpPr>
            <p:cNvPr id="39944" name="Rectangle 25">
              <a:extLst>
                <a:ext uri="{FF2B5EF4-FFF2-40B4-BE49-F238E27FC236}">
                  <a16:creationId xmlns:a16="http://schemas.microsoft.com/office/drawing/2014/main" id="{AA9A9FF1-E087-4617-8F36-57B586B8C216}"/>
                </a:ext>
              </a:extLst>
            </p:cNvPr>
            <p:cNvSpPr>
              <a:spLocks noChangeArrowheads="1"/>
            </p:cNvSpPr>
            <p:nvPr/>
          </p:nvSpPr>
          <p:spPr bwMode="auto">
            <a:xfrm>
              <a:off x="3711" y="2647"/>
              <a:ext cx="97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600" b="1">
                  <a:latin typeface="Arial Narrow" panose="020B0606020202030204" pitchFamily="34" charset="0"/>
                  <a:ea typeface="宋体" panose="02010600030101010101" pitchFamily="2" charset="-122"/>
                </a:rPr>
                <a:t>Partial Starvation</a:t>
              </a:r>
            </a:p>
          </p:txBody>
        </p:sp>
        <p:sp>
          <p:nvSpPr>
            <p:cNvPr id="39945" name="Rectangle 26">
              <a:extLst>
                <a:ext uri="{FF2B5EF4-FFF2-40B4-BE49-F238E27FC236}">
                  <a16:creationId xmlns:a16="http://schemas.microsoft.com/office/drawing/2014/main" id="{D67F3CF5-B393-4FA2-B020-6C4766FA7102}"/>
                </a:ext>
              </a:extLst>
            </p:cNvPr>
            <p:cNvSpPr>
              <a:spLocks noChangeArrowheads="1"/>
            </p:cNvSpPr>
            <p:nvPr/>
          </p:nvSpPr>
          <p:spPr bwMode="auto">
            <a:xfrm>
              <a:off x="2726" y="3715"/>
              <a:ext cx="459"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2200" b="1">
                  <a:solidFill>
                    <a:schemeClr val="bg1"/>
                  </a:solidFill>
                  <a:latin typeface="Arial Narrow" panose="020B0606020202030204" pitchFamily="34" charset="0"/>
                  <a:ea typeface="宋体" panose="02010600030101010101" pitchFamily="2" charset="-122"/>
                </a:rPr>
                <a:t>Days</a:t>
              </a:r>
            </a:p>
          </p:txBody>
        </p:sp>
        <p:sp>
          <p:nvSpPr>
            <p:cNvPr id="39946" name="Rectangle 27">
              <a:extLst>
                <a:ext uri="{FF2B5EF4-FFF2-40B4-BE49-F238E27FC236}">
                  <a16:creationId xmlns:a16="http://schemas.microsoft.com/office/drawing/2014/main" id="{AF1A6C1E-97BE-43A9-BCCB-D78B8306B63C}"/>
                </a:ext>
              </a:extLst>
            </p:cNvPr>
            <p:cNvSpPr>
              <a:spLocks noChangeArrowheads="1"/>
            </p:cNvSpPr>
            <p:nvPr/>
          </p:nvSpPr>
          <p:spPr bwMode="auto">
            <a:xfrm rot="-5400000">
              <a:off x="110" y="2081"/>
              <a:ext cx="1994" cy="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eaLnBrk="0" hangingPunct="0">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tabLst>
                  <a:tab pos="2514600" algn="l"/>
                  <a:tab pos="6692900" algn="ctr"/>
                </a:tabLs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lnSpc>
                  <a:spcPct val="90000"/>
                </a:lnSpc>
                <a:spcBef>
                  <a:spcPct val="20000"/>
                </a:spcBef>
                <a:spcAft>
                  <a:spcPct val="30000"/>
                </a:spcAft>
                <a:buClr>
                  <a:srgbClr val="FF9900"/>
                </a:buClr>
                <a:buSzPct val="150000"/>
                <a:buFont typeface="Symbol" panose="05050102010706020507" pitchFamily="18" charset="2"/>
                <a:buNone/>
              </a:pPr>
              <a:r>
                <a:rPr lang="en-US" altLang="zh-CN" sz="2200" b="1">
                  <a:solidFill>
                    <a:schemeClr val="bg1"/>
                  </a:solidFill>
                  <a:latin typeface="Arial Narrow" panose="020B0606020202030204" pitchFamily="34" charset="0"/>
                  <a:ea typeface="宋体" panose="02010600030101010101" pitchFamily="2" charset="-122"/>
                </a:rPr>
                <a:t>Nitrogen Excretion (g/day)</a:t>
              </a:r>
            </a:p>
          </p:txBody>
        </p:sp>
        <p:sp>
          <p:nvSpPr>
            <p:cNvPr id="39947" name="Freeform 28">
              <a:extLst>
                <a:ext uri="{FF2B5EF4-FFF2-40B4-BE49-F238E27FC236}">
                  <a16:creationId xmlns:a16="http://schemas.microsoft.com/office/drawing/2014/main" id="{7769BA1F-678D-44A4-82A5-979C38BE30BC}"/>
                </a:ext>
              </a:extLst>
            </p:cNvPr>
            <p:cNvSpPr>
              <a:spLocks/>
            </p:cNvSpPr>
            <p:nvPr/>
          </p:nvSpPr>
          <p:spPr bwMode="auto">
            <a:xfrm>
              <a:off x="1643" y="1429"/>
              <a:ext cx="2316" cy="1992"/>
            </a:xfrm>
            <a:custGeom>
              <a:avLst/>
              <a:gdLst>
                <a:gd name="T0" fmla="*/ 0 w 2513"/>
                <a:gd name="T1" fmla="*/ 0 h 1897"/>
                <a:gd name="T2" fmla="*/ 0 w 2513"/>
                <a:gd name="T3" fmla="*/ 2091 h 1897"/>
                <a:gd name="T4" fmla="*/ 2134 w 2513"/>
                <a:gd name="T5" fmla="*/ 2091 h 1897"/>
                <a:gd name="T6" fmla="*/ 0 60000 65536"/>
                <a:gd name="T7" fmla="*/ 0 60000 65536"/>
                <a:gd name="T8" fmla="*/ 0 60000 65536"/>
                <a:gd name="T9" fmla="*/ 0 w 2513"/>
                <a:gd name="T10" fmla="*/ 0 h 1897"/>
                <a:gd name="T11" fmla="*/ 2513 w 2513"/>
                <a:gd name="T12" fmla="*/ 1897 h 1897"/>
              </a:gdLst>
              <a:ahLst/>
              <a:cxnLst>
                <a:cxn ang="T6">
                  <a:pos x="T0" y="T1"/>
                </a:cxn>
                <a:cxn ang="T7">
                  <a:pos x="T2" y="T3"/>
                </a:cxn>
                <a:cxn ang="T8">
                  <a:pos x="T4" y="T5"/>
                </a:cxn>
              </a:cxnLst>
              <a:rect l="T9" t="T10" r="T11" b="T12"/>
              <a:pathLst>
                <a:path w="2513" h="1897">
                  <a:moveTo>
                    <a:pt x="0" y="0"/>
                  </a:moveTo>
                  <a:lnTo>
                    <a:pt x="0" y="1896"/>
                  </a:lnTo>
                  <a:lnTo>
                    <a:pt x="2512" y="1896"/>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48" name="Line 29">
              <a:extLst>
                <a:ext uri="{FF2B5EF4-FFF2-40B4-BE49-F238E27FC236}">
                  <a16:creationId xmlns:a16="http://schemas.microsoft.com/office/drawing/2014/main" id="{9F737B49-67E5-46D1-BD80-932FA1BA4A12}"/>
                </a:ext>
              </a:extLst>
            </p:cNvPr>
            <p:cNvSpPr>
              <a:spLocks noChangeShapeType="1"/>
            </p:cNvSpPr>
            <p:nvPr/>
          </p:nvSpPr>
          <p:spPr bwMode="auto">
            <a:xfrm flipV="1">
              <a:off x="2226" y="3332"/>
              <a:ext cx="1" cy="84"/>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9" name="Line 30">
              <a:extLst>
                <a:ext uri="{FF2B5EF4-FFF2-40B4-BE49-F238E27FC236}">
                  <a16:creationId xmlns:a16="http://schemas.microsoft.com/office/drawing/2014/main" id="{5962715A-B9AB-4F21-A839-D9584A010069}"/>
                </a:ext>
              </a:extLst>
            </p:cNvPr>
            <p:cNvSpPr>
              <a:spLocks noChangeShapeType="1"/>
            </p:cNvSpPr>
            <p:nvPr/>
          </p:nvSpPr>
          <p:spPr bwMode="auto">
            <a:xfrm flipV="1">
              <a:off x="2802" y="3332"/>
              <a:ext cx="1" cy="84"/>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0" name="Line 31">
              <a:extLst>
                <a:ext uri="{FF2B5EF4-FFF2-40B4-BE49-F238E27FC236}">
                  <a16:creationId xmlns:a16="http://schemas.microsoft.com/office/drawing/2014/main" id="{098C56B7-CF20-49F6-A09B-435A8072C7AE}"/>
                </a:ext>
              </a:extLst>
            </p:cNvPr>
            <p:cNvSpPr>
              <a:spLocks noChangeShapeType="1"/>
            </p:cNvSpPr>
            <p:nvPr/>
          </p:nvSpPr>
          <p:spPr bwMode="auto">
            <a:xfrm flipV="1">
              <a:off x="3380" y="3334"/>
              <a:ext cx="1" cy="84"/>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1" name="Line 32">
              <a:extLst>
                <a:ext uri="{FF2B5EF4-FFF2-40B4-BE49-F238E27FC236}">
                  <a16:creationId xmlns:a16="http://schemas.microsoft.com/office/drawing/2014/main" id="{246D7B1B-E25E-402C-B96A-5E61AE6C0358}"/>
                </a:ext>
              </a:extLst>
            </p:cNvPr>
            <p:cNvSpPr>
              <a:spLocks noChangeShapeType="1"/>
            </p:cNvSpPr>
            <p:nvPr/>
          </p:nvSpPr>
          <p:spPr bwMode="auto">
            <a:xfrm flipV="1">
              <a:off x="3958" y="3332"/>
              <a:ext cx="1" cy="84"/>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2" name="Freeform 33">
              <a:extLst>
                <a:ext uri="{FF2B5EF4-FFF2-40B4-BE49-F238E27FC236}">
                  <a16:creationId xmlns:a16="http://schemas.microsoft.com/office/drawing/2014/main" id="{11EEF425-8835-4251-A8CA-9A21AB8093D3}"/>
                </a:ext>
              </a:extLst>
            </p:cNvPr>
            <p:cNvSpPr>
              <a:spLocks/>
            </p:cNvSpPr>
            <p:nvPr/>
          </p:nvSpPr>
          <p:spPr bwMode="auto">
            <a:xfrm>
              <a:off x="1651" y="1684"/>
              <a:ext cx="3024" cy="601"/>
            </a:xfrm>
            <a:custGeom>
              <a:avLst/>
              <a:gdLst>
                <a:gd name="T0" fmla="*/ 2821 w 3240"/>
                <a:gd name="T1" fmla="*/ 0 h 572"/>
                <a:gd name="T2" fmla="*/ 0 w 3240"/>
                <a:gd name="T3" fmla="*/ 0 h 572"/>
                <a:gd name="T4" fmla="*/ 0 w 3240"/>
                <a:gd name="T5" fmla="*/ 630 h 572"/>
                <a:gd name="T6" fmla="*/ 2821 w 3240"/>
                <a:gd name="T7" fmla="*/ 630 h 572"/>
                <a:gd name="T8" fmla="*/ 2821 w 3240"/>
                <a:gd name="T9" fmla="*/ 0 h 572"/>
                <a:gd name="T10" fmla="*/ 0 60000 65536"/>
                <a:gd name="T11" fmla="*/ 0 60000 65536"/>
                <a:gd name="T12" fmla="*/ 0 60000 65536"/>
                <a:gd name="T13" fmla="*/ 0 60000 65536"/>
                <a:gd name="T14" fmla="*/ 0 60000 65536"/>
                <a:gd name="T15" fmla="*/ 0 w 3240"/>
                <a:gd name="T16" fmla="*/ 0 h 572"/>
                <a:gd name="T17" fmla="*/ 3240 w 3240"/>
                <a:gd name="T18" fmla="*/ 572 h 572"/>
              </a:gdLst>
              <a:ahLst/>
              <a:cxnLst>
                <a:cxn ang="T10">
                  <a:pos x="T0" y="T1"/>
                </a:cxn>
                <a:cxn ang="T11">
                  <a:pos x="T2" y="T3"/>
                </a:cxn>
                <a:cxn ang="T12">
                  <a:pos x="T4" y="T5"/>
                </a:cxn>
                <a:cxn ang="T13">
                  <a:pos x="T6" y="T7"/>
                </a:cxn>
                <a:cxn ang="T14">
                  <a:pos x="T8" y="T9"/>
                </a:cxn>
              </a:cxnLst>
              <a:rect l="T15" t="T16" r="T17" b="T18"/>
              <a:pathLst>
                <a:path w="3240" h="572">
                  <a:moveTo>
                    <a:pt x="3239" y="0"/>
                  </a:moveTo>
                  <a:lnTo>
                    <a:pt x="0" y="0"/>
                  </a:lnTo>
                  <a:lnTo>
                    <a:pt x="0" y="571"/>
                  </a:lnTo>
                  <a:lnTo>
                    <a:pt x="3239" y="571"/>
                  </a:lnTo>
                  <a:lnTo>
                    <a:pt x="3239" y="0"/>
                  </a:lnTo>
                </a:path>
              </a:pathLst>
            </a:custGeom>
            <a:solidFill>
              <a:srgbClr val="3366FF"/>
            </a:solidFill>
            <a:ln w="12700" cap="rnd">
              <a:solidFill>
                <a:schemeClr val="accent2"/>
              </a:solidFill>
              <a:round/>
              <a:headEnd/>
              <a:tailEnd/>
            </a:ln>
          </p:spPr>
          <p:txBody>
            <a:bodyPr/>
            <a:lstStyle/>
            <a:p>
              <a:endParaRPr lang="en-US"/>
            </a:p>
          </p:txBody>
        </p:sp>
        <p:sp>
          <p:nvSpPr>
            <p:cNvPr id="39953" name="Rectangle 34">
              <a:extLst>
                <a:ext uri="{FF2B5EF4-FFF2-40B4-BE49-F238E27FC236}">
                  <a16:creationId xmlns:a16="http://schemas.microsoft.com/office/drawing/2014/main" id="{D22B5224-4A35-495E-B44E-2ABF25E6754C}"/>
                </a:ext>
              </a:extLst>
            </p:cNvPr>
            <p:cNvSpPr>
              <a:spLocks noChangeArrowheads="1"/>
            </p:cNvSpPr>
            <p:nvPr/>
          </p:nvSpPr>
          <p:spPr bwMode="auto">
            <a:xfrm>
              <a:off x="1393" y="1129"/>
              <a:ext cx="23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a:r>
                <a:rPr lang="zh-CN" altLang="en-US" sz="1600" b="1">
                  <a:solidFill>
                    <a:schemeClr val="bg1"/>
                  </a:solidFill>
                  <a:latin typeface="Arial Narrow" panose="020B0606020202030204" pitchFamily="34" charset="0"/>
                  <a:ea typeface="宋体" panose="02010600030101010101" pitchFamily="2" charset="-122"/>
                </a:rPr>
                <a:t>12</a:t>
              </a:r>
            </a:p>
          </p:txBody>
        </p:sp>
        <p:sp>
          <p:nvSpPr>
            <p:cNvPr id="39954" name="Rectangle 35">
              <a:extLst>
                <a:ext uri="{FF2B5EF4-FFF2-40B4-BE49-F238E27FC236}">
                  <a16:creationId xmlns:a16="http://schemas.microsoft.com/office/drawing/2014/main" id="{92B3D299-AF75-4293-A449-D79516C0018D}"/>
                </a:ext>
              </a:extLst>
            </p:cNvPr>
            <p:cNvSpPr>
              <a:spLocks noChangeArrowheads="1"/>
            </p:cNvSpPr>
            <p:nvPr/>
          </p:nvSpPr>
          <p:spPr bwMode="auto">
            <a:xfrm>
              <a:off x="1451" y="1891"/>
              <a:ext cx="172"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a:r>
                <a:rPr lang="zh-CN" altLang="en-US" sz="1600" b="1">
                  <a:solidFill>
                    <a:schemeClr val="bg1"/>
                  </a:solidFill>
                  <a:latin typeface="Arial Narrow" panose="020B0606020202030204" pitchFamily="34" charset="0"/>
                  <a:ea typeface="宋体" panose="02010600030101010101" pitchFamily="2" charset="-122"/>
                </a:rPr>
                <a:t>8</a:t>
              </a:r>
            </a:p>
          </p:txBody>
        </p:sp>
        <p:sp>
          <p:nvSpPr>
            <p:cNvPr id="157732" name="Rectangle 36">
              <a:extLst>
                <a:ext uri="{FF2B5EF4-FFF2-40B4-BE49-F238E27FC236}">
                  <a16:creationId xmlns:a16="http://schemas.microsoft.com/office/drawing/2014/main" id="{2B30D783-0623-41E4-A357-9577D20CF1B9}"/>
                </a:ext>
              </a:extLst>
            </p:cNvPr>
            <p:cNvSpPr>
              <a:spLocks noChangeArrowheads="1"/>
            </p:cNvSpPr>
            <p:nvPr/>
          </p:nvSpPr>
          <p:spPr bwMode="auto">
            <a:xfrm>
              <a:off x="1451" y="2675"/>
              <a:ext cx="172" cy="210"/>
            </a:xfrm>
            <a:prstGeom prst="rect">
              <a:avLst/>
            </a:prstGeom>
            <a:noFill/>
            <a:ln w="12700">
              <a:noFill/>
              <a:miter lim="800000"/>
              <a:headEnd/>
              <a:tailEnd/>
            </a:ln>
            <a:effec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a:r>
                <a:rPr lang="zh-CN" altLang="en-US" sz="1600" b="1">
                  <a:solidFill>
                    <a:schemeClr val="bg1"/>
                  </a:solidFill>
                  <a:effectLst>
                    <a:outerShdw blurRad="38100" dist="38100" dir="2700000" algn="tl">
                      <a:srgbClr val="000000"/>
                    </a:outerShdw>
                  </a:effectLst>
                  <a:latin typeface="Arial Narrow" panose="020B0606020202030204" pitchFamily="34" charset="0"/>
                  <a:ea typeface="宋体" panose="02010600030101010101" pitchFamily="2" charset="-122"/>
                </a:rPr>
                <a:t>4</a:t>
              </a:r>
            </a:p>
          </p:txBody>
        </p:sp>
        <p:sp>
          <p:nvSpPr>
            <p:cNvPr id="39956" name="Rectangle 37">
              <a:extLst>
                <a:ext uri="{FF2B5EF4-FFF2-40B4-BE49-F238E27FC236}">
                  <a16:creationId xmlns:a16="http://schemas.microsoft.com/office/drawing/2014/main" id="{C9808342-B7F7-4C35-AE97-B3DA493BC60A}"/>
                </a:ext>
              </a:extLst>
            </p:cNvPr>
            <p:cNvSpPr>
              <a:spLocks noChangeArrowheads="1"/>
            </p:cNvSpPr>
            <p:nvPr/>
          </p:nvSpPr>
          <p:spPr bwMode="auto">
            <a:xfrm>
              <a:off x="3749" y="3111"/>
              <a:ext cx="90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600" b="1">
                  <a:latin typeface="Arial Narrow" panose="020B0606020202030204" pitchFamily="34" charset="0"/>
                  <a:ea typeface="宋体" panose="02010600030101010101" pitchFamily="2" charset="-122"/>
                </a:rPr>
                <a:t>Total Starvation</a:t>
              </a:r>
            </a:p>
          </p:txBody>
        </p:sp>
        <p:sp>
          <p:nvSpPr>
            <p:cNvPr id="39957" name="Line 38">
              <a:extLst>
                <a:ext uri="{FF2B5EF4-FFF2-40B4-BE49-F238E27FC236}">
                  <a16:creationId xmlns:a16="http://schemas.microsoft.com/office/drawing/2014/main" id="{C7CEFF4B-63E3-489F-93BE-A69B1C2A3B8F}"/>
                </a:ext>
              </a:extLst>
            </p:cNvPr>
            <p:cNvSpPr>
              <a:spLocks noChangeShapeType="1"/>
            </p:cNvSpPr>
            <p:nvPr/>
          </p:nvSpPr>
          <p:spPr bwMode="auto">
            <a:xfrm>
              <a:off x="1647" y="1999"/>
              <a:ext cx="74" cy="2"/>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8" name="Line 39">
              <a:extLst>
                <a:ext uri="{FF2B5EF4-FFF2-40B4-BE49-F238E27FC236}">
                  <a16:creationId xmlns:a16="http://schemas.microsoft.com/office/drawing/2014/main" id="{99708994-E725-4D2E-8C44-8BEBE8898A59}"/>
                </a:ext>
              </a:extLst>
            </p:cNvPr>
            <p:cNvSpPr>
              <a:spLocks noChangeShapeType="1"/>
            </p:cNvSpPr>
            <p:nvPr/>
          </p:nvSpPr>
          <p:spPr bwMode="auto">
            <a:xfrm>
              <a:off x="1647" y="2772"/>
              <a:ext cx="74" cy="1"/>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9" name="Rectangle 40">
              <a:extLst>
                <a:ext uri="{FF2B5EF4-FFF2-40B4-BE49-F238E27FC236}">
                  <a16:creationId xmlns:a16="http://schemas.microsoft.com/office/drawing/2014/main" id="{1C2AC2F2-49BE-4E02-928B-91F26D006264}"/>
                </a:ext>
              </a:extLst>
            </p:cNvPr>
            <p:cNvSpPr>
              <a:spLocks noChangeArrowheads="1"/>
            </p:cNvSpPr>
            <p:nvPr/>
          </p:nvSpPr>
          <p:spPr bwMode="auto">
            <a:xfrm>
              <a:off x="2705" y="1884"/>
              <a:ext cx="1131"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spcBef>
                  <a:spcPct val="50000"/>
                </a:spcBef>
              </a:pPr>
              <a:r>
                <a:rPr lang="en-US" altLang="zh-CN" sz="1800" b="1">
                  <a:solidFill>
                    <a:schemeClr val="bg1"/>
                  </a:solidFill>
                  <a:latin typeface="Arial Narrow" panose="020B0606020202030204" pitchFamily="34" charset="0"/>
                  <a:ea typeface="宋体" panose="02010600030101010101" pitchFamily="2" charset="-122"/>
                </a:rPr>
                <a:t>Normal Range</a:t>
              </a:r>
            </a:p>
          </p:txBody>
        </p:sp>
        <p:sp>
          <p:nvSpPr>
            <p:cNvPr id="39960" name="Freeform 41">
              <a:extLst>
                <a:ext uri="{FF2B5EF4-FFF2-40B4-BE49-F238E27FC236}">
                  <a16:creationId xmlns:a16="http://schemas.microsoft.com/office/drawing/2014/main" id="{DBF4188E-9D4E-4FB1-99DF-C05446BDD681}"/>
                </a:ext>
              </a:extLst>
            </p:cNvPr>
            <p:cNvSpPr>
              <a:spLocks/>
            </p:cNvSpPr>
            <p:nvPr/>
          </p:nvSpPr>
          <p:spPr bwMode="auto">
            <a:xfrm>
              <a:off x="1653" y="1736"/>
              <a:ext cx="2069" cy="1049"/>
            </a:xfrm>
            <a:custGeom>
              <a:avLst/>
              <a:gdLst>
                <a:gd name="T0" fmla="*/ 0 w 2244"/>
                <a:gd name="T1" fmla="*/ 50 h 999"/>
                <a:gd name="T2" fmla="*/ 32 w 2244"/>
                <a:gd name="T3" fmla="*/ 128 h 999"/>
                <a:gd name="T4" fmla="*/ 65 w 2244"/>
                <a:gd name="T5" fmla="*/ 197 h 999"/>
                <a:gd name="T6" fmla="*/ 99 w 2244"/>
                <a:gd name="T7" fmla="*/ 266 h 999"/>
                <a:gd name="T8" fmla="*/ 136 w 2244"/>
                <a:gd name="T9" fmla="*/ 334 h 999"/>
                <a:gd name="T10" fmla="*/ 175 w 2244"/>
                <a:gd name="T11" fmla="*/ 397 h 999"/>
                <a:gd name="T12" fmla="*/ 218 w 2244"/>
                <a:gd name="T13" fmla="*/ 460 h 999"/>
                <a:gd name="T14" fmla="*/ 260 w 2244"/>
                <a:gd name="T15" fmla="*/ 520 h 999"/>
                <a:gd name="T16" fmla="*/ 306 w 2244"/>
                <a:gd name="T17" fmla="*/ 570 h 999"/>
                <a:gd name="T18" fmla="*/ 351 w 2244"/>
                <a:gd name="T19" fmla="*/ 621 h 999"/>
                <a:gd name="T20" fmla="*/ 400 w 2244"/>
                <a:gd name="T21" fmla="*/ 671 h 999"/>
                <a:gd name="T22" fmla="*/ 451 w 2244"/>
                <a:gd name="T23" fmla="*/ 719 h 999"/>
                <a:gd name="T24" fmla="*/ 504 w 2244"/>
                <a:gd name="T25" fmla="*/ 757 h 999"/>
                <a:gd name="T26" fmla="*/ 559 w 2244"/>
                <a:gd name="T27" fmla="*/ 796 h 999"/>
                <a:gd name="T28" fmla="*/ 614 w 2244"/>
                <a:gd name="T29" fmla="*/ 838 h 999"/>
                <a:gd name="T30" fmla="*/ 672 w 2244"/>
                <a:gd name="T31" fmla="*/ 872 h 999"/>
                <a:gd name="T32" fmla="*/ 731 w 2244"/>
                <a:gd name="T33" fmla="*/ 901 h 999"/>
                <a:gd name="T34" fmla="*/ 792 w 2244"/>
                <a:gd name="T35" fmla="*/ 933 h 999"/>
                <a:gd name="T36" fmla="*/ 855 w 2244"/>
                <a:gd name="T37" fmla="*/ 957 h 999"/>
                <a:gd name="T38" fmla="*/ 920 w 2244"/>
                <a:gd name="T39" fmla="*/ 987 h 999"/>
                <a:gd name="T40" fmla="*/ 987 w 2244"/>
                <a:gd name="T41" fmla="*/ 1008 h 999"/>
                <a:gd name="T42" fmla="*/ 1123 w 2244"/>
                <a:gd name="T43" fmla="*/ 1044 h 999"/>
                <a:gd name="T44" fmla="*/ 1267 w 2244"/>
                <a:gd name="T45" fmla="*/ 1071 h 999"/>
                <a:gd name="T46" fmla="*/ 1416 w 2244"/>
                <a:gd name="T47" fmla="*/ 1088 h 999"/>
                <a:gd name="T48" fmla="*/ 1573 w 2244"/>
                <a:gd name="T49" fmla="*/ 1100 h 999"/>
                <a:gd name="T50" fmla="*/ 1734 w 2244"/>
                <a:gd name="T51" fmla="*/ 1100 h 999"/>
                <a:gd name="T52" fmla="*/ 1902 w 2244"/>
                <a:gd name="T53" fmla="*/ 1095 h 999"/>
                <a:gd name="T54" fmla="*/ 1907 w 2244"/>
                <a:gd name="T55" fmla="*/ 1067 h 999"/>
                <a:gd name="T56" fmla="*/ 1740 w 2244"/>
                <a:gd name="T57" fmla="*/ 1076 h 999"/>
                <a:gd name="T58" fmla="*/ 1577 w 2244"/>
                <a:gd name="T59" fmla="*/ 1079 h 999"/>
                <a:gd name="T60" fmla="*/ 1421 w 2244"/>
                <a:gd name="T61" fmla="*/ 1062 h 999"/>
                <a:gd name="T62" fmla="*/ 1271 w 2244"/>
                <a:gd name="T63" fmla="*/ 1050 h 999"/>
                <a:gd name="T64" fmla="*/ 1129 w 2244"/>
                <a:gd name="T65" fmla="*/ 1014 h 999"/>
                <a:gd name="T66" fmla="*/ 988 w 2244"/>
                <a:gd name="T67" fmla="*/ 987 h 999"/>
                <a:gd name="T68" fmla="*/ 924 w 2244"/>
                <a:gd name="T69" fmla="*/ 961 h 999"/>
                <a:gd name="T70" fmla="*/ 859 w 2244"/>
                <a:gd name="T71" fmla="*/ 927 h 999"/>
                <a:gd name="T72" fmla="*/ 795 w 2244"/>
                <a:gd name="T73" fmla="*/ 909 h 999"/>
                <a:gd name="T74" fmla="*/ 734 w 2244"/>
                <a:gd name="T75" fmla="*/ 874 h 999"/>
                <a:gd name="T76" fmla="*/ 676 w 2244"/>
                <a:gd name="T77" fmla="*/ 846 h 999"/>
                <a:gd name="T78" fmla="*/ 618 w 2244"/>
                <a:gd name="T79" fmla="*/ 812 h 999"/>
                <a:gd name="T80" fmla="*/ 561 w 2244"/>
                <a:gd name="T81" fmla="*/ 767 h 999"/>
                <a:gd name="T82" fmla="*/ 509 w 2244"/>
                <a:gd name="T83" fmla="*/ 728 h 999"/>
                <a:gd name="T84" fmla="*/ 455 w 2244"/>
                <a:gd name="T85" fmla="*/ 689 h 999"/>
                <a:gd name="T86" fmla="*/ 408 w 2244"/>
                <a:gd name="T87" fmla="*/ 644 h 999"/>
                <a:gd name="T88" fmla="*/ 356 w 2244"/>
                <a:gd name="T89" fmla="*/ 600 h 999"/>
                <a:gd name="T90" fmla="*/ 312 w 2244"/>
                <a:gd name="T91" fmla="*/ 533 h 999"/>
                <a:gd name="T92" fmla="*/ 257 w 2244"/>
                <a:gd name="T93" fmla="*/ 468 h 999"/>
                <a:gd name="T94" fmla="*/ 223 w 2244"/>
                <a:gd name="T95" fmla="*/ 423 h 999"/>
                <a:gd name="T96" fmla="*/ 183 w 2244"/>
                <a:gd name="T97" fmla="*/ 358 h 999"/>
                <a:gd name="T98" fmla="*/ 136 w 2244"/>
                <a:gd name="T99" fmla="*/ 287 h 999"/>
                <a:gd name="T100" fmla="*/ 98 w 2244"/>
                <a:gd name="T101" fmla="*/ 215 h 999"/>
                <a:gd name="T102" fmla="*/ 67 w 2244"/>
                <a:gd name="T103" fmla="*/ 149 h 999"/>
                <a:gd name="T104" fmla="*/ 27 w 2244"/>
                <a:gd name="T105" fmla="*/ 66 h 999"/>
                <a:gd name="T106" fmla="*/ 6 w 2244"/>
                <a:gd name="T107" fmla="*/ 0 h 999"/>
                <a:gd name="T108" fmla="*/ 0 w 2244"/>
                <a:gd name="T109" fmla="*/ 50 h 99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244"/>
                <a:gd name="T166" fmla="*/ 0 h 999"/>
                <a:gd name="T167" fmla="*/ 2244 w 2244"/>
                <a:gd name="T168" fmla="*/ 999 h 99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244" h="999">
                  <a:moveTo>
                    <a:pt x="0" y="46"/>
                  </a:moveTo>
                  <a:lnTo>
                    <a:pt x="38" y="116"/>
                  </a:lnTo>
                  <a:lnTo>
                    <a:pt x="76" y="179"/>
                  </a:lnTo>
                  <a:lnTo>
                    <a:pt x="116" y="241"/>
                  </a:lnTo>
                  <a:lnTo>
                    <a:pt x="161" y="303"/>
                  </a:lnTo>
                  <a:lnTo>
                    <a:pt x="206" y="360"/>
                  </a:lnTo>
                  <a:lnTo>
                    <a:pt x="256" y="417"/>
                  </a:lnTo>
                  <a:lnTo>
                    <a:pt x="306" y="471"/>
                  </a:lnTo>
                  <a:lnTo>
                    <a:pt x="360" y="517"/>
                  </a:lnTo>
                  <a:lnTo>
                    <a:pt x="413" y="563"/>
                  </a:lnTo>
                  <a:lnTo>
                    <a:pt x="471" y="609"/>
                  </a:lnTo>
                  <a:lnTo>
                    <a:pt x="530" y="652"/>
                  </a:lnTo>
                  <a:lnTo>
                    <a:pt x="593" y="687"/>
                  </a:lnTo>
                  <a:lnTo>
                    <a:pt x="657" y="722"/>
                  </a:lnTo>
                  <a:lnTo>
                    <a:pt x="722" y="760"/>
                  </a:lnTo>
                  <a:lnTo>
                    <a:pt x="791" y="790"/>
                  </a:lnTo>
                  <a:lnTo>
                    <a:pt x="860" y="817"/>
                  </a:lnTo>
                  <a:lnTo>
                    <a:pt x="932" y="847"/>
                  </a:lnTo>
                  <a:lnTo>
                    <a:pt x="1005" y="868"/>
                  </a:lnTo>
                  <a:lnTo>
                    <a:pt x="1082" y="895"/>
                  </a:lnTo>
                  <a:lnTo>
                    <a:pt x="1160" y="914"/>
                  </a:lnTo>
                  <a:lnTo>
                    <a:pt x="1321" y="947"/>
                  </a:lnTo>
                  <a:lnTo>
                    <a:pt x="1490" y="971"/>
                  </a:lnTo>
                  <a:lnTo>
                    <a:pt x="1666" y="987"/>
                  </a:lnTo>
                  <a:lnTo>
                    <a:pt x="1850" y="998"/>
                  </a:lnTo>
                  <a:lnTo>
                    <a:pt x="2040" y="998"/>
                  </a:lnTo>
                  <a:lnTo>
                    <a:pt x="2237" y="993"/>
                  </a:lnTo>
                  <a:lnTo>
                    <a:pt x="2243" y="968"/>
                  </a:lnTo>
                  <a:lnTo>
                    <a:pt x="2047" y="976"/>
                  </a:lnTo>
                  <a:lnTo>
                    <a:pt x="1855" y="979"/>
                  </a:lnTo>
                  <a:lnTo>
                    <a:pt x="1671" y="963"/>
                  </a:lnTo>
                  <a:lnTo>
                    <a:pt x="1495" y="952"/>
                  </a:lnTo>
                  <a:lnTo>
                    <a:pt x="1327" y="920"/>
                  </a:lnTo>
                  <a:lnTo>
                    <a:pt x="1163" y="895"/>
                  </a:lnTo>
                  <a:lnTo>
                    <a:pt x="1087" y="871"/>
                  </a:lnTo>
                  <a:lnTo>
                    <a:pt x="1011" y="841"/>
                  </a:lnTo>
                  <a:lnTo>
                    <a:pt x="935" y="825"/>
                  </a:lnTo>
                  <a:lnTo>
                    <a:pt x="863" y="792"/>
                  </a:lnTo>
                  <a:lnTo>
                    <a:pt x="795" y="768"/>
                  </a:lnTo>
                  <a:lnTo>
                    <a:pt x="727" y="736"/>
                  </a:lnTo>
                  <a:lnTo>
                    <a:pt x="659" y="695"/>
                  </a:lnTo>
                  <a:lnTo>
                    <a:pt x="599" y="660"/>
                  </a:lnTo>
                  <a:lnTo>
                    <a:pt x="535" y="625"/>
                  </a:lnTo>
                  <a:lnTo>
                    <a:pt x="479" y="584"/>
                  </a:lnTo>
                  <a:lnTo>
                    <a:pt x="419" y="544"/>
                  </a:lnTo>
                  <a:lnTo>
                    <a:pt x="367" y="484"/>
                  </a:lnTo>
                  <a:lnTo>
                    <a:pt x="303" y="425"/>
                  </a:lnTo>
                  <a:lnTo>
                    <a:pt x="263" y="384"/>
                  </a:lnTo>
                  <a:lnTo>
                    <a:pt x="215" y="325"/>
                  </a:lnTo>
                  <a:lnTo>
                    <a:pt x="159" y="260"/>
                  </a:lnTo>
                  <a:lnTo>
                    <a:pt x="115" y="195"/>
                  </a:lnTo>
                  <a:lnTo>
                    <a:pt x="79" y="135"/>
                  </a:lnTo>
                  <a:lnTo>
                    <a:pt x="31" y="60"/>
                  </a:lnTo>
                  <a:lnTo>
                    <a:pt x="7" y="0"/>
                  </a:lnTo>
                  <a:lnTo>
                    <a:pt x="0" y="46"/>
                  </a:lnTo>
                </a:path>
              </a:pathLst>
            </a:custGeom>
            <a:solidFill>
              <a:srgbClr val="9DFCFC"/>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9961" name="Freeform 42">
              <a:extLst>
                <a:ext uri="{FF2B5EF4-FFF2-40B4-BE49-F238E27FC236}">
                  <a16:creationId xmlns:a16="http://schemas.microsoft.com/office/drawing/2014/main" id="{667B4743-E6FC-4161-9E08-1F91C87C357E}"/>
                </a:ext>
              </a:extLst>
            </p:cNvPr>
            <p:cNvSpPr>
              <a:spLocks/>
            </p:cNvSpPr>
            <p:nvPr/>
          </p:nvSpPr>
          <p:spPr bwMode="auto">
            <a:xfrm>
              <a:off x="1648" y="1831"/>
              <a:ext cx="2058" cy="1492"/>
            </a:xfrm>
            <a:custGeom>
              <a:avLst/>
              <a:gdLst>
                <a:gd name="T0" fmla="*/ 29 w 2234"/>
                <a:gd name="T1" fmla="*/ 149 h 1420"/>
                <a:gd name="T2" fmla="*/ 96 w 2234"/>
                <a:gd name="T3" fmla="*/ 376 h 1420"/>
                <a:gd name="T4" fmla="*/ 170 w 2234"/>
                <a:gd name="T5" fmla="*/ 588 h 1420"/>
                <a:gd name="T6" fmla="*/ 253 w 2234"/>
                <a:gd name="T7" fmla="*/ 771 h 1420"/>
                <a:gd name="T8" fmla="*/ 345 w 2234"/>
                <a:gd name="T9" fmla="*/ 933 h 1420"/>
                <a:gd name="T10" fmla="*/ 442 w 2234"/>
                <a:gd name="T11" fmla="*/ 1076 h 1420"/>
                <a:gd name="T12" fmla="*/ 549 w 2234"/>
                <a:gd name="T13" fmla="*/ 1202 h 1420"/>
                <a:gd name="T14" fmla="*/ 662 w 2234"/>
                <a:gd name="T15" fmla="*/ 1304 h 1420"/>
                <a:gd name="T16" fmla="*/ 783 w 2234"/>
                <a:gd name="T17" fmla="*/ 1390 h 1420"/>
                <a:gd name="T18" fmla="*/ 911 w 2234"/>
                <a:gd name="T19" fmla="*/ 1459 h 1420"/>
                <a:gd name="T20" fmla="*/ 1047 w 2234"/>
                <a:gd name="T21" fmla="*/ 1510 h 1420"/>
                <a:gd name="T22" fmla="*/ 1188 w 2234"/>
                <a:gd name="T23" fmla="*/ 1546 h 1420"/>
                <a:gd name="T24" fmla="*/ 1334 w 2234"/>
                <a:gd name="T25" fmla="*/ 1567 h 1420"/>
                <a:gd name="T26" fmla="*/ 1488 w 2234"/>
                <a:gd name="T27" fmla="*/ 1567 h 1420"/>
                <a:gd name="T28" fmla="*/ 1646 w 2234"/>
                <a:gd name="T29" fmla="*/ 1563 h 1420"/>
                <a:gd name="T30" fmla="*/ 1811 w 2234"/>
                <a:gd name="T31" fmla="*/ 1540 h 1420"/>
                <a:gd name="T32" fmla="*/ 1895 w 2234"/>
                <a:gd name="T33" fmla="*/ 1495 h 1420"/>
                <a:gd name="T34" fmla="*/ 1732 w 2234"/>
                <a:gd name="T35" fmla="*/ 1528 h 1420"/>
                <a:gd name="T36" fmla="*/ 1569 w 2234"/>
                <a:gd name="T37" fmla="*/ 1542 h 1420"/>
                <a:gd name="T38" fmla="*/ 1413 w 2234"/>
                <a:gd name="T39" fmla="*/ 1546 h 1420"/>
                <a:gd name="T40" fmla="*/ 1264 w 2234"/>
                <a:gd name="T41" fmla="*/ 1533 h 1420"/>
                <a:gd name="T42" fmla="*/ 1121 w 2234"/>
                <a:gd name="T43" fmla="*/ 1516 h 1420"/>
                <a:gd name="T44" fmla="*/ 982 w 2234"/>
                <a:gd name="T45" fmla="*/ 1468 h 1420"/>
                <a:gd name="T46" fmla="*/ 853 w 2234"/>
                <a:gd name="T47" fmla="*/ 1402 h 1420"/>
                <a:gd name="T48" fmla="*/ 727 w 2234"/>
                <a:gd name="T49" fmla="*/ 1322 h 1420"/>
                <a:gd name="T50" fmla="*/ 612 w 2234"/>
                <a:gd name="T51" fmla="*/ 1228 h 1420"/>
                <a:gd name="T52" fmla="*/ 503 w 2234"/>
                <a:gd name="T53" fmla="*/ 1118 h 1420"/>
                <a:gd name="T54" fmla="*/ 402 w 2234"/>
                <a:gd name="T55" fmla="*/ 987 h 1420"/>
                <a:gd name="T56" fmla="*/ 310 w 2234"/>
                <a:gd name="T57" fmla="*/ 828 h 1420"/>
                <a:gd name="T58" fmla="*/ 221 w 2234"/>
                <a:gd name="T59" fmla="*/ 658 h 1420"/>
                <a:gd name="T60" fmla="*/ 146 w 2234"/>
                <a:gd name="T61" fmla="*/ 470 h 1420"/>
                <a:gd name="T62" fmla="*/ 79 w 2234"/>
                <a:gd name="T63" fmla="*/ 245 h 1420"/>
                <a:gd name="T64" fmla="*/ 15 w 2234"/>
                <a:gd name="T65" fmla="*/ 0 h 14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34"/>
                <a:gd name="T100" fmla="*/ 0 h 1420"/>
                <a:gd name="T101" fmla="*/ 2234 w 2234"/>
                <a:gd name="T102" fmla="*/ 1420 h 14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34" h="1420">
                  <a:moveTo>
                    <a:pt x="0" y="24"/>
                  </a:moveTo>
                  <a:lnTo>
                    <a:pt x="34" y="135"/>
                  </a:lnTo>
                  <a:lnTo>
                    <a:pt x="73" y="244"/>
                  </a:lnTo>
                  <a:lnTo>
                    <a:pt x="113" y="341"/>
                  </a:lnTo>
                  <a:lnTo>
                    <a:pt x="155" y="441"/>
                  </a:lnTo>
                  <a:lnTo>
                    <a:pt x="201" y="533"/>
                  </a:lnTo>
                  <a:lnTo>
                    <a:pt x="247" y="617"/>
                  </a:lnTo>
                  <a:lnTo>
                    <a:pt x="299" y="699"/>
                  </a:lnTo>
                  <a:lnTo>
                    <a:pt x="350" y="772"/>
                  </a:lnTo>
                  <a:lnTo>
                    <a:pt x="406" y="845"/>
                  </a:lnTo>
                  <a:lnTo>
                    <a:pt x="461" y="913"/>
                  </a:lnTo>
                  <a:lnTo>
                    <a:pt x="521" y="975"/>
                  </a:lnTo>
                  <a:lnTo>
                    <a:pt x="582" y="1037"/>
                  </a:lnTo>
                  <a:lnTo>
                    <a:pt x="647" y="1089"/>
                  </a:lnTo>
                  <a:lnTo>
                    <a:pt x="712" y="1135"/>
                  </a:lnTo>
                  <a:lnTo>
                    <a:pt x="781" y="1181"/>
                  </a:lnTo>
                  <a:lnTo>
                    <a:pt x="852" y="1224"/>
                  </a:lnTo>
                  <a:lnTo>
                    <a:pt x="923" y="1259"/>
                  </a:lnTo>
                  <a:lnTo>
                    <a:pt x="998" y="1294"/>
                  </a:lnTo>
                  <a:lnTo>
                    <a:pt x="1074" y="1322"/>
                  </a:lnTo>
                  <a:lnTo>
                    <a:pt x="1153" y="1349"/>
                  </a:lnTo>
                  <a:lnTo>
                    <a:pt x="1233" y="1368"/>
                  </a:lnTo>
                  <a:lnTo>
                    <a:pt x="1316" y="1389"/>
                  </a:lnTo>
                  <a:lnTo>
                    <a:pt x="1400" y="1400"/>
                  </a:lnTo>
                  <a:lnTo>
                    <a:pt x="1484" y="1411"/>
                  </a:lnTo>
                  <a:lnTo>
                    <a:pt x="1572" y="1419"/>
                  </a:lnTo>
                  <a:lnTo>
                    <a:pt x="1662" y="1419"/>
                  </a:lnTo>
                  <a:lnTo>
                    <a:pt x="1753" y="1419"/>
                  </a:lnTo>
                  <a:lnTo>
                    <a:pt x="1846" y="1419"/>
                  </a:lnTo>
                  <a:lnTo>
                    <a:pt x="1940" y="1416"/>
                  </a:lnTo>
                  <a:lnTo>
                    <a:pt x="2036" y="1405"/>
                  </a:lnTo>
                  <a:lnTo>
                    <a:pt x="2134" y="1395"/>
                  </a:lnTo>
                  <a:lnTo>
                    <a:pt x="2233" y="1378"/>
                  </a:lnTo>
                  <a:lnTo>
                    <a:pt x="2233" y="1354"/>
                  </a:lnTo>
                  <a:lnTo>
                    <a:pt x="2137" y="1373"/>
                  </a:lnTo>
                  <a:lnTo>
                    <a:pt x="2041" y="1384"/>
                  </a:lnTo>
                  <a:lnTo>
                    <a:pt x="1945" y="1392"/>
                  </a:lnTo>
                  <a:lnTo>
                    <a:pt x="1849" y="1397"/>
                  </a:lnTo>
                  <a:lnTo>
                    <a:pt x="1757" y="1397"/>
                  </a:lnTo>
                  <a:lnTo>
                    <a:pt x="1665" y="1400"/>
                  </a:lnTo>
                  <a:lnTo>
                    <a:pt x="1577" y="1397"/>
                  </a:lnTo>
                  <a:lnTo>
                    <a:pt x="1489" y="1389"/>
                  </a:lnTo>
                  <a:lnTo>
                    <a:pt x="1401" y="1384"/>
                  </a:lnTo>
                  <a:lnTo>
                    <a:pt x="1321" y="1373"/>
                  </a:lnTo>
                  <a:lnTo>
                    <a:pt x="1237" y="1349"/>
                  </a:lnTo>
                  <a:lnTo>
                    <a:pt x="1157" y="1330"/>
                  </a:lnTo>
                  <a:lnTo>
                    <a:pt x="1081" y="1305"/>
                  </a:lnTo>
                  <a:lnTo>
                    <a:pt x="1005" y="1270"/>
                  </a:lnTo>
                  <a:lnTo>
                    <a:pt x="929" y="1238"/>
                  </a:lnTo>
                  <a:lnTo>
                    <a:pt x="857" y="1197"/>
                  </a:lnTo>
                  <a:lnTo>
                    <a:pt x="789" y="1156"/>
                  </a:lnTo>
                  <a:lnTo>
                    <a:pt x="721" y="1113"/>
                  </a:lnTo>
                  <a:lnTo>
                    <a:pt x="653" y="1064"/>
                  </a:lnTo>
                  <a:lnTo>
                    <a:pt x="593" y="1013"/>
                  </a:lnTo>
                  <a:lnTo>
                    <a:pt x="533" y="953"/>
                  </a:lnTo>
                  <a:lnTo>
                    <a:pt x="473" y="894"/>
                  </a:lnTo>
                  <a:lnTo>
                    <a:pt x="417" y="818"/>
                  </a:lnTo>
                  <a:lnTo>
                    <a:pt x="365" y="750"/>
                  </a:lnTo>
                  <a:lnTo>
                    <a:pt x="313" y="677"/>
                  </a:lnTo>
                  <a:lnTo>
                    <a:pt x="261" y="596"/>
                  </a:lnTo>
                  <a:lnTo>
                    <a:pt x="217" y="512"/>
                  </a:lnTo>
                  <a:lnTo>
                    <a:pt x="173" y="425"/>
                  </a:lnTo>
                  <a:lnTo>
                    <a:pt x="129" y="328"/>
                  </a:lnTo>
                  <a:lnTo>
                    <a:pt x="93" y="222"/>
                  </a:lnTo>
                  <a:lnTo>
                    <a:pt x="57" y="116"/>
                  </a:lnTo>
                  <a:lnTo>
                    <a:pt x="17" y="0"/>
                  </a:lnTo>
                  <a:lnTo>
                    <a:pt x="0" y="24"/>
                  </a:lnTo>
                </a:path>
              </a:pathLst>
            </a:custGeom>
            <a:solidFill>
              <a:srgbClr val="9DFCFC"/>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a:extLst>
              <a:ext uri="{FF2B5EF4-FFF2-40B4-BE49-F238E27FC236}">
                <a16:creationId xmlns:a16="http://schemas.microsoft.com/office/drawing/2014/main" id="{285C9865-A099-4D93-9236-B65B10619766}"/>
              </a:ext>
            </a:extLst>
          </p:cNvPr>
          <p:cNvSpPr>
            <a:spLocks noGrp="1" noChangeArrowheads="1"/>
          </p:cNvSpPr>
          <p:nvPr>
            <p:ph type="body" idx="1"/>
          </p:nvPr>
        </p:nvSpPr>
        <p:spPr/>
        <p:txBody>
          <a:bodyPr/>
          <a:lstStyle/>
          <a:p>
            <a:pPr lvl="1" eaLnBrk="1" hangingPunct="1">
              <a:buFont typeface="Wingdings" panose="05000000000000000000" pitchFamily="2" charset="2"/>
              <a:buNone/>
            </a:pPr>
            <a:r>
              <a:rPr lang="zh-CN" altLang="en-US">
                <a:latin typeface="Arial Narrow" panose="020B0606020202030204" pitchFamily="34" charset="0"/>
                <a:ea typeface="宋体" panose="02010600030101010101" pitchFamily="2" charset="-122"/>
              </a:rPr>
              <a:t> </a:t>
            </a:r>
          </a:p>
        </p:txBody>
      </p:sp>
      <p:sp>
        <p:nvSpPr>
          <p:cNvPr id="41986" name="Rectangle 7">
            <a:extLst>
              <a:ext uri="{FF2B5EF4-FFF2-40B4-BE49-F238E27FC236}">
                <a16:creationId xmlns:a16="http://schemas.microsoft.com/office/drawing/2014/main" id="{7FA9773D-66A9-4789-ABFC-4B7BB6A91D0C}"/>
              </a:ext>
            </a:extLst>
          </p:cNvPr>
          <p:cNvSpPr>
            <a:spLocks noGrp="1" noChangeArrowheads="1"/>
          </p:cNvSpPr>
          <p:nvPr>
            <p:ph type="title"/>
          </p:nvPr>
        </p:nvSpPr>
        <p:spPr>
          <a:xfrm>
            <a:off x="666750" y="933450"/>
            <a:ext cx="7772400" cy="800100"/>
          </a:xfrm>
        </p:spPr>
        <p:txBody>
          <a:bodyPr/>
          <a:lstStyle/>
          <a:p>
            <a:pPr eaLnBrk="1" hangingPunct="1"/>
            <a:r>
              <a:rPr lang="en-US" altLang="zh-CN" dirty="0">
                <a:ea typeface="宋体" panose="02010600030101010101" pitchFamily="2" charset="-122"/>
              </a:rPr>
              <a:t>Metabolic Response to </a:t>
            </a:r>
            <a:r>
              <a:rPr lang="en-CA" altLang="zh-CN" dirty="0">
                <a:ea typeface="宋体" panose="02010600030101010101" pitchFamily="2" charset="-122"/>
              </a:rPr>
              <a:t>Injury</a:t>
            </a:r>
            <a:endParaRPr lang="en-US" altLang="zh-CN" dirty="0">
              <a:ea typeface="宋体" panose="02010600030101010101" pitchFamily="2" charset="-122"/>
            </a:endParaRPr>
          </a:p>
        </p:txBody>
      </p:sp>
      <p:grpSp>
        <p:nvGrpSpPr>
          <p:cNvPr id="41987" name="Group 11">
            <a:extLst>
              <a:ext uri="{FF2B5EF4-FFF2-40B4-BE49-F238E27FC236}">
                <a16:creationId xmlns:a16="http://schemas.microsoft.com/office/drawing/2014/main" id="{A419F860-5669-4A3A-874A-19BDD0EFC7B5}"/>
              </a:ext>
            </a:extLst>
          </p:cNvPr>
          <p:cNvGrpSpPr>
            <a:grpSpLocks/>
          </p:cNvGrpSpPr>
          <p:nvPr/>
        </p:nvGrpSpPr>
        <p:grpSpPr bwMode="auto">
          <a:xfrm>
            <a:off x="1382713" y="2057400"/>
            <a:ext cx="6446837" cy="3898900"/>
            <a:chOff x="871" y="1296"/>
            <a:chExt cx="4061" cy="2456"/>
          </a:xfrm>
        </p:grpSpPr>
        <p:sp>
          <p:nvSpPr>
            <p:cNvPr id="159756" name="Rectangle 12">
              <a:extLst>
                <a:ext uri="{FF2B5EF4-FFF2-40B4-BE49-F238E27FC236}">
                  <a16:creationId xmlns:a16="http://schemas.microsoft.com/office/drawing/2014/main" id="{0914B77F-4377-46E6-9433-D65120644962}"/>
                </a:ext>
              </a:extLst>
            </p:cNvPr>
            <p:cNvSpPr>
              <a:spLocks noChangeArrowheads="1"/>
            </p:cNvSpPr>
            <p:nvPr/>
          </p:nvSpPr>
          <p:spPr bwMode="auto">
            <a:xfrm>
              <a:off x="871" y="1296"/>
              <a:ext cx="4061" cy="2456"/>
            </a:xfrm>
            <a:prstGeom prst="rect">
              <a:avLst/>
            </a:prstGeom>
            <a:gradFill rotWithShape="0">
              <a:gsLst>
                <a:gs pos="0">
                  <a:srgbClr val="00AAFF">
                    <a:gamma/>
                    <a:shade val="29804"/>
                    <a:invGamma/>
                  </a:srgbClr>
                </a:gs>
                <a:gs pos="100000">
                  <a:srgbClr val="00AAFF"/>
                </a:gs>
              </a:gsLst>
              <a:lin ang="5400000" scaled="1"/>
            </a:gradFill>
            <a:ln w="12700">
              <a:solidFill>
                <a:schemeClr val="tx1"/>
              </a:solidFill>
              <a:miter lim="800000"/>
              <a:headEnd/>
              <a:tailEnd/>
            </a:ln>
            <a:effectLst>
              <a:outerShdw blurRad="63500" dist="107763" dir="2700000" algn="ctr" rotWithShape="0">
                <a:srgbClr val="000000">
                  <a:alpha val="74998"/>
                </a:srgbClr>
              </a:outerShdw>
            </a:effectLst>
          </p:spPr>
          <p:txBody>
            <a:bodyPr wrap="none" anchor="ctr"/>
            <a:lstStyle/>
            <a:p>
              <a:pPr>
                <a:defRPr/>
              </a:pPr>
              <a:endParaRPr lang="en-US">
                <a:latin typeface="Times New Roman" pitchFamily="-1" charset="0"/>
                <a:ea typeface="+mn-ea"/>
              </a:endParaRPr>
            </a:p>
          </p:txBody>
        </p:sp>
        <p:grpSp>
          <p:nvGrpSpPr>
            <p:cNvPr id="41990" name="Group 13">
              <a:extLst>
                <a:ext uri="{FF2B5EF4-FFF2-40B4-BE49-F238E27FC236}">
                  <a16:creationId xmlns:a16="http://schemas.microsoft.com/office/drawing/2014/main" id="{590DE793-04EA-43CC-871D-605AEA3E9D68}"/>
                </a:ext>
              </a:extLst>
            </p:cNvPr>
            <p:cNvGrpSpPr>
              <a:grpSpLocks/>
            </p:cNvGrpSpPr>
            <p:nvPr/>
          </p:nvGrpSpPr>
          <p:grpSpPr bwMode="auto">
            <a:xfrm>
              <a:off x="1440" y="1915"/>
              <a:ext cx="2893" cy="1781"/>
              <a:chOff x="1620" y="1735"/>
              <a:chExt cx="3255" cy="1781"/>
            </a:xfrm>
          </p:grpSpPr>
          <p:sp>
            <p:nvSpPr>
              <p:cNvPr id="41997" name="Freeform 14">
                <a:extLst>
                  <a:ext uri="{FF2B5EF4-FFF2-40B4-BE49-F238E27FC236}">
                    <a16:creationId xmlns:a16="http://schemas.microsoft.com/office/drawing/2014/main" id="{AF1E6207-6283-429A-B194-7C5CA416D2BA}"/>
                  </a:ext>
                </a:extLst>
              </p:cNvPr>
              <p:cNvSpPr>
                <a:spLocks/>
              </p:cNvSpPr>
              <p:nvPr/>
            </p:nvSpPr>
            <p:spPr bwMode="auto">
              <a:xfrm>
                <a:off x="1620" y="2980"/>
                <a:ext cx="593" cy="536"/>
              </a:xfrm>
              <a:custGeom>
                <a:avLst/>
                <a:gdLst>
                  <a:gd name="T0" fmla="*/ 592 w 593"/>
                  <a:gd name="T1" fmla="*/ 515 h 536"/>
                  <a:gd name="T2" fmla="*/ 556 w 593"/>
                  <a:gd name="T3" fmla="*/ 513 h 536"/>
                  <a:gd name="T4" fmla="*/ 519 w 593"/>
                  <a:gd name="T5" fmla="*/ 503 h 536"/>
                  <a:gd name="T6" fmla="*/ 482 w 593"/>
                  <a:gd name="T7" fmla="*/ 491 h 536"/>
                  <a:gd name="T8" fmla="*/ 446 w 593"/>
                  <a:gd name="T9" fmla="*/ 476 h 536"/>
                  <a:gd name="T10" fmla="*/ 409 w 593"/>
                  <a:gd name="T11" fmla="*/ 454 h 536"/>
                  <a:gd name="T12" fmla="*/ 372 w 593"/>
                  <a:gd name="T13" fmla="*/ 428 h 536"/>
                  <a:gd name="T14" fmla="*/ 336 w 593"/>
                  <a:gd name="T15" fmla="*/ 401 h 536"/>
                  <a:gd name="T16" fmla="*/ 299 w 593"/>
                  <a:gd name="T17" fmla="*/ 367 h 536"/>
                  <a:gd name="T18" fmla="*/ 265 w 593"/>
                  <a:gd name="T19" fmla="*/ 330 h 536"/>
                  <a:gd name="T20" fmla="*/ 228 w 593"/>
                  <a:gd name="T21" fmla="*/ 290 h 536"/>
                  <a:gd name="T22" fmla="*/ 193 w 593"/>
                  <a:gd name="T23" fmla="*/ 247 h 536"/>
                  <a:gd name="T24" fmla="*/ 156 w 593"/>
                  <a:gd name="T25" fmla="*/ 203 h 536"/>
                  <a:gd name="T26" fmla="*/ 86 w 593"/>
                  <a:gd name="T27" fmla="*/ 106 h 536"/>
                  <a:gd name="T28" fmla="*/ 17 w 593"/>
                  <a:gd name="T29" fmla="*/ 0 h 536"/>
                  <a:gd name="T30" fmla="*/ 0 w 593"/>
                  <a:gd name="T31" fmla="*/ 10 h 536"/>
                  <a:gd name="T32" fmla="*/ 69 w 593"/>
                  <a:gd name="T33" fmla="*/ 118 h 536"/>
                  <a:gd name="T34" fmla="*/ 140 w 593"/>
                  <a:gd name="T35" fmla="*/ 215 h 536"/>
                  <a:gd name="T36" fmla="*/ 176 w 593"/>
                  <a:gd name="T37" fmla="*/ 262 h 536"/>
                  <a:gd name="T38" fmla="*/ 213 w 593"/>
                  <a:gd name="T39" fmla="*/ 303 h 536"/>
                  <a:gd name="T40" fmla="*/ 250 w 593"/>
                  <a:gd name="T41" fmla="*/ 344 h 536"/>
                  <a:gd name="T42" fmla="*/ 287 w 593"/>
                  <a:gd name="T43" fmla="*/ 381 h 536"/>
                  <a:gd name="T44" fmla="*/ 324 w 593"/>
                  <a:gd name="T45" fmla="*/ 416 h 536"/>
                  <a:gd name="T46" fmla="*/ 359 w 593"/>
                  <a:gd name="T47" fmla="*/ 445 h 536"/>
                  <a:gd name="T48" fmla="*/ 396 w 593"/>
                  <a:gd name="T49" fmla="*/ 471 h 536"/>
                  <a:gd name="T50" fmla="*/ 436 w 593"/>
                  <a:gd name="T51" fmla="*/ 493 h 536"/>
                  <a:gd name="T52" fmla="*/ 475 w 593"/>
                  <a:gd name="T53" fmla="*/ 510 h 536"/>
                  <a:gd name="T54" fmla="*/ 514 w 593"/>
                  <a:gd name="T55" fmla="*/ 525 h 536"/>
                  <a:gd name="T56" fmla="*/ 554 w 593"/>
                  <a:gd name="T57" fmla="*/ 533 h 536"/>
                  <a:gd name="T58" fmla="*/ 592 w 593"/>
                  <a:gd name="T59" fmla="*/ 535 h 536"/>
                  <a:gd name="T60" fmla="*/ 592 w 593"/>
                  <a:gd name="T61" fmla="*/ 515 h 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93"/>
                  <a:gd name="T94" fmla="*/ 0 h 536"/>
                  <a:gd name="T95" fmla="*/ 593 w 593"/>
                  <a:gd name="T96" fmla="*/ 536 h 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93" h="536">
                    <a:moveTo>
                      <a:pt x="592" y="515"/>
                    </a:moveTo>
                    <a:lnTo>
                      <a:pt x="556" y="513"/>
                    </a:lnTo>
                    <a:lnTo>
                      <a:pt x="519" y="503"/>
                    </a:lnTo>
                    <a:lnTo>
                      <a:pt x="482" y="491"/>
                    </a:lnTo>
                    <a:lnTo>
                      <a:pt x="446" y="476"/>
                    </a:lnTo>
                    <a:lnTo>
                      <a:pt x="409" y="454"/>
                    </a:lnTo>
                    <a:lnTo>
                      <a:pt x="372" y="428"/>
                    </a:lnTo>
                    <a:lnTo>
                      <a:pt x="336" y="401"/>
                    </a:lnTo>
                    <a:lnTo>
                      <a:pt x="299" y="367"/>
                    </a:lnTo>
                    <a:lnTo>
                      <a:pt x="265" y="330"/>
                    </a:lnTo>
                    <a:lnTo>
                      <a:pt x="228" y="290"/>
                    </a:lnTo>
                    <a:lnTo>
                      <a:pt x="193" y="247"/>
                    </a:lnTo>
                    <a:lnTo>
                      <a:pt x="156" y="203"/>
                    </a:lnTo>
                    <a:lnTo>
                      <a:pt x="86" y="106"/>
                    </a:lnTo>
                    <a:lnTo>
                      <a:pt x="17" y="0"/>
                    </a:lnTo>
                    <a:lnTo>
                      <a:pt x="0" y="10"/>
                    </a:lnTo>
                    <a:lnTo>
                      <a:pt x="69" y="118"/>
                    </a:lnTo>
                    <a:lnTo>
                      <a:pt x="140" y="215"/>
                    </a:lnTo>
                    <a:lnTo>
                      <a:pt x="176" y="262"/>
                    </a:lnTo>
                    <a:lnTo>
                      <a:pt x="213" y="303"/>
                    </a:lnTo>
                    <a:lnTo>
                      <a:pt x="250" y="344"/>
                    </a:lnTo>
                    <a:lnTo>
                      <a:pt x="287" y="381"/>
                    </a:lnTo>
                    <a:lnTo>
                      <a:pt x="324" y="416"/>
                    </a:lnTo>
                    <a:lnTo>
                      <a:pt x="359" y="445"/>
                    </a:lnTo>
                    <a:lnTo>
                      <a:pt x="396" y="471"/>
                    </a:lnTo>
                    <a:lnTo>
                      <a:pt x="436" y="493"/>
                    </a:lnTo>
                    <a:lnTo>
                      <a:pt x="475" y="510"/>
                    </a:lnTo>
                    <a:lnTo>
                      <a:pt x="514" y="525"/>
                    </a:lnTo>
                    <a:lnTo>
                      <a:pt x="554" y="533"/>
                    </a:lnTo>
                    <a:lnTo>
                      <a:pt x="592" y="535"/>
                    </a:lnTo>
                    <a:lnTo>
                      <a:pt x="592" y="515"/>
                    </a:lnTo>
                  </a:path>
                </a:pathLst>
              </a:custGeom>
              <a:solidFill>
                <a:srgbClr val="9DFC9D"/>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41998" name="Freeform 15">
                <a:extLst>
                  <a:ext uri="{FF2B5EF4-FFF2-40B4-BE49-F238E27FC236}">
                    <a16:creationId xmlns:a16="http://schemas.microsoft.com/office/drawing/2014/main" id="{9DE534D7-2598-4D4E-9BB6-A1248A8F9969}"/>
                  </a:ext>
                </a:extLst>
              </p:cNvPr>
              <p:cNvSpPr>
                <a:spLocks/>
              </p:cNvSpPr>
              <p:nvPr/>
            </p:nvSpPr>
            <p:spPr bwMode="auto">
              <a:xfrm>
                <a:off x="2212" y="1735"/>
                <a:ext cx="1624" cy="1781"/>
              </a:xfrm>
              <a:custGeom>
                <a:avLst/>
                <a:gdLst>
                  <a:gd name="T0" fmla="*/ 1593 w 1624"/>
                  <a:gd name="T1" fmla="*/ 2 h 1781"/>
                  <a:gd name="T2" fmla="*/ 1537 w 1624"/>
                  <a:gd name="T3" fmla="*/ 12 h 1781"/>
                  <a:gd name="T4" fmla="*/ 1480 w 1624"/>
                  <a:gd name="T5" fmla="*/ 32 h 1781"/>
                  <a:gd name="T6" fmla="*/ 1427 w 1624"/>
                  <a:gd name="T7" fmla="*/ 58 h 1781"/>
                  <a:gd name="T8" fmla="*/ 1373 w 1624"/>
                  <a:gd name="T9" fmla="*/ 95 h 1781"/>
                  <a:gd name="T10" fmla="*/ 1319 w 1624"/>
                  <a:gd name="T11" fmla="*/ 139 h 1781"/>
                  <a:gd name="T12" fmla="*/ 1243 w 1624"/>
                  <a:gd name="T13" fmla="*/ 217 h 1781"/>
                  <a:gd name="T14" fmla="*/ 1141 w 1624"/>
                  <a:gd name="T15" fmla="*/ 342 h 1781"/>
                  <a:gd name="T16" fmla="*/ 1040 w 1624"/>
                  <a:gd name="T17" fmla="*/ 483 h 1781"/>
                  <a:gd name="T18" fmla="*/ 893 w 1624"/>
                  <a:gd name="T19" fmla="*/ 717 h 1781"/>
                  <a:gd name="T20" fmla="*/ 700 w 1624"/>
                  <a:gd name="T21" fmla="*/ 1047 h 1781"/>
                  <a:gd name="T22" fmla="*/ 554 w 1624"/>
                  <a:gd name="T23" fmla="*/ 1282 h 1781"/>
                  <a:gd name="T24" fmla="*/ 455 w 1624"/>
                  <a:gd name="T25" fmla="*/ 1423 h 1781"/>
                  <a:gd name="T26" fmla="*/ 358 w 1624"/>
                  <a:gd name="T27" fmla="*/ 1545 h 1781"/>
                  <a:gd name="T28" fmla="*/ 282 w 1624"/>
                  <a:gd name="T29" fmla="*/ 1624 h 1781"/>
                  <a:gd name="T30" fmla="*/ 233 w 1624"/>
                  <a:gd name="T31" fmla="*/ 1668 h 1781"/>
                  <a:gd name="T32" fmla="*/ 182 w 1624"/>
                  <a:gd name="T33" fmla="*/ 1701 h 1781"/>
                  <a:gd name="T34" fmla="*/ 130 w 1624"/>
                  <a:gd name="T35" fmla="*/ 1728 h 1781"/>
                  <a:gd name="T36" fmla="*/ 79 w 1624"/>
                  <a:gd name="T37" fmla="*/ 1748 h 1781"/>
                  <a:gd name="T38" fmla="*/ 27 w 1624"/>
                  <a:gd name="T39" fmla="*/ 1758 h 1781"/>
                  <a:gd name="T40" fmla="*/ 0 w 1624"/>
                  <a:gd name="T41" fmla="*/ 1780 h 1781"/>
                  <a:gd name="T42" fmla="*/ 57 w 1624"/>
                  <a:gd name="T43" fmla="*/ 1775 h 1781"/>
                  <a:gd name="T44" fmla="*/ 113 w 1624"/>
                  <a:gd name="T45" fmla="*/ 1760 h 1781"/>
                  <a:gd name="T46" fmla="*/ 167 w 1624"/>
                  <a:gd name="T47" fmla="*/ 1733 h 1781"/>
                  <a:gd name="T48" fmla="*/ 218 w 1624"/>
                  <a:gd name="T49" fmla="*/ 1701 h 1781"/>
                  <a:gd name="T50" fmla="*/ 272 w 1624"/>
                  <a:gd name="T51" fmla="*/ 1661 h 1781"/>
                  <a:gd name="T52" fmla="*/ 324 w 1624"/>
                  <a:gd name="T53" fmla="*/ 1614 h 1781"/>
                  <a:gd name="T54" fmla="*/ 423 w 1624"/>
                  <a:gd name="T55" fmla="*/ 1500 h 1781"/>
                  <a:gd name="T56" fmla="*/ 522 w 1624"/>
                  <a:gd name="T57" fmla="*/ 1365 h 1781"/>
                  <a:gd name="T58" fmla="*/ 619 w 1624"/>
                  <a:gd name="T59" fmla="*/ 1215 h 1781"/>
                  <a:gd name="T60" fmla="*/ 815 w 1624"/>
                  <a:gd name="T61" fmla="*/ 893 h 1781"/>
                  <a:gd name="T62" fmla="*/ 1009 w 1624"/>
                  <a:gd name="T63" fmla="*/ 571 h 1781"/>
                  <a:gd name="T64" fmla="*/ 1106 w 1624"/>
                  <a:gd name="T65" fmla="*/ 422 h 1781"/>
                  <a:gd name="T66" fmla="*/ 1207 w 1624"/>
                  <a:gd name="T67" fmla="*/ 290 h 1781"/>
                  <a:gd name="T68" fmla="*/ 1309 w 1624"/>
                  <a:gd name="T69" fmla="*/ 178 h 1781"/>
                  <a:gd name="T70" fmla="*/ 1358 w 1624"/>
                  <a:gd name="T71" fmla="*/ 132 h 1781"/>
                  <a:gd name="T72" fmla="*/ 1410 w 1624"/>
                  <a:gd name="T73" fmla="*/ 92 h 1781"/>
                  <a:gd name="T74" fmla="*/ 1463 w 1624"/>
                  <a:gd name="T75" fmla="*/ 60 h 1781"/>
                  <a:gd name="T76" fmla="*/ 1515 w 1624"/>
                  <a:gd name="T77" fmla="*/ 39 h 1781"/>
                  <a:gd name="T78" fmla="*/ 1569 w 1624"/>
                  <a:gd name="T79" fmla="*/ 25 h 1781"/>
                  <a:gd name="T80" fmla="*/ 1623 w 1624"/>
                  <a:gd name="T81" fmla="*/ 20 h 17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24"/>
                  <a:gd name="T124" fmla="*/ 0 h 1781"/>
                  <a:gd name="T125" fmla="*/ 1624 w 1624"/>
                  <a:gd name="T126" fmla="*/ 1781 h 178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24" h="1781">
                    <a:moveTo>
                      <a:pt x="1623" y="0"/>
                    </a:moveTo>
                    <a:lnTo>
                      <a:pt x="1593" y="2"/>
                    </a:lnTo>
                    <a:lnTo>
                      <a:pt x="1564" y="5"/>
                    </a:lnTo>
                    <a:lnTo>
                      <a:pt x="1537" y="12"/>
                    </a:lnTo>
                    <a:lnTo>
                      <a:pt x="1507" y="20"/>
                    </a:lnTo>
                    <a:lnTo>
                      <a:pt x="1480" y="32"/>
                    </a:lnTo>
                    <a:lnTo>
                      <a:pt x="1453" y="44"/>
                    </a:lnTo>
                    <a:lnTo>
                      <a:pt x="1427" y="58"/>
                    </a:lnTo>
                    <a:lnTo>
                      <a:pt x="1400" y="75"/>
                    </a:lnTo>
                    <a:lnTo>
                      <a:pt x="1373" y="95"/>
                    </a:lnTo>
                    <a:lnTo>
                      <a:pt x="1346" y="117"/>
                    </a:lnTo>
                    <a:lnTo>
                      <a:pt x="1319" y="139"/>
                    </a:lnTo>
                    <a:lnTo>
                      <a:pt x="1294" y="164"/>
                    </a:lnTo>
                    <a:lnTo>
                      <a:pt x="1243" y="217"/>
                    </a:lnTo>
                    <a:lnTo>
                      <a:pt x="1192" y="278"/>
                    </a:lnTo>
                    <a:lnTo>
                      <a:pt x="1141" y="342"/>
                    </a:lnTo>
                    <a:lnTo>
                      <a:pt x="1091" y="410"/>
                    </a:lnTo>
                    <a:lnTo>
                      <a:pt x="1040" y="483"/>
                    </a:lnTo>
                    <a:lnTo>
                      <a:pt x="992" y="558"/>
                    </a:lnTo>
                    <a:lnTo>
                      <a:pt x="893" y="717"/>
                    </a:lnTo>
                    <a:lnTo>
                      <a:pt x="799" y="883"/>
                    </a:lnTo>
                    <a:lnTo>
                      <a:pt x="700" y="1047"/>
                    </a:lnTo>
                    <a:lnTo>
                      <a:pt x="602" y="1206"/>
                    </a:lnTo>
                    <a:lnTo>
                      <a:pt x="554" y="1282"/>
                    </a:lnTo>
                    <a:lnTo>
                      <a:pt x="504" y="1356"/>
                    </a:lnTo>
                    <a:lnTo>
                      <a:pt x="455" y="1423"/>
                    </a:lnTo>
                    <a:lnTo>
                      <a:pt x="406" y="1487"/>
                    </a:lnTo>
                    <a:lnTo>
                      <a:pt x="358" y="1545"/>
                    </a:lnTo>
                    <a:lnTo>
                      <a:pt x="309" y="1599"/>
                    </a:lnTo>
                    <a:lnTo>
                      <a:pt x="282" y="1624"/>
                    </a:lnTo>
                    <a:lnTo>
                      <a:pt x="257" y="1646"/>
                    </a:lnTo>
                    <a:lnTo>
                      <a:pt x="233" y="1668"/>
                    </a:lnTo>
                    <a:lnTo>
                      <a:pt x="205" y="1685"/>
                    </a:lnTo>
                    <a:lnTo>
                      <a:pt x="182" y="1701"/>
                    </a:lnTo>
                    <a:lnTo>
                      <a:pt x="158" y="1716"/>
                    </a:lnTo>
                    <a:lnTo>
                      <a:pt x="130" y="1728"/>
                    </a:lnTo>
                    <a:lnTo>
                      <a:pt x="106" y="1741"/>
                    </a:lnTo>
                    <a:lnTo>
                      <a:pt x="79" y="1748"/>
                    </a:lnTo>
                    <a:lnTo>
                      <a:pt x="54" y="1755"/>
                    </a:lnTo>
                    <a:lnTo>
                      <a:pt x="27" y="1758"/>
                    </a:lnTo>
                    <a:lnTo>
                      <a:pt x="0" y="1760"/>
                    </a:lnTo>
                    <a:lnTo>
                      <a:pt x="0" y="1780"/>
                    </a:lnTo>
                    <a:lnTo>
                      <a:pt x="30" y="1778"/>
                    </a:lnTo>
                    <a:lnTo>
                      <a:pt x="57" y="1775"/>
                    </a:lnTo>
                    <a:lnTo>
                      <a:pt x="86" y="1768"/>
                    </a:lnTo>
                    <a:lnTo>
                      <a:pt x="113" y="1760"/>
                    </a:lnTo>
                    <a:lnTo>
                      <a:pt x="140" y="1748"/>
                    </a:lnTo>
                    <a:lnTo>
                      <a:pt x="167" y="1733"/>
                    </a:lnTo>
                    <a:lnTo>
                      <a:pt x="191" y="1718"/>
                    </a:lnTo>
                    <a:lnTo>
                      <a:pt x="218" y="1701"/>
                    </a:lnTo>
                    <a:lnTo>
                      <a:pt x="245" y="1683"/>
                    </a:lnTo>
                    <a:lnTo>
                      <a:pt x="272" y="1661"/>
                    </a:lnTo>
                    <a:lnTo>
                      <a:pt x="297" y="1639"/>
                    </a:lnTo>
                    <a:lnTo>
                      <a:pt x="324" y="1614"/>
                    </a:lnTo>
                    <a:lnTo>
                      <a:pt x="373" y="1560"/>
                    </a:lnTo>
                    <a:lnTo>
                      <a:pt x="423" y="1500"/>
                    </a:lnTo>
                    <a:lnTo>
                      <a:pt x="473" y="1436"/>
                    </a:lnTo>
                    <a:lnTo>
                      <a:pt x="522" y="1365"/>
                    </a:lnTo>
                    <a:lnTo>
                      <a:pt x="571" y="1294"/>
                    </a:lnTo>
                    <a:lnTo>
                      <a:pt x="619" y="1215"/>
                    </a:lnTo>
                    <a:lnTo>
                      <a:pt x="717" y="1057"/>
                    </a:lnTo>
                    <a:lnTo>
                      <a:pt x="815" y="893"/>
                    </a:lnTo>
                    <a:lnTo>
                      <a:pt x="911" y="729"/>
                    </a:lnTo>
                    <a:lnTo>
                      <a:pt x="1009" y="571"/>
                    </a:lnTo>
                    <a:lnTo>
                      <a:pt x="1057" y="496"/>
                    </a:lnTo>
                    <a:lnTo>
                      <a:pt x="1106" y="422"/>
                    </a:lnTo>
                    <a:lnTo>
                      <a:pt x="1158" y="354"/>
                    </a:lnTo>
                    <a:lnTo>
                      <a:pt x="1207" y="290"/>
                    </a:lnTo>
                    <a:lnTo>
                      <a:pt x="1258" y="231"/>
                    </a:lnTo>
                    <a:lnTo>
                      <a:pt x="1309" y="178"/>
                    </a:lnTo>
                    <a:lnTo>
                      <a:pt x="1334" y="154"/>
                    </a:lnTo>
                    <a:lnTo>
                      <a:pt x="1358" y="132"/>
                    </a:lnTo>
                    <a:lnTo>
                      <a:pt x="1386" y="112"/>
                    </a:lnTo>
                    <a:lnTo>
                      <a:pt x="1410" y="92"/>
                    </a:lnTo>
                    <a:lnTo>
                      <a:pt x="1436" y="75"/>
                    </a:lnTo>
                    <a:lnTo>
                      <a:pt x="1463" y="60"/>
                    </a:lnTo>
                    <a:lnTo>
                      <a:pt x="1488" y="48"/>
                    </a:lnTo>
                    <a:lnTo>
                      <a:pt x="1515" y="39"/>
                    </a:lnTo>
                    <a:lnTo>
                      <a:pt x="1542" y="32"/>
                    </a:lnTo>
                    <a:lnTo>
                      <a:pt x="1569" y="25"/>
                    </a:lnTo>
                    <a:lnTo>
                      <a:pt x="1596" y="22"/>
                    </a:lnTo>
                    <a:lnTo>
                      <a:pt x="1623" y="20"/>
                    </a:lnTo>
                    <a:lnTo>
                      <a:pt x="1623" y="0"/>
                    </a:lnTo>
                  </a:path>
                </a:pathLst>
              </a:custGeom>
              <a:solidFill>
                <a:srgbClr val="9DFC9D"/>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41999" name="Freeform 16">
                <a:extLst>
                  <a:ext uri="{FF2B5EF4-FFF2-40B4-BE49-F238E27FC236}">
                    <a16:creationId xmlns:a16="http://schemas.microsoft.com/office/drawing/2014/main" id="{A94BB296-3184-45A8-979A-E1775BA96B98}"/>
                  </a:ext>
                </a:extLst>
              </p:cNvPr>
              <p:cNvSpPr>
                <a:spLocks/>
              </p:cNvSpPr>
              <p:nvPr/>
            </p:nvSpPr>
            <p:spPr bwMode="auto">
              <a:xfrm>
                <a:off x="3835" y="1735"/>
                <a:ext cx="1040" cy="1251"/>
              </a:xfrm>
              <a:custGeom>
                <a:avLst/>
                <a:gdLst>
                  <a:gd name="T0" fmla="*/ 1039 w 1040"/>
                  <a:gd name="T1" fmla="*/ 1240 h 1251"/>
                  <a:gd name="T2" fmla="*/ 914 w 1040"/>
                  <a:gd name="T3" fmla="*/ 1037 h 1251"/>
                  <a:gd name="T4" fmla="*/ 792 w 1040"/>
                  <a:gd name="T5" fmla="*/ 828 h 1251"/>
                  <a:gd name="T6" fmla="*/ 728 w 1040"/>
                  <a:gd name="T7" fmla="*/ 722 h 1251"/>
                  <a:gd name="T8" fmla="*/ 666 w 1040"/>
                  <a:gd name="T9" fmla="*/ 620 h 1251"/>
                  <a:gd name="T10" fmla="*/ 604 w 1040"/>
                  <a:gd name="T11" fmla="*/ 520 h 1251"/>
                  <a:gd name="T12" fmla="*/ 540 w 1040"/>
                  <a:gd name="T13" fmla="*/ 427 h 1251"/>
                  <a:gd name="T14" fmla="*/ 476 w 1040"/>
                  <a:gd name="T15" fmla="*/ 337 h 1251"/>
                  <a:gd name="T16" fmla="*/ 413 w 1040"/>
                  <a:gd name="T17" fmla="*/ 256 h 1251"/>
                  <a:gd name="T18" fmla="*/ 379 w 1040"/>
                  <a:gd name="T19" fmla="*/ 219 h 1251"/>
                  <a:gd name="T20" fmla="*/ 347 w 1040"/>
                  <a:gd name="T21" fmla="*/ 183 h 1251"/>
                  <a:gd name="T22" fmla="*/ 312 w 1040"/>
                  <a:gd name="T23" fmla="*/ 151 h 1251"/>
                  <a:gd name="T24" fmla="*/ 278 w 1040"/>
                  <a:gd name="T25" fmla="*/ 122 h 1251"/>
                  <a:gd name="T26" fmla="*/ 246 w 1040"/>
                  <a:gd name="T27" fmla="*/ 95 h 1251"/>
                  <a:gd name="T28" fmla="*/ 213 w 1040"/>
                  <a:gd name="T29" fmla="*/ 70 h 1251"/>
                  <a:gd name="T30" fmla="*/ 178 w 1040"/>
                  <a:gd name="T31" fmla="*/ 48 h 1251"/>
                  <a:gd name="T32" fmla="*/ 141 w 1040"/>
                  <a:gd name="T33" fmla="*/ 32 h 1251"/>
                  <a:gd name="T34" fmla="*/ 107 w 1040"/>
                  <a:gd name="T35" fmla="*/ 20 h 1251"/>
                  <a:gd name="T36" fmla="*/ 70 w 1040"/>
                  <a:gd name="T37" fmla="*/ 7 h 1251"/>
                  <a:gd name="T38" fmla="*/ 36 w 1040"/>
                  <a:gd name="T39" fmla="*/ 2 h 1251"/>
                  <a:gd name="T40" fmla="*/ 0 w 1040"/>
                  <a:gd name="T41" fmla="*/ 0 h 1251"/>
                  <a:gd name="T42" fmla="*/ 0 w 1040"/>
                  <a:gd name="T43" fmla="*/ 20 h 1251"/>
                  <a:gd name="T44" fmla="*/ 33 w 1040"/>
                  <a:gd name="T45" fmla="*/ 22 h 1251"/>
                  <a:gd name="T46" fmla="*/ 65 w 1040"/>
                  <a:gd name="T47" fmla="*/ 27 h 1251"/>
                  <a:gd name="T48" fmla="*/ 100 w 1040"/>
                  <a:gd name="T49" fmla="*/ 37 h 1251"/>
                  <a:gd name="T50" fmla="*/ 134 w 1040"/>
                  <a:gd name="T51" fmla="*/ 50 h 1251"/>
                  <a:gd name="T52" fmla="*/ 168 w 1040"/>
                  <a:gd name="T53" fmla="*/ 68 h 1251"/>
                  <a:gd name="T54" fmla="*/ 200 w 1040"/>
                  <a:gd name="T55" fmla="*/ 87 h 1251"/>
                  <a:gd name="T56" fmla="*/ 234 w 1040"/>
                  <a:gd name="T57" fmla="*/ 109 h 1251"/>
                  <a:gd name="T58" fmla="*/ 266 w 1040"/>
                  <a:gd name="T59" fmla="*/ 137 h 1251"/>
                  <a:gd name="T60" fmla="*/ 298 w 1040"/>
                  <a:gd name="T61" fmla="*/ 166 h 1251"/>
                  <a:gd name="T62" fmla="*/ 332 w 1040"/>
                  <a:gd name="T63" fmla="*/ 198 h 1251"/>
                  <a:gd name="T64" fmla="*/ 364 w 1040"/>
                  <a:gd name="T65" fmla="*/ 231 h 1251"/>
                  <a:gd name="T66" fmla="*/ 396 w 1040"/>
                  <a:gd name="T67" fmla="*/ 268 h 1251"/>
                  <a:gd name="T68" fmla="*/ 459 w 1040"/>
                  <a:gd name="T69" fmla="*/ 349 h 1251"/>
                  <a:gd name="T70" fmla="*/ 523 w 1040"/>
                  <a:gd name="T71" fmla="*/ 437 h 1251"/>
                  <a:gd name="T72" fmla="*/ 587 w 1040"/>
                  <a:gd name="T73" fmla="*/ 533 h 1251"/>
                  <a:gd name="T74" fmla="*/ 649 w 1040"/>
                  <a:gd name="T75" fmla="*/ 630 h 1251"/>
                  <a:gd name="T76" fmla="*/ 711 w 1040"/>
                  <a:gd name="T77" fmla="*/ 732 h 1251"/>
                  <a:gd name="T78" fmla="*/ 772 w 1040"/>
                  <a:gd name="T79" fmla="*/ 838 h 1251"/>
                  <a:gd name="T80" fmla="*/ 896 w 1040"/>
                  <a:gd name="T81" fmla="*/ 1047 h 1251"/>
                  <a:gd name="T82" fmla="*/ 1022 w 1040"/>
                  <a:gd name="T83" fmla="*/ 1250 h 1251"/>
                  <a:gd name="T84" fmla="*/ 1039 w 1040"/>
                  <a:gd name="T85" fmla="*/ 1240 h 125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40"/>
                  <a:gd name="T130" fmla="*/ 0 h 1251"/>
                  <a:gd name="T131" fmla="*/ 1040 w 1040"/>
                  <a:gd name="T132" fmla="*/ 1251 h 125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40" h="1251">
                    <a:moveTo>
                      <a:pt x="1039" y="1240"/>
                    </a:moveTo>
                    <a:lnTo>
                      <a:pt x="914" y="1037"/>
                    </a:lnTo>
                    <a:lnTo>
                      <a:pt x="792" y="828"/>
                    </a:lnTo>
                    <a:lnTo>
                      <a:pt x="728" y="722"/>
                    </a:lnTo>
                    <a:lnTo>
                      <a:pt x="666" y="620"/>
                    </a:lnTo>
                    <a:lnTo>
                      <a:pt x="604" y="520"/>
                    </a:lnTo>
                    <a:lnTo>
                      <a:pt x="540" y="427"/>
                    </a:lnTo>
                    <a:lnTo>
                      <a:pt x="476" y="337"/>
                    </a:lnTo>
                    <a:lnTo>
                      <a:pt x="413" y="256"/>
                    </a:lnTo>
                    <a:lnTo>
                      <a:pt x="379" y="219"/>
                    </a:lnTo>
                    <a:lnTo>
                      <a:pt x="347" y="183"/>
                    </a:lnTo>
                    <a:lnTo>
                      <a:pt x="312" y="151"/>
                    </a:lnTo>
                    <a:lnTo>
                      <a:pt x="278" y="122"/>
                    </a:lnTo>
                    <a:lnTo>
                      <a:pt x="246" y="95"/>
                    </a:lnTo>
                    <a:lnTo>
                      <a:pt x="213" y="70"/>
                    </a:lnTo>
                    <a:lnTo>
                      <a:pt x="178" y="48"/>
                    </a:lnTo>
                    <a:lnTo>
                      <a:pt x="141" y="32"/>
                    </a:lnTo>
                    <a:lnTo>
                      <a:pt x="107" y="20"/>
                    </a:lnTo>
                    <a:lnTo>
                      <a:pt x="70" y="7"/>
                    </a:lnTo>
                    <a:lnTo>
                      <a:pt x="36" y="2"/>
                    </a:lnTo>
                    <a:lnTo>
                      <a:pt x="0" y="0"/>
                    </a:lnTo>
                    <a:lnTo>
                      <a:pt x="0" y="20"/>
                    </a:lnTo>
                    <a:lnTo>
                      <a:pt x="33" y="22"/>
                    </a:lnTo>
                    <a:lnTo>
                      <a:pt x="65" y="27"/>
                    </a:lnTo>
                    <a:lnTo>
                      <a:pt x="100" y="37"/>
                    </a:lnTo>
                    <a:lnTo>
                      <a:pt x="134" y="50"/>
                    </a:lnTo>
                    <a:lnTo>
                      <a:pt x="168" y="68"/>
                    </a:lnTo>
                    <a:lnTo>
                      <a:pt x="200" y="87"/>
                    </a:lnTo>
                    <a:lnTo>
                      <a:pt x="234" y="109"/>
                    </a:lnTo>
                    <a:lnTo>
                      <a:pt x="266" y="137"/>
                    </a:lnTo>
                    <a:lnTo>
                      <a:pt x="298" y="166"/>
                    </a:lnTo>
                    <a:lnTo>
                      <a:pt x="332" y="198"/>
                    </a:lnTo>
                    <a:lnTo>
                      <a:pt x="364" y="231"/>
                    </a:lnTo>
                    <a:lnTo>
                      <a:pt x="396" y="268"/>
                    </a:lnTo>
                    <a:lnTo>
                      <a:pt x="459" y="349"/>
                    </a:lnTo>
                    <a:lnTo>
                      <a:pt x="523" y="437"/>
                    </a:lnTo>
                    <a:lnTo>
                      <a:pt x="587" y="533"/>
                    </a:lnTo>
                    <a:lnTo>
                      <a:pt x="649" y="630"/>
                    </a:lnTo>
                    <a:lnTo>
                      <a:pt x="711" y="732"/>
                    </a:lnTo>
                    <a:lnTo>
                      <a:pt x="772" y="838"/>
                    </a:lnTo>
                    <a:lnTo>
                      <a:pt x="896" y="1047"/>
                    </a:lnTo>
                    <a:lnTo>
                      <a:pt x="1022" y="1250"/>
                    </a:lnTo>
                    <a:lnTo>
                      <a:pt x="1039" y="1240"/>
                    </a:lnTo>
                  </a:path>
                </a:pathLst>
              </a:custGeom>
              <a:solidFill>
                <a:srgbClr val="9DFC9D"/>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41991" name="Rectangle 17">
              <a:extLst>
                <a:ext uri="{FF2B5EF4-FFF2-40B4-BE49-F238E27FC236}">
                  <a16:creationId xmlns:a16="http://schemas.microsoft.com/office/drawing/2014/main" id="{3A93FB40-71E7-462D-8835-31F31076354B}"/>
                </a:ext>
              </a:extLst>
            </p:cNvPr>
            <p:cNvSpPr>
              <a:spLocks noChangeArrowheads="1"/>
            </p:cNvSpPr>
            <p:nvPr/>
          </p:nvSpPr>
          <p:spPr bwMode="auto">
            <a:xfrm>
              <a:off x="3101" y="3272"/>
              <a:ext cx="42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2000" b="1">
                  <a:solidFill>
                    <a:schemeClr val="bg1"/>
                  </a:solidFill>
                  <a:latin typeface="Arial Narrow" panose="020B0606020202030204" pitchFamily="34" charset="0"/>
                  <a:ea typeface="宋体" panose="02010600030101010101" pitchFamily="2" charset="-122"/>
                </a:rPr>
                <a:t>Time</a:t>
              </a:r>
            </a:p>
          </p:txBody>
        </p:sp>
        <p:sp>
          <p:nvSpPr>
            <p:cNvPr id="41992" name="Line 18">
              <a:extLst>
                <a:ext uri="{FF2B5EF4-FFF2-40B4-BE49-F238E27FC236}">
                  <a16:creationId xmlns:a16="http://schemas.microsoft.com/office/drawing/2014/main" id="{688723C4-771D-49C9-BABF-384AC7E7EE33}"/>
                </a:ext>
              </a:extLst>
            </p:cNvPr>
            <p:cNvSpPr>
              <a:spLocks noChangeShapeType="1"/>
            </p:cNvSpPr>
            <p:nvPr/>
          </p:nvSpPr>
          <p:spPr bwMode="auto">
            <a:xfrm>
              <a:off x="1060" y="3170"/>
              <a:ext cx="376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3" name="Line 19">
              <a:extLst>
                <a:ext uri="{FF2B5EF4-FFF2-40B4-BE49-F238E27FC236}">
                  <a16:creationId xmlns:a16="http://schemas.microsoft.com/office/drawing/2014/main" id="{E154FE94-12F0-4393-8663-5C461DB2C9C1}"/>
                </a:ext>
              </a:extLst>
            </p:cNvPr>
            <p:cNvSpPr>
              <a:spLocks noChangeShapeType="1"/>
            </p:cNvSpPr>
            <p:nvPr/>
          </p:nvSpPr>
          <p:spPr bwMode="auto">
            <a:xfrm>
              <a:off x="1436" y="1605"/>
              <a:ext cx="0" cy="192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4" name="Rectangle 20">
              <a:extLst>
                <a:ext uri="{FF2B5EF4-FFF2-40B4-BE49-F238E27FC236}">
                  <a16:creationId xmlns:a16="http://schemas.microsoft.com/office/drawing/2014/main" id="{BC5C7A1B-2E28-4F81-8EE7-C5AB9F1E2ABD}"/>
                </a:ext>
              </a:extLst>
            </p:cNvPr>
            <p:cNvSpPr>
              <a:spLocks noChangeArrowheads="1"/>
            </p:cNvSpPr>
            <p:nvPr/>
          </p:nvSpPr>
          <p:spPr bwMode="auto">
            <a:xfrm rot="-5400000">
              <a:off x="501" y="2243"/>
              <a:ext cx="135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2000" b="1">
                  <a:solidFill>
                    <a:schemeClr val="bg1"/>
                  </a:solidFill>
                  <a:latin typeface="Arial Narrow" panose="020B0606020202030204" pitchFamily="34" charset="0"/>
                  <a:ea typeface="宋体" panose="02010600030101010101" pitchFamily="2" charset="-122"/>
                </a:rPr>
                <a:t>Energy Expenditure</a:t>
              </a:r>
            </a:p>
          </p:txBody>
        </p:sp>
        <p:sp>
          <p:nvSpPr>
            <p:cNvPr id="159765" name="Rectangle 21">
              <a:extLst>
                <a:ext uri="{FF2B5EF4-FFF2-40B4-BE49-F238E27FC236}">
                  <a16:creationId xmlns:a16="http://schemas.microsoft.com/office/drawing/2014/main" id="{CA9B633D-0073-4B21-9BF0-C34842BC10C3}"/>
                </a:ext>
              </a:extLst>
            </p:cNvPr>
            <p:cNvSpPr>
              <a:spLocks noChangeArrowheads="1"/>
            </p:cNvSpPr>
            <p:nvPr/>
          </p:nvSpPr>
          <p:spPr bwMode="auto">
            <a:xfrm>
              <a:off x="1702" y="1489"/>
              <a:ext cx="972" cy="256"/>
            </a:xfrm>
            <a:prstGeom prst="rect">
              <a:avLst/>
            </a:prstGeom>
            <a:gradFill rotWithShape="0">
              <a:gsLst>
                <a:gs pos="0">
                  <a:srgbClr val="00AAFF">
                    <a:gamma/>
                    <a:shade val="29804"/>
                    <a:invGamma/>
                  </a:srgbClr>
                </a:gs>
                <a:gs pos="100000">
                  <a:srgbClr val="00AAFF"/>
                </a:gs>
              </a:gsLst>
              <a:lin ang="5400000" scaled="1"/>
            </a:gradFill>
            <a:ln w="12700">
              <a:solidFill>
                <a:schemeClr val="tx1"/>
              </a:solidFill>
              <a:miter lim="800000"/>
              <a:headEnd/>
              <a:tailEnd/>
            </a:ln>
            <a:effectLst>
              <a:outerShdw blurRad="63500" dist="71842" dir="2700000" algn="ctr" rotWithShape="0">
                <a:srgbClr val="000000">
                  <a:alpha val="74998"/>
                </a:srgbClr>
              </a:outerShdw>
            </a:effectLst>
          </p:spPr>
          <p:txBody>
            <a:bodyPr lIns="90488" tIns="44450" rIns="90488" bIns="44450">
              <a:spAutoFit/>
            </a:bodyPr>
            <a:lstStyle/>
            <a:p>
              <a:pPr algn="ctr" eaLnBrk="0" hangingPunct="0">
                <a:defRPr/>
              </a:pPr>
              <a:r>
                <a:rPr lang="en-US" altLang="zh-CN" sz="2000" b="1">
                  <a:solidFill>
                    <a:schemeClr val="bg1"/>
                  </a:solidFill>
                  <a:latin typeface="NB Helvetica Narrow Bold" charset="0"/>
                  <a:ea typeface="宋体" pitchFamily="-1" charset="-122"/>
                  <a:cs typeface="宋体" pitchFamily="-1" charset="-122"/>
                </a:rPr>
                <a:t>Ebb Phase</a:t>
              </a:r>
            </a:p>
          </p:txBody>
        </p:sp>
        <p:sp>
          <p:nvSpPr>
            <p:cNvPr id="159766" name="Rectangle 22">
              <a:extLst>
                <a:ext uri="{FF2B5EF4-FFF2-40B4-BE49-F238E27FC236}">
                  <a16:creationId xmlns:a16="http://schemas.microsoft.com/office/drawing/2014/main" id="{76DD3D1C-04BD-452C-8638-709A4CF1B7D9}"/>
                </a:ext>
              </a:extLst>
            </p:cNvPr>
            <p:cNvSpPr>
              <a:spLocks noChangeArrowheads="1"/>
            </p:cNvSpPr>
            <p:nvPr/>
          </p:nvSpPr>
          <p:spPr bwMode="auto">
            <a:xfrm>
              <a:off x="3102" y="1489"/>
              <a:ext cx="1025" cy="256"/>
            </a:xfrm>
            <a:prstGeom prst="rect">
              <a:avLst/>
            </a:prstGeom>
            <a:gradFill rotWithShape="0">
              <a:gsLst>
                <a:gs pos="0">
                  <a:srgbClr val="00AAFF">
                    <a:gamma/>
                    <a:shade val="29804"/>
                    <a:invGamma/>
                  </a:srgbClr>
                </a:gs>
                <a:gs pos="100000">
                  <a:srgbClr val="00AAFF"/>
                </a:gs>
              </a:gsLst>
              <a:lin ang="5400000" scaled="1"/>
            </a:gradFill>
            <a:ln w="12700">
              <a:solidFill>
                <a:schemeClr val="tx1"/>
              </a:solidFill>
              <a:miter lim="800000"/>
              <a:headEnd/>
              <a:tailEnd/>
            </a:ln>
            <a:effectLst>
              <a:outerShdw blurRad="63500" dist="71842" dir="2700000" algn="ctr" rotWithShape="0">
                <a:srgbClr val="000000">
                  <a:alpha val="74998"/>
                </a:srgbClr>
              </a:outerShdw>
            </a:effectLst>
          </p:spPr>
          <p:txBody>
            <a:bodyPr lIns="90488" tIns="44450" rIns="90488" bIns="44450">
              <a:spAutoFit/>
            </a:bodyPr>
            <a:lstStyle/>
            <a:p>
              <a:pPr algn="ctr" eaLnBrk="0" hangingPunct="0">
                <a:defRPr/>
              </a:pPr>
              <a:r>
                <a:rPr lang="en-US" altLang="zh-CN" sz="2000" b="1">
                  <a:solidFill>
                    <a:schemeClr val="bg1"/>
                  </a:solidFill>
                  <a:latin typeface="NB Helvetica Narrow Bold" charset="0"/>
                  <a:ea typeface="宋体" pitchFamily="-1" charset="-122"/>
                  <a:cs typeface="宋体" pitchFamily="-1" charset="-122"/>
                </a:rPr>
                <a:t>Flow Phase</a:t>
              </a:r>
            </a:p>
          </p:txBody>
        </p:sp>
      </p:grpSp>
      <p:sp>
        <p:nvSpPr>
          <p:cNvPr id="41988" name="Rectangle 23">
            <a:extLst>
              <a:ext uri="{FF2B5EF4-FFF2-40B4-BE49-F238E27FC236}">
                <a16:creationId xmlns:a16="http://schemas.microsoft.com/office/drawing/2014/main" id="{B03BC660-C7F5-43C8-9D6B-1B8538B8B168}"/>
              </a:ext>
            </a:extLst>
          </p:cNvPr>
          <p:cNvSpPr>
            <a:spLocks noChangeArrowheads="1"/>
          </p:cNvSpPr>
          <p:nvPr/>
        </p:nvSpPr>
        <p:spPr bwMode="auto">
          <a:xfrm>
            <a:off x="1039813" y="6207125"/>
            <a:ext cx="46656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800">
                <a:solidFill>
                  <a:schemeClr val="bg1"/>
                </a:solidFill>
                <a:latin typeface="Arial Narrow" panose="020B0606020202030204" pitchFamily="34" charset="0"/>
                <a:ea typeface="宋体" panose="02010600030101010101" pitchFamily="2" charset="-122"/>
              </a:rPr>
              <a:t>Cutherbertson DP, et al. </a:t>
            </a:r>
            <a:r>
              <a:rPr lang="en-US" altLang="zh-CN" sz="1800" i="1">
                <a:solidFill>
                  <a:schemeClr val="bg1"/>
                </a:solidFill>
                <a:latin typeface="Arial Narrow" panose="020B0606020202030204" pitchFamily="34" charset="0"/>
                <a:ea typeface="宋体" panose="02010600030101010101" pitchFamily="2" charset="-122"/>
              </a:rPr>
              <a:t>Adv Clin Chem</a:t>
            </a:r>
            <a:r>
              <a:rPr lang="en-US" altLang="zh-CN" sz="1800">
                <a:solidFill>
                  <a:schemeClr val="bg1"/>
                </a:solidFill>
                <a:latin typeface="Arial Narrow" panose="020B0606020202030204" pitchFamily="34" charset="0"/>
                <a:ea typeface="宋体" panose="02010600030101010101" pitchFamily="2" charset="-122"/>
              </a:rPr>
              <a:t> 1969;12:1-55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a:extLst>
              <a:ext uri="{FF2B5EF4-FFF2-40B4-BE49-F238E27FC236}">
                <a16:creationId xmlns:a16="http://schemas.microsoft.com/office/drawing/2014/main" id="{2A66E633-D8EC-44B1-A872-4AC32073035A}"/>
              </a:ext>
            </a:extLst>
          </p:cNvPr>
          <p:cNvSpPr>
            <a:spLocks noGrp="1" noChangeArrowheads="1"/>
          </p:cNvSpPr>
          <p:nvPr>
            <p:ph type="title"/>
          </p:nvPr>
        </p:nvSpPr>
        <p:spPr>
          <a:xfrm>
            <a:off x="609600" y="438150"/>
            <a:ext cx="7772400" cy="1295400"/>
          </a:xfrm>
        </p:spPr>
        <p:txBody>
          <a:bodyPr/>
          <a:lstStyle/>
          <a:p>
            <a:pPr eaLnBrk="1" hangingPunct="1">
              <a:lnSpc>
                <a:spcPct val="100000"/>
              </a:lnSpc>
            </a:pPr>
            <a:r>
              <a:rPr lang="en-US" altLang="zh-CN" dirty="0">
                <a:ea typeface="宋体" panose="02010600030101010101" pitchFamily="2" charset="-122"/>
              </a:rPr>
              <a:t>Metabolic Response to </a:t>
            </a:r>
            <a:r>
              <a:rPr lang="en-CA" altLang="zh-CN" dirty="0">
                <a:ea typeface="宋体" panose="02010600030101010101" pitchFamily="2" charset="-122"/>
              </a:rPr>
              <a:t>Injury</a:t>
            </a:r>
            <a:r>
              <a:rPr lang="en-US" altLang="zh-CN" dirty="0">
                <a:ea typeface="宋体" panose="02010600030101010101" pitchFamily="2" charset="-122"/>
              </a:rPr>
              <a:t>:</a:t>
            </a:r>
            <a:br>
              <a:rPr lang="en-US" altLang="zh-CN" dirty="0">
                <a:ea typeface="宋体" panose="02010600030101010101" pitchFamily="2" charset="-122"/>
              </a:rPr>
            </a:br>
            <a:r>
              <a:rPr lang="en-US" altLang="zh-CN" dirty="0">
                <a:ea typeface="宋体" panose="02010600030101010101" pitchFamily="2" charset="-122"/>
              </a:rPr>
              <a:t>Ebb Phase </a:t>
            </a:r>
          </a:p>
        </p:txBody>
      </p:sp>
      <p:sp>
        <p:nvSpPr>
          <p:cNvPr id="44034" name="Rectangle 3">
            <a:extLst>
              <a:ext uri="{FF2B5EF4-FFF2-40B4-BE49-F238E27FC236}">
                <a16:creationId xmlns:a16="http://schemas.microsoft.com/office/drawing/2014/main" id="{D8C31659-FB59-4D2B-BBEA-78EDE705237A}"/>
              </a:ext>
            </a:extLst>
          </p:cNvPr>
          <p:cNvSpPr>
            <a:spLocks noGrp="1" noChangeArrowheads="1"/>
          </p:cNvSpPr>
          <p:nvPr>
            <p:ph type="body" idx="1"/>
          </p:nvPr>
        </p:nvSpPr>
        <p:spPr>
          <a:xfrm>
            <a:off x="704850" y="1809750"/>
            <a:ext cx="7810500" cy="4210050"/>
          </a:xfrm>
        </p:spPr>
        <p:txBody>
          <a:bodyPr/>
          <a:lstStyle/>
          <a:p>
            <a:pPr eaLnBrk="1" hangingPunct="1">
              <a:buSzPct val="125000"/>
              <a:buFontTx/>
              <a:buChar char="•"/>
            </a:pPr>
            <a:r>
              <a:rPr lang="en-US" altLang="zh-CN" sz="2800" b="0">
                <a:solidFill>
                  <a:schemeClr val="bg1"/>
                </a:solidFill>
                <a:latin typeface="Arial Narrow" panose="020B0606020202030204" pitchFamily="34" charset="0"/>
                <a:ea typeface="宋体" panose="02010600030101010101" pitchFamily="2" charset="-122"/>
              </a:rPr>
              <a:t>Characterized by hypovolemic shock</a:t>
            </a:r>
          </a:p>
          <a:p>
            <a:pPr eaLnBrk="1" hangingPunct="1">
              <a:buSzPct val="125000"/>
              <a:buFontTx/>
              <a:buChar char="•"/>
            </a:pPr>
            <a:r>
              <a:rPr lang="en-US" altLang="zh-CN" sz="2800" b="0">
                <a:solidFill>
                  <a:schemeClr val="bg1"/>
                </a:solidFill>
                <a:latin typeface="Arial Narrow" panose="020B0606020202030204" pitchFamily="34" charset="0"/>
                <a:ea typeface="宋体" panose="02010600030101010101" pitchFamily="2" charset="-122"/>
              </a:rPr>
              <a:t>Priority is to maintain life/homeostasis</a:t>
            </a:r>
          </a:p>
          <a:p>
            <a:pPr eaLnBrk="1" hangingPunct="1">
              <a:lnSpc>
                <a:spcPct val="90000"/>
              </a:lnSpc>
              <a:buClr>
                <a:srgbClr val="FFFFCC"/>
              </a:buClr>
              <a:buFont typeface="Symbol" panose="05050102010706020507" pitchFamily="18" charset="2"/>
              <a:buNone/>
            </a:pPr>
            <a:r>
              <a:rPr lang="en-US" altLang="zh-CN" sz="2800" b="0">
                <a:solidFill>
                  <a:schemeClr val="bg1"/>
                </a:solidFill>
                <a:latin typeface="Arial Narrow" panose="020B0606020202030204" pitchFamily="34" charset="0"/>
                <a:ea typeface="ＭＳ Ｐゴシック" panose="020B0600070205080204" pitchFamily="34" charset="-128"/>
              </a:rPr>
              <a:t>		</a:t>
            </a:r>
            <a:r>
              <a:rPr lang="en-US" altLang="zh-CN" sz="2600">
                <a:solidFill>
                  <a:schemeClr val="bg1"/>
                </a:solidFill>
                <a:latin typeface="Arial Narrow" panose="020B0606020202030204" pitchFamily="34" charset="0"/>
                <a:ea typeface="ＭＳ Ｐゴシック" panose="020B0600070205080204" pitchFamily="34" charset="-128"/>
                <a:sym typeface="Symbol" panose="05050102010706020507" pitchFamily="18" charset="2"/>
              </a:rPr>
              <a:t> </a:t>
            </a:r>
            <a:r>
              <a:rPr lang="en-US" altLang="zh-CN" sz="2600">
                <a:solidFill>
                  <a:schemeClr val="bg1"/>
                </a:solidFill>
                <a:latin typeface="Arial Narrow" panose="020B0606020202030204" pitchFamily="34" charset="0"/>
                <a:ea typeface="ＭＳ Ｐゴシック" panose="020B0600070205080204" pitchFamily="34" charset="-128"/>
              </a:rPr>
              <a:t>Cardiac output</a:t>
            </a:r>
          </a:p>
          <a:p>
            <a:pPr eaLnBrk="1" hangingPunct="1">
              <a:lnSpc>
                <a:spcPct val="90000"/>
              </a:lnSpc>
              <a:buClr>
                <a:srgbClr val="FFFFCC"/>
              </a:buClr>
              <a:buFont typeface="Symbol" panose="05050102010706020507" pitchFamily="18" charset="2"/>
              <a:buNone/>
            </a:pPr>
            <a:r>
              <a:rPr lang="en-US" altLang="zh-CN" sz="2600">
                <a:solidFill>
                  <a:schemeClr val="bg1"/>
                </a:solidFill>
                <a:latin typeface="Arial Narrow" panose="020B0606020202030204" pitchFamily="34" charset="0"/>
                <a:ea typeface="ＭＳ Ｐゴシック" panose="020B0600070205080204" pitchFamily="34" charset="-128"/>
              </a:rPr>
              <a:t>		</a:t>
            </a:r>
            <a:r>
              <a:rPr lang="en-US" altLang="zh-CN" sz="2600">
                <a:solidFill>
                  <a:schemeClr val="bg1"/>
                </a:solidFill>
                <a:latin typeface="Arial Narrow" panose="020B0606020202030204" pitchFamily="34" charset="0"/>
                <a:ea typeface="ＭＳ Ｐゴシック" panose="020B0600070205080204" pitchFamily="34" charset="-128"/>
                <a:sym typeface="Symbol" panose="05050102010706020507" pitchFamily="18" charset="2"/>
              </a:rPr>
              <a:t> </a:t>
            </a:r>
            <a:r>
              <a:rPr lang="en-US" altLang="zh-CN" sz="2600">
                <a:solidFill>
                  <a:schemeClr val="bg1"/>
                </a:solidFill>
                <a:latin typeface="Arial Narrow" panose="020B0606020202030204" pitchFamily="34" charset="0"/>
                <a:ea typeface="ＭＳ Ｐゴシック" panose="020B0600070205080204" pitchFamily="34" charset="-128"/>
              </a:rPr>
              <a:t>Oxygen consumption</a:t>
            </a:r>
          </a:p>
          <a:p>
            <a:pPr eaLnBrk="1" hangingPunct="1">
              <a:lnSpc>
                <a:spcPct val="90000"/>
              </a:lnSpc>
              <a:buClr>
                <a:srgbClr val="FFFFCC"/>
              </a:buClr>
              <a:buFont typeface="Symbol" panose="05050102010706020507" pitchFamily="18" charset="2"/>
              <a:buNone/>
            </a:pPr>
            <a:r>
              <a:rPr lang="en-US" altLang="zh-CN" sz="2600">
                <a:solidFill>
                  <a:schemeClr val="bg1"/>
                </a:solidFill>
                <a:latin typeface="Arial Narrow" panose="020B0606020202030204" pitchFamily="34" charset="0"/>
                <a:ea typeface="ＭＳ Ｐゴシック" panose="020B0600070205080204" pitchFamily="34" charset="-128"/>
              </a:rPr>
              <a:t>		</a:t>
            </a:r>
            <a:r>
              <a:rPr lang="en-US" altLang="zh-CN" sz="2600">
                <a:solidFill>
                  <a:schemeClr val="bg1"/>
                </a:solidFill>
                <a:latin typeface="Arial Narrow" panose="020B0606020202030204" pitchFamily="34" charset="0"/>
                <a:ea typeface="ＭＳ Ｐゴシック" panose="020B0600070205080204" pitchFamily="34" charset="-128"/>
                <a:sym typeface="Symbol" panose="05050102010706020507" pitchFamily="18" charset="2"/>
              </a:rPr>
              <a:t> </a:t>
            </a:r>
            <a:r>
              <a:rPr lang="en-US" altLang="zh-CN" sz="2600">
                <a:solidFill>
                  <a:schemeClr val="bg1"/>
                </a:solidFill>
                <a:latin typeface="Arial Narrow" panose="020B0606020202030204" pitchFamily="34" charset="0"/>
                <a:ea typeface="ＭＳ Ｐゴシック" panose="020B0600070205080204" pitchFamily="34" charset="-128"/>
              </a:rPr>
              <a:t>Blood pressure</a:t>
            </a:r>
          </a:p>
          <a:p>
            <a:pPr eaLnBrk="1" hangingPunct="1">
              <a:lnSpc>
                <a:spcPct val="90000"/>
              </a:lnSpc>
              <a:buClr>
                <a:srgbClr val="FFFFCC"/>
              </a:buClr>
              <a:buFont typeface="Symbol" panose="05050102010706020507" pitchFamily="18" charset="2"/>
              <a:buNone/>
            </a:pPr>
            <a:r>
              <a:rPr lang="en-US" altLang="zh-CN" sz="2600">
                <a:solidFill>
                  <a:schemeClr val="bg1"/>
                </a:solidFill>
                <a:latin typeface="Arial Narrow" panose="020B0606020202030204" pitchFamily="34" charset="0"/>
                <a:ea typeface="ＭＳ Ｐゴシック" panose="020B0600070205080204" pitchFamily="34" charset="-128"/>
              </a:rPr>
              <a:t>		</a:t>
            </a:r>
            <a:r>
              <a:rPr lang="en-US" altLang="zh-CN" sz="2600">
                <a:solidFill>
                  <a:schemeClr val="bg1"/>
                </a:solidFill>
                <a:latin typeface="Arial Narrow" panose="020B0606020202030204" pitchFamily="34" charset="0"/>
                <a:ea typeface="ＭＳ Ｐゴシック" panose="020B0600070205080204" pitchFamily="34" charset="-128"/>
                <a:sym typeface="Symbol" panose="05050102010706020507" pitchFamily="18" charset="2"/>
              </a:rPr>
              <a:t> </a:t>
            </a:r>
            <a:r>
              <a:rPr lang="en-US" altLang="zh-CN" sz="2600">
                <a:solidFill>
                  <a:schemeClr val="bg1"/>
                </a:solidFill>
                <a:latin typeface="Arial Narrow" panose="020B0606020202030204" pitchFamily="34" charset="0"/>
                <a:ea typeface="ＭＳ Ｐゴシック" panose="020B0600070205080204" pitchFamily="34" charset="-128"/>
              </a:rPr>
              <a:t>Tissue perfusion</a:t>
            </a:r>
          </a:p>
          <a:p>
            <a:pPr eaLnBrk="1" hangingPunct="1">
              <a:lnSpc>
                <a:spcPct val="90000"/>
              </a:lnSpc>
              <a:buClr>
                <a:srgbClr val="FFFFCC"/>
              </a:buClr>
              <a:buFont typeface="Symbol" panose="05050102010706020507" pitchFamily="18" charset="2"/>
              <a:buNone/>
            </a:pPr>
            <a:r>
              <a:rPr lang="en-US" altLang="zh-CN" sz="2600">
                <a:solidFill>
                  <a:schemeClr val="bg1"/>
                </a:solidFill>
                <a:latin typeface="Arial Narrow" panose="020B0606020202030204" pitchFamily="34" charset="0"/>
                <a:ea typeface="ＭＳ Ｐゴシック" panose="020B0600070205080204" pitchFamily="34" charset="-128"/>
              </a:rPr>
              <a:t>		</a:t>
            </a:r>
            <a:r>
              <a:rPr lang="en-US" altLang="zh-CN" sz="2600">
                <a:solidFill>
                  <a:schemeClr val="bg1"/>
                </a:solidFill>
                <a:latin typeface="Arial Narrow" panose="020B0606020202030204" pitchFamily="34" charset="0"/>
                <a:ea typeface="ＭＳ Ｐゴシック" panose="020B0600070205080204" pitchFamily="34" charset="-128"/>
                <a:sym typeface="Symbol" panose="05050102010706020507" pitchFamily="18" charset="2"/>
              </a:rPr>
              <a:t> </a:t>
            </a:r>
            <a:r>
              <a:rPr lang="en-US" altLang="zh-CN" sz="2600">
                <a:solidFill>
                  <a:schemeClr val="bg1"/>
                </a:solidFill>
                <a:latin typeface="Arial Narrow" panose="020B0606020202030204" pitchFamily="34" charset="0"/>
                <a:ea typeface="ＭＳ Ｐゴシック" panose="020B0600070205080204" pitchFamily="34" charset="-128"/>
              </a:rPr>
              <a:t>Body temperature</a:t>
            </a:r>
          </a:p>
          <a:p>
            <a:pPr eaLnBrk="1" hangingPunct="1">
              <a:lnSpc>
                <a:spcPct val="90000"/>
              </a:lnSpc>
              <a:buClr>
                <a:srgbClr val="FFFFCC"/>
              </a:buClr>
              <a:buFont typeface="Symbol" panose="05050102010706020507" pitchFamily="18" charset="2"/>
              <a:buNone/>
            </a:pPr>
            <a:r>
              <a:rPr lang="en-US" altLang="zh-CN" sz="2600">
                <a:solidFill>
                  <a:schemeClr val="bg1"/>
                </a:solidFill>
                <a:latin typeface="Arial Narrow" panose="020B0606020202030204" pitchFamily="34" charset="0"/>
                <a:ea typeface="ＭＳ Ｐゴシック" panose="020B0600070205080204" pitchFamily="34" charset="-128"/>
              </a:rPr>
              <a:t>		</a:t>
            </a:r>
            <a:r>
              <a:rPr lang="en-US" altLang="zh-CN" sz="2600">
                <a:solidFill>
                  <a:schemeClr val="bg1"/>
                </a:solidFill>
                <a:latin typeface="Arial Narrow" panose="020B0606020202030204" pitchFamily="34" charset="0"/>
                <a:ea typeface="ＭＳ Ｐゴシック" panose="020B0600070205080204" pitchFamily="34" charset="-128"/>
                <a:sym typeface="Symbol" panose="05050102010706020507" pitchFamily="18" charset="2"/>
              </a:rPr>
              <a:t> </a:t>
            </a:r>
            <a:r>
              <a:rPr lang="en-US" altLang="zh-CN" sz="2600">
                <a:solidFill>
                  <a:schemeClr val="bg1"/>
                </a:solidFill>
                <a:latin typeface="Arial Narrow" panose="020B0606020202030204" pitchFamily="34" charset="0"/>
                <a:ea typeface="ＭＳ Ｐゴシック" panose="020B0600070205080204" pitchFamily="34" charset="-128"/>
              </a:rPr>
              <a:t>Metabolic rate </a:t>
            </a:r>
          </a:p>
          <a:p>
            <a:pPr eaLnBrk="1" hangingPunct="1">
              <a:spcAft>
                <a:spcPct val="20000"/>
              </a:spcAft>
              <a:buFont typeface="Symbol" panose="05050102010706020507" pitchFamily="18" charset="2"/>
              <a:buNone/>
            </a:pPr>
            <a:endParaRPr lang="zh-CN" altLang="en-US" sz="2600">
              <a:solidFill>
                <a:schemeClr val="bg1"/>
              </a:solidFill>
              <a:ea typeface="宋体" panose="02010600030101010101" pitchFamily="2" charset="-122"/>
            </a:endParaRPr>
          </a:p>
        </p:txBody>
      </p:sp>
      <p:sp>
        <p:nvSpPr>
          <p:cNvPr id="44035" name="Text Box 12">
            <a:extLst>
              <a:ext uri="{FF2B5EF4-FFF2-40B4-BE49-F238E27FC236}">
                <a16:creationId xmlns:a16="http://schemas.microsoft.com/office/drawing/2014/main" id="{6C175305-00B6-4213-BBB5-620BF485AC18}"/>
              </a:ext>
            </a:extLst>
          </p:cNvPr>
          <p:cNvSpPr txBox="1">
            <a:spLocks noChangeArrowheads="1"/>
          </p:cNvSpPr>
          <p:nvPr/>
        </p:nvSpPr>
        <p:spPr bwMode="auto">
          <a:xfrm>
            <a:off x="571500" y="5965825"/>
            <a:ext cx="8096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zh-CN" sz="1800">
                <a:solidFill>
                  <a:schemeClr val="bg1"/>
                </a:solidFill>
                <a:latin typeface="Arial Narrow" panose="020B0606020202030204" pitchFamily="34" charset="0"/>
                <a:ea typeface="宋体" panose="02010600030101010101" pitchFamily="2" charset="-122"/>
              </a:rPr>
              <a:t>Cuthbertson DP, et al. </a:t>
            </a:r>
            <a:r>
              <a:rPr lang="en-US" altLang="zh-CN" sz="1800" i="1">
                <a:solidFill>
                  <a:schemeClr val="bg1"/>
                </a:solidFill>
                <a:latin typeface="Arial Narrow" panose="020B0606020202030204" pitchFamily="34" charset="0"/>
                <a:ea typeface="宋体" panose="02010600030101010101" pitchFamily="2" charset="-122"/>
              </a:rPr>
              <a:t>Adv Clin Chem</a:t>
            </a:r>
            <a:r>
              <a:rPr lang="en-US" altLang="zh-CN" sz="1800">
                <a:solidFill>
                  <a:schemeClr val="bg1"/>
                </a:solidFill>
                <a:latin typeface="Arial Narrow" panose="020B0606020202030204" pitchFamily="34" charset="0"/>
                <a:ea typeface="宋体" panose="02010600030101010101" pitchFamily="2" charset="-122"/>
              </a:rPr>
              <a:t> 1969;12:1-55</a:t>
            </a:r>
            <a:br>
              <a:rPr lang="en-US" altLang="zh-CN" sz="1800">
                <a:solidFill>
                  <a:schemeClr val="bg1"/>
                </a:solidFill>
                <a:latin typeface="Arial Narrow" panose="020B0606020202030204" pitchFamily="34" charset="0"/>
                <a:ea typeface="宋体" panose="02010600030101010101" pitchFamily="2" charset="-122"/>
              </a:rPr>
            </a:br>
            <a:r>
              <a:rPr lang="en-US" altLang="zh-CN" sz="1800">
                <a:solidFill>
                  <a:schemeClr val="bg1"/>
                </a:solidFill>
                <a:latin typeface="Arial Narrow" panose="020B0606020202030204" pitchFamily="34" charset="0"/>
                <a:ea typeface="宋体" panose="02010600030101010101" pitchFamily="2" charset="-122"/>
              </a:rPr>
              <a:t>Welborn MB. In: Rombeau JL, Rolandelli RH, eds. </a:t>
            </a:r>
            <a:r>
              <a:rPr lang="en-US" altLang="zh-CN" sz="1800" i="1">
                <a:solidFill>
                  <a:schemeClr val="bg1"/>
                </a:solidFill>
                <a:latin typeface="Arial Narrow" panose="020B0606020202030204" pitchFamily="34" charset="0"/>
                <a:ea typeface="宋体" panose="02010600030101010101" pitchFamily="2" charset="-122"/>
              </a:rPr>
              <a:t>Enteral and Tube Feeding. </a:t>
            </a:r>
            <a:r>
              <a:rPr lang="en-US" altLang="zh-CN" sz="1800">
                <a:solidFill>
                  <a:schemeClr val="bg1"/>
                </a:solidFill>
                <a:latin typeface="Arial Narrow" panose="020B0606020202030204" pitchFamily="34" charset="0"/>
                <a:ea typeface="宋体" panose="02010600030101010101" pitchFamily="2" charset="-122"/>
              </a:rPr>
              <a:t>3</a:t>
            </a:r>
            <a:r>
              <a:rPr lang="en-US" altLang="zh-CN" sz="1800" baseline="30000">
                <a:solidFill>
                  <a:schemeClr val="bg1"/>
                </a:solidFill>
                <a:latin typeface="Arial Narrow" panose="020B0606020202030204" pitchFamily="34" charset="0"/>
                <a:ea typeface="宋体" panose="02010600030101010101" pitchFamily="2" charset="-122"/>
              </a:rPr>
              <a:t>rd</a:t>
            </a:r>
            <a:r>
              <a:rPr lang="en-US" altLang="zh-CN" sz="1800">
                <a:solidFill>
                  <a:schemeClr val="bg1"/>
                </a:solidFill>
                <a:latin typeface="Arial Narrow" panose="020B0606020202030204" pitchFamily="34" charset="0"/>
                <a:ea typeface="宋体" panose="02010600030101010101" pitchFamily="2" charset="-122"/>
              </a:rPr>
              <a:t> ed. 1997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a:extLst>
              <a:ext uri="{FF2B5EF4-FFF2-40B4-BE49-F238E27FC236}">
                <a16:creationId xmlns:a16="http://schemas.microsoft.com/office/drawing/2014/main" id="{87963AFC-B8DA-4C26-B4F4-46D0C8F9249D}"/>
              </a:ext>
            </a:extLst>
          </p:cNvPr>
          <p:cNvSpPr>
            <a:spLocks noGrp="1" noChangeArrowheads="1"/>
          </p:cNvSpPr>
          <p:nvPr>
            <p:ph type="title"/>
          </p:nvPr>
        </p:nvSpPr>
        <p:spPr>
          <a:xfrm>
            <a:off x="609600" y="438150"/>
            <a:ext cx="7772400" cy="1295400"/>
          </a:xfrm>
        </p:spPr>
        <p:txBody>
          <a:bodyPr/>
          <a:lstStyle/>
          <a:p>
            <a:pPr eaLnBrk="1" hangingPunct="1">
              <a:lnSpc>
                <a:spcPct val="100000"/>
              </a:lnSpc>
            </a:pPr>
            <a:r>
              <a:rPr lang="en-US" altLang="zh-CN" dirty="0">
                <a:ea typeface="宋体" panose="02010600030101010101" pitchFamily="2" charset="-122"/>
              </a:rPr>
              <a:t>Metabolic Response to </a:t>
            </a:r>
            <a:r>
              <a:rPr lang="en-CA" altLang="zh-CN" dirty="0">
                <a:ea typeface="宋体" panose="02010600030101010101" pitchFamily="2" charset="-122"/>
              </a:rPr>
              <a:t>Injury</a:t>
            </a:r>
            <a:r>
              <a:rPr lang="en-US" altLang="zh-CN" dirty="0">
                <a:ea typeface="宋体" panose="02010600030101010101" pitchFamily="2" charset="-122"/>
              </a:rPr>
              <a:t>:</a:t>
            </a:r>
            <a:br>
              <a:rPr lang="en-US" altLang="zh-CN" dirty="0">
                <a:ea typeface="宋体" panose="02010600030101010101" pitchFamily="2" charset="-122"/>
              </a:rPr>
            </a:br>
            <a:r>
              <a:rPr lang="en-US" altLang="zh-CN" dirty="0">
                <a:ea typeface="宋体" panose="02010600030101010101" pitchFamily="2" charset="-122"/>
              </a:rPr>
              <a:t>Flow Phase</a:t>
            </a:r>
          </a:p>
        </p:txBody>
      </p:sp>
      <p:sp>
        <p:nvSpPr>
          <p:cNvPr id="46082" name="Rectangle 3">
            <a:extLst>
              <a:ext uri="{FF2B5EF4-FFF2-40B4-BE49-F238E27FC236}">
                <a16:creationId xmlns:a16="http://schemas.microsoft.com/office/drawing/2014/main" id="{79500E93-9B4A-4CAB-95BF-BFAEDE1EA8A3}"/>
              </a:ext>
            </a:extLst>
          </p:cNvPr>
          <p:cNvSpPr>
            <a:spLocks noGrp="1" noChangeArrowheads="1"/>
          </p:cNvSpPr>
          <p:nvPr>
            <p:ph type="body" idx="1"/>
          </p:nvPr>
        </p:nvSpPr>
        <p:spPr>
          <a:xfrm>
            <a:off x="704850" y="1809750"/>
            <a:ext cx="7810500" cy="4210050"/>
          </a:xfrm>
        </p:spPr>
        <p:txBody>
          <a:bodyPr/>
          <a:lstStyle/>
          <a:p>
            <a:pPr marL="338138" indent="-338138" eaLnBrk="1" hangingPunct="1">
              <a:buSzPct val="125000"/>
              <a:buFontTx/>
              <a:buChar char="•"/>
            </a:pPr>
            <a:r>
              <a:rPr lang="zh-CN" altLang="en-US" sz="2800">
                <a:solidFill>
                  <a:schemeClr val="bg1"/>
                </a:solidFill>
                <a:latin typeface="Arial Narrow" panose="020B0606020202030204" pitchFamily="34" charset="0"/>
                <a:ea typeface="ＭＳ Ｐゴシック" panose="020B0600070205080204" pitchFamily="34" charset="-128"/>
                <a:sym typeface="Symbol" panose="05050102010706020507" pitchFamily="18" charset="2"/>
              </a:rPr>
              <a:t> </a:t>
            </a:r>
            <a:r>
              <a:rPr lang="en-US" altLang="zh-CN" sz="2800">
                <a:solidFill>
                  <a:schemeClr val="bg1"/>
                </a:solidFill>
                <a:latin typeface="Arial Narrow" panose="020B0606020202030204" pitchFamily="34" charset="0"/>
                <a:ea typeface="ＭＳ Ｐゴシック" panose="020B0600070205080204" pitchFamily="34" charset="-128"/>
              </a:rPr>
              <a:t>Catecholamines</a:t>
            </a:r>
          </a:p>
          <a:p>
            <a:pPr marL="338138" indent="-338138" eaLnBrk="1" hangingPunct="1">
              <a:buSzPct val="125000"/>
              <a:buFontTx/>
              <a:buChar char="•"/>
            </a:pPr>
            <a:r>
              <a:rPr lang="en-US" altLang="zh-CN" sz="2800">
                <a:solidFill>
                  <a:schemeClr val="bg1"/>
                </a:solidFill>
                <a:latin typeface="Arial Narrow" panose="020B0606020202030204" pitchFamily="34" charset="0"/>
                <a:ea typeface="ＭＳ Ｐゴシック" panose="020B0600070205080204" pitchFamily="34" charset="-128"/>
                <a:sym typeface="Symbol" panose="05050102010706020507" pitchFamily="18" charset="2"/>
              </a:rPr>
              <a:t> </a:t>
            </a:r>
            <a:r>
              <a:rPr lang="en-US" altLang="zh-CN" sz="2800">
                <a:solidFill>
                  <a:schemeClr val="bg1"/>
                </a:solidFill>
                <a:latin typeface="Arial Narrow" panose="020B0606020202030204" pitchFamily="34" charset="0"/>
                <a:ea typeface="ＭＳ Ｐゴシック" panose="020B0600070205080204" pitchFamily="34" charset="-128"/>
              </a:rPr>
              <a:t>Glucocorticoids</a:t>
            </a:r>
          </a:p>
          <a:p>
            <a:pPr marL="338138" indent="-338138" eaLnBrk="1" hangingPunct="1">
              <a:buSzPct val="125000"/>
              <a:buFontTx/>
              <a:buChar char="•"/>
            </a:pPr>
            <a:r>
              <a:rPr lang="en-US" altLang="zh-CN" sz="2800">
                <a:solidFill>
                  <a:schemeClr val="bg1"/>
                </a:solidFill>
                <a:latin typeface="Arial Narrow" panose="020B0606020202030204" pitchFamily="34" charset="0"/>
                <a:ea typeface="ＭＳ Ｐゴシック" panose="020B0600070205080204" pitchFamily="34" charset="-128"/>
                <a:sym typeface="Symbol" panose="05050102010706020507" pitchFamily="18" charset="2"/>
              </a:rPr>
              <a:t> </a:t>
            </a:r>
            <a:r>
              <a:rPr lang="en-US" altLang="zh-CN" sz="2800">
                <a:solidFill>
                  <a:schemeClr val="bg1"/>
                </a:solidFill>
                <a:latin typeface="Arial Narrow" panose="020B0606020202030204" pitchFamily="34" charset="0"/>
                <a:ea typeface="ＭＳ Ｐゴシック" panose="020B0600070205080204" pitchFamily="34" charset="-128"/>
              </a:rPr>
              <a:t>Glucagon</a:t>
            </a:r>
          </a:p>
          <a:p>
            <a:pPr marL="338138" indent="-338138" eaLnBrk="1" hangingPunct="1">
              <a:buSzPct val="125000"/>
              <a:buFontTx/>
              <a:buChar char="•"/>
            </a:pPr>
            <a:r>
              <a:rPr lang="en-US" altLang="zh-CN" sz="2800">
                <a:solidFill>
                  <a:schemeClr val="bg1"/>
                </a:solidFill>
                <a:latin typeface="Arial Narrow" panose="020B0606020202030204" pitchFamily="34" charset="0"/>
                <a:ea typeface="ＭＳ Ｐゴシック" panose="020B0600070205080204" pitchFamily="34" charset="-128"/>
              </a:rPr>
              <a:t>Release of cytokines, lipid mediators</a:t>
            </a:r>
          </a:p>
          <a:p>
            <a:pPr marL="338138" indent="-338138" eaLnBrk="1" hangingPunct="1">
              <a:buSzPct val="125000"/>
              <a:buFontTx/>
              <a:buChar char="•"/>
            </a:pPr>
            <a:r>
              <a:rPr lang="en-US" altLang="zh-CN" sz="2800">
                <a:solidFill>
                  <a:schemeClr val="bg1"/>
                </a:solidFill>
                <a:latin typeface="Arial Narrow" panose="020B0606020202030204" pitchFamily="34" charset="0"/>
                <a:ea typeface="ＭＳ Ｐゴシック" panose="020B0600070205080204" pitchFamily="34" charset="-128"/>
              </a:rPr>
              <a:t>Acute phase protein production</a:t>
            </a:r>
          </a:p>
          <a:p>
            <a:pPr marL="338138" indent="-338138" eaLnBrk="1" hangingPunct="1">
              <a:buSzPct val="125000"/>
              <a:buFontTx/>
              <a:buChar char="•"/>
            </a:pPr>
            <a:endParaRPr lang="en-US" altLang="zh-CN" sz="2800" b="0">
              <a:solidFill>
                <a:schemeClr val="bg1"/>
              </a:solidFill>
              <a:latin typeface="Arial Narrow" panose="020B0606020202030204" pitchFamily="34" charset="0"/>
              <a:ea typeface="宋体" panose="02010600030101010101" pitchFamily="2" charset="-122"/>
            </a:endParaRPr>
          </a:p>
        </p:txBody>
      </p:sp>
      <p:sp>
        <p:nvSpPr>
          <p:cNvPr id="46083" name="Text Box 12">
            <a:extLst>
              <a:ext uri="{FF2B5EF4-FFF2-40B4-BE49-F238E27FC236}">
                <a16:creationId xmlns:a16="http://schemas.microsoft.com/office/drawing/2014/main" id="{2A718F93-E532-4176-BE75-9576F82D909D}"/>
              </a:ext>
            </a:extLst>
          </p:cNvPr>
          <p:cNvSpPr txBox="1">
            <a:spLocks noChangeArrowheads="1"/>
          </p:cNvSpPr>
          <p:nvPr/>
        </p:nvSpPr>
        <p:spPr bwMode="auto">
          <a:xfrm>
            <a:off x="571500" y="5965825"/>
            <a:ext cx="8096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zh-CN" sz="1800">
                <a:solidFill>
                  <a:schemeClr val="bg1"/>
                </a:solidFill>
                <a:latin typeface="Arial Narrow" panose="020B0606020202030204" pitchFamily="34" charset="0"/>
                <a:ea typeface="宋体" panose="02010600030101010101" pitchFamily="2" charset="-122"/>
              </a:rPr>
              <a:t>Cuthbertson DP, et al. </a:t>
            </a:r>
            <a:r>
              <a:rPr lang="en-US" altLang="zh-CN" sz="1800" i="1">
                <a:solidFill>
                  <a:schemeClr val="bg1"/>
                </a:solidFill>
                <a:latin typeface="Arial Narrow" panose="020B0606020202030204" pitchFamily="34" charset="0"/>
                <a:ea typeface="宋体" panose="02010600030101010101" pitchFamily="2" charset="-122"/>
              </a:rPr>
              <a:t>Adv Clin Chem</a:t>
            </a:r>
            <a:r>
              <a:rPr lang="en-US" altLang="zh-CN" sz="1800">
                <a:solidFill>
                  <a:schemeClr val="bg1"/>
                </a:solidFill>
                <a:latin typeface="Arial Narrow" panose="020B0606020202030204" pitchFamily="34" charset="0"/>
                <a:ea typeface="宋体" panose="02010600030101010101" pitchFamily="2" charset="-122"/>
              </a:rPr>
              <a:t> 1969;12:1-55</a:t>
            </a:r>
            <a:br>
              <a:rPr lang="en-US" altLang="zh-CN" sz="1800">
                <a:solidFill>
                  <a:schemeClr val="bg1"/>
                </a:solidFill>
                <a:latin typeface="Arial Narrow" panose="020B0606020202030204" pitchFamily="34" charset="0"/>
                <a:ea typeface="宋体" panose="02010600030101010101" pitchFamily="2" charset="-122"/>
              </a:rPr>
            </a:br>
            <a:r>
              <a:rPr lang="en-US" altLang="zh-CN" sz="1800">
                <a:solidFill>
                  <a:schemeClr val="bg1"/>
                </a:solidFill>
                <a:latin typeface="Arial Narrow" panose="020B0606020202030204" pitchFamily="34" charset="0"/>
                <a:ea typeface="宋体" panose="02010600030101010101" pitchFamily="2" charset="-122"/>
              </a:rPr>
              <a:t>Welborn MB. In: Rombeau JL, Rolandelli RH, eds. </a:t>
            </a:r>
            <a:r>
              <a:rPr lang="en-US" altLang="zh-CN" sz="1800" i="1">
                <a:solidFill>
                  <a:schemeClr val="bg1"/>
                </a:solidFill>
                <a:latin typeface="Arial Narrow" panose="020B0606020202030204" pitchFamily="34" charset="0"/>
                <a:ea typeface="宋体" panose="02010600030101010101" pitchFamily="2" charset="-122"/>
              </a:rPr>
              <a:t>Enteral and Tube Feeding. </a:t>
            </a:r>
            <a:r>
              <a:rPr lang="en-US" altLang="zh-CN" sz="1800">
                <a:solidFill>
                  <a:schemeClr val="bg1"/>
                </a:solidFill>
                <a:latin typeface="Arial Narrow" panose="020B0606020202030204" pitchFamily="34" charset="0"/>
                <a:ea typeface="宋体" panose="02010600030101010101" pitchFamily="2" charset="-122"/>
              </a:rPr>
              <a:t>3</a:t>
            </a:r>
            <a:r>
              <a:rPr lang="en-US" altLang="zh-CN" sz="1800" baseline="30000">
                <a:solidFill>
                  <a:schemeClr val="bg1"/>
                </a:solidFill>
                <a:latin typeface="Arial Narrow" panose="020B0606020202030204" pitchFamily="34" charset="0"/>
                <a:ea typeface="宋体" panose="02010600030101010101" pitchFamily="2" charset="-122"/>
              </a:rPr>
              <a:t>rd</a:t>
            </a:r>
            <a:r>
              <a:rPr lang="en-US" altLang="zh-CN" sz="1800">
                <a:solidFill>
                  <a:schemeClr val="bg1"/>
                </a:solidFill>
                <a:latin typeface="Arial Narrow" panose="020B0606020202030204" pitchFamily="34" charset="0"/>
                <a:ea typeface="宋体" panose="02010600030101010101" pitchFamily="2" charset="-122"/>
              </a:rPr>
              <a:t> ed. 1997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a:extLst>
              <a:ext uri="{FF2B5EF4-FFF2-40B4-BE49-F238E27FC236}">
                <a16:creationId xmlns:a16="http://schemas.microsoft.com/office/drawing/2014/main" id="{9F2EFFF9-A371-4E26-9627-AEBF5657B644}"/>
              </a:ext>
            </a:extLst>
          </p:cNvPr>
          <p:cNvSpPr>
            <a:spLocks noGrp="1" noChangeArrowheads="1"/>
          </p:cNvSpPr>
          <p:nvPr>
            <p:ph type="title"/>
          </p:nvPr>
        </p:nvSpPr>
        <p:spPr>
          <a:xfrm>
            <a:off x="625475" y="814388"/>
            <a:ext cx="7832725" cy="1143000"/>
          </a:xfrm>
        </p:spPr>
        <p:txBody>
          <a:bodyPr/>
          <a:lstStyle/>
          <a:p>
            <a:pPr eaLnBrk="1" hangingPunct="1"/>
            <a:r>
              <a:rPr lang="en-US" altLang="zh-CN" dirty="0">
                <a:ea typeface="宋体" panose="02010600030101010101" pitchFamily="2" charset="-122"/>
              </a:rPr>
              <a:t>Metabolic Response to </a:t>
            </a:r>
            <a:r>
              <a:rPr lang="en-CA" altLang="zh-CN" dirty="0">
                <a:ea typeface="宋体" panose="02010600030101010101" pitchFamily="2" charset="-122"/>
              </a:rPr>
              <a:t>Injury</a:t>
            </a:r>
            <a:endParaRPr lang="en-US" altLang="zh-CN" dirty="0">
              <a:ea typeface="宋体" panose="02010600030101010101" pitchFamily="2" charset="-122"/>
            </a:endParaRPr>
          </a:p>
        </p:txBody>
      </p:sp>
      <p:sp>
        <p:nvSpPr>
          <p:cNvPr id="48130" name="Text Box 5">
            <a:extLst>
              <a:ext uri="{FF2B5EF4-FFF2-40B4-BE49-F238E27FC236}">
                <a16:creationId xmlns:a16="http://schemas.microsoft.com/office/drawing/2014/main" id="{3ACF87E0-A751-4C1F-ABAF-F8CE17333028}"/>
              </a:ext>
            </a:extLst>
          </p:cNvPr>
          <p:cNvSpPr txBox="1">
            <a:spLocks noChangeArrowheads="1"/>
          </p:cNvSpPr>
          <p:nvPr/>
        </p:nvSpPr>
        <p:spPr bwMode="auto">
          <a:xfrm>
            <a:off x="3562350" y="2724150"/>
            <a:ext cx="2019300" cy="2441575"/>
          </a:xfrm>
          <a:prstGeom prst="rect">
            <a:avLst/>
          </a:prstGeom>
          <a:solidFill>
            <a:srgbClr val="0000FF"/>
          </a:solidFill>
          <a:ln w="12700">
            <a:solidFill>
              <a:srgbClr val="FF9900"/>
            </a:solidFill>
            <a:miter lim="800000"/>
            <a:headEnd/>
            <a:tailEnd/>
          </a:ln>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spcAft>
                <a:spcPct val="20000"/>
              </a:spcAft>
            </a:pPr>
            <a:r>
              <a:rPr lang="pt-PT" altLang="en-US" b="1">
                <a:solidFill>
                  <a:schemeClr val="bg1"/>
                </a:solidFill>
                <a:latin typeface="Arial Narrow" panose="020B0606020202030204" pitchFamily="34" charset="0"/>
              </a:rPr>
              <a:t>Fatty Deposits</a:t>
            </a:r>
          </a:p>
          <a:p>
            <a:pPr eaLnBrk="1" hangingPunct="1">
              <a:spcBef>
                <a:spcPct val="50000"/>
              </a:spcBef>
              <a:spcAft>
                <a:spcPct val="20000"/>
              </a:spcAft>
            </a:pPr>
            <a:r>
              <a:rPr lang="pt-PT" altLang="en-US" b="1">
                <a:solidFill>
                  <a:schemeClr val="bg1"/>
                </a:solidFill>
                <a:latin typeface="Arial Narrow" panose="020B0606020202030204" pitchFamily="34" charset="0"/>
              </a:rPr>
              <a:t>Liver &amp; Muscle (glycogen)</a:t>
            </a:r>
          </a:p>
          <a:p>
            <a:pPr eaLnBrk="1" hangingPunct="1">
              <a:spcBef>
                <a:spcPct val="50000"/>
              </a:spcBef>
            </a:pPr>
            <a:r>
              <a:rPr lang="en-US" altLang="zh-CN" b="1">
                <a:solidFill>
                  <a:schemeClr val="bg1"/>
                </a:solidFill>
                <a:latin typeface="Arial Narrow" panose="020B0606020202030204" pitchFamily="34" charset="0"/>
                <a:ea typeface="宋体" panose="02010600030101010101" pitchFamily="2" charset="-122"/>
              </a:rPr>
              <a:t>Muscle   (amino acids)</a:t>
            </a:r>
          </a:p>
        </p:txBody>
      </p:sp>
      <p:sp>
        <p:nvSpPr>
          <p:cNvPr id="48131" name="Text Box 6">
            <a:extLst>
              <a:ext uri="{FF2B5EF4-FFF2-40B4-BE49-F238E27FC236}">
                <a16:creationId xmlns:a16="http://schemas.microsoft.com/office/drawing/2014/main" id="{DB6A6921-516C-4D20-AF69-14023BB2847F}"/>
              </a:ext>
            </a:extLst>
          </p:cNvPr>
          <p:cNvSpPr txBox="1">
            <a:spLocks noChangeArrowheads="1"/>
          </p:cNvSpPr>
          <p:nvPr/>
        </p:nvSpPr>
        <p:spPr bwMode="auto">
          <a:xfrm>
            <a:off x="6819900" y="2476500"/>
            <a:ext cx="205740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165000"/>
              </a:lnSpc>
              <a:spcBef>
                <a:spcPct val="50000"/>
              </a:spcBef>
            </a:pPr>
            <a:r>
              <a:rPr lang="pt-PT" altLang="en-US" b="1">
                <a:solidFill>
                  <a:schemeClr val="bg1"/>
                </a:solidFill>
                <a:latin typeface="Arial Narrow" panose="020B0606020202030204" pitchFamily="34" charset="0"/>
              </a:rPr>
              <a:t>Fatty Acids</a:t>
            </a:r>
          </a:p>
          <a:p>
            <a:pPr eaLnBrk="1" hangingPunct="1"/>
            <a:endParaRPr lang="pt-PT" altLang="en-US" b="1">
              <a:solidFill>
                <a:schemeClr val="bg1"/>
              </a:solidFill>
              <a:latin typeface="Arial Narrow" panose="020B0606020202030204" pitchFamily="34" charset="0"/>
            </a:endParaRPr>
          </a:p>
          <a:p>
            <a:pPr eaLnBrk="1" hangingPunct="1"/>
            <a:endParaRPr lang="pt-PT" altLang="en-US" b="1">
              <a:solidFill>
                <a:schemeClr val="bg1"/>
              </a:solidFill>
              <a:latin typeface="Arial Narrow" panose="020B0606020202030204" pitchFamily="34" charset="0"/>
            </a:endParaRPr>
          </a:p>
          <a:p>
            <a:pPr eaLnBrk="1" hangingPunct="1"/>
            <a:r>
              <a:rPr lang="pt-PT" altLang="en-US" b="1">
                <a:solidFill>
                  <a:schemeClr val="bg1"/>
                </a:solidFill>
                <a:latin typeface="Arial Narrow" panose="020B0606020202030204" pitchFamily="34" charset="0"/>
              </a:rPr>
              <a:t>Glucose</a:t>
            </a:r>
          </a:p>
          <a:p>
            <a:pPr eaLnBrk="1" hangingPunct="1"/>
            <a:endParaRPr lang="pt-PT" altLang="en-US" b="1">
              <a:solidFill>
                <a:schemeClr val="bg1"/>
              </a:solidFill>
              <a:latin typeface="Arial Narrow" panose="020B0606020202030204" pitchFamily="34" charset="0"/>
            </a:endParaRPr>
          </a:p>
          <a:p>
            <a:pPr eaLnBrk="1" hangingPunct="1"/>
            <a:endParaRPr lang="pt-PT" altLang="en-US" b="1">
              <a:solidFill>
                <a:schemeClr val="bg1"/>
              </a:solidFill>
              <a:latin typeface="Arial Narrow" panose="020B0606020202030204" pitchFamily="34" charset="0"/>
            </a:endParaRPr>
          </a:p>
          <a:p>
            <a:pPr eaLnBrk="1" hangingPunct="1">
              <a:lnSpc>
                <a:spcPct val="90000"/>
              </a:lnSpc>
            </a:pPr>
            <a:r>
              <a:rPr lang="pt-PT" altLang="en-US" b="1">
                <a:solidFill>
                  <a:schemeClr val="bg1"/>
                </a:solidFill>
                <a:latin typeface="Arial Narrow" panose="020B0606020202030204" pitchFamily="34" charset="0"/>
              </a:rPr>
              <a:t>Amino Acids</a:t>
            </a:r>
            <a:endParaRPr lang="en-US" altLang="zh-CN" b="1">
              <a:solidFill>
                <a:schemeClr val="bg1"/>
              </a:solidFill>
              <a:latin typeface="Arial Narrow" panose="020B0606020202030204" pitchFamily="34" charset="0"/>
              <a:ea typeface="宋体" panose="02010600030101010101" pitchFamily="2" charset="-122"/>
            </a:endParaRPr>
          </a:p>
        </p:txBody>
      </p:sp>
      <p:sp>
        <p:nvSpPr>
          <p:cNvPr id="166928" name="AutoShape 16">
            <a:extLst>
              <a:ext uri="{FF2B5EF4-FFF2-40B4-BE49-F238E27FC236}">
                <a16:creationId xmlns:a16="http://schemas.microsoft.com/office/drawing/2014/main" id="{E9FC0BBC-3BFA-4714-9A5B-3BC81218D8B2}"/>
              </a:ext>
            </a:extLst>
          </p:cNvPr>
          <p:cNvSpPr>
            <a:spLocks noChangeArrowheads="1"/>
          </p:cNvSpPr>
          <p:nvPr/>
        </p:nvSpPr>
        <p:spPr bwMode="auto">
          <a:xfrm>
            <a:off x="723900" y="2978150"/>
            <a:ext cx="2455863" cy="1822450"/>
          </a:xfrm>
          <a:prstGeom prst="rightArrow">
            <a:avLst>
              <a:gd name="adj1" fmla="val 50000"/>
              <a:gd name="adj2" fmla="val 67384"/>
            </a:avLst>
          </a:prstGeom>
          <a:solidFill>
            <a:srgbClr val="FF9900"/>
          </a:solidFill>
          <a:ln w="12700">
            <a:solidFill>
              <a:schemeClr val="tx1"/>
            </a:solidFill>
            <a:miter lim="800000"/>
            <a:headEnd/>
            <a:tailEnd/>
          </a:ln>
          <a:effectLst>
            <a:outerShdw blurRad="63500" dist="71842" dir="2700000" algn="ctr" rotWithShape="0">
              <a:srgbClr val="000000">
                <a:alpha val="74998"/>
              </a:srgbClr>
            </a:outerShdw>
          </a:effectLst>
        </p:spPr>
        <p:txBody>
          <a:bodyPr wrap="none" anchor="ctr"/>
          <a:lstStyle/>
          <a:p>
            <a:pPr>
              <a:defRPr/>
            </a:pPr>
            <a:endParaRPr lang="en-US">
              <a:latin typeface="Times New Roman" pitchFamily="-1" charset="0"/>
              <a:ea typeface="+mn-ea"/>
            </a:endParaRPr>
          </a:p>
        </p:txBody>
      </p:sp>
      <p:sp>
        <p:nvSpPr>
          <p:cNvPr id="166929" name="AutoShape 17">
            <a:extLst>
              <a:ext uri="{FF2B5EF4-FFF2-40B4-BE49-F238E27FC236}">
                <a16:creationId xmlns:a16="http://schemas.microsoft.com/office/drawing/2014/main" id="{7701C58F-E495-4595-8B56-DAB6757D9782}"/>
              </a:ext>
            </a:extLst>
          </p:cNvPr>
          <p:cNvSpPr>
            <a:spLocks noChangeArrowheads="1"/>
          </p:cNvSpPr>
          <p:nvPr/>
        </p:nvSpPr>
        <p:spPr bwMode="auto">
          <a:xfrm>
            <a:off x="6024563" y="2730500"/>
            <a:ext cx="681037" cy="365125"/>
          </a:xfrm>
          <a:prstGeom prst="rightArrow">
            <a:avLst>
              <a:gd name="adj1" fmla="val 50000"/>
              <a:gd name="adj2" fmla="val 93269"/>
            </a:avLst>
          </a:prstGeom>
          <a:solidFill>
            <a:srgbClr val="FF9900"/>
          </a:solidFill>
          <a:ln w="12700">
            <a:solidFill>
              <a:schemeClr val="tx1"/>
            </a:solidFill>
            <a:miter lim="800000"/>
            <a:headEnd/>
            <a:tailEnd/>
          </a:ln>
          <a:effectLst>
            <a:outerShdw blurRad="63500" dist="71842" dir="2700000" algn="ctr" rotWithShape="0">
              <a:srgbClr val="000000">
                <a:alpha val="74998"/>
              </a:srgbClr>
            </a:outerShdw>
          </a:effectLst>
        </p:spPr>
        <p:txBody>
          <a:bodyPr wrap="none" anchor="ctr"/>
          <a:lstStyle/>
          <a:p>
            <a:pPr>
              <a:defRPr/>
            </a:pPr>
            <a:endParaRPr lang="en-US">
              <a:latin typeface="Times New Roman" pitchFamily="-1" charset="0"/>
              <a:ea typeface="+mn-ea"/>
            </a:endParaRPr>
          </a:p>
        </p:txBody>
      </p:sp>
      <p:sp>
        <p:nvSpPr>
          <p:cNvPr id="166930" name="AutoShape 18">
            <a:extLst>
              <a:ext uri="{FF2B5EF4-FFF2-40B4-BE49-F238E27FC236}">
                <a16:creationId xmlns:a16="http://schemas.microsoft.com/office/drawing/2014/main" id="{53EC7B1D-4744-4B21-82A5-B3C1A4DF0B14}"/>
              </a:ext>
            </a:extLst>
          </p:cNvPr>
          <p:cNvSpPr>
            <a:spLocks noChangeArrowheads="1"/>
          </p:cNvSpPr>
          <p:nvPr/>
        </p:nvSpPr>
        <p:spPr bwMode="auto">
          <a:xfrm>
            <a:off x="6005513" y="3773488"/>
            <a:ext cx="681037" cy="365125"/>
          </a:xfrm>
          <a:prstGeom prst="rightArrow">
            <a:avLst>
              <a:gd name="adj1" fmla="val 50000"/>
              <a:gd name="adj2" fmla="val 93269"/>
            </a:avLst>
          </a:prstGeom>
          <a:solidFill>
            <a:srgbClr val="FF9900"/>
          </a:solidFill>
          <a:ln w="12700">
            <a:solidFill>
              <a:schemeClr val="tx1"/>
            </a:solidFill>
            <a:miter lim="800000"/>
            <a:headEnd/>
            <a:tailEnd/>
          </a:ln>
          <a:effectLst>
            <a:outerShdw blurRad="63500" dist="71842" dir="2700000" algn="ctr" rotWithShape="0">
              <a:srgbClr val="000000">
                <a:alpha val="74998"/>
              </a:srgbClr>
            </a:outerShdw>
          </a:effectLst>
        </p:spPr>
        <p:txBody>
          <a:bodyPr wrap="none" anchor="ctr"/>
          <a:lstStyle/>
          <a:p>
            <a:pPr>
              <a:defRPr/>
            </a:pPr>
            <a:endParaRPr lang="en-US">
              <a:latin typeface="Times New Roman" pitchFamily="-1" charset="0"/>
              <a:ea typeface="+mn-ea"/>
            </a:endParaRPr>
          </a:p>
        </p:txBody>
      </p:sp>
      <p:sp>
        <p:nvSpPr>
          <p:cNvPr id="166931" name="AutoShape 19">
            <a:extLst>
              <a:ext uri="{FF2B5EF4-FFF2-40B4-BE49-F238E27FC236}">
                <a16:creationId xmlns:a16="http://schemas.microsoft.com/office/drawing/2014/main" id="{4CB284BB-D7DF-4BAA-82AD-6A7D92A96636}"/>
              </a:ext>
            </a:extLst>
          </p:cNvPr>
          <p:cNvSpPr>
            <a:spLocks noChangeArrowheads="1"/>
          </p:cNvSpPr>
          <p:nvPr/>
        </p:nvSpPr>
        <p:spPr bwMode="auto">
          <a:xfrm>
            <a:off x="6024563" y="4833938"/>
            <a:ext cx="681037" cy="365125"/>
          </a:xfrm>
          <a:prstGeom prst="rightArrow">
            <a:avLst>
              <a:gd name="adj1" fmla="val 50000"/>
              <a:gd name="adj2" fmla="val 93269"/>
            </a:avLst>
          </a:prstGeom>
          <a:solidFill>
            <a:srgbClr val="FF9900"/>
          </a:solidFill>
          <a:ln w="12700">
            <a:solidFill>
              <a:schemeClr val="tx1"/>
            </a:solidFill>
            <a:miter lim="800000"/>
            <a:headEnd/>
            <a:tailEnd/>
          </a:ln>
          <a:effectLst>
            <a:outerShdw blurRad="63500" dist="71842" dir="2700000" algn="ctr" rotWithShape="0">
              <a:srgbClr val="000000">
                <a:alpha val="74998"/>
              </a:srgbClr>
            </a:outerShdw>
          </a:effectLst>
        </p:spPr>
        <p:txBody>
          <a:bodyPr wrap="none" anchor="ctr"/>
          <a:lstStyle/>
          <a:p>
            <a:pPr>
              <a:defRPr/>
            </a:pPr>
            <a:endParaRPr lang="en-US">
              <a:latin typeface="Times New Roman" pitchFamily="-1" charset="0"/>
              <a:ea typeface="+mn-ea"/>
            </a:endParaRPr>
          </a:p>
        </p:txBody>
      </p:sp>
      <p:sp>
        <p:nvSpPr>
          <p:cNvPr id="48136" name="Text Box 20">
            <a:extLst>
              <a:ext uri="{FF2B5EF4-FFF2-40B4-BE49-F238E27FC236}">
                <a16:creationId xmlns:a16="http://schemas.microsoft.com/office/drawing/2014/main" id="{7553849D-FC64-4B0D-A010-401FFFF4CA5E}"/>
              </a:ext>
            </a:extLst>
          </p:cNvPr>
          <p:cNvSpPr txBox="1">
            <a:spLocks noChangeArrowheads="1"/>
          </p:cNvSpPr>
          <p:nvPr/>
        </p:nvSpPr>
        <p:spPr bwMode="auto">
          <a:xfrm>
            <a:off x="1216025" y="3505200"/>
            <a:ext cx="17399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zh-CN" sz="2000" b="1">
                <a:solidFill>
                  <a:srgbClr val="000000"/>
                </a:solidFill>
                <a:latin typeface="Arial Narrow" panose="020B0606020202030204" pitchFamily="34" charset="0"/>
              </a:rPr>
              <a:t>Endocrine Response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a:extLst>
              <a:ext uri="{FF2B5EF4-FFF2-40B4-BE49-F238E27FC236}">
                <a16:creationId xmlns:a16="http://schemas.microsoft.com/office/drawing/2014/main" id="{A4647E12-9DDD-4385-907C-5B8BACE02801}"/>
              </a:ext>
            </a:extLst>
          </p:cNvPr>
          <p:cNvSpPr>
            <a:spLocks noGrp="1" noChangeArrowheads="1"/>
          </p:cNvSpPr>
          <p:nvPr>
            <p:ph type="title"/>
          </p:nvPr>
        </p:nvSpPr>
        <p:spPr>
          <a:xfrm>
            <a:off x="590550" y="0"/>
            <a:ext cx="7772400" cy="1028700"/>
          </a:xfrm>
        </p:spPr>
        <p:txBody>
          <a:bodyPr/>
          <a:lstStyle/>
          <a:p>
            <a:pPr eaLnBrk="1" hangingPunct="1">
              <a:lnSpc>
                <a:spcPct val="100000"/>
              </a:lnSpc>
            </a:pPr>
            <a:r>
              <a:rPr lang="en-US" altLang="zh-CN" dirty="0">
                <a:ea typeface="宋体" panose="02010600030101010101" pitchFamily="2" charset="-122"/>
              </a:rPr>
              <a:t>Metabolic Changes after </a:t>
            </a:r>
            <a:r>
              <a:rPr lang="en-CA" altLang="zh-CN" dirty="0">
                <a:ea typeface="宋体" panose="02010600030101010101" pitchFamily="2" charset="-122"/>
              </a:rPr>
              <a:t>Injury</a:t>
            </a:r>
            <a:endParaRPr lang="en-US" altLang="zh-CN" dirty="0">
              <a:ea typeface="宋体" panose="02010600030101010101" pitchFamily="2" charset="-122"/>
            </a:endParaRPr>
          </a:p>
        </p:txBody>
      </p:sp>
      <p:sp>
        <p:nvSpPr>
          <p:cNvPr id="50178" name="Rectangle 3">
            <a:extLst>
              <a:ext uri="{FF2B5EF4-FFF2-40B4-BE49-F238E27FC236}">
                <a16:creationId xmlns:a16="http://schemas.microsoft.com/office/drawing/2014/main" id="{F220A23E-1AF3-499B-82F0-D6E7928E6929}"/>
              </a:ext>
            </a:extLst>
          </p:cNvPr>
          <p:cNvSpPr>
            <a:spLocks noGrp="1" noChangeArrowheads="1"/>
          </p:cNvSpPr>
          <p:nvPr>
            <p:ph type="body" idx="1"/>
          </p:nvPr>
        </p:nvSpPr>
        <p:spPr/>
        <p:txBody>
          <a:bodyPr/>
          <a:lstStyle/>
          <a:p>
            <a:pPr eaLnBrk="1" hangingPunct="1">
              <a:buFont typeface="Symbol" panose="05050102010706020507" pitchFamily="18" charset="2"/>
              <a:buNone/>
            </a:pPr>
            <a:r>
              <a:rPr lang="zh-CN" altLang="en-US">
                <a:solidFill>
                  <a:schemeClr val="bg1"/>
                </a:solidFill>
                <a:ea typeface="宋体" panose="02010600030101010101" pitchFamily="2" charset="-122"/>
              </a:rPr>
              <a:t> </a:t>
            </a:r>
          </a:p>
        </p:txBody>
      </p:sp>
      <p:sp>
        <p:nvSpPr>
          <p:cNvPr id="175113" name="Rectangle 9">
            <a:extLst>
              <a:ext uri="{FF2B5EF4-FFF2-40B4-BE49-F238E27FC236}">
                <a16:creationId xmlns:a16="http://schemas.microsoft.com/office/drawing/2014/main" id="{912D8C88-1DEA-4634-BA4D-41B24494189F}"/>
              </a:ext>
            </a:extLst>
          </p:cNvPr>
          <p:cNvSpPr>
            <a:spLocks noChangeArrowheads="1"/>
          </p:cNvSpPr>
          <p:nvPr/>
        </p:nvSpPr>
        <p:spPr bwMode="auto">
          <a:xfrm>
            <a:off x="298450" y="7105650"/>
            <a:ext cx="74613" cy="25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90000"/>
              </a:lnSpc>
              <a:spcBef>
                <a:spcPct val="20000"/>
              </a:spcBef>
            </a:pPr>
            <a:endParaRPr lang="pt-BR" altLang="en-US">
              <a:solidFill>
                <a:schemeClr val="bg1"/>
              </a:solidFill>
              <a:latin typeface="Arial Black" panose="020B0A04020102020204" pitchFamily="34" charset="0"/>
            </a:endParaRPr>
          </a:p>
        </p:txBody>
      </p:sp>
      <p:sp>
        <p:nvSpPr>
          <p:cNvPr id="50180" name="Freeform 138">
            <a:extLst>
              <a:ext uri="{FF2B5EF4-FFF2-40B4-BE49-F238E27FC236}">
                <a16:creationId xmlns:a16="http://schemas.microsoft.com/office/drawing/2014/main" id="{A643C48E-AAEA-4607-AE28-F14ADA3393D1}"/>
              </a:ext>
            </a:extLst>
          </p:cNvPr>
          <p:cNvSpPr>
            <a:spLocks/>
          </p:cNvSpPr>
          <p:nvPr/>
        </p:nvSpPr>
        <p:spPr bwMode="auto">
          <a:xfrm>
            <a:off x="914400" y="1557338"/>
            <a:ext cx="179388" cy="52387"/>
          </a:xfrm>
          <a:custGeom>
            <a:avLst/>
            <a:gdLst>
              <a:gd name="T0" fmla="*/ 0 w 113"/>
              <a:gd name="T1" fmla="*/ 68042776 h 33"/>
              <a:gd name="T2" fmla="*/ 173892060 w 113"/>
              <a:gd name="T3" fmla="*/ 27720660 h 33"/>
              <a:gd name="T4" fmla="*/ 229335652 w 113"/>
              <a:gd name="T5" fmla="*/ 80644230 h 33"/>
              <a:gd name="T6" fmla="*/ 282258287 w 113"/>
              <a:gd name="T7" fmla="*/ 0 h 33"/>
              <a:gd name="T8" fmla="*/ 201613062 w 113"/>
              <a:gd name="T9" fmla="*/ 0 h 33"/>
              <a:gd name="T10" fmla="*/ 120967837 w 113"/>
              <a:gd name="T11" fmla="*/ 55442908 h 33"/>
              <a:gd name="T12" fmla="*/ 0 w 113"/>
              <a:gd name="T13" fmla="*/ 68042776 h 33"/>
              <a:gd name="T14" fmla="*/ 0 60000 65536"/>
              <a:gd name="T15" fmla="*/ 0 60000 65536"/>
              <a:gd name="T16" fmla="*/ 0 60000 65536"/>
              <a:gd name="T17" fmla="*/ 0 60000 65536"/>
              <a:gd name="T18" fmla="*/ 0 60000 65536"/>
              <a:gd name="T19" fmla="*/ 0 60000 65536"/>
              <a:gd name="T20" fmla="*/ 0 60000 65536"/>
              <a:gd name="T21" fmla="*/ 0 w 113"/>
              <a:gd name="T22" fmla="*/ 0 h 33"/>
              <a:gd name="T23" fmla="*/ 113 w 113"/>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3" h="33">
                <a:moveTo>
                  <a:pt x="0" y="27"/>
                </a:moveTo>
                <a:lnTo>
                  <a:pt x="69" y="11"/>
                </a:lnTo>
                <a:lnTo>
                  <a:pt x="91" y="32"/>
                </a:lnTo>
                <a:lnTo>
                  <a:pt x="112" y="0"/>
                </a:lnTo>
                <a:lnTo>
                  <a:pt x="80" y="0"/>
                </a:lnTo>
                <a:lnTo>
                  <a:pt x="48" y="22"/>
                </a:lnTo>
                <a:lnTo>
                  <a:pt x="0" y="27"/>
                </a:lnTo>
              </a:path>
            </a:pathLst>
          </a:custGeom>
          <a:solidFill>
            <a:schemeClr val="accent1"/>
          </a:solidFill>
          <a:ln w="12700" cap="rnd">
            <a:solidFill>
              <a:schemeClr val="tx1"/>
            </a:solidFill>
            <a:round/>
            <a:headEnd/>
            <a:tailEnd/>
          </a:ln>
        </p:spPr>
        <p:txBody>
          <a:bodyPr/>
          <a:lstStyle/>
          <a:p>
            <a:endParaRPr lang="en-US"/>
          </a:p>
        </p:txBody>
      </p:sp>
      <p:grpSp>
        <p:nvGrpSpPr>
          <p:cNvPr id="50181" name="Group 211">
            <a:extLst>
              <a:ext uri="{FF2B5EF4-FFF2-40B4-BE49-F238E27FC236}">
                <a16:creationId xmlns:a16="http://schemas.microsoft.com/office/drawing/2014/main" id="{5DAB7127-55AD-4B26-A389-F0E879AB4B12}"/>
              </a:ext>
            </a:extLst>
          </p:cNvPr>
          <p:cNvGrpSpPr>
            <a:grpSpLocks/>
          </p:cNvGrpSpPr>
          <p:nvPr/>
        </p:nvGrpSpPr>
        <p:grpSpPr bwMode="auto">
          <a:xfrm>
            <a:off x="228600" y="1244600"/>
            <a:ext cx="8610600" cy="5365750"/>
            <a:chOff x="144" y="784"/>
            <a:chExt cx="5424" cy="3380"/>
          </a:xfrm>
        </p:grpSpPr>
        <p:graphicFrame>
          <p:nvGraphicFramePr>
            <p:cNvPr id="50183" name="Object 2">
              <a:extLst>
                <a:ext uri="{FF2B5EF4-FFF2-40B4-BE49-F238E27FC236}">
                  <a16:creationId xmlns:a16="http://schemas.microsoft.com/office/drawing/2014/main" id="{EBD244F0-1E87-4DC1-935D-5ED5F3FCB46E}"/>
                </a:ext>
              </a:extLst>
            </p:cNvPr>
            <p:cNvGraphicFramePr>
              <a:graphicFrameLocks/>
            </p:cNvGraphicFramePr>
            <p:nvPr/>
          </p:nvGraphicFramePr>
          <p:xfrm>
            <a:off x="144" y="787"/>
            <a:ext cx="5424" cy="3377"/>
          </p:xfrm>
          <a:graphic>
            <a:graphicData uri="http://schemas.openxmlformats.org/presentationml/2006/ole">
              <mc:AlternateContent xmlns:mc="http://schemas.openxmlformats.org/markup-compatibility/2006">
                <mc:Choice xmlns:v="urn:schemas-microsoft-com:vml" Requires="v">
                  <p:oleObj spid="_x0000_s4097" name="Bitmap Image" r:id="rId4" imgW="0" imgH="0" progId="Paint.Picture">
                    <p:embed/>
                  </p:oleObj>
                </mc:Choice>
                <mc:Fallback>
                  <p:oleObj name="Bitmap Image" r:id="rId4" imgW="0" imgH="0" progId="Paint.Picture">
                    <p:embed/>
                    <p:pic>
                      <p:nvPicPr>
                        <p:cNvPr id="50183" name="Object 2">
                          <a:extLst>
                            <a:ext uri="{FF2B5EF4-FFF2-40B4-BE49-F238E27FC236}">
                              <a16:creationId xmlns:a16="http://schemas.microsoft.com/office/drawing/2014/main" id="{EBD244F0-1E87-4DC1-935D-5ED5F3FCB46E}"/>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 y="787"/>
                          <a:ext cx="5424" cy="3377"/>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50184" name="Rectangle 178">
              <a:extLst>
                <a:ext uri="{FF2B5EF4-FFF2-40B4-BE49-F238E27FC236}">
                  <a16:creationId xmlns:a16="http://schemas.microsoft.com/office/drawing/2014/main" id="{A68182CC-2CBA-40FB-99FF-DB8EC2C6CA15}"/>
                </a:ext>
              </a:extLst>
            </p:cNvPr>
            <p:cNvSpPr>
              <a:spLocks noChangeArrowheads="1"/>
            </p:cNvSpPr>
            <p:nvPr/>
          </p:nvSpPr>
          <p:spPr bwMode="auto">
            <a:xfrm>
              <a:off x="1437" y="3538"/>
              <a:ext cx="50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Intestine</a:t>
              </a:r>
            </a:p>
          </p:txBody>
        </p:sp>
        <p:sp>
          <p:nvSpPr>
            <p:cNvPr id="50185" name="Rectangle 179">
              <a:extLst>
                <a:ext uri="{FF2B5EF4-FFF2-40B4-BE49-F238E27FC236}">
                  <a16:creationId xmlns:a16="http://schemas.microsoft.com/office/drawing/2014/main" id="{8C374F74-93B1-474E-8B0A-E7FC47C51EED}"/>
                </a:ext>
              </a:extLst>
            </p:cNvPr>
            <p:cNvSpPr>
              <a:spLocks noChangeArrowheads="1"/>
            </p:cNvSpPr>
            <p:nvPr/>
          </p:nvSpPr>
          <p:spPr bwMode="auto">
            <a:xfrm>
              <a:off x="1218" y="784"/>
              <a:ext cx="44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Muscle</a:t>
              </a:r>
            </a:p>
          </p:txBody>
        </p:sp>
        <p:sp>
          <p:nvSpPr>
            <p:cNvPr id="50186" name="Rectangle 180">
              <a:extLst>
                <a:ext uri="{FF2B5EF4-FFF2-40B4-BE49-F238E27FC236}">
                  <a16:creationId xmlns:a16="http://schemas.microsoft.com/office/drawing/2014/main" id="{7AEE8D5A-C594-4553-B414-38E0B0FAE046}"/>
                </a:ext>
              </a:extLst>
            </p:cNvPr>
            <p:cNvSpPr>
              <a:spLocks noChangeArrowheads="1"/>
            </p:cNvSpPr>
            <p:nvPr/>
          </p:nvSpPr>
          <p:spPr bwMode="auto">
            <a:xfrm>
              <a:off x="3472" y="2367"/>
              <a:ext cx="35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Liver</a:t>
              </a:r>
            </a:p>
          </p:txBody>
        </p:sp>
        <p:sp>
          <p:nvSpPr>
            <p:cNvPr id="50187" name="Rectangle 181">
              <a:extLst>
                <a:ext uri="{FF2B5EF4-FFF2-40B4-BE49-F238E27FC236}">
                  <a16:creationId xmlns:a16="http://schemas.microsoft.com/office/drawing/2014/main" id="{6834B4CC-F675-4715-9238-4FED60F4C9FD}"/>
                </a:ext>
              </a:extLst>
            </p:cNvPr>
            <p:cNvSpPr>
              <a:spLocks noChangeArrowheads="1"/>
            </p:cNvSpPr>
            <p:nvPr/>
          </p:nvSpPr>
          <p:spPr bwMode="auto">
            <a:xfrm>
              <a:off x="5152" y="1288"/>
              <a:ext cx="36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Brain</a:t>
              </a:r>
            </a:p>
          </p:txBody>
        </p:sp>
        <p:sp>
          <p:nvSpPr>
            <p:cNvPr id="50188" name="Rectangle 182">
              <a:extLst>
                <a:ext uri="{FF2B5EF4-FFF2-40B4-BE49-F238E27FC236}">
                  <a16:creationId xmlns:a16="http://schemas.microsoft.com/office/drawing/2014/main" id="{BC402BA6-0AA2-4A33-A47C-C8FD2CDAA277}"/>
                </a:ext>
              </a:extLst>
            </p:cNvPr>
            <p:cNvSpPr>
              <a:spLocks noChangeArrowheads="1"/>
            </p:cNvSpPr>
            <p:nvPr/>
          </p:nvSpPr>
          <p:spPr bwMode="auto">
            <a:xfrm>
              <a:off x="4983" y="3444"/>
              <a:ext cx="44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Kidney</a:t>
              </a:r>
            </a:p>
          </p:txBody>
        </p:sp>
        <p:sp>
          <p:nvSpPr>
            <p:cNvPr id="50189" name="Line 183">
              <a:extLst>
                <a:ext uri="{FF2B5EF4-FFF2-40B4-BE49-F238E27FC236}">
                  <a16:creationId xmlns:a16="http://schemas.microsoft.com/office/drawing/2014/main" id="{29235A57-CB2E-4114-B8C7-2899590B933D}"/>
                </a:ext>
              </a:extLst>
            </p:cNvPr>
            <p:cNvSpPr>
              <a:spLocks noChangeShapeType="1"/>
            </p:cNvSpPr>
            <p:nvPr/>
          </p:nvSpPr>
          <p:spPr bwMode="auto">
            <a:xfrm>
              <a:off x="2435" y="2053"/>
              <a:ext cx="1309" cy="1"/>
            </a:xfrm>
            <a:prstGeom prst="line">
              <a:avLst/>
            </a:prstGeom>
            <a:noFill/>
            <a:ln w="12700">
              <a:solidFill>
                <a:schemeClr val="bg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0" name="Rectangle 184">
              <a:extLst>
                <a:ext uri="{FF2B5EF4-FFF2-40B4-BE49-F238E27FC236}">
                  <a16:creationId xmlns:a16="http://schemas.microsoft.com/office/drawing/2014/main" id="{1C90F1C8-E2D7-458D-AB36-84AF45D3DA4E}"/>
                </a:ext>
              </a:extLst>
            </p:cNvPr>
            <p:cNvSpPr>
              <a:spLocks noChangeArrowheads="1"/>
            </p:cNvSpPr>
            <p:nvPr/>
          </p:nvSpPr>
          <p:spPr bwMode="auto">
            <a:xfrm>
              <a:off x="2431" y="1710"/>
              <a:ext cx="11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800" b="1">
                  <a:solidFill>
                    <a:schemeClr val="bg1"/>
                  </a:solidFill>
                  <a:ea typeface="宋体" panose="02010600030101010101" pitchFamily="2" charset="-122"/>
                </a:rPr>
                <a:t>Gluconeogenesis</a:t>
              </a:r>
            </a:p>
          </p:txBody>
        </p:sp>
        <p:sp>
          <p:nvSpPr>
            <p:cNvPr id="50191" name="Rectangle 185">
              <a:extLst>
                <a:ext uri="{FF2B5EF4-FFF2-40B4-BE49-F238E27FC236}">
                  <a16:creationId xmlns:a16="http://schemas.microsoft.com/office/drawing/2014/main" id="{6929D575-45B7-4314-BF6C-C107A6F9474F}"/>
                </a:ext>
              </a:extLst>
            </p:cNvPr>
            <p:cNvSpPr>
              <a:spLocks noChangeArrowheads="1"/>
            </p:cNvSpPr>
            <p:nvPr/>
          </p:nvSpPr>
          <p:spPr bwMode="auto">
            <a:xfrm>
              <a:off x="2519" y="2084"/>
              <a:ext cx="8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800" b="1">
                  <a:solidFill>
                    <a:schemeClr val="bg1"/>
                  </a:solidFill>
                  <a:ea typeface="宋体" panose="02010600030101010101" pitchFamily="2" charset="-122"/>
                </a:rPr>
                <a:t>Ketogenesis</a:t>
              </a:r>
            </a:p>
          </p:txBody>
        </p:sp>
        <p:sp>
          <p:nvSpPr>
            <p:cNvPr id="50192" name="Line 186">
              <a:extLst>
                <a:ext uri="{FF2B5EF4-FFF2-40B4-BE49-F238E27FC236}">
                  <a16:creationId xmlns:a16="http://schemas.microsoft.com/office/drawing/2014/main" id="{24DB1500-F1A9-4E01-BAA8-6BD40110EE6B}"/>
                </a:ext>
              </a:extLst>
            </p:cNvPr>
            <p:cNvSpPr>
              <a:spLocks noChangeShapeType="1"/>
            </p:cNvSpPr>
            <p:nvPr/>
          </p:nvSpPr>
          <p:spPr bwMode="auto">
            <a:xfrm>
              <a:off x="2388" y="2381"/>
              <a:ext cx="889" cy="1"/>
            </a:xfrm>
            <a:prstGeom prst="line">
              <a:avLst/>
            </a:prstGeom>
            <a:noFill/>
            <a:ln w="12700">
              <a:solidFill>
                <a:schemeClr val="bg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3" name="Rectangle 187">
              <a:extLst>
                <a:ext uri="{FF2B5EF4-FFF2-40B4-BE49-F238E27FC236}">
                  <a16:creationId xmlns:a16="http://schemas.microsoft.com/office/drawing/2014/main" id="{78225ACE-4247-4556-8E49-359D86C728B3}"/>
                </a:ext>
              </a:extLst>
            </p:cNvPr>
            <p:cNvSpPr>
              <a:spLocks noChangeArrowheads="1"/>
            </p:cNvSpPr>
            <p:nvPr/>
          </p:nvSpPr>
          <p:spPr bwMode="auto">
            <a:xfrm>
              <a:off x="2503" y="2461"/>
              <a:ext cx="8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800" b="1">
                  <a:solidFill>
                    <a:schemeClr val="bg1"/>
                  </a:solidFill>
                  <a:ea typeface="宋体" panose="02010600030101010101" pitchFamily="2" charset="-122"/>
                </a:rPr>
                <a:t>Ureagenesis</a:t>
              </a:r>
            </a:p>
          </p:txBody>
        </p:sp>
        <p:sp>
          <p:nvSpPr>
            <p:cNvPr id="50194" name="Line 188">
              <a:extLst>
                <a:ext uri="{FF2B5EF4-FFF2-40B4-BE49-F238E27FC236}">
                  <a16:creationId xmlns:a16="http://schemas.microsoft.com/office/drawing/2014/main" id="{D4B812E8-DE18-4E43-A225-D9F8011FBC46}"/>
                </a:ext>
              </a:extLst>
            </p:cNvPr>
            <p:cNvSpPr>
              <a:spLocks noChangeShapeType="1"/>
            </p:cNvSpPr>
            <p:nvPr/>
          </p:nvSpPr>
          <p:spPr bwMode="auto">
            <a:xfrm>
              <a:off x="331" y="1209"/>
              <a:ext cx="1" cy="2673"/>
            </a:xfrm>
            <a:prstGeom prst="line">
              <a:avLst/>
            </a:prstGeom>
            <a:noFill/>
            <a:ln w="254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5" name="Line 189">
              <a:extLst>
                <a:ext uri="{FF2B5EF4-FFF2-40B4-BE49-F238E27FC236}">
                  <a16:creationId xmlns:a16="http://schemas.microsoft.com/office/drawing/2014/main" id="{081DC979-F12B-481E-858C-44FE17D17569}"/>
                </a:ext>
              </a:extLst>
            </p:cNvPr>
            <p:cNvSpPr>
              <a:spLocks noChangeShapeType="1"/>
            </p:cNvSpPr>
            <p:nvPr/>
          </p:nvSpPr>
          <p:spPr bwMode="auto">
            <a:xfrm>
              <a:off x="331" y="3929"/>
              <a:ext cx="3881" cy="1"/>
            </a:xfrm>
            <a:prstGeom prst="line">
              <a:avLst/>
            </a:prstGeom>
            <a:noFill/>
            <a:ln w="254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6" name="Line 190">
              <a:extLst>
                <a:ext uri="{FF2B5EF4-FFF2-40B4-BE49-F238E27FC236}">
                  <a16:creationId xmlns:a16="http://schemas.microsoft.com/office/drawing/2014/main" id="{0722214D-566E-4B23-898F-8162DB5E0DB0}"/>
                </a:ext>
              </a:extLst>
            </p:cNvPr>
            <p:cNvSpPr>
              <a:spLocks noChangeShapeType="1"/>
            </p:cNvSpPr>
            <p:nvPr/>
          </p:nvSpPr>
          <p:spPr bwMode="auto">
            <a:xfrm flipV="1">
              <a:off x="4212" y="3665"/>
              <a:ext cx="205" cy="263"/>
            </a:xfrm>
            <a:prstGeom prst="line">
              <a:avLst/>
            </a:prstGeom>
            <a:noFill/>
            <a:ln w="254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197" name="Line 191">
              <a:extLst>
                <a:ext uri="{FF2B5EF4-FFF2-40B4-BE49-F238E27FC236}">
                  <a16:creationId xmlns:a16="http://schemas.microsoft.com/office/drawing/2014/main" id="{3D4C406C-7AC2-4A06-A481-00C46FC25765}"/>
                </a:ext>
              </a:extLst>
            </p:cNvPr>
            <p:cNvSpPr>
              <a:spLocks noChangeShapeType="1"/>
            </p:cNvSpPr>
            <p:nvPr/>
          </p:nvSpPr>
          <p:spPr bwMode="auto">
            <a:xfrm>
              <a:off x="331" y="2522"/>
              <a:ext cx="234" cy="188"/>
            </a:xfrm>
            <a:prstGeom prst="line">
              <a:avLst/>
            </a:prstGeom>
            <a:noFill/>
            <a:ln w="28575">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198" name="Rectangle 192">
              <a:extLst>
                <a:ext uri="{FF2B5EF4-FFF2-40B4-BE49-F238E27FC236}">
                  <a16:creationId xmlns:a16="http://schemas.microsoft.com/office/drawing/2014/main" id="{99191211-ED37-4052-AD81-14B9B3DFAF8F}"/>
                </a:ext>
              </a:extLst>
            </p:cNvPr>
            <p:cNvSpPr>
              <a:spLocks noChangeArrowheads="1"/>
            </p:cNvSpPr>
            <p:nvPr/>
          </p:nvSpPr>
          <p:spPr bwMode="auto">
            <a:xfrm>
              <a:off x="504" y="1570"/>
              <a:ext cx="5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Glutamine</a:t>
              </a:r>
            </a:p>
          </p:txBody>
        </p:sp>
        <p:sp>
          <p:nvSpPr>
            <p:cNvPr id="50199" name="Line 193">
              <a:extLst>
                <a:ext uri="{FF2B5EF4-FFF2-40B4-BE49-F238E27FC236}">
                  <a16:creationId xmlns:a16="http://schemas.microsoft.com/office/drawing/2014/main" id="{399B463D-EA0E-404E-9ADC-6A1EA2EB51FF}"/>
                </a:ext>
              </a:extLst>
            </p:cNvPr>
            <p:cNvSpPr>
              <a:spLocks noChangeShapeType="1"/>
            </p:cNvSpPr>
            <p:nvPr/>
          </p:nvSpPr>
          <p:spPr bwMode="auto">
            <a:xfrm>
              <a:off x="1173" y="1162"/>
              <a:ext cx="1356" cy="563"/>
            </a:xfrm>
            <a:prstGeom prst="line">
              <a:avLst/>
            </a:prstGeom>
            <a:noFill/>
            <a:ln w="381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200" name="Rectangle 194">
              <a:extLst>
                <a:ext uri="{FF2B5EF4-FFF2-40B4-BE49-F238E27FC236}">
                  <a16:creationId xmlns:a16="http://schemas.microsoft.com/office/drawing/2014/main" id="{24378D91-89CA-478E-B670-32B6A69FF5B1}"/>
                </a:ext>
              </a:extLst>
            </p:cNvPr>
            <p:cNvSpPr>
              <a:spLocks noChangeArrowheads="1"/>
            </p:cNvSpPr>
            <p:nvPr/>
          </p:nvSpPr>
          <p:spPr bwMode="auto">
            <a:xfrm>
              <a:off x="1828" y="1218"/>
              <a:ext cx="95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Alanine / Pyruvate</a:t>
              </a:r>
            </a:p>
          </p:txBody>
        </p:sp>
        <p:sp>
          <p:nvSpPr>
            <p:cNvPr id="50201" name="Rectangle 195">
              <a:extLst>
                <a:ext uri="{FF2B5EF4-FFF2-40B4-BE49-F238E27FC236}">
                  <a16:creationId xmlns:a16="http://schemas.microsoft.com/office/drawing/2014/main" id="{9E278ABB-1ABD-49A5-81A1-D11E54567812}"/>
                </a:ext>
              </a:extLst>
            </p:cNvPr>
            <p:cNvSpPr>
              <a:spLocks noChangeArrowheads="1"/>
            </p:cNvSpPr>
            <p:nvPr/>
          </p:nvSpPr>
          <p:spPr bwMode="auto">
            <a:xfrm>
              <a:off x="3407" y="1323"/>
              <a:ext cx="5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Glucose</a:t>
              </a:r>
            </a:p>
          </p:txBody>
        </p:sp>
        <p:sp>
          <p:nvSpPr>
            <p:cNvPr id="50202" name="Rectangle 196">
              <a:extLst>
                <a:ext uri="{FF2B5EF4-FFF2-40B4-BE49-F238E27FC236}">
                  <a16:creationId xmlns:a16="http://schemas.microsoft.com/office/drawing/2014/main" id="{4BC5FE82-0F44-4747-8D92-BF220B8987EB}"/>
                </a:ext>
              </a:extLst>
            </p:cNvPr>
            <p:cNvSpPr>
              <a:spLocks noChangeArrowheads="1"/>
            </p:cNvSpPr>
            <p:nvPr/>
          </p:nvSpPr>
          <p:spPr bwMode="auto">
            <a:xfrm>
              <a:off x="4438" y="2179"/>
              <a:ext cx="4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Ketones</a:t>
              </a:r>
            </a:p>
          </p:txBody>
        </p:sp>
        <p:sp>
          <p:nvSpPr>
            <p:cNvPr id="50203" name="Line 197">
              <a:extLst>
                <a:ext uri="{FF2B5EF4-FFF2-40B4-BE49-F238E27FC236}">
                  <a16:creationId xmlns:a16="http://schemas.microsoft.com/office/drawing/2014/main" id="{54B289BB-6C8F-4ECE-8074-DC8247032CC8}"/>
                </a:ext>
              </a:extLst>
            </p:cNvPr>
            <p:cNvSpPr>
              <a:spLocks noChangeShapeType="1"/>
            </p:cNvSpPr>
            <p:nvPr/>
          </p:nvSpPr>
          <p:spPr bwMode="auto">
            <a:xfrm flipV="1">
              <a:off x="3511" y="1402"/>
              <a:ext cx="754" cy="370"/>
            </a:xfrm>
            <a:prstGeom prst="line">
              <a:avLst/>
            </a:prstGeom>
            <a:noFill/>
            <a:ln w="5715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204" name="Arc 198">
              <a:extLst>
                <a:ext uri="{FF2B5EF4-FFF2-40B4-BE49-F238E27FC236}">
                  <a16:creationId xmlns:a16="http://schemas.microsoft.com/office/drawing/2014/main" id="{5E3181B5-7459-4BF3-A0A9-B317FBE04C0F}"/>
                </a:ext>
              </a:extLst>
            </p:cNvPr>
            <p:cNvSpPr>
              <a:spLocks/>
            </p:cNvSpPr>
            <p:nvPr/>
          </p:nvSpPr>
          <p:spPr bwMode="auto">
            <a:xfrm>
              <a:off x="3651" y="1530"/>
              <a:ext cx="1075" cy="712"/>
            </a:xfrm>
            <a:custGeom>
              <a:avLst/>
              <a:gdLst>
                <a:gd name="T0" fmla="*/ 3 w 21600"/>
                <a:gd name="T1" fmla="*/ 0 h 23400"/>
                <a:gd name="T2" fmla="*/ 0 w 21600"/>
                <a:gd name="T3" fmla="*/ 1 h 23400"/>
                <a:gd name="T4" fmla="*/ 0 w 21600"/>
                <a:gd name="T5" fmla="*/ 0 h 23400"/>
                <a:gd name="T6" fmla="*/ 0 60000 65536"/>
                <a:gd name="T7" fmla="*/ 0 60000 65536"/>
                <a:gd name="T8" fmla="*/ 0 60000 65536"/>
                <a:gd name="T9" fmla="*/ 0 w 21600"/>
                <a:gd name="T10" fmla="*/ 0 h 23400"/>
                <a:gd name="T11" fmla="*/ 21600 w 21600"/>
                <a:gd name="T12" fmla="*/ 23400 h 23400"/>
              </a:gdLst>
              <a:ahLst/>
              <a:cxnLst>
                <a:cxn ang="T6">
                  <a:pos x="T0" y="T1"/>
                </a:cxn>
                <a:cxn ang="T7">
                  <a:pos x="T2" y="T3"/>
                </a:cxn>
                <a:cxn ang="T8">
                  <a:pos x="T4" y="T5"/>
                </a:cxn>
              </a:cxnLst>
              <a:rect l="T9" t="T10" r="T11" b="T12"/>
              <a:pathLst>
                <a:path w="21600" h="23400" fill="none" extrusionOk="0">
                  <a:moveTo>
                    <a:pt x="21524" y="0"/>
                  </a:moveTo>
                  <a:cubicBezTo>
                    <a:pt x="21574" y="598"/>
                    <a:pt x="21600" y="1199"/>
                    <a:pt x="21600" y="1800"/>
                  </a:cubicBezTo>
                  <a:cubicBezTo>
                    <a:pt x="21600" y="13729"/>
                    <a:pt x="11929" y="23400"/>
                    <a:pt x="-1" y="23400"/>
                  </a:cubicBezTo>
                </a:path>
                <a:path w="21600" h="23400" stroke="0" extrusionOk="0">
                  <a:moveTo>
                    <a:pt x="21524" y="0"/>
                  </a:moveTo>
                  <a:cubicBezTo>
                    <a:pt x="21574" y="598"/>
                    <a:pt x="21600" y="1199"/>
                    <a:pt x="21600" y="1800"/>
                  </a:cubicBezTo>
                  <a:cubicBezTo>
                    <a:pt x="21600" y="13729"/>
                    <a:pt x="11929" y="23400"/>
                    <a:pt x="-1" y="23400"/>
                  </a:cubicBezTo>
                  <a:lnTo>
                    <a:pt x="0" y="1800"/>
                  </a:lnTo>
                  <a:lnTo>
                    <a:pt x="21524" y="0"/>
                  </a:lnTo>
                  <a:close/>
                </a:path>
              </a:pathLst>
            </a:custGeom>
            <a:noFill/>
            <a:ln w="12700" cap="rnd">
              <a:solidFill>
                <a:schemeClr val="bg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5" name="Arc 199">
              <a:extLst>
                <a:ext uri="{FF2B5EF4-FFF2-40B4-BE49-F238E27FC236}">
                  <a16:creationId xmlns:a16="http://schemas.microsoft.com/office/drawing/2014/main" id="{BEFACFCF-05AF-4C36-B3D7-CABAC04CFC3D}"/>
                </a:ext>
              </a:extLst>
            </p:cNvPr>
            <p:cNvSpPr>
              <a:spLocks/>
            </p:cNvSpPr>
            <p:nvPr/>
          </p:nvSpPr>
          <p:spPr bwMode="auto">
            <a:xfrm>
              <a:off x="3643" y="2289"/>
              <a:ext cx="851" cy="515"/>
            </a:xfrm>
            <a:custGeom>
              <a:avLst/>
              <a:gdLst>
                <a:gd name="T0" fmla="*/ 0 w 23108"/>
                <a:gd name="T1" fmla="*/ 0 h 21600"/>
                <a:gd name="T2" fmla="*/ 1 w 23108"/>
                <a:gd name="T3" fmla="*/ 0 h 21600"/>
                <a:gd name="T4" fmla="*/ 0 w 23108"/>
                <a:gd name="T5" fmla="*/ 0 h 21600"/>
                <a:gd name="T6" fmla="*/ 0 60000 65536"/>
                <a:gd name="T7" fmla="*/ 0 60000 65536"/>
                <a:gd name="T8" fmla="*/ 0 60000 65536"/>
                <a:gd name="T9" fmla="*/ 0 w 23108"/>
                <a:gd name="T10" fmla="*/ 0 h 21600"/>
                <a:gd name="T11" fmla="*/ 23108 w 23108"/>
                <a:gd name="T12" fmla="*/ 21600 h 21600"/>
              </a:gdLst>
              <a:ahLst/>
              <a:cxnLst>
                <a:cxn ang="T6">
                  <a:pos x="T0" y="T1"/>
                </a:cxn>
                <a:cxn ang="T7">
                  <a:pos x="T2" y="T3"/>
                </a:cxn>
                <a:cxn ang="T8">
                  <a:pos x="T4" y="T5"/>
                </a:cxn>
              </a:cxnLst>
              <a:rect l="T9" t="T10" r="T11" b="T12"/>
              <a:pathLst>
                <a:path w="23108" h="21600" fill="none" extrusionOk="0">
                  <a:moveTo>
                    <a:pt x="-1" y="52"/>
                  </a:moveTo>
                  <a:cubicBezTo>
                    <a:pt x="501" y="17"/>
                    <a:pt x="1004" y="-1"/>
                    <a:pt x="1508" y="-1"/>
                  </a:cubicBezTo>
                  <a:cubicBezTo>
                    <a:pt x="13437" y="-1"/>
                    <a:pt x="23108" y="9670"/>
                    <a:pt x="23108" y="21600"/>
                  </a:cubicBezTo>
                </a:path>
                <a:path w="23108" h="21600" stroke="0" extrusionOk="0">
                  <a:moveTo>
                    <a:pt x="-1" y="52"/>
                  </a:moveTo>
                  <a:cubicBezTo>
                    <a:pt x="501" y="17"/>
                    <a:pt x="1004" y="-1"/>
                    <a:pt x="1508" y="-1"/>
                  </a:cubicBezTo>
                  <a:cubicBezTo>
                    <a:pt x="13437" y="-1"/>
                    <a:pt x="23108" y="9670"/>
                    <a:pt x="23108" y="21600"/>
                  </a:cubicBezTo>
                  <a:lnTo>
                    <a:pt x="1508" y="21600"/>
                  </a:lnTo>
                  <a:lnTo>
                    <a:pt x="-1" y="52"/>
                  </a:lnTo>
                  <a:close/>
                </a:path>
              </a:pathLst>
            </a:custGeom>
            <a:noFill/>
            <a:ln w="28575" cap="rnd">
              <a:solidFill>
                <a:schemeClr val="bg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6" name="Line 200">
              <a:extLst>
                <a:ext uri="{FF2B5EF4-FFF2-40B4-BE49-F238E27FC236}">
                  <a16:creationId xmlns:a16="http://schemas.microsoft.com/office/drawing/2014/main" id="{AEC8EC1F-2826-4741-BE81-4C6521338A8C}"/>
                </a:ext>
              </a:extLst>
            </p:cNvPr>
            <p:cNvSpPr>
              <a:spLocks noChangeShapeType="1"/>
            </p:cNvSpPr>
            <p:nvPr/>
          </p:nvSpPr>
          <p:spPr bwMode="auto">
            <a:xfrm>
              <a:off x="3090" y="2663"/>
              <a:ext cx="1216" cy="563"/>
            </a:xfrm>
            <a:prstGeom prst="line">
              <a:avLst/>
            </a:prstGeom>
            <a:noFill/>
            <a:ln w="38100">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207" name="Rectangle 201">
              <a:extLst>
                <a:ext uri="{FF2B5EF4-FFF2-40B4-BE49-F238E27FC236}">
                  <a16:creationId xmlns:a16="http://schemas.microsoft.com/office/drawing/2014/main" id="{79B0A72A-D4FE-42C5-8307-5681080BE278}"/>
                </a:ext>
              </a:extLst>
            </p:cNvPr>
            <p:cNvSpPr>
              <a:spLocks noChangeArrowheads="1"/>
            </p:cNvSpPr>
            <p:nvPr/>
          </p:nvSpPr>
          <p:spPr bwMode="auto">
            <a:xfrm>
              <a:off x="3391" y="2975"/>
              <a:ext cx="33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Urea</a:t>
              </a:r>
            </a:p>
          </p:txBody>
        </p:sp>
        <p:sp>
          <p:nvSpPr>
            <p:cNvPr id="50208" name="Arc 202">
              <a:extLst>
                <a:ext uri="{FF2B5EF4-FFF2-40B4-BE49-F238E27FC236}">
                  <a16:creationId xmlns:a16="http://schemas.microsoft.com/office/drawing/2014/main" id="{9AFE1791-2FC1-43C6-A313-5594909284A9}"/>
                </a:ext>
              </a:extLst>
            </p:cNvPr>
            <p:cNvSpPr>
              <a:spLocks/>
            </p:cNvSpPr>
            <p:nvPr/>
          </p:nvSpPr>
          <p:spPr bwMode="auto">
            <a:xfrm>
              <a:off x="1547" y="2710"/>
              <a:ext cx="1403" cy="703"/>
            </a:xfrm>
            <a:custGeom>
              <a:avLst/>
              <a:gdLst>
                <a:gd name="T0" fmla="*/ 6 w 21600"/>
                <a:gd name="T1" fmla="*/ 0 h 21600"/>
                <a:gd name="T2" fmla="*/ 0 w 21600"/>
                <a:gd name="T3" fmla="*/ 1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w="38100" cap="rnd">
              <a:solidFill>
                <a:schemeClr val="bg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09" name="Rectangle 203">
              <a:extLst>
                <a:ext uri="{FF2B5EF4-FFF2-40B4-BE49-F238E27FC236}">
                  <a16:creationId xmlns:a16="http://schemas.microsoft.com/office/drawing/2014/main" id="{32DEF558-6E86-4F53-8558-FAF30FC81A74}"/>
                </a:ext>
              </a:extLst>
            </p:cNvPr>
            <p:cNvSpPr>
              <a:spLocks noChangeArrowheads="1"/>
            </p:cNvSpPr>
            <p:nvPr/>
          </p:nvSpPr>
          <p:spPr bwMode="auto">
            <a:xfrm>
              <a:off x="2091" y="3352"/>
              <a:ext cx="31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NH</a:t>
              </a:r>
              <a:r>
                <a:rPr lang="en-US" altLang="zh-CN" sz="1400" baseline="-25000">
                  <a:solidFill>
                    <a:schemeClr val="bg1"/>
                  </a:solidFill>
                  <a:ea typeface="宋体" panose="02010600030101010101" pitchFamily="2" charset="-122"/>
                </a:rPr>
                <a:t>3</a:t>
              </a:r>
            </a:p>
          </p:txBody>
        </p:sp>
        <p:sp>
          <p:nvSpPr>
            <p:cNvPr id="50210" name="Arc 204">
              <a:extLst>
                <a:ext uri="{FF2B5EF4-FFF2-40B4-BE49-F238E27FC236}">
                  <a16:creationId xmlns:a16="http://schemas.microsoft.com/office/drawing/2014/main" id="{B67CADCA-F294-423B-BDF3-C32695890C8C}"/>
                </a:ext>
              </a:extLst>
            </p:cNvPr>
            <p:cNvSpPr>
              <a:spLocks/>
            </p:cNvSpPr>
            <p:nvPr/>
          </p:nvSpPr>
          <p:spPr bwMode="auto">
            <a:xfrm>
              <a:off x="1547" y="2335"/>
              <a:ext cx="795" cy="609"/>
            </a:xfrm>
            <a:custGeom>
              <a:avLst/>
              <a:gdLst>
                <a:gd name="T0" fmla="*/ 1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21600" y="0"/>
                  </a:moveTo>
                  <a:cubicBezTo>
                    <a:pt x="21600" y="11846"/>
                    <a:pt x="12058" y="21482"/>
                    <a:pt x="211" y="21598"/>
                  </a:cubicBezTo>
                </a:path>
                <a:path w="21600" h="21599" stroke="0" extrusionOk="0">
                  <a:moveTo>
                    <a:pt x="21600" y="0"/>
                  </a:moveTo>
                  <a:cubicBezTo>
                    <a:pt x="21600" y="11846"/>
                    <a:pt x="12058" y="21482"/>
                    <a:pt x="211" y="21598"/>
                  </a:cubicBezTo>
                  <a:lnTo>
                    <a:pt x="0" y="0"/>
                  </a:lnTo>
                  <a:lnTo>
                    <a:pt x="21600" y="0"/>
                  </a:lnTo>
                  <a:close/>
                </a:path>
              </a:pathLst>
            </a:custGeom>
            <a:noFill/>
            <a:ln w="28575" cap="rnd">
              <a:solidFill>
                <a:schemeClr val="bg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211" name="Rectangle 205">
              <a:extLst>
                <a:ext uri="{FF2B5EF4-FFF2-40B4-BE49-F238E27FC236}">
                  <a16:creationId xmlns:a16="http://schemas.microsoft.com/office/drawing/2014/main" id="{AE4E7510-A41A-4AEB-8CE7-1E4B5E806733}"/>
                </a:ext>
              </a:extLst>
            </p:cNvPr>
            <p:cNvSpPr>
              <a:spLocks noChangeArrowheads="1"/>
            </p:cNvSpPr>
            <p:nvPr/>
          </p:nvSpPr>
          <p:spPr bwMode="auto">
            <a:xfrm>
              <a:off x="1537" y="2975"/>
              <a:ext cx="4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400">
                  <a:solidFill>
                    <a:schemeClr val="bg1"/>
                  </a:solidFill>
                  <a:ea typeface="宋体" panose="02010600030101010101" pitchFamily="2" charset="-122"/>
                </a:rPr>
                <a:t>Ketones</a:t>
              </a:r>
            </a:p>
          </p:txBody>
        </p:sp>
        <p:sp>
          <p:nvSpPr>
            <p:cNvPr id="50212" name="Line 206">
              <a:extLst>
                <a:ext uri="{FF2B5EF4-FFF2-40B4-BE49-F238E27FC236}">
                  <a16:creationId xmlns:a16="http://schemas.microsoft.com/office/drawing/2014/main" id="{A848C75C-9016-429E-91D0-61F2D09C565A}"/>
                </a:ext>
              </a:extLst>
            </p:cNvPr>
            <p:cNvSpPr>
              <a:spLocks noChangeShapeType="1"/>
            </p:cNvSpPr>
            <p:nvPr/>
          </p:nvSpPr>
          <p:spPr bwMode="auto">
            <a:xfrm>
              <a:off x="1500" y="2288"/>
              <a:ext cx="935" cy="1"/>
            </a:xfrm>
            <a:prstGeom prst="line">
              <a:avLst/>
            </a:prstGeom>
            <a:noFill/>
            <a:ln w="28575">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213" name="Line 207">
              <a:extLst>
                <a:ext uri="{FF2B5EF4-FFF2-40B4-BE49-F238E27FC236}">
                  <a16:creationId xmlns:a16="http://schemas.microsoft.com/office/drawing/2014/main" id="{E97851FC-9E9C-4485-96BD-2BC6C1712E40}"/>
                </a:ext>
              </a:extLst>
            </p:cNvPr>
            <p:cNvSpPr>
              <a:spLocks noChangeShapeType="1"/>
            </p:cNvSpPr>
            <p:nvPr/>
          </p:nvSpPr>
          <p:spPr bwMode="auto">
            <a:xfrm flipV="1">
              <a:off x="1482" y="1866"/>
              <a:ext cx="953" cy="263"/>
            </a:xfrm>
            <a:prstGeom prst="line">
              <a:avLst/>
            </a:prstGeom>
            <a:noFill/>
            <a:ln w="28575">
              <a:solidFill>
                <a:schemeClr val="bg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214" name="Rectangle 208">
              <a:extLst>
                <a:ext uri="{FF2B5EF4-FFF2-40B4-BE49-F238E27FC236}">
                  <a16:creationId xmlns:a16="http://schemas.microsoft.com/office/drawing/2014/main" id="{78EF63D5-097A-4275-92EF-FC5659083B0C}"/>
                </a:ext>
              </a:extLst>
            </p:cNvPr>
            <p:cNvSpPr>
              <a:spLocks noChangeArrowheads="1"/>
            </p:cNvSpPr>
            <p:nvPr/>
          </p:nvSpPr>
          <p:spPr bwMode="auto">
            <a:xfrm>
              <a:off x="1480" y="1710"/>
              <a:ext cx="50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a:r>
                <a:rPr lang="en-US" altLang="zh-CN" sz="1400">
                  <a:solidFill>
                    <a:schemeClr val="bg1"/>
                  </a:solidFill>
                  <a:ea typeface="宋体" panose="02010600030101010101" pitchFamily="2" charset="-122"/>
                </a:rPr>
                <a:t>Glycerol</a:t>
              </a:r>
            </a:p>
          </p:txBody>
        </p:sp>
        <p:sp>
          <p:nvSpPr>
            <p:cNvPr id="50215" name="Rectangle 209">
              <a:extLst>
                <a:ext uri="{FF2B5EF4-FFF2-40B4-BE49-F238E27FC236}">
                  <a16:creationId xmlns:a16="http://schemas.microsoft.com/office/drawing/2014/main" id="{B9E11A12-834C-4CFA-BDCB-7666045471E7}"/>
                </a:ext>
              </a:extLst>
            </p:cNvPr>
            <p:cNvSpPr>
              <a:spLocks noChangeArrowheads="1"/>
            </p:cNvSpPr>
            <p:nvPr/>
          </p:nvSpPr>
          <p:spPr bwMode="auto">
            <a:xfrm>
              <a:off x="1584" y="2320"/>
              <a:ext cx="34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76200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7620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r>
                <a:rPr lang="en-US" altLang="zh-CN" sz="1400">
                  <a:solidFill>
                    <a:schemeClr val="bg1"/>
                  </a:solidFill>
                  <a:ea typeface="宋体" panose="02010600030101010101" pitchFamily="2" charset="-122"/>
                </a:rPr>
                <a:t>AGL</a:t>
              </a:r>
            </a:p>
          </p:txBody>
        </p:sp>
        <p:sp>
          <p:nvSpPr>
            <p:cNvPr id="50216" name="Text Box 210">
              <a:extLst>
                <a:ext uri="{FF2B5EF4-FFF2-40B4-BE49-F238E27FC236}">
                  <a16:creationId xmlns:a16="http://schemas.microsoft.com/office/drawing/2014/main" id="{171087A7-5FE7-469B-9910-A4930418C86B}"/>
                </a:ext>
              </a:extLst>
            </p:cNvPr>
            <p:cNvSpPr txBox="1">
              <a:spLocks noChangeArrowheads="1"/>
            </p:cNvSpPr>
            <p:nvPr/>
          </p:nvSpPr>
          <p:spPr bwMode="auto">
            <a:xfrm>
              <a:off x="705" y="2159"/>
              <a:ext cx="327"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spcBef>
                  <a:spcPct val="50000"/>
                </a:spcBef>
              </a:pPr>
              <a:r>
                <a:rPr lang="en-US" altLang="zh-CN" sz="1400">
                  <a:solidFill>
                    <a:schemeClr val="bg1"/>
                  </a:solidFill>
                  <a:ea typeface="宋体" panose="02010600030101010101" pitchFamily="2" charset="-122"/>
                </a:rPr>
                <a:t>Fat</a:t>
              </a:r>
            </a:p>
          </p:txBody>
        </p:sp>
      </p:grpSp>
      <p:sp>
        <p:nvSpPr>
          <p:cNvPr id="50182" name="Line 212">
            <a:extLst>
              <a:ext uri="{FF2B5EF4-FFF2-40B4-BE49-F238E27FC236}">
                <a16:creationId xmlns:a16="http://schemas.microsoft.com/office/drawing/2014/main" id="{ACC71880-0F19-4795-A3F0-1B722F830ECE}"/>
              </a:ext>
            </a:extLst>
          </p:cNvPr>
          <p:cNvSpPr>
            <a:spLocks noChangeShapeType="1"/>
          </p:cNvSpPr>
          <p:nvPr/>
        </p:nvSpPr>
        <p:spPr bwMode="auto">
          <a:xfrm>
            <a:off x="685800" y="1028700"/>
            <a:ext cx="76581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nodePh="1">
                                  <p:stCondLst>
                                    <p:cond delay="0"/>
                                  </p:stCondLst>
                                  <p:endCondLst>
                                    <p:cond evt="begin" delay="0">
                                      <p:tn val="5"/>
                                    </p:cond>
                                  </p:endCondLst>
                                  <p:childTnLst>
                                    <p:set>
                                      <p:cBhvr>
                                        <p:cTn id="6" dur="1" fill="hold">
                                          <p:stCondLst>
                                            <p:cond delay="0"/>
                                          </p:stCondLst>
                                        </p:cTn>
                                        <p:tgtEl>
                                          <p:spTgt spid="175113">
                                            <p:txEl>
                                              <p:pRg st="0" end="0"/>
                                            </p:txEl>
                                          </p:spTgt>
                                        </p:tgtEl>
                                        <p:attrNameLst>
                                          <p:attrName>style.visibility</p:attrName>
                                        </p:attrNameLst>
                                      </p:cBhvr>
                                      <p:to>
                                        <p:strVal val="visible"/>
                                      </p:to>
                                    </p:set>
                                    <p:anim calcmode="lin" valueType="num">
                                      <p:cBhvr additive="base">
                                        <p:cTn id="7" dur="500" fill="hold"/>
                                        <p:tgtEl>
                                          <p:spTgt spid="17511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511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1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a:extLst>
              <a:ext uri="{FF2B5EF4-FFF2-40B4-BE49-F238E27FC236}">
                <a16:creationId xmlns:a16="http://schemas.microsoft.com/office/drawing/2014/main" id="{DB84590E-834D-46C5-8675-6957E55969E5}"/>
              </a:ext>
            </a:extLst>
          </p:cNvPr>
          <p:cNvSpPr>
            <a:spLocks noGrp="1" noChangeArrowheads="1"/>
          </p:cNvSpPr>
          <p:nvPr>
            <p:ph type="title"/>
          </p:nvPr>
        </p:nvSpPr>
        <p:spPr>
          <a:xfrm>
            <a:off x="628650" y="762000"/>
            <a:ext cx="7772400" cy="1143000"/>
          </a:xfrm>
        </p:spPr>
        <p:txBody>
          <a:bodyPr/>
          <a:lstStyle/>
          <a:p>
            <a:pPr eaLnBrk="1" hangingPunct="1"/>
            <a:r>
              <a:rPr lang="en-US" altLang="zh-CN" dirty="0">
                <a:ea typeface="宋体" panose="02010600030101010101" pitchFamily="2" charset="-122"/>
              </a:rPr>
              <a:t>Metabolic Response to </a:t>
            </a:r>
            <a:r>
              <a:rPr lang="en-CA" altLang="zh-CN" dirty="0">
                <a:ea typeface="宋体" panose="02010600030101010101" pitchFamily="2" charset="-122"/>
              </a:rPr>
              <a:t>Injury</a:t>
            </a:r>
            <a:endParaRPr lang="en-US" altLang="zh-CN" dirty="0">
              <a:ea typeface="宋体" panose="02010600030101010101" pitchFamily="2" charset="-122"/>
            </a:endParaRPr>
          </a:p>
        </p:txBody>
      </p:sp>
      <p:sp>
        <p:nvSpPr>
          <p:cNvPr id="52226" name="Rectangle 3">
            <a:extLst>
              <a:ext uri="{FF2B5EF4-FFF2-40B4-BE49-F238E27FC236}">
                <a16:creationId xmlns:a16="http://schemas.microsoft.com/office/drawing/2014/main" id="{EFFCBF85-6523-4131-ACCF-1010ECD8F09E}"/>
              </a:ext>
            </a:extLst>
          </p:cNvPr>
          <p:cNvSpPr>
            <a:spLocks noGrp="1" noChangeArrowheads="1"/>
          </p:cNvSpPr>
          <p:nvPr>
            <p:ph type="body" idx="1"/>
          </p:nvPr>
        </p:nvSpPr>
        <p:spPr>
          <a:xfrm>
            <a:off x="685800" y="1581150"/>
            <a:ext cx="7772400" cy="4114800"/>
          </a:xfrm>
        </p:spPr>
        <p:txBody>
          <a:bodyPr/>
          <a:lstStyle/>
          <a:p>
            <a:pPr eaLnBrk="1" hangingPunct="1">
              <a:buFont typeface="Symbol" panose="05050102010706020507" pitchFamily="18" charset="2"/>
              <a:buNone/>
            </a:pPr>
            <a:r>
              <a:rPr lang="zh-CN" altLang="en-US">
                <a:ea typeface="宋体" panose="02010600030101010101" pitchFamily="2" charset="-122"/>
              </a:rPr>
              <a:t> </a:t>
            </a:r>
          </a:p>
        </p:txBody>
      </p:sp>
      <p:sp>
        <p:nvSpPr>
          <p:cNvPr id="52227" name="Text Box 6">
            <a:extLst>
              <a:ext uri="{FF2B5EF4-FFF2-40B4-BE49-F238E27FC236}">
                <a16:creationId xmlns:a16="http://schemas.microsoft.com/office/drawing/2014/main" id="{8D6E9E6B-9AB2-4D22-8D05-71E97FEA3406}"/>
              </a:ext>
            </a:extLst>
          </p:cNvPr>
          <p:cNvSpPr txBox="1">
            <a:spLocks noChangeArrowheads="1"/>
          </p:cNvSpPr>
          <p:nvPr/>
        </p:nvSpPr>
        <p:spPr bwMode="auto">
          <a:xfrm>
            <a:off x="3048000" y="5816600"/>
            <a:ext cx="4514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tabLst>
                <a:tab pos="1200150" algn="ctr"/>
                <a:tab pos="2286000" algn="ctr"/>
                <a:tab pos="3371850" algn="ctr"/>
              </a:tabLs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zh-CN" altLang="en-US" sz="2000">
                <a:solidFill>
                  <a:srgbClr val="FFFFCC"/>
                </a:solidFill>
                <a:latin typeface="Arial Narrow" panose="020B0606020202030204" pitchFamily="34" charset="0"/>
                <a:ea typeface="宋体" panose="02010600030101010101" pitchFamily="2" charset="-122"/>
              </a:rPr>
              <a:t>10	20	30	40</a:t>
            </a:r>
          </a:p>
        </p:txBody>
      </p:sp>
      <p:sp>
        <p:nvSpPr>
          <p:cNvPr id="52228" name="Text Box 7">
            <a:extLst>
              <a:ext uri="{FF2B5EF4-FFF2-40B4-BE49-F238E27FC236}">
                <a16:creationId xmlns:a16="http://schemas.microsoft.com/office/drawing/2014/main" id="{0513E224-B498-406F-A72B-3EA95D7A3372}"/>
              </a:ext>
            </a:extLst>
          </p:cNvPr>
          <p:cNvSpPr txBox="1">
            <a:spLocks noChangeArrowheads="1"/>
          </p:cNvSpPr>
          <p:nvPr/>
        </p:nvSpPr>
        <p:spPr bwMode="auto">
          <a:xfrm>
            <a:off x="1619250" y="2219325"/>
            <a:ext cx="44767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lnSpc>
                <a:spcPct val="105000"/>
              </a:lnSpc>
              <a:spcBef>
                <a:spcPct val="50000"/>
              </a:spcBef>
            </a:pPr>
            <a:r>
              <a:rPr lang="zh-CN" altLang="en-US" sz="2000">
                <a:solidFill>
                  <a:srgbClr val="FFFFCC"/>
                </a:solidFill>
                <a:latin typeface="Arial Narrow" panose="020B0606020202030204" pitchFamily="34" charset="0"/>
                <a:ea typeface="宋体" panose="02010600030101010101" pitchFamily="2" charset="-122"/>
              </a:rPr>
              <a:t>28</a:t>
            </a:r>
          </a:p>
          <a:p>
            <a:pPr algn="r" eaLnBrk="1" hangingPunct="1">
              <a:lnSpc>
                <a:spcPct val="105000"/>
              </a:lnSpc>
              <a:spcBef>
                <a:spcPct val="50000"/>
              </a:spcBef>
            </a:pPr>
            <a:r>
              <a:rPr lang="zh-CN" altLang="en-US" sz="2000">
                <a:solidFill>
                  <a:srgbClr val="FFFFCC"/>
                </a:solidFill>
                <a:latin typeface="Arial Narrow" panose="020B0606020202030204" pitchFamily="34" charset="0"/>
                <a:ea typeface="宋体" panose="02010600030101010101" pitchFamily="2" charset="-122"/>
              </a:rPr>
              <a:t>24</a:t>
            </a:r>
          </a:p>
          <a:p>
            <a:pPr algn="r" eaLnBrk="1" hangingPunct="1">
              <a:lnSpc>
                <a:spcPct val="105000"/>
              </a:lnSpc>
              <a:spcBef>
                <a:spcPct val="50000"/>
              </a:spcBef>
            </a:pPr>
            <a:r>
              <a:rPr lang="zh-CN" altLang="en-US" sz="2000">
                <a:solidFill>
                  <a:srgbClr val="FFFFCC"/>
                </a:solidFill>
                <a:latin typeface="Arial Narrow" panose="020B0606020202030204" pitchFamily="34" charset="0"/>
                <a:ea typeface="宋体" panose="02010600030101010101" pitchFamily="2" charset="-122"/>
              </a:rPr>
              <a:t>20</a:t>
            </a:r>
          </a:p>
          <a:p>
            <a:pPr algn="r" eaLnBrk="1" hangingPunct="1">
              <a:lnSpc>
                <a:spcPct val="105000"/>
              </a:lnSpc>
              <a:spcBef>
                <a:spcPct val="50000"/>
              </a:spcBef>
            </a:pPr>
            <a:r>
              <a:rPr lang="zh-CN" altLang="en-US" sz="2000">
                <a:solidFill>
                  <a:srgbClr val="FFFFCC"/>
                </a:solidFill>
                <a:latin typeface="Arial Narrow" panose="020B0606020202030204" pitchFamily="34" charset="0"/>
                <a:ea typeface="宋体" panose="02010600030101010101" pitchFamily="2" charset="-122"/>
              </a:rPr>
              <a:t>16</a:t>
            </a:r>
          </a:p>
          <a:p>
            <a:pPr algn="r" eaLnBrk="1" hangingPunct="1">
              <a:lnSpc>
                <a:spcPct val="105000"/>
              </a:lnSpc>
              <a:spcBef>
                <a:spcPct val="50000"/>
              </a:spcBef>
            </a:pPr>
            <a:r>
              <a:rPr lang="zh-CN" altLang="en-US" sz="2000">
                <a:solidFill>
                  <a:srgbClr val="FFFFCC"/>
                </a:solidFill>
                <a:latin typeface="Arial Narrow" panose="020B0606020202030204" pitchFamily="34" charset="0"/>
                <a:ea typeface="宋体" panose="02010600030101010101" pitchFamily="2" charset="-122"/>
              </a:rPr>
              <a:t>12</a:t>
            </a:r>
          </a:p>
          <a:p>
            <a:pPr algn="r" eaLnBrk="1" hangingPunct="1">
              <a:lnSpc>
                <a:spcPct val="105000"/>
              </a:lnSpc>
              <a:spcBef>
                <a:spcPct val="50000"/>
              </a:spcBef>
            </a:pPr>
            <a:r>
              <a:rPr lang="zh-CN" altLang="en-US" sz="2000">
                <a:solidFill>
                  <a:srgbClr val="FFFFCC"/>
                </a:solidFill>
                <a:latin typeface="Arial Narrow" panose="020B0606020202030204" pitchFamily="34" charset="0"/>
                <a:ea typeface="宋体" panose="02010600030101010101" pitchFamily="2" charset="-122"/>
              </a:rPr>
              <a:t>8</a:t>
            </a:r>
          </a:p>
          <a:p>
            <a:pPr algn="r" eaLnBrk="1" hangingPunct="1">
              <a:lnSpc>
                <a:spcPct val="105000"/>
              </a:lnSpc>
              <a:spcBef>
                <a:spcPct val="50000"/>
              </a:spcBef>
            </a:pPr>
            <a:r>
              <a:rPr lang="zh-CN" altLang="en-US" sz="2000">
                <a:solidFill>
                  <a:srgbClr val="FFFFCC"/>
                </a:solidFill>
                <a:latin typeface="Arial Narrow" panose="020B0606020202030204" pitchFamily="34" charset="0"/>
                <a:ea typeface="宋体" panose="02010600030101010101" pitchFamily="2" charset="-122"/>
              </a:rPr>
              <a:t>4</a:t>
            </a:r>
          </a:p>
          <a:p>
            <a:pPr algn="r" eaLnBrk="1" hangingPunct="1">
              <a:lnSpc>
                <a:spcPct val="105000"/>
              </a:lnSpc>
              <a:spcBef>
                <a:spcPct val="50000"/>
              </a:spcBef>
            </a:pPr>
            <a:r>
              <a:rPr lang="zh-CN" altLang="en-US" sz="2000">
                <a:solidFill>
                  <a:srgbClr val="FFFFCC"/>
                </a:solidFill>
                <a:latin typeface="Arial Narrow" panose="020B0606020202030204" pitchFamily="34" charset="0"/>
                <a:ea typeface="宋体" panose="02010600030101010101" pitchFamily="2" charset="-122"/>
              </a:rPr>
              <a:t>0</a:t>
            </a:r>
          </a:p>
        </p:txBody>
      </p:sp>
      <p:sp>
        <p:nvSpPr>
          <p:cNvPr id="52229" name="Text Box 8">
            <a:extLst>
              <a:ext uri="{FF2B5EF4-FFF2-40B4-BE49-F238E27FC236}">
                <a16:creationId xmlns:a16="http://schemas.microsoft.com/office/drawing/2014/main" id="{8CB4497B-433F-428D-87FB-8FA064E224C7}"/>
              </a:ext>
            </a:extLst>
          </p:cNvPr>
          <p:cNvSpPr txBox="1">
            <a:spLocks noChangeArrowheads="1"/>
          </p:cNvSpPr>
          <p:nvPr/>
        </p:nvSpPr>
        <p:spPr bwMode="auto">
          <a:xfrm rot="-5400000">
            <a:off x="-238918" y="3758406"/>
            <a:ext cx="2773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zh-CN" sz="2000">
                <a:solidFill>
                  <a:schemeClr val="bg1"/>
                </a:solidFill>
                <a:latin typeface="Arial Narrow" panose="020B0606020202030204" pitchFamily="34" charset="0"/>
                <a:ea typeface="宋体" panose="02010600030101010101" pitchFamily="2" charset="-122"/>
              </a:rPr>
              <a:t>Nitrogen Excretion (g/day)</a:t>
            </a:r>
          </a:p>
        </p:txBody>
      </p:sp>
      <p:sp>
        <p:nvSpPr>
          <p:cNvPr id="52230" name="Text Box 9">
            <a:extLst>
              <a:ext uri="{FF2B5EF4-FFF2-40B4-BE49-F238E27FC236}">
                <a16:creationId xmlns:a16="http://schemas.microsoft.com/office/drawing/2014/main" id="{B6643938-F5F7-470C-BB4A-4387B2EA148D}"/>
              </a:ext>
            </a:extLst>
          </p:cNvPr>
          <p:cNvSpPr txBox="1">
            <a:spLocks noChangeArrowheads="1"/>
          </p:cNvSpPr>
          <p:nvPr/>
        </p:nvSpPr>
        <p:spPr bwMode="auto">
          <a:xfrm>
            <a:off x="4648200" y="6102350"/>
            <a:ext cx="714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pt-BR" altLang="en-US" sz="2000">
                <a:solidFill>
                  <a:srgbClr val="FFFFCC"/>
                </a:solidFill>
                <a:latin typeface="Arial Narrow" panose="020B0606020202030204" pitchFamily="34" charset="0"/>
              </a:rPr>
              <a:t>Days</a:t>
            </a:r>
            <a:endParaRPr lang="en-US" altLang="zh-CN" sz="2000">
              <a:solidFill>
                <a:srgbClr val="FFFFCC"/>
              </a:solidFill>
              <a:latin typeface="Arial Narrow" panose="020B0606020202030204" pitchFamily="34" charset="0"/>
              <a:ea typeface="宋体" panose="02010600030101010101" pitchFamily="2" charset="-122"/>
            </a:endParaRPr>
          </a:p>
        </p:txBody>
      </p:sp>
      <p:sp>
        <p:nvSpPr>
          <p:cNvPr id="52231" name="Text Box 11">
            <a:extLst>
              <a:ext uri="{FF2B5EF4-FFF2-40B4-BE49-F238E27FC236}">
                <a16:creationId xmlns:a16="http://schemas.microsoft.com/office/drawing/2014/main" id="{E7F8B374-C74C-4076-AD81-E6103CABF0A5}"/>
              </a:ext>
            </a:extLst>
          </p:cNvPr>
          <p:cNvSpPr txBox="1">
            <a:spLocks noChangeArrowheads="1"/>
          </p:cNvSpPr>
          <p:nvPr/>
        </p:nvSpPr>
        <p:spPr bwMode="auto">
          <a:xfrm>
            <a:off x="800100" y="6461125"/>
            <a:ext cx="472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30000"/>
              </a:spcBef>
            </a:pPr>
            <a:r>
              <a:rPr lang="en-US" altLang="zh-CN" sz="1800">
                <a:solidFill>
                  <a:schemeClr val="bg1"/>
                </a:solidFill>
                <a:latin typeface="Arial Narrow" panose="020B0606020202030204" pitchFamily="34" charset="0"/>
                <a:ea typeface="宋体" panose="02010600030101010101" pitchFamily="2" charset="-122"/>
              </a:rPr>
              <a:t>Long CL, et al. </a:t>
            </a:r>
            <a:r>
              <a:rPr lang="en-US" altLang="zh-CN" sz="1800" i="1">
                <a:solidFill>
                  <a:schemeClr val="bg1"/>
                </a:solidFill>
                <a:latin typeface="Arial Narrow" panose="020B0606020202030204" pitchFamily="34" charset="0"/>
                <a:ea typeface="宋体" panose="02010600030101010101" pitchFamily="2" charset="-122"/>
              </a:rPr>
              <a:t>JPEN</a:t>
            </a:r>
            <a:r>
              <a:rPr lang="en-US" altLang="zh-CN" sz="1800">
                <a:solidFill>
                  <a:schemeClr val="bg1"/>
                </a:solidFill>
                <a:latin typeface="Arial Narrow" panose="020B0606020202030204" pitchFamily="34" charset="0"/>
                <a:ea typeface="宋体" panose="02010600030101010101" pitchFamily="2" charset="-122"/>
              </a:rPr>
              <a:t> 1979;3:452-456</a:t>
            </a:r>
          </a:p>
        </p:txBody>
      </p:sp>
      <p:pic>
        <p:nvPicPr>
          <p:cNvPr id="52232" name="Picture 15" descr="M:\AbbottLabs\English\13005\Sessions\Session_4\Session 4 Engl for JG 3_20_03.wmf">
            <a:extLst>
              <a:ext uri="{FF2B5EF4-FFF2-40B4-BE49-F238E27FC236}">
                <a16:creationId xmlns:a16="http://schemas.microsoft.com/office/drawing/2014/main" id="{3409D750-2FDA-4FE7-97BA-E8A43F1741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0100" y="2100263"/>
            <a:ext cx="58039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860D5864-AE8A-49FC-987F-97D2DC927D7E}"/>
              </a:ext>
            </a:extLst>
          </p:cNvPr>
          <p:cNvSpPr>
            <a:spLocks noGrp="1" noChangeArrowheads="1"/>
          </p:cNvSpPr>
          <p:nvPr>
            <p:ph type="title"/>
          </p:nvPr>
        </p:nvSpPr>
        <p:spPr>
          <a:xfrm>
            <a:off x="623888" y="804863"/>
            <a:ext cx="7834312" cy="1143000"/>
          </a:xfrm>
        </p:spPr>
        <p:txBody>
          <a:bodyPr/>
          <a:lstStyle/>
          <a:p>
            <a:pPr eaLnBrk="1" hangingPunct="1"/>
            <a:r>
              <a:rPr lang="pt-BR" altLang="en-US">
                <a:ea typeface="ＭＳ Ｐゴシック" panose="020B0600070205080204" pitchFamily="34" charset="-128"/>
              </a:rPr>
              <a:t>Objectives</a:t>
            </a:r>
            <a:endParaRPr lang="en-US" altLang="zh-CN">
              <a:ea typeface="宋体" panose="02010600030101010101" pitchFamily="2" charset="-122"/>
            </a:endParaRPr>
          </a:p>
        </p:txBody>
      </p:sp>
      <p:sp>
        <p:nvSpPr>
          <p:cNvPr id="17410" name="Rectangle 3">
            <a:extLst>
              <a:ext uri="{FF2B5EF4-FFF2-40B4-BE49-F238E27FC236}">
                <a16:creationId xmlns:a16="http://schemas.microsoft.com/office/drawing/2014/main" id="{0BE4875F-7750-4253-BBB5-F838F91411D1}"/>
              </a:ext>
            </a:extLst>
          </p:cNvPr>
          <p:cNvSpPr>
            <a:spLocks noGrp="1" noChangeArrowheads="1"/>
          </p:cNvSpPr>
          <p:nvPr>
            <p:ph type="body" idx="1"/>
          </p:nvPr>
        </p:nvSpPr>
        <p:spPr>
          <a:xfrm>
            <a:off x="685800" y="2190750"/>
            <a:ext cx="7772400" cy="3733800"/>
          </a:xfrm>
        </p:spPr>
        <p:txBody>
          <a:bodyPr/>
          <a:lstStyle/>
          <a:p>
            <a:pPr eaLnBrk="1" hangingPunct="1">
              <a:buSzPct val="125000"/>
              <a:buFontTx/>
              <a:buChar char="•"/>
            </a:pPr>
            <a:r>
              <a:rPr lang="en-US" altLang="zh-CN" sz="2800">
                <a:solidFill>
                  <a:schemeClr val="bg1"/>
                </a:solidFill>
                <a:latin typeface="Arial Narrow" panose="020B0606020202030204" pitchFamily="34" charset="0"/>
                <a:ea typeface="ＭＳ Ｐゴシック" panose="020B0600070205080204" pitchFamily="34" charset="-128"/>
              </a:rPr>
              <a:t>Factors mediating the metabolic response</a:t>
            </a:r>
          </a:p>
          <a:p>
            <a:pPr eaLnBrk="1" hangingPunct="1">
              <a:buSzPct val="125000"/>
              <a:buFontTx/>
              <a:buChar char="•"/>
            </a:pPr>
            <a:r>
              <a:rPr lang="en-US" altLang="zh-CN" sz="2800">
                <a:solidFill>
                  <a:schemeClr val="bg1"/>
                </a:solidFill>
                <a:latin typeface="Arial Narrow" panose="020B0606020202030204" pitchFamily="34" charset="0"/>
                <a:ea typeface="ＭＳ Ｐゴシック" panose="020B0600070205080204" pitchFamily="34" charset="-128"/>
              </a:rPr>
              <a:t>Consequences of the metabolic response</a:t>
            </a:r>
          </a:p>
          <a:p>
            <a:pPr eaLnBrk="1" hangingPunct="1">
              <a:buSzPct val="125000"/>
              <a:buFontTx/>
              <a:buChar char="•"/>
            </a:pPr>
            <a:r>
              <a:rPr lang="en-US" altLang="zh-CN" sz="2800">
                <a:solidFill>
                  <a:schemeClr val="bg1"/>
                </a:solidFill>
                <a:latin typeface="Arial Narrow" panose="020B0606020202030204" pitchFamily="34" charset="0"/>
                <a:ea typeface="ＭＳ Ｐゴシック" panose="020B0600070205080204" pitchFamily="34" charset="-128"/>
              </a:rPr>
              <a:t>The differences between metabolic responses to starvation and trauma</a:t>
            </a:r>
          </a:p>
          <a:p>
            <a:pPr eaLnBrk="1" hangingPunct="1">
              <a:buSzPct val="125000"/>
              <a:buFontTx/>
              <a:buChar char="•"/>
            </a:pPr>
            <a:r>
              <a:rPr lang="en-US" altLang="zh-CN" sz="2800">
                <a:solidFill>
                  <a:schemeClr val="bg1"/>
                </a:solidFill>
                <a:latin typeface="Arial Narrow" panose="020B0606020202030204" pitchFamily="34" charset="0"/>
                <a:ea typeface="ＭＳ Ｐゴシック" panose="020B0600070205080204" pitchFamily="34" charset="-128"/>
              </a:rPr>
              <a:t>The effect of trauma on metabolic rate and substrate utilization</a:t>
            </a:r>
          </a:p>
          <a:p>
            <a:pPr eaLnBrk="1" hangingPunct="1">
              <a:buSzPct val="125000"/>
              <a:buFontTx/>
              <a:buChar char="•"/>
            </a:pPr>
            <a:r>
              <a:rPr lang="en-US" altLang="zh-CN" sz="2800">
                <a:solidFill>
                  <a:schemeClr val="bg1"/>
                </a:solidFill>
                <a:latin typeface="Arial Narrow" panose="020B0606020202030204" pitchFamily="34" charset="0"/>
                <a:ea typeface="ＭＳ Ｐゴシック" panose="020B0600070205080204" pitchFamily="34" charset="-128"/>
              </a:rPr>
              <a:t>Modifying the metabolic response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a:extLst>
              <a:ext uri="{FF2B5EF4-FFF2-40B4-BE49-F238E27FC236}">
                <a16:creationId xmlns:a16="http://schemas.microsoft.com/office/drawing/2014/main" id="{34B779BE-3A64-4190-862D-E8756745F6F6}"/>
              </a:ext>
            </a:extLst>
          </p:cNvPr>
          <p:cNvSpPr>
            <a:spLocks noGrp="1" noChangeArrowheads="1"/>
          </p:cNvSpPr>
          <p:nvPr>
            <p:ph type="title"/>
          </p:nvPr>
        </p:nvSpPr>
        <p:spPr>
          <a:xfrm>
            <a:off x="666750" y="438150"/>
            <a:ext cx="7772400" cy="1333500"/>
          </a:xfrm>
        </p:spPr>
        <p:txBody>
          <a:bodyPr/>
          <a:lstStyle/>
          <a:p>
            <a:pPr eaLnBrk="1" hangingPunct="1">
              <a:lnSpc>
                <a:spcPct val="100000"/>
              </a:lnSpc>
            </a:pPr>
            <a:r>
              <a:rPr lang="en-US" altLang="zh-CN" sz="3400" dirty="0">
                <a:ea typeface="宋体" panose="02010600030101010101" pitchFamily="2" charset="-122"/>
              </a:rPr>
              <a:t>Severity of </a:t>
            </a:r>
            <a:r>
              <a:rPr lang="en-CA" altLang="zh-CN" sz="3400" dirty="0">
                <a:ea typeface="宋体" panose="02010600030101010101" pitchFamily="2" charset="-122"/>
              </a:rPr>
              <a:t>Injury</a:t>
            </a:r>
            <a:r>
              <a:rPr lang="en-US" altLang="zh-CN" sz="3400" dirty="0">
                <a:ea typeface="宋体" panose="02010600030101010101" pitchFamily="2" charset="-122"/>
              </a:rPr>
              <a:t>: Effects on Nitrogen Losses and Metabolic Rate</a:t>
            </a:r>
          </a:p>
        </p:txBody>
      </p:sp>
      <p:sp>
        <p:nvSpPr>
          <p:cNvPr id="54274" name="Rectangle 3">
            <a:extLst>
              <a:ext uri="{FF2B5EF4-FFF2-40B4-BE49-F238E27FC236}">
                <a16:creationId xmlns:a16="http://schemas.microsoft.com/office/drawing/2014/main" id="{FDD648A2-30D2-49E1-B109-FC12DDBAA52C}"/>
              </a:ext>
            </a:extLst>
          </p:cNvPr>
          <p:cNvSpPr>
            <a:spLocks noGrp="1" noChangeArrowheads="1"/>
          </p:cNvSpPr>
          <p:nvPr>
            <p:ph type="body" idx="1"/>
          </p:nvPr>
        </p:nvSpPr>
        <p:spPr/>
        <p:txBody>
          <a:bodyPr/>
          <a:lstStyle/>
          <a:p>
            <a:pPr eaLnBrk="1" hangingPunct="1">
              <a:buFont typeface="Symbol" panose="05050102010706020507" pitchFamily="18" charset="2"/>
              <a:buNone/>
            </a:pPr>
            <a:r>
              <a:rPr lang="zh-CN" altLang="en-US">
                <a:ea typeface="宋体" panose="02010600030101010101" pitchFamily="2" charset="-122"/>
              </a:rPr>
              <a:t> </a:t>
            </a:r>
          </a:p>
        </p:txBody>
      </p:sp>
      <p:sp>
        <p:nvSpPr>
          <p:cNvPr id="54275" name="Text Box 12">
            <a:extLst>
              <a:ext uri="{FF2B5EF4-FFF2-40B4-BE49-F238E27FC236}">
                <a16:creationId xmlns:a16="http://schemas.microsoft.com/office/drawing/2014/main" id="{E4DA818D-0920-45C5-8213-FA5AD3B683EE}"/>
              </a:ext>
            </a:extLst>
          </p:cNvPr>
          <p:cNvSpPr txBox="1">
            <a:spLocks noChangeArrowheads="1"/>
          </p:cNvSpPr>
          <p:nvPr/>
        </p:nvSpPr>
        <p:spPr bwMode="auto">
          <a:xfrm>
            <a:off x="990600" y="6210300"/>
            <a:ext cx="440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zh-CN" sz="1600">
                <a:solidFill>
                  <a:schemeClr val="bg1"/>
                </a:solidFill>
                <a:latin typeface="Arial Narrow" panose="020B0606020202030204" pitchFamily="34" charset="0"/>
              </a:rPr>
              <a:t>Adapted from Long CL, et al. JPEN 1979;3:452-456</a:t>
            </a:r>
            <a:r>
              <a:rPr lang="en-US" altLang="zh-CN" sz="1800">
                <a:solidFill>
                  <a:schemeClr val="bg1"/>
                </a:solidFill>
                <a:latin typeface="Arial Narrow" panose="020B0606020202030204" pitchFamily="34" charset="0"/>
                <a:ea typeface="宋体" panose="02010600030101010101" pitchFamily="2" charset="-122"/>
              </a:rPr>
              <a:t> </a:t>
            </a:r>
          </a:p>
        </p:txBody>
      </p:sp>
      <p:grpSp>
        <p:nvGrpSpPr>
          <p:cNvPr id="54276" name="Group 299">
            <a:extLst>
              <a:ext uri="{FF2B5EF4-FFF2-40B4-BE49-F238E27FC236}">
                <a16:creationId xmlns:a16="http://schemas.microsoft.com/office/drawing/2014/main" id="{3D2DDE7D-991B-4DB2-AE5C-F56104D2A9A6}"/>
              </a:ext>
            </a:extLst>
          </p:cNvPr>
          <p:cNvGrpSpPr>
            <a:grpSpLocks/>
          </p:cNvGrpSpPr>
          <p:nvPr/>
        </p:nvGrpSpPr>
        <p:grpSpPr bwMode="auto">
          <a:xfrm>
            <a:off x="1450975" y="2074863"/>
            <a:ext cx="6342063" cy="4035425"/>
            <a:chOff x="914" y="1307"/>
            <a:chExt cx="3995" cy="2542"/>
          </a:xfrm>
        </p:grpSpPr>
        <p:sp>
          <p:nvSpPr>
            <p:cNvPr id="54278" name="Rectangle 83">
              <a:extLst>
                <a:ext uri="{FF2B5EF4-FFF2-40B4-BE49-F238E27FC236}">
                  <a16:creationId xmlns:a16="http://schemas.microsoft.com/office/drawing/2014/main" id="{5E92CEE5-8292-4BDB-8E91-EAEAB3B08715}"/>
                </a:ext>
              </a:extLst>
            </p:cNvPr>
            <p:cNvSpPr>
              <a:spLocks noChangeArrowheads="1"/>
            </p:cNvSpPr>
            <p:nvPr/>
          </p:nvSpPr>
          <p:spPr bwMode="auto">
            <a:xfrm>
              <a:off x="2441" y="3638"/>
              <a:ext cx="986"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279" name="Rectangle 84">
              <a:extLst>
                <a:ext uri="{FF2B5EF4-FFF2-40B4-BE49-F238E27FC236}">
                  <a16:creationId xmlns:a16="http://schemas.microsoft.com/office/drawing/2014/main" id="{2C93C2AB-1BCB-4328-A261-34E8B5523F70}"/>
                </a:ext>
              </a:extLst>
            </p:cNvPr>
            <p:cNvSpPr>
              <a:spLocks noChangeArrowheads="1"/>
            </p:cNvSpPr>
            <p:nvPr/>
          </p:nvSpPr>
          <p:spPr bwMode="auto">
            <a:xfrm>
              <a:off x="2414" y="3684"/>
              <a:ext cx="11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b="1">
                  <a:solidFill>
                    <a:schemeClr val="bg1"/>
                  </a:solidFill>
                  <a:latin typeface="Arial Narrow" panose="020B0606020202030204" pitchFamily="34" charset="0"/>
                  <a:ea typeface="宋体" panose="02010600030101010101" pitchFamily="2" charset="-122"/>
                </a:rPr>
                <a:t>Basal Metabolic Rate</a:t>
              </a:r>
            </a:p>
          </p:txBody>
        </p:sp>
        <p:sp>
          <p:nvSpPr>
            <p:cNvPr id="54280" name="Rectangle 86">
              <a:extLst>
                <a:ext uri="{FF2B5EF4-FFF2-40B4-BE49-F238E27FC236}">
                  <a16:creationId xmlns:a16="http://schemas.microsoft.com/office/drawing/2014/main" id="{DDDD9879-D4BC-41B6-964B-5B723EEDDFAF}"/>
                </a:ext>
              </a:extLst>
            </p:cNvPr>
            <p:cNvSpPr>
              <a:spLocks noChangeArrowheads="1"/>
            </p:cNvSpPr>
            <p:nvPr/>
          </p:nvSpPr>
          <p:spPr bwMode="auto">
            <a:xfrm>
              <a:off x="1393" y="1307"/>
              <a:ext cx="3513" cy="2089"/>
            </a:xfrm>
            <a:prstGeom prst="rect">
              <a:avLst/>
            </a:prstGeom>
            <a:solidFill>
              <a:srgbClr val="000000"/>
            </a:solidFill>
            <a:ln w="12700">
              <a:solidFill>
                <a:srgbClr val="FFFFFF"/>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281" name="Line 87">
              <a:extLst>
                <a:ext uri="{FF2B5EF4-FFF2-40B4-BE49-F238E27FC236}">
                  <a16:creationId xmlns:a16="http://schemas.microsoft.com/office/drawing/2014/main" id="{3B26E741-50B1-4D72-BEE5-8D9656654EC7}"/>
                </a:ext>
              </a:extLst>
            </p:cNvPr>
            <p:cNvSpPr>
              <a:spLocks noChangeShapeType="1"/>
            </p:cNvSpPr>
            <p:nvPr/>
          </p:nvSpPr>
          <p:spPr bwMode="auto">
            <a:xfrm>
              <a:off x="2011" y="2619"/>
              <a:ext cx="1" cy="31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2" name="Freeform 88">
              <a:extLst>
                <a:ext uri="{FF2B5EF4-FFF2-40B4-BE49-F238E27FC236}">
                  <a16:creationId xmlns:a16="http://schemas.microsoft.com/office/drawing/2014/main" id="{4A0D6E75-767E-4786-AAB2-B45D381EFBD9}"/>
                </a:ext>
              </a:extLst>
            </p:cNvPr>
            <p:cNvSpPr>
              <a:spLocks/>
            </p:cNvSpPr>
            <p:nvPr/>
          </p:nvSpPr>
          <p:spPr bwMode="auto">
            <a:xfrm>
              <a:off x="1988" y="2835"/>
              <a:ext cx="48" cy="104"/>
            </a:xfrm>
            <a:custGeom>
              <a:avLst/>
              <a:gdLst>
                <a:gd name="T0" fmla="*/ 48 w 48"/>
                <a:gd name="T1" fmla="*/ 0 h 104"/>
                <a:gd name="T2" fmla="*/ 23 w 48"/>
                <a:gd name="T3" fmla="*/ 104 h 104"/>
                <a:gd name="T4" fmla="*/ 0 w 48"/>
                <a:gd name="T5" fmla="*/ 0 h 104"/>
                <a:gd name="T6" fmla="*/ 48 w 48"/>
                <a:gd name="T7" fmla="*/ 0 h 104"/>
                <a:gd name="T8" fmla="*/ 0 60000 65536"/>
                <a:gd name="T9" fmla="*/ 0 60000 65536"/>
                <a:gd name="T10" fmla="*/ 0 60000 65536"/>
                <a:gd name="T11" fmla="*/ 0 60000 65536"/>
                <a:gd name="T12" fmla="*/ 0 w 48"/>
                <a:gd name="T13" fmla="*/ 0 h 104"/>
                <a:gd name="T14" fmla="*/ 48 w 48"/>
                <a:gd name="T15" fmla="*/ 104 h 104"/>
              </a:gdLst>
              <a:ahLst/>
              <a:cxnLst>
                <a:cxn ang="T8">
                  <a:pos x="T0" y="T1"/>
                </a:cxn>
                <a:cxn ang="T9">
                  <a:pos x="T2" y="T3"/>
                </a:cxn>
                <a:cxn ang="T10">
                  <a:pos x="T4" y="T5"/>
                </a:cxn>
                <a:cxn ang="T11">
                  <a:pos x="T6" y="T7"/>
                </a:cxn>
              </a:cxnLst>
              <a:rect l="T12" t="T13" r="T14" b="T15"/>
              <a:pathLst>
                <a:path w="48" h="104">
                  <a:moveTo>
                    <a:pt x="48" y="0"/>
                  </a:moveTo>
                  <a:lnTo>
                    <a:pt x="23" y="104"/>
                  </a:lnTo>
                  <a:lnTo>
                    <a:pt x="0" y="0"/>
                  </a:lnTo>
                  <a:lnTo>
                    <a:pt x="4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3" name="Freeform 89">
              <a:extLst>
                <a:ext uri="{FF2B5EF4-FFF2-40B4-BE49-F238E27FC236}">
                  <a16:creationId xmlns:a16="http://schemas.microsoft.com/office/drawing/2014/main" id="{A82F8B5F-C249-4229-A3EE-5CE8E1B301F8}"/>
                </a:ext>
              </a:extLst>
            </p:cNvPr>
            <p:cNvSpPr>
              <a:spLocks/>
            </p:cNvSpPr>
            <p:nvPr/>
          </p:nvSpPr>
          <p:spPr bwMode="auto">
            <a:xfrm>
              <a:off x="2446" y="2598"/>
              <a:ext cx="47" cy="103"/>
            </a:xfrm>
            <a:custGeom>
              <a:avLst/>
              <a:gdLst>
                <a:gd name="T0" fmla="*/ 47 w 47"/>
                <a:gd name="T1" fmla="*/ 0 h 103"/>
                <a:gd name="T2" fmla="*/ 24 w 47"/>
                <a:gd name="T3" fmla="*/ 103 h 103"/>
                <a:gd name="T4" fmla="*/ 0 w 47"/>
                <a:gd name="T5" fmla="*/ 0 h 103"/>
                <a:gd name="T6" fmla="*/ 47 w 47"/>
                <a:gd name="T7" fmla="*/ 0 h 103"/>
                <a:gd name="T8" fmla="*/ 0 60000 65536"/>
                <a:gd name="T9" fmla="*/ 0 60000 65536"/>
                <a:gd name="T10" fmla="*/ 0 60000 65536"/>
                <a:gd name="T11" fmla="*/ 0 60000 65536"/>
                <a:gd name="T12" fmla="*/ 0 w 47"/>
                <a:gd name="T13" fmla="*/ 0 h 103"/>
                <a:gd name="T14" fmla="*/ 47 w 47"/>
                <a:gd name="T15" fmla="*/ 103 h 103"/>
              </a:gdLst>
              <a:ahLst/>
              <a:cxnLst>
                <a:cxn ang="T8">
                  <a:pos x="T0" y="T1"/>
                </a:cxn>
                <a:cxn ang="T9">
                  <a:pos x="T2" y="T3"/>
                </a:cxn>
                <a:cxn ang="T10">
                  <a:pos x="T4" y="T5"/>
                </a:cxn>
                <a:cxn ang="T11">
                  <a:pos x="T6" y="T7"/>
                </a:cxn>
              </a:cxnLst>
              <a:rect l="T12" t="T13" r="T14" b="T15"/>
              <a:pathLst>
                <a:path w="47" h="103">
                  <a:moveTo>
                    <a:pt x="47" y="0"/>
                  </a:moveTo>
                  <a:lnTo>
                    <a:pt x="24" y="103"/>
                  </a:lnTo>
                  <a:lnTo>
                    <a:pt x="0" y="0"/>
                  </a:lnTo>
                  <a:lnTo>
                    <a:pt x="4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4" name="Freeform 90">
              <a:extLst>
                <a:ext uri="{FF2B5EF4-FFF2-40B4-BE49-F238E27FC236}">
                  <a16:creationId xmlns:a16="http://schemas.microsoft.com/office/drawing/2014/main" id="{8D869448-8137-4008-ABAE-3F1954778377}"/>
                </a:ext>
              </a:extLst>
            </p:cNvPr>
            <p:cNvSpPr>
              <a:spLocks/>
            </p:cNvSpPr>
            <p:nvPr/>
          </p:nvSpPr>
          <p:spPr bwMode="auto">
            <a:xfrm>
              <a:off x="2865" y="2395"/>
              <a:ext cx="46" cy="103"/>
            </a:xfrm>
            <a:custGeom>
              <a:avLst/>
              <a:gdLst>
                <a:gd name="T0" fmla="*/ 46 w 46"/>
                <a:gd name="T1" fmla="*/ 0 h 103"/>
                <a:gd name="T2" fmla="*/ 23 w 46"/>
                <a:gd name="T3" fmla="*/ 103 h 103"/>
                <a:gd name="T4" fmla="*/ 0 w 46"/>
                <a:gd name="T5" fmla="*/ 0 h 103"/>
                <a:gd name="T6" fmla="*/ 46 w 46"/>
                <a:gd name="T7" fmla="*/ 0 h 103"/>
                <a:gd name="T8" fmla="*/ 0 60000 65536"/>
                <a:gd name="T9" fmla="*/ 0 60000 65536"/>
                <a:gd name="T10" fmla="*/ 0 60000 65536"/>
                <a:gd name="T11" fmla="*/ 0 60000 65536"/>
                <a:gd name="T12" fmla="*/ 0 w 46"/>
                <a:gd name="T13" fmla="*/ 0 h 103"/>
                <a:gd name="T14" fmla="*/ 46 w 46"/>
                <a:gd name="T15" fmla="*/ 103 h 103"/>
              </a:gdLst>
              <a:ahLst/>
              <a:cxnLst>
                <a:cxn ang="T8">
                  <a:pos x="T0" y="T1"/>
                </a:cxn>
                <a:cxn ang="T9">
                  <a:pos x="T2" y="T3"/>
                </a:cxn>
                <a:cxn ang="T10">
                  <a:pos x="T4" y="T5"/>
                </a:cxn>
                <a:cxn ang="T11">
                  <a:pos x="T6" y="T7"/>
                </a:cxn>
              </a:cxnLst>
              <a:rect l="T12" t="T13" r="T14" b="T15"/>
              <a:pathLst>
                <a:path w="46" h="103">
                  <a:moveTo>
                    <a:pt x="46" y="0"/>
                  </a:moveTo>
                  <a:lnTo>
                    <a:pt x="23" y="103"/>
                  </a:lnTo>
                  <a:lnTo>
                    <a:pt x="0" y="0"/>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5" name="Freeform 91">
              <a:extLst>
                <a:ext uri="{FF2B5EF4-FFF2-40B4-BE49-F238E27FC236}">
                  <a16:creationId xmlns:a16="http://schemas.microsoft.com/office/drawing/2014/main" id="{0F2E0C84-21EC-443B-994D-757619A5C705}"/>
                </a:ext>
              </a:extLst>
            </p:cNvPr>
            <p:cNvSpPr>
              <a:spLocks/>
            </p:cNvSpPr>
            <p:nvPr/>
          </p:nvSpPr>
          <p:spPr bwMode="auto">
            <a:xfrm>
              <a:off x="3904" y="1799"/>
              <a:ext cx="46" cy="104"/>
            </a:xfrm>
            <a:custGeom>
              <a:avLst/>
              <a:gdLst>
                <a:gd name="T0" fmla="*/ 46 w 46"/>
                <a:gd name="T1" fmla="*/ 0 h 104"/>
                <a:gd name="T2" fmla="*/ 23 w 46"/>
                <a:gd name="T3" fmla="*/ 104 h 104"/>
                <a:gd name="T4" fmla="*/ 0 w 46"/>
                <a:gd name="T5" fmla="*/ 0 h 104"/>
                <a:gd name="T6" fmla="*/ 46 w 46"/>
                <a:gd name="T7" fmla="*/ 0 h 104"/>
                <a:gd name="T8" fmla="*/ 0 60000 65536"/>
                <a:gd name="T9" fmla="*/ 0 60000 65536"/>
                <a:gd name="T10" fmla="*/ 0 60000 65536"/>
                <a:gd name="T11" fmla="*/ 0 60000 65536"/>
                <a:gd name="T12" fmla="*/ 0 w 46"/>
                <a:gd name="T13" fmla="*/ 0 h 104"/>
                <a:gd name="T14" fmla="*/ 46 w 46"/>
                <a:gd name="T15" fmla="*/ 104 h 104"/>
              </a:gdLst>
              <a:ahLst/>
              <a:cxnLst>
                <a:cxn ang="T8">
                  <a:pos x="T0" y="T1"/>
                </a:cxn>
                <a:cxn ang="T9">
                  <a:pos x="T2" y="T3"/>
                </a:cxn>
                <a:cxn ang="T10">
                  <a:pos x="T4" y="T5"/>
                </a:cxn>
                <a:cxn ang="T11">
                  <a:pos x="T6" y="T7"/>
                </a:cxn>
              </a:cxnLst>
              <a:rect l="T12" t="T13" r="T14" b="T15"/>
              <a:pathLst>
                <a:path w="46" h="104">
                  <a:moveTo>
                    <a:pt x="46" y="0"/>
                  </a:moveTo>
                  <a:lnTo>
                    <a:pt x="23" y="104"/>
                  </a:lnTo>
                  <a:lnTo>
                    <a:pt x="0" y="0"/>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6" name="Freeform 92">
              <a:extLst>
                <a:ext uri="{FF2B5EF4-FFF2-40B4-BE49-F238E27FC236}">
                  <a16:creationId xmlns:a16="http://schemas.microsoft.com/office/drawing/2014/main" id="{3EDBF564-E32E-401D-8A8E-FC2A9352DCA7}"/>
                </a:ext>
              </a:extLst>
            </p:cNvPr>
            <p:cNvSpPr>
              <a:spLocks/>
            </p:cNvSpPr>
            <p:nvPr/>
          </p:nvSpPr>
          <p:spPr bwMode="auto">
            <a:xfrm>
              <a:off x="3904" y="1799"/>
              <a:ext cx="46" cy="104"/>
            </a:xfrm>
            <a:custGeom>
              <a:avLst/>
              <a:gdLst>
                <a:gd name="T0" fmla="*/ 46 w 46"/>
                <a:gd name="T1" fmla="*/ 0 h 104"/>
                <a:gd name="T2" fmla="*/ 23 w 46"/>
                <a:gd name="T3" fmla="*/ 104 h 104"/>
                <a:gd name="T4" fmla="*/ 0 w 46"/>
                <a:gd name="T5" fmla="*/ 0 h 104"/>
                <a:gd name="T6" fmla="*/ 46 w 46"/>
                <a:gd name="T7" fmla="*/ 0 h 104"/>
                <a:gd name="T8" fmla="*/ 0 60000 65536"/>
                <a:gd name="T9" fmla="*/ 0 60000 65536"/>
                <a:gd name="T10" fmla="*/ 0 60000 65536"/>
                <a:gd name="T11" fmla="*/ 0 60000 65536"/>
                <a:gd name="T12" fmla="*/ 0 w 46"/>
                <a:gd name="T13" fmla="*/ 0 h 104"/>
                <a:gd name="T14" fmla="*/ 46 w 46"/>
                <a:gd name="T15" fmla="*/ 104 h 104"/>
              </a:gdLst>
              <a:ahLst/>
              <a:cxnLst>
                <a:cxn ang="T8">
                  <a:pos x="T0" y="T1"/>
                </a:cxn>
                <a:cxn ang="T9">
                  <a:pos x="T2" y="T3"/>
                </a:cxn>
                <a:cxn ang="T10">
                  <a:pos x="T4" y="T5"/>
                </a:cxn>
                <a:cxn ang="T11">
                  <a:pos x="T6" y="T7"/>
                </a:cxn>
              </a:cxnLst>
              <a:rect l="T12" t="T13" r="T14" b="T15"/>
              <a:pathLst>
                <a:path w="46" h="104">
                  <a:moveTo>
                    <a:pt x="46" y="0"/>
                  </a:moveTo>
                  <a:lnTo>
                    <a:pt x="23" y="104"/>
                  </a:lnTo>
                  <a:lnTo>
                    <a:pt x="0" y="0"/>
                  </a:lnTo>
                  <a:lnTo>
                    <a:pt x="46"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287" name="Freeform 94">
              <a:extLst>
                <a:ext uri="{FF2B5EF4-FFF2-40B4-BE49-F238E27FC236}">
                  <a16:creationId xmlns:a16="http://schemas.microsoft.com/office/drawing/2014/main" id="{1A28DDFE-C613-4AA8-B175-9E507A929851}"/>
                </a:ext>
              </a:extLst>
            </p:cNvPr>
            <p:cNvSpPr>
              <a:spLocks/>
            </p:cNvSpPr>
            <p:nvPr/>
          </p:nvSpPr>
          <p:spPr bwMode="auto">
            <a:xfrm>
              <a:off x="3904" y="1799"/>
              <a:ext cx="46" cy="104"/>
            </a:xfrm>
            <a:custGeom>
              <a:avLst/>
              <a:gdLst>
                <a:gd name="T0" fmla="*/ 46 w 46"/>
                <a:gd name="T1" fmla="*/ 0 h 104"/>
                <a:gd name="T2" fmla="*/ 23 w 46"/>
                <a:gd name="T3" fmla="*/ 104 h 104"/>
                <a:gd name="T4" fmla="*/ 0 w 46"/>
                <a:gd name="T5" fmla="*/ 0 h 104"/>
                <a:gd name="T6" fmla="*/ 46 w 46"/>
                <a:gd name="T7" fmla="*/ 0 h 104"/>
                <a:gd name="T8" fmla="*/ 0 60000 65536"/>
                <a:gd name="T9" fmla="*/ 0 60000 65536"/>
                <a:gd name="T10" fmla="*/ 0 60000 65536"/>
                <a:gd name="T11" fmla="*/ 0 60000 65536"/>
                <a:gd name="T12" fmla="*/ 0 w 46"/>
                <a:gd name="T13" fmla="*/ 0 h 104"/>
                <a:gd name="T14" fmla="*/ 46 w 46"/>
                <a:gd name="T15" fmla="*/ 104 h 104"/>
              </a:gdLst>
              <a:ahLst/>
              <a:cxnLst>
                <a:cxn ang="T8">
                  <a:pos x="T0" y="T1"/>
                </a:cxn>
                <a:cxn ang="T9">
                  <a:pos x="T2" y="T3"/>
                </a:cxn>
                <a:cxn ang="T10">
                  <a:pos x="T4" y="T5"/>
                </a:cxn>
                <a:cxn ang="T11">
                  <a:pos x="T6" y="T7"/>
                </a:cxn>
              </a:cxnLst>
              <a:rect l="T12" t="T13" r="T14" b="T15"/>
              <a:pathLst>
                <a:path w="46" h="104">
                  <a:moveTo>
                    <a:pt x="46" y="0"/>
                  </a:moveTo>
                  <a:lnTo>
                    <a:pt x="23" y="104"/>
                  </a:lnTo>
                  <a:lnTo>
                    <a:pt x="0" y="0"/>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8" name="Freeform 95">
              <a:extLst>
                <a:ext uri="{FF2B5EF4-FFF2-40B4-BE49-F238E27FC236}">
                  <a16:creationId xmlns:a16="http://schemas.microsoft.com/office/drawing/2014/main" id="{40AF4791-F1C5-4D7F-A3F7-4C8D50574D10}"/>
                </a:ext>
              </a:extLst>
            </p:cNvPr>
            <p:cNvSpPr>
              <a:spLocks/>
            </p:cNvSpPr>
            <p:nvPr/>
          </p:nvSpPr>
          <p:spPr bwMode="auto">
            <a:xfrm>
              <a:off x="3904" y="1799"/>
              <a:ext cx="46" cy="104"/>
            </a:xfrm>
            <a:custGeom>
              <a:avLst/>
              <a:gdLst>
                <a:gd name="T0" fmla="*/ 46 w 46"/>
                <a:gd name="T1" fmla="*/ 0 h 104"/>
                <a:gd name="T2" fmla="*/ 23 w 46"/>
                <a:gd name="T3" fmla="*/ 104 h 104"/>
                <a:gd name="T4" fmla="*/ 0 w 46"/>
                <a:gd name="T5" fmla="*/ 0 h 104"/>
                <a:gd name="T6" fmla="*/ 46 w 46"/>
                <a:gd name="T7" fmla="*/ 0 h 104"/>
                <a:gd name="T8" fmla="*/ 0 60000 65536"/>
                <a:gd name="T9" fmla="*/ 0 60000 65536"/>
                <a:gd name="T10" fmla="*/ 0 60000 65536"/>
                <a:gd name="T11" fmla="*/ 0 60000 65536"/>
                <a:gd name="T12" fmla="*/ 0 w 46"/>
                <a:gd name="T13" fmla="*/ 0 h 104"/>
                <a:gd name="T14" fmla="*/ 46 w 46"/>
                <a:gd name="T15" fmla="*/ 104 h 104"/>
              </a:gdLst>
              <a:ahLst/>
              <a:cxnLst>
                <a:cxn ang="T8">
                  <a:pos x="T0" y="T1"/>
                </a:cxn>
                <a:cxn ang="T9">
                  <a:pos x="T2" y="T3"/>
                </a:cxn>
                <a:cxn ang="T10">
                  <a:pos x="T4" y="T5"/>
                </a:cxn>
                <a:cxn ang="T11">
                  <a:pos x="T6" y="T7"/>
                </a:cxn>
              </a:cxnLst>
              <a:rect l="T12" t="T13" r="T14" b="T15"/>
              <a:pathLst>
                <a:path w="46" h="104">
                  <a:moveTo>
                    <a:pt x="46" y="0"/>
                  </a:moveTo>
                  <a:lnTo>
                    <a:pt x="23" y="104"/>
                  </a:lnTo>
                  <a:lnTo>
                    <a:pt x="0" y="0"/>
                  </a:lnTo>
                  <a:lnTo>
                    <a:pt x="46"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289" name="Line 97">
              <a:extLst>
                <a:ext uri="{FF2B5EF4-FFF2-40B4-BE49-F238E27FC236}">
                  <a16:creationId xmlns:a16="http://schemas.microsoft.com/office/drawing/2014/main" id="{DA3086AF-7CAA-47A4-97FD-D1D26D40239C}"/>
                </a:ext>
              </a:extLst>
            </p:cNvPr>
            <p:cNvSpPr>
              <a:spLocks noChangeShapeType="1"/>
            </p:cNvSpPr>
            <p:nvPr/>
          </p:nvSpPr>
          <p:spPr bwMode="auto">
            <a:xfrm flipV="1">
              <a:off x="2285" y="243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0" name="Line 98">
              <a:extLst>
                <a:ext uri="{FF2B5EF4-FFF2-40B4-BE49-F238E27FC236}">
                  <a16:creationId xmlns:a16="http://schemas.microsoft.com/office/drawing/2014/main" id="{B8947F87-361F-4C33-833A-D41C268A9D8A}"/>
                </a:ext>
              </a:extLst>
            </p:cNvPr>
            <p:cNvSpPr>
              <a:spLocks noChangeShapeType="1"/>
            </p:cNvSpPr>
            <p:nvPr/>
          </p:nvSpPr>
          <p:spPr bwMode="auto">
            <a:xfrm flipV="1">
              <a:off x="2285" y="237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1" name="Line 99">
              <a:extLst>
                <a:ext uri="{FF2B5EF4-FFF2-40B4-BE49-F238E27FC236}">
                  <a16:creationId xmlns:a16="http://schemas.microsoft.com/office/drawing/2014/main" id="{1508E807-E831-44EC-A639-C580C1107BFE}"/>
                </a:ext>
              </a:extLst>
            </p:cNvPr>
            <p:cNvSpPr>
              <a:spLocks noChangeShapeType="1"/>
            </p:cNvSpPr>
            <p:nvPr/>
          </p:nvSpPr>
          <p:spPr bwMode="auto">
            <a:xfrm flipV="1">
              <a:off x="2285" y="2318"/>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2" name="Line 100">
              <a:extLst>
                <a:ext uri="{FF2B5EF4-FFF2-40B4-BE49-F238E27FC236}">
                  <a16:creationId xmlns:a16="http://schemas.microsoft.com/office/drawing/2014/main" id="{06CC1516-785D-407B-A4DD-EA4CB0000D21}"/>
                </a:ext>
              </a:extLst>
            </p:cNvPr>
            <p:cNvSpPr>
              <a:spLocks noChangeShapeType="1"/>
            </p:cNvSpPr>
            <p:nvPr/>
          </p:nvSpPr>
          <p:spPr bwMode="auto">
            <a:xfrm flipV="1">
              <a:off x="2285" y="2259"/>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3" name="Line 101">
              <a:extLst>
                <a:ext uri="{FF2B5EF4-FFF2-40B4-BE49-F238E27FC236}">
                  <a16:creationId xmlns:a16="http://schemas.microsoft.com/office/drawing/2014/main" id="{5438E88D-AB8C-4209-BC7D-91E75B9A271A}"/>
                </a:ext>
              </a:extLst>
            </p:cNvPr>
            <p:cNvSpPr>
              <a:spLocks noChangeShapeType="1"/>
            </p:cNvSpPr>
            <p:nvPr/>
          </p:nvSpPr>
          <p:spPr bwMode="auto">
            <a:xfrm flipV="1">
              <a:off x="2285" y="219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4" name="Line 102">
              <a:extLst>
                <a:ext uri="{FF2B5EF4-FFF2-40B4-BE49-F238E27FC236}">
                  <a16:creationId xmlns:a16="http://schemas.microsoft.com/office/drawing/2014/main" id="{2676F78C-58AE-4903-A50B-52A878DD2509}"/>
                </a:ext>
              </a:extLst>
            </p:cNvPr>
            <p:cNvSpPr>
              <a:spLocks noChangeShapeType="1"/>
            </p:cNvSpPr>
            <p:nvPr/>
          </p:nvSpPr>
          <p:spPr bwMode="auto">
            <a:xfrm flipV="1">
              <a:off x="2285" y="2138"/>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5" name="Line 103">
              <a:extLst>
                <a:ext uri="{FF2B5EF4-FFF2-40B4-BE49-F238E27FC236}">
                  <a16:creationId xmlns:a16="http://schemas.microsoft.com/office/drawing/2014/main" id="{EE0C2EAD-085E-4B03-B905-B15BA2FEC87C}"/>
                </a:ext>
              </a:extLst>
            </p:cNvPr>
            <p:cNvSpPr>
              <a:spLocks noChangeShapeType="1"/>
            </p:cNvSpPr>
            <p:nvPr/>
          </p:nvSpPr>
          <p:spPr bwMode="auto">
            <a:xfrm flipV="1">
              <a:off x="2285" y="207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6" name="Line 104">
              <a:extLst>
                <a:ext uri="{FF2B5EF4-FFF2-40B4-BE49-F238E27FC236}">
                  <a16:creationId xmlns:a16="http://schemas.microsoft.com/office/drawing/2014/main" id="{5EB6C818-C583-4701-9771-548500F93FE3}"/>
                </a:ext>
              </a:extLst>
            </p:cNvPr>
            <p:cNvSpPr>
              <a:spLocks noChangeShapeType="1"/>
            </p:cNvSpPr>
            <p:nvPr/>
          </p:nvSpPr>
          <p:spPr bwMode="auto">
            <a:xfrm flipV="1">
              <a:off x="2285" y="201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7" name="Line 105">
              <a:extLst>
                <a:ext uri="{FF2B5EF4-FFF2-40B4-BE49-F238E27FC236}">
                  <a16:creationId xmlns:a16="http://schemas.microsoft.com/office/drawing/2014/main" id="{03EF43B0-59B7-4CA0-AF27-ECB219531CDE}"/>
                </a:ext>
              </a:extLst>
            </p:cNvPr>
            <p:cNvSpPr>
              <a:spLocks noChangeShapeType="1"/>
            </p:cNvSpPr>
            <p:nvPr/>
          </p:nvSpPr>
          <p:spPr bwMode="auto">
            <a:xfrm flipV="1">
              <a:off x="2285" y="1958"/>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8" name="Line 106">
              <a:extLst>
                <a:ext uri="{FF2B5EF4-FFF2-40B4-BE49-F238E27FC236}">
                  <a16:creationId xmlns:a16="http://schemas.microsoft.com/office/drawing/2014/main" id="{39BE167A-2BF4-42FC-ACE3-D6040DA68F54}"/>
                </a:ext>
              </a:extLst>
            </p:cNvPr>
            <p:cNvSpPr>
              <a:spLocks noChangeShapeType="1"/>
            </p:cNvSpPr>
            <p:nvPr/>
          </p:nvSpPr>
          <p:spPr bwMode="auto">
            <a:xfrm flipV="1">
              <a:off x="2285" y="1899"/>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9" name="Line 107">
              <a:extLst>
                <a:ext uri="{FF2B5EF4-FFF2-40B4-BE49-F238E27FC236}">
                  <a16:creationId xmlns:a16="http://schemas.microsoft.com/office/drawing/2014/main" id="{E2632574-A9E4-400A-BA6D-7C71337D0D07}"/>
                </a:ext>
              </a:extLst>
            </p:cNvPr>
            <p:cNvSpPr>
              <a:spLocks noChangeShapeType="1"/>
            </p:cNvSpPr>
            <p:nvPr/>
          </p:nvSpPr>
          <p:spPr bwMode="auto">
            <a:xfrm flipV="1">
              <a:off x="2285" y="183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0" name="Line 108">
              <a:extLst>
                <a:ext uri="{FF2B5EF4-FFF2-40B4-BE49-F238E27FC236}">
                  <a16:creationId xmlns:a16="http://schemas.microsoft.com/office/drawing/2014/main" id="{3BFAF8BC-C9A4-4C74-B5F0-6739DAC1351B}"/>
                </a:ext>
              </a:extLst>
            </p:cNvPr>
            <p:cNvSpPr>
              <a:spLocks noChangeShapeType="1"/>
            </p:cNvSpPr>
            <p:nvPr/>
          </p:nvSpPr>
          <p:spPr bwMode="auto">
            <a:xfrm flipV="1">
              <a:off x="2285" y="1778"/>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1" name="Line 109">
              <a:extLst>
                <a:ext uri="{FF2B5EF4-FFF2-40B4-BE49-F238E27FC236}">
                  <a16:creationId xmlns:a16="http://schemas.microsoft.com/office/drawing/2014/main" id="{CCCD34AB-5197-4C93-87D7-0A3F96AFB0CB}"/>
                </a:ext>
              </a:extLst>
            </p:cNvPr>
            <p:cNvSpPr>
              <a:spLocks noChangeShapeType="1"/>
            </p:cNvSpPr>
            <p:nvPr/>
          </p:nvSpPr>
          <p:spPr bwMode="auto">
            <a:xfrm flipV="1">
              <a:off x="2285" y="1719"/>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2" name="Line 110">
              <a:extLst>
                <a:ext uri="{FF2B5EF4-FFF2-40B4-BE49-F238E27FC236}">
                  <a16:creationId xmlns:a16="http://schemas.microsoft.com/office/drawing/2014/main" id="{D6E90D7B-D198-4A30-BE0B-E5625DEEF4EB}"/>
                </a:ext>
              </a:extLst>
            </p:cNvPr>
            <p:cNvSpPr>
              <a:spLocks noChangeShapeType="1"/>
            </p:cNvSpPr>
            <p:nvPr/>
          </p:nvSpPr>
          <p:spPr bwMode="auto">
            <a:xfrm flipV="1">
              <a:off x="2285" y="165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3" name="Line 111">
              <a:extLst>
                <a:ext uri="{FF2B5EF4-FFF2-40B4-BE49-F238E27FC236}">
                  <a16:creationId xmlns:a16="http://schemas.microsoft.com/office/drawing/2014/main" id="{B0B57FD6-CD2C-4205-99CE-B7015E59DC29}"/>
                </a:ext>
              </a:extLst>
            </p:cNvPr>
            <p:cNvSpPr>
              <a:spLocks noChangeShapeType="1"/>
            </p:cNvSpPr>
            <p:nvPr/>
          </p:nvSpPr>
          <p:spPr bwMode="auto">
            <a:xfrm flipV="1">
              <a:off x="2285" y="1598"/>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4" name="Line 112">
              <a:extLst>
                <a:ext uri="{FF2B5EF4-FFF2-40B4-BE49-F238E27FC236}">
                  <a16:creationId xmlns:a16="http://schemas.microsoft.com/office/drawing/2014/main" id="{78CBEBFE-9B57-4EAC-B87D-47A5BF7B58B6}"/>
                </a:ext>
              </a:extLst>
            </p:cNvPr>
            <p:cNvSpPr>
              <a:spLocks noChangeShapeType="1"/>
            </p:cNvSpPr>
            <p:nvPr/>
          </p:nvSpPr>
          <p:spPr bwMode="auto">
            <a:xfrm flipV="1">
              <a:off x="2285" y="1539"/>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5" name="Line 113">
              <a:extLst>
                <a:ext uri="{FF2B5EF4-FFF2-40B4-BE49-F238E27FC236}">
                  <a16:creationId xmlns:a16="http://schemas.microsoft.com/office/drawing/2014/main" id="{5C931A7B-A527-4273-99AB-49B0FF0B2133}"/>
                </a:ext>
              </a:extLst>
            </p:cNvPr>
            <p:cNvSpPr>
              <a:spLocks noChangeShapeType="1"/>
            </p:cNvSpPr>
            <p:nvPr/>
          </p:nvSpPr>
          <p:spPr bwMode="auto">
            <a:xfrm flipV="1">
              <a:off x="2821" y="211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6" name="Line 114">
              <a:extLst>
                <a:ext uri="{FF2B5EF4-FFF2-40B4-BE49-F238E27FC236}">
                  <a16:creationId xmlns:a16="http://schemas.microsoft.com/office/drawing/2014/main" id="{87E5B510-0640-4DC4-B713-1C3AB992D55F}"/>
                </a:ext>
              </a:extLst>
            </p:cNvPr>
            <p:cNvSpPr>
              <a:spLocks noChangeShapeType="1"/>
            </p:cNvSpPr>
            <p:nvPr/>
          </p:nvSpPr>
          <p:spPr bwMode="auto">
            <a:xfrm flipV="1">
              <a:off x="2821" y="2056"/>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7" name="Line 115">
              <a:extLst>
                <a:ext uri="{FF2B5EF4-FFF2-40B4-BE49-F238E27FC236}">
                  <a16:creationId xmlns:a16="http://schemas.microsoft.com/office/drawing/2014/main" id="{65E44C81-1B1A-4F82-AE2F-42DC1AA643CE}"/>
                </a:ext>
              </a:extLst>
            </p:cNvPr>
            <p:cNvSpPr>
              <a:spLocks noChangeShapeType="1"/>
            </p:cNvSpPr>
            <p:nvPr/>
          </p:nvSpPr>
          <p:spPr bwMode="auto">
            <a:xfrm flipV="1">
              <a:off x="2821" y="1997"/>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8" name="Line 116">
              <a:extLst>
                <a:ext uri="{FF2B5EF4-FFF2-40B4-BE49-F238E27FC236}">
                  <a16:creationId xmlns:a16="http://schemas.microsoft.com/office/drawing/2014/main" id="{B041EABA-E5A0-4D54-91C5-84015394BDE6}"/>
                </a:ext>
              </a:extLst>
            </p:cNvPr>
            <p:cNvSpPr>
              <a:spLocks noChangeShapeType="1"/>
            </p:cNvSpPr>
            <p:nvPr/>
          </p:nvSpPr>
          <p:spPr bwMode="auto">
            <a:xfrm flipV="1">
              <a:off x="2821" y="1937"/>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9" name="Line 117">
              <a:extLst>
                <a:ext uri="{FF2B5EF4-FFF2-40B4-BE49-F238E27FC236}">
                  <a16:creationId xmlns:a16="http://schemas.microsoft.com/office/drawing/2014/main" id="{CB4608DC-D064-42B9-AEA9-90649C764DD5}"/>
                </a:ext>
              </a:extLst>
            </p:cNvPr>
            <p:cNvSpPr>
              <a:spLocks noChangeShapeType="1"/>
            </p:cNvSpPr>
            <p:nvPr/>
          </p:nvSpPr>
          <p:spPr bwMode="auto">
            <a:xfrm flipV="1">
              <a:off x="2821" y="1878"/>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0" name="Line 118">
              <a:extLst>
                <a:ext uri="{FF2B5EF4-FFF2-40B4-BE49-F238E27FC236}">
                  <a16:creationId xmlns:a16="http://schemas.microsoft.com/office/drawing/2014/main" id="{43FE35A2-1DA9-4715-B7A6-6FA9E3021EFB}"/>
                </a:ext>
              </a:extLst>
            </p:cNvPr>
            <p:cNvSpPr>
              <a:spLocks noChangeShapeType="1"/>
            </p:cNvSpPr>
            <p:nvPr/>
          </p:nvSpPr>
          <p:spPr bwMode="auto">
            <a:xfrm flipV="1">
              <a:off x="2821" y="1817"/>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1" name="Line 119">
              <a:extLst>
                <a:ext uri="{FF2B5EF4-FFF2-40B4-BE49-F238E27FC236}">
                  <a16:creationId xmlns:a16="http://schemas.microsoft.com/office/drawing/2014/main" id="{21419BE6-9B0B-4A51-90ED-94CC92500183}"/>
                </a:ext>
              </a:extLst>
            </p:cNvPr>
            <p:cNvSpPr>
              <a:spLocks noChangeShapeType="1"/>
            </p:cNvSpPr>
            <p:nvPr/>
          </p:nvSpPr>
          <p:spPr bwMode="auto">
            <a:xfrm flipV="1">
              <a:off x="2821" y="175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2" name="Line 120">
              <a:extLst>
                <a:ext uri="{FF2B5EF4-FFF2-40B4-BE49-F238E27FC236}">
                  <a16:creationId xmlns:a16="http://schemas.microsoft.com/office/drawing/2014/main" id="{794BB14F-53B2-4B2A-A5F1-94DED3764D23}"/>
                </a:ext>
              </a:extLst>
            </p:cNvPr>
            <p:cNvSpPr>
              <a:spLocks noChangeShapeType="1"/>
            </p:cNvSpPr>
            <p:nvPr/>
          </p:nvSpPr>
          <p:spPr bwMode="auto">
            <a:xfrm flipV="1">
              <a:off x="2821" y="1698"/>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3" name="Line 121">
              <a:extLst>
                <a:ext uri="{FF2B5EF4-FFF2-40B4-BE49-F238E27FC236}">
                  <a16:creationId xmlns:a16="http://schemas.microsoft.com/office/drawing/2014/main" id="{DE5DBEDF-373B-496C-B0A0-6EC4EEBB230C}"/>
                </a:ext>
              </a:extLst>
            </p:cNvPr>
            <p:cNvSpPr>
              <a:spLocks noChangeShapeType="1"/>
            </p:cNvSpPr>
            <p:nvPr/>
          </p:nvSpPr>
          <p:spPr bwMode="auto">
            <a:xfrm flipV="1">
              <a:off x="2821" y="1639"/>
              <a:ext cx="1" cy="2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4" name="Line 122">
              <a:extLst>
                <a:ext uri="{FF2B5EF4-FFF2-40B4-BE49-F238E27FC236}">
                  <a16:creationId xmlns:a16="http://schemas.microsoft.com/office/drawing/2014/main" id="{D59CAAB5-30CE-4634-B1DE-8117AC6289EC}"/>
                </a:ext>
              </a:extLst>
            </p:cNvPr>
            <p:cNvSpPr>
              <a:spLocks noChangeShapeType="1"/>
            </p:cNvSpPr>
            <p:nvPr/>
          </p:nvSpPr>
          <p:spPr bwMode="auto">
            <a:xfrm flipV="1">
              <a:off x="2821" y="157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5" name="Line 123">
              <a:extLst>
                <a:ext uri="{FF2B5EF4-FFF2-40B4-BE49-F238E27FC236}">
                  <a16:creationId xmlns:a16="http://schemas.microsoft.com/office/drawing/2014/main" id="{9D07B539-1B39-4976-94D0-9B2521954D87}"/>
                </a:ext>
              </a:extLst>
            </p:cNvPr>
            <p:cNvSpPr>
              <a:spLocks noChangeShapeType="1"/>
            </p:cNvSpPr>
            <p:nvPr/>
          </p:nvSpPr>
          <p:spPr bwMode="auto">
            <a:xfrm flipV="1">
              <a:off x="2821" y="1518"/>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6" name="Freeform 124">
              <a:extLst>
                <a:ext uri="{FF2B5EF4-FFF2-40B4-BE49-F238E27FC236}">
                  <a16:creationId xmlns:a16="http://schemas.microsoft.com/office/drawing/2014/main" id="{E2DFE76B-5C2C-4D81-9C43-F26215AA08EB}"/>
                </a:ext>
              </a:extLst>
            </p:cNvPr>
            <p:cNvSpPr>
              <a:spLocks/>
            </p:cNvSpPr>
            <p:nvPr/>
          </p:nvSpPr>
          <p:spPr bwMode="auto">
            <a:xfrm>
              <a:off x="2315" y="1694"/>
              <a:ext cx="96" cy="52"/>
            </a:xfrm>
            <a:custGeom>
              <a:avLst/>
              <a:gdLst>
                <a:gd name="T0" fmla="*/ 96 w 96"/>
                <a:gd name="T1" fmla="*/ 52 h 52"/>
                <a:gd name="T2" fmla="*/ 0 w 96"/>
                <a:gd name="T3" fmla="*/ 25 h 52"/>
                <a:gd name="T4" fmla="*/ 96 w 96"/>
                <a:gd name="T5" fmla="*/ 0 h 52"/>
                <a:gd name="T6" fmla="*/ 96 w 96"/>
                <a:gd name="T7" fmla="*/ 52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96" y="52"/>
                  </a:moveTo>
                  <a:lnTo>
                    <a:pt x="0" y="25"/>
                  </a:lnTo>
                  <a:lnTo>
                    <a:pt x="96" y="0"/>
                  </a:lnTo>
                  <a:lnTo>
                    <a:pt x="96"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7" name="Freeform 125">
              <a:extLst>
                <a:ext uri="{FF2B5EF4-FFF2-40B4-BE49-F238E27FC236}">
                  <a16:creationId xmlns:a16="http://schemas.microsoft.com/office/drawing/2014/main" id="{C1D1D55E-2722-427D-BA5B-57C66DBE0FA2}"/>
                </a:ext>
              </a:extLst>
            </p:cNvPr>
            <p:cNvSpPr>
              <a:spLocks/>
            </p:cNvSpPr>
            <p:nvPr/>
          </p:nvSpPr>
          <p:spPr bwMode="auto">
            <a:xfrm>
              <a:off x="2662" y="1694"/>
              <a:ext cx="96" cy="52"/>
            </a:xfrm>
            <a:custGeom>
              <a:avLst/>
              <a:gdLst>
                <a:gd name="T0" fmla="*/ 0 w 96"/>
                <a:gd name="T1" fmla="*/ 0 h 52"/>
                <a:gd name="T2" fmla="*/ 96 w 96"/>
                <a:gd name="T3" fmla="*/ 25 h 52"/>
                <a:gd name="T4" fmla="*/ 0 w 96"/>
                <a:gd name="T5" fmla="*/ 52 h 52"/>
                <a:gd name="T6" fmla="*/ 0 w 96"/>
                <a:gd name="T7" fmla="*/ 0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0" y="0"/>
                  </a:moveTo>
                  <a:lnTo>
                    <a:pt x="96" y="25"/>
                  </a:lnTo>
                  <a:lnTo>
                    <a:pt x="0" y="5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8" name="Rectangle 126">
              <a:extLst>
                <a:ext uri="{FF2B5EF4-FFF2-40B4-BE49-F238E27FC236}">
                  <a16:creationId xmlns:a16="http://schemas.microsoft.com/office/drawing/2014/main" id="{5945E6C6-3826-4D9B-898B-9F57DD0D0DFA}"/>
                </a:ext>
              </a:extLst>
            </p:cNvPr>
            <p:cNvSpPr>
              <a:spLocks noChangeArrowheads="1"/>
            </p:cNvSpPr>
            <p:nvPr/>
          </p:nvSpPr>
          <p:spPr bwMode="auto">
            <a:xfrm>
              <a:off x="2334" y="1335"/>
              <a:ext cx="452"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19" name="Rectangle 127">
              <a:extLst>
                <a:ext uri="{FF2B5EF4-FFF2-40B4-BE49-F238E27FC236}">
                  <a16:creationId xmlns:a16="http://schemas.microsoft.com/office/drawing/2014/main" id="{25771186-C4B5-4103-9478-689B7F1B2871}"/>
                </a:ext>
              </a:extLst>
            </p:cNvPr>
            <p:cNvSpPr>
              <a:spLocks noChangeArrowheads="1"/>
            </p:cNvSpPr>
            <p:nvPr/>
          </p:nvSpPr>
          <p:spPr bwMode="auto">
            <a:xfrm>
              <a:off x="2391" y="1369"/>
              <a:ext cx="33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solidFill>
                    <a:srgbClr val="FFFFFF"/>
                  </a:solidFill>
                  <a:latin typeface="Arial Narrow" panose="020B0606020202030204" pitchFamily="34" charset="0"/>
                  <a:ea typeface="宋体" panose="02010600030101010101" pitchFamily="2" charset="-122"/>
                </a:rPr>
                <a:t>Cirugía</a:t>
              </a:r>
              <a:endParaRPr lang="en-US" altLang="zh-CN">
                <a:ea typeface="宋体" panose="02010600030101010101" pitchFamily="2" charset="-122"/>
              </a:endParaRPr>
            </a:p>
          </p:txBody>
        </p:sp>
        <p:sp>
          <p:nvSpPr>
            <p:cNvPr id="54320" name="Rectangle 128">
              <a:extLst>
                <a:ext uri="{FF2B5EF4-FFF2-40B4-BE49-F238E27FC236}">
                  <a16:creationId xmlns:a16="http://schemas.microsoft.com/office/drawing/2014/main" id="{EE597032-F519-4599-B283-2BFB3A35A462}"/>
                </a:ext>
              </a:extLst>
            </p:cNvPr>
            <p:cNvSpPr>
              <a:spLocks noChangeArrowheads="1"/>
            </p:cNvSpPr>
            <p:nvPr/>
          </p:nvSpPr>
          <p:spPr bwMode="auto">
            <a:xfrm>
              <a:off x="2340" y="1461"/>
              <a:ext cx="406"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21" name="Rectangle 129">
              <a:extLst>
                <a:ext uri="{FF2B5EF4-FFF2-40B4-BE49-F238E27FC236}">
                  <a16:creationId xmlns:a16="http://schemas.microsoft.com/office/drawing/2014/main" id="{9F73C893-1845-4589-8295-CA3DCDEBE96F}"/>
                </a:ext>
              </a:extLst>
            </p:cNvPr>
            <p:cNvSpPr>
              <a:spLocks noChangeArrowheads="1"/>
            </p:cNvSpPr>
            <p:nvPr/>
          </p:nvSpPr>
          <p:spPr bwMode="auto">
            <a:xfrm>
              <a:off x="2397" y="1495"/>
              <a:ext cx="29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solidFill>
                    <a:srgbClr val="FFFFFF"/>
                  </a:solidFill>
                  <a:latin typeface="Arial Narrow" panose="020B0606020202030204" pitchFamily="34" charset="0"/>
                  <a:ea typeface="宋体" panose="02010600030101010101" pitchFamily="2" charset="-122"/>
                </a:rPr>
                <a:t>mayor</a:t>
              </a:r>
              <a:endParaRPr lang="en-US" altLang="zh-CN">
                <a:ea typeface="宋体" panose="02010600030101010101" pitchFamily="2" charset="-122"/>
              </a:endParaRPr>
            </a:p>
          </p:txBody>
        </p:sp>
        <p:sp>
          <p:nvSpPr>
            <p:cNvPr id="54322" name="Rectangle 130">
              <a:extLst>
                <a:ext uri="{FF2B5EF4-FFF2-40B4-BE49-F238E27FC236}">
                  <a16:creationId xmlns:a16="http://schemas.microsoft.com/office/drawing/2014/main" id="{391CF075-1424-44B0-AD27-74C19484AA0B}"/>
                </a:ext>
              </a:extLst>
            </p:cNvPr>
            <p:cNvSpPr>
              <a:spLocks noChangeArrowheads="1"/>
            </p:cNvSpPr>
            <p:nvPr/>
          </p:nvSpPr>
          <p:spPr bwMode="auto">
            <a:xfrm>
              <a:off x="1760" y="2984"/>
              <a:ext cx="452"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23" name="Rectangle 131">
              <a:extLst>
                <a:ext uri="{FF2B5EF4-FFF2-40B4-BE49-F238E27FC236}">
                  <a16:creationId xmlns:a16="http://schemas.microsoft.com/office/drawing/2014/main" id="{EB4F2426-3D23-4563-A502-1480FBC1511A}"/>
                </a:ext>
              </a:extLst>
            </p:cNvPr>
            <p:cNvSpPr>
              <a:spLocks noChangeArrowheads="1"/>
            </p:cNvSpPr>
            <p:nvPr/>
          </p:nvSpPr>
          <p:spPr bwMode="auto">
            <a:xfrm>
              <a:off x="1817" y="3018"/>
              <a:ext cx="25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solidFill>
                    <a:srgbClr val="FFFFFF"/>
                  </a:solidFill>
                  <a:latin typeface="Arial Narrow" panose="020B0606020202030204" pitchFamily="34" charset="0"/>
                  <a:ea typeface="宋体" panose="02010600030101010101" pitchFamily="2" charset="-122"/>
                </a:rPr>
                <a:t>Cirug</a:t>
              </a:r>
              <a:endParaRPr lang="en-US" altLang="zh-CN">
                <a:ea typeface="宋体" panose="02010600030101010101" pitchFamily="2" charset="-122"/>
              </a:endParaRPr>
            </a:p>
          </p:txBody>
        </p:sp>
        <p:sp>
          <p:nvSpPr>
            <p:cNvPr id="54324" name="Rectangle 132">
              <a:extLst>
                <a:ext uri="{FF2B5EF4-FFF2-40B4-BE49-F238E27FC236}">
                  <a16:creationId xmlns:a16="http://schemas.microsoft.com/office/drawing/2014/main" id="{C212EC7C-8594-4914-84F8-F43F0E19A8E4}"/>
                </a:ext>
              </a:extLst>
            </p:cNvPr>
            <p:cNvSpPr>
              <a:spLocks noChangeArrowheads="1"/>
            </p:cNvSpPr>
            <p:nvPr/>
          </p:nvSpPr>
          <p:spPr bwMode="auto">
            <a:xfrm>
              <a:off x="2067" y="3018"/>
              <a:ext cx="2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solidFill>
                    <a:srgbClr val="FFFFFF"/>
                  </a:solidFill>
                  <a:latin typeface="Arial Narrow" panose="020B0606020202030204" pitchFamily="34" charset="0"/>
                  <a:ea typeface="宋体" panose="02010600030101010101" pitchFamily="2" charset="-122"/>
                </a:rPr>
                <a:t>í</a:t>
              </a:r>
              <a:endParaRPr lang="en-US" altLang="zh-CN">
                <a:ea typeface="宋体" panose="02010600030101010101" pitchFamily="2" charset="-122"/>
              </a:endParaRPr>
            </a:p>
          </p:txBody>
        </p:sp>
        <p:sp>
          <p:nvSpPr>
            <p:cNvPr id="54325" name="Rectangle 133">
              <a:extLst>
                <a:ext uri="{FF2B5EF4-FFF2-40B4-BE49-F238E27FC236}">
                  <a16:creationId xmlns:a16="http://schemas.microsoft.com/office/drawing/2014/main" id="{469845B1-5646-405C-9954-F6CE5B958235}"/>
                </a:ext>
              </a:extLst>
            </p:cNvPr>
            <p:cNvSpPr>
              <a:spLocks noChangeArrowheads="1"/>
            </p:cNvSpPr>
            <p:nvPr/>
          </p:nvSpPr>
          <p:spPr bwMode="auto">
            <a:xfrm>
              <a:off x="2096" y="3018"/>
              <a:ext cx="5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solidFill>
                    <a:srgbClr val="FFFFFF"/>
                  </a:solidFill>
                  <a:latin typeface="Arial Narrow" panose="020B0606020202030204" pitchFamily="34" charset="0"/>
                  <a:ea typeface="宋体" panose="02010600030101010101" pitchFamily="2" charset="-122"/>
                </a:rPr>
                <a:t>a</a:t>
              </a:r>
              <a:endParaRPr lang="en-US" altLang="zh-CN">
                <a:ea typeface="宋体" panose="02010600030101010101" pitchFamily="2" charset="-122"/>
              </a:endParaRPr>
            </a:p>
          </p:txBody>
        </p:sp>
        <p:sp>
          <p:nvSpPr>
            <p:cNvPr id="54326" name="Rectangle 134">
              <a:extLst>
                <a:ext uri="{FF2B5EF4-FFF2-40B4-BE49-F238E27FC236}">
                  <a16:creationId xmlns:a16="http://schemas.microsoft.com/office/drawing/2014/main" id="{ADBAA60B-E97A-4032-A5D7-E0D9E010A0E5}"/>
                </a:ext>
              </a:extLst>
            </p:cNvPr>
            <p:cNvSpPr>
              <a:spLocks noChangeArrowheads="1"/>
            </p:cNvSpPr>
            <p:nvPr/>
          </p:nvSpPr>
          <p:spPr bwMode="auto">
            <a:xfrm>
              <a:off x="1750" y="3111"/>
              <a:ext cx="47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27" name="Rectangle 135">
              <a:extLst>
                <a:ext uri="{FF2B5EF4-FFF2-40B4-BE49-F238E27FC236}">
                  <a16:creationId xmlns:a16="http://schemas.microsoft.com/office/drawing/2014/main" id="{8D902EA3-4C27-44D8-8510-AE15379F164F}"/>
                </a:ext>
              </a:extLst>
            </p:cNvPr>
            <p:cNvSpPr>
              <a:spLocks noChangeArrowheads="1"/>
            </p:cNvSpPr>
            <p:nvPr/>
          </p:nvSpPr>
          <p:spPr bwMode="auto">
            <a:xfrm>
              <a:off x="1807" y="3145"/>
              <a:ext cx="35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solidFill>
                    <a:srgbClr val="FFFFFF"/>
                  </a:solidFill>
                  <a:latin typeface="Arial Narrow" panose="020B0606020202030204" pitchFamily="34" charset="0"/>
                  <a:ea typeface="宋体" panose="02010600030101010101" pitchFamily="2" charset="-122"/>
                </a:rPr>
                <a:t>electiva</a:t>
              </a:r>
              <a:endParaRPr lang="en-US" altLang="zh-CN">
                <a:ea typeface="宋体" panose="02010600030101010101" pitchFamily="2" charset="-122"/>
              </a:endParaRPr>
            </a:p>
          </p:txBody>
        </p:sp>
        <p:sp>
          <p:nvSpPr>
            <p:cNvPr id="54328" name="Rectangle 136">
              <a:extLst>
                <a:ext uri="{FF2B5EF4-FFF2-40B4-BE49-F238E27FC236}">
                  <a16:creationId xmlns:a16="http://schemas.microsoft.com/office/drawing/2014/main" id="{CB2774A0-E27E-47F7-9A94-B4347F09B52A}"/>
                </a:ext>
              </a:extLst>
            </p:cNvPr>
            <p:cNvSpPr>
              <a:spLocks noChangeArrowheads="1"/>
            </p:cNvSpPr>
            <p:nvPr/>
          </p:nvSpPr>
          <p:spPr bwMode="auto">
            <a:xfrm>
              <a:off x="2205" y="2703"/>
              <a:ext cx="53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29" name="Rectangle 137">
              <a:extLst>
                <a:ext uri="{FF2B5EF4-FFF2-40B4-BE49-F238E27FC236}">
                  <a16:creationId xmlns:a16="http://schemas.microsoft.com/office/drawing/2014/main" id="{16F3C426-F22A-4142-95AF-5C8DCEF80356}"/>
                </a:ext>
              </a:extLst>
            </p:cNvPr>
            <p:cNvSpPr>
              <a:spLocks noChangeArrowheads="1"/>
            </p:cNvSpPr>
            <p:nvPr/>
          </p:nvSpPr>
          <p:spPr bwMode="auto">
            <a:xfrm>
              <a:off x="2262" y="2737"/>
              <a:ext cx="3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solidFill>
                    <a:srgbClr val="FFFFFF"/>
                  </a:solidFill>
                  <a:latin typeface="Arial Narrow" panose="020B0606020202030204" pitchFamily="34" charset="0"/>
                  <a:ea typeface="宋体" panose="02010600030101010101" pitchFamily="2" charset="-122"/>
                </a:rPr>
                <a:t>Infecci</a:t>
              </a:r>
              <a:endParaRPr lang="en-US" altLang="zh-CN">
                <a:ea typeface="宋体" panose="02010600030101010101" pitchFamily="2" charset="-122"/>
              </a:endParaRPr>
            </a:p>
          </p:txBody>
        </p:sp>
        <p:sp>
          <p:nvSpPr>
            <p:cNvPr id="54330" name="Rectangle 138">
              <a:extLst>
                <a:ext uri="{FF2B5EF4-FFF2-40B4-BE49-F238E27FC236}">
                  <a16:creationId xmlns:a16="http://schemas.microsoft.com/office/drawing/2014/main" id="{75FA054A-0A9F-46B2-9BE9-C86DDE698E60}"/>
                </a:ext>
              </a:extLst>
            </p:cNvPr>
            <p:cNvSpPr>
              <a:spLocks noChangeArrowheads="1"/>
            </p:cNvSpPr>
            <p:nvPr/>
          </p:nvSpPr>
          <p:spPr bwMode="auto">
            <a:xfrm>
              <a:off x="2565" y="2737"/>
              <a:ext cx="5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solidFill>
                    <a:srgbClr val="FFFFFF"/>
                  </a:solidFill>
                  <a:latin typeface="Arial Narrow" panose="020B0606020202030204" pitchFamily="34" charset="0"/>
                  <a:ea typeface="宋体" panose="02010600030101010101" pitchFamily="2" charset="-122"/>
                </a:rPr>
                <a:t>ó</a:t>
              </a:r>
              <a:endParaRPr lang="en-US" altLang="zh-CN">
                <a:ea typeface="宋体" panose="02010600030101010101" pitchFamily="2" charset="-122"/>
              </a:endParaRPr>
            </a:p>
          </p:txBody>
        </p:sp>
        <p:sp>
          <p:nvSpPr>
            <p:cNvPr id="54331" name="Rectangle 139">
              <a:extLst>
                <a:ext uri="{FF2B5EF4-FFF2-40B4-BE49-F238E27FC236}">
                  <a16:creationId xmlns:a16="http://schemas.microsoft.com/office/drawing/2014/main" id="{6AA0D2DA-40F0-4F0A-9578-98328874316A}"/>
                </a:ext>
              </a:extLst>
            </p:cNvPr>
            <p:cNvSpPr>
              <a:spLocks noChangeArrowheads="1"/>
            </p:cNvSpPr>
            <p:nvPr/>
          </p:nvSpPr>
          <p:spPr bwMode="auto">
            <a:xfrm>
              <a:off x="2623" y="2737"/>
              <a:ext cx="5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solidFill>
                    <a:srgbClr val="FFFFFF"/>
                  </a:solidFill>
                  <a:latin typeface="Arial Narrow" panose="020B0606020202030204" pitchFamily="34" charset="0"/>
                  <a:ea typeface="宋体" panose="02010600030101010101" pitchFamily="2" charset="-122"/>
                </a:rPr>
                <a:t>n</a:t>
              </a:r>
              <a:endParaRPr lang="en-US" altLang="zh-CN">
                <a:ea typeface="宋体" panose="02010600030101010101" pitchFamily="2" charset="-122"/>
              </a:endParaRPr>
            </a:p>
          </p:txBody>
        </p:sp>
        <p:sp>
          <p:nvSpPr>
            <p:cNvPr id="54332" name="Rectangle 140">
              <a:extLst>
                <a:ext uri="{FF2B5EF4-FFF2-40B4-BE49-F238E27FC236}">
                  <a16:creationId xmlns:a16="http://schemas.microsoft.com/office/drawing/2014/main" id="{7B0174D0-95A2-489E-96C5-2056EC2D3DCD}"/>
                </a:ext>
              </a:extLst>
            </p:cNvPr>
            <p:cNvSpPr>
              <a:spLocks noChangeArrowheads="1"/>
            </p:cNvSpPr>
            <p:nvPr/>
          </p:nvSpPr>
          <p:spPr bwMode="auto">
            <a:xfrm>
              <a:off x="2788" y="2511"/>
              <a:ext cx="43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33" name="Rectangle 141">
              <a:extLst>
                <a:ext uri="{FF2B5EF4-FFF2-40B4-BE49-F238E27FC236}">
                  <a16:creationId xmlns:a16="http://schemas.microsoft.com/office/drawing/2014/main" id="{E4DAD106-8317-47BB-AF9C-AE90F8ECD310}"/>
                </a:ext>
              </a:extLst>
            </p:cNvPr>
            <p:cNvSpPr>
              <a:spLocks noChangeArrowheads="1"/>
            </p:cNvSpPr>
            <p:nvPr/>
          </p:nvSpPr>
          <p:spPr bwMode="auto">
            <a:xfrm>
              <a:off x="2845" y="2545"/>
              <a:ext cx="31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solidFill>
                    <a:srgbClr val="FFFFFF"/>
                  </a:solidFill>
                  <a:latin typeface="Arial Narrow" panose="020B0606020202030204" pitchFamily="34" charset="0"/>
                  <a:ea typeface="宋体" panose="02010600030101010101" pitchFamily="2" charset="-122"/>
                </a:rPr>
                <a:t>Sepsis</a:t>
              </a:r>
              <a:endParaRPr lang="en-US" altLang="zh-CN">
                <a:ea typeface="宋体" panose="02010600030101010101" pitchFamily="2" charset="-122"/>
              </a:endParaRPr>
            </a:p>
          </p:txBody>
        </p:sp>
        <p:sp>
          <p:nvSpPr>
            <p:cNvPr id="54334" name="Rectangle 142">
              <a:extLst>
                <a:ext uri="{FF2B5EF4-FFF2-40B4-BE49-F238E27FC236}">
                  <a16:creationId xmlns:a16="http://schemas.microsoft.com/office/drawing/2014/main" id="{2116B1CD-8E8B-468E-B08A-9D841BEF78DC}"/>
                </a:ext>
              </a:extLst>
            </p:cNvPr>
            <p:cNvSpPr>
              <a:spLocks noChangeArrowheads="1"/>
            </p:cNvSpPr>
            <p:nvPr/>
          </p:nvSpPr>
          <p:spPr bwMode="auto">
            <a:xfrm>
              <a:off x="2814" y="2640"/>
              <a:ext cx="377"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35" name="Rectangle 143">
              <a:extLst>
                <a:ext uri="{FF2B5EF4-FFF2-40B4-BE49-F238E27FC236}">
                  <a16:creationId xmlns:a16="http://schemas.microsoft.com/office/drawing/2014/main" id="{7C69DD43-ADA9-4155-ABF4-17D18E04986B}"/>
                </a:ext>
              </a:extLst>
            </p:cNvPr>
            <p:cNvSpPr>
              <a:spLocks noChangeArrowheads="1"/>
            </p:cNvSpPr>
            <p:nvPr/>
          </p:nvSpPr>
          <p:spPr bwMode="auto">
            <a:xfrm>
              <a:off x="2871" y="2674"/>
              <a:ext cx="26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solidFill>
                    <a:srgbClr val="FFFFFF"/>
                  </a:solidFill>
                  <a:latin typeface="Arial Narrow" panose="020B0606020202030204" pitchFamily="34" charset="0"/>
                  <a:ea typeface="宋体" panose="02010600030101010101" pitchFamily="2" charset="-122"/>
                </a:rPr>
                <a:t>grave</a:t>
              </a:r>
              <a:endParaRPr lang="en-US" altLang="zh-CN">
                <a:ea typeface="宋体" panose="02010600030101010101" pitchFamily="2" charset="-122"/>
              </a:endParaRPr>
            </a:p>
          </p:txBody>
        </p:sp>
        <p:sp>
          <p:nvSpPr>
            <p:cNvPr id="54336" name="Rectangle 144">
              <a:extLst>
                <a:ext uri="{FF2B5EF4-FFF2-40B4-BE49-F238E27FC236}">
                  <a16:creationId xmlns:a16="http://schemas.microsoft.com/office/drawing/2014/main" id="{875A0110-0BC6-4B47-ADA6-9E6C7FC6CF34}"/>
                </a:ext>
              </a:extLst>
            </p:cNvPr>
            <p:cNvSpPr>
              <a:spLocks noChangeArrowheads="1"/>
            </p:cNvSpPr>
            <p:nvPr/>
          </p:nvSpPr>
          <p:spPr bwMode="auto">
            <a:xfrm>
              <a:off x="3534" y="1913"/>
              <a:ext cx="667"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37" name="Rectangle 145">
              <a:extLst>
                <a:ext uri="{FF2B5EF4-FFF2-40B4-BE49-F238E27FC236}">
                  <a16:creationId xmlns:a16="http://schemas.microsoft.com/office/drawing/2014/main" id="{950AC02F-D2B7-46B0-BD61-302B99DD9538}"/>
                </a:ext>
              </a:extLst>
            </p:cNvPr>
            <p:cNvSpPr>
              <a:spLocks noChangeArrowheads="1"/>
            </p:cNvSpPr>
            <p:nvPr/>
          </p:nvSpPr>
          <p:spPr bwMode="auto">
            <a:xfrm>
              <a:off x="3591" y="1947"/>
              <a:ext cx="55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solidFill>
                    <a:srgbClr val="FFFFFF"/>
                  </a:solidFill>
                  <a:latin typeface="Arial Narrow" panose="020B0606020202030204" pitchFamily="34" charset="0"/>
                  <a:ea typeface="宋体" panose="02010600030101010101" pitchFamily="2" charset="-122"/>
                </a:rPr>
                <a:t>Quemadura</a:t>
              </a:r>
              <a:endParaRPr lang="en-US" altLang="zh-CN">
                <a:ea typeface="宋体" panose="02010600030101010101" pitchFamily="2" charset="-122"/>
              </a:endParaRPr>
            </a:p>
          </p:txBody>
        </p:sp>
        <p:sp>
          <p:nvSpPr>
            <p:cNvPr id="54338" name="Rectangle 146">
              <a:extLst>
                <a:ext uri="{FF2B5EF4-FFF2-40B4-BE49-F238E27FC236}">
                  <a16:creationId xmlns:a16="http://schemas.microsoft.com/office/drawing/2014/main" id="{66A166E3-06E1-436D-BCCD-66263C4AD23D}"/>
                </a:ext>
              </a:extLst>
            </p:cNvPr>
            <p:cNvSpPr>
              <a:spLocks noChangeArrowheads="1"/>
            </p:cNvSpPr>
            <p:nvPr/>
          </p:nvSpPr>
          <p:spPr bwMode="auto">
            <a:xfrm>
              <a:off x="3386" y="2044"/>
              <a:ext cx="963"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39" name="Rectangle 147">
              <a:extLst>
                <a:ext uri="{FF2B5EF4-FFF2-40B4-BE49-F238E27FC236}">
                  <a16:creationId xmlns:a16="http://schemas.microsoft.com/office/drawing/2014/main" id="{7C2F764D-E2CE-4B3A-A76F-6234ADC92FDE}"/>
                </a:ext>
              </a:extLst>
            </p:cNvPr>
            <p:cNvSpPr>
              <a:spLocks noChangeArrowheads="1"/>
            </p:cNvSpPr>
            <p:nvPr/>
          </p:nvSpPr>
          <p:spPr bwMode="auto">
            <a:xfrm>
              <a:off x="3443" y="2078"/>
              <a:ext cx="84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a:solidFill>
                    <a:srgbClr val="FFFFFF"/>
                  </a:solidFill>
                  <a:latin typeface="Arial Narrow" panose="020B0606020202030204" pitchFamily="34" charset="0"/>
                  <a:ea typeface="宋体" panose="02010600030101010101" pitchFamily="2" charset="-122"/>
                </a:rPr>
                <a:t>moderada a grave</a:t>
              </a:r>
              <a:endParaRPr lang="en-US" altLang="zh-CN">
                <a:ea typeface="宋体" panose="02010600030101010101" pitchFamily="2" charset="-122"/>
              </a:endParaRPr>
            </a:p>
          </p:txBody>
        </p:sp>
        <p:sp>
          <p:nvSpPr>
            <p:cNvPr id="54340" name="Freeform 148">
              <a:extLst>
                <a:ext uri="{FF2B5EF4-FFF2-40B4-BE49-F238E27FC236}">
                  <a16:creationId xmlns:a16="http://schemas.microsoft.com/office/drawing/2014/main" id="{631DCC56-4272-4FB8-8344-0A67C52FF539}"/>
                </a:ext>
              </a:extLst>
            </p:cNvPr>
            <p:cNvSpPr>
              <a:spLocks/>
            </p:cNvSpPr>
            <p:nvPr/>
          </p:nvSpPr>
          <p:spPr bwMode="auto">
            <a:xfrm>
              <a:off x="3501" y="3546"/>
              <a:ext cx="138" cy="74"/>
            </a:xfrm>
            <a:custGeom>
              <a:avLst/>
              <a:gdLst>
                <a:gd name="T0" fmla="*/ 0 w 138"/>
                <a:gd name="T1" fmla="*/ 0 h 74"/>
                <a:gd name="T2" fmla="*/ 138 w 138"/>
                <a:gd name="T3" fmla="*/ 36 h 74"/>
                <a:gd name="T4" fmla="*/ 0 w 138"/>
                <a:gd name="T5" fmla="*/ 74 h 74"/>
                <a:gd name="T6" fmla="*/ 0 w 138"/>
                <a:gd name="T7" fmla="*/ 0 h 74"/>
                <a:gd name="T8" fmla="*/ 0 60000 65536"/>
                <a:gd name="T9" fmla="*/ 0 60000 65536"/>
                <a:gd name="T10" fmla="*/ 0 60000 65536"/>
                <a:gd name="T11" fmla="*/ 0 60000 65536"/>
                <a:gd name="T12" fmla="*/ 0 w 138"/>
                <a:gd name="T13" fmla="*/ 0 h 74"/>
                <a:gd name="T14" fmla="*/ 138 w 138"/>
                <a:gd name="T15" fmla="*/ 74 h 74"/>
              </a:gdLst>
              <a:ahLst/>
              <a:cxnLst>
                <a:cxn ang="T8">
                  <a:pos x="T0" y="T1"/>
                </a:cxn>
                <a:cxn ang="T9">
                  <a:pos x="T2" y="T3"/>
                </a:cxn>
                <a:cxn ang="T10">
                  <a:pos x="T4" y="T5"/>
                </a:cxn>
                <a:cxn ang="T11">
                  <a:pos x="T6" y="T7"/>
                </a:cxn>
              </a:cxnLst>
              <a:rect l="T12" t="T13" r="T14" b="T15"/>
              <a:pathLst>
                <a:path w="138" h="74">
                  <a:moveTo>
                    <a:pt x="0" y="0"/>
                  </a:moveTo>
                  <a:lnTo>
                    <a:pt x="138" y="36"/>
                  </a:lnTo>
                  <a:lnTo>
                    <a:pt x="0" y="7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41" name="Freeform 149">
              <a:extLst>
                <a:ext uri="{FF2B5EF4-FFF2-40B4-BE49-F238E27FC236}">
                  <a16:creationId xmlns:a16="http://schemas.microsoft.com/office/drawing/2014/main" id="{EAFFA72F-7CA4-4EF5-A68E-4D8CAB17E5B5}"/>
                </a:ext>
              </a:extLst>
            </p:cNvPr>
            <p:cNvSpPr>
              <a:spLocks/>
            </p:cNvSpPr>
            <p:nvPr/>
          </p:nvSpPr>
          <p:spPr bwMode="auto">
            <a:xfrm>
              <a:off x="2327" y="3574"/>
              <a:ext cx="1289" cy="16"/>
            </a:xfrm>
            <a:custGeom>
              <a:avLst/>
              <a:gdLst>
                <a:gd name="T0" fmla="*/ 1289 w 1289"/>
                <a:gd name="T1" fmla="*/ 8 h 16"/>
                <a:gd name="T2" fmla="*/ 1289 w 1289"/>
                <a:gd name="T3" fmla="*/ 0 h 16"/>
                <a:gd name="T4" fmla="*/ 0 w 1289"/>
                <a:gd name="T5" fmla="*/ 0 h 16"/>
                <a:gd name="T6" fmla="*/ 0 w 1289"/>
                <a:gd name="T7" fmla="*/ 16 h 16"/>
                <a:gd name="T8" fmla="*/ 1289 w 1289"/>
                <a:gd name="T9" fmla="*/ 16 h 16"/>
                <a:gd name="T10" fmla="*/ 1289 w 1289"/>
                <a:gd name="T11" fmla="*/ 8 h 16"/>
                <a:gd name="T12" fmla="*/ 0 60000 65536"/>
                <a:gd name="T13" fmla="*/ 0 60000 65536"/>
                <a:gd name="T14" fmla="*/ 0 60000 65536"/>
                <a:gd name="T15" fmla="*/ 0 60000 65536"/>
                <a:gd name="T16" fmla="*/ 0 60000 65536"/>
                <a:gd name="T17" fmla="*/ 0 60000 65536"/>
                <a:gd name="T18" fmla="*/ 0 w 1289"/>
                <a:gd name="T19" fmla="*/ 0 h 16"/>
                <a:gd name="T20" fmla="*/ 1289 w 1289"/>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1289" h="16">
                  <a:moveTo>
                    <a:pt x="1289" y="8"/>
                  </a:moveTo>
                  <a:lnTo>
                    <a:pt x="1289" y="0"/>
                  </a:lnTo>
                  <a:lnTo>
                    <a:pt x="0" y="0"/>
                  </a:lnTo>
                  <a:lnTo>
                    <a:pt x="0" y="16"/>
                  </a:lnTo>
                  <a:lnTo>
                    <a:pt x="1289" y="16"/>
                  </a:lnTo>
                  <a:lnTo>
                    <a:pt x="1289"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4342" name="Group 152">
              <a:extLst>
                <a:ext uri="{FF2B5EF4-FFF2-40B4-BE49-F238E27FC236}">
                  <a16:creationId xmlns:a16="http://schemas.microsoft.com/office/drawing/2014/main" id="{220A9864-A886-4D9C-AF3B-E51C2829C3C4}"/>
                </a:ext>
              </a:extLst>
            </p:cNvPr>
            <p:cNvGrpSpPr>
              <a:grpSpLocks/>
            </p:cNvGrpSpPr>
            <p:nvPr/>
          </p:nvGrpSpPr>
          <p:grpSpPr bwMode="auto">
            <a:xfrm>
              <a:off x="3501" y="3546"/>
              <a:ext cx="138" cy="74"/>
              <a:chOff x="3501" y="3546"/>
              <a:chExt cx="138" cy="74"/>
            </a:xfrm>
          </p:grpSpPr>
          <p:sp>
            <p:nvSpPr>
              <p:cNvPr id="54455" name="Freeform 150">
                <a:extLst>
                  <a:ext uri="{FF2B5EF4-FFF2-40B4-BE49-F238E27FC236}">
                    <a16:creationId xmlns:a16="http://schemas.microsoft.com/office/drawing/2014/main" id="{6912C898-2242-407D-9F3D-12AA180E7BD8}"/>
                  </a:ext>
                </a:extLst>
              </p:cNvPr>
              <p:cNvSpPr>
                <a:spLocks/>
              </p:cNvSpPr>
              <p:nvPr/>
            </p:nvSpPr>
            <p:spPr bwMode="auto">
              <a:xfrm>
                <a:off x="3501" y="3546"/>
                <a:ext cx="138" cy="74"/>
              </a:xfrm>
              <a:custGeom>
                <a:avLst/>
                <a:gdLst>
                  <a:gd name="T0" fmla="*/ 0 w 138"/>
                  <a:gd name="T1" fmla="*/ 0 h 74"/>
                  <a:gd name="T2" fmla="*/ 138 w 138"/>
                  <a:gd name="T3" fmla="*/ 36 h 74"/>
                  <a:gd name="T4" fmla="*/ 0 w 138"/>
                  <a:gd name="T5" fmla="*/ 74 h 74"/>
                  <a:gd name="T6" fmla="*/ 0 w 138"/>
                  <a:gd name="T7" fmla="*/ 0 h 74"/>
                  <a:gd name="T8" fmla="*/ 0 60000 65536"/>
                  <a:gd name="T9" fmla="*/ 0 60000 65536"/>
                  <a:gd name="T10" fmla="*/ 0 60000 65536"/>
                  <a:gd name="T11" fmla="*/ 0 60000 65536"/>
                  <a:gd name="T12" fmla="*/ 0 w 138"/>
                  <a:gd name="T13" fmla="*/ 0 h 74"/>
                  <a:gd name="T14" fmla="*/ 138 w 138"/>
                  <a:gd name="T15" fmla="*/ 74 h 74"/>
                </a:gdLst>
                <a:ahLst/>
                <a:cxnLst>
                  <a:cxn ang="T8">
                    <a:pos x="T0" y="T1"/>
                  </a:cxn>
                  <a:cxn ang="T9">
                    <a:pos x="T2" y="T3"/>
                  </a:cxn>
                  <a:cxn ang="T10">
                    <a:pos x="T4" y="T5"/>
                  </a:cxn>
                  <a:cxn ang="T11">
                    <a:pos x="T6" y="T7"/>
                  </a:cxn>
                </a:cxnLst>
                <a:rect l="T12" t="T13" r="T14" b="T15"/>
                <a:pathLst>
                  <a:path w="138" h="74">
                    <a:moveTo>
                      <a:pt x="0" y="0"/>
                    </a:moveTo>
                    <a:lnTo>
                      <a:pt x="138" y="36"/>
                    </a:lnTo>
                    <a:lnTo>
                      <a:pt x="0" y="7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56" name="Freeform 151">
                <a:extLst>
                  <a:ext uri="{FF2B5EF4-FFF2-40B4-BE49-F238E27FC236}">
                    <a16:creationId xmlns:a16="http://schemas.microsoft.com/office/drawing/2014/main" id="{0E144E3F-17CB-4E0B-B5B4-FD1A4451C396}"/>
                  </a:ext>
                </a:extLst>
              </p:cNvPr>
              <p:cNvSpPr>
                <a:spLocks/>
              </p:cNvSpPr>
              <p:nvPr/>
            </p:nvSpPr>
            <p:spPr bwMode="auto">
              <a:xfrm>
                <a:off x="3501" y="3546"/>
                <a:ext cx="138" cy="74"/>
              </a:xfrm>
              <a:custGeom>
                <a:avLst/>
                <a:gdLst>
                  <a:gd name="T0" fmla="*/ 0 w 138"/>
                  <a:gd name="T1" fmla="*/ 0 h 74"/>
                  <a:gd name="T2" fmla="*/ 138 w 138"/>
                  <a:gd name="T3" fmla="*/ 36 h 74"/>
                  <a:gd name="T4" fmla="*/ 0 w 138"/>
                  <a:gd name="T5" fmla="*/ 74 h 74"/>
                  <a:gd name="T6" fmla="*/ 0 w 138"/>
                  <a:gd name="T7" fmla="*/ 0 h 74"/>
                  <a:gd name="T8" fmla="*/ 0 60000 65536"/>
                  <a:gd name="T9" fmla="*/ 0 60000 65536"/>
                  <a:gd name="T10" fmla="*/ 0 60000 65536"/>
                  <a:gd name="T11" fmla="*/ 0 60000 65536"/>
                  <a:gd name="T12" fmla="*/ 0 w 138"/>
                  <a:gd name="T13" fmla="*/ 0 h 74"/>
                  <a:gd name="T14" fmla="*/ 138 w 138"/>
                  <a:gd name="T15" fmla="*/ 74 h 74"/>
                </a:gdLst>
                <a:ahLst/>
                <a:cxnLst>
                  <a:cxn ang="T8">
                    <a:pos x="T0" y="T1"/>
                  </a:cxn>
                  <a:cxn ang="T9">
                    <a:pos x="T2" y="T3"/>
                  </a:cxn>
                  <a:cxn ang="T10">
                    <a:pos x="T4" y="T5"/>
                  </a:cxn>
                  <a:cxn ang="T11">
                    <a:pos x="T6" y="T7"/>
                  </a:cxn>
                </a:cxnLst>
                <a:rect l="T12" t="T13" r="T14" b="T15"/>
                <a:pathLst>
                  <a:path w="138" h="74">
                    <a:moveTo>
                      <a:pt x="0" y="0"/>
                    </a:moveTo>
                    <a:lnTo>
                      <a:pt x="138" y="36"/>
                    </a:lnTo>
                    <a:lnTo>
                      <a:pt x="0" y="74"/>
                    </a:lnTo>
                    <a:lnTo>
                      <a:pt x="0"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343" name="Freeform 154">
              <a:extLst>
                <a:ext uri="{FF2B5EF4-FFF2-40B4-BE49-F238E27FC236}">
                  <a16:creationId xmlns:a16="http://schemas.microsoft.com/office/drawing/2014/main" id="{3E9539F0-C481-49AE-87BC-BFACE87CF427}"/>
                </a:ext>
              </a:extLst>
            </p:cNvPr>
            <p:cNvSpPr>
              <a:spLocks/>
            </p:cNvSpPr>
            <p:nvPr/>
          </p:nvSpPr>
          <p:spPr bwMode="auto">
            <a:xfrm>
              <a:off x="1114" y="1719"/>
              <a:ext cx="77" cy="168"/>
            </a:xfrm>
            <a:custGeom>
              <a:avLst/>
              <a:gdLst>
                <a:gd name="T0" fmla="*/ 0 w 77"/>
                <a:gd name="T1" fmla="*/ 168 h 168"/>
                <a:gd name="T2" fmla="*/ 38 w 77"/>
                <a:gd name="T3" fmla="*/ 0 h 168"/>
                <a:gd name="T4" fmla="*/ 77 w 77"/>
                <a:gd name="T5" fmla="*/ 168 h 168"/>
                <a:gd name="T6" fmla="*/ 0 w 77"/>
                <a:gd name="T7" fmla="*/ 168 h 168"/>
                <a:gd name="T8" fmla="*/ 0 60000 65536"/>
                <a:gd name="T9" fmla="*/ 0 60000 65536"/>
                <a:gd name="T10" fmla="*/ 0 60000 65536"/>
                <a:gd name="T11" fmla="*/ 0 60000 65536"/>
                <a:gd name="T12" fmla="*/ 0 w 77"/>
                <a:gd name="T13" fmla="*/ 0 h 168"/>
                <a:gd name="T14" fmla="*/ 77 w 77"/>
                <a:gd name="T15" fmla="*/ 168 h 168"/>
              </a:gdLst>
              <a:ahLst/>
              <a:cxnLst>
                <a:cxn ang="T8">
                  <a:pos x="T0" y="T1"/>
                </a:cxn>
                <a:cxn ang="T9">
                  <a:pos x="T2" y="T3"/>
                </a:cxn>
                <a:cxn ang="T10">
                  <a:pos x="T4" y="T5"/>
                </a:cxn>
                <a:cxn ang="T11">
                  <a:pos x="T6" y="T7"/>
                </a:cxn>
              </a:cxnLst>
              <a:rect l="T12" t="T13" r="T14" b="T15"/>
              <a:pathLst>
                <a:path w="77" h="168">
                  <a:moveTo>
                    <a:pt x="0" y="168"/>
                  </a:moveTo>
                  <a:lnTo>
                    <a:pt x="38" y="0"/>
                  </a:lnTo>
                  <a:lnTo>
                    <a:pt x="77" y="168"/>
                  </a:lnTo>
                  <a:lnTo>
                    <a:pt x="0" y="16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44" name="Freeform 155">
              <a:extLst>
                <a:ext uri="{FF2B5EF4-FFF2-40B4-BE49-F238E27FC236}">
                  <a16:creationId xmlns:a16="http://schemas.microsoft.com/office/drawing/2014/main" id="{C97B14D2-7D35-4E86-8B71-2684F44DC0DA}"/>
                </a:ext>
              </a:extLst>
            </p:cNvPr>
            <p:cNvSpPr>
              <a:spLocks/>
            </p:cNvSpPr>
            <p:nvPr/>
          </p:nvSpPr>
          <p:spPr bwMode="auto">
            <a:xfrm>
              <a:off x="1145" y="1752"/>
              <a:ext cx="16" cy="1411"/>
            </a:xfrm>
            <a:custGeom>
              <a:avLst/>
              <a:gdLst>
                <a:gd name="T0" fmla="*/ 7 w 16"/>
                <a:gd name="T1" fmla="*/ 0 h 1411"/>
                <a:gd name="T2" fmla="*/ 0 w 16"/>
                <a:gd name="T3" fmla="*/ 0 h 1411"/>
                <a:gd name="T4" fmla="*/ 0 w 16"/>
                <a:gd name="T5" fmla="*/ 1411 h 1411"/>
                <a:gd name="T6" fmla="*/ 16 w 16"/>
                <a:gd name="T7" fmla="*/ 1411 h 1411"/>
                <a:gd name="T8" fmla="*/ 16 w 16"/>
                <a:gd name="T9" fmla="*/ 0 h 1411"/>
                <a:gd name="T10" fmla="*/ 7 w 16"/>
                <a:gd name="T11" fmla="*/ 0 h 1411"/>
                <a:gd name="T12" fmla="*/ 0 60000 65536"/>
                <a:gd name="T13" fmla="*/ 0 60000 65536"/>
                <a:gd name="T14" fmla="*/ 0 60000 65536"/>
                <a:gd name="T15" fmla="*/ 0 60000 65536"/>
                <a:gd name="T16" fmla="*/ 0 60000 65536"/>
                <a:gd name="T17" fmla="*/ 0 60000 65536"/>
                <a:gd name="T18" fmla="*/ 0 w 16"/>
                <a:gd name="T19" fmla="*/ 0 h 1411"/>
                <a:gd name="T20" fmla="*/ 16 w 16"/>
                <a:gd name="T21" fmla="*/ 1411 h 1411"/>
              </a:gdLst>
              <a:ahLst/>
              <a:cxnLst>
                <a:cxn ang="T12">
                  <a:pos x="T0" y="T1"/>
                </a:cxn>
                <a:cxn ang="T13">
                  <a:pos x="T2" y="T3"/>
                </a:cxn>
                <a:cxn ang="T14">
                  <a:pos x="T4" y="T5"/>
                </a:cxn>
                <a:cxn ang="T15">
                  <a:pos x="T6" y="T7"/>
                </a:cxn>
                <a:cxn ang="T16">
                  <a:pos x="T8" y="T9"/>
                </a:cxn>
                <a:cxn ang="T17">
                  <a:pos x="T10" y="T11"/>
                </a:cxn>
              </a:cxnLst>
              <a:rect l="T18" t="T19" r="T20" b="T21"/>
              <a:pathLst>
                <a:path w="16" h="1411">
                  <a:moveTo>
                    <a:pt x="7" y="0"/>
                  </a:moveTo>
                  <a:lnTo>
                    <a:pt x="0" y="0"/>
                  </a:lnTo>
                  <a:lnTo>
                    <a:pt x="0" y="1411"/>
                  </a:lnTo>
                  <a:lnTo>
                    <a:pt x="16" y="1411"/>
                  </a:lnTo>
                  <a:lnTo>
                    <a:pt x="16" y="0"/>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4345" name="Group 158">
              <a:extLst>
                <a:ext uri="{FF2B5EF4-FFF2-40B4-BE49-F238E27FC236}">
                  <a16:creationId xmlns:a16="http://schemas.microsoft.com/office/drawing/2014/main" id="{728F1C89-2331-43D1-B242-D180EEA7ABD6}"/>
                </a:ext>
              </a:extLst>
            </p:cNvPr>
            <p:cNvGrpSpPr>
              <a:grpSpLocks/>
            </p:cNvGrpSpPr>
            <p:nvPr/>
          </p:nvGrpSpPr>
          <p:grpSpPr bwMode="auto">
            <a:xfrm>
              <a:off x="1114" y="1719"/>
              <a:ext cx="77" cy="168"/>
              <a:chOff x="1114" y="1719"/>
              <a:chExt cx="77" cy="168"/>
            </a:xfrm>
          </p:grpSpPr>
          <p:sp>
            <p:nvSpPr>
              <p:cNvPr id="54453" name="Freeform 156">
                <a:extLst>
                  <a:ext uri="{FF2B5EF4-FFF2-40B4-BE49-F238E27FC236}">
                    <a16:creationId xmlns:a16="http://schemas.microsoft.com/office/drawing/2014/main" id="{C9C90C13-1124-4175-97BF-B1B347733692}"/>
                  </a:ext>
                </a:extLst>
              </p:cNvPr>
              <p:cNvSpPr>
                <a:spLocks/>
              </p:cNvSpPr>
              <p:nvPr/>
            </p:nvSpPr>
            <p:spPr bwMode="auto">
              <a:xfrm>
                <a:off x="1114" y="1719"/>
                <a:ext cx="77" cy="168"/>
              </a:xfrm>
              <a:custGeom>
                <a:avLst/>
                <a:gdLst>
                  <a:gd name="T0" fmla="*/ 0 w 77"/>
                  <a:gd name="T1" fmla="*/ 168 h 168"/>
                  <a:gd name="T2" fmla="*/ 38 w 77"/>
                  <a:gd name="T3" fmla="*/ 0 h 168"/>
                  <a:gd name="T4" fmla="*/ 77 w 77"/>
                  <a:gd name="T5" fmla="*/ 168 h 168"/>
                  <a:gd name="T6" fmla="*/ 0 w 77"/>
                  <a:gd name="T7" fmla="*/ 168 h 168"/>
                  <a:gd name="T8" fmla="*/ 0 60000 65536"/>
                  <a:gd name="T9" fmla="*/ 0 60000 65536"/>
                  <a:gd name="T10" fmla="*/ 0 60000 65536"/>
                  <a:gd name="T11" fmla="*/ 0 60000 65536"/>
                  <a:gd name="T12" fmla="*/ 0 w 77"/>
                  <a:gd name="T13" fmla="*/ 0 h 168"/>
                  <a:gd name="T14" fmla="*/ 77 w 77"/>
                  <a:gd name="T15" fmla="*/ 168 h 168"/>
                </a:gdLst>
                <a:ahLst/>
                <a:cxnLst>
                  <a:cxn ang="T8">
                    <a:pos x="T0" y="T1"/>
                  </a:cxn>
                  <a:cxn ang="T9">
                    <a:pos x="T2" y="T3"/>
                  </a:cxn>
                  <a:cxn ang="T10">
                    <a:pos x="T4" y="T5"/>
                  </a:cxn>
                  <a:cxn ang="T11">
                    <a:pos x="T6" y="T7"/>
                  </a:cxn>
                </a:cxnLst>
                <a:rect l="T12" t="T13" r="T14" b="T15"/>
                <a:pathLst>
                  <a:path w="77" h="168">
                    <a:moveTo>
                      <a:pt x="0" y="168"/>
                    </a:moveTo>
                    <a:lnTo>
                      <a:pt x="38" y="0"/>
                    </a:lnTo>
                    <a:lnTo>
                      <a:pt x="77" y="168"/>
                    </a:lnTo>
                    <a:lnTo>
                      <a:pt x="0" y="16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54" name="Freeform 157">
                <a:extLst>
                  <a:ext uri="{FF2B5EF4-FFF2-40B4-BE49-F238E27FC236}">
                    <a16:creationId xmlns:a16="http://schemas.microsoft.com/office/drawing/2014/main" id="{80F9054E-A77F-4F04-BEED-FAC2FBB10EC1}"/>
                  </a:ext>
                </a:extLst>
              </p:cNvPr>
              <p:cNvSpPr>
                <a:spLocks/>
              </p:cNvSpPr>
              <p:nvPr/>
            </p:nvSpPr>
            <p:spPr bwMode="auto">
              <a:xfrm>
                <a:off x="1114" y="1719"/>
                <a:ext cx="77" cy="168"/>
              </a:xfrm>
              <a:custGeom>
                <a:avLst/>
                <a:gdLst>
                  <a:gd name="T0" fmla="*/ 0 w 77"/>
                  <a:gd name="T1" fmla="*/ 168 h 168"/>
                  <a:gd name="T2" fmla="*/ 38 w 77"/>
                  <a:gd name="T3" fmla="*/ 0 h 168"/>
                  <a:gd name="T4" fmla="*/ 77 w 77"/>
                  <a:gd name="T5" fmla="*/ 168 h 168"/>
                  <a:gd name="T6" fmla="*/ 0 w 77"/>
                  <a:gd name="T7" fmla="*/ 168 h 168"/>
                  <a:gd name="T8" fmla="*/ 0 60000 65536"/>
                  <a:gd name="T9" fmla="*/ 0 60000 65536"/>
                  <a:gd name="T10" fmla="*/ 0 60000 65536"/>
                  <a:gd name="T11" fmla="*/ 0 60000 65536"/>
                  <a:gd name="T12" fmla="*/ 0 w 77"/>
                  <a:gd name="T13" fmla="*/ 0 h 168"/>
                  <a:gd name="T14" fmla="*/ 77 w 77"/>
                  <a:gd name="T15" fmla="*/ 168 h 168"/>
                </a:gdLst>
                <a:ahLst/>
                <a:cxnLst>
                  <a:cxn ang="T8">
                    <a:pos x="T0" y="T1"/>
                  </a:cxn>
                  <a:cxn ang="T9">
                    <a:pos x="T2" y="T3"/>
                  </a:cxn>
                  <a:cxn ang="T10">
                    <a:pos x="T4" y="T5"/>
                  </a:cxn>
                  <a:cxn ang="T11">
                    <a:pos x="T6" y="T7"/>
                  </a:cxn>
                </a:cxnLst>
                <a:rect l="T12" t="T13" r="T14" b="T15"/>
                <a:pathLst>
                  <a:path w="77" h="168">
                    <a:moveTo>
                      <a:pt x="0" y="168"/>
                    </a:moveTo>
                    <a:lnTo>
                      <a:pt x="38" y="0"/>
                    </a:lnTo>
                    <a:lnTo>
                      <a:pt x="77" y="168"/>
                    </a:lnTo>
                    <a:lnTo>
                      <a:pt x="0" y="168"/>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346" name="Freeform 160">
              <a:extLst>
                <a:ext uri="{FF2B5EF4-FFF2-40B4-BE49-F238E27FC236}">
                  <a16:creationId xmlns:a16="http://schemas.microsoft.com/office/drawing/2014/main" id="{C6233569-9DF0-47C3-9F30-2FF1937FAB4E}"/>
                </a:ext>
              </a:extLst>
            </p:cNvPr>
            <p:cNvSpPr>
              <a:spLocks/>
            </p:cNvSpPr>
            <p:nvPr/>
          </p:nvSpPr>
          <p:spPr bwMode="auto">
            <a:xfrm>
              <a:off x="1401" y="1355"/>
              <a:ext cx="2842" cy="1612"/>
            </a:xfrm>
            <a:custGeom>
              <a:avLst/>
              <a:gdLst>
                <a:gd name="T0" fmla="*/ 2838 w 2842"/>
                <a:gd name="T1" fmla="*/ 8 h 1612"/>
                <a:gd name="T2" fmla="*/ 2834 w 2842"/>
                <a:gd name="T3" fmla="*/ 0 h 1612"/>
                <a:gd name="T4" fmla="*/ 0 w 2842"/>
                <a:gd name="T5" fmla="*/ 1599 h 1612"/>
                <a:gd name="T6" fmla="*/ 8 w 2842"/>
                <a:gd name="T7" fmla="*/ 1612 h 1612"/>
                <a:gd name="T8" fmla="*/ 2842 w 2842"/>
                <a:gd name="T9" fmla="*/ 14 h 1612"/>
                <a:gd name="T10" fmla="*/ 2838 w 2842"/>
                <a:gd name="T11" fmla="*/ 8 h 1612"/>
                <a:gd name="T12" fmla="*/ 0 60000 65536"/>
                <a:gd name="T13" fmla="*/ 0 60000 65536"/>
                <a:gd name="T14" fmla="*/ 0 60000 65536"/>
                <a:gd name="T15" fmla="*/ 0 60000 65536"/>
                <a:gd name="T16" fmla="*/ 0 60000 65536"/>
                <a:gd name="T17" fmla="*/ 0 60000 65536"/>
                <a:gd name="T18" fmla="*/ 0 w 2842"/>
                <a:gd name="T19" fmla="*/ 0 h 1612"/>
                <a:gd name="T20" fmla="*/ 2842 w 2842"/>
                <a:gd name="T21" fmla="*/ 1612 h 1612"/>
              </a:gdLst>
              <a:ahLst/>
              <a:cxnLst>
                <a:cxn ang="T12">
                  <a:pos x="T0" y="T1"/>
                </a:cxn>
                <a:cxn ang="T13">
                  <a:pos x="T2" y="T3"/>
                </a:cxn>
                <a:cxn ang="T14">
                  <a:pos x="T4" y="T5"/>
                </a:cxn>
                <a:cxn ang="T15">
                  <a:pos x="T6" y="T7"/>
                </a:cxn>
                <a:cxn ang="T16">
                  <a:pos x="T8" y="T9"/>
                </a:cxn>
                <a:cxn ang="T17">
                  <a:pos x="T10" y="T11"/>
                </a:cxn>
              </a:cxnLst>
              <a:rect l="T18" t="T19" r="T20" b="T21"/>
              <a:pathLst>
                <a:path w="2842" h="1612">
                  <a:moveTo>
                    <a:pt x="2838" y="8"/>
                  </a:moveTo>
                  <a:lnTo>
                    <a:pt x="2834" y="0"/>
                  </a:lnTo>
                  <a:lnTo>
                    <a:pt x="0" y="1599"/>
                  </a:lnTo>
                  <a:lnTo>
                    <a:pt x="8" y="1612"/>
                  </a:lnTo>
                  <a:lnTo>
                    <a:pt x="2842" y="14"/>
                  </a:lnTo>
                  <a:lnTo>
                    <a:pt x="2838" y="8"/>
                  </a:lnTo>
                  <a:close/>
                </a:path>
              </a:pathLst>
            </a:custGeom>
            <a:solidFill>
              <a:srgbClr val="99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47" name="Line 161">
              <a:extLst>
                <a:ext uri="{FF2B5EF4-FFF2-40B4-BE49-F238E27FC236}">
                  <a16:creationId xmlns:a16="http://schemas.microsoft.com/office/drawing/2014/main" id="{896D8673-A3B3-4E8C-9EA6-99BCD295F848}"/>
                </a:ext>
              </a:extLst>
            </p:cNvPr>
            <p:cNvSpPr>
              <a:spLocks noChangeShapeType="1"/>
            </p:cNvSpPr>
            <p:nvPr/>
          </p:nvSpPr>
          <p:spPr bwMode="auto">
            <a:xfrm>
              <a:off x="2470" y="2370"/>
              <a:ext cx="1" cy="3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48" name="Line 162">
              <a:extLst>
                <a:ext uri="{FF2B5EF4-FFF2-40B4-BE49-F238E27FC236}">
                  <a16:creationId xmlns:a16="http://schemas.microsoft.com/office/drawing/2014/main" id="{39F6E118-ACC4-45A9-9418-621486CD867C}"/>
                </a:ext>
              </a:extLst>
            </p:cNvPr>
            <p:cNvSpPr>
              <a:spLocks noChangeShapeType="1"/>
            </p:cNvSpPr>
            <p:nvPr/>
          </p:nvSpPr>
          <p:spPr bwMode="auto">
            <a:xfrm>
              <a:off x="2888" y="2131"/>
              <a:ext cx="1" cy="36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49" name="Line 163">
              <a:extLst>
                <a:ext uri="{FF2B5EF4-FFF2-40B4-BE49-F238E27FC236}">
                  <a16:creationId xmlns:a16="http://schemas.microsoft.com/office/drawing/2014/main" id="{9E28277D-66C6-4B0A-94AA-125DE240B8E9}"/>
                </a:ext>
              </a:extLst>
            </p:cNvPr>
            <p:cNvSpPr>
              <a:spLocks noChangeShapeType="1"/>
            </p:cNvSpPr>
            <p:nvPr/>
          </p:nvSpPr>
          <p:spPr bwMode="auto">
            <a:xfrm>
              <a:off x="3927" y="1545"/>
              <a:ext cx="1" cy="356"/>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50" name="Line 164">
              <a:extLst>
                <a:ext uri="{FF2B5EF4-FFF2-40B4-BE49-F238E27FC236}">
                  <a16:creationId xmlns:a16="http://schemas.microsoft.com/office/drawing/2014/main" id="{FC30D44F-4BE3-4E65-A960-5576BE7CD7DC}"/>
                </a:ext>
              </a:extLst>
            </p:cNvPr>
            <p:cNvSpPr>
              <a:spLocks noChangeShapeType="1"/>
            </p:cNvSpPr>
            <p:nvPr/>
          </p:nvSpPr>
          <p:spPr bwMode="auto">
            <a:xfrm flipH="1">
              <a:off x="2317" y="1719"/>
              <a:ext cx="439" cy="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51" name="Freeform 165">
              <a:extLst>
                <a:ext uri="{FF2B5EF4-FFF2-40B4-BE49-F238E27FC236}">
                  <a16:creationId xmlns:a16="http://schemas.microsoft.com/office/drawing/2014/main" id="{5624AEDF-B2DD-454D-B0C9-E0709406DF85}"/>
                </a:ext>
              </a:extLst>
            </p:cNvPr>
            <p:cNvSpPr>
              <a:spLocks/>
            </p:cNvSpPr>
            <p:nvPr/>
          </p:nvSpPr>
          <p:spPr bwMode="auto">
            <a:xfrm>
              <a:off x="1988" y="2835"/>
              <a:ext cx="48" cy="104"/>
            </a:xfrm>
            <a:custGeom>
              <a:avLst/>
              <a:gdLst>
                <a:gd name="T0" fmla="*/ 48 w 48"/>
                <a:gd name="T1" fmla="*/ 0 h 104"/>
                <a:gd name="T2" fmla="*/ 23 w 48"/>
                <a:gd name="T3" fmla="*/ 104 h 104"/>
                <a:gd name="T4" fmla="*/ 0 w 48"/>
                <a:gd name="T5" fmla="*/ 0 h 104"/>
                <a:gd name="T6" fmla="*/ 48 w 48"/>
                <a:gd name="T7" fmla="*/ 0 h 104"/>
                <a:gd name="T8" fmla="*/ 0 60000 65536"/>
                <a:gd name="T9" fmla="*/ 0 60000 65536"/>
                <a:gd name="T10" fmla="*/ 0 60000 65536"/>
                <a:gd name="T11" fmla="*/ 0 60000 65536"/>
                <a:gd name="T12" fmla="*/ 0 w 48"/>
                <a:gd name="T13" fmla="*/ 0 h 104"/>
                <a:gd name="T14" fmla="*/ 48 w 48"/>
                <a:gd name="T15" fmla="*/ 104 h 104"/>
              </a:gdLst>
              <a:ahLst/>
              <a:cxnLst>
                <a:cxn ang="T8">
                  <a:pos x="T0" y="T1"/>
                </a:cxn>
                <a:cxn ang="T9">
                  <a:pos x="T2" y="T3"/>
                </a:cxn>
                <a:cxn ang="T10">
                  <a:pos x="T4" y="T5"/>
                </a:cxn>
                <a:cxn ang="T11">
                  <a:pos x="T6" y="T7"/>
                </a:cxn>
              </a:cxnLst>
              <a:rect l="T12" t="T13" r="T14" b="T15"/>
              <a:pathLst>
                <a:path w="48" h="104">
                  <a:moveTo>
                    <a:pt x="48" y="0"/>
                  </a:moveTo>
                  <a:lnTo>
                    <a:pt x="23" y="104"/>
                  </a:lnTo>
                  <a:lnTo>
                    <a:pt x="0" y="0"/>
                  </a:lnTo>
                  <a:lnTo>
                    <a:pt x="4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2" name="Freeform 166">
              <a:extLst>
                <a:ext uri="{FF2B5EF4-FFF2-40B4-BE49-F238E27FC236}">
                  <a16:creationId xmlns:a16="http://schemas.microsoft.com/office/drawing/2014/main" id="{F454999C-7535-454A-A202-A9FF3E5445D2}"/>
                </a:ext>
              </a:extLst>
            </p:cNvPr>
            <p:cNvSpPr>
              <a:spLocks/>
            </p:cNvSpPr>
            <p:nvPr/>
          </p:nvSpPr>
          <p:spPr bwMode="auto">
            <a:xfrm>
              <a:off x="1988" y="2835"/>
              <a:ext cx="48" cy="104"/>
            </a:xfrm>
            <a:custGeom>
              <a:avLst/>
              <a:gdLst>
                <a:gd name="T0" fmla="*/ 48 w 48"/>
                <a:gd name="T1" fmla="*/ 0 h 104"/>
                <a:gd name="T2" fmla="*/ 23 w 48"/>
                <a:gd name="T3" fmla="*/ 104 h 104"/>
                <a:gd name="T4" fmla="*/ 0 w 48"/>
                <a:gd name="T5" fmla="*/ 0 h 104"/>
                <a:gd name="T6" fmla="*/ 48 w 48"/>
                <a:gd name="T7" fmla="*/ 0 h 104"/>
                <a:gd name="T8" fmla="*/ 0 60000 65536"/>
                <a:gd name="T9" fmla="*/ 0 60000 65536"/>
                <a:gd name="T10" fmla="*/ 0 60000 65536"/>
                <a:gd name="T11" fmla="*/ 0 60000 65536"/>
                <a:gd name="T12" fmla="*/ 0 w 48"/>
                <a:gd name="T13" fmla="*/ 0 h 104"/>
                <a:gd name="T14" fmla="*/ 48 w 48"/>
                <a:gd name="T15" fmla="*/ 104 h 104"/>
              </a:gdLst>
              <a:ahLst/>
              <a:cxnLst>
                <a:cxn ang="T8">
                  <a:pos x="T0" y="T1"/>
                </a:cxn>
                <a:cxn ang="T9">
                  <a:pos x="T2" y="T3"/>
                </a:cxn>
                <a:cxn ang="T10">
                  <a:pos x="T4" y="T5"/>
                </a:cxn>
                <a:cxn ang="T11">
                  <a:pos x="T6" y="T7"/>
                </a:cxn>
              </a:cxnLst>
              <a:rect l="T12" t="T13" r="T14" b="T15"/>
              <a:pathLst>
                <a:path w="48" h="104">
                  <a:moveTo>
                    <a:pt x="48" y="0"/>
                  </a:moveTo>
                  <a:lnTo>
                    <a:pt x="23" y="104"/>
                  </a:lnTo>
                  <a:lnTo>
                    <a:pt x="0" y="0"/>
                  </a:lnTo>
                  <a:lnTo>
                    <a:pt x="48"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53" name="Freeform 168">
              <a:extLst>
                <a:ext uri="{FF2B5EF4-FFF2-40B4-BE49-F238E27FC236}">
                  <a16:creationId xmlns:a16="http://schemas.microsoft.com/office/drawing/2014/main" id="{4A7783F4-7BE6-47E4-851F-3A65920A7997}"/>
                </a:ext>
              </a:extLst>
            </p:cNvPr>
            <p:cNvSpPr>
              <a:spLocks/>
            </p:cNvSpPr>
            <p:nvPr/>
          </p:nvSpPr>
          <p:spPr bwMode="auto">
            <a:xfrm>
              <a:off x="2446" y="2598"/>
              <a:ext cx="47" cy="103"/>
            </a:xfrm>
            <a:custGeom>
              <a:avLst/>
              <a:gdLst>
                <a:gd name="T0" fmla="*/ 47 w 47"/>
                <a:gd name="T1" fmla="*/ 0 h 103"/>
                <a:gd name="T2" fmla="*/ 24 w 47"/>
                <a:gd name="T3" fmla="*/ 103 h 103"/>
                <a:gd name="T4" fmla="*/ 0 w 47"/>
                <a:gd name="T5" fmla="*/ 0 h 103"/>
                <a:gd name="T6" fmla="*/ 47 w 47"/>
                <a:gd name="T7" fmla="*/ 0 h 103"/>
                <a:gd name="T8" fmla="*/ 0 60000 65536"/>
                <a:gd name="T9" fmla="*/ 0 60000 65536"/>
                <a:gd name="T10" fmla="*/ 0 60000 65536"/>
                <a:gd name="T11" fmla="*/ 0 60000 65536"/>
                <a:gd name="T12" fmla="*/ 0 w 47"/>
                <a:gd name="T13" fmla="*/ 0 h 103"/>
                <a:gd name="T14" fmla="*/ 47 w 47"/>
                <a:gd name="T15" fmla="*/ 103 h 103"/>
              </a:gdLst>
              <a:ahLst/>
              <a:cxnLst>
                <a:cxn ang="T8">
                  <a:pos x="T0" y="T1"/>
                </a:cxn>
                <a:cxn ang="T9">
                  <a:pos x="T2" y="T3"/>
                </a:cxn>
                <a:cxn ang="T10">
                  <a:pos x="T4" y="T5"/>
                </a:cxn>
                <a:cxn ang="T11">
                  <a:pos x="T6" y="T7"/>
                </a:cxn>
              </a:cxnLst>
              <a:rect l="T12" t="T13" r="T14" b="T15"/>
              <a:pathLst>
                <a:path w="47" h="103">
                  <a:moveTo>
                    <a:pt x="47" y="0"/>
                  </a:moveTo>
                  <a:lnTo>
                    <a:pt x="24" y="103"/>
                  </a:lnTo>
                  <a:lnTo>
                    <a:pt x="0" y="0"/>
                  </a:lnTo>
                  <a:lnTo>
                    <a:pt x="4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4" name="Freeform 169">
              <a:extLst>
                <a:ext uri="{FF2B5EF4-FFF2-40B4-BE49-F238E27FC236}">
                  <a16:creationId xmlns:a16="http://schemas.microsoft.com/office/drawing/2014/main" id="{53FC3202-8B4E-4ABD-88FD-54F794BEF3DE}"/>
                </a:ext>
              </a:extLst>
            </p:cNvPr>
            <p:cNvSpPr>
              <a:spLocks/>
            </p:cNvSpPr>
            <p:nvPr/>
          </p:nvSpPr>
          <p:spPr bwMode="auto">
            <a:xfrm>
              <a:off x="2446" y="2598"/>
              <a:ext cx="47" cy="103"/>
            </a:xfrm>
            <a:custGeom>
              <a:avLst/>
              <a:gdLst>
                <a:gd name="T0" fmla="*/ 47 w 47"/>
                <a:gd name="T1" fmla="*/ 0 h 103"/>
                <a:gd name="T2" fmla="*/ 24 w 47"/>
                <a:gd name="T3" fmla="*/ 103 h 103"/>
                <a:gd name="T4" fmla="*/ 0 w 47"/>
                <a:gd name="T5" fmla="*/ 0 h 103"/>
                <a:gd name="T6" fmla="*/ 47 w 47"/>
                <a:gd name="T7" fmla="*/ 0 h 103"/>
                <a:gd name="T8" fmla="*/ 0 60000 65536"/>
                <a:gd name="T9" fmla="*/ 0 60000 65536"/>
                <a:gd name="T10" fmla="*/ 0 60000 65536"/>
                <a:gd name="T11" fmla="*/ 0 60000 65536"/>
                <a:gd name="T12" fmla="*/ 0 w 47"/>
                <a:gd name="T13" fmla="*/ 0 h 103"/>
                <a:gd name="T14" fmla="*/ 47 w 47"/>
                <a:gd name="T15" fmla="*/ 103 h 103"/>
              </a:gdLst>
              <a:ahLst/>
              <a:cxnLst>
                <a:cxn ang="T8">
                  <a:pos x="T0" y="T1"/>
                </a:cxn>
                <a:cxn ang="T9">
                  <a:pos x="T2" y="T3"/>
                </a:cxn>
                <a:cxn ang="T10">
                  <a:pos x="T4" y="T5"/>
                </a:cxn>
                <a:cxn ang="T11">
                  <a:pos x="T6" y="T7"/>
                </a:cxn>
              </a:cxnLst>
              <a:rect l="T12" t="T13" r="T14" b="T15"/>
              <a:pathLst>
                <a:path w="47" h="103">
                  <a:moveTo>
                    <a:pt x="47" y="0"/>
                  </a:moveTo>
                  <a:lnTo>
                    <a:pt x="24" y="103"/>
                  </a:lnTo>
                  <a:lnTo>
                    <a:pt x="0" y="0"/>
                  </a:lnTo>
                  <a:lnTo>
                    <a:pt x="47"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55" name="Freeform 171">
              <a:extLst>
                <a:ext uri="{FF2B5EF4-FFF2-40B4-BE49-F238E27FC236}">
                  <a16:creationId xmlns:a16="http://schemas.microsoft.com/office/drawing/2014/main" id="{740EE4FF-690D-494F-B532-B242B6EBBFE1}"/>
                </a:ext>
              </a:extLst>
            </p:cNvPr>
            <p:cNvSpPr>
              <a:spLocks/>
            </p:cNvSpPr>
            <p:nvPr/>
          </p:nvSpPr>
          <p:spPr bwMode="auto">
            <a:xfrm>
              <a:off x="2865" y="2395"/>
              <a:ext cx="46" cy="103"/>
            </a:xfrm>
            <a:custGeom>
              <a:avLst/>
              <a:gdLst>
                <a:gd name="T0" fmla="*/ 46 w 46"/>
                <a:gd name="T1" fmla="*/ 0 h 103"/>
                <a:gd name="T2" fmla="*/ 23 w 46"/>
                <a:gd name="T3" fmla="*/ 103 h 103"/>
                <a:gd name="T4" fmla="*/ 0 w 46"/>
                <a:gd name="T5" fmla="*/ 0 h 103"/>
                <a:gd name="T6" fmla="*/ 46 w 46"/>
                <a:gd name="T7" fmla="*/ 0 h 103"/>
                <a:gd name="T8" fmla="*/ 0 60000 65536"/>
                <a:gd name="T9" fmla="*/ 0 60000 65536"/>
                <a:gd name="T10" fmla="*/ 0 60000 65536"/>
                <a:gd name="T11" fmla="*/ 0 60000 65536"/>
                <a:gd name="T12" fmla="*/ 0 w 46"/>
                <a:gd name="T13" fmla="*/ 0 h 103"/>
                <a:gd name="T14" fmla="*/ 46 w 46"/>
                <a:gd name="T15" fmla="*/ 103 h 103"/>
              </a:gdLst>
              <a:ahLst/>
              <a:cxnLst>
                <a:cxn ang="T8">
                  <a:pos x="T0" y="T1"/>
                </a:cxn>
                <a:cxn ang="T9">
                  <a:pos x="T2" y="T3"/>
                </a:cxn>
                <a:cxn ang="T10">
                  <a:pos x="T4" y="T5"/>
                </a:cxn>
                <a:cxn ang="T11">
                  <a:pos x="T6" y="T7"/>
                </a:cxn>
              </a:cxnLst>
              <a:rect l="T12" t="T13" r="T14" b="T15"/>
              <a:pathLst>
                <a:path w="46" h="103">
                  <a:moveTo>
                    <a:pt x="46" y="0"/>
                  </a:moveTo>
                  <a:lnTo>
                    <a:pt x="23" y="103"/>
                  </a:lnTo>
                  <a:lnTo>
                    <a:pt x="0" y="0"/>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6" name="Freeform 172">
              <a:extLst>
                <a:ext uri="{FF2B5EF4-FFF2-40B4-BE49-F238E27FC236}">
                  <a16:creationId xmlns:a16="http://schemas.microsoft.com/office/drawing/2014/main" id="{47DBD975-C33C-4053-9A2A-2919C582A5C1}"/>
                </a:ext>
              </a:extLst>
            </p:cNvPr>
            <p:cNvSpPr>
              <a:spLocks/>
            </p:cNvSpPr>
            <p:nvPr/>
          </p:nvSpPr>
          <p:spPr bwMode="auto">
            <a:xfrm>
              <a:off x="2865" y="2395"/>
              <a:ext cx="46" cy="103"/>
            </a:xfrm>
            <a:custGeom>
              <a:avLst/>
              <a:gdLst>
                <a:gd name="T0" fmla="*/ 46 w 46"/>
                <a:gd name="T1" fmla="*/ 0 h 103"/>
                <a:gd name="T2" fmla="*/ 23 w 46"/>
                <a:gd name="T3" fmla="*/ 103 h 103"/>
                <a:gd name="T4" fmla="*/ 0 w 46"/>
                <a:gd name="T5" fmla="*/ 0 h 103"/>
                <a:gd name="T6" fmla="*/ 46 w 46"/>
                <a:gd name="T7" fmla="*/ 0 h 103"/>
                <a:gd name="T8" fmla="*/ 0 60000 65536"/>
                <a:gd name="T9" fmla="*/ 0 60000 65536"/>
                <a:gd name="T10" fmla="*/ 0 60000 65536"/>
                <a:gd name="T11" fmla="*/ 0 60000 65536"/>
                <a:gd name="T12" fmla="*/ 0 w 46"/>
                <a:gd name="T13" fmla="*/ 0 h 103"/>
                <a:gd name="T14" fmla="*/ 46 w 46"/>
                <a:gd name="T15" fmla="*/ 103 h 103"/>
              </a:gdLst>
              <a:ahLst/>
              <a:cxnLst>
                <a:cxn ang="T8">
                  <a:pos x="T0" y="T1"/>
                </a:cxn>
                <a:cxn ang="T9">
                  <a:pos x="T2" y="T3"/>
                </a:cxn>
                <a:cxn ang="T10">
                  <a:pos x="T4" y="T5"/>
                </a:cxn>
                <a:cxn ang="T11">
                  <a:pos x="T6" y="T7"/>
                </a:cxn>
              </a:cxnLst>
              <a:rect l="T12" t="T13" r="T14" b="T15"/>
              <a:pathLst>
                <a:path w="46" h="103">
                  <a:moveTo>
                    <a:pt x="46" y="0"/>
                  </a:moveTo>
                  <a:lnTo>
                    <a:pt x="23" y="103"/>
                  </a:lnTo>
                  <a:lnTo>
                    <a:pt x="0" y="0"/>
                  </a:lnTo>
                  <a:lnTo>
                    <a:pt x="46"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57" name="Freeform 174">
              <a:extLst>
                <a:ext uri="{FF2B5EF4-FFF2-40B4-BE49-F238E27FC236}">
                  <a16:creationId xmlns:a16="http://schemas.microsoft.com/office/drawing/2014/main" id="{E581906C-CA38-4677-A855-62CB86DA123A}"/>
                </a:ext>
              </a:extLst>
            </p:cNvPr>
            <p:cNvSpPr>
              <a:spLocks/>
            </p:cNvSpPr>
            <p:nvPr/>
          </p:nvSpPr>
          <p:spPr bwMode="auto">
            <a:xfrm>
              <a:off x="2315" y="1694"/>
              <a:ext cx="96" cy="52"/>
            </a:xfrm>
            <a:custGeom>
              <a:avLst/>
              <a:gdLst>
                <a:gd name="T0" fmla="*/ 96 w 96"/>
                <a:gd name="T1" fmla="*/ 52 h 52"/>
                <a:gd name="T2" fmla="*/ 0 w 96"/>
                <a:gd name="T3" fmla="*/ 25 h 52"/>
                <a:gd name="T4" fmla="*/ 96 w 96"/>
                <a:gd name="T5" fmla="*/ 0 h 52"/>
                <a:gd name="T6" fmla="*/ 96 w 96"/>
                <a:gd name="T7" fmla="*/ 52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96" y="52"/>
                  </a:moveTo>
                  <a:lnTo>
                    <a:pt x="0" y="25"/>
                  </a:lnTo>
                  <a:lnTo>
                    <a:pt x="96" y="0"/>
                  </a:lnTo>
                  <a:lnTo>
                    <a:pt x="96"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58" name="Freeform 175">
              <a:extLst>
                <a:ext uri="{FF2B5EF4-FFF2-40B4-BE49-F238E27FC236}">
                  <a16:creationId xmlns:a16="http://schemas.microsoft.com/office/drawing/2014/main" id="{6230ADF5-1C25-4730-95C9-0AB05C973165}"/>
                </a:ext>
              </a:extLst>
            </p:cNvPr>
            <p:cNvSpPr>
              <a:spLocks/>
            </p:cNvSpPr>
            <p:nvPr/>
          </p:nvSpPr>
          <p:spPr bwMode="auto">
            <a:xfrm>
              <a:off x="2315" y="1694"/>
              <a:ext cx="96" cy="52"/>
            </a:xfrm>
            <a:custGeom>
              <a:avLst/>
              <a:gdLst>
                <a:gd name="T0" fmla="*/ 96 w 96"/>
                <a:gd name="T1" fmla="*/ 52 h 52"/>
                <a:gd name="T2" fmla="*/ 0 w 96"/>
                <a:gd name="T3" fmla="*/ 25 h 52"/>
                <a:gd name="T4" fmla="*/ 96 w 96"/>
                <a:gd name="T5" fmla="*/ 0 h 52"/>
                <a:gd name="T6" fmla="*/ 96 w 96"/>
                <a:gd name="T7" fmla="*/ 52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96" y="52"/>
                  </a:moveTo>
                  <a:lnTo>
                    <a:pt x="0" y="25"/>
                  </a:lnTo>
                  <a:lnTo>
                    <a:pt x="96" y="0"/>
                  </a:lnTo>
                  <a:lnTo>
                    <a:pt x="96" y="52"/>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59" name="Freeform 177">
              <a:extLst>
                <a:ext uri="{FF2B5EF4-FFF2-40B4-BE49-F238E27FC236}">
                  <a16:creationId xmlns:a16="http://schemas.microsoft.com/office/drawing/2014/main" id="{3E0F5299-50E8-4328-8898-5C4B9FA9583D}"/>
                </a:ext>
              </a:extLst>
            </p:cNvPr>
            <p:cNvSpPr>
              <a:spLocks/>
            </p:cNvSpPr>
            <p:nvPr/>
          </p:nvSpPr>
          <p:spPr bwMode="auto">
            <a:xfrm>
              <a:off x="2662" y="1694"/>
              <a:ext cx="96" cy="52"/>
            </a:xfrm>
            <a:custGeom>
              <a:avLst/>
              <a:gdLst>
                <a:gd name="T0" fmla="*/ 0 w 96"/>
                <a:gd name="T1" fmla="*/ 0 h 52"/>
                <a:gd name="T2" fmla="*/ 96 w 96"/>
                <a:gd name="T3" fmla="*/ 25 h 52"/>
                <a:gd name="T4" fmla="*/ 0 w 96"/>
                <a:gd name="T5" fmla="*/ 52 h 52"/>
                <a:gd name="T6" fmla="*/ 0 w 96"/>
                <a:gd name="T7" fmla="*/ 0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0" y="0"/>
                  </a:moveTo>
                  <a:lnTo>
                    <a:pt x="96" y="25"/>
                  </a:lnTo>
                  <a:lnTo>
                    <a:pt x="0" y="5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0" name="Freeform 178">
              <a:extLst>
                <a:ext uri="{FF2B5EF4-FFF2-40B4-BE49-F238E27FC236}">
                  <a16:creationId xmlns:a16="http://schemas.microsoft.com/office/drawing/2014/main" id="{05FB6738-0942-4ECA-B063-DC68AB2AEF6F}"/>
                </a:ext>
              </a:extLst>
            </p:cNvPr>
            <p:cNvSpPr>
              <a:spLocks/>
            </p:cNvSpPr>
            <p:nvPr/>
          </p:nvSpPr>
          <p:spPr bwMode="auto">
            <a:xfrm>
              <a:off x="2662" y="1694"/>
              <a:ext cx="96" cy="52"/>
            </a:xfrm>
            <a:custGeom>
              <a:avLst/>
              <a:gdLst>
                <a:gd name="T0" fmla="*/ 0 w 96"/>
                <a:gd name="T1" fmla="*/ 0 h 52"/>
                <a:gd name="T2" fmla="*/ 96 w 96"/>
                <a:gd name="T3" fmla="*/ 25 h 52"/>
                <a:gd name="T4" fmla="*/ 0 w 96"/>
                <a:gd name="T5" fmla="*/ 52 h 52"/>
                <a:gd name="T6" fmla="*/ 0 w 96"/>
                <a:gd name="T7" fmla="*/ 0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0" y="0"/>
                  </a:moveTo>
                  <a:lnTo>
                    <a:pt x="96" y="25"/>
                  </a:lnTo>
                  <a:lnTo>
                    <a:pt x="0" y="52"/>
                  </a:lnTo>
                  <a:lnTo>
                    <a:pt x="0"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61" name="Freeform 180">
              <a:extLst>
                <a:ext uri="{FF2B5EF4-FFF2-40B4-BE49-F238E27FC236}">
                  <a16:creationId xmlns:a16="http://schemas.microsoft.com/office/drawing/2014/main" id="{BE7D8085-A954-4CDF-8EAB-92AB5497B129}"/>
                </a:ext>
              </a:extLst>
            </p:cNvPr>
            <p:cNvSpPr>
              <a:spLocks/>
            </p:cNvSpPr>
            <p:nvPr/>
          </p:nvSpPr>
          <p:spPr bwMode="auto">
            <a:xfrm>
              <a:off x="1389" y="1311"/>
              <a:ext cx="3520" cy="2088"/>
            </a:xfrm>
            <a:custGeom>
              <a:avLst/>
              <a:gdLst>
                <a:gd name="T0" fmla="*/ 0 w 3520"/>
                <a:gd name="T1" fmla="*/ 0 h 2088"/>
                <a:gd name="T2" fmla="*/ 0 w 3520"/>
                <a:gd name="T3" fmla="*/ 2088 h 2088"/>
                <a:gd name="T4" fmla="*/ 3520 w 3520"/>
                <a:gd name="T5" fmla="*/ 2088 h 2088"/>
                <a:gd name="T6" fmla="*/ 0 60000 65536"/>
                <a:gd name="T7" fmla="*/ 0 60000 65536"/>
                <a:gd name="T8" fmla="*/ 0 60000 65536"/>
                <a:gd name="T9" fmla="*/ 0 w 3520"/>
                <a:gd name="T10" fmla="*/ 0 h 2088"/>
                <a:gd name="T11" fmla="*/ 3520 w 3520"/>
                <a:gd name="T12" fmla="*/ 2088 h 2088"/>
              </a:gdLst>
              <a:ahLst/>
              <a:cxnLst>
                <a:cxn ang="T6">
                  <a:pos x="T0" y="T1"/>
                </a:cxn>
                <a:cxn ang="T7">
                  <a:pos x="T2" y="T3"/>
                </a:cxn>
                <a:cxn ang="T8">
                  <a:pos x="T4" y="T5"/>
                </a:cxn>
              </a:cxnLst>
              <a:rect l="T9" t="T10" r="T11" b="T12"/>
              <a:pathLst>
                <a:path w="3520" h="2088">
                  <a:moveTo>
                    <a:pt x="0" y="0"/>
                  </a:moveTo>
                  <a:lnTo>
                    <a:pt x="0" y="2088"/>
                  </a:lnTo>
                  <a:lnTo>
                    <a:pt x="3520" y="2088"/>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62" name="Rectangle 182">
              <a:extLst>
                <a:ext uri="{FF2B5EF4-FFF2-40B4-BE49-F238E27FC236}">
                  <a16:creationId xmlns:a16="http://schemas.microsoft.com/office/drawing/2014/main" id="{A4AB890A-AFB0-473A-BA97-6DD7390E9BF5}"/>
                </a:ext>
              </a:extLst>
            </p:cNvPr>
            <p:cNvSpPr>
              <a:spLocks noChangeArrowheads="1"/>
            </p:cNvSpPr>
            <p:nvPr/>
          </p:nvSpPr>
          <p:spPr bwMode="auto">
            <a:xfrm rot="-5400000">
              <a:off x="340" y="2409"/>
              <a:ext cx="130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b="1">
                  <a:solidFill>
                    <a:schemeClr val="bg1"/>
                  </a:solidFill>
                  <a:latin typeface="Arial Narrow" panose="020B0606020202030204" pitchFamily="34" charset="0"/>
                  <a:ea typeface="宋体" panose="02010600030101010101" pitchFamily="2" charset="-122"/>
                </a:rPr>
                <a:t>Nitrogen Loss in Urine</a:t>
              </a:r>
            </a:p>
          </p:txBody>
        </p:sp>
        <p:sp>
          <p:nvSpPr>
            <p:cNvPr id="54363" name="Rectangle 186">
              <a:extLst>
                <a:ext uri="{FF2B5EF4-FFF2-40B4-BE49-F238E27FC236}">
                  <a16:creationId xmlns:a16="http://schemas.microsoft.com/office/drawing/2014/main" id="{D7EEBCA2-7CC3-4D3D-A739-7D550EEB5A2B}"/>
                </a:ext>
              </a:extLst>
            </p:cNvPr>
            <p:cNvSpPr>
              <a:spLocks noChangeArrowheads="1"/>
            </p:cNvSpPr>
            <p:nvPr/>
          </p:nvSpPr>
          <p:spPr bwMode="auto">
            <a:xfrm>
              <a:off x="2441" y="3638"/>
              <a:ext cx="986"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64" name="Rectangle 189">
              <a:extLst>
                <a:ext uri="{FF2B5EF4-FFF2-40B4-BE49-F238E27FC236}">
                  <a16:creationId xmlns:a16="http://schemas.microsoft.com/office/drawing/2014/main" id="{4A8A4BE6-4A62-4FEA-A68E-542259D7DA7B}"/>
                </a:ext>
              </a:extLst>
            </p:cNvPr>
            <p:cNvSpPr>
              <a:spLocks noChangeArrowheads="1"/>
            </p:cNvSpPr>
            <p:nvPr/>
          </p:nvSpPr>
          <p:spPr bwMode="auto">
            <a:xfrm>
              <a:off x="1393" y="1307"/>
              <a:ext cx="3513" cy="2089"/>
            </a:xfrm>
            <a:prstGeom prst="rect">
              <a:avLst/>
            </a:prstGeom>
            <a:solidFill>
              <a:schemeClr val="accent2"/>
            </a:solidFill>
            <a:ln w="12700">
              <a:solidFill>
                <a:srgbClr val="FFFFFF"/>
              </a:solidFill>
              <a:miter lim="800000"/>
              <a:headEnd/>
              <a:tailEnd/>
            </a:ln>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365" name="Line 190">
              <a:extLst>
                <a:ext uri="{FF2B5EF4-FFF2-40B4-BE49-F238E27FC236}">
                  <a16:creationId xmlns:a16="http://schemas.microsoft.com/office/drawing/2014/main" id="{C683C332-1BF3-4D73-BA08-6FD659BA378E}"/>
                </a:ext>
              </a:extLst>
            </p:cNvPr>
            <p:cNvSpPr>
              <a:spLocks noChangeShapeType="1"/>
            </p:cNvSpPr>
            <p:nvPr/>
          </p:nvSpPr>
          <p:spPr bwMode="auto">
            <a:xfrm>
              <a:off x="2011" y="2619"/>
              <a:ext cx="1" cy="31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66" name="Freeform 191">
              <a:extLst>
                <a:ext uri="{FF2B5EF4-FFF2-40B4-BE49-F238E27FC236}">
                  <a16:creationId xmlns:a16="http://schemas.microsoft.com/office/drawing/2014/main" id="{30B18314-2B3B-4AAA-98D8-DB02781A18C4}"/>
                </a:ext>
              </a:extLst>
            </p:cNvPr>
            <p:cNvSpPr>
              <a:spLocks/>
            </p:cNvSpPr>
            <p:nvPr/>
          </p:nvSpPr>
          <p:spPr bwMode="auto">
            <a:xfrm>
              <a:off x="1988" y="2835"/>
              <a:ext cx="48" cy="104"/>
            </a:xfrm>
            <a:custGeom>
              <a:avLst/>
              <a:gdLst>
                <a:gd name="T0" fmla="*/ 48 w 48"/>
                <a:gd name="T1" fmla="*/ 0 h 104"/>
                <a:gd name="T2" fmla="*/ 23 w 48"/>
                <a:gd name="T3" fmla="*/ 104 h 104"/>
                <a:gd name="T4" fmla="*/ 0 w 48"/>
                <a:gd name="T5" fmla="*/ 0 h 104"/>
                <a:gd name="T6" fmla="*/ 48 w 48"/>
                <a:gd name="T7" fmla="*/ 0 h 104"/>
                <a:gd name="T8" fmla="*/ 0 60000 65536"/>
                <a:gd name="T9" fmla="*/ 0 60000 65536"/>
                <a:gd name="T10" fmla="*/ 0 60000 65536"/>
                <a:gd name="T11" fmla="*/ 0 60000 65536"/>
                <a:gd name="T12" fmla="*/ 0 w 48"/>
                <a:gd name="T13" fmla="*/ 0 h 104"/>
                <a:gd name="T14" fmla="*/ 48 w 48"/>
                <a:gd name="T15" fmla="*/ 104 h 104"/>
              </a:gdLst>
              <a:ahLst/>
              <a:cxnLst>
                <a:cxn ang="T8">
                  <a:pos x="T0" y="T1"/>
                </a:cxn>
                <a:cxn ang="T9">
                  <a:pos x="T2" y="T3"/>
                </a:cxn>
                <a:cxn ang="T10">
                  <a:pos x="T4" y="T5"/>
                </a:cxn>
                <a:cxn ang="T11">
                  <a:pos x="T6" y="T7"/>
                </a:cxn>
              </a:cxnLst>
              <a:rect l="T12" t="T13" r="T14" b="T15"/>
              <a:pathLst>
                <a:path w="48" h="104">
                  <a:moveTo>
                    <a:pt x="48" y="0"/>
                  </a:moveTo>
                  <a:lnTo>
                    <a:pt x="23" y="104"/>
                  </a:lnTo>
                  <a:lnTo>
                    <a:pt x="0" y="0"/>
                  </a:lnTo>
                  <a:lnTo>
                    <a:pt x="4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7" name="Freeform 192">
              <a:extLst>
                <a:ext uri="{FF2B5EF4-FFF2-40B4-BE49-F238E27FC236}">
                  <a16:creationId xmlns:a16="http://schemas.microsoft.com/office/drawing/2014/main" id="{734B07DE-471E-42B5-A6ED-ACD0E65CBF3B}"/>
                </a:ext>
              </a:extLst>
            </p:cNvPr>
            <p:cNvSpPr>
              <a:spLocks/>
            </p:cNvSpPr>
            <p:nvPr/>
          </p:nvSpPr>
          <p:spPr bwMode="auto">
            <a:xfrm>
              <a:off x="2446" y="2598"/>
              <a:ext cx="47" cy="103"/>
            </a:xfrm>
            <a:custGeom>
              <a:avLst/>
              <a:gdLst>
                <a:gd name="T0" fmla="*/ 47 w 47"/>
                <a:gd name="T1" fmla="*/ 0 h 103"/>
                <a:gd name="T2" fmla="*/ 24 w 47"/>
                <a:gd name="T3" fmla="*/ 103 h 103"/>
                <a:gd name="T4" fmla="*/ 0 w 47"/>
                <a:gd name="T5" fmla="*/ 0 h 103"/>
                <a:gd name="T6" fmla="*/ 47 w 47"/>
                <a:gd name="T7" fmla="*/ 0 h 103"/>
                <a:gd name="T8" fmla="*/ 0 60000 65536"/>
                <a:gd name="T9" fmla="*/ 0 60000 65536"/>
                <a:gd name="T10" fmla="*/ 0 60000 65536"/>
                <a:gd name="T11" fmla="*/ 0 60000 65536"/>
                <a:gd name="T12" fmla="*/ 0 w 47"/>
                <a:gd name="T13" fmla="*/ 0 h 103"/>
                <a:gd name="T14" fmla="*/ 47 w 47"/>
                <a:gd name="T15" fmla="*/ 103 h 103"/>
              </a:gdLst>
              <a:ahLst/>
              <a:cxnLst>
                <a:cxn ang="T8">
                  <a:pos x="T0" y="T1"/>
                </a:cxn>
                <a:cxn ang="T9">
                  <a:pos x="T2" y="T3"/>
                </a:cxn>
                <a:cxn ang="T10">
                  <a:pos x="T4" y="T5"/>
                </a:cxn>
                <a:cxn ang="T11">
                  <a:pos x="T6" y="T7"/>
                </a:cxn>
              </a:cxnLst>
              <a:rect l="T12" t="T13" r="T14" b="T15"/>
              <a:pathLst>
                <a:path w="47" h="103">
                  <a:moveTo>
                    <a:pt x="47" y="0"/>
                  </a:moveTo>
                  <a:lnTo>
                    <a:pt x="24" y="103"/>
                  </a:lnTo>
                  <a:lnTo>
                    <a:pt x="0" y="0"/>
                  </a:lnTo>
                  <a:lnTo>
                    <a:pt x="4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8" name="Freeform 193">
              <a:extLst>
                <a:ext uri="{FF2B5EF4-FFF2-40B4-BE49-F238E27FC236}">
                  <a16:creationId xmlns:a16="http://schemas.microsoft.com/office/drawing/2014/main" id="{75D4DD54-19EE-486C-8D38-E821A5711DF5}"/>
                </a:ext>
              </a:extLst>
            </p:cNvPr>
            <p:cNvSpPr>
              <a:spLocks/>
            </p:cNvSpPr>
            <p:nvPr/>
          </p:nvSpPr>
          <p:spPr bwMode="auto">
            <a:xfrm>
              <a:off x="2865" y="2395"/>
              <a:ext cx="46" cy="103"/>
            </a:xfrm>
            <a:custGeom>
              <a:avLst/>
              <a:gdLst>
                <a:gd name="T0" fmla="*/ 46 w 46"/>
                <a:gd name="T1" fmla="*/ 0 h 103"/>
                <a:gd name="T2" fmla="*/ 23 w 46"/>
                <a:gd name="T3" fmla="*/ 103 h 103"/>
                <a:gd name="T4" fmla="*/ 0 w 46"/>
                <a:gd name="T5" fmla="*/ 0 h 103"/>
                <a:gd name="T6" fmla="*/ 46 w 46"/>
                <a:gd name="T7" fmla="*/ 0 h 103"/>
                <a:gd name="T8" fmla="*/ 0 60000 65536"/>
                <a:gd name="T9" fmla="*/ 0 60000 65536"/>
                <a:gd name="T10" fmla="*/ 0 60000 65536"/>
                <a:gd name="T11" fmla="*/ 0 60000 65536"/>
                <a:gd name="T12" fmla="*/ 0 w 46"/>
                <a:gd name="T13" fmla="*/ 0 h 103"/>
                <a:gd name="T14" fmla="*/ 46 w 46"/>
                <a:gd name="T15" fmla="*/ 103 h 103"/>
              </a:gdLst>
              <a:ahLst/>
              <a:cxnLst>
                <a:cxn ang="T8">
                  <a:pos x="T0" y="T1"/>
                </a:cxn>
                <a:cxn ang="T9">
                  <a:pos x="T2" y="T3"/>
                </a:cxn>
                <a:cxn ang="T10">
                  <a:pos x="T4" y="T5"/>
                </a:cxn>
                <a:cxn ang="T11">
                  <a:pos x="T6" y="T7"/>
                </a:cxn>
              </a:cxnLst>
              <a:rect l="T12" t="T13" r="T14" b="T15"/>
              <a:pathLst>
                <a:path w="46" h="103">
                  <a:moveTo>
                    <a:pt x="46" y="0"/>
                  </a:moveTo>
                  <a:lnTo>
                    <a:pt x="23" y="103"/>
                  </a:lnTo>
                  <a:lnTo>
                    <a:pt x="0" y="0"/>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69" name="Freeform 194">
              <a:extLst>
                <a:ext uri="{FF2B5EF4-FFF2-40B4-BE49-F238E27FC236}">
                  <a16:creationId xmlns:a16="http://schemas.microsoft.com/office/drawing/2014/main" id="{FD30CD5E-B5E8-49C3-8145-30B806A18558}"/>
                </a:ext>
              </a:extLst>
            </p:cNvPr>
            <p:cNvSpPr>
              <a:spLocks/>
            </p:cNvSpPr>
            <p:nvPr/>
          </p:nvSpPr>
          <p:spPr bwMode="auto">
            <a:xfrm>
              <a:off x="3904" y="1799"/>
              <a:ext cx="46" cy="104"/>
            </a:xfrm>
            <a:custGeom>
              <a:avLst/>
              <a:gdLst>
                <a:gd name="T0" fmla="*/ 46 w 46"/>
                <a:gd name="T1" fmla="*/ 0 h 104"/>
                <a:gd name="T2" fmla="*/ 23 w 46"/>
                <a:gd name="T3" fmla="*/ 104 h 104"/>
                <a:gd name="T4" fmla="*/ 0 w 46"/>
                <a:gd name="T5" fmla="*/ 0 h 104"/>
                <a:gd name="T6" fmla="*/ 46 w 46"/>
                <a:gd name="T7" fmla="*/ 0 h 104"/>
                <a:gd name="T8" fmla="*/ 0 60000 65536"/>
                <a:gd name="T9" fmla="*/ 0 60000 65536"/>
                <a:gd name="T10" fmla="*/ 0 60000 65536"/>
                <a:gd name="T11" fmla="*/ 0 60000 65536"/>
                <a:gd name="T12" fmla="*/ 0 w 46"/>
                <a:gd name="T13" fmla="*/ 0 h 104"/>
                <a:gd name="T14" fmla="*/ 46 w 46"/>
                <a:gd name="T15" fmla="*/ 104 h 104"/>
              </a:gdLst>
              <a:ahLst/>
              <a:cxnLst>
                <a:cxn ang="T8">
                  <a:pos x="T0" y="T1"/>
                </a:cxn>
                <a:cxn ang="T9">
                  <a:pos x="T2" y="T3"/>
                </a:cxn>
                <a:cxn ang="T10">
                  <a:pos x="T4" y="T5"/>
                </a:cxn>
                <a:cxn ang="T11">
                  <a:pos x="T6" y="T7"/>
                </a:cxn>
              </a:cxnLst>
              <a:rect l="T12" t="T13" r="T14" b="T15"/>
              <a:pathLst>
                <a:path w="46" h="104">
                  <a:moveTo>
                    <a:pt x="46" y="0"/>
                  </a:moveTo>
                  <a:lnTo>
                    <a:pt x="23" y="104"/>
                  </a:lnTo>
                  <a:lnTo>
                    <a:pt x="0" y="0"/>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70" name="Freeform 195">
              <a:extLst>
                <a:ext uri="{FF2B5EF4-FFF2-40B4-BE49-F238E27FC236}">
                  <a16:creationId xmlns:a16="http://schemas.microsoft.com/office/drawing/2014/main" id="{883D25A2-004F-483D-B68F-81311EEDEC07}"/>
                </a:ext>
              </a:extLst>
            </p:cNvPr>
            <p:cNvSpPr>
              <a:spLocks/>
            </p:cNvSpPr>
            <p:nvPr/>
          </p:nvSpPr>
          <p:spPr bwMode="auto">
            <a:xfrm>
              <a:off x="3904" y="1799"/>
              <a:ext cx="46" cy="104"/>
            </a:xfrm>
            <a:custGeom>
              <a:avLst/>
              <a:gdLst>
                <a:gd name="T0" fmla="*/ 46 w 46"/>
                <a:gd name="T1" fmla="*/ 0 h 104"/>
                <a:gd name="T2" fmla="*/ 23 w 46"/>
                <a:gd name="T3" fmla="*/ 104 h 104"/>
                <a:gd name="T4" fmla="*/ 0 w 46"/>
                <a:gd name="T5" fmla="*/ 0 h 104"/>
                <a:gd name="T6" fmla="*/ 46 w 46"/>
                <a:gd name="T7" fmla="*/ 0 h 104"/>
                <a:gd name="T8" fmla="*/ 0 60000 65536"/>
                <a:gd name="T9" fmla="*/ 0 60000 65536"/>
                <a:gd name="T10" fmla="*/ 0 60000 65536"/>
                <a:gd name="T11" fmla="*/ 0 60000 65536"/>
                <a:gd name="T12" fmla="*/ 0 w 46"/>
                <a:gd name="T13" fmla="*/ 0 h 104"/>
                <a:gd name="T14" fmla="*/ 46 w 46"/>
                <a:gd name="T15" fmla="*/ 104 h 104"/>
              </a:gdLst>
              <a:ahLst/>
              <a:cxnLst>
                <a:cxn ang="T8">
                  <a:pos x="T0" y="T1"/>
                </a:cxn>
                <a:cxn ang="T9">
                  <a:pos x="T2" y="T3"/>
                </a:cxn>
                <a:cxn ang="T10">
                  <a:pos x="T4" y="T5"/>
                </a:cxn>
                <a:cxn ang="T11">
                  <a:pos x="T6" y="T7"/>
                </a:cxn>
              </a:cxnLst>
              <a:rect l="T12" t="T13" r="T14" b="T15"/>
              <a:pathLst>
                <a:path w="46" h="104">
                  <a:moveTo>
                    <a:pt x="46" y="0"/>
                  </a:moveTo>
                  <a:lnTo>
                    <a:pt x="23" y="104"/>
                  </a:lnTo>
                  <a:lnTo>
                    <a:pt x="0" y="0"/>
                  </a:lnTo>
                  <a:lnTo>
                    <a:pt x="46"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71" name="Freeform 197">
              <a:extLst>
                <a:ext uri="{FF2B5EF4-FFF2-40B4-BE49-F238E27FC236}">
                  <a16:creationId xmlns:a16="http://schemas.microsoft.com/office/drawing/2014/main" id="{5639F25B-3560-4E1D-A64E-D46099F81C5B}"/>
                </a:ext>
              </a:extLst>
            </p:cNvPr>
            <p:cNvSpPr>
              <a:spLocks/>
            </p:cNvSpPr>
            <p:nvPr/>
          </p:nvSpPr>
          <p:spPr bwMode="auto">
            <a:xfrm>
              <a:off x="3904" y="1799"/>
              <a:ext cx="46" cy="104"/>
            </a:xfrm>
            <a:custGeom>
              <a:avLst/>
              <a:gdLst>
                <a:gd name="T0" fmla="*/ 46 w 46"/>
                <a:gd name="T1" fmla="*/ 0 h 104"/>
                <a:gd name="T2" fmla="*/ 23 w 46"/>
                <a:gd name="T3" fmla="*/ 104 h 104"/>
                <a:gd name="T4" fmla="*/ 0 w 46"/>
                <a:gd name="T5" fmla="*/ 0 h 104"/>
                <a:gd name="T6" fmla="*/ 46 w 46"/>
                <a:gd name="T7" fmla="*/ 0 h 104"/>
                <a:gd name="T8" fmla="*/ 0 60000 65536"/>
                <a:gd name="T9" fmla="*/ 0 60000 65536"/>
                <a:gd name="T10" fmla="*/ 0 60000 65536"/>
                <a:gd name="T11" fmla="*/ 0 60000 65536"/>
                <a:gd name="T12" fmla="*/ 0 w 46"/>
                <a:gd name="T13" fmla="*/ 0 h 104"/>
                <a:gd name="T14" fmla="*/ 46 w 46"/>
                <a:gd name="T15" fmla="*/ 104 h 104"/>
              </a:gdLst>
              <a:ahLst/>
              <a:cxnLst>
                <a:cxn ang="T8">
                  <a:pos x="T0" y="T1"/>
                </a:cxn>
                <a:cxn ang="T9">
                  <a:pos x="T2" y="T3"/>
                </a:cxn>
                <a:cxn ang="T10">
                  <a:pos x="T4" y="T5"/>
                </a:cxn>
                <a:cxn ang="T11">
                  <a:pos x="T6" y="T7"/>
                </a:cxn>
              </a:cxnLst>
              <a:rect l="T12" t="T13" r="T14" b="T15"/>
              <a:pathLst>
                <a:path w="46" h="104">
                  <a:moveTo>
                    <a:pt x="46" y="0"/>
                  </a:moveTo>
                  <a:lnTo>
                    <a:pt x="23" y="104"/>
                  </a:lnTo>
                  <a:lnTo>
                    <a:pt x="0" y="0"/>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72" name="Freeform 198">
              <a:extLst>
                <a:ext uri="{FF2B5EF4-FFF2-40B4-BE49-F238E27FC236}">
                  <a16:creationId xmlns:a16="http://schemas.microsoft.com/office/drawing/2014/main" id="{4AAD2C85-9FDB-47FF-82DD-DAC17F6909D8}"/>
                </a:ext>
              </a:extLst>
            </p:cNvPr>
            <p:cNvSpPr>
              <a:spLocks/>
            </p:cNvSpPr>
            <p:nvPr/>
          </p:nvSpPr>
          <p:spPr bwMode="auto">
            <a:xfrm>
              <a:off x="3904" y="1799"/>
              <a:ext cx="46" cy="104"/>
            </a:xfrm>
            <a:custGeom>
              <a:avLst/>
              <a:gdLst>
                <a:gd name="T0" fmla="*/ 46 w 46"/>
                <a:gd name="T1" fmla="*/ 0 h 104"/>
                <a:gd name="T2" fmla="*/ 23 w 46"/>
                <a:gd name="T3" fmla="*/ 104 h 104"/>
                <a:gd name="T4" fmla="*/ 0 w 46"/>
                <a:gd name="T5" fmla="*/ 0 h 104"/>
                <a:gd name="T6" fmla="*/ 46 w 46"/>
                <a:gd name="T7" fmla="*/ 0 h 104"/>
                <a:gd name="T8" fmla="*/ 0 60000 65536"/>
                <a:gd name="T9" fmla="*/ 0 60000 65536"/>
                <a:gd name="T10" fmla="*/ 0 60000 65536"/>
                <a:gd name="T11" fmla="*/ 0 60000 65536"/>
                <a:gd name="T12" fmla="*/ 0 w 46"/>
                <a:gd name="T13" fmla="*/ 0 h 104"/>
                <a:gd name="T14" fmla="*/ 46 w 46"/>
                <a:gd name="T15" fmla="*/ 104 h 104"/>
              </a:gdLst>
              <a:ahLst/>
              <a:cxnLst>
                <a:cxn ang="T8">
                  <a:pos x="T0" y="T1"/>
                </a:cxn>
                <a:cxn ang="T9">
                  <a:pos x="T2" y="T3"/>
                </a:cxn>
                <a:cxn ang="T10">
                  <a:pos x="T4" y="T5"/>
                </a:cxn>
                <a:cxn ang="T11">
                  <a:pos x="T6" y="T7"/>
                </a:cxn>
              </a:cxnLst>
              <a:rect l="T12" t="T13" r="T14" b="T15"/>
              <a:pathLst>
                <a:path w="46" h="104">
                  <a:moveTo>
                    <a:pt x="46" y="0"/>
                  </a:moveTo>
                  <a:lnTo>
                    <a:pt x="23" y="104"/>
                  </a:lnTo>
                  <a:lnTo>
                    <a:pt x="0" y="0"/>
                  </a:lnTo>
                  <a:lnTo>
                    <a:pt x="46"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73" name="Line 200">
              <a:extLst>
                <a:ext uri="{FF2B5EF4-FFF2-40B4-BE49-F238E27FC236}">
                  <a16:creationId xmlns:a16="http://schemas.microsoft.com/office/drawing/2014/main" id="{2C5C20AB-CEBE-4DA8-906A-3D21DE4614BC}"/>
                </a:ext>
              </a:extLst>
            </p:cNvPr>
            <p:cNvSpPr>
              <a:spLocks noChangeShapeType="1"/>
            </p:cNvSpPr>
            <p:nvPr/>
          </p:nvSpPr>
          <p:spPr bwMode="auto">
            <a:xfrm flipV="1">
              <a:off x="2285" y="243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74" name="Line 201">
              <a:extLst>
                <a:ext uri="{FF2B5EF4-FFF2-40B4-BE49-F238E27FC236}">
                  <a16:creationId xmlns:a16="http://schemas.microsoft.com/office/drawing/2014/main" id="{AE1A8EAD-6AAD-4D98-A870-3B0C19C4621F}"/>
                </a:ext>
              </a:extLst>
            </p:cNvPr>
            <p:cNvSpPr>
              <a:spLocks noChangeShapeType="1"/>
            </p:cNvSpPr>
            <p:nvPr/>
          </p:nvSpPr>
          <p:spPr bwMode="auto">
            <a:xfrm flipV="1">
              <a:off x="2285" y="237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75" name="Line 202">
              <a:extLst>
                <a:ext uri="{FF2B5EF4-FFF2-40B4-BE49-F238E27FC236}">
                  <a16:creationId xmlns:a16="http://schemas.microsoft.com/office/drawing/2014/main" id="{C2BD838F-CBD0-4545-8FB1-A66247B56CF6}"/>
                </a:ext>
              </a:extLst>
            </p:cNvPr>
            <p:cNvSpPr>
              <a:spLocks noChangeShapeType="1"/>
            </p:cNvSpPr>
            <p:nvPr/>
          </p:nvSpPr>
          <p:spPr bwMode="auto">
            <a:xfrm flipV="1">
              <a:off x="2285" y="2318"/>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76" name="Line 203">
              <a:extLst>
                <a:ext uri="{FF2B5EF4-FFF2-40B4-BE49-F238E27FC236}">
                  <a16:creationId xmlns:a16="http://schemas.microsoft.com/office/drawing/2014/main" id="{196837C2-B041-462F-8B9D-8D6E8E218882}"/>
                </a:ext>
              </a:extLst>
            </p:cNvPr>
            <p:cNvSpPr>
              <a:spLocks noChangeShapeType="1"/>
            </p:cNvSpPr>
            <p:nvPr/>
          </p:nvSpPr>
          <p:spPr bwMode="auto">
            <a:xfrm flipV="1">
              <a:off x="2285" y="2259"/>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77" name="Line 204">
              <a:extLst>
                <a:ext uri="{FF2B5EF4-FFF2-40B4-BE49-F238E27FC236}">
                  <a16:creationId xmlns:a16="http://schemas.microsoft.com/office/drawing/2014/main" id="{9E1D888C-0F1A-4B17-AB8B-0A6C98772D82}"/>
                </a:ext>
              </a:extLst>
            </p:cNvPr>
            <p:cNvSpPr>
              <a:spLocks noChangeShapeType="1"/>
            </p:cNvSpPr>
            <p:nvPr/>
          </p:nvSpPr>
          <p:spPr bwMode="auto">
            <a:xfrm flipV="1">
              <a:off x="2285" y="219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78" name="Line 205">
              <a:extLst>
                <a:ext uri="{FF2B5EF4-FFF2-40B4-BE49-F238E27FC236}">
                  <a16:creationId xmlns:a16="http://schemas.microsoft.com/office/drawing/2014/main" id="{496DD60C-3B0A-41AE-9631-93E6ACEF98F0}"/>
                </a:ext>
              </a:extLst>
            </p:cNvPr>
            <p:cNvSpPr>
              <a:spLocks noChangeShapeType="1"/>
            </p:cNvSpPr>
            <p:nvPr/>
          </p:nvSpPr>
          <p:spPr bwMode="auto">
            <a:xfrm flipV="1">
              <a:off x="2285" y="2138"/>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79" name="Line 206">
              <a:extLst>
                <a:ext uri="{FF2B5EF4-FFF2-40B4-BE49-F238E27FC236}">
                  <a16:creationId xmlns:a16="http://schemas.microsoft.com/office/drawing/2014/main" id="{40572044-C4DB-4D82-8FA9-82F2BDA66FD0}"/>
                </a:ext>
              </a:extLst>
            </p:cNvPr>
            <p:cNvSpPr>
              <a:spLocks noChangeShapeType="1"/>
            </p:cNvSpPr>
            <p:nvPr/>
          </p:nvSpPr>
          <p:spPr bwMode="auto">
            <a:xfrm flipV="1">
              <a:off x="2285" y="207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0" name="Line 207">
              <a:extLst>
                <a:ext uri="{FF2B5EF4-FFF2-40B4-BE49-F238E27FC236}">
                  <a16:creationId xmlns:a16="http://schemas.microsoft.com/office/drawing/2014/main" id="{CBC539F5-0E1E-4011-825B-19ADFEFDBA36}"/>
                </a:ext>
              </a:extLst>
            </p:cNvPr>
            <p:cNvSpPr>
              <a:spLocks noChangeShapeType="1"/>
            </p:cNvSpPr>
            <p:nvPr/>
          </p:nvSpPr>
          <p:spPr bwMode="auto">
            <a:xfrm flipV="1">
              <a:off x="2285" y="201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1" name="Line 208">
              <a:extLst>
                <a:ext uri="{FF2B5EF4-FFF2-40B4-BE49-F238E27FC236}">
                  <a16:creationId xmlns:a16="http://schemas.microsoft.com/office/drawing/2014/main" id="{F0057030-FAD6-424C-BBA8-B8546904FAC4}"/>
                </a:ext>
              </a:extLst>
            </p:cNvPr>
            <p:cNvSpPr>
              <a:spLocks noChangeShapeType="1"/>
            </p:cNvSpPr>
            <p:nvPr/>
          </p:nvSpPr>
          <p:spPr bwMode="auto">
            <a:xfrm flipV="1">
              <a:off x="2285" y="1958"/>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2" name="Line 209">
              <a:extLst>
                <a:ext uri="{FF2B5EF4-FFF2-40B4-BE49-F238E27FC236}">
                  <a16:creationId xmlns:a16="http://schemas.microsoft.com/office/drawing/2014/main" id="{5875440C-C75B-45C9-B33C-108271818C6D}"/>
                </a:ext>
              </a:extLst>
            </p:cNvPr>
            <p:cNvSpPr>
              <a:spLocks noChangeShapeType="1"/>
            </p:cNvSpPr>
            <p:nvPr/>
          </p:nvSpPr>
          <p:spPr bwMode="auto">
            <a:xfrm flipV="1">
              <a:off x="2285" y="1899"/>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3" name="Line 210">
              <a:extLst>
                <a:ext uri="{FF2B5EF4-FFF2-40B4-BE49-F238E27FC236}">
                  <a16:creationId xmlns:a16="http://schemas.microsoft.com/office/drawing/2014/main" id="{7A98D580-36B6-4FAE-A3DD-3BFAEC9595BC}"/>
                </a:ext>
              </a:extLst>
            </p:cNvPr>
            <p:cNvSpPr>
              <a:spLocks noChangeShapeType="1"/>
            </p:cNvSpPr>
            <p:nvPr/>
          </p:nvSpPr>
          <p:spPr bwMode="auto">
            <a:xfrm flipV="1">
              <a:off x="2285" y="183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4" name="Line 211">
              <a:extLst>
                <a:ext uri="{FF2B5EF4-FFF2-40B4-BE49-F238E27FC236}">
                  <a16:creationId xmlns:a16="http://schemas.microsoft.com/office/drawing/2014/main" id="{39CA195A-746A-4778-A324-341053D28A1C}"/>
                </a:ext>
              </a:extLst>
            </p:cNvPr>
            <p:cNvSpPr>
              <a:spLocks noChangeShapeType="1"/>
            </p:cNvSpPr>
            <p:nvPr/>
          </p:nvSpPr>
          <p:spPr bwMode="auto">
            <a:xfrm flipV="1">
              <a:off x="2285" y="1778"/>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5" name="Line 212">
              <a:extLst>
                <a:ext uri="{FF2B5EF4-FFF2-40B4-BE49-F238E27FC236}">
                  <a16:creationId xmlns:a16="http://schemas.microsoft.com/office/drawing/2014/main" id="{3D00EE8B-0527-4A9C-B840-97606F042AC9}"/>
                </a:ext>
              </a:extLst>
            </p:cNvPr>
            <p:cNvSpPr>
              <a:spLocks noChangeShapeType="1"/>
            </p:cNvSpPr>
            <p:nvPr/>
          </p:nvSpPr>
          <p:spPr bwMode="auto">
            <a:xfrm flipV="1">
              <a:off x="2285" y="1719"/>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6" name="Line 213">
              <a:extLst>
                <a:ext uri="{FF2B5EF4-FFF2-40B4-BE49-F238E27FC236}">
                  <a16:creationId xmlns:a16="http://schemas.microsoft.com/office/drawing/2014/main" id="{0823462D-5C7D-4DF2-BEF5-089C1CB05D4E}"/>
                </a:ext>
              </a:extLst>
            </p:cNvPr>
            <p:cNvSpPr>
              <a:spLocks noChangeShapeType="1"/>
            </p:cNvSpPr>
            <p:nvPr/>
          </p:nvSpPr>
          <p:spPr bwMode="auto">
            <a:xfrm flipV="1">
              <a:off x="2285" y="1658"/>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7" name="Line 214">
              <a:extLst>
                <a:ext uri="{FF2B5EF4-FFF2-40B4-BE49-F238E27FC236}">
                  <a16:creationId xmlns:a16="http://schemas.microsoft.com/office/drawing/2014/main" id="{AEB37C92-FA5B-49CF-9D4D-EF89DC43AB04}"/>
                </a:ext>
              </a:extLst>
            </p:cNvPr>
            <p:cNvSpPr>
              <a:spLocks noChangeShapeType="1"/>
            </p:cNvSpPr>
            <p:nvPr/>
          </p:nvSpPr>
          <p:spPr bwMode="auto">
            <a:xfrm flipV="1">
              <a:off x="2285" y="1598"/>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8" name="Line 215">
              <a:extLst>
                <a:ext uri="{FF2B5EF4-FFF2-40B4-BE49-F238E27FC236}">
                  <a16:creationId xmlns:a16="http://schemas.microsoft.com/office/drawing/2014/main" id="{13A9E575-B0A5-47AA-A83A-19797A625E1D}"/>
                </a:ext>
              </a:extLst>
            </p:cNvPr>
            <p:cNvSpPr>
              <a:spLocks noChangeShapeType="1"/>
            </p:cNvSpPr>
            <p:nvPr/>
          </p:nvSpPr>
          <p:spPr bwMode="auto">
            <a:xfrm flipV="1">
              <a:off x="2285" y="1539"/>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89" name="Line 216">
              <a:extLst>
                <a:ext uri="{FF2B5EF4-FFF2-40B4-BE49-F238E27FC236}">
                  <a16:creationId xmlns:a16="http://schemas.microsoft.com/office/drawing/2014/main" id="{3DC959F1-E0A9-4E82-BDD4-59F51082A0CA}"/>
                </a:ext>
              </a:extLst>
            </p:cNvPr>
            <p:cNvSpPr>
              <a:spLocks noChangeShapeType="1"/>
            </p:cNvSpPr>
            <p:nvPr/>
          </p:nvSpPr>
          <p:spPr bwMode="auto">
            <a:xfrm flipV="1">
              <a:off x="2821" y="211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0" name="Line 217">
              <a:extLst>
                <a:ext uri="{FF2B5EF4-FFF2-40B4-BE49-F238E27FC236}">
                  <a16:creationId xmlns:a16="http://schemas.microsoft.com/office/drawing/2014/main" id="{C47FAC11-0006-4BCC-B4C3-9E6EE3CC7CCF}"/>
                </a:ext>
              </a:extLst>
            </p:cNvPr>
            <p:cNvSpPr>
              <a:spLocks noChangeShapeType="1"/>
            </p:cNvSpPr>
            <p:nvPr/>
          </p:nvSpPr>
          <p:spPr bwMode="auto">
            <a:xfrm flipV="1">
              <a:off x="2821" y="2056"/>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1" name="Line 218">
              <a:extLst>
                <a:ext uri="{FF2B5EF4-FFF2-40B4-BE49-F238E27FC236}">
                  <a16:creationId xmlns:a16="http://schemas.microsoft.com/office/drawing/2014/main" id="{7C626906-2014-4FB5-99E8-69DD259130DC}"/>
                </a:ext>
              </a:extLst>
            </p:cNvPr>
            <p:cNvSpPr>
              <a:spLocks noChangeShapeType="1"/>
            </p:cNvSpPr>
            <p:nvPr/>
          </p:nvSpPr>
          <p:spPr bwMode="auto">
            <a:xfrm flipV="1">
              <a:off x="2821" y="1997"/>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2" name="Line 219">
              <a:extLst>
                <a:ext uri="{FF2B5EF4-FFF2-40B4-BE49-F238E27FC236}">
                  <a16:creationId xmlns:a16="http://schemas.microsoft.com/office/drawing/2014/main" id="{8DE72A5A-7DF7-4791-8EDE-AD6F2E1D0200}"/>
                </a:ext>
              </a:extLst>
            </p:cNvPr>
            <p:cNvSpPr>
              <a:spLocks noChangeShapeType="1"/>
            </p:cNvSpPr>
            <p:nvPr/>
          </p:nvSpPr>
          <p:spPr bwMode="auto">
            <a:xfrm flipV="1">
              <a:off x="2821" y="1937"/>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3" name="Line 220">
              <a:extLst>
                <a:ext uri="{FF2B5EF4-FFF2-40B4-BE49-F238E27FC236}">
                  <a16:creationId xmlns:a16="http://schemas.microsoft.com/office/drawing/2014/main" id="{F108D477-314A-4C9B-B288-78921EB6AC04}"/>
                </a:ext>
              </a:extLst>
            </p:cNvPr>
            <p:cNvSpPr>
              <a:spLocks noChangeShapeType="1"/>
            </p:cNvSpPr>
            <p:nvPr/>
          </p:nvSpPr>
          <p:spPr bwMode="auto">
            <a:xfrm flipV="1">
              <a:off x="2821" y="1878"/>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4" name="Line 221">
              <a:extLst>
                <a:ext uri="{FF2B5EF4-FFF2-40B4-BE49-F238E27FC236}">
                  <a16:creationId xmlns:a16="http://schemas.microsoft.com/office/drawing/2014/main" id="{E4792FEC-8336-4898-8AAD-666F2057020B}"/>
                </a:ext>
              </a:extLst>
            </p:cNvPr>
            <p:cNvSpPr>
              <a:spLocks noChangeShapeType="1"/>
            </p:cNvSpPr>
            <p:nvPr/>
          </p:nvSpPr>
          <p:spPr bwMode="auto">
            <a:xfrm flipV="1">
              <a:off x="2821" y="1817"/>
              <a:ext cx="1" cy="3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5" name="Line 222">
              <a:extLst>
                <a:ext uri="{FF2B5EF4-FFF2-40B4-BE49-F238E27FC236}">
                  <a16:creationId xmlns:a16="http://schemas.microsoft.com/office/drawing/2014/main" id="{FBF074F2-A8DE-42AC-AE35-56C9B37A2878}"/>
                </a:ext>
              </a:extLst>
            </p:cNvPr>
            <p:cNvSpPr>
              <a:spLocks noChangeShapeType="1"/>
            </p:cNvSpPr>
            <p:nvPr/>
          </p:nvSpPr>
          <p:spPr bwMode="auto">
            <a:xfrm flipV="1">
              <a:off x="2821" y="175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6" name="Line 223">
              <a:extLst>
                <a:ext uri="{FF2B5EF4-FFF2-40B4-BE49-F238E27FC236}">
                  <a16:creationId xmlns:a16="http://schemas.microsoft.com/office/drawing/2014/main" id="{C076886C-781A-4D1E-A4B1-64B5EF612615}"/>
                </a:ext>
              </a:extLst>
            </p:cNvPr>
            <p:cNvSpPr>
              <a:spLocks noChangeShapeType="1"/>
            </p:cNvSpPr>
            <p:nvPr/>
          </p:nvSpPr>
          <p:spPr bwMode="auto">
            <a:xfrm flipV="1">
              <a:off x="2821" y="1698"/>
              <a:ext cx="1" cy="29"/>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7" name="Line 224">
              <a:extLst>
                <a:ext uri="{FF2B5EF4-FFF2-40B4-BE49-F238E27FC236}">
                  <a16:creationId xmlns:a16="http://schemas.microsoft.com/office/drawing/2014/main" id="{9998F6ED-B42D-44AE-AF58-CF7E635CF7F4}"/>
                </a:ext>
              </a:extLst>
            </p:cNvPr>
            <p:cNvSpPr>
              <a:spLocks noChangeShapeType="1"/>
            </p:cNvSpPr>
            <p:nvPr/>
          </p:nvSpPr>
          <p:spPr bwMode="auto">
            <a:xfrm flipV="1">
              <a:off x="2821" y="1639"/>
              <a:ext cx="1" cy="28"/>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8" name="Line 225">
              <a:extLst>
                <a:ext uri="{FF2B5EF4-FFF2-40B4-BE49-F238E27FC236}">
                  <a16:creationId xmlns:a16="http://schemas.microsoft.com/office/drawing/2014/main" id="{4256264F-4A5D-467F-A8D9-D8B8900373BF}"/>
                </a:ext>
              </a:extLst>
            </p:cNvPr>
            <p:cNvSpPr>
              <a:spLocks noChangeShapeType="1"/>
            </p:cNvSpPr>
            <p:nvPr/>
          </p:nvSpPr>
          <p:spPr bwMode="auto">
            <a:xfrm flipV="1">
              <a:off x="2821" y="1577"/>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99" name="Line 226">
              <a:extLst>
                <a:ext uri="{FF2B5EF4-FFF2-40B4-BE49-F238E27FC236}">
                  <a16:creationId xmlns:a16="http://schemas.microsoft.com/office/drawing/2014/main" id="{33858D88-0BC2-4761-83A4-B0F5AED2867D}"/>
                </a:ext>
              </a:extLst>
            </p:cNvPr>
            <p:cNvSpPr>
              <a:spLocks noChangeShapeType="1"/>
            </p:cNvSpPr>
            <p:nvPr/>
          </p:nvSpPr>
          <p:spPr bwMode="auto">
            <a:xfrm flipV="1">
              <a:off x="2821" y="1518"/>
              <a:ext cx="1" cy="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400" name="Freeform 227">
              <a:extLst>
                <a:ext uri="{FF2B5EF4-FFF2-40B4-BE49-F238E27FC236}">
                  <a16:creationId xmlns:a16="http://schemas.microsoft.com/office/drawing/2014/main" id="{FC19B390-1D17-4473-A03D-2C7A1C807961}"/>
                </a:ext>
              </a:extLst>
            </p:cNvPr>
            <p:cNvSpPr>
              <a:spLocks/>
            </p:cNvSpPr>
            <p:nvPr/>
          </p:nvSpPr>
          <p:spPr bwMode="auto">
            <a:xfrm>
              <a:off x="2315" y="1694"/>
              <a:ext cx="96" cy="52"/>
            </a:xfrm>
            <a:custGeom>
              <a:avLst/>
              <a:gdLst>
                <a:gd name="T0" fmla="*/ 96 w 96"/>
                <a:gd name="T1" fmla="*/ 52 h 52"/>
                <a:gd name="T2" fmla="*/ 0 w 96"/>
                <a:gd name="T3" fmla="*/ 25 h 52"/>
                <a:gd name="T4" fmla="*/ 96 w 96"/>
                <a:gd name="T5" fmla="*/ 0 h 52"/>
                <a:gd name="T6" fmla="*/ 96 w 96"/>
                <a:gd name="T7" fmla="*/ 52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96" y="52"/>
                  </a:moveTo>
                  <a:lnTo>
                    <a:pt x="0" y="25"/>
                  </a:lnTo>
                  <a:lnTo>
                    <a:pt x="96" y="0"/>
                  </a:lnTo>
                  <a:lnTo>
                    <a:pt x="96"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01" name="Freeform 228">
              <a:extLst>
                <a:ext uri="{FF2B5EF4-FFF2-40B4-BE49-F238E27FC236}">
                  <a16:creationId xmlns:a16="http://schemas.microsoft.com/office/drawing/2014/main" id="{BB2B22EE-89AF-426C-BE77-EC7B1F28EA94}"/>
                </a:ext>
              </a:extLst>
            </p:cNvPr>
            <p:cNvSpPr>
              <a:spLocks/>
            </p:cNvSpPr>
            <p:nvPr/>
          </p:nvSpPr>
          <p:spPr bwMode="auto">
            <a:xfrm>
              <a:off x="2662" y="1694"/>
              <a:ext cx="96" cy="52"/>
            </a:xfrm>
            <a:custGeom>
              <a:avLst/>
              <a:gdLst>
                <a:gd name="T0" fmla="*/ 0 w 96"/>
                <a:gd name="T1" fmla="*/ 0 h 52"/>
                <a:gd name="T2" fmla="*/ 96 w 96"/>
                <a:gd name="T3" fmla="*/ 25 h 52"/>
                <a:gd name="T4" fmla="*/ 0 w 96"/>
                <a:gd name="T5" fmla="*/ 52 h 52"/>
                <a:gd name="T6" fmla="*/ 0 w 96"/>
                <a:gd name="T7" fmla="*/ 0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0" y="0"/>
                  </a:moveTo>
                  <a:lnTo>
                    <a:pt x="96" y="25"/>
                  </a:lnTo>
                  <a:lnTo>
                    <a:pt x="0" y="5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02" name="Rectangle 229">
              <a:extLst>
                <a:ext uri="{FF2B5EF4-FFF2-40B4-BE49-F238E27FC236}">
                  <a16:creationId xmlns:a16="http://schemas.microsoft.com/office/drawing/2014/main" id="{61C165ED-7D06-49F5-8ACE-B5E51E18470F}"/>
                </a:ext>
              </a:extLst>
            </p:cNvPr>
            <p:cNvSpPr>
              <a:spLocks noChangeArrowheads="1"/>
            </p:cNvSpPr>
            <p:nvPr/>
          </p:nvSpPr>
          <p:spPr bwMode="auto">
            <a:xfrm>
              <a:off x="2334" y="1335"/>
              <a:ext cx="452"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03" name="Rectangle 230">
              <a:extLst>
                <a:ext uri="{FF2B5EF4-FFF2-40B4-BE49-F238E27FC236}">
                  <a16:creationId xmlns:a16="http://schemas.microsoft.com/office/drawing/2014/main" id="{A6EFC0B7-9374-486F-AB06-7354077F5363}"/>
                </a:ext>
              </a:extLst>
            </p:cNvPr>
            <p:cNvSpPr>
              <a:spLocks noChangeArrowheads="1"/>
            </p:cNvSpPr>
            <p:nvPr/>
          </p:nvSpPr>
          <p:spPr bwMode="auto">
            <a:xfrm>
              <a:off x="2355" y="1351"/>
              <a:ext cx="396"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zh-CN" sz="1600" b="1">
                  <a:solidFill>
                    <a:srgbClr val="FFFFFF"/>
                  </a:solidFill>
                  <a:latin typeface="Arial Narrow" panose="020B0606020202030204" pitchFamily="34" charset="0"/>
                  <a:ea typeface="宋体" panose="02010600030101010101" pitchFamily="2" charset="-122"/>
                </a:rPr>
                <a:t>Major</a:t>
              </a:r>
            </a:p>
            <a:p>
              <a:pPr algn="ctr" eaLnBrk="1" hangingPunct="1"/>
              <a:r>
                <a:rPr lang="en-US" altLang="zh-CN" sz="1600" b="1">
                  <a:solidFill>
                    <a:srgbClr val="FFFFFF"/>
                  </a:solidFill>
                  <a:latin typeface="Arial Narrow" panose="020B0606020202030204" pitchFamily="34" charset="0"/>
                  <a:ea typeface="宋体" panose="02010600030101010101" pitchFamily="2" charset="-122"/>
                </a:rPr>
                <a:t>Surgery</a:t>
              </a:r>
            </a:p>
          </p:txBody>
        </p:sp>
        <p:sp>
          <p:nvSpPr>
            <p:cNvPr id="54404" name="Rectangle 231">
              <a:extLst>
                <a:ext uri="{FF2B5EF4-FFF2-40B4-BE49-F238E27FC236}">
                  <a16:creationId xmlns:a16="http://schemas.microsoft.com/office/drawing/2014/main" id="{EA4CEDE9-C924-40BF-A015-A66BA9CB54CE}"/>
                </a:ext>
              </a:extLst>
            </p:cNvPr>
            <p:cNvSpPr>
              <a:spLocks noChangeArrowheads="1"/>
            </p:cNvSpPr>
            <p:nvPr/>
          </p:nvSpPr>
          <p:spPr bwMode="auto">
            <a:xfrm>
              <a:off x="2340" y="1461"/>
              <a:ext cx="406"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05" name="Rectangle 233">
              <a:extLst>
                <a:ext uri="{FF2B5EF4-FFF2-40B4-BE49-F238E27FC236}">
                  <a16:creationId xmlns:a16="http://schemas.microsoft.com/office/drawing/2014/main" id="{80D16A11-1DD7-49FD-A488-3825DC5A7670}"/>
                </a:ext>
              </a:extLst>
            </p:cNvPr>
            <p:cNvSpPr>
              <a:spLocks noChangeArrowheads="1"/>
            </p:cNvSpPr>
            <p:nvPr/>
          </p:nvSpPr>
          <p:spPr bwMode="auto">
            <a:xfrm>
              <a:off x="1760" y="2984"/>
              <a:ext cx="452"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06" name="Rectangle 234">
              <a:extLst>
                <a:ext uri="{FF2B5EF4-FFF2-40B4-BE49-F238E27FC236}">
                  <a16:creationId xmlns:a16="http://schemas.microsoft.com/office/drawing/2014/main" id="{9F966069-4457-4AA7-B25D-A7332F695E96}"/>
                </a:ext>
              </a:extLst>
            </p:cNvPr>
            <p:cNvSpPr>
              <a:spLocks noChangeArrowheads="1"/>
            </p:cNvSpPr>
            <p:nvPr/>
          </p:nvSpPr>
          <p:spPr bwMode="auto">
            <a:xfrm>
              <a:off x="1817" y="3018"/>
              <a:ext cx="395"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b="1">
                  <a:solidFill>
                    <a:srgbClr val="FFFFFF"/>
                  </a:solidFill>
                  <a:latin typeface="Arial Narrow" panose="020B0606020202030204" pitchFamily="34" charset="0"/>
                  <a:ea typeface="宋体" panose="02010600030101010101" pitchFamily="2" charset="-122"/>
                </a:rPr>
                <a:t>Elective</a:t>
              </a:r>
            </a:p>
            <a:p>
              <a:pPr eaLnBrk="1" hangingPunct="1"/>
              <a:r>
                <a:rPr lang="en-US" altLang="zh-CN" sz="1600" b="1">
                  <a:solidFill>
                    <a:srgbClr val="FFFFFF"/>
                  </a:solidFill>
                  <a:latin typeface="Arial Narrow" panose="020B0606020202030204" pitchFamily="34" charset="0"/>
                  <a:ea typeface="宋体" panose="02010600030101010101" pitchFamily="2" charset="-122"/>
                </a:rPr>
                <a:t>Surgery</a:t>
              </a:r>
              <a:endParaRPr lang="en-US" altLang="zh-CN" b="1">
                <a:ea typeface="宋体" panose="02010600030101010101" pitchFamily="2" charset="-122"/>
              </a:endParaRPr>
            </a:p>
          </p:txBody>
        </p:sp>
        <p:sp>
          <p:nvSpPr>
            <p:cNvPr id="54407" name="Rectangle 237">
              <a:extLst>
                <a:ext uri="{FF2B5EF4-FFF2-40B4-BE49-F238E27FC236}">
                  <a16:creationId xmlns:a16="http://schemas.microsoft.com/office/drawing/2014/main" id="{5F5D5506-BA37-4E75-8CC7-231FB8D068B7}"/>
                </a:ext>
              </a:extLst>
            </p:cNvPr>
            <p:cNvSpPr>
              <a:spLocks noChangeArrowheads="1"/>
            </p:cNvSpPr>
            <p:nvPr/>
          </p:nvSpPr>
          <p:spPr bwMode="auto">
            <a:xfrm>
              <a:off x="1750" y="3111"/>
              <a:ext cx="47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08" name="Rectangle 239">
              <a:extLst>
                <a:ext uri="{FF2B5EF4-FFF2-40B4-BE49-F238E27FC236}">
                  <a16:creationId xmlns:a16="http://schemas.microsoft.com/office/drawing/2014/main" id="{CBB4885C-637B-4A75-9B22-D3B637CB3E8F}"/>
                </a:ext>
              </a:extLst>
            </p:cNvPr>
            <p:cNvSpPr>
              <a:spLocks noChangeArrowheads="1"/>
            </p:cNvSpPr>
            <p:nvPr/>
          </p:nvSpPr>
          <p:spPr bwMode="auto">
            <a:xfrm>
              <a:off x="2205" y="2703"/>
              <a:ext cx="53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09" name="Rectangle 240">
              <a:extLst>
                <a:ext uri="{FF2B5EF4-FFF2-40B4-BE49-F238E27FC236}">
                  <a16:creationId xmlns:a16="http://schemas.microsoft.com/office/drawing/2014/main" id="{70F86204-A7C8-4066-BBF8-8FD7EAAD17E4}"/>
                </a:ext>
              </a:extLst>
            </p:cNvPr>
            <p:cNvSpPr>
              <a:spLocks noChangeArrowheads="1"/>
            </p:cNvSpPr>
            <p:nvPr/>
          </p:nvSpPr>
          <p:spPr bwMode="auto">
            <a:xfrm>
              <a:off x="2262" y="2737"/>
              <a:ext cx="54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b="1">
                  <a:solidFill>
                    <a:srgbClr val="FFFFFF"/>
                  </a:solidFill>
                  <a:latin typeface="Arial Narrow" panose="020B0606020202030204" pitchFamily="34" charset="0"/>
                  <a:ea typeface="宋体" panose="02010600030101010101" pitchFamily="2" charset="-122"/>
                </a:rPr>
                <a:t>Infection</a:t>
              </a:r>
              <a:endParaRPr lang="en-US" altLang="zh-CN" b="1">
                <a:ea typeface="宋体" panose="02010600030101010101" pitchFamily="2" charset="-122"/>
              </a:endParaRPr>
            </a:p>
          </p:txBody>
        </p:sp>
        <p:sp>
          <p:nvSpPr>
            <p:cNvPr id="54410" name="Rectangle 243">
              <a:extLst>
                <a:ext uri="{FF2B5EF4-FFF2-40B4-BE49-F238E27FC236}">
                  <a16:creationId xmlns:a16="http://schemas.microsoft.com/office/drawing/2014/main" id="{C20B0D0E-6FF7-4048-824D-60CC30AF0976}"/>
                </a:ext>
              </a:extLst>
            </p:cNvPr>
            <p:cNvSpPr>
              <a:spLocks noChangeArrowheads="1"/>
            </p:cNvSpPr>
            <p:nvPr/>
          </p:nvSpPr>
          <p:spPr bwMode="auto">
            <a:xfrm>
              <a:off x="2788" y="2511"/>
              <a:ext cx="43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11" name="Rectangle 244">
              <a:extLst>
                <a:ext uri="{FF2B5EF4-FFF2-40B4-BE49-F238E27FC236}">
                  <a16:creationId xmlns:a16="http://schemas.microsoft.com/office/drawing/2014/main" id="{499662A9-5969-4E25-BF97-ED7A7E2F10F7}"/>
                </a:ext>
              </a:extLst>
            </p:cNvPr>
            <p:cNvSpPr>
              <a:spLocks noChangeArrowheads="1"/>
            </p:cNvSpPr>
            <p:nvPr/>
          </p:nvSpPr>
          <p:spPr bwMode="auto">
            <a:xfrm>
              <a:off x="2845" y="2545"/>
              <a:ext cx="34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zh-CN" sz="1600" b="1">
                  <a:solidFill>
                    <a:srgbClr val="FFFFFF"/>
                  </a:solidFill>
                  <a:latin typeface="Arial Narrow" panose="020B0606020202030204" pitchFamily="34" charset="0"/>
                  <a:ea typeface="宋体" panose="02010600030101010101" pitchFamily="2" charset="-122"/>
                </a:rPr>
                <a:t>Severe</a:t>
              </a:r>
            </a:p>
            <a:p>
              <a:pPr eaLnBrk="1" hangingPunct="1"/>
              <a:r>
                <a:rPr lang="en-US" altLang="zh-CN" sz="1600" b="1">
                  <a:solidFill>
                    <a:srgbClr val="FFFFFF"/>
                  </a:solidFill>
                  <a:latin typeface="Arial Narrow" panose="020B0606020202030204" pitchFamily="34" charset="0"/>
                  <a:ea typeface="宋体" panose="02010600030101010101" pitchFamily="2" charset="-122"/>
                </a:rPr>
                <a:t>Sepsis</a:t>
              </a:r>
              <a:endParaRPr lang="en-US" altLang="zh-CN" b="1">
                <a:ea typeface="宋体" panose="02010600030101010101" pitchFamily="2" charset="-122"/>
              </a:endParaRPr>
            </a:p>
          </p:txBody>
        </p:sp>
        <p:sp>
          <p:nvSpPr>
            <p:cNvPr id="54412" name="Rectangle 245">
              <a:extLst>
                <a:ext uri="{FF2B5EF4-FFF2-40B4-BE49-F238E27FC236}">
                  <a16:creationId xmlns:a16="http://schemas.microsoft.com/office/drawing/2014/main" id="{4D2D613E-FAE1-46E6-8B26-D92D9B2533EF}"/>
                </a:ext>
              </a:extLst>
            </p:cNvPr>
            <p:cNvSpPr>
              <a:spLocks noChangeArrowheads="1"/>
            </p:cNvSpPr>
            <p:nvPr/>
          </p:nvSpPr>
          <p:spPr bwMode="auto">
            <a:xfrm>
              <a:off x="2814" y="2640"/>
              <a:ext cx="377"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13" name="Rectangle 247">
              <a:extLst>
                <a:ext uri="{FF2B5EF4-FFF2-40B4-BE49-F238E27FC236}">
                  <a16:creationId xmlns:a16="http://schemas.microsoft.com/office/drawing/2014/main" id="{8E2989BF-B53B-4878-98A6-4927DFAA53E5}"/>
                </a:ext>
              </a:extLst>
            </p:cNvPr>
            <p:cNvSpPr>
              <a:spLocks noChangeArrowheads="1"/>
            </p:cNvSpPr>
            <p:nvPr/>
          </p:nvSpPr>
          <p:spPr bwMode="auto">
            <a:xfrm>
              <a:off x="3534" y="1913"/>
              <a:ext cx="667"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14" name="Rectangle 248">
              <a:extLst>
                <a:ext uri="{FF2B5EF4-FFF2-40B4-BE49-F238E27FC236}">
                  <a16:creationId xmlns:a16="http://schemas.microsoft.com/office/drawing/2014/main" id="{44B7464A-EBEF-4BF7-827B-9CB23609607C}"/>
                </a:ext>
              </a:extLst>
            </p:cNvPr>
            <p:cNvSpPr>
              <a:spLocks noChangeArrowheads="1"/>
            </p:cNvSpPr>
            <p:nvPr/>
          </p:nvSpPr>
          <p:spPr bwMode="auto">
            <a:xfrm>
              <a:off x="3525" y="1947"/>
              <a:ext cx="965"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zh-CN" sz="1600" b="1">
                  <a:solidFill>
                    <a:schemeClr val="bg1"/>
                  </a:solidFill>
                  <a:latin typeface="Arial Narrow" panose="020B0606020202030204" pitchFamily="34" charset="0"/>
                  <a:ea typeface="宋体" panose="02010600030101010101" pitchFamily="2" charset="-122"/>
                </a:rPr>
                <a:t>Moderate to Severe</a:t>
              </a:r>
            </a:p>
            <a:p>
              <a:pPr algn="ctr" eaLnBrk="1" hangingPunct="1"/>
              <a:r>
                <a:rPr lang="en-US" altLang="zh-CN" sz="1600" b="1">
                  <a:solidFill>
                    <a:schemeClr val="bg1"/>
                  </a:solidFill>
                  <a:latin typeface="Arial Narrow" panose="020B0606020202030204" pitchFamily="34" charset="0"/>
                  <a:ea typeface="宋体" panose="02010600030101010101" pitchFamily="2" charset="-122"/>
                </a:rPr>
                <a:t>Burn</a:t>
              </a:r>
            </a:p>
          </p:txBody>
        </p:sp>
        <p:sp>
          <p:nvSpPr>
            <p:cNvPr id="54415" name="Rectangle 249">
              <a:extLst>
                <a:ext uri="{FF2B5EF4-FFF2-40B4-BE49-F238E27FC236}">
                  <a16:creationId xmlns:a16="http://schemas.microsoft.com/office/drawing/2014/main" id="{BF56239B-7A30-483E-A3BB-34EC690B1EC6}"/>
                </a:ext>
              </a:extLst>
            </p:cNvPr>
            <p:cNvSpPr>
              <a:spLocks noChangeArrowheads="1"/>
            </p:cNvSpPr>
            <p:nvPr/>
          </p:nvSpPr>
          <p:spPr bwMode="auto">
            <a:xfrm>
              <a:off x="3386" y="2044"/>
              <a:ext cx="963"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54416" name="Freeform 251">
              <a:extLst>
                <a:ext uri="{FF2B5EF4-FFF2-40B4-BE49-F238E27FC236}">
                  <a16:creationId xmlns:a16="http://schemas.microsoft.com/office/drawing/2014/main" id="{5B49551D-1C72-4877-AF93-585E9A6BD829}"/>
                </a:ext>
              </a:extLst>
            </p:cNvPr>
            <p:cNvSpPr>
              <a:spLocks/>
            </p:cNvSpPr>
            <p:nvPr/>
          </p:nvSpPr>
          <p:spPr bwMode="auto">
            <a:xfrm>
              <a:off x="3501" y="3546"/>
              <a:ext cx="138" cy="74"/>
            </a:xfrm>
            <a:custGeom>
              <a:avLst/>
              <a:gdLst>
                <a:gd name="T0" fmla="*/ 0 w 138"/>
                <a:gd name="T1" fmla="*/ 0 h 74"/>
                <a:gd name="T2" fmla="*/ 138 w 138"/>
                <a:gd name="T3" fmla="*/ 36 h 74"/>
                <a:gd name="T4" fmla="*/ 0 w 138"/>
                <a:gd name="T5" fmla="*/ 74 h 74"/>
                <a:gd name="T6" fmla="*/ 0 w 138"/>
                <a:gd name="T7" fmla="*/ 0 h 74"/>
                <a:gd name="T8" fmla="*/ 0 60000 65536"/>
                <a:gd name="T9" fmla="*/ 0 60000 65536"/>
                <a:gd name="T10" fmla="*/ 0 60000 65536"/>
                <a:gd name="T11" fmla="*/ 0 60000 65536"/>
                <a:gd name="T12" fmla="*/ 0 w 138"/>
                <a:gd name="T13" fmla="*/ 0 h 74"/>
                <a:gd name="T14" fmla="*/ 138 w 138"/>
                <a:gd name="T15" fmla="*/ 74 h 74"/>
              </a:gdLst>
              <a:ahLst/>
              <a:cxnLst>
                <a:cxn ang="T8">
                  <a:pos x="T0" y="T1"/>
                </a:cxn>
                <a:cxn ang="T9">
                  <a:pos x="T2" y="T3"/>
                </a:cxn>
                <a:cxn ang="T10">
                  <a:pos x="T4" y="T5"/>
                </a:cxn>
                <a:cxn ang="T11">
                  <a:pos x="T6" y="T7"/>
                </a:cxn>
              </a:cxnLst>
              <a:rect l="T12" t="T13" r="T14" b="T15"/>
              <a:pathLst>
                <a:path w="138" h="74">
                  <a:moveTo>
                    <a:pt x="0" y="0"/>
                  </a:moveTo>
                  <a:lnTo>
                    <a:pt x="138" y="36"/>
                  </a:lnTo>
                  <a:lnTo>
                    <a:pt x="0" y="7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17" name="Freeform 252">
              <a:extLst>
                <a:ext uri="{FF2B5EF4-FFF2-40B4-BE49-F238E27FC236}">
                  <a16:creationId xmlns:a16="http://schemas.microsoft.com/office/drawing/2014/main" id="{976DFE84-4698-4FFB-853D-D73C6F26F8FB}"/>
                </a:ext>
              </a:extLst>
            </p:cNvPr>
            <p:cNvSpPr>
              <a:spLocks/>
            </p:cNvSpPr>
            <p:nvPr/>
          </p:nvSpPr>
          <p:spPr bwMode="auto">
            <a:xfrm>
              <a:off x="2327" y="3574"/>
              <a:ext cx="1289" cy="16"/>
            </a:xfrm>
            <a:custGeom>
              <a:avLst/>
              <a:gdLst>
                <a:gd name="T0" fmla="*/ 1289 w 1289"/>
                <a:gd name="T1" fmla="*/ 8 h 16"/>
                <a:gd name="T2" fmla="*/ 1289 w 1289"/>
                <a:gd name="T3" fmla="*/ 0 h 16"/>
                <a:gd name="T4" fmla="*/ 0 w 1289"/>
                <a:gd name="T5" fmla="*/ 0 h 16"/>
                <a:gd name="T6" fmla="*/ 0 w 1289"/>
                <a:gd name="T7" fmla="*/ 16 h 16"/>
                <a:gd name="T8" fmla="*/ 1289 w 1289"/>
                <a:gd name="T9" fmla="*/ 16 h 16"/>
                <a:gd name="T10" fmla="*/ 1289 w 1289"/>
                <a:gd name="T11" fmla="*/ 8 h 16"/>
                <a:gd name="T12" fmla="*/ 0 60000 65536"/>
                <a:gd name="T13" fmla="*/ 0 60000 65536"/>
                <a:gd name="T14" fmla="*/ 0 60000 65536"/>
                <a:gd name="T15" fmla="*/ 0 60000 65536"/>
                <a:gd name="T16" fmla="*/ 0 60000 65536"/>
                <a:gd name="T17" fmla="*/ 0 60000 65536"/>
                <a:gd name="T18" fmla="*/ 0 w 1289"/>
                <a:gd name="T19" fmla="*/ 0 h 16"/>
                <a:gd name="T20" fmla="*/ 1289 w 1289"/>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1289" h="16">
                  <a:moveTo>
                    <a:pt x="1289" y="8"/>
                  </a:moveTo>
                  <a:lnTo>
                    <a:pt x="1289" y="0"/>
                  </a:lnTo>
                  <a:lnTo>
                    <a:pt x="0" y="0"/>
                  </a:lnTo>
                  <a:lnTo>
                    <a:pt x="0" y="16"/>
                  </a:lnTo>
                  <a:lnTo>
                    <a:pt x="1289" y="16"/>
                  </a:lnTo>
                  <a:lnTo>
                    <a:pt x="1289"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18" name="Freeform 253">
              <a:extLst>
                <a:ext uri="{FF2B5EF4-FFF2-40B4-BE49-F238E27FC236}">
                  <a16:creationId xmlns:a16="http://schemas.microsoft.com/office/drawing/2014/main" id="{F028AF7F-566C-4D1F-B2FB-59E36764E622}"/>
                </a:ext>
              </a:extLst>
            </p:cNvPr>
            <p:cNvSpPr>
              <a:spLocks/>
            </p:cNvSpPr>
            <p:nvPr/>
          </p:nvSpPr>
          <p:spPr bwMode="auto">
            <a:xfrm>
              <a:off x="3501" y="3546"/>
              <a:ext cx="138" cy="74"/>
            </a:xfrm>
            <a:custGeom>
              <a:avLst/>
              <a:gdLst>
                <a:gd name="T0" fmla="*/ 0 w 138"/>
                <a:gd name="T1" fmla="*/ 0 h 74"/>
                <a:gd name="T2" fmla="*/ 138 w 138"/>
                <a:gd name="T3" fmla="*/ 36 h 74"/>
                <a:gd name="T4" fmla="*/ 0 w 138"/>
                <a:gd name="T5" fmla="*/ 74 h 74"/>
                <a:gd name="T6" fmla="*/ 0 w 138"/>
                <a:gd name="T7" fmla="*/ 0 h 74"/>
                <a:gd name="T8" fmla="*/ 0 60000 65536"/>
                <a:gd name="T9" fmla="*/ 0 60000 65536"/>
                <a:gd name="T10" fmla="*/ 0 60000 65536"/>
                <a:gd name="T11" fmla="*/ 0 60000 65536"/>
                <a:gd name="T12" fmla="*/ 0 w 138"/>
                <a:gd name="T13" fmla="*/ 0 h 74"/>
                <a:gd name="T14" fmla="*/ 138 w 138"/>
                <a:gd name="T15" fmla="*/ 74 h 74"/>
              </a:gdLst>
              <a:ahLst/>
              <a:cxnLst>
                <a:cxn ang="T8">
                  <a:pos x="T0" y="T1"/>
                </a:cxn>
                <a:cxn ang="T9">
                  <a:pos x="T2" y="T3"/>
                </a:cxn>
                <a:cxn ang="T10">
                  <a:pos x="T4" y="T5"/>
                </a:cxn>
                <a:cxn ang="T11">
                  <a:pos x="T6" y="T7"/>
                </a:cxn>
              </a:cxnLst>
              <a:rect l="T12" t="T13" r="T14" b="T15"/>
              <a:pathLst>
                <a:path w="138" h="74">
                  <a:moveTo>
                    <a:pt x="0" y="0"/>
                  </a:moveTo>
                  <a:lnTo>
                    <a:pt x="138" y="36"/>
                  </a:lnTo>
                  <a:lnTo>
                    <a:pt x="0" y="7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19" name="Freeform 254">
              <a:extLst>
                <a:ext uri="{FF2B5EF4-FFF2-40B4-BE49-F238E27FC236}">
                  <a16:creationId xmlns:a16="http://schemas.microsoft.com/office/drawing/2014/main" id="{33969692-43EA-4204-8A9E-16FA9F48DB9A}"/>
                </a:ext>
              </a:extLst>
            </p:cNvPr>
            <p:cNvSpPr>
              <a:spLocks/>
            </p:cNvSpPr>
            <p:nvPr/>
          </p:nvSpPr>
          <p:spPr bwMode="auto">
            <a:xfrm>
              <a:off x="3501" y="3546"/>
              <a:ext cx="138" cy="74"/>
            </a:xfrm>
            <a:custGeom>
              <a:avLst/>
              <a:gdLst>
                <a:gd name="T0" fmla="*/ 0 w 138"/>
                <a:gd name="T1" fmla="*/ 0 h 74"/>
                <a:gd name="T2" fmla="*/ 138 w 138"/>
                <a:gd name="T3" fmla="*/ 36 h 74"/>
                <a:gd name="T4" fmla="*/ 0 w 138"/>
                <a:gd name="T5" fmla="*/ 74 h 74"/>
                <a:gd name="T6" fmla="*/ 0 w 138"/>
                <a:gd name="T7" fmla="*/ 0 h 74"/>
                <a:gd name="T8" fmla="*/ 0 60000 65536"/>
                <a:gd name="T9" fmla="*/ 0 60000 65536"/>
                <a:gd name="T10" fmla="*/ 0 60000 65536"/>
                <a:gd name="T11" fmla="*/ 0 60000 65536"/>
                <a:gd name="T12" fmla="*/ 0 w 138"/>
                <a:gd name="T13" fmla="*/ 0 h 74"/>
                <a:gd name="T14" fmla="*/ 138 w 138"/>
                <a:gd name="T15" fmla="*/ 74 h 74"/>
              </a:gdLst>
              <a:ahLst/>
              <a:cxnLst>
                <a:cxn ang="T8">
                  <a:pos x="T0" y="T1"/>
                </a:cxn>
                <a:cxn ang="T9">
                  <a:pos x="T2" y="T3"/>
                </a:cxn>
                <a:cxn ang="T10">
                  <a:pos x="T4" y="T5"/>
                </a:cxn>
                <a:cxn ang="T11">
                  <a:pos x="T6" y="T7"/>
                </a:cxn>
              </a:cxnLst>
              <a:rect l="T12" t="T13" r="T14" b="T15"/>
              <a:pathLst>
                <a:path w="138" h="74">
                  <a:moveTo>
                    <a:pt x="0" y="0"/>
                  </a:moveTo>
                  <a:lnTo>
                    <a:pt x="138" y="36"/>
                  </a:lnTo>
                  <a:lnTo>
                    <a:pt x="0" y="74"/>
                  </a:lnTo>
                  <a:lnTo>
                    <a:pt x="0"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420" name="Freeform 256">
              <a:extLst>
                <a:ext uri="{FF2B5EF4-FFF2-40B4-BE49-F238E27FC236}">
                  <a16:creationId xmlns:a16="http://schemas.microsoft.com/office/drawing/2014/main" id="{D69DEC8E-E52C-41F4-8DDF-939FF71BF1AE}"/>
                </a:ext>
              </a:extLst>
            </p:cNvPr>
            <p:cNvSpPr>
              <a:spLocks/>
            </p:cNvSpPr>
            <p:nvPr/>
          </p:nvSpPr>
          <p:spPr bwMode="auto">
            <a:xfrm>
              <a:off x="2327" y="3574"/>
              <a:ext cx="1289" cy="16"/>
            </a:xfrm>
            <a:custGeom>
              <a:avLst/>
              <a:gdLst>
                <a:gd name="T0" fmla="*/ 1289 w 1289"/>
                <a:gd name="T1" fmla="*/ 8 h 16"/>
                <a:gd name="T2" fmla="*/ 1289 w 1289"/>
                <a:gd name="T3" fmla="*/ 0 h 16"/>
                <a:gd name="T4" fmla="*/ 0 w 1289"/>
                <a:gd name="T5" fmla="*/ 0 h 16"/>
                <a:gd name="T6" fmla="*/ 0 w 1289"/>
                <a:gd name="T7" fmla="*/ 16 h 16"/>
                <a:gd name="T8" fmla="*/ 1289 w 1289"/>
                <a:gd name="T9" fmla="*/ 16 h 16"/>
                <a:gd name="T10" fmla="*/ 1289 w 1289"/>
                <a:gd name="T11" fmla="*/ 8 h 16"/>
                <a:gd name="T12" fmla="*/ 0 60000 65536"/>
                <a:gd name="T13" fmla="*/ 0 60000 65536"/>
                <a:gd name="T14" fmla="*/ 0 60000 65536"/>
                <a:gd name="T15" fmla="*/ 0 60000 65536"/>
                <a:gd name="T16" fmla="*/ 0 60000 65536"/>
                <a:gd name="T17" fmla="*/ 0 60000 65536"/>
                <a:gd name="T18" fmla="*/ 0 w 1289"/>
                <a:gd name="T19" fmla="*/ 0 h 16"/>
                <a:gd name="T20" fmla="*/ 1289 w 1289"/>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1289" h="16">
                  <a:moveTo>
                    <a:pt x="1289" y="8"/>
                  </a:moveTo>
                  <a:lnTo>
                    <a:pt x="1289" y="0"/>
                  </a:lnTo>
                  <a:lnTo>
                    <a:pt x="0" y="0"/>
                  </a:lnTo>
                  <a:lnTo>
                    <a:pt x="0" y="16"/>
                  </a:lnTo>
                  <a:lnTo>
                    <a:pt x="1289" y="16"/>
                  </a:lnTo>
                  <a:lnTo>
                    <a:pt x="1289"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21" name="Freeform 257">
              <a:extLst>
                <a:ext uri="{FF2B5EF4-FFF2-40B4-BE49-F238E27FC236}">
                  <a16:creationId xmlns:a16="http://schemas.microsoft.com/office/drawing/2014/main" id="{D7FA78BE-8295-4549-B5D5-79C51F46A3EF}"/>
                </a:ext>
              </a:extLst>
            </p:cNvPr>
            <p:cNvSpPr>
              <a:spLocks/>
            </p:cNvSpPr>
            <p:nvPr/>
          </p:nvSpPr>
          <p:spPr bwMode="auto">
            <a:xfrm>
              <a:off x="3501" y="3546"/>
              <a:ext cx="138" cy="74"/>
            </a:xfrm>
            <a:custGeom>
              <a:avLst/>
              <a:gdLst>
                <a:gd name="T0" fmla="*/ 0 w 138"/>
                <a:gd name="T1" fmla="*/ 0 h 74"/>
                <a:gd name="T2" fmla="*/ 138 w 138"/>
                <a:gd name="T3" fmla="*/ 36 h 74"/>
                <a:gd name="T4" fmla="*/ 0 w 138"/>
                <a:gd name="T5" fmla="*/ 74 h 74"/>
                <a:gd name="T6" fmla="*/ 0 w 138"/>
                <a:gd name="T7" fmla="*/ 0 h 74"/>
                <a:gd name="T8" fmla="*/ 0 60000 65536"/>
                <a:gd name="T9" fmla="*/ 0 60000 65536"/>
                <a:gd name="T10" fmla="*/ 0 60000 65536"/>
                <a:gd name="T11" fmla="*/ 0 60000 65536"/>
                <a:gd name="T12" fmla="*/ 0 w 138"/>
                <a:gd name="T13" fmla="*/ 0 h 74"/>
                <a:gd name="T14" fmla="*/ 138 w 138"/>
                <a:gd name="T15" fmla="*/ 74 h 74"/>
              </a:gdLst>
              <a:ahLst/>
              <a:cxnLst>
                <a:cxn ang="T8">
                  <a:pos x="T0" y="T1"/>
                </a:cxn>
                <a:cxn ang="T9">
                  <a:pos x="T2" y="T3"/>
                </a:cxn>
                <a:cxn ang="T10">
                  <a:pos x="T4" y="T5"/>
                </a:cxn>
                <a:cxn ang="T11">
                  <a:pos x="T6" y="T7"/>
                </a:cxn>
              </a:cxnLst>
              <a:rect l="T12" t="T13" r="T14" b="T15"/>
              <a:pathLst>
                <a:path w="138" h="74">
                  <a:moveTo>
                    <a:pt x="0" y="0"/>
                  </a:moveTo>
                  <a:lnTo>
                    <a:pt x="138" y="36"/>
                  </a:lnTo>
                  <a:lnTo>
                    <a:pt x="0" y="7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22" name="Freeform 258">
              <a:extLst>
                <a:ext uri="{FF2B5EF4-FFF2-40B4-BE49-F238E27FC236}">
                  <a16:creationId xmlns:a16="http://schemas.microsoft.com/office/drawing/2014/main" id="{094B90D8-6ACE-4EBA-927C-D905A7E10B4B}"/>
                </a:ext>
              </a:extLst>
            </p:cNvPr>
            <p:cNvSpPr>
              <a:spLocks/>
            </p:cNvSpPr>
            <p:nvPr/>
          </p:nvSpPr>
          <p:spPr bwMode="auto">
            <a:xfrm>
              <a:off x="3501" y="3546"/>
              <a:ext cx="138" cy="74"/>
            </a:xfrm>
            <a:custGeom>
              <a:avLst/>
              <a:gdLst>
                <a:gd name="T0" fmla="*/ 0 w 138"/>
                <a:gd name="T1" fmla="*/ 0 h 74"/>
                <a:gd name="T2" fmla="*/ 138 w 138"/>
                <a:gd name="T3" fmla="*/ 36 h 74"/>
                <a:gd name="T4" fmla="*/ 0 w 138"/>
                <a:gd name="T5" fmla="*/ 74 h 74"/>
                <a:gd name="T6" fmla="*/ 0 w 138"/>
                <a:gd name="T7" fmla="*/ 0 h 74"/>
                <a:gd name="T8" fmla="*/ 0 60000 65536"/>
                <a:gd name="T9" fmla="*/ 0 60000 65536"/>
                <a:gd name="T10" fmla="*/ 0 60000 65536"/>
                <a:gd name="T11" fmla="*/ 0 60000 65536"/>
                <a:gd name="T12" fmla="*/ 0 w 138"/>
                <a:gd name="T13" fmla="*/ 0 h 74"/>
                <a:gd name="T14" fmla="*/ 138 w 138"/>
                <a:gd name="T15" fmla="*/ 74 h 74"/>
              </a:gdLst>
              <a:ahLst/>
              <a:cxnLst>
                <a:cxn ang="T8">
                  <a:pos x="T0" y="T1"/>
                </a:cxn>
                <a:cxn ang="T9">
                  <a:pos x="T2" y="T3"/>
                </a:cxn>
                <a:cxn ang="T10">
                  <a:pos x="T4" y="T5"/>
                </a:cxn>
                <a:cxn ang="T11">
                  <a:pos x="T6" y="T7"/>
                </a:cxn>
              </a:cxnLst>
              <a:rect l="T12" t="T13" r="T14" b="T15"/>
              <a:pathLst>
                <a:path w="138" h="74">
                  <a:moveTo>
                    <a:pt x="0" y="0"/>
                  </a:moveTo>
                  <a:lnTo>
                    <a:pt x="138" y="36"/>
                  </a:lnTo>
                  <a:lnTo>
                    <a:pt x="0" y="74"/>
                  </a:lnTo>
                  <a:lnTo>
                    <a:pt x="0"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423" name="Freeform 260">
              <a:extLst>
                <a:ext uri="{FF2B5EF4-FFF2-40B4-BE49-F238E27FC236}">
                  <a16:creationId xmlns:a16="http://schemas.microsoft.com/office/drawing/2014/main" id="{9AED1E52-3195-4755-AE61-485675717565}"/>
                </a:ext>
              </a:extLst>
            </p:cNvPr>
            <p:cNvSpPr>
              <a:spLocks/>
            </p:cNvSpPr>
            <p:nvPr/>
          </p:nvSpPr>
          <p:spPr bwMode="auto">
            <a:xfrm>
              <a:off x="1114" y="1719"/>
              <a:ext cx="77" cy="168"/>
            </a:xfrm>
            <a:custGeom>
              <a:avLst/>
              <a:gdLst>
                <a:gd name="T0" fmla="*/ 0 w 77"/>
                <a:gd name="T1" fmla="*/ 168 h 168"/>
                <a:gd name="T2" fmla="*/ 38 w 77"/>
                <a:gd name="T3" fmla="*/ 0 h 168"/>
                <a:gd name="T4" fmla="*/ 77 w 77"/>
                <a:gd name="T5" fmla="*/ 168 h 168"/>
                <a:gd name="T6" fmla="*/ 0 w 77"/>
                <a:gd name="T7" fmla="*/ 168 h 168"/>
                <a:gd name="T8" fmla="*/ 0 60000 65536"/>
                <a:gd name="T9" fmla="*/ 0 60000 65536"/>
                <a:gd name="T10" fmla="*/ 0 60000 65536"/>
                <a:gd name="T11" fmla="*/ 0 60000 65536"/>
                <a:gd name="T12" fmla="*/ 0 w 77"/>
                <a:gd name="T13" fmla="*/ 0 h 168"/>
                <a:gd name="T14" fmla="*/ 77 w 77"/>
                <a:gd name="T15" fmla="*/ 168 h 168"/>
              </a:gdLst>
              <a:ahLst/>
              <a:cxnLst>
                <a:cxn ang="T8">
                  <a:pos x="T0" y="T1"/>
                </a:cxn>
                <a:cxn ang="T9">
                  <a:pos x="T2" y="T3"/>
                </a:cxn>
                <a:cxn ang="T10">
                  <a:pos x="T4" y="T5"/>
                </a:cxn>
                <a:cxn ang="T11">
                  <a:pos x="T6" y="T7"/>
                </a:cxn>
              </a:cxnLst>
              <a:rect l="T12" t="T13" r="T14" b="T15"/>
              <a:pathLst>
                <a:path w="77" h="168">
                  <a:moveTo>
                    <a:pt x="0" y="168"/>
                  </a:moveTo>
                  <a:lnTo>
                    <a:pt x="38" y="0"/>
                  </a:lnTo>
                  <a:lnTo>
                    <a:pt x="77" y="168"/>
                  </a:lnTo>
                  <a:lnTo>
                    <a:pt x="0" y="16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24" name="Freeform 261">
              <a:extLst>
                <a:ext uri="{FF2B5EF4-FFF2-40B4-BE49-F238E27FC236}">
                  <a16:creationId xmlns:a16="http://schemas.microsoft.com/office/drawing/2014/main" id="{50DF2F4B-2B1F-44B9-A8AF-0886BF7D4473}"/>
                </a:ext>
              </a:extLst>
            </p:cNvPr>
            <p:cNvSpPr>
              <a:spLocks/>
            </p:cNvSpPr>
            <p:nvPr/>
          </p:nvSpPr>
          <p:spPr bwMode="auto">
            <a:xfrm>
              <a:off x="1145" y="1752"/>
              <a:ext cx="16" cy="1411"/>
            </a:xfrm>
            <a:custGeom>
              <a:avLst/>
              <a:gdLst>
                <a:gd name="T0" fmla="*/ 7 w 16"/>
                <a:gd name="T1" fmla="*/ 0 h 1411"/>
                <a:gd name="T2" fmla="*/ 0 w 16"/>
                <a:gd name="T3" fmla="*/ 0 h 1411"/>
                <a:gd name="T4" fmla="*/ 0 w 16"/>
                <a:gd name="T5" fmla="*/ 1411 h 1411"/>
                <a:gd name="T6" fmla="*/ 16 w 16"/>
                <a:gd name="T7" fmla="*/ 1411 h 1411"/>
                <a:gd name="T8" fmla="*/ 16 w 16"/>
                <a:gd name="T9" fmla="*/ 0 h 1411"/>
                <a:gd name="T10" fmla="*/ 7 w 16"/>
                <a:gd name="T11" fmla="*/ 0 h 1411"/>
                <a:gd name="T12" fmla="*/ 0 60000 65536"/>
                <a:gd name="T13" fmla="*/ 0 60000 65536"/>
                <a:gd name="T14" fmla="*/ 0 60000 65536"/>
                <a:gd name="T15" fmla="*/ 0 60000 65536"/>
                <a:gd name="T16" fmla="*/ 0 60000 65536"/>
                <a:gd name="T17" fmla="*/ 0 60000 65536"/>
                <a:gd name="T18" fmla="*/ 0 w 16"/>
                <a:gd name="T19" fmla="*/ 0 h 1411"/>
                <a:gd name="T20" fmla="*/ 16 w 16"/>
                <a:gd name="T21" fmla="*/ 1411 h 1411"/>
              </a:gdLst>
              <a:ahLst/>
              <a:cxnLst>
                <a:cxn ang="T12">
                  <a:pos x="T0" y="T1"/>
                </a:cxn>
                <a:cxn ang="T13">
                  <a:pos x="T2" y="T3"/>
                </a:cxn>
                <a:cxn ang="T14">
                  <a:pos x="T4" y="T5"/>
                </a:cxn>
                <a:cxn ang="T15">
                  <a:pos x="T6" y="T7"/>
                </a:cxn>
                <a:cxn ang="T16">
                  <a:pos x="T8" y="T9"/>
                </a:cxn>
                <a:cxn ang="T17">
                  <a:pos x="T10" y="T11"/>
                </a:cxn>
              </a:cxnLst>
              <a:rect l="T18" t="T19" r="T20" b="T21"/>
              <a:pathLst>
                <a:path w="16" h="1411">
                  <a:moveTo>
                    <a:pt x="7" y="0"/>
                  </a:moveTo>
                  <a:lnTo>
                    <a:pt x="0" y="0"/>
                  </a:lnTo>
                  <a:lnTo>
                    <a:pt x="0" y="1411"/>
                  </a:lnTo>
                  <a:lnTo>
                    <a:pt x="16" y="1411"/>
                  </a:lnTo>
                  <a:lnTo>
                    <a:pt x="16" y="0"/>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4425" name="Group 264">
              <a:extLst>
                <a:ext uri="{FF2B5EF4-FFF2-40B4-BE49-F238E27FC236}">
                  <a16:creationId xmlns:a16="http://schemas.microsoft.com/office/drawing/2014/main" id="{936A3509-8860-4CC1-99CE-D86C94AA824E}"/>
                </a:ext>
              </a:extLst>
            </p:cNvPr>
            <p:cNvGrpSpPr>
              <a:grpSpLocks/>
            </p:cNvGrpSpPr>
            <p:nvPr/>
          </p:nvGrpSpPr>
          <p:grpSpPr bwMode="auto">
            <a:xfrm>
              <a:off x="1114" y="1719"/>
              <a:ext cx="77" cy="168"/>
              <a:chOff x="1114" y="1719"/>
              <a:chExt cx="77" cy="168"/>
            </a:xfrm>
          </p:grpSpPr>
          <p:sp>
            <p:nvSpPr>
              <p:cNvPr id="54451" name="Freeform 262">
                <a:extLst>
                  <a:ext uri="{FF2B5EF4-FFF2-40B4-BE49-F238E27FC236}">
                    <a16:creationId xmlns:a16="http://schemas.microsoft.com/office/drawing/2014/main" id="{49F957CF-E4BF-47AB-8ED0-87B584F035AB}"/>
                  </a:ext>
                </a:extLst>
              </p:cNvPr>
              <p:cNvSpPr>
                <a:spLocks/>
              </p:cNvSpPr>
              <p:nvPr/>
            </p:nvSpPr>
            <p:spPr bwMode="auto">
              <a:xfrm>
                <a:off x="1114" y="1719"/>
                <a:ext cx="77" cy="168"/>
              </a:xfrm>
              <a:custGeom>
                <a:avLst/>
                <a:gdLst>
                  <a:gd name="T0" fmla="*/ 0 w 77"/>
                  <a:gd name="T1" fmla="*/ 168 h 168"/>
                  <a:gd name="T2" fmla="*/ 38 w 77"/>
                  <a:gd name="T3" fmla="*/ 0 h 168"/>
                  <a:gd name="T4" fmla="*/ 77 w 77"/>
                  <a:gd name="T5" fmla="*/ 168 h 168"/>
                  <a:gd name="T6" fmla="*/ 0 w 77"/>
                  <a:gd name="T7" fmla="*/ 168 h 168"/>
                  <a:gd name="T8" fmla="*/ 0 60000 65536"/>
                  <a:gd name="T9" fmla="*/ 0 60000 65536"/>
                  <a:gd name="T10" fmla="*/ 0 60000 65536"/>
                  <a:gd name="T11" fmla="*/ 0 60000 65536"/>
                  <a:gd name="T12" fmla="*/ 0 w 77"/>
                  <a:gd name="T13" fmla="*/ 0 h 168"/>
                  <a:gd name="T14" fmla="*/ 77 w 77"/>
                  <a:gd name="T15" fmla="*/ 168 h 168"/>
                </a:gdLst>
                <a:ahLst/>
                <a:cxnLst>
                  <a:cxn ang="T8">
                    <a:pos x="T0" y="T1"/>
                  </a:cxn>
                  <a:cxn ang="T9">
                    <a:pos x="T2" y="T3"/>
                  </a:cxn>
                  <a:cxn ang="T10">
                    <a:pos x="T4" y="T5"/>
                  </a:cxn>
                  <a:cxn ang="T11">
                    <a:pos x="T6" y="T7"/>
                  </a:cxn>
                </a:cxnLst>
                <a:rect l="T12" t="T13" r="T14" b="T15"/>
                <a:pathLst>
                  <a:path w="77" h="168">
                    <a:moveTo>
                      <a:pt x="0" y="168"/>
                    </a:moveTo>
                    <a:lnTo>
                      <a:pt x="38" y="0"/>
                    </a:lnTo>
                    <a:lnTo>
                      <a:pt x="77" y="168"/>
                    </a:lnTo>
                    <a:lnTo>
                      <a:pt x="0" y="16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52" name="Freeform 263">
                <a:extLst>
                  <a:ext uri="{FF2B5EF4-FFF2-40B4-BE49-F238E27FC236}">
                    <a16:creationId xmlns:a16="http://schemas.microsoft.com/office/drawing/2014/main" id="{222AA7FB-EC6F-40E7-A6FF-7925D18537F7}"/>
                  </a:ext>
                </a:extLst>
              </p:cNvPr>
              <p:cNvSpPr>
                <a:spLocks/>
              </p:cNvSpPr>
              <p:nvPr/>
            </p:nvSpPr>
            <p:spPr bwMode="auto">
              <a:xfrm>
                <a:off x="1114" y="1719"/>
                <a:ext cx="77" cy="168"/>
              </a:xfrm>
              <a:custGeom>
                <a:avLst/>
                <a:gdLst>
                  <a:gd name="T0" fmla="*/ 0 w 77"/>
                  <a:gd name="T1" fmla="*/ 168 h 168"/>
                  <a:gd name="T2" fmla="*/ 38 w 77"/>
                  <a:gd name="T3" fmla="*/ 0 h 168"/>
                  <a:gd name="T4" fmla="*/ 77 w 77"/>
                  <a:gd name="T5" fmla="*/ 168 h 168"/>
                  <a:gd name="T6" fmla="*/ 0 w 77"/>
                  <a:gd name="T7" fmla="*/ 168 h 168"/>
                  <a:gd name="T8" fmla="*/ 0 60000 65536"/>
                  <a:gd name="T9" fmla="*/ 0 60000 65536"/>
                  <a:gd name="T10" fmla="*/ 0 60000 65536"/>
                  <a:gd name="T11" fmla="*/ 0 60000 65536"/>
                  <a:gd name="T12" fmla="*/ 0 w 77"/>
                  <a:gd name="T13" fmla="*/ 0 h 168"/>
                  <a:gd name="T14" fmla="*/ 77 w 77"/>
                  <a:gd name="T15" fmla="*/ 168 h 168"/>
                </a:gdLst>
                <a:ahLst/>
                <a:cxnLst>
                  <a:cxn ang="T8">
                    <a:pos x="T0" y="T1"/>
                  </a:cxn>
                  <a:cxn ang="T9">
                    <a:pos x="T2" y="T3"/>
                  </a:cxn>
                  <a:cxn ang="T10">
                    <a:pos x="T4" y="T5"/>
                  </a:cxn>
                  <a:cxn ang="T11">
                    <a:pos x="T6" y="T7"/>
                  </a:cxn>
                </a:cxnLst>
                <a:rect l="T12" t="T13" r="T14" b="T15"/>
                <a:pathLst>
                  <a:path w="77" h="168">
                    <a:moveTo>
                      <a:pt x="0" y="168"/>
                    </a:moveTo>
                    <a:lnTo>
                      <a:pt x="38" y="0"/>
                    </a:lnTo>
                    <a:lnTo>
                      <a:pt x="77" y="168"/>
                    </a:lnTo>
                    <a:lnTo>
                      <a:pt x="0" y="168"/>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26" name="Freeform 265">
              <a:extLst>
                <a:ext uri="{FF2B5EF4-FFF2-40B4-BE49-F238E27FC236}">
                  <a16:creationId xmlns:a16="http://schemas.microsoft.com/office/drawing/2014/main" id="{6C8DF5E1-5F69-40B4-8FF0-308C3CD97AA7}"/>
                </a:ext>
              </a:extLst>
            </p:cNvPr>
            <p:cNvSpPr>
              <a:spLocks/>
            </p:cNvSpPr>
            <p:nvPr/>
          </p:nvSpPr>
          <p:spPr bwMode="auto">
            <a:xfrm>
              <a:off x="1145" y="1752"/>
              <a:ext cx="16" cy="1411"/>
            </a:xfrm>
            <a:custGeom>
              <a:avLst/>
              <a:gdLst>
                <a:gd name="T0" fmla="*/ 7 w 16"/>
                <a:gd name="T1" fmla="*/ 0 h 1411"/>
                <a:gd name="T2" fmla="*/ 0 w 16"/>
                <a:gd name="T3" fmla="*/ 0 h 1411"/>
                <a:gd name="T4" fmla="*/ 0 w 16"/>
                <a:gd name="T5" fmla="*/ 1411 h 1411"/>
                <a:gd name="T6" fmla="*/ 16 w 16"/>
                <a:gd name="T7" fmla="*/ 1411 h 1411"/>
                <a:gd name="T8" fmla="*/ 16 w 16"/>
                <a:gd name="T9" fmla="*/ 0 h 1411"/>
                <a:gd name="T10" fmla="*/ 7 w 16"/>
                <a:gd name="T11" fmla="*/ 0 h 1411"/>
                <a:gd name="T12" fmla="*/ 0 60000 65536"/>
                <a:gd name="T13" fmla="*/ 0 60000 65536"/>
                <a:gd name="T14" fmla="*/ 0 60000 65536"/>
                <a:gd name="T15" fmla="*/ 0 60000 65536"/>
                <a:gd name="T16" fmla="*/ 0 60000 65536"/>
                <a:gd name="T17" fmla="*/ 0 60000 65536"/>
                <a:gd name="T18" fmla="*/ 0 w 16"/>
                <a:gd name="T19" fmla="*/ 0 h 1411"/>
                <a:gd name="T20" fmla="*/ 16 w 16"/>
                <a:gd name="T21" fmla="*/ 1411 h 1411"/>
              </a:gdLst>
              <a:ahLst/>
              <a:cxnLst>
                <a:cxn ang="T12">
                  <a:pos x="T0" y="T1"/>
                </a:cxn>
                <a:cxn ang="T13">
                  <a:pos x="T2" y="T3"/>
                </a:cxn>
                <a:cxn ang="T14">
                  <a:pos x="T4" y="T5"/>
                </a:cxn>
                <a:cxn ang="T15">
                  <a:pos x="T6" y="T7"/>
                </a:cxn>
                <a:cxn ang="T16">
                  <a:pos x="T8" y="T9"/>
                </a:cxn>
                <a:cxn ang="T17">
                  <a:pos x="T10" y="T11"/>
                </a:cxn>
              </a:cxnLst>
              <a:rect l="T18" t="T19" r="T20" b="T21"/>
              <a:pathLst>
                <a:path w="16" h="1411">
                  <a:moveTo>
                    <a:pt x="7" y="0"/>
                  </a:moveTo>
                  <a:lnTo>
                    <a:pt x="0" y="0"/>
                  </a:lnTo>
                  <a:lnTo>
                    <a:pt x="0" y="1411"/>
                  </a:lnTo>
                  <a:lnTo>
                    <a:pt x="16" y="1411"/>
                  </a:lnTo>
                  <a:lnTo>
                    <a:pt x="16" y="0"/>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4427" name="Group 268">
              <a:extLst>
                <a:ext uri="{FF2B5EF4-FFF2-40B4-BE49-F238E27FC236}">
                  <a16:creationId xmlns:a16="http://schemas.microsoft.com/office/drawing/2014/main" id="{7BAAD7B8-BAF2-439C-900C-96C43A5A2D6E}"/>
                </a:ext>
              </a:extLst>
            </p:cNvPr>
            <p:cNvGrpSpPr>
              <a:grpSpLocks/>
            </p:cNvGrpSpPr>
            <p:nvPr/>
          </p:nvGrpSpPr>
          <p:grpSpPr bwMode="auto">
            <a:xfrm>
              <a:off x="1114" y="1719"/>
              <a:ext cx="77" cy="168"/>
              <a:chOff x="1114" y="1719"/>
              <a:chExt cx="77" cy="168"/>
            </a:xfrm>
          </p:grpSpPr>
          <p:sp>
            <p:nvSpPr>
              <p:cNvPr id="54449" name="Freeform 266">
                <a:extLst>
                  <a:ext uri="{FF2B5EF4-FFF2-40B4-BE49-F238E27FC236}">
                    <a16:creationId xmlns:a16="http://schemas.microsoft.com/office/drawing/2014/main" id="{92826068-A47D-4EF5-AB0A-27DFBD8D0088}"/>
                  </a:ext>
                </a:extLst>
              </p:cNvPr>
              <p:cNvSpPr>
                <a:spLocks/>
              </p:cNvSpPr>
              <p:nvPr/>
            </p:nvSpPr>
            <p:spPr bwMode="auto">
              <a:xfrm>
                <a:off x="1114" y="1719"/>
                <a:ext cx="77" cy="168"/>
              </a:xfrm>
              <a:custGeom>
                <a:avLst/>
                <a:gdLst>
                  <a:gd name="T0" fmla="*/ 0 w 77"/>
                  <a:gd name="T1" fmla="*/ 168 h 168"/>
                  <a:gd name="T2" fmla="*/ 38 w 77"/>
                  <a:gd name="T3" fmla="*/ 0 h 168"/>
                  <a:gd name="T4" fmla="*/ 77 w 77"/>
                  <a:gd name="T5" fmla="*/ 168 h 168"/>
                  <a:gd name="T6" fmla="*/ 0 w 77"/>
                  <a:gd name="T7" fmla="*/ 168 h 168"/>
                  <a:gd name="T8" fmla="*/ 0 60000 65536"/>
                  <a:gd name="T9" fmla="*/ 0 60000 65536"/>
                  <a:gd name="T10" fmla="*/ 0 60000 65536"/>
                  <a:gd name="T11" fmla="*/ 0 60000 65536"/>
                  <a:gd name="T12" fmla="*/ 0 w 77"/>
                  <a:gd name="T13" fmla="*/ 0 h 168"/>
                  <a:gd name="T14" fmla="*/ 77 w 77"/>
                  <a:gd name="T15" fmla="*/ 168 h 168"/>
                </a:gdLst>
                <a:ahLst/>
                <a:cxnLst>
                  <a:cxn ang="T8">
                    <a:pos x="T0" y="T1"/>
                  </a:cxn>
                  <a:cxn ang="T9">
                    <a:pos x="T2" y="T3"/>
                  </a:cxn>
                  <a:cxn ang="T10">
                    <a:pos x="T4" y="T5"/>
                  </a:cxn>
                  <a:cxn ang="T11">
                    <a:pos x="T6" y="T7"/>
                  </a:cxn>
                </a:cxnLst>
                <a:rect l="T12" t="T13" r="T14" b="T15"/>
                <a:pathLst>
                  <a:path w="77" h="168">
                    <a:moveTo>
                      <a:pt x="0" y="168"/>
                    </a:moveTo>
                    <a:lnTo>
                      <a:pt x="38" y="0"/>
                    </a:lnTo>
                    <a:lnTo>
                      <a:pt x="77" y="168"/>
                    </a:lnTo>
                    <a:lnTo>
                      <a:pt x="0" y="16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50" name="Freeform 267">
                <a:extLst>
                  <a:ext uri="{FF2B5EF4-FFF2-40B4-BE49-F238E27FC236}">
                    <a16:creationId xmlns:a16="http://schemas.microsoft.com/office/drawing/2014/main" id="{1E3A3C0C-935A-40B6-A252-B5F5BD324344}"/>
                  </a:ext>
                </a:extLst>
              </p:cNvPr>
              <p:cNvSpPr>
                <a:spLocks/>
              </p:cNvSpPr>
              <p:nvPr/>
            </p:nvSpPr>
            <p:spPr bwMode="auto">
              <a:xfrm>
                <a:off x="1114" y="1719"/>
                <a:ext cx="77" cy="168"/>
              </a:xfrm>
              <a:custGeom>
                <a:avLst/>
                <a:gdLst>
                  <a:gd name="T0" fmla="*/ 0 w 77"/>
                  <a:gd name="T1" fmla="*/ 168 h 168"/>
                  <a:gd name="T2" fmla="*/ 38 w 77"/>
                  <a:gd name="T3" fmla="*/ 0 h 168"/>
                  <a:gd name="T4" fmla="*/ 77 w 77"/>
                  <a:gd name="T5" fmla="*/ 168 h 168"/>
                  <a:gd name="T6" fmla="*/ 0 w 77"/>
                  <a:gd name="T7" fmla="*/ 168 h 168"/>
                  <a:gd name="T8" fmla="*/ 0 60000 65536"/>
                  <a:gd name="T9" fmla="*/ 0 60000 65536"/>
                  <a:gd name="T10" fmla="*/ 0 60000 65536"/>
                  <a:gd name="T11" fmla="*/ 0 60000 65536"/>
                  <a:gd name="T12" fmla="*/ 0 w 77"/>
                  <a:gd name="T13" fmla="*/ 0 h 168"/>
                  <a:gd name="T14" fmla="*/ 77 w 77"/>
                  <a:gd name="T15" fmla="*/ 168 h 168"/>
                </a:gdLst>
                <a:ahLst/>
                <a:cxnLst>
                  <a:cxn ang="T8">
                    <a:pos x="T0" y="T1"/>
                  </a:cxn>
                  <a:cxn ang="T9">
                    <a:pos x="T2" y="T3"/>
                  </a:cxn>
                  <a:cxn ang="T10">
                    <a:pos x="T4" y="T5"/>
                  </a:cxn>
                  <a:cxn ang="T11">
                    <a:pos x="T6" y="T7"/>
                  </a:cxn>
                </a:cxnLst>
                <a:rect l="T12" t="T13" r="T14" b="T15"/>
                <a:pathLst>
                  <a:path w="77" h="168">
                    <a:moveTo>
                      <a:pt x="0" y="168"/>
                    </a:moveTo>
                    <a:lnTo>
                      <a:pt x="38" y="0"/>
                    </a:lnTo>
                    <a:lnTo>
                      <a:pt x="77" y="168"/>
                    </a:lnTo>
                    <a:lnTo>
                      <a:pt x="0" y="168"/>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28" name="Freeform 269">
              <a:extLst>
                <a:ext uri="{FF2B5EF4-FFF2-40B4-BE49-F238E27FC236}">
                  <a16:creationId xmlns:a16="http://schemas.microsoft.com/office/drawing/2014/main" id="{70623999-DFD8-4202-AAF3-94C432C298F6}"/>
                </a:ext>
              </a:extLst>
            </p:cNvPr>
            <p:cNvSpPr>
              <a:spLocks/>
            </p:cNvSpPr>
            <p:nvPr/>
          </p:nvSpPr>
          <p:spPr bwMode="auto">
            <a:xfrm>
              <a:off x="1401" y="1355"/>
              <a:ext cx="2842" cy="1612"/>
            </a:xfrm>
            <a:custGeom>
              <a:avLst/>
              <a:gdLst>
                <a:gd name="T0" fmla="*/ 2838 w 2842"/>
                <a:gd name="T1" fmla="*/ 8 h 1612"/>
                <a:gd name="T2" fmla="*/ 2834 w 2842"/>
                <a:gd name="T3" fmla="*/ 0 h 1612"/>
                <a:gd name="T4" fmla="*/ 0 w 2842"/>
                <a:gd name="T5" fmla="*/ 1599 h 1612"/>
                <a:gd name="T6" fmla="*/ 8 w 2842"/>
                <a:gd name="T7" fmla="*/ 1612 h 1612"/>
                <a:gd name="T8" fmla="*/ 2842 w 2842"/>
                <a:gd name="T9" fmla="*/ 14 h 1612"/>
                <a:gd name="T10" fmla="*/ 2838 w 2842"/>
                <a:gd name="T11" fmla="*/ 8 h 1612"/>
                <a:gd name="T12" fmla="*/ 0 60000 65536"/>
                <a:gd name="T13" fmla="*/ 0 60000 65536"/>
                <a:gd name="T14" fmla="*/ 0 60000 65536"/>
                <a:gd name="T15" fmla="*/ 0 60000 65536"/>
                <a:gd name="T16" fmla="*/ 0 60000 65536"/>
                <a:gd name="T17" fmla="*/ 0 60000 65536"/>
                <a:gd name="T18" fmla="*/ 0 w 2842"/>
                <a:gd name="T19" fmla="*/ 0 h 1612"/>
                <a:gd name="T20" fmla="*/ 2842 w 2842"/>
                <a:gd name="T21" fmla="*/ 1612 h 1612"/>
              </a:gdLst>
              <a:ahLst/>
              <a:cxnLst>
                <a:cxn ang="T12">
                  <a:pos x="T0" y="T1"/>
                </a:cxn>
                <a:cxn ang="T13">
                  <a:pos x="T2" y="T3"/>
                </a:cxn>
                <a:cxn ang="T14">
                  <a:pos x="T4" y="T5"/>
                </a:cxn>
                <a:cxn ang="T15">
                  <a:pos x="T6" y="T7"/>
                </a:cxn>
                <a:cxn ang="T16">
                  <a:pos x="T8" y="T9"/>
                </a:cxn>
                <a:cxn ang="T17">
                  <a:pos x="T10" y="T11"/>
                </a:cxn>
              </a:cxnLst>
              <a:rect l="T18" t="T19" r="T20" b="T21"/>
              <a:pathLst>
                <a:path w="2842" h="1612">
                  <a:moveTo>
                    <a:pt x="2838" y="8"/>
                  </a:moveTo>
                  <a:lnTo>
                    <a:pt x="2834" y="0"/>
                  </a:lnTo>
                  <a:lnTo>
                    <a:pt x="0" y="1599"/>
                  </a:lnTo>
                  <a:lnTo>
                    <a:pt x="8" y="1612"/>
                  </a:lnTo>
                  <a:lnTo>
                    <a:pt x="2842" y="14"/>
                  </a:lnTo>
                  <a:lnTo>
                    <a:pt x="2838" y="8"/>
                  </a:lnTo>
                  <a:close/>
                </a:path>
              </a:pathLst>
            </a:custGeom>
            <a:solidFill>
              <a:srgbClr val="99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29" name="Line 270">
              <a:extLst>
                <a:ext uri="{FF2B5EF4-FFF2-40B4-BE49-F238E27FC236}">
                  <a16:creationId xmlns:a16="http://schemas.microsoft.com/office/drawing/2014/main" id="{C7FF0BF6-1B54-43D9-B57E-B4EF5A0FCF47}"/>
                </a:ext>
              </a:extLst>
            </p:cNvPr>
            <p:cNvSpPr>
              <a:spLocks noChangeShapeType="1"/>
            </p:cNvSpPr>
            <p:nvPr/>
          </p:nvSpPr>
          <p:spPr bwMode="auto">
            <a:xfrm>
              <a:off x="2470" y="2370"/>
              <a:ext cx="1" cy="33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430" name="Line 271">
              <a:extLst>
                <a:ext uri="{FF2B5EF4-FFF2-40B4-BE49-F238E27FC236}">
                  <a16:creationId xmlns:a16="http://schemas.microsoft.com/office/drawing/2014/main" id="{CC6F13E9-73E6-4845-8E67-3A8A66BE5348}"/>
                </a:ext>
              </a:extLst>
            </p:cNvPr>
            <p:cNvSpPr>
              <a:spLocks noChangeShapeType="1"/>
            </p:cNvSpPr>
            <p:nvPr/>
          </p:nvSpPr>
          <p:spPr bwMode="auto">
            <a:xfrm>
              <a:off x="2888" y="2131"/>
              <a:ext cx="1" cy="367"/>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431" name="Line 272">
              <a:extLst>
                <a:ext uri="{FF2B5EF4-FFF2-40B4-BE49-F238E27FC236}">
                  <a16:creationId xmlns:a16="http://schemas.microsoft.com/office/drawing/2014/main" id="{84DFEBBE-5991-4563-8D2E-9FC2F0586FCA}"/>
                </a:ext>
              </a:extLst>
            </p:cNvPr>
            <p:cNvSpPr>
              <a:spLocks noChangeShapeType="1"/>
            </p:cNvSpPr>
            <p:nvPr/>
          </p:nvSpPr>
          <p:spPr bwMode="auto">
            <a:xfrm>
              <a:off x="3927" y="1545"/>
              <a:ext cx="1" cy="356"/>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432" name="Line 273">
              <a:extLst>
                <a:ext uri="{FF2B5EF4-FFF2-40B4-BE49-F238E27FC236}">
                  <a16:creationId xmlns:a16="http://schemas.microsoft.com/office/drawing/2014/main" id="{EE8C7913-E3CC-4C41-B9CF-7FBDC4310D2F}"/>
                </a:ext>
              </a:extLst>
            </p:cNvPr>
            <p:cNvSpPr>
              <a:spLocks noChangeShapeType="1"/>
            </p:cNvSpPr>
            <p:nvPr/>
          </p:nvSpPr>
          <p:spPr bwMode="auto">
            <a:xfrm flipH="1" flipV="1">
              <a:off x="2317" y="1720"/>
              <a:ext cx="451" cy="13"/>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4433" name="Group 276">
              <a:extLst>
                <a:ext uri="{FF2B5EF4-FFF2-40B4-BE49-F238E27FC236}">
                  <a16:creationId xmlns:a16="http://schemas.microsoft.com/office/drawing/2014/main" id="{32D5FA44-051B-4295-8629-008646E2C815}"/>
                </a:ext>
              </a:extLst>
            </p:cNvPr>
            <p:cNvGrpSpPr>
              <a:grpSpLocks/>
            </p:cNvGrpSpPr>
            <p:nvPr/>
          </p:nvGrpSpPr>
          <p:grpSpPr bwMode="auto">
            <a:xfrm>
              <a:off x="1988" y="2835"/>
              <a:ext cx="48" cy="104"/>
              <a:chOff x="1988" y="2835"/>
              <a:chExt cx="48" cy="104"/>
            </a:xfrm>
          </p:grpSpPr>
          <p:sp>
            <p:nvSpPr>
              <p:cNvPr id="54447" name="Freeform 274">
                <a:extLst>
                  <a:ext uri="{FF2B5EF4-FFF2-40B4-BE49-F238E27FC236}">
                    <a16:creationId xmlns:a16="http://schemas.microsoft.com/office/drawing/2014/main" id="{CFF29247-5442-4292-BDF8-CD01CB1C02E6}"/>
                  </a:ext>
                </a:extLst>
              </p:cNvPr>
              <p:cNvSpPr>
                <a:spLocks/>
              </p:cNvSpPr>
              <p:nvPr/>
            </p:nvSpPr>
            <p:spPr bwMode="auto">
              <a:xfrm>
                <a:off x="1988" y="2835"/>
                <a:ext cx="48" cy="104"/>
              </a:xfrm>
              <a:custGeom>
                <a:avLst/>
                <a:gdLst>
                  <a:gd name="T0" fmla="*/ 48 w 48"/>
                  <a:gd name="T1" fmla="*/ 0 h 104"/>
                  <a:gd name="T2" fmla="*/ 23 w 48"/>
                  <a:gd name="T3" fmla="*/ 104 h 104"/>
                  <a:gd name="T4" fmla="*/ 0 w 48"/>
                  <a:gd name="T5" fmla="*/ 0 h 104"/>
                  <a:gd name="T6" fmla="*/ 48 w 48"/>
                  <a:gd name="T7" fmla="*/ 0 h 104"/>
                  <a:gd name="T8" fmla="*/ 0 60000 65536"/>
                  <a:gd name="T9" fmla="*/ 0 60000 65536"/>
                  <a:gd name="T10" fmla="*/ 0 60000 65536"/>
                  <a:gd name="T11" fmla="*/ 0 60000 65536"/>
                  <a:gd name="T12" fmla="*/ 0 w 48"/>
                  <a:gd name="T13" fmla="*/ 0 h 104"/>
                  <a:gd name="T14" fmla="*/ 48 w 48"/>
                  <a:gd name="T15" fmla="*/ 104 h 104"/>
                </a:gdLst>
                <a:ahLst/>
                <a:cxnLst>
                  <a:cxn ang="T8">
                    <a:pos x="T0" y="T1"/>
                  </a:cxn>
                  <a:cxn ang="T9">
                    <a:pos x="T2" y="T3"/>
                  </a:cxn>
                  <a:cxn ang="T10">
                    <a:pos x="T4" y="T5"/>
                  </a:cxn>
                  <a:cxn ang="T11">
                    <a:pos x="T6" y="T7"/>
                  </a:cxn>
                </a:cxnLst>
                <a:rect l="T12" t="T13" r="T14" b="T15"/>
                <a:pathLst>
                  <a:path w="48" h="104">
                    <a:moveTo>
                      <a:pt x="48" y="0"/>
                    </a:moveTo>
                    <a:lnTo>
                      <a:pt x="23" y="104"/>
                    </a:lnTo>
                    <a:lnTo>
                      <a:pt x="0" y="0"/>
                    </a:lnTo>
                    <a:lnTo>
                      <a:pt x="4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48" name="Freeform 275">
                <a:extLst>
                  <a:ext uri="{FF2B5EF4-FFF2-40B4-BE49-F238E27FC236}">
                    <a16:creationId xmlns:a16="http://schemas.microsoft.com/office/drawing/2014/main" id="{17A15A8B-E531-4B6E-9262-FB25FC373148}"/>
                  </a:ext>
                </a:extLst>
              </p:cNvPr>
              <p:cNvSpPr>
                <a:spLocks/>
              </p:cNvSpPr>
              <p:nvPr/>
            </p:nvSpPr>
            <p:spPr bwMode="auto">
              <a:xfrm>
                <a:off x="1988" y="2835"/>
                <a:ext cx="48" cy="104"/>
              </a:xfrm>
              <a:custGeom>
                <a:avLst/>
                <a:gdLst>
                  <a:gd name="T0" fmla="*/ 48 w 48"/>
                  <a:gd name="T1" fmla="*/ 0 h 104"/>
                  <a:gd name="T2" fmla="*/ 23 w 48"/>
                  <a:gd name="T3" fmla="*/ 104 h 104"/>
                  <a:gd name="T4" fmla="*/ 0 w 48"/>
                  <a:gd name="T5" fmla="*/ 0 h 104"/>
                  <a:gd name="T6" fmla="*/ 48 w 48"/>
                  <a:gd name="T7" fmla="*/ 0 h 104"/>
                  <a:gd name="T8" fmla="*/ 0 60000 65536"/>
                  <a:gd name="T9" fmla="*/ 0 60000 65536"/>
                  <a:gd name="T10" fmla="*/ 0 60000 65536"/>
                  <a:gd name="T11" fmla="*/ 0 60000 65536"/>
                  <a:gd name="T12" fmla="*/ 0 w 48"/>
                  <a:gd name="T13" fmla="*/ 0 h 104"/>
                  <a:gd name="T14" fmla="*/ 48 w 48"/>
                  <a:gd name="T15" fmla="*/ 104 h 104"/>
                </a:gdLst>
                <a:ahLst/>
                <a:cxnLst>
                  <a:cxn ang="T8">
                    <a:pos x="T0" y="T1"/>
                  </a:cxn>
                  <a:cxn ang="T9">
                    <a:pos x="T2" y="T3"/>
                  </a:cxn>
                  <a:cxn ang="T10">
                    <a:pos x="T4" y="T5"/>
                  </a:cxn>
                  <a:cxn ang="T11">
                    <a:pos x="T6" y="T7"/>
                  </a:cxn>
                </a:cxnLst>
                <a:rect l="T12" t="T13" r="T14" b="T15"/>
                <a:pathLst>
                  <a:path w="48" h="104">
                    <a:moveTo>
                      <a:pt x="48" y="0"/>
                    </a:moveTo>
                    <a:lnTo>
                      <a:pt x="23" y="104"/>
                    </a:lnTo>
                    <a:lnTo>
                      <a:pt x="0" y="0"/>
                    </a:lnTo>
                    <a:lnTo>
                      <a:pt x="48"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4434" name="Group 279">
              <a:extLst>
                <a:ext uri="{FF2B5EF4-FFF2-40B4-BE49-F238E27FC236}">
                  <a16:creationId xmlns:a16="http://schemas.microsoft.com/office/drawing/2014/main" id="{48B005DB-2055-4E56-B2B8-82A6405CC38D}"/>
                </a:ext>
              </a:extLst>
            </p:cNvPr>
            <p:cNvGrpSpPr>
              <a:grpSpLocks/>
            </p:cNvGrpSpPr>
            <p:nvPr/>
          </p:nvGrpSpPr>
          <p:grpSpPr bwMode="auto">
            <a:xfrm>
              <a:off x="2446" y="2598"/>
              <a:ext cx="47" cy="103"/>
              <a:chOff x="2446" y="2598"/>
              <a:chExt cx="47" cy="103"/>
            </a:xfrm>
          </p:grpSpPr>
          <p:sp>
            <p:nvSpPr>
              <p:cNvPr id="54445" name="Freeform 277">
                <a:extLst>
                  <a:ext uri="{FF2B5EF4-FFF2-40B4-BE49-F238E27FC236}">
                    <a16:creationId xmlns:a16="http://schemas.microsoft.com/office/drawing/2014/main" id="{30FB3A30-395C-4F51-9DB6-5A86B44308F3}"/>
                  </a:ext>
                </a:extLst>
              </p:cNvPr>
              <p:cNvSpPr>
                <a:spLocks/>
              </p:cNvSpPr>
              <p:nvPr/>
            </p:nvSpPr>
            <p:spPr bwMode="auto">
              <a:xfrm>
                <a:off x="2446" y="2598"/>
                <a:ext cx="47" cy="103"/>
              </a:xfrm>
              <a:custGeom>
                <a:avLst/>
                <a:gdLst>
                  <a:gd name="T0" fmla="*/ 47 w 47"/>
                  <a:gd name="T1" fmla="*/ 0 h 103"/>
                  <a:gd name="T2" fmla="*/ 24 w 47"/>
                  <a:gd name="T3" fmla="*/ 103 h 103"/>
                  <a:gd name="T4" fmla="*/ 0 w 47"/>
                  <a:gd name="T5" fmla="*/ 0 h 103"/>
                  <a:gd name="T6" fmla="*/ 47 w 47"/>
                  <a:gd name="T7" fmla="*/ 0 h 103"/>
                  <a:gd name="T8" fmla="*/ 0 60000 65536"/>
                  <a:gd name="T9" fmla="*/ 0 60000 65536"/>
                  <a:gd name="T10" fmla="*/ 0 60000 65536"/>
                  <a:gd name="T11" fmla="*/ 0 60000 65536"/>
                  <a:gd name="T12" fmla="*/ 0 w 47"/>
                  <a:gd name="T13" fmla="*/ 0 h 103"/>
                  <a:gd name="T14" fmla="*/ 47 w 47"/>
                  <a:gd name="T15" fmla="*/ 103 h 103"/>
                </a:gdLst>
                <a:ahLst/>
                <a:cxnLst>
                  <a:cxn ang="T8">
                    <a:pos x="T0" y="T1"/>
                  </a:cxn>
                  <a:cxn ang="T9">
                    <a:pos x="T2" y="T3"/>
                  </a:cxn>
                  <a:cxn ang="T10">
                    <a:pos x="T4" y="T5"/>
                  </a:cxn>
                  <a:cxn ang="T11">
                    <a:pos x="T6" y="T7"/>
                  </a:cxn>
                </a:cxnLst>
                <a:rect l="T12" t="T13" r="T14" b="T15"/>
                <a:pathLst>
                  <a:path w="47" h="103">
                    <a:moveTo>
                      <a:pt x="47" y="0"/>
                    </a:moveTo>
                    <a:lnTo>
                      <a:pt x="24" y="103"/>
                    </a:lnTo>
                    <a:lnTo>
                      <a:pt x="0" y="0"/>
                    </a:lnTo>
                    <a:lnTo>
                      <a:pt x="4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46" name="Freeform 278">
                <a:extLst>
                  <a:ext uri="{FF2B5EF4-FFF2-40B4-BE49-F238E27FC236}">
                    <a16:creationId xmlns:a16="http://schemas.microsoft.com/office/drawing/2014/main" id="{F4A1C6C3-3E1B-47C0-BF75-C484176E5FF2}"/>
                  </a:ext>
                </a:extLst>
              </p:cNvPr>
              <p:cNvSpPr>
                <a:spLocks/>
              </p:cNvSpPr>
              <p:nvPr/>
            </p:nvSpPr>
            <p:spPr bwMode="auto">
              <a:xfrm>
                <a:off x="2446" y="2598"/>
                <a:ext cx="47" cy="103"/>
              </a:xfrm>
              <a:custGeom>
                <a:avLst/>
                <a:gdLst>
                  <a:gd name="T0" fmla="*/ 47 w 47"/>
                  <a:gd name="T1" fmla="*/ 0 h 103"/>
                  <a:gd name="T2" fmla="*/ 24 w 47"/>
                  <a:gd name="T3" fmla="*/ 103 h 103"/>
                  <a:gd name="T4" fmla="*/ 0 w 47"/>
                  <a:gd name="T5" fmla="*/ 0 h 103"/>
                  <a:gd name="T6" fmla="*/ 47 w 47"/>
                  <a:gd name="T7" fmla="*/ 0 h 103"/>
                  <a:gd name="T8" fmla="*/ 0 60000 65536"/>
                  <a:gd name="T9" fmla="*/ 0 60000 65536"/>
                  <a:gd name="T10" fmla="*/ 0 60000 65536"/>
                  <a:gd name="T11" fmla="*/ 0 60000 65536"/>
                  <a:gd name="T12" fmla="*/ 0 w 47"/>
                  <a:gd name="T13" fmla="*/ 0 h 103"/>
                  <a:gd name="T14" fmla="*/ 47 w 47"/>
                  <a:gd name="T15" fmla="*/ 103 h 103"/>
                </a:gdLst>
                <a:ahLst/>
                <a:cxnLst>
                  <a:cxn ang="T8">
                    <a:pos x="T0" y="T1"/>
                  </a:cxn>
                  <a:cxn ang="T9">
                    <a:pos x="T2" y="T3"/>
                  </a:cxn>
                  <a:cxn ang="T10">
                    <a:pos x="T4" y="T5"/>
                  </a:cxn>
                  <a:cxn ang="T11">
                    <a:pos x="T6" y="T7"/>
                  </a:cxn>
                </a:cxnLst>
                <a:rect l="T12" t="T13" r="T14" b="T15"/>
                <a:pathLst>
                  <a:path w="47" h="103">
                    <a:moveTo>
                      <a:pt x="47" y="0"/>
                    </a:moveTo>
                    <a:lnTo>
                      <a:pt x="24" y="103"/>
                    </a:lnTo>
                    <a:lnTo>
                      <a:pt x="0" y="0"/>
                    </a:lnTo>
                    <a:lnTo>
                      <a:pt x="47"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4435" name="Group 282">
              <a:extLst>
                <a:ext uri="{FF2B5EF4-FFF2-40B4-BE49-F238E27FC236}">
                  <a16:creationId xmlns:a16="http://schemas.microsoft.com/office/drawing/2014/main" id="{A682BE65-63B4-4575-B15F-0FA16B4B15B5}"/>
                </a:ext>
              </a:extLst>
            </p:cNvPr>
            <p:cNvGrpSpPr>
              <a:grpSpLocks/>
            </p:cNvGrpSpPr>
            <p:nvPr/>
          </p:nvGrpSpPr>
          <p:grpSpPr bwMode="auto">
            <a:xfrm>
              <a:off x="2865" y="2395"/>
              <a:ext cx="46" cy="103"/>
              <a:chOff x="2865" y="2395"/>
              <a:chExt cx="46" cy="103"/>
            </a:xfrm>
          </p:grpSpPr>
          <p:sp>
            <p:nvSpPr>
              <p:cNvPr id="54443" name="Freeform 280">
                <a:extLst>
                  <a:ext uri="{FF2B5EF4-FFF2-40B4-BE49-F238E27FC236}">
                    <a16:creationId xmlns:a16="http://schemas.microsoft.com/office/drawing/2014/main" id="{9CE1FB89-A763-4FE7-8D73-A6B2D85E3192}"/>
                  </a:ext>
                </a:extLst>
              </p:cNvPr>
              <p:cNvSpPr>
                <a:spLocks/>
              </p:cNvSpPr>
              <p:nvPr/>
            </p:nvSpPr>
            <p:spPr bwMode="auto">
              <a:xfrm>
                <a:off x="2865" y="2395"/>
                <a:ext cx="46" cy="103"/>
              </a:xfrm>
              <a:custGeom>
                <a:avLst/>
                <a:gdLst>
                  <a:gd name="T0" fmla="*/ 46 w 46"/>
                  <a:gd name="T1" fmla="*/ 0 h 103"/>
                  <a:gd name="T2" fmla="*/ 23 w 46"/>
                  <a:gd name="T3" fmla="*/ 103 h 103"/>
                  <a:gd name="T4" fmla="*/ 0 w 46"/>
                  <a:gd name="T5" fmla="*/ 0 h 103"/>
                  <a:gd name="T6" fmla="*/ 46 w 46"/>
                  <a:gd name="T7" fmla="*/ 0 h 103"/>
                  <a:gd name="T8" fmla="*/ 0 60000 65536"/>
                  <a:gd name="T9" fmla="*/ 0 60000 65536"/>
                  <a:gd name="T10" fmla="*/ 0 60000 65536"/>
                  <a:gd name="T11" fmla="*/ 0 60000 65536"/>
                  <a:gd name="T12" fmla="*/ 0 w 46"/>
                  <a:gd name="T13" fmla="*/ 0 h 103"/>
                  <a:gd name="T14" fmla="*/ 46 w 46"/>
                  <a:gd name="T15" fmla="*/ 103 h 103"/>
                </a:gdLst>
                <a:ahLst/>
                <a:cxnLst>
                  <a:cxn ang="T8">
                    <a:pos x="T0" y="T1"/>
                  </a:cxn>
                  <a:cxn ang="T9">
                    <a:pos x="T2" y="T3"/>
                  </a:cxn>
                  <a:cxn ang="T10">
                    <a:pos x="T4" y="T5"/>
                  </a:cxn>
                  <a:cxn ang="T11">
                    <a:pos x="T6" y="T7"/>
                  </a:cxn>
                </a:cxnLst>
                <a:rect l="T12" t="T13" r="T14" b="T15"/>
                <a:pathLst>
                  <a:path w="46" h="103">
                    <a:moveTo>
                      <a:pt x="46" y="0"/>
                    </a:moveTo>
                    <a:lnTo>
                      <a:pt x="23" y="103"/>
                    </a:lnTo>
                    <a:lnTo>
                      <a:pt x="0" y="0"/>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44" name="Freeform 281">
                <a:extLst>
                  <a:ext uri="{FF2B5EF4-FFF2-40B4-BE49-F238E27FC236}">
                    <a16:creationId xmlns:a16="http://schemas.microsoft.com/office/drawing/2014/main" id="{8CEAC0B3-B983-4F2F-977C-75E5B757E6A2}"/>
                  </a:ext>
                </a:extLst>
              </p:cNvPr>
              <p:cNvSpPr>
                <a:spLocks/>
              </p:cNvSpPr>
              <p:nvPr/>
            </p:nvSpPr>
            <p:spPr bwMode="auto">
              <a:xfrm>
                <a:off x="2865" y="2395"/>
                <a:ext cx="46" cy="103"/>
              </a:xfrm>
              <a:custGeom>
                <a:avLst/>
                <a:gdLst>
                  <a:gd name="T0" fmla="*/ 46 w 46"/>
                  <a:gd name="T1" fmla="*/ 0 h 103"/>
                  <a:gd name="T2" fmla="*/ 23 w 46"/>
                  <a:gd name="T3" fmla="*/ 103 h 103"/>
                  <a:gd name="T4" fmla="*/ 0 w 46"/>
                  <a:gd name="T5" fmla="*/ 0 h 103"/>
                  <a:gd name="T6" fmla="*/ 46 w 46"/>
                  <a:gd name="T7" fmla="*/ 0 h 103"/>
                  <a:gd name="T8" fmla="*/ 0 60000 65536"/>
                  <a:gd name="T9" fmla="*/ 0 60000 65536"/>
                  <a:gd name="T10" fmla="*/ 0 60000 65536"/>
                  <a:gd name="T11" fmla="*/ 0 60000 65536"/>
                  <a:gd name="T12" fmla="*/ 0 w 46"/>
                  <a:gd name="T13" fmla="*/ 0 h 103"/>
                  <a:gd name="T14" fmla="*/ 46 w 46"/>
                  <a:gd name="T15" fmla="*/ 103 h 103"/>
                </a:gdLst>
                <a:ahLst/>
                <a:cxnLst>
                  <a:cxn ang="T8">
                    <a:pos x="T0" y="T1"/>
                  </a:cxn>
                  <a:cxn ang="T9">
                    <a:pos x="T2" y="T3"/>
                  </a:cxn>
                  <a:cxn ang="T10">
                    <a:pos x="T4" y="T5"/>
                  </a:cxn>
                  <a:cxn ang="T11">
                    <a:pos x="T6" y="T7"/>
                  </a:cxn>
                </a:cxnLst>
                <a:rect l="T12" t="T13" r="T14" b="T15"/>
                <a:pathLst>
                  <a:path w="46" h="103">
                    <a:moveTo>
                      <a:pt x="46" y="0"/>
                    </a:moveTo>
                    <a:lnTo>
                      <a:pt x="23" y="103"/>
                    </a:lnTo>
                    <a:lnTo>
                      <a:pt x="0" y="0"/>
                    </a:lnTo>
                    <a:lnTo>
                      <a:pt x="46"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4436" name="Group 285">
              <a:extLst>
                <a:ext uri="{FF2B5EF4-FFF2-40B4-BE49-F238E27FC236}">
                  <a16:creationId xmlns:a16="http://schemas.microsoft.com/office/drawing/2014/main" id="{A3380094-5619-4D1A-9EFE-0D4527EBF5D8}"/>
                </a:ext>
              </a:extLst>
            </p:cNvPr>
            <p:cNvGrpSpPr>
              <a:grpSpLocks/>
            </p:cNvGrpSpPr>
            <p:nvPr/>
          </p:nvGrpSpPr>
          <p:grpSpPr bwMode="auto">
            <a:xfrm>
              <a:off x="2315" y="1694"/>
              <a:ext cx="96" cy="52"/>
              <a:chOff x="2315" y="1694"/>
              <a:chExt cx="96" cy="52"/>
            </a:xfrm>
          </p:grpSpPr>
          <p:sp>
            <p:nvSpPr>
              <p:cNvPr id="54441" name="Freeform 283">
                <a:extLst>
                  <a:ext uri="{FF2B5EF4-FFF2-40B4-BE49-F238E27FC236}">
                    <a16:creationId xmlns:a16="http://schemas.microsoft.com/office/drawing/2014/main" id="{24224500-0781-4235-94AD-C28445ABF37E}"/>
                  </a:ext>
                </a:extLst>
              </p:cNvPr>
              <p:cNvSpPr>
                <a:spLocks/>
              </p:cNvSpPr>
              <p:nvPr/>
            </p:nvSpPr>
            <p:spPr bwMode="auto">
              <a:xfrm>
                <a:off x="2315" y="1694"/>
                <a:ext cx="96" cy="52"/>
              </a:xfrm>
              <a:custGeom>
                <a:avLst/>
                <a:gdLst>
                  <a:gd name="T0" fmla="*/ 96 w 96"/>
                  <a:gd name="T1" fmla="*/ 52 h 52"/>
                  <a:gd name="T2" fmla="*/ 0 w 96"/>
                  <a:gd name="T3" fmla="*/ 25 h 52"/>
                  <a:gd name="T4" fmla="*/ 96 w 96"/>
                  <a:gd name="T5" fmla="*/ 0 h 52"/>
                  <a:gd name="T6" fmla="*/ 96 w 96"/>
                  <a:gd name="T7" fmla="*/ 52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96" y="52"/>
                    </a:moveTo>
                    <a:lnTo>
                      <a:pt x="0" y="25"/>
                    </a:lnTo>
                    <a:lnTo>
                      <a:pt x="96" y="0"/>
                    </a:lnTo>
                    <a:lnTo>
                      <a:pt x="96" y="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42" name="Freeform 284">
                <a:extLst>
                  <a:ext uri="{FF2B5EF4-FFF2-40B4-BE49-F238E27FC236}">
                    <a16:creationId xmlns:a16="http://schemas.microsoft.com/office/drawing/2014/main" id="{31E57DA0-3D11-4B41-986C-80828E7B0DC7}"/>
                  </a:ext>
                </a:extLst>
              </p:cNvPr>
              <p:cNvSpPr>
                <a:spLocks/>
              </p:cNvSpPr>
              <p:nvPr/>
            </p:nvSpPr>
            <p:spPr bwMode="auto">
              <a:xfrm>
                <a:off x="2315" y="1694"/>
                <a:ext cx="96" cy="52"/>
              </a:xfrm>
              <a:custGeom>
                <a:avLst/>
                <a:gdLst>
                  <a:gd name="T0" fmla="*/ 96 w 96"/>
                  <a:gd name="T1" fmla="*/ 52 h 52"/>
                  <a:gd name="T2" fmla="*/ 0 w 96"/>
                  <a:gd name="T3" fmla="*/ 25 h 52"/>
                  <a:gd name="T4" fmla="*/ 96 w 96"/>
                  <a:gd name="T5" fmla="*/ 0 h 52"/>
                  <a:gd name="T6" fmla="*/ 96 w 96"/>
                  <a:gd name="T7" fmla="*/ 52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96" y="52"/>
                    </a:moveTo>
                    <a:lnTo>
                      <a:pt x="0" y="25"/>
                    </a:lnTo>
                    <a:lnTo>
                      <a:pt x="96" y="0"/>
                    </a:lnTo>
                    <a:lnTo>
                      <a:pt x="96" y="52"/>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4437" name="Group 288">
              <a:extLst>
                <a:ext uri="{FF2B5EF4-FFF2-40B4-BE49-F238E27FC236}">
                  <a16:creationId xmlns:a16="http://schemas.microsoft.com/office/drawing/2014/main" id="{F172E5C4-C385-4533-8FFF-F991B6816FBD}"/>
                </a:ext>
              </a:extLst>
            </p:cNvPr>
            <p:cNvGrpSpPr>
              <a:grpSpLocks/>
            </p:cNvGrpSpPr>
            <p:nvPr/>
          </p:nvGrpSpPr>
          <p:grpSpPr bwMode="auto">
            <a:xfrm>
              <a:off x="2662" y="1694"/>
              <a:ext cx="96" cy="52"/>
              <a:chOff x="2662" y="1694"/>
              <a:chExt cx="96" cy="52"/>
            </a:xfrm>
          </p:grpSpPr>
          <p:sp>
            <p:nvSpPr>
              <p:cNvPr id="54439" name="Freeform 286">
                <a:extLst>
                  <a:ext uri="{FF2B5EF4-FFF2-40B4-BE49-F238E27FC236}">
                    <a16:creationId xmlns:a16="http://schemas.microsoft.com/office/drawing/2014/main" id="{9995BFFB-E155-4A04-BB5E-CE3F5D5AEE7D}"/>
                  </a:ext>
                </a:extLst>
              </p:cNvPr>
              <p:cNvSpPr>
                <a:spLocks/>
              </p:cNvSpPr>
              <p:nvPr/>
            </p:nvSpPr>
            <p:spPr bwMode="auto">
              <a:xfrm>
                <a:off x="2662" y="1694"/>
                <a:ext cx="96" cy="52"/>
              </a:xfrm>
              <a:custGeom>
                <a:avLst/>
                <a:gdLst>
                  <a:gd name="T0" fmla="*/ 0 w 96"/>
                  <a:gd name="T1" fmla="*/ 0 h 52"/>
                  <a:gd name="T2" fmla="*/ 96 w 96"/>
                  <a:gd name="T3" fmla="*/ 25 h 52"/>
                  <a:gd name="T4" fmla="*/ 0 w 96"/>
                  <a:gd name="T5" fmla="*/ 52 h 52"/>
                  <a:gd name="T6" fmla="*/ 0 w 96"/>
                  <a:gd name="T7" fmla="*/ 0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0" y="0"/>
                    </a:moveTo>
                    <a:lnTo>
                      <a:pt x="96" y="25"/>
                    </a:lnTo>
                    <a:lnTo>
                      <a:pt x="0" y="5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440" name="Freeform 287">
                <a:extLst>
                  <a:ext uri="{FF2B5EF4-FFF2-40B4-BE49-F238E27FC236}">
                    <a16:creationId xmlns:a16="http://schemas.microsoft.com/office/drawing/2014/main" id="{003741FD-4EAC-4B8E-A432-64BDF6963356}"/>
                  </a:ext>
                </a:extLst>
              </p:cNvPr>
              <p:cNvSpPr>
                <a:spLocks/>
              </p:cNvSpPr>
              <p:nvPr/>
            </p:nvSpPr>
            <p:spPr bwMode="auto">
              <a:xfrm>
                <a:off x="2662" y="1694"/>
                <a:ext cx="96" cy="52"/>
              </a:xfrm>
              <a:custGeom>
                <a:avLst/>
                <a:gdLst>
                  <a:gd name="T0" fmla="*/ 0 w 96"/>
                  <a:gd name="T1" fmla="*/ 0 h 52"/>
                  <a:gd name="T2" fmla="*/ 96 w 96"/>
                  <a:gd name="T3" fmla="*/ 25 h 52"/>
                  <a:gd name="T4" fmla="*/ 0 w 96"/>
                  <a:gd name="T5" fmla="*/ 52 h 52"/>
                  <a:gd name="T6" fmla="*/ 0 w 96"/>
                  <a:gd name="T7" fmla="*/ 0 h 52"/>
                  <a:gd name="T8" fmla="*/ 0 60000 65536"/>
                  <a:gd name="T9" fmla="*/ 0 60000 65536"/>
                  <a:gd name="T10" fmla="*/ 0 60000 65536"/>
                  <a:gd name="T11" fmla="*/ 0 60000 65536"/>
                  <a:gd name="T12" fmla="*/ 0 w 96"/>
                  <a:gd name="T13" fmla="*/ 0 h 52"/>
                  <a:gd name="T14" fmla="*/ 96 w 96"/>
                  <a:gd name="T15" fmla="*/ 52 h 52"/>
                </a:gdLst>
                <a:ahLst/>
                <a:cxnLst>
                  <a:cxn ang="T8">
                    <a:pos x="T0" y="T1"/>
                  </a:cxn>
                  <a:cxn ang="T9">
                    <a:pos x="T2" y="T3"/>
                  </a:cxn>
                  <a:cxn ang="T10">
                    <a:pos x="T4" y="T5"/>
                  </a:cxn>
                  <a:cxn ang="T11">
                    <a:pos x="T6" y="T7"/>
                  </a:cxn>
                </a:cxnLst>
                <a:rect l="T12" t="T13" r="T14" b="T15"/>
                <a:pathLst>
                  <a:path w="96" h="52">
                    <a:moveTo>
                      <a:pt x="0" y="0"/>
                    </a:moveTo>
                    <a:lnTo>
                      <a:pt x="96" y="25"/>
                    </a:lnTo>
                    <a:lnTo>
                      <a:pt x="0" y="52"/>
                    </a:lnTo>
                    <a:lnTo>
                      <a:pt x="0" y="0"/>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38" name="Freeform 289">
              <a:extLst>
                <a:ext uri="{FF2B5EF4-FFF2-40B4-BE49-F238E27FC236}">
                  <a16:creationId xmlns:a16="http://schemas.microsoft.com/office/drawing/2014/main" id="{D4340A94-1E8D-4883-B1C2-C0DF55FF842D}"/>
                </a:ext>
              </a:extLst>
            </p:cNvPr>
            <p:cNvSpPr>
              <a:spLocks/>
            </p:cNvSpPr>
            <p:nvPr/>
          </p:nvSpPr>
          <p:spPr bwMode="auto">
            <a:xfrm>
              <a:off x="1389" y="1311"/>
              <a:ext cx="3520" cy="2088"/>
            </a:xfrm>
            <a:custGeom>
              <a:avLst/>
              <a:gdLst>
                <a:gd name="T0" fmla="*/ 0 w 3520"/>
                <a:gd name="T1" fmla="*/ 0 h 2088"/>
                <a:gd name="T2" fmla="*/ 0 w 3520"/>
                <a:gd name="T3" fmla="*/ 2088 h 2088"/>
                <a:gd name="T4" fmla="*/ 3520 w 3520"/>
                <a:gd name="T5" fmla="*/ 2088 h 2088"/>
                <a:gd name="T6" fmla="*/ 0 60000 65536"/>
                <a:gd name="T7" fmla="*/ 0 60000 65536"/>
                <a:gd name="T8" fmla="*/ 0 60000 65536"/>
                <a:gd name="T9" fmla="*/ 0 w 3520"/>
                <a:gd name="T10" fmla="*/ 0 h 2088"/>
                <a:gd name="T11" fmla="*/ 3520 w 3520"/>
                <a:gd name="T12" fmla="*/ 2088 h 2088"/>
              </a:gdLst>
              <a:ahLst/>
              <a:cxnLst>
                <a:cxn ang="T6">
                  <a:pos x="T0" y="T1"/>
                </a:cxn>
                <a:cxn ang="T7">
                  <a:pos x="T2" y="T3"/>
                </a:cxn>
                <a:cxn ang="T8">
                  <a:pos x="T4" y="T5"/>
                </a:cxn>
              </a:cxnLst>
              <a:rect l="T9" t="T10" r="T11" b="T12"/>
              <a:pathLst>
                <a:path w="3520" h="2088">
                  <a:moveTo>
                    <a:pt x="0" y="0"/>
                  </a:moveTo>
                  <a:lnTo>
                    <a:pt x="0" y="2088"/>
                  </a:lnTo>
                  <a:lnTo>
                    <a:pt x="3520" y="2088"/>
                  </a:lnTo>
                </a:path>
              </a:pathLst>
            </a:custGeom>
            <a:noFill/>
            <a:ln w="1270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277" name="Rectangle 290">
            <a:extLst>
              <a:ext uri="{FF2B5EF4-FFF2-40B4-BE49-F238E27FC236}">
                <a16:creationId xmlns:a16="http://schemas.microsoft.com/office/drawing/2014/main" id="{F087C735-F82A-405A-A286-1CB3AE1393EA}"/>
              </a:ext>
            </a:extLst>
          </p:cNvPr>
          <p:cNvSpPr>
            <a:spLocks noChangeArrowheads="1"/>
          </p:cNvSpPr>
          <p:nvPr/>
        </p:nvSpPr>
        <p:spPr bwMode="auto">
          <a:xfrm rot="-5400000">
            <a:off x="1266825" y="5268913"/>
            <a:ext cx="3651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zh-CN" altLang="en-US">
              <a:solidFill>
                <a:schemeClr val="bg1"/>
              </a:solidFill>
              <a:ea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a:extLst>
              <a:ext uri="{FF2B5EF4-FFF2-40B4-BE49-F238E27FC236}">
                <a16:creationId xmlns:a16="http://schemas.microsoft.com/office/drawing/2014/main" id="{F02C6A9F-68F4-4B6E-9AD9-22E3C8E46C45}"/>
              </a:ext>
            </a:extLst>
          </p:cNvPr>
          <p:cNvSpPr>
            <a:spLocks noGrp="1" noChangeArrowheads="1"/>
          </p:cNvSpPr>
          <p:nvPr>
            <p:ph type="title"/>
          </p:nvPr>
        </p:nvSpPr>
        <p:spPr>
          <a:xfrm>
            <a:off x="655638" y="503238"/>
            <a:ext cx="7802562" cy="1143000"/>
          </a:xfrm>
        </p:spPr>
        <p:txBody>
          <a:bodyPr/>
          <a:lstStyle/>
          <a:p>
            <a:pPr eaLnBrk="1" hangingPunct="1">
              <a:lnSpc>
                <a:spcPct val="100000"/>
              </a:lnSpc>
            </a:pPr>
            <a:r>
              <a:rPr lang="en-US" altLang="zh-CN" dirty="0">
                <a:ea typeface="宋体" panose="02010600030101010101" pitchFamily="2" charset="-122"/>
              </a:rPr>
              <a:t>Comparing Starvation and </a:t>
            </a:r>
            <a:r>
              <a:rPr lang="en-CA" altLang="zh-CN" dirty="0">
                <a:ea typeface="宋体" panose="02010600030101010101" pitchFamily="2" charset="-122"/>
              </a:rPr>
              <a:t>Injury</a:t>
            </a:r>
            <a:endParaRPr lang="en-US" altLang="zh-CN" dirty="0">
              <a:ea typeface="宋体" panose="02010600030101010101" pitchFamily="2" charset="-122"/>
            </a:endParaRPr>
          </a:p>
        </p:txBody>
      </p:sp>
      <p:sp>
        <p:nvSpPr>
          <p:cNvPr id="56322" name="Rectangle 3">
            <a:extLst>
              <a:ext uri="{FF2B5EF4-FFF2-40B4-BE49-F238E27FC236}">
                <a16:creationId xmlns:a16="http://schemas.microsoft.com/office/drawing/2014/main" id="{0918A053-FDAA-48AF-B8D1-331A937CAF11}"/>
              </a:ext>
            </a:extLst>
          </p:cNvPr>
          <p:cNvSpPr>
            <a:spLocks noGrp="1" noChangeArrowheads="1"/>
          </p:cNvSpPr>
          <p:nvPr>
            <p:ph type="body" idx="1"/>
          </p:nvPr>
        </p:nvSpPr>
        <p:spPr/>
        <p:txBody>
          <a:bodyPr/>
          <a:lstStyle/>
          <a:p>
            <a:pPr eaLnBrk="1" hangingPunct="1">
              <a:buFont typeface="Symbol" panose="05050102010706020507" pitchFamily="18" charset="2"/>
              <a:buNone/>
            </a:pPr>
            <a:r>
              <a:rPr lang="zh-CN" altLang="en-US">
                <a:ea typeface="宋体" panose="02010600030101010101" pitchFamily="2" charset="-122"/>
              </a:rPr>
              <a:t> </a:t>
            </a:r>
          </a:p>
        </p:txBody>
      </p:sp>
      <p:graphicFrame>
        <p:nvGraphicFramePr>
          <p:cNvPr id="173105" name="Group 49">
            <a:extLst>
              <a:ext uri="{FF2B5EF4-FFF2-40B4-BE49-F238E27FC236}">
                <a16:creationId xmlns:a16="http://schemas.microsoft.com/office/drawing/2014/main" id="{A7D4A393-CA02-49FE-82B5-9F34512CDB93}"/>
              </a:ext>
            </a:extLst>
          </p:cNvPr>
          <p:cNvGraphicFramePr>
            <a:graphicFrameLocks noGrp="1"/>
          </p:cNvGraphicFramePr>
          <p:nvPr/>
        </p:nvGraphicFramePr>
        <p:xfrm>
          <a:off x="495300" y="2159000"/>
          <a:ext cx="8229600" cy="2651738"/>
        </p:xfrm>
        <a:graphic>
          <a:graphicData uri="http://schemas.openxmlformats.org/drawingml/2006/table">
            <a:tbl>
              <a:tblPr/>
              <a:tblGrid>
                <a:gridCol w="3028950">
                  <a:extLst>
                    <a:ext uri="{9D8B030D-6E8A-4147-A177-3AD203B41FA5}">
                      <a16:colId xmlns:a16="http://schemas.microsoft.com/office/drawing/2014/main" val="20000"/>
                    </a:ext>
                  </a:extLst>
                </a:gridCol>
                <a:gridCol w="1962150">
                  <a:extLst>
                    <a:ext uri="{9D8B030D-6E8A-4147-A177-3AD203B41FA5}">
                      <a16:colId xmlns:a16="http://schemas.microsoft.com/office/drawing/2014/main" val="20001"/>
                    </a:ext>
                  </a:extLst>
                </a:gridCol>
                <a:gridCol w="3238500">
                  <a:extLst>
                    <a:ext uri="{9D8B030D-6E8A-4147-A177-3AD203B41FA5}">
                      <a16:colId xmlns:a16="http://schemas.microsoft.com/office/drawing/2014/main" val="20002"/>
                    </a:ext>
                  </a:extLst>
                </a:gridCol>
              </a:tblGrid>
              <a:tr h="2651125">
                <a:tc>
                  <a:txBody>
                    <a:bodyPr/>
                    <a:lstStyle/>
                    <a:p>
                      <a:pPr marL="0" marR="0" lvl="0" indent="0" algn="l" defTabSz="914400" rtl="0" eaLnBrk="1" fontAlgn="base" latinLnBrk="0" hangingPunct="1">
                        <a:lnSpc>
                          <a:spcPct val="100000"/>
                        </a:lnSpc>
                        <a:spcBef>
                          <a:spcPct val="20000"/>
                        </a:spcBef>
                        <a:spcAft>
                          <a:spcPct val="0"/>
                        </a:spcAft>
                        <a:buClr>
                          <a:srgbClr val="FF9900"/>
                        </a:buClr>
                        <a:buSzPct val="150000"/>
                        <a:buFont typeface="Symbol" charset="0"/>
                        <a:buNone/>
                        <a:tabLst/>
                      </a:pPr>
                      <a:endParaRPr kumimoji="0" lang="zh-CN" altLang="en-US" sz="2400" b="1" i="0" u="none" strike="noStrike" cap="none" normalizeH="0" baseline="0">
                        <a:ln>
                          <a:noFill/>
                        </a:ln>
                        <a:solidFill>
                          <a:schemeClr val="bg1"/>
                        </a:solidFill>
                        <a:effectLst/>
                        <a:latin typeface="Arial Narrow" charset="0"/>
                        <a:ea typeface="宋体" charset="0"/>
                        <a:cs typeface="宋体" charset="0"/>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en-US" altLang="zh-CN" sz="2400" b="1" i="0" u="none" strike="noStrike" cap="none" normalizeH="0" baseline="0">
                          <a:ln>
                            <a:noFill/>
                          </a:ln>
                          <a:solidFill>
                            <a:schemeClr val="bg1"/>
                          </a:solidFill>
                          <a:effectLst/>
                          <a:latin typeface="Arial Narrow" charset="0"/>
                          <a:ea typeface="ＭＳ Ｐゴシック" charset="0"/>
                          <a:cs typeface="Times New Roman" charset="0"/>
                        </a:rPr>
                        <a:t>Metabolic rate</a:t>
                      </a:r>
                      <a:endParaRPr kumimoji="0" lang="en-US" altLang="zh-CN" sz="2400" b="1" i="0" u="none" strike="noStrike" cap="none" normalizeH="0" baseline="0">
                        <a:ln>
                          <a:noFill/>
                        </a:ln>
                        <a:solidFill>
                          <a:schemeClr val="bg1"/>
                        </a:solidFill>
                        <a:effectLst/>
                        <a:latin typeface="Arial Narrow" charset="0"/>
                        <a:ea typeface="宋体" charset="0"/>
                        <a:cs typeface="宋体" charset="0"/>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Body fuels</a:t>
                      </a:r>
                      <a:endParaRPr kumimoji="0" lang="en-US" altLang="zh-CN" sz="2400" b="1" i="0" u="none" strike="noStrike" cap="none" normalizeH="0" baseline="0">
                        <a:ln>
                          <a:noFill/>
                        </a:ln>
                        <a:solidFill>
                          <a:schemeClr val="bg1"/>
                        </a:solidFill>
                        <a:effectLst/>
                        <a:latin typeface="Arial Narrow" charset="0"/>
                        <a:ea typeface="宋体" charset="0"/>
                        <a:cs typeface="宋体" charset="0"/>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Body protein</a:t>
                      </a:r>
                      <a:endParaRPr kumimoji="0" lang="en-US" altLang="zh-CN" sz="2400" b="1" i="0" u="none" strike="noStrike" cap="none" normalizeH="0" baseline="0">
                        <a:ln>
                          <a:noFill/>
                        </a:ln>
                        <a:solidFill>
                          <a:schemeClr val="bg1"/>
                        </a:solidFill>
                        <a:effectLst/>
                        <a:latin typeface="Arial Narrow" charset="0"/>
                        <a:ea typeface="宋体" charset="0"/>
                        <a:cs typeface="宋体" charset="0"/>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Urinary nitrogen</a:t>
                      </a:r>
                      <a:endParaRPr kumimoji="0" lang="en-US" altLang="zh-CN" sz="2400" b="1" i="0" u="none" strike="noStrike" cap="none" normalizeH="0" baseline="0">
                        <a:ln>
                          <a:noFill/>
                        </a:ln>
                        <a:solidFill>
                          <a:schemeClr val="bg1"/>
                        </a:solidFill>
                        <a:effectLst/>
                        <a:latin typeface="Arial Narrow" charset="0"/>
                        <a:ea typeface="宋体" charset="0"/>
                        <a:cs typeface="宋体" charset="0"/>
                      </a:endParaRPr>
                    </a:p>
                    <a:p>
                      <a:pPr marL="0" marR="0" lvl="0" indent="0" algn="l"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Weight loss</a:t>
                      </a:r>
                      <a:endParaRPr kumimoji="0" lang="en-US" altLang="zh-CN" sz="2400" b="1" i="0" u="none" strike="noStrike" cap="none" normalizeH="0" baseline="0">
                        <a:ln>
                          <a:noFill/>
                        </a:ln>
                        <a:solidFill>
                          <a:schemeClr val="bg1"/>
                        </a:solidFill>
                        <a:effectLst/>
                        <a:latin typeface="Arial Narrow" charset="0"/>
                        <a:ea typeface="宋体" charset="0"/>
                        <a:cs typeface="宋体" charset="0"/>
                      </a:endParaRPr>
                    </a:p>
                  </a:txBody>
                  <a:tcPr marT="45709" marB="45709"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0076"/>
                        </a:gs>
                        <a:gs pos="100000">
                          <a:srgbClr val="0000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en-US" altLang="zh-CN" sz="2400" b="0" i="0" u="sng" strike="noStrike" cap="none" normalizeH="0" baseline="0">
                          <a:ln>
                            <a:noFill/>
                          </a:ln>
                          <a:solidFill>
                            <a:schemeClr val="bg1"/>
                          </a:solidFill>
                          <a:effectLst/>
                          <a:latin typeface="Arial Narrow" charset="0"/>
                          <a:ea typeface="宋体" charset="0"/>
                          <a:cs typeface="宋体" charset="0"/>
                        </a:rPr>
                        <a:t>Starvation</a:t>
                      </a: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endParaRPr kumimoji="0" lang="en-US" altLang="zh-CN" sz="2400" b="1" i="0" u="none" strike="noStrike" cap="none" normalizeH="0" baseline="0">
                        <a:ln>
                          <a:noFill/>
                        </a:ln>
                        <a:solidFill>
                          <a:schemeClr val="bg1"/>
                        </a:solidFill>
                        <a:effectLst/>
                        <a:latin typeface="Arial Narrow" charset="0"/>
                        <a:ea typeface="宋体" charset="0"/>
                        <a:cs typeface="宋体" charset="0"/>
                      </a:endParaRP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conserved</a:t>
                      </a:r>
                      <a:endParaRPr kumimoji="0" lang="en-US" altLang="zh-CN" sz="2400" b="1" i="0" u="none" strike="noStrike" cap="none" normalizeH="0" baseline="0">
                        <a:ln>
                          <a:noFill/>
                        </a:ln>
                        <a:solidFill>
                          <a:schemeClr val="bg1"/>
                        </a:solidFill>
                        <a:effectLst/>
                        <a:latin typeface="Arial Narrow" charset="0"/>
                        <a:ea typeface="宋体" charset="0"/>
                        <a:cs typeface="宋体" charset="0"/>
                      </a:endParaRP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conserved</a:t>
                      </a: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endParaRPr kumimoji="0" lang="pt-PT" sz="2400" b="1" i="0" u="none" strike="noStrike" cap="none" normalizeH="0" baseline="0">
                        <a:ln>
                          <a:noFill/>
                        </a:ln>
                        <a:solidFill>
                          <a:schemeClr val="bg1"/>
                        </a:solidFill>
                        <a:effectLst/>
                        <a:latin typeface="Arial Narrow" charset="0"/>
                        <a:ea typeface="ＭＳ Ｐゴシック" charset="0"/>
                        <a:cs typeface="Times New Roman" charset="0"/>
                      </a:endParaRP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slow</a:t>
                      </a:r>
                      <a:endParaRPr kumimoji="0" lang="en-US" altLang="zh-CN" sz="2400" b="1" i="0" u="none" strike="noStrike" cap="none" normalizeH="0" baseline="0">
                        <a:ln>
                          <a:noFill/>
                        </a:ln>
                        <a:solidFill>
                          <a:schemeClr val="bg1"/>
                        </a:solidFill>
                        <a:effectLst/>
                        <a:latin typeface="Arial Narrow" charset="0"/>
                        <a:ea typeface="宋体" charset="0"/>
                        <a:cs typeface="宋体" charset="0"/>
                      </a:endParaRPr>
                    </a:p>
                  </a:txBody>
                  <a:tcPr marT="45709" marB="45709" horzOverflow="overflow">
                    <a:lnL>
                      <a:noFill/>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0076"/>
                        </a:gs>
                        <a:gs pos="100000">
                          <a:srgbClr val="0000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en-US" altLang="zh-CN" sz="2400" b="0" i="0" u="sng" strike="noStrike" cap="none" normalizeH="0" baseline="0">
                          <a:ln>
                            <a:noFill/>
                          </a:ln>
                          <a:solidFill>
                            <a:schemeClr val="bg1"/>
                          </a:solidFill>
                          <a:effectLst/>
                          <a:latin typeface="Arial Narrow" charset="0"/>
                          <a:ea typeface="ＭＳ Ｐゴシック" charset="0"/>
                          <a:cs typeface="Times New Roman" charset="0"/>
                        </a:rPr>
                        <a:t>Trauma or Disease</a:t>
                      </a: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endParaRPr kumimoji="0" lang="en-US" altLang="zh-CN" sz="2400" b="0" i="0" u="none" strike="noStrike" cap="none" normalizeH="0" baseline="0">
                        <a:ln>
                          <a:noFill/>
                        </a:ln>
                        <a:solidFill>
                          <a:schemeClr val="bg1"/>
                        </a:solidFill>
                        <a:effectLst/>
                        <a:latin typeface="Arial Narrow" charset="0"/>
                        <a:ea typeface="ＭＳ Ｐゴシック" charset="0"/>
                        <a:cs typeface="Times New Roman" charset="0"/>
                      </a:endParaRP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wasted</a:t>
                      </a:r>
                      <a:endParaRPr kumimoji="0" lang="en-US" altLang="zh-CN" sz="2400" b="1" i="0" u="none" strike="noStrike" cap="none" normalizeH="0" baseline="0">
                        <a:ln>
                          <a:noFill/>
                        </a:ln>
                        <a:solidFill>
                          <a:schemeClr val="bg1"/>
                        </a:solidFill>
                        <a:effectLst/>
                        <a:latin typeface="Arial Narrow" charset="0"/>
                        <a:ea typeface="ＭＳ Ｐゴシック" charset="0"/>
                        <a:cs typeface="Times New Roman" charset="0"/>
                      </a:endParaRP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pt-PT" sz="2400" b="1" i="0" u="none" strike="noStrike" cap="none" normalizeH="0" baseline="0">
                          <a:ln>
                            <a:noFill/>
                          </a:ln>
                          <a:solidFill>
                            <a:schemeClr val="bg1"/>
                          </a:solidFill>
                          <a:effectLst/>
                          <a:latin typeface="Arial Narrow" charset="0"/>
                          <a:ea typeface="ＭＳ Ｐゴシック" charset="0"/>
                          <a:cs typeface="Times New Roman" charset="0"/>
                        </a:rPr>
                        <a:t>wasted</a:t>
                      </a:r>
                      <a:endParaRPr kumimoji="0" lang="en-US" altLang="zh-CN" sz="2400" b="1" i="0" u="none" strike="noStrike" cap="none" normalizeH="0" baseline="0">
                        <a:ln>
                          <a:noFill/>
                        </a:ln>
                        <a:solidFill>
                          <a:schemeClr val="bg1"/>
                        </a:solidFill>
                        <a:effectLst/>
                        <a:latin typeface="Arial Narrow" charset="0"/>
                        <a:ea typeface="ＭＳ Ｐゴシック" charset="0"/>
                        <a:cs typeface="Times New Roman" charset="0"/>
                      </a:endParaRP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endParaRPr kumimoji="0" lang="en-US" altLang="zh-CN" sz="2400" b="1" i="0" u="none" strike="noStrike" cap="none" normalizeH="0" baseline="0">
                        <a:ln>
                          <a:noFill/>
                        </a:ln>
                        <a:solidFill>
                          <a:schemeClr val="bg1"/>
                        </a:solidFill>
                        <a:effectLst/>
                        <a:latin typeface="Arial Narrow" charset="0"/>
                        <a:ea typeface="ＭＳ Ｐゴシック" charset="0"/>
                        <a:cs typeface="Times New Roman" charset="0"/>
                      </a:endParaRPr>
                    </a:p>
                    <a:p>
                      <a:pPr marL="0" marR="0" lvl="0" indent="0" algn="ctr" defTabSz="914400" rtl="0" eaLnBrk="1" fontAlgn="base" latinLnBrk="0" hangingPunct="1">
                        <a:lnSpc>
                          <a:spcPct val="100000"/>
                        </a:lnSpc>
                        <a:spcBef>
                          <a:spcPct val="20000"/>
                        </a:spcBef>
                        <a:spcAft>
                          <a:spcPct val="0"/>
                        </a:spcAft>
                        <a:buClr>
                          <a:srgbClr val="FF9900"/>
                        </a:buClr>
                        <a:buSzPct val="150000"/>
                        <a:buFont typeface="Symbol" charset="0"/>
                        <a:buNone/>
                        <a:tabLst/>
                      </a:pPr>
                      <a:r>
                        <a:rPr kumimoji="0" lang="en-US" altLang="zh-CN" sz="2400" b="1" i="0" u="none" strike="noStrike" cap="none" normalizeH="0" baseline="0">
                          <a:ln>
                            <a:noFill/>
                          </a:ln>
                          <a:solidFill>
                            <a:schemeClr val="bg1"/>
                          </a:solidFill>
                          <a:effectLst/>
                          <a:latin typeface="Arial Narrow" charset="0"/>
                          <a:ea typeface="ＭＳ Ｐゴシック" charset="0"/>
                          <a:cs typeface="Times New Roman" charset="0"/>
                        </a:rPr>
                        <a:t>rapid</a:t>
                      </a:r>
                    </a:p>
                  </a:txBody>
                  <a:tcPr marT="45709" marB="45709"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0076"/>
                        </a:gs>
                        <a:gs pos="100000">
                          <a:srgbClr val="0000FF"/>
                        </a:gs>
                      </a:gsLst>
                      <a:lin ang="5400000" scaled="1"/>
                    </a:gradFill>
                  </a:tcPr>
                </a:tc>
                <a:extLst>
                  <a:ext uri="{0D108BD9-81ED-4DB2-BD59-A6C34878D82A}">
                    <a16:rowId xmlns:a16="http://schemas.microsoft.com/office/drawing/2014/main" val="10000"/>
                  </a:ext>
                </a:extLst>
              </a:tr>
            </a:tbl>
          </a:graphicData>
        </a:graphic>
      </p:graphicFrame>
      <p:sp>
        <p:nvSpPr>
          <p:cNvPr id="56331" name="Text Box 22">
            <a:extLst>
              <a:ext uri="{FF2B5EF4-FFF2-40B4-BE49-F238E27FC236}">
                <a16:creationId xmlns:a16="http://schemas.microsoft.com/office/drawing/2014/main" id="{91F7D713-F03B-4A2C-AC8E-791F158BBEE0}"/>
              </a:ext>
            </a:extLst>
          </p:cNvPr>
          <p:cNvSpPr txBox="1">
            <a:spLocks noChangeArrowheads="1"/>
          </p:cNvSpPr>
          <p:nvPr/>
        </p:nvSpPr>
        <p:spPr bwMode="auto">
          <a:xfrm>
            <a:off x="1409700" y="5086350"/>
            <a:ext cx="63817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pt-PT" altLang="en-US" sz="2800" i="1">
                <a:solidFill>
                  <a:schemeClr val="bg1"/>
                </a:solidFill>
                <a:latin typeface="Arial Narrow" panose="020B0606020202030204" pitchFamily="34" charset="0"/>
              </a:rPr>
              <a:t>The body adapts to starvation, but not in the presence of critical injury or disease.</a:t>
            </a:r>
            <a:endParaRPr lang="en-US" altLang="zh-CN" sz="2800">
              <a:solidFill>
                <a:schemeClr val="bg1"/>
              </a:solidFill>
              <a:latin typeface="Arial Narrow" panose="020B0606020202030204" pitchFamily="34" charset="0"/>
              <a:ea typeface="宋体" panose="02010600030101010101" pitchFamily="2" charset="-122"/>
            </a:endParaRPr>
          </a:p>
        </p:txBody>
      </p:sp>
      <p:sp>
        <p:nvSpPr>
          <p:cNvPr id="56332" name="Text Box 23">
            <a:extLst>
              <a:ext uri="{FF2B5EF4-FFF2-40B4-BE49-F238E27FC236}">
                <a16:creationId xmlns:a16="http://schemas.microsoft.com/office/drawing/2014/main" id="{C3D62A00-F994-4CB7-A109-9F7FBB3414CD}"/>
              </a:ext>
            </a:extLst>
          </p:cNvPr>
          <p:cNvSpPr txBox="1">
            <a:spLocks noChangeArrowheads="1"/>
          </p:cNvSpPr>
          <p:nvPr/>
        </p:nvSpPr>
        <p:spPr bwMode="auto">
          <a:xfrm>
            <a:off x="647700" y="6191250"/>
            <a:ext cx="822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zh-CN" sz="2000">
                <a:solidFill>
                  <a:schemeClr val="bg1"/>
                </a:solidFill>
                <a:latin typeface="Arial Narrow" panose="020B0606020202030204" pitchFamily="34" charset="0"/>
                <a:ea typeface="宋体" panose="02010600030101010101" pitchFamily="2" charset="-122"/>
              </a:rPr>
              <a:t>Popp MB, et al. In: Fischer JF, ed. </a:t>
            </a:r>
            <a:r>
              <a:rPr lang="en-US" altLang="zh-CN" sz="2000" i="1">
                <a:solidFill>
                  <a:schemeClr val="bg1"/>
                </a:solidFill>
                <a:latin typeface="Arial Narrow" panose="020B0606020202030204" pitchFamily="34" charset="0"/>
                <a:ea typeface="宋体" panose="02010600030101010101" pitchFamily="2" charset="-122"/>
              </a:rPr>
              <a:t>Surgical Nutrition</a:t>
            </a:r>
            <a:r>
              <a:rPr lang="en-US" altLang="zh-CN" sz="2000">
                <a:solidFill>
                  <a:schemeClr val="bg1"/>
                </a:solidFill>
                <a:latin typeface="Arial Narrow" panose="020B0606020202030204" pitchFamily="34" charset="0"/>
                <a:ea typeface="宋体" panose="02010600030101010101" pitchFamily="2" charset="-122"/>
              </a:rPr>
              <a:t>. 1983. </a:t>
            </a:r>
          </a:p>
        </p:txBody>
      </p:sp>
      <p:grpSp>
        <p:nvGrpSpPr>
          <p:cNvPr id="56333" name="Group 29">
            <a:extLst>
              <a:ext uri="{FF2B5EF4-FFF2-40B4-BE49-F238E27FC236}">
                <a16:creationId xmlns:a16="http://schemas.microsoft.com/office/drawing/2014/main" id="{E30154AC-A835-4120-94BF-5E89AF3DDD4C}"/>
              </a:ext>
            </a:extLst>
          </p:cNvPr>
          <p:cNvGrpSpPr>
            <a:grpSpLocks/>
          </p:cNvGrpSpPr>
          <p:nvPr/>
        </p:nvGrpSpPr>
        <p:grpSpPr bwMode="auto">
          <a:xfrm>
            <a:off x="7048500" y="2657475"/>
            <a:ext cx="200025" cy="333375"/>
            <a:chOff x="3660" y="1608"/>
            <a:chExt cx="126" cy="210"/>
          </a:xfrm>
        </p:grpSpPr>
        <p:sp>
          <p:nvSpPr>
            <p:cNvPr id="56339" name="Line 26">
              <a:extLst>
                <a:ext uri="{FF2B5EF4-FFF2-40B4-BE49-F238E27FC236}">
                  <a16:creationId xmlns:a16="http://schemas.microsoft.com/office/drawing/2014/main" id="{B61051F5-E01C-4DEF-824C-F060F4605CEC}"/>
                </a:ext>
              </a:extLst>
            </p:cNvPr>
            <p:cNvSpPr>
              <a:spLocks noChangeShapeType="1"/>
            </p:cNvSpPr>
            <p:nvPr/>
          </p:nvSpPr>
          <p:spPr bwMode="auto">
            <a:xfrm>
              <a:off x="3660" y="1608"/>
              <a:ext cx="0" cy="210"/>
            </a:xfrm>
            <a:prstGeom prst="line">
              <a:avLst/>
            </a:prstGeom>
            <a:noFill/>
            <a:ln w="9525">
              <a:solidFill>
                <a:schemeClr val="bg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56340" name="Line 27">
              <a:extLst>
                <a:ext uri="{FF2B5EF4-FFF2-40B4-BE49-F238E27FC236}">
                  <a16:creationId xmlns:a16="http://schemas.microsoft.com/office/drawing/2014/main" id="{6B3050A5-8A8C-4F19-A3E0-F385EC23F1B4}"/>
                </a:ext>
              </a:extLst>
            </p:cNvPr>
            <p:cNvSpPr>
              <a:spLocks noChangeShapeType="1"/>
            </p:cNvSpPr>
            <p:nvPr/>
          </p:nvSpPr>
          <p:spPr bwMode="auto">
            <a:xfrm>
              <a:off x="3786" y="1608"/>
              <a:ext cx="0" cy="210"/>
            </a:xfrm>
            <a:prstGeom prst="line">
              <a:avLst/>
            </a:prstGeom>
            <a:noFill/>
            <a:ln w="9525">
              <a:solidFill>
                <a:schemeClr val="bg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grpSp>
        <p:nvGrpSpPr>
          <p:cNvPr id="56334" name="Group 30">
            <a:extLst>
              <a:ext uri="{FF2B5EF4-FFF2-40B4-BE49-F238E27FC236}">
                <a16:creationId xmlns:a16="http://schemas.microsoft.com/office/drawing/2014/main" id="{B18EB806-9A98-4723-B9EC-441A1EA2A593}"/>
              </a:ext>
            </a:extLst>
          </p:cNvPr>
          <p:cNvGrpSpPr>
            <a:grpSpLocks/>
          </p:cNvGrpSpPr>
          <p:nvPr/>
        </p:nvGrpSpPr>
        <p:grpSpPr bwMode="auto">
          <a:xfrm>
            <a:off x="7048500" y="4000500"/>
            <a:ext cx="200025" cy="333375"/>
            <a:chOff x="3660" y="1608"/>
            <a:chExt cx="126" cy="210"/>
          </a:xfrm>
        </p:grpSpPr>
        <p:sp>
          <p:nvSpPr>
            <p:cNvPr id="56337" name="Line 31">
              <a:extLst>
                <a:ext uri="{FF2B5EF4-FFF2-40B4-BE49-F238E27FC236}">
                  <a16:creationId xmlns:a16="http://schemas.microsoft.com/office/drawing/2014/main" id="{DAD40A01-A16D-4C66-AB85-E38BE21D9C8E}"/>
                </a:ext>
              </a:extLst>
            </p:cNvPr>
            <p:cNvSpPr>
              <a:spLocks noChangeShapeType="1"/>
            </p:cNvSpPr>
            <p:nvPr/>
          </p:nvSpPr>
          <p:spPr bwMode="auto">
            <a:xfrm>
              <a:off x="3660" y="1608"/>
              <a:ext cx="0" cy="210"/>
            </a:xfrm>
            <a:prstGeom prst="line">
              <a:avLst/>
            </a:prstGeom>
            <a:noFill/>
            <a:ln w="9525">
              <a:solidFill>
                <a:schemeClr val="bg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56338" name="Line 32">
              <a:extLst>
                <a:ext uri="{FF2B5EF4-FFF2-40B4-BE49-F238E27FC236}">
                  <a16:creationId xmlns:a16="http://schemas.microsoft.com/office/drawing/2014/main" id="{2D7068A5-4CC1-4987-942E-5A03C8D9AA4E}"/>
                </a:ext>
              </a:extLst>
            </p:cNvPr>
            <p:cNvSpPr>
              <a:spLocks noChangeShapeType="1"/>
            </p:cNvSpPr>
            <p:nvPr/>
          </p:nvSpPr>
          <p:spPr bwMode="auto">
            <a:xfrm>
              <a:off x="3786" y="1608"/>
              <a:ext cx="0" cy="210"/>
            </a:xfrm>
            <a:prstGeom prst="line">
              <a:avLst/>
            </a:prstGeom>
            <a:noFill/>
            <a:ln w="9525">
              <a:solidFill>
                <a:schemeClr val="bg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sp>
        <p:nvSpPr>
          <p:cNvPr id="56335" name="Line 37">
            <a:extLst>
              <a:ext uri="{FF2B5EF4-FFF2-40B4-BE49-F238E27FC236}">
                <a16:creationId xmlns:a16="http://schemas.microsoft.com/office/drawing/2014/main" id="{9847C33D-147E-43DD-B850-B6530688C280}"/>
              </a:ext>
            </a:extLst>
          </p:cNvPr>
          <p:cNvSpPr>
            <a:spLocks noChangeShapeType="1"/>
          </p:cNvSpPr>
          <p:nvPr/>
        </p:nvSpPr>
        <p:spPr bwMode="auto">
          <a:xfrm>
            <a:off x="4524375" y="2647950"/>
            <a:ext cx="0" cy="34290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6336" name="Line 40">
            <a:extLst>
              <a:ext uri="{FF2B5EF4-FFF2-40B4-BE49-F238E27FC236}">
                <a16:creationId xmlns:a16="http://schemas.microsoft.com/office/drawing/2014/main" id="{E0E70D95-81FC-4626-85B8-B431459918F8}"/>
              </a:ext>
            </a:extLst>
          </p:cNvPr>
          <p:cNvSpPr>
            <a:spLocks noChangeShapeType="1"/>
          </p:cNvSpPr>
          <p:nvPr/>
        </p:nvSpPr>
        <p:spPr bwMode="auto">
          <a:xfrm>
            <a:off x="4524375" y="3990975"/>
            <a:ext cx="0" cy="34290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a:extLst>
              <a:ext uri="{FF2B5EF4-FFF2-40B4-BE49-F238E27FC236}">
                <a16:creationId xmlns:a16="http://schemas.microsoft.com/office/drawing/2014/main" id="{30B6DEEC-9894-469F-9174-6CA75BCEB61E}"/>
              </a:ext>
            </a:extLst>
          </p:cNvPr>
          <p:cNvSpPr>
            <a:spLocks noGrp="1" noChangeArrowheads="1"/>
          </p:cNvSpPr>
          <p:nvPr>
            <p:ph type="title"/>
          </p:nvPr>
        </p:nvSpPr>
        <p:spPr>
          <a:xfrm>
            <a:off x="623888" y="804863"/>
            <a:ext cx="7834312" cy="1143000"/>
          </a:xfrm>
        </p:spPr>
        <p:txBody>
          <a:bodyPr/>
          <a:lstStyle/>
          <a:p>
            <a:pPr eaLnBrk="1" hangingPunct="1"/>
            <a:r>
              <a:rPr lang="en-US" altLang="en-US">
                <a:ea typeface="ＭＳ Ｐゴシック" panose="020B0600070205080204" pitchFamily="34" charset="-128"/>
              </a:rPr>
              <a:t>Modifying the Response</a:t>
            </a:r>
            <a:endParaRPr lang="en-US" altLang="zh-CN">
              <a:ea typeface="宋体" panose="02010600030101010101" pitchFamily="2" charset="-122"/>
            </a:endParaRPr>
          </a:p>
        </p:txBody>
      </p:sp>
      <p:sp>
        <p:nvSpPr>
          <p:cNvPr id="58370" name="Rectangle 3">
            <a:extLst>
              <a:ext uri="{FF2B5EF4-FFF2-40B4-BE49-F238E27FC236}">
                <a16:creationId xmlns:a16="http://schemas.microsoft.com/office/drawing/2014/main" id="{5C816CBC-7BF5-4AF4-A2A1-4E754FE0B850}"/>
              </a:ext>
            </a:extLst>
          </p:cNvPr>
          <p:cNvSpPr>
            <a:spLocks noGrp="1" noChangeArrowheads="1"/>
          </p:cNvSpPr>
          <p:nvPr>
            <p:ph type="body" idx="1"/>
          </p:nvPr>
        </p:nvSpPr>
        <p:spPr>
          <a:xfrm>
            <a:off x="685800" y="2190750"/>
            <a:ext cx="7772400" cy="3733800"/>
          </a:xfrm>
        </p:spPr>
        <p:txBody>
          <a:bodyPr/>
          <a:lstStyle/>
          <a:p>
            <a:pPr eaLnBrk="1" hangingPunct="1">
              <a:spcAft>
                <a:spcPts val="1200"/>
              </a:spcAft>
              <a:buSzPct val="125000"/>
              <a:buFontTx/>
              <a:buChar char="•"/>
            </a:pPr>
            <a:r>
              <a:rPr lang="en-US" altLang="zh-CN" sz="2800">
                <a:solidFill>
                  <a:schemeClr val="bg1"/>
                </a:solidFill>
                <a:latin typeface="Arial Narrow" panose="020B0606020202030204" pitchFamily="34" charset="0"/>
                <a:ea typeface="ＭＳ Ｐゴシック" panose="020B0600070205080204" pitchFamily="34" charset="-128"/>
              </a:rPr>
              <a:t>Medication (before or after injury)</a:t>
            </a:r>
          </a:p>
          <a:p>
            <a:pPr eaLnBrk="1" hangingPunct="1">
              <a:spcAft>
                <a:spcPts val="1200"/>
              </a:spcAft>
              <a:buSzPct val="125000"/>
              <a:buFontTx/>
              <a:buChar char="•"/>
            </a:pPr>
            <a:r>
              <a:rPr lang="en-US" altLang="zh-CN" sz="2800">
                <a:solidFill>
                  <a:schemeClr val="bg1"/>
                </a:solidFill>
                <a:latin typeface="Arial Narrow" panose="020B0606020202030204" pitchFamily="34" charset="0"/>
                <a:ea typeface="ＭＳ Ｐゴシック" panose="020B0600070205080204" pitchFamily="34" charset="-128"/>
              </a:rPr>
              <a:t>Nutritional status</a:t>
            </a:r>
          </a:p>
          <a:p>
            <a:pPr eaLnBrk="1" hangingPunct="1">
              <a:spcAft>
                <a:spcPts val="1200"/>
              </a:spcAft>
              <a:buSzPct val="125000"/>
              <a:buFontTx/>
              <a:buChar char="•"/>
            </a:pPr>
            <a:r>
              <a:rPr lang="en-US" altLang="zh-CN" sz="2800">
                <a:solidFill>
                  <a:schemeClr val="bg1"/>
                </a:solidFill>
                <a:latin typeface="Arial Narrow" panose="020B0606020202030204" pitchFamily="34" charset="0"/>
                <a:ea typeface="ＭＳ Ｐゴシック" panose="020B0600070205080204" pitchFamily="34" charset="-128"/>
              </a:rPr>
              <a:t>Severity of injury</a:t>
            </a:r>
          </a:p>
          <a:p>
            <a:pPr eaLnBrk="1" hangingPunct="1">
              <a:spcAft>
                <a:spcPts val="1200"/>
              </a:spcAft>
              <a:buSzPct val="125000"/>
              <a:buFontTx/>
              <a:buChar char="•"/>
            </a:pPr>
            <a:r>
              <a:rPr lang="en-US" altLang="zh-CN" sz="2800">
                <a:solidFill>
                  <a:schemeClr val="bg1"/>
                </a:solidFill>
                <a:latin typeface="Arial Narrow" panose="020B0606020202030204" pitchFamily="34" charset="0"/>
                <a:ea typeface="ＭＳ Ｐゴシック" panose="020B0600070205080204" pitchFamily="34" charset="-128"/>
              </a:rPr>
              <a:t>Temperature</a:t>
            </a:r>
          </a:p>
          <a:p>
            <a:pPr eaLnBrk="1" hangingPunct="1">
              <a:spcAft>
                <a:spcPts val="1200"/>
              </a:spcAft>
              <a:buSzPct val="125000"/>
              <a:buFontTx/>
              <a:buChar char="•"/>
            </a:pPr>
            <a:r>
              <a:rPr lang="en-US" altLang="zh-CN" sz="2800">
                <a:solidFill>
                  <a:schemeClr val="bg1"/>
                </a:solidFill>
                <a:latin typeface="Arial Narrow" panose="020B0606020202030204" pitchFamily="34" charset="0"/>
                <a:ea typeface="ＭＳ Ｐゴシック" panose="020B0600070205080204" pitchFamily="34" charset="-128"/>
              </a:rPr>
              <a:t>Anesthetic technique</a:t>
            </a:r>
          </a:p>
          <a:p>
            <a:pPr eaLnBrk="1" hangingPunct="1">
              <a:spcAft>
                <a:spcPts val="1200"/>
              </a:spcAft>
              <a:buSzPct val="125000"/>
              <a:buFontTx/>
              <a:buChar char="•"/>
            </a:pPr>
            <a:endParaRPr lang="en-US" altLang="zh-CN">
              <a:solidFill>
                <a:schemeClr val="bg1"/>
              </a:solidFill>
              <a:latin typeface="Arial Narrow" panose="020B0606020202030204" pitchFamily="34" charset="0"/>
              <a:ea typeface="ＭＳ Ｐゴシック" panose="020B0600070205080204"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a:extLst>
              <a:ext uri="{FF2B5EF4-FFF2-40B4-BE49-F238E27FC236}">
                <a16:creationId xmlns:a16="http://schemas.microsoft.com/office/drawing/2014/main" id="{DDFBF7BD-B74D-4E4F-8DCB-BCBD2F7AB5B1}"/>
              </a:ext>
            </a:extLst>
          </p:cNvPr>
          <p:cNvSpPr>
            <a:spLocks noGrp="1" noChangeArrowheads="1"/>
          </p:cNvSpPr>
          <p:nvPr>
            <p:ph type="title"/>
          </p:nvPr>
        </p:nvSpPr>
        <p:spPr>
          <a:xfrm>
            <a:off x="666750" y="762000"/>
            <a:ext cx="7772400" cy="1143000"/>
          </a:xfrm>
        </p:spPr>
        <p:txBody>
          <a:bodyPr/>
          <a:lstStyle/>
          <a:p>
            <a:pPr eaLnBrk="1" hangingPunct="1"/>
            <a:r>
              <a:rPr lang="en-US" altLang="zh-CN">
                <a:ea typeface="宋体" panose="02010600030101010101" pitchFamily="2" charset="-122"/>
              </a:rPr>
              <a:t>Summary</a:t>
            </a:r>
          </a:p>
        </p:txBody>
      </p:sp>
      <p:sp>
        <p:nvSpPr>
          <p:cNvPr id="60418" name="Rectangle 3">
            <a:extLst>
              <a:ext uri="{FF2B5EF4-FFF2-40B4-BE49-F238E27FC236}">
                <a16:creationId xmlns:a16="http://schemas.microsoft.com/office/drawing/2014/main" id="{B22A5AA7-6534-43CE-B803-AE908ABB77E0}"/>
              </a:ext>
            </a:extLst>
          </p:cNvPr>
          <p:cNvSpPr>
            <a:spLocks noGrp="1" noChangeArrowheads="1"/>
          </p:cNvSpPr>
          <p:nvPr>
            <p:ph type="body" idx="1"/>
          </p:nvPr>
        </p:nvSpPr>
        <p:spPr>
          <a:xfrm>
            <a:off x="685800" y="2247900"/>
            <a:ext cx="7772400" cy="3848100"/>
          </a:xfrm>
        </p:spPr>
        <p:txBody>
          <a:bodyPr/>
          <a:lstStyle/>
          <a:p>
            <a:pPr marL="331788" indent="-331788" eaLnBrk="1" hangingPunct="1">
              <a:spcAft>
                <a:spcPts val="600"/>
              </a:spcAft>
              <a:buSzPct val="125000"/>
              <a:buFontTx/>
              <a:buChar char="•"/>
            </a:pPr>
            <a:r>
              <a:rPr lang="en-US" altLang="zh-CN" sz="2800" b="0">
                <a:solidFill>
                  <a:schemeClr val="bg1"/>
                </a:solidFill>
                <a:latin typeface="Arial Narrow" panose="020B0606020202030204" pitchFamily="34" charset="0"/>
                <a:ea typeface="ＭＳ Ｐゴシック" panose="020B0600070205080204" pitchFamily="34" charset="-128"/>
              </a:rPr>
              <a:t>Injury </a:t>
            </a:r>
            <a:r>
              <a:rPr lang="en-US" altLang="zh-CN" sz="2400" b="0">
                <a:solidFill>
                  <a:schemeClr val="bg1"/>
                </a:solidFill>
                <a:latin typeface="Arial Narrow" panose="020B0606020202030204" pitchFamily="34" charset="0"/>
                <a:ea typeface="ＭＳ Ｐゴシック" panose="020B0600070205080204" pitchFamily="34" charset="-128"/>
              </a:rPr>
              <a:t>(Trauma or Surgery) </a:t>
            </a:r>
            <a:r>
              <a:rPr lang="en-US" altLang="zh-CN" sz="2800" b="0">
                <a:solidFill>
                  <a:schemeClr val="bg1"/>
                </a:solidFill>
                <a:latin typeface="Arial Narrow" panose="020B0606020202030204" pitchFamily="34" charset="0"/>
                <a:ea typeface="ＭＳ Ｐゴシック" panose="020B0600070205080204" pitchFamily="34" charset="-128"/>
              </a:rPr>
              <a:t>leads to a metabolic response</a:t>
            </a:r>
          </a:p>
          <a:p>
            <a:pPr marL="331788" indent="-331788" eaLnBrk="1" hangingPunct="1">
              <a:spcAft>
                <a:spcPts val="600"/>
              </a:spcAft>
              <a:buSzPct val="125000"/>
              <a:buFontTx/>
              <a:buChar char="•"/>
            </a:pPr>
            <a:r>
              <a:rPr lang="en-US" altLang="zh-CN" sz="2800" b="0">
                <a:solidFill>
                  <a:schemeClr val="bg1"/>
                </a:solidFill>
                <a:latin typeface="Arial Narrow" panose="020B0606020202030204" pitchFamily="34" charset="0"/>
                <a:ea typeface="ＭＳ Ｐゴシック" panose="020B0600070205080204" pitchFamily="34" charset="-128"/>
              </a:rPr>
              <a:t>Metabolic response to injury is an adaptive response</a:t>
            </a:r>
          </a:p>
          <a:p>
            <a:pPr marL="331788" indent="-331788" eaLnBrk="1" hangingPunct="1">
              <a:spcAft>
                <a:spcPts val="600"/>
              </a:spcAft>
              <a:buSzPct val="125000"/>
              <a:buFontTx/>
              <a:buChar char="•"/>
            </a:pPr>
            <a:r>
              <a:rPr lang="en-US" altLang="zh-CN" sz="2800" b="0">
                <a:solidFill>
                  <a:schemeClr val="bg1"/>
                </a:solidFill>
                <a:latin typeface="Arial Narrow" panose="020B0606020202030204" pitchFamily="34" charset="0"/>
                <a:ea typeface="ＭＳ Ｐゴシック" panose="020B0600070205080204" pitchFamily="34" charset="-128"/>
              </a:rPr>
              <a:t>Metabolic response could overwhelm the body and lead to increased morbidity and mortality</a:t>
            </a:r>
          </a:p>
          <a:p>
            <a:pPr marL="331788" indent="-331788" eaLnBrk="1" hangingPunct="1">
              <a:spcAft>
                <a:spcPts val="600"/>
              </a:spcAft>
              <a:buSzPct val="125000"/>
              <a:buFontTx/>
              <a:buChar char="•"/>
            </a:pPr>
            <a:r>
              <a:rPr lang="en-US" altLang="zh-CN" sz="2800" b="0">
                <a:solidFill>
                  <a:schemeClr val="bg1"/>
                </a:solidFill>
                <a:latin typeface="Arial Narrow" panose="020B0606020202030204" pitchFamily="34" charset="0"/>
                <a:ea typeface="ＭＳ Ｐゴシック" panose="020B0600070205080204" pitchFamily="34" charset="-128"/>
              </a:rPr>
              <a:t>We can modify the metabolic response before and sometimes after injury </a:t>
            </a:r>
          </a:p>
          <a:p>
            <a:pPr marL="331788" indent="-331788" eaLnBrk="1" hangingPunct="1">
              <a:buSzPct val="125000"/>
              <a:buFontTx/>
              <a:buChar char="•"/>
            </a:pPr>
            <a:endParaRPr lang="en-US" altLang="zh-CN" sz="2800" b="0">
              <a:solidFill>
                <a:schemeClr val="bg1"/>
              </a:solidFill>
              <a:latin typeface="Arial Narrow" panose="020B0606020202030204" pitchFamily="34" charset="0"/>
              <a:ea typeface="ＭＳ Ｐゴシック" panose="020B0600070205080204" pitchFamily="34" charset="-128"/>
            </a:endParaRPr>
          </a:p>
          <a:p>
            <a:pPr marL="331788" indent="-331788" eaLnBrk="1" hangingPunct="1">
              <a:spcBef>
                <a:spcPct val="0"/>
              </a:spcBef>
              <a:spcAft>
                <a:spcPct val="30000"/>
              </a:spcAft>
              <a:buFont typeface="Symbol" panose="05050102010706020507" pitchFamily="18" charset="2"/>
              <a:buNone/>
            </a:pPr>
            <a:endParaRPr lang="zh-CN" altLang="en-US" sz="2800" b="0">
              <a:latin typeface="Arial Narrow" panose="020B0606020202030204" pitchFamily="34" charset="0"/>
              <a:ea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a:extLst>
              <a:ext uri="{FF2B5EF4-FFF2-40B4-BE49-F238E27FC236}">
                <a16:creationId xmlns:a16="http://schemas.microsoft.com/office/drawing/2014/main" id="{3BAD977E-5D0A-4EF0-A14B-2D729FF11F4E}"/>
              </a:ext>
            </a:extLst>
          </p:cNvPr>
          <p:cNvSpPr>
            <a:spLocks noGrp="1" noChangeArrowheads="1"/>
          </p:cNvSpPr>
          <p:nvPr>
            <p:ph type="ctrTitle"/>
          </p:nvPr>
        </p:nvSpPr>
        <p:spPr>
          <a:xfrm>
            <a:off x="665163" y="563563"/>
            <a:ext cx="7772400" cy="1470025"/>
          </a:xfrm>
        </p:spPr>
        <p:txBody>
          <a:bodyPr/>
          <a:lstStyle/>
          <a:p>
            <a:pPr algn="ctr" eaLnBrk="1" hangingPunct="1"/>
            <a:r>
              <a:rPr lang="en-US" altLang="zh-CN" dirty="0">
                <a:ea typeface="ＭＳ Ｐゴシック" panose="020B0600070205080204" pitchFamily="34" charset="-128"/>
              </a:rPr>
              <a:t>Metabolic Response to Injury</a:t>
            </a:r>
          </a:p>
        </p:txBody>
      </p:sp>
      <p:sp>
        <p:nvSpPr>
          <p:cNvPr id="62466" name="Subtitle 3">
            <a:extLst>
              <a:ext uri="{FF2B5EF4-FFF2-40B4-BE49-F238E27FC236}">
                <a16:creationId xmlns:a16="http://schemas.microsoft.com/office/drawing/2014/main" id="{6DC887B2-3906-4748-A338-C1864A022DD8}"/>
              </a:ext>
            </a:extLst>
          </p:cNvPr>
          <p:cNvSpPr>
            <a:spLocks noGrp="1"/>
          </p:cNvSpPr>
          <p:nvPr>
            <p:ph type="subTitle" idx="1"/>
          </p:nvPr>
        </p:nvSpPr>
        <p:spPr>
          <a:xfrm>
            <a:off x="1371600" y="2763838"/>
            <a:ext cx="6400800" cy="1701800"/>
          </a:xfrm>
        </p:spPr>
        <p:txBody>
          <a:bodyPr/>
          <a:lstStyle/>
          <a:p>
            <a:pPr eaLnBrk="1" hangingPunct="1"/>
            <a:r>
              <a:rPr lang="en-US" altLang="en-US" sz="6800">
                <a:ea typeface="ＭＳ Ｐゴシック" panose="020B0600070205080204" pitchFamily="34" charset="-128"/>
              </a:rPr>
              <a:t>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816DFEA4-986C-4F6C-A7F2-4A979AAD2C9A}"/>
              </a:ext>
            </a:extLst>
          </p:cNvPr>
          <p:cNvSpPr>
            <a:spLocks noGrp="1" noChangeArrowheads="1"/>
          </p:cNvSpPr>
          <p:nvPr>
            <p:ph type="title"/>
          </p:nvPr>
        </p:nvSpPr>
        <p:spPr>
          <a:xfrm>
            <a:off x="623888" y="804863"/>
            <a:ext cx="7834312" cy="1143000"/>
          </a:xfrm>
        </p:spPr>
        <p:txBody>
          <a:bodyPr/>
          <a:lstStyle/>
          <a:p>
            <a:pPr eaLnBrk="1" hangingPunct="1"/>
            <a:r>
              <a:rPr lang="en-US" altLang="en-US">
                <a:ea typeface="ＭＳ Ｐゴシック" panose="020B0600070205080204" pitchFamily="34" charset="-128"/>
              </a:rPr>
              <a:t>Mediating the Response</a:t>
            </a:r>
            <a:endParaRPr lang="en-US" altLang="zh-CN">
              <a:ea typeface="宋体" panose="02010600030101010101" pitchFamily="2" charset="-122"/>
            </a:endParaRPr>
          </a:p>
        </p:txBody>
      </p:sp>
      <p:sp>
        <p:nvSpPr>
          <p:cNvPr id="19458" name="Rectangle 3">
            <a:extLst>
              <a:ext uri="{FF2B5EF4-FFF2-40B4-BE49-F238E27FC236}">
                <a16:creationId xmlns:a16="http://schemas.microsoft.com/office/drawing/2014/main" id="{7EE47AFB-E8DB-4443-B312-AE6BFA37B1F0}"/>
              </a:ext>
            </a:extLst>
          </p:cNvPr>
          <p:cNvSpPr>
            <a:spLocks noGrp="1" noChangeArrowheads="1"/>
          </p:cNvSpPr>
          <p:nvPr>
            <p:ph type="body" idx="1"/>
          </p:nvPr>
        </p:nvSpPr>
        <p:spPr>
          <a:xfrm>
            <a:off x="685800" y="2190750"/>
            <a:ext cx="7772400" cy="3733800"/>
          </a:xfrm>
        </p:spPr>
        <p:txBody>
          <a:bodyPr/>
          <a:lstStyle/>
          <a:p>
            <a:pPr eaLnBrk="1" hangingPunct="1">
              <a:spcAft>
                <a:spcPts val="18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The Acute Inflammatory Response</a:t>
            </a:r>
          </a:p>
          <a:p>
            <a:pPr lvl="1" eaLnBrk="1" hangingPunct="1">
              <a:spcAft>
                <a:spcPts val="12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Cellular activation</a:t>
            </a:r>
          </a:p>
          <a:p>
            <a:pPr lvl="1" eaLnBrk="1" hangingPunct="1">
              <a:spcAft>
                <a:spcPts val="12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Inflammatory mediators (TNF, IL1, etc)</a:t>
            </a:r>
          </a:p>
          <a:p>
            <a:pPr lvl="1" eaLnBrk="1" hangingPunct="1">
              <a:spcAft>
                <a:spcPts val="12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Paracrine Vs endocrine effects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F4916F8E-F6A0-449F-BF98-1CE3D15DD575}"/>
              </a:ext>
            </a:extLst>
          </p:cNvPr>
          <p:cNvSpPr>
            <a:spLocks noGrp="1" noChangeArrowheads="1"/>
          </p:cNvSpPr>
          <p:nvPr>
            <p:ph type="title"/>
          </p:nvPr>
        </p:nvSpPr>
        <p:spPr>
          <a:xfrm>
            <a:off x="623888" y="804863"/>
            <a:ext cx="7834312" cy="1143000"/>
          </a:xfrm>
        </p:spPr>
        <p:txBody>
          <a:bodyPr/>
          <a:lstStyle/>
          <a:p>
            <a:pPr eaLnBrk="1" hangingPunct="1"/>
            <a:r>
              <a:rPr lang="en-US" altLang="en-US">
                <a:ea typeface="ＭＳ Ｐゴシック" panose="020B0600070205080204" pitchFamily="34" charset="-128"/>
              </a:rPr>
              <a:t>Mediating the Response</a:t>
            </a:r>
            <a:endParaRPr lang="en-US" altLang="zh-CN">
              <a:ea typeface="宋体" panose="02010600030101010101" pitchFamily="2" charset="-122"/>
            </a:endParaRPr>
          </a:p>
        </p:txBody>
      </p:sp>
      <p:sp>
        <p:nvSpPr>
          <p:cNvPr id="21506" name="Rectangle 3">
            <a:extLst>
              <a:ext uri="{FF2B5EF4-FFF2-40B4-BE49-F238E27FC236}">
                <a16:creationId xmlns:a16="http://schemas.microsoft.com/office/drawing/2014/main" id="{58C135CF-0169-46D5-BAC9-C480851CE620}"/>
              </a:ext>
            </a:extLst>
          </p:cNvPr>
          <p:cNvSpPr>
            <a:spLocks noGrp="1" noChangeArrowheads="1"/>
          </p:cNvSpPr>
          <p:nvPr>
            <p:ph type="body" idx="1"/>
          </p:nvPr>
        </p:nvSpPr>
        <p:spPr>
          <a:xfrm>
            <a:off x="685800" y="2190750"/>
            <a:ext cx="7772400" cy="3733800"/>
          </a:xfrm>
        </p:spPr>
        <p:txBody>
          <a:bodyPr/>
          <a:lstStyle/>
          <a:p>
            <a:pPr eaLnBrk="1" hangingPunct="1">
              <a:spcAft>
                <a:spcPts val="18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The Endothelium</a:t>
            </a:r>
          </a:p>
          <a:p>
            <a:pPr lvl="1" eaLnBrk="1" hangingPunct="1">
              <a:spcAft>
                <a:spcPts val="12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Selectins, Integrins, and ICAMs</a:t>
            </a:r>
          </a:p>
          <a:p>
            <a:pPr lvl="1" eaLnBrk="1" hangingPunct="1">
              <a:spcAft>
                <a:spcPts val="12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Nitric Oxide</a:t>
            </a:r>
          </a:p>
          <a:p>
            <a:pPr lvl="1" eaLnBrk="1" hangingPunct="1">
              <a:spcAft>
                <a:spcPts val="12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Tissue Factor</a:t>
            </a:r>
          </a:p>
          <a:p>
            <a:pPr eaLnBrk="1" hangingPunct="1">
              <a:spcAft>
                <a:spcPts val="1200"/>
              </a:spcAft>
              <a:buSzPct val="125000"/>
              <a:buFontTx/>
              <a:buChar char="•"/>
            </a:pPr>
            <a:endParaRPr lang="en-US" altLang="zh-CN">
              <a:solidFill>
                <a:schemeClr val="bg1"/>
              </a:solidFill>
              <a:latin typeface="Arial Narrow" panose="020B0606020202030204" pitchFamily="34" charset="0"/>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6A4B5EFB-832F-4080-8CD1-1C8C4E6BFDA0}"/>
              </a:ext>
            </a:extLst>
          </p:cNvPr>
          <p:cNvSpPr>
            <a:spLocks noGrp="1" noChangeArrowheads="1"/>
          </p:cNvSpPr>
          <p:nvPr>
            <p:ph type="title"/>
          </p:nvPr>
        </p:nvSpPr>
        <p:spPr>
          <a:xfrm>
            <a:off x="623888" y="804863"/>
            <a:ext cx="7834312" cy="1143000"/>
          </a:xfrm>
        </p:spPr>
        <p:txBody>
          <a:bodyPr/>
          <a:lstStyle/>
          <a:p>
            <a:pPr eaLnBrk="1" hangingPunct="1"/>
            <a:r>
              <a:rPr lang="en-US" altLang="en-US">
                <a:ea typeface="ＭＳ Ｐゴシック" panose="020B0600070205080204" pitchFamily="34" charset="-128"/>
              </a:rPr>
              <a:t>Mediating the Response</a:t>
            </a:r>
            <a:endParaRPr lang="en-US" altLang="zh-CN">
              <a:ea typeface="宋体" panose="02010600030101010101" pitchFamily="2" charset="-122"/>
            </a:endParaRPr>
          </a:p>
        </p:txBody>
      </p:sp>
      <p:sp>
        <p:nvSpPr>
          <p:cNvPr id="23554" name="Rectangle 3">
            <a:extLst>
              <a:ext uri="{FF2B5EF4-FFF2-40B4-BE49-F238E27FC236}">
                <a16:creationId xmlns:a16="http://schemas.microsoft.com/office/drawing/2014/main" id="{7C0F71CD-A489-41BB-B0E3-371C6906806C}"/>
              </a:ext>
            </a:extLst>
          </p:cNvPr>
          <p:cNvSpPr>
            <a:spLocks noGrp="1" noChangeArrowheads="1"/>
          </p:cNvSpPr>
          <p:nvPr>
            <p:ph type="body" idx="1"/>
          </p:nvPr>
        </p:nvSpPr>
        <p:spPr>
          <a:xfrm>
            <a:off x="685800" y="2190750"/>
            <a:ext cx="7772400" cy="3733800"/>
          </a:xfrm>
        </p:spPr>
        <p:txBody>
          <a:bodyPr/>
          <a:lstStyle/>
          <a:p>
            <a:pPr eaLnBrk="1" hangingPunct="1">
              <a:spcAft>
                <a:spcPts val="18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Afferent Nerve Stimulation</a:t>
            </a:r>
          </a:p>
          <a:p>
            <a:pPr lvl="1" eaLnBrk="1" hangingPunct="1">
              <a:spcAft>
                <a:spcPts val="12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Sympathetic Nervous System</a:t>
            </a:r>
          </a:p>
          <a:p>
            <a:pPr lvl="1" eaLnBrk="1" hangingPunct="1">
              <a:spcAft>
                <a:spcPts val="12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Adrenal Gland Medulla</a:t>
            </a:r>
          </a:p>
          <a:p>
            <a:pPr eaLnBrk="1" hangingPunct="1">
              <a:spcAft>
                <a:spcPts val="1200"/>
              </a:spcAft>
              <a:buSzPct val="125000"/>
              <a:buFont typeface="Symbol" panose="05050102010706020507" pitchFamily="18" charset="2"/>
              <a:buNone/>
            </a:pPr>
            <a:endParaRPr lang="en-US" altLang="zh-CN">
              <a:solidFill>
                <a:schemeClr val="bg1"/>
              </a:solidFill>
              <a:latin typeface="Arial Narrow" panose="020B0606020202030204" pitchFamily="34" charset="0"/>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8B949696-989B-4616-810E-E66F1C4C75BD}"/>
              </a:ext>
            </a:extLst>
          </p:cNvPr>
          <p:cNvSpPr>
            <a:spLocks noGrp="1" noChangeArrowheads="1"/>
          </p:cNvSpPr>
          <p:nvPr>
            <p:ph type="title"/>
          </p:nvPr>
        </p:nvSpPr>
        <p:spPr>
          <a:xfrm>
            <a:off x="623888" y="804863"/>
            <a:ext cx="7834312" cy="1143000"/>
          </a:xfrm>
        </p:spPr>
        <p:txBody>
          <a:bodyPr/>
          <a:lstStyle/>
          <a:p>
            <a:pPr eaLnBrk="1" hangingPunct="1"/>
            <a:r>
              <a:rPr lang="en-US" altLang="en-US">
                <a:ea typeface="ＭＳ Ｐゴシック" panose="020B0600070205080204" pitchFamily="34" charset="-128"/>
              </a:rPr>
              <a:t>Mediating the Response</a:t>
            </a:r>
            <a:endParaRPr lang="en-US" altLang="zh-CN">
              <a:ea typeface="宋体" panose="02010600030101010101" pitchFamily="2" charset="-122"/>
            </a:endParaRPr>
          </a:p>
        </p:txBody>
      </p:sp>
      <p:sp>
        <p:nvSpPr>
          <p:cNvPr id="25602" name="Rectangle 3">
            <a:extLst>
              <a:ext uri="{FF2B5EF4-FFF2-40B4-BE49-F238E27FC236}">
                <a16:creationId xmlns:a16="http://schemas.microsoft.com/office/drawing/2014/main" id="{E93541AB-302C-44D8-8A1D-5FCCBA1340D1}"/>
              </a:ext>
            </a:extLst>
          </p:cNvPr>
          <p:cNvSpPr>
            <a:spLocks noGrp="1" noChangeArrowheads="1"/>
          </p:cNvSpPr>
          <p:nvPr>
            <p:ph type="body" idx="1"/>
          </p:nvPr>
        </p:nvSpPr>
        <p:spPr>
          <a:xfrm>
            <a:off x="685800" y="2190750"/>
            <a:ext cx="7772400" cy="3733800"/>
          </a:xfrm>
        </p:spPr>
        <p:txBody>
          <a:bodyPr/>
          <a:lstStyle/>
          <a:p>
            <a:pPr eaLnBrk="1" hangingPunct="1">
              <a:spcAft>
                <a:spcPts val="18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The Endocrine System</a:t>
            </a:r>
          </a:p>
          <a:p>
            <a:pPr lvl="1" eaLnBrk="1" hangingPunct="1">
              <a:spcAft>
                <a:spcPts val="12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Pituitary Gland </a:t>
            </a:r>
            <a:r>
              <a:rPr lang="en-US" altLang="zh-CN" sz="2400">
                <a:solidFill>
                  <a:schemeClr val="bg1"/>
                </a:solidFill>
                <a:latin typeface="Arial Narrow" panose="020B0606020202030204" pitchFamily="34" charset="0"/>
                <a:ea typeface="ＭＳ Ｐゴシック" panose="020B0600070205080204" pitchFamily="34" charset="-128"/>
              </a:rPr>
              <a:t>(GH, ACTH, ADP)</a:t>
            </a:r>
          </a:p>
          <a:p>
            <a:pPr lvl="1" eaLnBrk="1" hangingPunct="1">
              <a:spcAft>
                <a:spcPts val="12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Adrenal Gland </a:t>
            </a:r>
            <a:r>
              <a:rPr lang="en-US" altLang="zh-CN" sz="2400">
                <a:solidFill>
                  <a:schemeClr val="bg1"/>
                </a:solidFill>
                <a:latin typeface="Arial Narrow" panose="020B0606020202030204" pitchFamily="34" charset="0"/>
                <a:ea typeface="ＭＳ Ｐゴシック" panose="020B0600070205080204" pitchFamily="34" charset="-128"/>
              </a:rPr>
              <a:t>(Cortisol, Aldosterone)</a:t>
            </a:r>
          </a:p>
          <a:p>
            <a:pPr lvl="1" eaLnBrk="1" hangingPunct="1">
              <a:spcAft>
                <a:spcPts val="12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Pancreatic </a:t>
            </a:r>
            <a:r>
              <a:rPr lang="en-US" altLang="zh-CN" sz="2400">
                <a:solidFill>
                  <a:schemeClr val="bg1"/>
                </a:solidFill>
                <a:latin typeface="Arial Narrow" panose="020B0606020202030204" pitchFamily="34" charset="0"/>
                <a:ea typeface="ＭＳ Ｐゴシック" panose="020B0600070205080204" pitchFamily="34" charset="-128"/>
              </a:rPr>
              <a:t>(Glucagon, </a:t>
            </a:r>
            <a:r>
              <a:rPr lang="en-US" altLang="zh-CN" sz="2400">
                <a:solidFill>
                  <a:schemeClr val="bg1"/>
                </a:solidFill>
                <a:latin typeface="Arial Narrow" panose="020B0606020202030204" pitchFamily="34" charset="0"/>
                <a:ea typeface="ＭＳ Ｐゴシック" panose="020B0600070205080204" pitchFamily="34" charset="-128"/>
                <a:sym typeface="Symbol" panose="05050102010706020507" pitchFamily="18" charset="2"/>
              </a:rPr>
              <a:t> </a:t>
            </a:r>
            <a:r>
              <a:rPr lang="en-US" altLang="zh-CN" sz="2400">
                <a:solidFill>
                  <a:schemeClr val="bg1"/>
                </a:solidFill>
                <a:latin typeface="Arial Narrow" panose="020B0606020202030204" pitchFamily="34" charset="0"/>
                <a:ea typeface="ＭＳ Ｐゴシック" panose="020B0600070205080204" pitchFamily="34" charset="-128"/>
              </a:rPr>
              <a:t>Insulin)</a:t>
            </a:r>
          </a:p>
          <a:p>
            <a:pPr lvl="1" eaLnBrk="1" hangingPunct="1">
              <a:spcAft>
                <a:spcPts val="12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Others </a:t>
            </a:r>
            <a:r>
              <a:rPr lang="en-US" altLang="zh-CN" sz="2400">
                <a:solidFill>
                  <a:schemeClr val="bg1"/>
                </a:solidFill>
                <a:latin typeface="Arial Narrow" panose="020B0606020202030204" pitchFamily="34" charset="0"/>
                <a:ea typeface="ＭＳ Ｐゴシック" panose="020B0600070205080204" pitchFamily="34" charset="-128"/>
              </a:rPr>
              <a:t>(Renin, Angiotensin, </a:t>
            </a:r>
            <a:r>
              <a:rPr lang="en-US" altLang="zh-CN" sz="2400">
                <a:solidFill>
                  <a:schemeClr val="bg1"/>
                </a:solidFill>
                <a:latin typeface="Arial Narrow" panose="020B0606020202030204" pitchFamily="34" charset="0"/>
                <a:ea typeface="ＭＳ Ｐゴシック" panose="020B0600070205080204" pitchFamily="34" charset="-128"/>
                <a:sym typeface="Symbol" panose="05050102010706020507" pitchFamily="18" charset="2"/>
              </a:rPr>
              <a:t> </a:t>
            </a:r>
            <a:r>
              <a:rPr lang="en-US" altLang="zh-CN" sz="2400">
                <a:solidFill>
                  <a:schemeClr val="bg1"/>
                </a:solidFill>
                <a:latin typeface="Arial Narrow" panose="020B0606020202030204" pitchFamily="34" charset="0"/>
                <a:ea typeface="ＭＳ Ｐゴシック" panose="020B0600070205080204" pitchFamily="34" charset="-128"/>
              </a:rPr>
              <a:t>Sex hormones, </a:t>
            </a:r>
            <a:r>
              <a:rPr lang="en-US" altLang="zh-CN" sz="2400">
                <a:solidFill>
                  <a:schemeClr val="bg1"/>
                </a:solidFill>
                <a:latin typeface="Arial Narrow" panose="020B0606020202030204" pitchFamily="34" charset="0"/>
                <a:ea typeface="ＭＳ Ｐゴシック" panose="020B0600070205080204" pitchFamily="34" charset="-128"/>
                <a:sym typeface="Symbol" panose="05050102010706020507" pitchFamily="18" charset="2"/>
              </a:rPr>
              <a:t> </a:t>
            </a:r>
            <a:r>
              <a:rPr lang="en-US" altLang="zh-CN" sz="2400">
                <a:solidFill>
                  <a:schemeClr val="bg1"/>
                </a:solidFill>
                <a:latin typeface="Arial Narrow" panose="020B0606020202030204" pitchFamily="34" charset="0"/>
                <a:ea typeface="ＭＳ Ｐゴシック" panose="020B0600070205080204" pitchFamily="34" charset="-128"/>
              </a:rPr>
              <a:t>T4)</a:t>
            </a:r>
          </a:p>
          <a:p>
            <a:pPr lvl="1" eaLnBrk="1" hangingPunct="1">
              <a:spcAft>
                <a:spcPts val="1200"/>
              </a:spcAft>
              <a:buSzPct val="125000"/>
              <a:buFontTx/>
              <a:buChar char="•"/>
            </a:pPr>
            <a:endParaRPr lang="en-US" altLang="zh-CN">
              <a:solidFill>
                <a:schemeClr val="bg1"/>
              </a:solidFill>
              <a:latin typeface="Arial Narrow" panose="020B0606020202030204" pitchFamily="34" charset="0"/>
              <a:ea typeface="ＭＳ Ｐゴシック" panose="020B0600070205080204" pitchFamily="34" charset="-128"/>
            </a:endParaRPr>
          </a:p>
          <a:p>
            <a:pPr eaLnBrk="1" hangingPunct="1">
              <a:spcAft>
                <a:spcPts val="1200"/>
              </a:spcAft>
              <a:buSzPct val="125000"/>
              <a:buFontTx/>
              <a:buChar char="•"/>
            </a:pPr>
            <a:endParaRPr lang="en-US" altLang="zh-CN">
              <a:solidFill>
                <a:schemeClr val="bg1"/>
              </a:solidFill>
              <a:latin typeface="Arial Narrow" panose="020B0606020202030204" pitchFamily="34" charset="0"/>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9DB92203-8D38-4363-B91F-E720D69C1530}"/>
              </a:ext>
            </a:extLst>
          </p:cNvPr>
          <p:cNvSpPr>
            <a:spLocks noGrp="1" noChangeArrowheads="1"/>
          </p:cNvSpPr>
          <p:nvPr>
            <p:ph type="title"/>
          </p:nvPr>
        </p:nvSpPr>
        <p:spPr>
          <a:xfrm>
            <a:off x="623888" y="804863"/>
            <a:ext cx="7834312" cy="1143000"/>
          </a:xfrm>
        </p:spPr>
        <p:txBody>
          <a:bodyPr/>
          <a:lstStyle/>
          <a:p>
            <a:pPr eaLnBrk="1" hangingPunct="1"/>
            <a:r>
              <a:rPr lang="en-US" altLang="en-US">
                <a:ea typeface="ＭＳ Ｐゴシック" panose="020B0600070205080204" pitchFamily="34" charset="-128"/>
              </a:rPr>
              <a:t>Consequences of the Response</a:t>
            </a:r>
            <a:endParaRPr lang="en-US" altLang="zh-CN">
              <a:ea typeface="宋体" panose="02010600030101010101" pitchFamily="2" charset="-122"/>
            </a:endParaRPr>
          </a:p>
        </p:txBody>
      </p:sp>
      <p:sp>
        <p:nvSpPr>
          <p:cNvPr id="27650" name="Rectangle 3">
            <a:extLst>
              <a:ext uri="{FF2B5EF4-FFF2-40B4-BE49-F238E27FC236}">
                <a16:creationId xmlns:a16="http://schemas.microsoft.com/office/drawing/2014/main" id="{5B59BDFE-EC5F-4D09-9072-9C09E2315B3E}"/>
              </a:ext>
            </a:extLst>
          </p:cNvPr>
          <p:cNvSpPr>
            <a:spLocks noGrp="1" noChangeArrowheads="1"/>
          </p:cNvSpPr>
          <p:nvPr>
            <p:ph type="body" idx="1"/>
          </p:nvPr>
        </p:nvSpPr>
        <p:spPr>
          <a:xfrm>
            <a:off x="685800" y="2190750"/>
            <a:ext cx="7772400" cy="3733800"/>
          </a:xfrm>
        </p:spPr>
        <p:txBody>
          <a:bodyPr/>
          <a:lstStyle/>
          <a:p>
            <a:pPr eaLnBrk="1" hangingPunct="1">
              <a:spcAft>
                <a:spcPts val="18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Limiting injury</a:t>
            </a:r>
          </a:p>
          <a:p>
            <a:pPr eaLnBrk="1" hangingPunct="1">
              <a:spcAft>
                <a:spcPts val="18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Initiation of repair processes</a:t>
            </a:r>
          </a:p>
          <a:p>
            <a:pPr eaLnBrk="1" hangingPunct="1">
              <a:spcAft>
                <a:spcPts val="18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Mobilization of substrates</a:t>
            </a:r>
          </a:p>
          <a:p>
            <a:pPr eaLnBrk="1" hangingPunct="1">
              <a:spcAft>
                <a:spcPts val="18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Prevention of infection</a:t>
            </a:r>
          </a:p>
          <a:p>
            <a:pPr eaLnBrk="1" hangingPunct="1">
              <a:spcAft>
                <a:spcPts val="1800"/>
              </a:spcAft>
              <a:buSzPct val="125000"/>
              <a:buFontTx/>
              <a:buChar char="•"/>
            </a:pPr>
            <a:r>
              <a:rPr lang="en-US" altLang="zh-CN">
                <a:solidFill>
                  <a:schemeClr val="bg1"/>
                </a:solidFill>
                <a:latin typeface="Arial Narrow" panose="020B0606020202030204" pitchFamily="34" charset="0"/>
                <a:ea typeface="ＭＳ Ｐゴシック" panose="020B0600070205080204" pitchFamily="34" charset="-128"/>
              </a:rPr>
              <a:t>Distant organ damage</a:t>
            </a:r>
          </a:p>
          <a:p>
            <a:pPr eaLnBrk="1" hangingPunct="1">
              <a:spcAft>
                <a:spcPts val="1800"/>
              </a:spcAft>
              <a:buSzPct val="125000"/>
              <a:buFontTx/>
              <a:buChar char="•"/>
            </a:pPr>
            <a:endParaRPr lang="en-US" altLang="zh-CN">
              <a:solidFill>
                <a:schemeClr val="bg1"/>
              </a:solidFill>
              <a:latin typeface="Arial Narrow" panose="020B0606020202030204" pitchFamily="34" charset="0"/>
              <a:ea typeface="ＭＳ Ｐゴシック" panose="020B0600070205080204" pitchFamily="34" charset="-128"/>
            </a:endParaRPr>
          </a:p>
          <a:p>
            <a:pPr eaLnBrk="1" hangingPunct="1">
              <a:spcAft>
                <a:spcPts val="1200"/>
              </a:spcAft>
              <a:buSzPct val="125000"/>
              <a:buFontTx/>
              <a:buChar char="•"/>
            </a:pPr>
            <a:endParaRPr lang="en-US" altLang="zh-CN">
              <a:solidFill>
                <a:schemeClr val="bg1"/>
              </a:solidFill>
              <a:latin typeface="Arial Narrow" panose="020B0606020202030204" pitchFamily="34" charset="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F6C44F64-DCB3-4C1B-B111-89994C5D0A71}"/>
              </a:ext>
            </a:extLst>
          </p:cNvPr>
          <p:cNvSpPr>
            <a:spLocks noGrp="1" noChangeArrowheads="1"/>
          </p:cNvSpPr>
          <p:nvPr>
            <p:ph type="title"/>
          </p:nvPr>
        </p:nvSpPr>
        <p:spPr>
          <a:xfrm>
            <a:off x="623888" y="804863"/>
            <a:ext cx="7834312" cy="1143000"/>
          </a:xfrm>
        </p:spPr>
        <p:txBody>
          <a:bodyPr/>
          <a:lstStyle/>
          <a:p>
            <a:pPr eaLnBrk="1" hangingPunct="1"/>
            <a:r>
              <a:rPr lang="en-US" altLang="zh-CN">
                <a:ea typeface="宋体" panose="02010600030101010101" pitchFamily="2" charset="-122"/>
              </a:rPr>
              <a:t>Starvation &amp; Injury</a:t>
            </a:r>
          </a:p>
        </p:txBody>
      </p:sp>
      <p:sp>
        <p:nvSpPr>
          <p:cNvPr id="29698" name="Rectangle 3">
            <a:extLst>
              <a:ext uri="{FF2B5EF4-FFF2-40B4-BE49-F238E27FC236}">
                <a16:creationId xmlns:a16="http://schemas.microsoft.com/office/drawing/2014/main" id="{3D74BBDA-1F24-47EF-8523-921F15FCF1F3}"/>
              </a:ext>
            </a:extLst>
          </p:cNvPr>
          <p:cNvSpPr>
            <a:spLocks noGrp="1" noChangeArrowheads="1"/>
          </p:cNvSpPr>
          <p:nvPr>
            <p:ph type="body" idx="1"/>
          </p:nvPr>
        </p:nvSpPr>
        <p:spPr>
          <a:xfrm>
            <a:off x="685800" y="2190750"/>
            <a:ext cx="7772400" cy="3733800"/>
          </a:xfrm>
        </p:spPr>
        <p:txBody>
          <a:bodyPr/>
          <a:lstStyle/>
          <a:p>
            <a:pPr eaLnBrk="1" hangingPunct="1">
              <a:spcAft>
                <a:spcPts val="1800"/>
              </a:spcAft>
              <a:buSzPct val="125000"/>
              <a:buFontTx/>
              <a:buChar char="•"/>
            </a:pPr>
            <a:endParaRPr lang="en-US" altLang="zh-CN">
              <a:solidFill>
                <a:schemeClr val="bg1"/>
              </a:solidFill>
              <a:latin typeface="Arial Narrow" panose="020B0606020202030204" pitchFamily="34" charset="0"/>
              <a:ea typeface="ＭＳ Ｐゴシック" panose="020B0600070205080204" pitchFamily="34" charset="-128"/>
            </a:endParaRPr>
          </a:p>
          <a:p>
            <a:pPr eaLnBrk="1" hangingPunct="1">
              <a:spcAft>
                <a:spcPts val="1200"/>
              </a:spcAft>
              <a:buSzPct val="125000"/>
              <a:buFontTx/>
              <a:buChar char="•"/>
            </a:pPr>
            <a:endParaRPr lang="en-US" altLang="zh-CN">
              <a:solidFill>
                <a:schemeClr val="bg1"/>
              </a:solidFill>
              <a:latin typeface="Arial Narrow" panose="020B0606020202030204" pitchFamily="34" charset="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5" name="Object 2">
            <a:extLst>
              <a:ext uri="{FF2B5EF4-FFF2-40B4-BE49-F238E27FC236}">
                <a16:creationId xmlns:a16="http://schemas.microsoft.com/office/drawing/2014/main" id="{44DF1BE6-B19F-415D-ACE3-99342AC5831E}"/>
              </a:ext>
            </a:extLst>
          </p:cNvPr>
          <p:cNvGraphicFramePr>
            <a:graphicFrameLocks noGrp="1" noChangeAspect="1"/>
          </p:cNvGraphicFramePr>
          <p:nvPr>
            <p:ph type="body" idx="1"/>
          </p:nvPr>
        </p:nvGraphicFramePr>
        <p:xfrm>
          <a:off x="282575" y="236538"/>
          <a:ext cx="8235950" cy="6178550"/>
        </p:xfrm>
        <a:graphic>
          <a:graphicData uri="http://schemas.openxmlformats.org/presentationml/2006/ole">
            <mc:AlternateContent xmlns:mc="http://schemas.openxmlformats.org/markup-compatibility/2006">
              <mc:Choice xmlns:v="urn:schemas-microsoft-com:vml" Requires="v">
                <p:oleObj spid="_x0000_s1025" name="Slide" r:id="rId4" imgW="6816725" imgH="5113338" progId="PowerPoint.Slide.8">
                  <p:embed/>
                </p:oleObj>
              </mc:Choice>
              <mc:Fallback>
                <p:oleObj name="Slide" r:id="rId4" imgW="6816725" imgH="5113338" progId="PowerPoint.Slide.8">
                  <p:embed/>
                  <p:pic>
                    <p:nvPicPr>
                      <p:cNvPr id="31745" name="Object 2">
                        <a:extLst>
                          <a:ext uri="{FF2B5EF4-FFF2-40B4-BE49-F238E27FC236}">
                            <a16:creationId xmlns:a16="http://schemas.microsoft.com/office/drawing/2014/main" id="{44DF1BE6-B19F-415D-ACE3-99342AC583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575" y="236538"/>
                        <a:ext cx="8235950" cy="6178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1746" name="Rectangle 2050">
            <a:extLst>
              <a:ext uri="{FF2B5EF4-FFF2-40B4-BE49-F238E27FC236}">
                <a16:creationId xmlns:a16="http://schemas.microsoft.com/office/drawing/2014/main" id="{72C6C12D-7A3D-406D-9282-1088DD40F7D8}"/>
              </a:ext>
            </a:extLst>
          </p:cNvPr>
          <p:cNvSpPr>
            <a:spLocks noGrp="1" noChangeArrowheads="1"/>
          </p:cNvSpPr>
          <p:nvPr>
            <p:ph type="title"/>
          </p:nvPr>
        </p:nvSpPr>
        <p:spPr>
          <a:xfrm>
            <a:off x="685800" y="685800"/>
            <a:ext cx="7772400" cy="914400"/>
          </a:xfrm>
        </p:spPr>
        <p:txBody>
          <a:bodyPr/>
          <a:lstStyle/>
          <a:p>
            <a:pPr eaLnBrk="1" hangingPunct="1"/>
            <a:r>
              <a:rPr lang="en-US" altLang="zh-CN">
                <a:ea typeface="宋体" panose="02010600030101010101" pitchFamily="2" charset="-122"/>
              </a:rPr>
              <a:t>Metabolic Response to Fasting</a:t>
            </a:r>
          </a:p>
        </p:txBody>
      </p:sp>
      <p:sp>
        <p:nvSpPr>
          <p:cNvPr id="31747" name="Line 2053">
            <a:extLst>
              <a:ext uri="{FF2B5EF4-FFF2-40B4-BE49-F238E27FC236}">
                <a16:creationId xmlns:a16="http://schemas.microsoft.com/office/drawing/2014/main" id="{61B6B0C5-DAA1-45D1-A7BF-0AAA472EB5D7}"/>
              </a:ext>
            </a:extLst>
          </p:cNvPr>
          <p:cNvSpPr>
            <a:spLocks noChangeShapeType="1"/>
          </p:cNvSpPr>
          <p:nvPr/>
        </p:nvSpPr>
        <p:spPr bwMode="auto">
          <a:xfrm>
            <a:off x="800100" y="1485900"/>
            <a:ext cx="760095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ahoma"/>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3392</TotalTime>
  <Words>3947</Words>
  <Application>Microsoft Office PowerPoint</Application>
  <PresentationFormat>On-screen Show (4:3)</PresentationFormat>
  <Paragraphs>518</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Diseño predeterminado</vt:lpstr>
      <vt:lpstr>Metabolic Response to Injury</vt:lpstr>
      <vt:lpstr>Objectives</vt:lpstr>
      <vt:lpstr>Mediating the Response</vt:lpstr>
      <vt:lpstr>Mediating the Response</vt:lpstr>
      <vt:lpstr>Mediating the Response</vt:lpstr>
      <vt:lpstr>Mediating the Response</vt:lpstr>
      <vt:lpstr>Consequences of the Response</vt:lpstr>
      <vt:lpstr>Starvation &amp; Injury</vt:lpstr>
      <vt:lpstr>Metabolic Response to Fasting</vt:lpstr>
      <vt:lpstr>Starvation – Early Stage</vt:lpstr>
      <vt:lpstr>Starvation – Late Stage</vt:lpstr>
      <vt:lpstr>Metabolic Response to Starvation</vt:lpstr>
      <vt:lpstr>Energy Expenditure in Starvation</vt:lpstr>
      <vt:lpstr>Metabolic Response to Injury</vt:lpstr>
      <vt:lpstr>Metabolic Response to Injury: Ebb Phase </vt:lpstr>
      <vt:lpstr>Metabolic Response to Injury: Flow Phase</vt:lpstr>
      <vt:lpstr>Metabolic Response to Injury</vt:lpstr>
      <vt:lpstr>Metabolic Changes after Injury</vt:lpstr>
      <vt:lpstr>Metabolic Response to Injury</vt:lpstr>
      <vt:lpstr>Severity of Injury: Effects on Nitrogen Losses and Metabolic Rate</vt:lpstr>
      <vt:lpstr>Comparing Starvation and Injury</vt:lpstr>
      <vt:lpstr>Modifying the Response</vt:lpstr>
      <vt:lpstr>Summary</vt:lpstr>
      <vt:lpstr>Metabolic Response to Injury</vt:lpstr>
    </vt:vector>
  </TitlesOfParts>
  <Company>Saúl Rugeles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NUTRIENTS AND ENERGY METABOLISM</dc:title>
  <dc:creator>Saúl Rugeles</dc:creator>
  <cp:lastModifiedBy>Thamer Nouh</cp:lastModifiedBy>
  <cp:revision>289</cp:revision>
  <dcterms:created xsi:type="dcterms:W3CDTF">2011-12-16T20:54:57Z</dcterms:created>
  <dcterms:modified xsi:type="dcterms:W3CDTF">2018-09-15T09:02:49Z</dcterms:modified>
</cp:coreProperties>
</file>