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30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notesSlides/notesSlide4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notesSlides/notesSlide41.xml" ContentType="application/vnd.openxmlformats-officedocument.presentationml.notesSlid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46"/>
  </p:notesMasterIdLst>
  <p:sldIdLst>
    <p:sldId id="256" r:id="rId2"/>
    <p:sldId id="305" r:id="rId3"/>
    <p:sldId id="257" r:id="rId4"/>
    <p:sldId id="300" r:id="rId5"/>
    <p:sldId id="258" r:id="rId6"/>
    <p:sldId id="265" r:id="rId7"/>
    <p:sldId id="259" r:id="rId8"/>
    <p:sldId id="266" r:id="rId9"/>
    <p:sldId id="260" r:id="rId10"/>
    <p:sldId id="262" r:id="rId11"/>
    <p:sldId id="306" r:id="rId12"/>
    <p:sldId id="263" r:id="rId13"/>
    <p:sldId id="264" r:id="rId14"/>
    <p:sldId id="303" r:id="rId15"/>
    <p:sldId id="301" r:id="rId16"/>
    <p:sldId id="302" r:id="rId17"/>
    <p:sldId id="276" r:id="rId18"/>
    <p:sldId id="307" r:id="rId19"/>
    <p:sldId id="275" r:id="rId20"/>
    <p:sldId id="280" r:id="rId21"/>
    <p:sldId id="278" r:id="rId22"/>
    <p:sldId id="279" r:id="rId23"/>
    <p:sldId id="277" r:id="rId24"/>
    <p:sldId id="298" r:id="rId25"/>
    <p:sldId id="308" r:id="rId26"/>
    <p:sldId id="281" r:id="rId27"/>
    <p:sldId id="283" r:id="rId28"/>
    <p:sldId id="311" r:id="rId29"/>
    <p:sldId id="282" r:id="rId30"/>
    <p:sldId id="294" r:id="rId31"/>
    <p:sldId id="288" r:id="rId32"/>
    <p:sldId id="304" r:id="rId33"/>
    <p:sldId id="289" r:id="rId34"/>
    <p:sldId id="290" r:id="rId35"/>
    <p:sldId id="292" r:id="rId36"/>
    <p:sldId id="291" r:id="rId37"/>
    <p:sldId id="293" r:id="rId38"/>
    <p:sldId id="297" r:id="rId39"/>
    <p:sldId id="296" r:id="rId40"/>
    <p:sldId id="284" r:id="rId41"/>
    <p:sldId id="287" r:id="rId42"/>
    <p:sldId id="299" r:id="rId43"/>
    <p:sldId id="312" r:id="rId44"/>
    <p:sldId id="269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26" charset="0"/>
        <a:ea typeface="+mn-ea"/>
        <a:cs typeface="Times New Roman" pitchFamily="26" charset="0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7811" autoAdjust="0"/>
    <p:restoredTop sz="76054" autoAdjust="0"/>
  </p:normalViewPr>
  <p:slideViewPr>
    <p:cSldViewPr>
      <p:cViewPr varScale="1">
        <p:scale>
          <a:sx n="76" d="100"/>
          <a:sy n="76" d="100"/>
        </p:scale>
        <p:origin x="-7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54B61-4E7A-473C-87AC-2CA5DB464073}" type="datetimeFigureOut">
              <a:rPr lang="en-US" smtClean="0"/>
              <a:pPr/>
              <a:t>9/8/18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1614B-B70A-40C8-A220-FA4F543C13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463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8274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8112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6285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729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4670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5478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348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1877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0999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0926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3321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7602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7875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0005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834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4120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406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2725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gadolinium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3690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03596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8820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9740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4551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6014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3474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1100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9613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04883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13603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46368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91222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10504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1058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Doppler device compares the frequency of backscattered sound from moving red blood cells with the transmitting frequency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determine the frequency shift, which is proportional to the speed of the flowing blood, the transmitting frequency, and the cosine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Doppler angle,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θ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drawing shows a Doppler probe transmitting ultrasound at a wavelength T to a red blood cell moving in a direction indicated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an arrow. The red cell is moving toward the probe in (A) and away from the probe in (B). The angle between the ultrasound beam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direction of red cell velocity is given by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θ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frequency of the ultrasound that is transmitted is the same in both cases (red line). The ultrasound 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 that is received (yellow line) has a shorter wavelength (R) in (A) and a longer wavelength in (B).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25868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13871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07243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62003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72677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0947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129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7F4575-44E7-4ABB-9AD6-5105B83F1B7E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313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159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4C74B-39E1-4E41-B8D4-7378FF510573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9792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614B-B70A-40C8-A220-FA4F543C13F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383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09B7-21B3-412B-A920-2B25ED8F60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138E-1E63-4DE3-A3AD-32D8EE4BD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780D-FC1E-4267-B1F1-0A9FE934C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en-CA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92B4BFD-B23E-40F2-84E1-4D6DFFB9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92B4BFD-B23E-40F2-84E1-4D6DFFB9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92B4BFD-B23E-40F2-84E1-4D6DFFB9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271265-1EB2-4645-99CB-05D86C202A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272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9B4-7D65-4015-B628-4A5694426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DE47987-91C3-4260-AF17-58E8688FC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8421-F1B6-48D0-8DAE-1505404F5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1745E-E616-45A6-9E91-D3A591956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EFF5A-C880-4790-A9B4-8E157E98A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58B-23C9-485A-B685-EF831A57D2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D35F-355F-4D07-A460-45EAE0E6A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837-4983-4E1F-927F-D453C7156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7">
            <a:duotone>
              <a:schemeClr val="bg1">
                <a:shade val="3000"/>
                <a:satMod val="110000"/>
              </a:schemeClr>
              <a:schemeClr val="bg1">
                <a:tint val="60000"/>
                <a:satMod val="425000"/>
              </a:schemeClr>
            </a:duotone>
            <a:lum bright="-4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92B4BFD-B23E-40F2-84E1-4D6DFFB9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med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204864"/>
            <a:ext cx="7772400" cy="1720782"/>
          </a:xfrm>
        </p:spPr>
        <p:txBody>
          <a:bodyPr>
            <a:normAutofit/>
          </a:bodyPr>
          <a:lstStyle/>
          <a:p>
            <a:r>
              <a:rPr lang="en-US" b="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Vascular Investigations</a:t>
            </a:r>
            <a:endParaRPr lang="en-US" b="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4419600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Abdulmajeed Altoijry, MD, </a:t>
            </a:r>
            <a:r>
              <a:rPr lang="en-US" b="1" dirty="0" err="1" smtClean="0"/>
              <a:t>MSc</a:t>
            </a:r>
            <a:r>
              <a:rPr lang="en-US" b="1" dirty="0" smtClean="0"/>
              <a:t>, </a:t>
            </a:r>
            <a:r>
              <a:rPr lang="en-US" b="1" dirty="0" smtClean="0"/>
              <a:t>FRCSC </a:t>
            </a:r>
          </a:p>
          <a:p>
            <a:r>
              <a:rPr lang="en-US" sz="2000" b="1" dirty="0" smtClean="0"/>
              <a:t>Assistant </a:t>
            </a:r>
            <a:r>
              <a:rPr lang="en-US" sz="2000" b="1" dirty="0" smtClean="0"/>
              <a:t>Professor &amp; Consultant Vascular </a:t>
            </a:r>
            <a:r>
              <a:rPr lang="en-US" sz="2000" b="1" dirty="0" smtClean="0"/>
              <a:t>Surgeon</a:t>
            </a:r>
          </a:p>
          <a:p>
            <a:r>
              <a:rPr lang="en-US" sz="2000" b="1" dirty="0" smtClean="0"/>
              <a:t>King Saud </a:t>
            </a:r>
            <a:r>
              <a:rPr lang="en-US" sz="2000" b="1" dirty="0" smtClean="0"/>
              <a:t>University Medical City</a:t>
            </a:r>
            <a:r>
              <a:rPr lang="en-US" sz="2000" b="1" dirty="0" smtClean="0"/>
              <a:t> </a:t>
            </a:r>
          </a:p>
          <a:p>
            <a:r>
              <a:rPr lang="en-US" sz="2000" b="1" dirty="0" smtClean="0"/>
              <a:t>King </a:t>
            </a:r>
            <a:r>
              <a:rPr lang="en-US" sz="2000" b="1" dirty="0" smtClean="0"/>
              <a:t>Saud University</a:t>
            </a: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00" t="14524" r="15873" b="5962"/>
          <a:stretch/>
        </p:blipFill>
        <p:spPr>
          <a:xfrm>
            <a:off x="251520" y="1052736"/>
            <a:ext cx="8712968" cy="468052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92481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dependent: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Toxic:</a:t>
            </a:r>
          </a:p>
          <a:p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Therapeutic: 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1124744"/>
            <a:ext cx="642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ym typeface="Wingdings" panose="05000000000000000000" pitchFamily="2" charset="2"/>
              </a:rPr>
              <a:t>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2348880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 panose="05000000000000000000" pitchFamily="2" charset="2"/>
              </a:rPr>
              <a:t>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2483768" y="3573016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2256" y="4694952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5336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Duplex Ultrasound</a:t>
            </a:r>
          </a:p>
        </p:txBody>
      </p:sp>
      <p:sp>
        <p:nvSpPr>
          <p:cNvPr id="3" name="Rectangle 2"/>
          <p:cNvSpPr/>
          <p:nvPr/>
        </p:nvSpPr>
        <p:spPr>
          <a:xfrm>
            <a:off x="407033" y="1196752"/>
            <a:ext cx="8352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-Roman"/>
              </a:rPr>
              <a:t>B - mode + Color Doppler</a:t>
            </a:r>
            <a:endParaRPr lang="en-US" dirty="0">
              <a:latin typeface="Times-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72816"/>
            <a:ext cx="2705944" cy="4752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6371" t="12611" r="25908" b="11204"/>
          <a:stretch/>
        </p:blipFill>
        <p:spPr>
          <a:xfrm>
            <a:off x="5123558" y="1772816"/>
            <a:ext cx="2976834" cy="475252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3277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8400" b="9702"/>
          <a:stretch/>
        </p:blipFill>
        <p:spPr>
          <a:xfrm>
            <a:off x="4946" y="1052736"/>
            <a:ext cx="9144000" cy="5616624"/>
          </a:xfrm>
          <a:prstGeom prst="rect">
            <a:avLst/>
          </a:prstGeom>
        </p:spPr>
      </p:pic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260648"/>
            <a:ext cx="8229600" cy="666328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Duplex Ultrasound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9758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Talal\Desktop\New folder\56_07.jpg"/>
          <p:cNvPicPr>
            <a:picLocks noChangeAspect="1" noChangeArrowheads="1"/>
          </p:cNvPicPr>
          <p:nvPr/>
        </p:nvPicPr>
        <p:blipFill>
          <a:blip r:embed="rId3" cstate="print"/>
          <a:srcRect l="8463" t="2892" r="2680" b="4578"/>
          <a:stretch>
            <a:fillRect/>
          </a:stretch>
        </p:blipFill>
        <p:spPr bwMode="auto">
          <a:xfrm>
            <a:off x="7020272" y="2024595"/>
            <a:ext cx="1957388" cy="2982685"/>
          </a:xfrm>
          <a:prstGeom prst="rect">
            <a:avLst/>
          </a:prstGeom>
          <a:noFill/>
        </p:spPr>
      </p:pic>
      <p:pic>
        <p:nvPicPr>
          <p:cNvPr id="4" name="Picture 5" descr="Figure 3"/>
          <p:cNvPicPr>
            <a:picLocks noChangeAspect="1" noChangeArrowheads="1"/>
          </p:cNvPicPr>
          <p:nvPr/>
        </p:nvPicPr>
        <p:blipFill>
          <a:blip r:embed="rId4" cstate="print"/>
          <a:srcRect l="2000" t="20318" r="56000" b="952"/>
          <a:stretch>
            <a:fillRect/>
          </a:stretch>
        </p:blipFill>
        <p:spPr bwMode="auto">
          <a:xfrm>
            <a:off x="4784371" y="2024595"/>
            <a:ext cx="2024524" cy="2988583"/>
          </a:xfrm>
          <a:prstGeom prst="rect">
            <a:avLst/>
          </a:prstGeom>
          <a:noFill/>
        </p:spPr>
      </p:pic>
      <p:pic>
        <p:nvPicPr>
          <p:cNvPr id="5" name="Picture 6" descr="C:\Users\Talal\Desktop\New folder\56_10.jpg"/>
          <p:cNvPicPr>
            <a:picLocks noChangeAspect="1" noChangeArrowheads="1"/>
          </p:cNvPicPr>
          <p:nvPr/>
        </p:nvPicPr>
        <p:blipFill>
          <a:blip r:embed="rId5" cstate="print"/>
          <a:srcRect l="53133" t="3094" r="4570" b="5048"/>
          <a:stretch>
            <a:fillRect/>
          </a:stretch>
        </p:blipFill>
        <p:spPr bwMode="auto">
          <a:xfrm rot="5400000">
            <a:off x="1150287" y="1559458"/>
            <a:ext cx="2520282" cy="4387158"/>
          </a:xfrm>
          <a:prstGeom prst="rect">
            <a:avLst/>
          </a:prstGeom>
          <a:noFill/>
        </p:spPr>
      </p:pic>
      <p:sp>
        <p:nvSpPr>
          <p:cNvPr id="6" name="Rectangle 4"/>
          <p:cNvSpPr txBox="1">
            <a:spLocks noRot="1" noChangeArrowheads="1"/>
          </p:cNvSpPr>
          <p:nvPr/>
        </p:nvSpPr>
        <p:spPr>
          <a:xfrm>
            <a:off x="468313" y="260648"/>
            <a:ext cx="8229600" cy="666328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Duplex Ultrasound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4425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" t="11010" r="43548"/>
          <a:stretch/>
        </p:blipFill>
        <p:spPr>
          <a:xfrm>
            <a:off x="611560" y="908720"/>
            <a:ext cx="7889198" cy="5544616"/>
          </a:xfrm>
          <a:prstGeom prst="rect">
            <a:avLst/>
          </a:prstGeom>
        </p:spPr>
      </p:pic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260648"/>
            <a:ext cx="8229600" cy="666328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Duplex Ultrasound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499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6" r="45030" b="17016"/>
          <a:stretch/>
        </p:blipFill>
        <p:spPr>
          <a:xfrm>
            <a:off x="539552" y="980728"/>
            <a:ext cx="7738396" cy="5256584"/>
          </a:xfrm>
          <a:prstGeom prst="rect">
            <a:avLst/>
          </a:prstGeom>
        </p:spPr>
      </p:pic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260648"/>
            <a:ext cx="8229600" cy="666328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Duplex Ultrasound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9948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57" y="980728"/>
            <a:ext cx="8207491" cy="5544616"/>
          </a:xfrm>
          <a:prstGeom prst="rect">
            <a:avLst/>
          </a:prstGeom>
        </p:spPr>
      </p:pic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260648"/>
            <a:ext cx="8229600" cy="666328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Duplex Ultrasound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93645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dependent: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Toxic:</a:t>
            </a:r>
          </a:p>
          <a:p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Therapeutic: </a:t>
            </a:r>
            <a:endParaRPr lang="en-US" sz="4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1124744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2348880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3573016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2256" y="4694952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6586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CT Angiogram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53" t="11812" r="4025" b="9931"/>
          <a:stretch/>
        </p:blipFill>
        <p:spPr>
          <a:xfrm>
            <a:off x="1187624" y="1268760"/>
            <a:ext cx="6480720" cy="545203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70544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66247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dependent: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Therapeutic: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8150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7544" y="180495"/>
            <a:ext cx="8229600" cy="954360"/>
          </a:xfrm>
          <a:prstGeom prst="rect">
            <a:avLst/>
          </a:prstGeom>
        </p:spPr>
        <p:txBody>
          <a:bodyPr vert="horz" lIns="45720" tIns="0" rIns="4572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CT Angiogram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75308" b="17301"/>
          <a:stretch/>
        </p:blipFill>
        <p:spPr>
          <a:xfrm>
            <a:off x="2987824" y="1052736"/>
            <a:ext cx="3816424" cy="572463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4097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7544" y="180495"/>
            <a:ext cx="8229600" cy="954360"/>
          </a:xfrm>
          <a:prstGeom prst="rect">
            <a:avLst/>
          </a:prstGeom>
        </p:spPr>
        <p:txBody>
          <a:bodyPr vert="horz" lIns="45720" tIns="0" rIns="4572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CT Angiogram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760"/>
          <a:stretch/>
        </p:blipFill>
        <p:spPr>
          <a:xfrm>
            <a:off x="2195736" y="1117037"/>
            <a:ext cx="4555218" cy="550125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08243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7544" y="180495"/>
            <a:ext cx="8229600" cy="954360"/>
          </a:xfrm>
          <a:prstGeom prst="rect">
            <a:avLst/>
          </a:prstGeom>
        </p:spPr>
        <p:txBody>
          <a:bodyPr vert="horz" lIns="45720" tIns="0" rIns="4572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CT Angiogram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556792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3745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CT Angiogram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256" y="1251964"/>
            <a:ext cx="3325657" cy="5334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155" t="988" r="3449" b="2443"/>
          <a:stretch/>
        </p:blipFill>
        <p:spPr>
          <a:xfrm>
            <a:off x="683567" y="1196753"/>
            <a:ext cx="3816425" cy="525658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4510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CT Angiogram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56" t="1619" r="1586" b="2797"/>
          <a:stretch/>
        </p:blipFill>
        <p:spPr>
          <a:xfrm>
            <a:off x="1721100" y="1628800"/>
            <a:ext cx="5724026" cy="482453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29679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dependent: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Toxic:</a:t>
            </a:r>
          </a:p>
          <a:p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Therapeutic: </a:t>
            </a:r>
            <a:endParaRPr lang="en-US" sz="4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1124744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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2348880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357301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2256" y="4694952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2019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MR Angiogram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06885" y="1143000"/>
            <a:ext cx="5552455" cy="555245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76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MR Angiogram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44713" y="1484784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3578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dependent: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Toxic:</a:t>
            </a:r>
          </a:p>
          <a:p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Therapeutic: </a:t>
            </a:r>
            <a:endParaRPr lang="en-US" sz="4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1124744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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2348880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357301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2256" y="4694952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5408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412776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72485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12776"/>
            <a:ext cx="6480720" cy="5050997"/>
          </a:xfrm>
          <a:prstGeom prst="rect">
            <a:avLst/>
          </a:prstGeom>
        </p:spPr>
      </p:pic>
      <p:sp>
        <p:nvSpPr>
          <p:cNvPr id="5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Handheld Doppler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0352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868346"/>
          </a:xfrm>
        </p:spPr>
        <p:txBody>
          <a:bodyPr/>
          <a:lstStyle/>
          <a:p>
            <a:r>
              <a:rPr lang="en-US" sz="3600" b="0" dirty="0">
                <a:latin typeface="Tahoma" pitchFamily="34" charset="0"/>
                <a:ea typeface="Tahoma" pitchFamily="34" charset="0"/>
                <a:cs typeface="Tahoma" pitchFamily="34" charset="0"/>
              </a:rPr>
              <a:t>Femoral </a:t>
            </a:r>
            <a:r>
              <a:rPr lang="en-US" sz="36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Artery</a:t>
            </a:r>
            <a:endParaRPr lang="en-US" sz="36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214282" y="1071546"/>
            <a:ext cx="8715436" cy="5429288"/>
            <a:chOff x="2336" y="1434"/>
            <a:chExt cx="3041" cy="1517"/>
          </a:xfrm>
        </p:grpSpPr>
        <p:pic>
          <p:nvPicPr>
            <p:cNvPr id="8" name="Picture 22" descr="schéma anatomique 3D"/>
            <p:cNvPicPr>
              <a:picLocks noChangeAspect="1" noChangeArrowheads="1"/>
            </p:cNvPicPr>
            <p:nvPr/>
          </p:nvPicPr>
          <p:blipFill>
            <a:blip r:embed="rId3"/>
            <a:srcRect l="27777" t="8334" b="5556"/>
            <a:stretch>
              <a:fillRect/>
            </a:stretch>
          </p:blipFill>
          <p:spPr bwMode="auto">
            <a:xfrm>
              <a:off x="2336" y="1480"/>
              <a:ext cx="1542" cy="1471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4043" y="1434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pic>
          <p:nvPicPr>
            <p:cNvPr id="10" name="Picture 25"/>
            <p:cNvPicPr>
              <a:picLocks noChangeAspect="1" noChangeArrowheads="1"/>
            </p:cNvPicPr>
            <p:nvPr/>
          </p:nvPicPr>
          <p:blipFill>
            <a:blip r:embed="rId4"/>
            <a:srcRect l="8269" t="15096" r="41086" b="15096"/>
            <a:stretch>
              <a:fillRect/>
            </a:stretch>
          </p:blipFill>
          <p:spPr bwMode="auto">
            <a:xfrm>
              <a:off x="3969" y="1477"/>
              <a:ext cx="1408" cy="146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</p:pic>
        <p:sp>
          <p:nvSpPr>
            <p:cNvPr id="11" name="Arc 26"/>
            <p:cNvSpPr>
              <a:spLocks/>
            </p:cNvSpPr>
            <p:nvPr/>
          </p:nvSpPr>
          <p:spPr bwMode="auto">
            <a:xfrm rot="15054032" flipH="1">
              <a:off x="4077" y="1736"/>
              <a:ext cx="948" cy="66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57"/>
                <a:gd name="T1" fmla="*/ 0 h 21600"/>
                <a:gd name="T2" fmla="*/ 20357 w 20357"/>
                <a:gd name="T3" fmla="*/ 14378 h 21600"/>
                <a:gd name="T4" fmla="*/ 0 w 2035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57" h="21600" fill="none" extrusionOk="0">
                  <a:moveTo>
                    <a:pt x="-1" y="0"/>
                  </a:moveTo>
                  <a:cubicBezTo>
                    <a:pt x="9145" y="0"/>
                    <a:pt x="17299" y="5759"/>
                    <a:pt x="20356" y="14378"/>
                  </a:cubicBezTo>
                </a:path>
                <a:path w="20357" h="21600" stroke="0" extrusionOk="0">
                  <a:moveTo>
                    <a:pt x="-1" y="0"/>
                  </a:moveTo>
                  <a:cubicBezTo>
                    <a:pt x="9145" y="0"/>
                    <a:pt x="17299" y="5759"/>
                    <a:pt x="20356" y="1437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27"/>
            <p:cNvSpPr>
              <a:spLocks noChangeShapeType="1"/>
            </p:cNvSpPr>
            <p:nvPr/>
          </p:nvSpPr>
          <p:spPr bwMode="auto">
            <a:xfrm>
              <a:off x="4247" y="2039"/>
              <a:ext cx="4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8"/>
            <p:cNvSpPr>
              <a:spLocks noChangeShapeType="1"/>
            </p:cNvSpPr>
            <p:nvPr/>
          </p:nvSpPr>
          <p:spPr bwMode="auto">
            <a:xfrm>
              <a:off x="4681" y="2571"/>
              <a:ext cx="3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29"/>
            <p:cNvSpPr txBox="1">
              <a:spLocks noChangeArrowheads="1"/>
            </p:cNvSpPr>
            <p:nvPr/>
          </p:nvSpPr>
          <p:spPr bwMode="auto">
            <a:xfrm>
              <a:off x="3923" y="1522"/>
              <a:ext cx="45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Skin</a:t>
              </a:r>
            </a:p>
            <a:p>
              <a:r>
                <a:rPr lang="fr-FR" sz="16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crease</a:t>
              </a:r>
            </a:p>
          </p:txBody>
        </p: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4785" y="2160"/>
              <a:ext cx="4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CFA</a:t>
              </a: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4273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35709" y="1196752"/>
            <a:ext cx="4894808" cy="555293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8428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63387" b="18206"/>
          <a:stretch/>
        </p:blipFill>
        <p:spPr>
          <a:xfrm>
            <a:off x="2045085" y="1412776"/>
            <a:ext cx="5076056" cy="505576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0657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51200" y="1268760"/>
            <a:ext cx="3863826" cy="542442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48085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194268"/>
            <a:ext cx="4176464" cy="5400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4788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8178" t="3414" r="1842" b="3412"/>
          <a:stretch/>
        </p:blipFill>
        <p:spPr>
          <a:xfrm>
            <a:off x="2170845" y="1484784"/>
            <a:ext cx="4824536" cy="482453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8128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141" y="1556792"/>
            <a:ext cx="5245943" cy="503920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8097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204864"/>
            <a:ext cx="3271363" cy="3271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719"/>
          <a:stretch/>
        </p:blipFill>
        <p:spPr>
          <a:xfrm>
            <a:off x="179511" y="2167198"/>
            <a:ext cx="2697209" cy="3278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2433"/>
          <a:stretch/>
        </p:blipFill>
        <p:spPr>
          <a:xfrm>
            <a:off x="6673486" y="2204864"/>
            <a:ext cx="2210368" cy="327136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7995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8975"/>
          <a:stretch/>
        </p:blipFill>
        <p:spPr>
          <a:xfrm>
            <a:off x="900361" y="1268760"/>
            <a:ext cx="7344047" cy="536536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2094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2913"/>
          <a:stretch/>
        </p:blipFill>
        <p:spPr>
          <a:xfrm>
            <a:off x="1043608" y="1268759"/>
            <a:ext cx="6912768" cy="539860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9302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6613" b="50000"/>
          <a:stretch/>
        </p:blipFill>
        <p:spPr>
          <a:xfrm>
            <a:off x="220596" y="2276872"/>
            <a:ext cx="8599876" cy="3024336"/>
          </a:xfrm>
          <a:prstGeom prst="rect">
            <a:avLst/>
          </a:prstGeom>
        </p:spPr>
      </p:pic>
      <p:sp>
        <p:nvSpPr>
          <p:cNvPr id="7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Handheld Doppler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7942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744"/>
          <a:stretch/>
        </p:blipFill>
        <p:spPr>
          <a:xfrm>
            <a:off x="1947862" y="1349077"/>
            <a:ext cx="5248275" cy="5104259"/>
          </a:xfrm>
          <a:prstGeom prst="rect">
            <a:avLst/>
          </a:prstGeom>
        </p:spPr>
      </p:pic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094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853" y="1143000"/>
            <a:ext cx="3712520" cy="5587158"/>
          </a:xfrm>
          <a:prstGeom prst="rect">
            <a:avLst/>
          </a:prstGeom>
        </p:spPr>
      </p:pic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7759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Angiography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73625"/>
          <a:stretch/>
        </p:blipFill>
        <p:spPr>
          <a:xfrm>
            <a:off x="2915816" y="1340767"/>
            <a:ext cx="3168352" cy="535557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3215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24744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dependent: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Toxic:</a:t>
            </a:r>
          </a:p>
          <a:p>
            <a:endParaRPr lang="en-US" sz="4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Therapeutic: </a:t>
            </a:r>
            <a:endParaRPr lang="en-US" sz="4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1124744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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2348880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sym typeface="Wingdings" panose="05000000000000000000" pitchFamily="2" charset="2"/>
              </a:rPr>
              <a:t></a:t>
            </a:r>
            <a:endParaRPr lang="en-US" sz="4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357301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2256" y="4694952"/>
            <a:ext cx="164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</a:t>
            </a:r>
            <a:endParaRPr lang="en-US" sz="4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7557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Rot="1" noChangeArrowheads="1"/>
          </p:cNvSpPr>
          <p:nvPr/>
        </p:nvSpPr>
        <p:spPr>
          <a:xfrm>
            <a:off x="539552" y="2492896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1366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Handheld Doppler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6613" b="48234"/>
          <a:stretch/>
        </p:blipFill>
        <p:spPr>
          <a:xfrm>
            <a:off x="627667" y="2348880"/>
            <a:ext cx="7910892" cy="2880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5410200"/>
            <a:ext cx="1803400" cy="1257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5257800"/>
            <a:ext cx="1651000" cy="139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5334000"/>
            <a:ext cx="1714500" cy="1320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1686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68313" y="0"/>
            <a:ext cx="8229600" cy="1143000"/>
          </a:xfrm>
        </p:spPr>
        <p:txBody>
          <a:bodyPr>
            <a:noAutofit/>
          </a:bodyPr>
          <a:lstStyle/>
          <a:p>
            <a:r>
              <a:rPr lang="en-GB" altLang="en-US" sz="4400" b="0" cap="all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Ankle Brachial Index</a:t>
            </a:r>
          </a:p>
        </p:txBody>
      </p:sp>
      <p:pic>
        <p:nvPicPr>
          <p:cNvPr id="10035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406401" y="1386681"/>
            <a:ext cx="2057400" cy="1666875"/>
          </a:xfrm>
          <a:noFill/>
          <a:ln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3462109" y="2469877"/>
            <a:ext cx="2085975" cy="1666875"/>
          </a:xfrm>
          <a:noFill/>
          <a:ln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395287" y="3523457"/>
            <a:ext cx="2016125" cy="1670050"/>
          </a:xfrm>
          <a:noFill/>
          <a:ln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0363" name="Picture 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6516216" y="1351756"/>
            <a:ext cx="2003425" cy="1701800"/>
          </a:xfrm>
          <a:noFill/>
          <a:ln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0365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894"/>
          <a:stretch/>
        </p:blipFill>
        <p:spPr bwMode="auto">
          <a:xfrm>
            <a:off x="6516216" y="3452656"/>
            <a:ext cx="2016225" cy="170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1038820" y="5445125"/>
            <a:ext cx="67691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cap="all" spc="3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ABI= Ankle SBP(PT or DP</a:t>
            </a:r>
            <a:r>
              <a:rPr lang="en-GB" altLang="en-US" cap="all" spc="30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)/Highest Arm </a:t>
            </a:r>
            <a:r>
              <a:rPr lang="en-GB" altLang="en-US" cap="all" spc="3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SBP </a:t>
            </a:r>
          </a:p>
        </p:txBody>
      </p:sp>
      <p:sp>
        <p:nvSpPr>
          <p:cNvPr id="100369" name="Line 17"/>
          <p:cNvSpPr>
            <a:spLocks noChangeShapeType="1"/>
          </p:cNvSpPr>
          <p:nvPr/>
        </p:nvSpPr>
        <p:spPr bwMode="auto">
          <a:xfrm>
            <a:off x="1403350" y="6021388"/>
            <a:ext cx="187325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7499900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193"/>
            <a:ext cx="8928992" cy="677318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2079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6" name="Text Box 32"/>
          <p:cNvSpPr txBox="1">
            <a:spLocks noChangeArrowheads="1"/>
          </p:cNvSpPr>
          <p:nvPr/>
        </p:nvSpPr>
        <p:spPr bwMode="auto">
          <a:xfrm>
            <a:off x="161396" y="5445224"/>
            <a:ext cx="89644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ABI has limited use in evaluating calcified vessels that are not compressible as in Diabetics</a:t>
            </a:r>
            <a:endParaRPr lang="en-GB" alt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6866694" cy="415909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2672370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40768"/>
            <a:ext cx="8946777" cy="5400600"/>
          </a:xfrm>
          <a:prstGeom prst="rect">
            <a:avLst/>
          </a:prstGeom>
        </p:spPr>
      </p:pic>
      <p:sp>
        <p:nvSpPr>
          <p:cNvPr id="4" name="Rectangle 4"/>
          <p:cNvSpPr txBox="1">
            <a:spLocks noRot="1" noChangeArrowheads="1"/>
          </p:cNvSpPr>
          <p:nvPr/>
        </p:nvSpPr>
        <p:spPr>
          <a:xfrm>
            <a:off x="468313" y="188640"/>
            <a:ext cx="8229600" cy="95436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400" b="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Segmental pressure</a:t>
            </a:r>
            <a:endParaRPr lang="en-GB" altLang="en-US" sz="4400" b="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9314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2505</TotalTime>
  <Words>428</Words>
  <Application>Microsoft Macintosh PowerPoint</Application>
  <PresentationFormat>On-screen Show (4:3)</PresentationFormat>
  <Paragraphs>158</Paragraphs>
  <Slides>44</Slides>
  <Notes>44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Theme1</vt:lpstr>
      <vt:lpstr>Vascular Investigations</vt:lpstr>
      <vt:lpstr>Slide 2</vt:lpstr>
      <vt:lpstr>Slide 3</vt:lpstr>
      <vt:lpstr>Slide 4</vt:lpstr>
      <vt:lpstr>Slide 5</vt:lpstr>
      <vt:lpstr>Ankle Brachial Index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Femoral Artery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Iatrogenic Complications of Vascular Access</dc:title>
  <dc:creator>Talal A Altuwaijri</dc:creator>
  <cp:lastModifiedBy>Abdulmajeed Altoijry</cp:lastModifiedBy>
  <cp:revision>93</cp:revision>
  <dcterms:created xsi:type="dcterms:W3CDTF">2018-09-08T20:13:27Z</dcterms:created>
  <dcterms:modified xsi:type="dcterms:W3CDTF">2018-09-08T20:47:14Z</dcterms:modified>
</cp:coreProperties>
</file>