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10698475" cx="7589525"/>
  <p:notesSz cx="6858000" cy="9144000"/>
  <p:embeddedFontLst>
    <p:embeddedFont>
      <p:font typeface="Playfair Display"/>
      <p:regular r:id="rId21"/>
      <p:bold r:id="rId22"/>
      <p:italic r:id="rId23"/>
      <p:boldItalic r:id="rId24"/>
    </p:embeddedFont>
    <p:embeddedFont>
      <p:font typeface="Mada"/>
      <p:regular r:id="rId25"/>
      <p:bold r:id="rId26"/>
    </p:embeddedFont>
    <p:embeddedFont>
      <p:font typeface="Fjalla One"/>
      <p:regular r:id="rId27"/>
    </p:embeddedFont>
    <p:embeddedFont>
      <p:font typeface="Life Savers"/>
      <p:regular r:id="rId28"/>
      <p:bold r:id="rId29"/>
    </p:embeddedFont>
    <p:embeddedFont>
      <p:font typeface="Lora"/>
      <p:regular r:id="rId30"/>
      <p:bold r:id="rId31"/>
      <p:italic r:id="rId32"/>
      <p:boldItalic r:id="rId33"/>
    </p:embeddedFont>
    <p:embeddedFont>
      <p:font typeface="Bree Serif"/>
      <p:regular r:id="rId34"/>
    </p:embeddedFont>
    <p:embeddedFont>
      <p:font typeface="Life Savers ExtraBold"/>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AD31294-E79C-4C46-979E-708BD28C97E1}">
  <a:tblStyle styleId="{2AD31294-E79C-4C46-979E-708BD28C97E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PlayfairDisplay-bold.fntdata"/><Relationship Id="rId21" Type="http://schemas.openxmlformats.org/officeDocument/2006/relationships/font" Target="fonts/PlayfairDisplay-regular.fntdata"/><Relationship Id="rId24" Type="http://schemas.openxmlformats.org/officeDocument/2006/relationships/font" Target="fonts/PlayfairDisplay-boldItalic.fntdata"/><Relationship Id="rId23" Type="http://schemas.openxmlformats.org/officeDocument/2006/relationships/font" Target="fonts/PlayfairDispl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ada-bold.fntdata"/><Relationship Id="rId25" Type="http://schemas.openxmlformats.org/officeDocument/2006/relationships/font" Target="fonts/Mada-regular.fntdata"/><Relationship Id="rId28" Type="http://schemas.openxmlformats.org/officeDocument/2006/relationships/font" Target="fonts/LifeSavers-regular.fntdata"/><Relationship Id="rId27" Type="http://schemas.openxmlformats.org/officeDocument/2006/relationships/font" Target="fonts/FjallaOne-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ifeSavers-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ora-bold.fntdata"/><Relationship Id="rId30" Type="http://schemas.openxmlformats.org/officeDocument/2006/relationships/font" Target="fonts/Lora-regular.fntdata"/><Relationship Id="rId11" Type="http://schemas.openxmlformats.org/officeDocument/2006/relationships/slide" Target="slides/slide5.xml"/><Relationship Id="rId33" Type="http://schemas.openxmlformats.org/officeDocument/2006/relationships/font" Target="fonts/Lora-boldItalic.fntdata"/><Relationship Id="rId10" Type="http://schemas.openxmlformats.org/officeDocument/2006/relationships/slide" Target="slides/slide4.xml"/><Relationship Id="rId32" Type="http://schemas.openxmlformats.org/officeDocument/2006/relationships/font" Target="fonts/Lora-italic.fntdata"/><Relationship Id="rId13" Type="http://schemas.openxmlformats.org/officeDocument/2006/relationships/slide" Target="slides/slide7.xml"/><Relationship Id="rId35" Type="http://schemas.openxmlformats.org/officeDocument/2006/relationships/font" Target="fonts/LifeSaversExtraBold-bold.fntdata"/><Relationship Id="rId12" Type="http://schemas.openxmlformats.org/officeDocument/2006/relationships/slide" Target="slides/slide6.xml"/><Relationship Id="rId34" Type="http://schemas.openxmlformats.org/officeDocument/2006/relationships/font" Target="fonts/BreeSerif-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99ed1aa33c_1_10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99ed1aa33c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99ed1aa33c_1_16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99ed1aa33c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99ed1aa33c_1_22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99ed1aa33c_1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99e9c7576b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99e9c757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8029784299_0_3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802978429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99830f2df2_1_4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99830f2df2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99830f2df2_1_17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99830f2df2_1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99830f2df2_1_136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99830f2df2_1_1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99a790ae59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99a790ae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99a790ae59_0_20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99a790ae59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9aee792d99_0_13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9aee792d99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9aee792d99_0_15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9aee792d99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hyperlink" Target="https://docs.google.com/presentation/d/1TKjgKmuF8-7aGjiAgt-2f6dUWPkTI7rnH1d3RF0xuIw/edit?usp=sharing" TargetMode="External"/><Relationship Id="rId6" Type="http://schemas.openxmlformats.org/officeDocument/2006/relationships/image" Target="../media/image5.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image" Target="../media/image25.png"/><Relationship Id="rId6"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docs.google.com/presentation/d/1Vrjo7faTQ5wyZgLVjgKEQnyb9mHaPPYaExEd438A2QE/edit?usp=shar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3" name="Google Shape;63;p13"/>
          <p:cNvSpPr txBox="1"/>
          <p:nvPr/>
        </p:nvSpPr>
        <p:spPr>
          <a:xfrm>
            <a:off x="1647825" y="2744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006D77"/>
                </a:solidFill>
                <a:latin typeface="Lora"/>
                <a:ea typeface="Lora"/>
                <a:cs typeface="Lora"/>
                <a:sym typeface="Lora"/>
              </a:rPr>
              <a:t>Trauma</a:t>
            </a:r>
            <a:endParaRPr sz="3600">
              <a:solidFill>
                <a:srgbClr val="006D77"/>
              </a:solidFill>
              <a:latin typeface="Lora"/>
              <a:ea typeface="Lora"/>
              <a:cs typeface="Lora"/>
              <a:sym typeface="Lora"/>
            </a:endParaRPr>
          </a:p>
        </p:txBody>
      </p:sp>
      <p:cxnSp>
        <p:nvCxnSpPr>
          <p:cNvPr id="64" name="Google Shape;64;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1276350" y="5162550"/>
            <a:ext cx="5734200" cy="33816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Mention the epidemiology of trauma.</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mechanism of trauma (Penetrating, Blunt trauma).</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Explain the prehospital care in trauma.</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triage and scoring for severity in trauma cases.</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Describe the emergency department management per “ATLS” protocol. </a:t>
            </a:r>
            <a:endParaRPr sz="1000">
              <a:solidFill>
                <a:srgbClr val="6AA84F"/>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primary survey (diagnosis of the problems and immediate </a:t>
            </a:r>
            <a:r>
              <a:rPr lang="en-GB" sz="1200">
                <a:solidFill>
                  <a:srgbClr val="E29578"/>
                </a:solidFill>
                <a:latin typeface="Mada"/>
                <a:ea typeface="Mada"/>
                <a:cs typeface="Mada"/>
                <a:sym typeface="Mada"/>
              </a:rPr>
              <a:t>management)</a:t>
            </a:r>
            <a:r>
              <a:rPr lang="en-GB" sz="1200">
                <a:solidFill>
                  <a:srgbClr val="E29578"/>
                </a:solidFill>
                <a:latin typeface="Mada"/>
                <a:ea typeface="Mada"/>
                <a:cs typeface="Mada"/>
                <a:sym typeface="Mada"/>
              </a:rPr>
              <a:t>.</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Recognize the adjuncts to primary survey</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secondary survey.</a:t>
            </a:r>
            <a:endParaRPr sz="1200">
              <a:solidFill>
                <a:srgbClr val="E29578"/>
              </a:solidFill>
              <a:latin typeface="Mada"/>
              <a:ea typeface="Mada"/>
              <a:cs typeface="Mada"/>
              <a:sym typeface="Mada"/>
            </a:endParaRPr>
          </a:p>
        </p:txBody>
      </p:sp>
      <p:sp>
        <p:nvSpPr>
          <p:cNvPr id="68" name="Google Shape;68;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5">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pic>
        <p:nvPicPr>
          <p:cNvPr id="71" name="Google Shape;71;p13"/>
          <p:cNvPicPr preferRelativeResize="0"/>
          <p:nvPr/>
        </p:nvPicPr>
        <p:blipFill rotWithShape="1">
          <a:blip r:embed="rId6">
            <a:alphaModFix/>
          </a:blip>
          <a:srcRect b="0" l="0" r="0" t="0"/>
          <a:stretch/>
        </p:blipFill>
        <p:spPr>
          <a:xfrm>
            <a:off x="4094025" y="-12575"/>
            <a:ext cx="1261875" cy="1261875"/>
          </a:xfrm>
          <a:prstGeom prst="rect">
            <a:avLst/>
          </a:prstGeom>
          <a:noFill/>
          <a:ln>
            <a:noFill/>
          </a:ln>
        </p:spPr>
      </p:pic>
      <p:sp>
        <p:nvSpPr>
          <p:cNvPr id="72" name="Google Shape;72;p13"/>
          <p:cNvSpPr/>
          <p:nvPr/>
        </p:nvSpPr>
        <p:spPr>
          <a:xfrm>
            <a:off x="1922775" y="10115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3"/>
          <p:cNvPicPr preferRelativeResize="0"/>
          <p:nvPr/>
        </p:nvPicPr>
        <p:blipFill>
          <a:blip r:embed="rId7">
            <a:alphaModFix/>
          </a:blip>
          <a:stretch>
            <a:fillRect/>
          </a:stretch>
        </p:blipFill>
        <p:spPr>
          <a:xfrm>
            <a:off x="409350" y="238544"/>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2"/>
          <p:cNvSpPr txBox="1"/>
          <p:nvPr/>
        </p:nvSpPr>
        <p:spPr>
          <a:xfrm>
            <a:off x="1061300" y="2368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The ATLS concept</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97" name="Google Shape;397;p22"/>
          <p:cNvCxnSpPr/>
          <p:nvPr/>
        </p:nvCxnSpPr>
        <p:spPr>
          <a:xfrm>
            <a:off x="2381875" y="753750"/>
            <a:ext cx="2880000" cy="3900"/>
          </a:xfrm>
          <a:prstGeom prst="straightConnector1">
            <a:avLst/>
          </a:prstGeom>
          <a:noFill/>
          <a:ln cap="flat" cmpd="sng" w="19050">
            <a:solidFill>
              <a:srgbClr val="83C5BE"/>
            </a:solidFill>
            <a:prstDash val="solid"/>
            <a:round/>
            <a:headEnd len="med" w="med" type="oval"/>
            <a:tailEnd len="med" w="med" type="oval"/>
          </a:ln>
        </p:spPr>
      </p:cxnSp>
      <p:grpSp>
        <p:nvGrpSpPr>
          <p:cNvPr id="398" name="Google Shape;398;p22"/>
          <p:cNvGrpSpPr/>
          <p:nvPr/>
        </p:nvGrpSpPr>
        <p:grpSpPr>
          <a:xfrm>
            <a:off x="323344" y="884990"/>
            <a:ext cx="467181" cy="476434"/>
            <a:chOff x="2410712" y="2415450"/>
            <a:chExt cx="312600" cy="312600"/>
          </a:xfrm>
        </p:grpSpPr>
        <p:sp>
          <p:nvSpPr>
            <p:cNvPr id="399" name="Google Shape;399;p2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1" name="Google Shape;401;p22"/>
          <p:cNvSpPr txBox="1"/>
          <p:nvPr/>
        </p:nvSpPr>
        <p:spPr>
          <a:xfrm>
            <a:off x="780625" y="9116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The Primary Survey:</a:t>
            </a:r>
            <a:r>
              <a:rPr b="1" lang="en-GB" sz="1800">
                <a:solidFill>
                  <a:srgbClr val="006D77"/>
                </a:solidFill>
                <a:highlight>
                  <a:srgbClr val="EDF9F9"/>
                </a:highlight>
                <a:latin typeface="Lora"/>
                <a:ea typeface="Lora"/>
                <a:cs typeface="Lora"/>
                <a:sym typeface="Lora"/>
              </a:rPr>
              <a:t> </a:t>
            </a:r>
            <a:endParaRPr b="1" sz="1800">
              <a:solidFill>
                <a:srgbClr val="006D77"/>
              </a:solidFill>
              <a:highlight>
                <a:srgbClr val="EDF9F9"/>
              </a:highlight>
              <a:latin typeface="Lora"/>
              <a:ea typeface="Lora"/>
              <a:cs typeface="Lora"/>
              <a:sym typeface="Lora"/>
            </a:endParaRPr>
          </a:p>
        </p:txBody>
      </p:sp>
      <p:sp>
        <p:nvSpPr>
          <p:cNvPr id="402" name="Google Shape;402;p22"/>
          <p:cNvSpPr/>
          <p:nvPr/>
        </p:nvSpPr>
        <p:spPr>
          <a:xfrm>
            <a:off x="562436" y="1677775"/>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2"/>
          <p:cNvSpPr txBox="1"/>
          <p:nvPr/>
        </p:nvSpPr>
        <p:spPr>
          <a:xfrm>
            <a:off x="636525" y="1746088"/>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1D2542"/>
                </a:solidFill>
                <a:latin typeface="Life Savers"/>
                <a:ea typeface="Life Savers"/>
                <a:cs typeface="Life Savers"/>
                <a:sym typeface="Life Savers"/>
              </a:rPr>
              <a:t>D</a:t>
            </a:r>
            <a:endParaRPr b="1" sz="2000">
              <a:solidFill>
                <a:srgbClr val="1D2542"/>
              </a:solidFill>
              <a:latin typeface="Life Savers"/>
              <a:ea typeface="Life Savers"/>
              <a:cs typeface="Life Savers"/>
              <a:sym typeface="Life Savers"/>
            </a:endParaRPr>
          </a:p>
        </p:txBody>
      </p:sp>
      <p:sp>
        <p:nvSpPr>
          <p:cNvPr id="404" name="Google Shape;404;p22"/>
          <p:cNvSpPr txBox="1"/>
          <p:nvPr/>
        </p:nvSpPr>
        <p:spPr>
          <a:xfrm>
            <a:off x="1259250" y="1712300"/>
            <a:ext cx="2880000" cy="199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u="sng">
                <a:latin typeface="Mada"/>
                <a:ea typeface="Mada"/>
                <a:cs typeface="Mada"/>
                <a:sym typeface="Mada"/>
              </a:rPr>
              <a:t>D</a:t>
            </a:r>
            <a:r>
              <a:rPr b="1" lang="en-GB">
                <a:latin typeface="Mada"/>
                <a:ea typeface="Mada"/>
                <a:cs typeface="Mada"/>
                <a:sym typeface="Mada"/>
              </a:rPr>
              <a:t>isability </a:t>
            </a:r>
            <a:r>
              <a:rPr b="1" baseline="30000" lang="en-GB">
                <a:latin typeface="Mada"/>
                <a:ea typeface="Mada"/>
                <a:cs typeface="Mada"/>
                <a:sym typeface="Mada"/>
              </a:rPr>
              <a:t>1</a:t>
            </a:r>
            <a:endParaRPr b="1" baseline="30000">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Baseline neurologic evaluation  </a:t>
            </a:r>
            <a:endParaRPr baseline="30000">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Glasgow Coma Scale score </a:t>
            </a:r>
            <a:r>
              <a:rPr lang="en-GB">
                <a:solidFill>
                  <a:srgbClr val="6AA84F"/>
                </a:solidFill>
                <a:latin typeface="Mada"/>
                <a:ea typeface="Mada"/>
                <a:cs typeface="Mada"/>
                <a:sym typeface="Mada"/>
              </a:rPr>
              <a:t>by calculating: eye opening response + verbal response + motor response</a:t>
            </a:r>
            <a:endParaRPr baseline="30000">
              <a:solidFill>
                <a:srgbClr val="6AA84F"/>
              </a:solidFill>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Pupillary response </a:t>
            </a:r>
            <a:r>
              <a:rPr baseline="30000" lang="en-GB">
                <a:latin typeface="Mada"/>
                <a:ea typeface="Mada"/>
                <a:cs typeface="Mada"/>
                <a:sym typeface="Mada"/>
              </a:rPr>
              <a:t>2</a:t>
            </a:r>
            <a:r>
              <a:rPr lang="en-GB">
                <a:latin typeface="Mada"/>
                <a:ea typeface="Mada"/>
                <a:cs typeface="Mada"/>
                <a:sym typeface="Mada"/>
              </a:rPr>
              <a:t> </a:t>
            </a:r>
            <a:endParaRPr baseline="30000">
              <a:solidFill>
                <a:schemeClr val="dk1"/>
              </a:solidFill>
              <a:latin typeface="Mada"/>
              <a:ea typeface="Mada"/>
              <a:cs typeface="Mada"/>
              <a:sym typeface="Mada"/>
            </a:endParaRPr>
          </a:p>
        </p:txBody>
      </p:sp>
      <p:sp>
        <p:nvSpPr>
          <p:cNvPr id="405" name="Google Shape;405;p22"/>
          <p:cNvSpPr/>
          <p:nvPr/>
        </p:nvSpPr>
        <p:spPr>
          <a:xfrm>
            <a:off x="74475" y="8723850"/>
            <a:ext cx="7440600" cy="18921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800">
                <a:solidFill>
                  <a:srgbClr val="6AA84F"/>
                </a:solidFill>
                <a:latin typeface="Mada"/>
                <a:ea typeface="Mada"/>
                <a:cs typeface="Mada"/>
                <a:sym typeface="Mada"/>
              </a:rPr>
              <a:t>1. It’s essential to identify neurological injuries in order to: A- avoid secondary brain injury B- identify surgically correctable lesions C- provide a baseline GCS to </a:t>
            </a:r>
            <a:r>
              <a:rPr lang="en-GB" sz="800">
                <a:solidFill>
                  <a:srgbClr val="6AA84F"/>
                </a:solidFill>
                <a:latin typeface="Mada"/>
                <a:ea typeface="Mada"/>
                <a:cs typeface="Mada"/>
                <a:sym typeface="Mada"/>
              </a:rPr>
              <a:t>identify</a:t>
            </a:r>
            <a:r>
              <a:rPr lang="en-GB" sz="800">
                <a:solidFill>
                  <a:srgbClr val="6AA84F"/>
                </a:solidFill>
                <a:latin typeface="Mada"/>
                <a:ea typeface="Mada"/>
                <a:cs typeface="Mada"/>
                <a:sym typeface="Mada"/>
              </a:rPr>
              <a:t> trends and changes throughout treatment process. </a:t>
            </a:r>
            <a:endParaRPr sz="800">
              <a:solidFill>
                <a:srgbClr val="6AA84F"/>
              </a:solidFill>
              <a:latin typeface="Mada"/>
              <a:ea typeface="Mada"/>
              <a:cs typeface="Mada"/>
              <a:sym typeface="Mada"/>
            </a:endParaRPr>
          </a:p>
          <a:p>
            <a:pPr indent="0" lvl="0" marL="0" rtl="0" algn="l">
              <a:lnSpc>
                <a:spcPct val="100000"/>
              </a:lnSpc>
              <a:spcBef>
                <a:spcPts val="0"/>
              </a:spcBef>
              <a:spcAft>
                <a:spcPts val="0"/>
              </a:spcAft>
              <a:buNone/>
            </a:pPr>
            <a:r>
              <a:rPr lang="en-GB" sz="800">
                <a:solidFill>
                  <a:srgbClr val="6AA84F"/>
                </a:solidFill>
                <a:latin typeface="Mada"/>
                <a:ea typeface="Mada"/>
                <a:cs typeface="Mada"/>
                <a:sym typeface="Mada"/>
              </a:rPr>
              <a:t>2. Check the pupils for asymmetry. If the pupils are symmetrical and reactive it’s most likely that the patient doesn’t have a skull injury. But if there’s bleeding and pressure in one side it will press on the nerves and the muscle of the pupils making them </a:t>
            </a:r>
            <a:r>
              <a:rPr lang="en-GB" sz="800">
                <a:solidFill>
                  <a:srgbClr val="6AA84F"/>
                </a:solidFill>
                <a:latin typeface="Mada"/>
                <a:ea typeface="Mada"/>
                <a:cs typeface="Mada"/>
                <a:sym typeface="Mada"/>
              </a:rPr>
              <a:t>unequal/asymmetrical and you need to start worrying about intracranial bleeding</a:t>
            </a:r>
            <a:r>
              <a:rPr lang="en-GB" sz="800">
                <a:solidFill>
                  <a:srgbClr val="6AA84F"/>
                </a:solidFill>
                <a:latin typeface="Mada"/>
                <a:ea typeface="Mada"/>
                <a:cs typeface="Mada"/>
                <a:sym typeface="Mada"/>
              </a:rPr>
              <a:t>. </a:t>
            </a:r>
            <a:endParaRPr sz="800">
              <a:solidFill>
                <a:srgbClr val="6AA84F"/>
              </a:solidFill>
              <a:latin typeface="Mada"/>
              <a:ea typeface="Mada"/>
              <a:cs typeface="Mada"/>
              <a:sym typeface="Mada"/>
            </a:endParaRPr>
          </a:p>
          <a:p>
            <a:pPr indent="0" lvl="0" marL="0" rtl="0" algn="l">
              <a:lnSpc>
                <a:spcPct val="100000"/>
              </a:lnSpc>
              <a:spcBef>
                <a:spcPts val="0"/>
              </a:spcBef>
              <a:spcAft>
                <a:spcPts val="0"/>
              </a:spcAft>
              <a:buNone/>
            </a:pPr>
            <a:r>
              <a:rPr lang="en-GB" sz="800">
                <a:solidFill>
                  <a:srgbClr val="6AA84F"/>
                </a:solidFill>
                <a:latin typeface="Mada"/>
                <a:ea typeface="Mada"/>
                <a:cs typeface="Mada"/>
                <a:sym typeface="Mada"/>
              </a:rPr>
              <a:t>3</a:t>
            </a:r>
            <a:r>
              <a:rPr lang="en-GB" sz="800">
                <a:solidFill>
                  <a:srgbClr val="6AA84F"/>
                </a:solidFill>
                <a:latin typeface="Mada"/>
                <a:ea typeface="Mada"/>
                <a:cs typeface="Mada"/>
                <a:sym typeface="Mada"/>
              </a:rPr>
              <a:t>. To make sure you’re not missing any lesions.</a:t>
            </a:r>
            <a:endParaRPr sz="800">
              <a:solidFill>
                <a:srgbClr val="6AA84F"/>
              </a:solidFill>
              <a:latin typeface="Mada"/>
              <a:ea typeface="Mada"/>
              <a:cs typeface="Mada"/>
              <a:sym typeface="Mada"/>
            </a:endParaRPr>
          </a:p>
          <a:p>
            <a:pPr indent="0" lvl="0" marL="0" rtl="0" algn="l">
              <a:lnSpc>
                <a:spcPct val="100000"/>
              </a:lnSpc>
              <a:spcBef>
                <a:spcPts val="0"/>
              </a:spcBef>
              <a:spcAft>
                <a:spcPts val="0"/>
              </a:spcAft>
              <a:buNone/>
            </a:pPr>
            <a:r>
              <a:rPr lang="en-GB" sz="800">
                <a:solidFill>
                  <a:srgbClr val="6AA84F"/>
                </a:solidFill>
                <a:latin typeface="Mada"/>
                <a:ea typeface="Mada"/>
                <a:cs typeface="Mada"/>
                <a:sym typeface="Mada"/>
              </a:rPr>
              <a:t>4. because they’re usually weak and on medications; which alters injury response. E.g. The patient may not be able to respond to hypovolemia by increasing the heart rate because of age, pre-existing cardiac disease or medications such as β-blockers or calcium channel blockers.</a:t>
            </a:r>
            <a:endParaRPr sz="800">
              <a:solidFill>
                <a:srgbClr val="6AA84F"/>
              </a:solidFill>
              <a:latin typeface="Mada"/>
              <a:ea typeface="Mada"/>
              <a:cs typeface="Mada"/>
              <a:sym typeface="Mada"/>
            </a:endParaRPr>
          </a:p>
          <a:p>
            <a:pPr indent="0" lvl="0" marL="0" rtl="0" algn="l">
              <a:lnSpc>
                <a:spcPct val="100000"/>
              </a:lnSpc>
              <a:spcBef>
                <a:spcPts val="0"/>
              </a:spcBef>
              <a:spcAft>
                <a:spcPts val="0"/>
              </a:spcAft>
              <a:buNone/>
            </a:pPr>
            <a:r>
              <a:rPr lang="en-GB" sz="800">
                <a:solidFill>
                  <a:srgbClr val="6AA84F"/>
                </a:solidFill>
                <a:latin typeface="Mada"/>
                <a:ea typeface="Mada"/>
                <a:cs typeface="Mada"/>
                <a:sym typeface="Mada"/>
              </a:rPr>
              <a:t>5. The effective resuscitation of the injured child requires an appreciation of the physiological differences that exist between children and adults. The normal cardiovascular and respiratory parameters vary with age. For example, the normal heart rate of a newborn infant is 160 beats/minute; the normal respiratory rate of a 1-year-old is about 30 breaths per minute.</a:t>
            </a:r>
            <a:endParaRPr sz="800">
              <a:solidFill>
                <a:srgbClr val="6AA84F"/>
              </a:solidFill>
              <a:latin typeface="Mada"/>
              <a:ea typeface="Mada"/>
              <a:cs typeface="Mada"/>
              <a:sym typeface="Mada"/>
            </a:endParaRPr>
          </a:p>
          <a:p>
            <a:pPr indent="0" lvl="0" marL="0" rtl="0" algn="l">
              <a:lnSpc>
                <a:spcPct val="100000"/>
              </a:lnSpc>
              <a:spcBef>
                <a:spcPts val="0"/>
              </a:spcBef>
              <a:spcAft>
                <a:spcPts val="0"/>
              </a:spcAft>
              <a:buNone/>
            </a:pPr>
            <a:r>
              <a:rPr lang="en-GB" sz="800">
                <a:solidFill>
                  <a:srgbClr val="6AA84F"/>
                </a:solidFill>
                <a:latin typeface="Mada"/>
                <a:ea typeface="Mada"/>
                <a:cs typeface="Mada"/>
                <a:sym typeface="Mada"/>
              </a:rPr>
              <a:t>6. If you lay a pregnant lady on her back, the uterus (i</a:t>
            </a:r>
            <a:r>
              <a:rPr lang="en-GB" sz="800">
                <a:solidFill>
                  <a:srgbClr val="6AA84F"/>
                </a:solidFill>
                <a:latin typeface="Mada"/>
                <a:ea typeface="Mada"/>
                <a:cs typeface="Mada"/>
                <a:sym typeface="Mada"/>
              </a:rPr>
              <a:t>n the 2nd &amp; 3rd trimester) </a:t>
            </a:r>
            <a:r>
              <a:rPr lang="en-GB" sz="800">
                <a:solidFill>
                  <a:srgbClr val="6AA84F"/>
                </a:solidFill>
                <a:latin typeface="Mada"/>
                <a:ea typeface="Mada"/>
                <a:cs typeface="Mada"/>
                <a:sym typeface="Mada"/>
              </a:rPr>
              <a:t>will compress and weigh down on </a:t>
            </a:r>
            <a:r>
              <a:rPr lang="en-GB" sz="800">
                <a:solidFill>
                  <a:srgbClr val="6AA84F"/>
                </a:solidFill>
                <a:latin typeface="Mada"/>
                <a:ea typeface="Mada"/>
                <a:cs typeface="Mada"/>
                <a:sym typeface="Mada"/>
              </a:rPr>
              <a:t>vasculature (IVC)</a:t>
            </a:r>
            <a:r>
              <a:rPr lang="en-GB" sz="800">
                <a:solidFill>
                  <a:srgbClr val="6AA84F"/>
                </a:solidFill>
                <a:latin typeface="Mada"/>
                <a:ea typeface="Mada"/>
                <a:cs typeface="Mada"/>
                <a:sym typeface="Mada"/>
              </a:rPr>
              <a:t> leading to hypotension. </a:t>
            </a:r>
            <a:r>
              <a:rPr b="1" lang="en-GB" sz="800" u="sng">
                <a:solidFill>
                  <a:srgbClr val="6AA84F"/>
                </a:solidFill>
                <a:latin typeface="Mada"/>
                <a:ea typeface="Mada"/>
                <a:cs typeface="Mada"/>
                <a:sym typeface="Mada"/>
              </a:rPr>
              <a:t>To avoid this:</a:t>
            </a:r>
            <a:r>
              <a:rPr b="1" lang="en-GB" sz="800">
                <a:solidFill>
                  <a:srgbClr val="6AA84F"/>
                </a:solidFill>
                <a:latin typeface="Mada"/>
                <a:ea typeface="Mada"/>
                <a:cs typeface="Mada"/>
                <a:sym typeface="Mada"/>
              </a:rPr>
              <a:t> rest her on her left side.</a:t>
            </a:r>
            <a:endParaRPr b="1" sz="800">
              <a:solidFill>
                <a:srgbClr val="6AA84F"/>
              </a:solidFill>
              <a:latin typeface="Mada"/>
              <a:ea typeface="Mada"/>
              <a:cs typeface="Mada"/>
              <a:sym typeface="Mada"/>
            </a:endParaRPr>
          </a:p>
        </p:txBody>
      </p:sp>
      <p:pic>
        <p:nvPicPr>
          <p:cNvPr id="406" name="Google Shape;406;p22"/>
          <p:cNvPicPr preferRelativeResize="0"/>
          <p:nvPr/>
        </p:nvPicPr>
        <p:blipFill>
          <a:blip r:embed="rId3">
            <a:alphaModFix/>
          </a:blip>
          <a:stretch>
            <a:fillRect/>
          </a:stretch>
        </p:blipFill>
        <p:spPr>
          <a:xfrm>
            <a:off x="4171500" y="1652475"/>
            <a:ext cx="1685475" cy="1892099"/>
          </a:xfrm>
          <a:prstGeom prst="rect">
            <a:avLst/>
          </a:prstGeom>
          <a:noFill/>
          <a:ln cap="flat" cmpd="sng" w="9525">
            <a:solidFill>
              <a:srgbClr val="000000"/>
            </a:solidFill>
            <a:prstDash val="solid"/>
            <a:round/>
            <a:headEnd len="sm" w="sm" type="none"/>
            <a:tailEnd len="sm" w="sm" type="none"/>
          </a:ln>
        </p:spPr>
      </p:pic>
      <p:sp>
        <p:nvSpPr>
          <p:cNvPr id="407" name="Google Shape;407;p22"/>
          <p:cNvSpPr/>
          <p:nvPr/>
        </p:nvSpPr>
        <p:spPr>
          <a:xfrm>
            <a:off x="562436" y="4268575"/>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08" name="Google Shape;408;p22"/>
          <p:cNvSpPr txBox="1"/>
          <p:nvPr/>
        </p:nvSpPr>
        <p:spPr>
          <a:xfrm>
            <a:off x="636525" y="4336888"/>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Life Savers"/>
                <a:ea typeface="Life Savers"/>
                <a:cs typeface="Life Savers"/>
                <a:sym typeface="Life Savers"/>
              </a:rPr>
              <a:t>E</a:t>
            </a:r>
            <a:endParaRPr b="1" sz="2000">
              <a:solidFill>
                <a:srgbClr val="FFFFFF"/>
              </a:solidFill>
              <a:latin typeface="Life Savers"/>
              <a:ea typeface="Life Savers"/>
              <a:cs typeface="Life Savers"/>
              <a:sym typeface="Life Savers"/>
            </a:endParaRPr>
          </a:p>
        </p:txBody>
      </p:sp>
      <p:sp>
        <p:nvSpPr>
          <p:cNvPr id="409" name="Google Shape;409;p22"/>
          <p:cNvSpPr txBox="1"/>
          <p:nvPr/>
        </p:nvSpPr>
        <p:spPr>
          <a:xfrm>
            <a:off x="1259250" y="4303100"/>
            <a:ext cx="3100500" cy="171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u="sng">
                <a:latin typeface="Mada"/>
                <a:ea typeface="Mada"/>
                <a:cs typeface="Mada"/>
                <a:sym typeface="Mada"/>
              </a:rPr>
              <a:t>E</a:t>
            </a:r>
            <a:r>
              <a:rPr b="1" lang="en-GB">
                <a:latin typeface="Mada"/>
                <a:ea typeface="Mada"/>
                <a:cs typeface="Mada"/>
                <a:sym typeface="Mada"/>
              </a:rPr>
              <a:t>xposure / </a:t>
            </a:r>
            <a:r>
              <a:rPr b="1" lang="en-GB" u="sng">
                <a:latin typeface="Mada"/>
                <a:ea typeface="Mada"/>
                <a:cs typeface="Mada"/>
                <a:sym typeface="Mada"/>
              </a:rPr>
              <a:t>E</a:t>
            </a:r>
            <a:r>
              <a:rPr b="1" lang="en-GB">
                <a:latin typeface="Mada"/>
                <a:ea typeface="Mada"/>
                <a:cs typeface="Mada"/>
                <a:sym typeface="Mada"/>
              </a:rPr>
              <a:t>nvironment</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Completely undress the patient </a:t>
            </a:r>
            <a:r>
              <a:rPr baseline="30000" lang="en-GB">
                <a:latin typeface="Mada"/>
                <a:ea typeface="Mada"/>
                <a:cs typeface="Mada"/>
                <a:sym typeface="Mada"/>
              </a:rPr>
              <a:t>3</a:t>
            </a:r>
            <a:endParaRPr baseline="30000">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Prevent hypothermia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b="1" lang="en-GB">
                <a:latin typeface="Mada"/>
                <a:ea typeface="Mada"/>
                <a:cs typeface="Mada"/>
                <a:sym typeface="Mada"/>
              </a:rPr>
              <a:t>Pitfalls: </a:t>
            </a:r>
            <a:r>
              <a:rPr lang="en-GB">
                <a:latin typeface="Mada"/>
                <a:ea typeface="Mada"/>
                <a:cs typeface="Mada"/>
                <a:sym typeface="Mada"/>
              </a:rPr>
              <a:t>Missed injuries</a:t>
            </a:r>
            <a:endParaRPr>
              <a:latin typeface="Mada"/>
              <a:ea typeface="Mada"/>
              <a:cs typeface="Mada"/>
              <a:sym typeface="Mada"/>
            </a:endParaRPr>
          </a:p>
          <a:p>
            <a:pPr indent="0" lvl="0" marL="0" rtl="0" algn="l">
              <a:lnSpc>
                <a:spcPct val="115000"/>
              </a:lnSpc>
              <a:spcBef>
                <a:spcPts val="1600"/>
              </a:spcBef>
              <a:spcAft>
                <a:spcPts val="1600"/>
              </a:spcAft>
              <a:buNone/>
            </a:pPr>
            <a:r>
              <a:t/>
            </a:r>
            <a:endParaRPr>
              <a:latin typeface="Mada"/>
              <a:ea typeface="Mada"/>
              <a:cs typeface="Mada"/>
              <a:sym typeface="Mada"/>
            </a:endParaRPr>
          </a:p>
        </p:txBody>
      </p:sp>
      <p:pic>
        <p:nvPicPr>
          <p:cNvPr id="410" name="Google Shape;410;p22"/>
          <p:cNvPicPr preferRelativeResize="0"/>
          <p:nvPr/>
        </p:nvPicPr>
        <p:blipFill>
          <a:blip r:embed="rId4">
            <a:alphaModFix/>
          </a:blip>
          <a:stretch>
            <a:fillRect/>
          </a:stretch>
        </p:blipFill>
        <p:spPr>
          <a:xfrm>
            <a:off x="1109633" y="5118620"/>
            <a:ext cx="242925" cy="242925"/>
          </a:xfrm>
          <a:prstGeom prst="rect">
            <a:avLst/>
          </a:prstGeom>
          <a:noFill/>
          <a:ln>
            <a:noFill/>
          </a:ln>
        </p:spPr>
      </p:pic>
      <p:cxnSp>
        <p:nvCxnSpPr>
          <p:cNvPr id="411" name="Google Shape;411;p22"/>
          <p:cNvCxnSpPr/>
          <p:nvPr/>
        </p:nvCxnSpPr>
        <p:spPr>
          <a:xfrm>
            <a:off x="1426650" y="4041338"/>
            <a:ext cx="4698000" cy="6900"/>
          </a:xfrm>
          <a:prstGeom prst="straightConnector1">
            <a:avLst/>
          </a:prstGeom>
          <a:noFill/>
          <a:ln cap="flat" cmpd="sng" w="19050">
            <a:solidFill>
              <a:srgbClr val="7ECCC6"/>
            </a:solidFill>
            <a:prstDash val="dash"/>
            <a:round/>
            <a:headEnd len="med" w="med" type="none"/>
            <a:tailEnd len="med" w="med" type="none"/>
          </a:ln>
        </p:spPr>
      </p:cxnSp>
      <p:cxnSp>
        <p:nvCxnSpPr>
          <p:cNvPr id="412" name="Google Shape;412;p22"/>
          <p:cNvCxnSpPr/>
          <p:nvPr/>
        </p:nvCxnSpPr>
        <p:spPr>
          <a:xfrm>
            <a:off x="1426650" y="5717738"/>
            <a:ext cx="4698000" cy="6900"/>
          </a:xfrm>
          <a:prstGeom prst="straightConnector1">
            <a:avLst/>
          </a:prstGeom>
          <a:noFill/>
          <a:ln cap="flat" cmpd="sng" w="19050">
            <a:solidFill>
              <a:srgbClr val="7ECCC6"/>
            </a:solidFill>
            <a:prstDash val="dash"/>
            <a:round/>
            <a:headEnd len="med" w="med" type="none"/>
            <a:tailEnd len="med" w="med" type="none"/>
          </a:ln>
        </p:spPr>
      </p:cxnSp>
      <p:grpSp>
        <p:nvGrpSpPr>
          <p:cNvPr id="413" name="Google Shape;413;p22"/>
          <p:cNvGrpSpPr/>
          <p:nvPr/>
        </p:nvGrpSpPr>
        <p:grpSpPr>
          <a:xfrm>
            <a:off x="323344" y="6295190"/>
            <a:ext cx="467181" cy="476434"/>
            <a:chOff x="2410712" y="2415450"/>
            <a:chExt cx="312600" cy="312600"/>
          </a:xfrm>
        </p:grpSpPr>
        <p:sp>
          <p:nvSpPr>
            <p:cNvPr id="414" name="Google Shape;414;p2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p22"/>
          <p:cNvSpPr txBox="1"/>
          <p:nvPr/>
        </p:nvSpPr>
        <p:spPr>
          <a:xfrm>
            <a:off x="780625" y="63218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Special Considerations</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grpSp>
        <p:nvGrpSpPr>
          <p:cNvPr id="417" name="Google Shape;417;p22"/>
          <p:cNvGrpSpPr/>
          <p:nvPr/>
        </p:nvGrpSpPr>
        <p:grpSpPr>
          <a:xfrm rot="1196899">
            <a:off x="4388816" y="7167511"/>
            <a:ext cx="589688" cy="367560"/>
            <a:chOff x="5284275" y="2151275"/>
            <a:chExt cx="327450" cy="251075"/>
          </a:xfrm>
        </p:grpSpPr>
        <p:sp>
          <p:nvSpPr>
            <p:cNvPr id="418" name="Google Shape;418;p22"/>
            <p:cNvSpPr/>
            <p:nvPr/>
          </p:nvSpPr>
          <p:spPr>
            <a:xfrm>
              <a:off x="5472850" y="2346025"/>
              <a:ext cx="175" cy="250"/>
            </a:xfrm>
            <a:custGeom>
              <a:rect b="b" l="l" r="r" t="t"/>
              <a:pathLst>
                <a:path extrusionOk="0" h="10" w="7">
                  <a:moveTo>
                    <a:pt x="2" y="1"/>
                  </a:moveTo>
                  <a:cubicBezTo>
                    <a:pt x="0" y="1"/>
                    <a:pt x="0" y="4"/>
                    <a:pt x="6" y="10"/>
                  </a:cubicBezTo>
                  <a:cubicBezTo>
                    <a:pt x="6" y="4"/>
                    <a:pt x="3" y="1"/>
                    <a:pt x="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2"/>
            <p:cNvSpPr/>
            <p:nvPr/>
          </p:nvSpPr>
          <p:spPr>
            <a:xfrm>
              <a:off x="5472700" y="2333150"/>
              <a:ext cx="325" cy="625"/>
            </a:xfrm>
            <a:custGeom>
              <a:rect b="b" l="l" r="r" t="t"/>
              <a:pathLst>
                <a:path extrusionOk="0" h="25" w="13">
                  <a:moveTo>
                    <a:pt x="12" y="1"/>
                  </a:moveTo>
                  <a:cubicBezTo>
                    <a:pt x="12" y="1"/>
                    <a:pt x="12" y="1"/>
                    <a:pt x="0" y="13"/>
                  </a:cubicBezTo>
                  <a:lnTo>
                    <a:pt x="12" y="25"/>
                  </a:lnTo>
                  <a:cubicBezTo>
                    <a:pt x="12" y="13"/>
                    <a:pt x="12"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2"/>
            <p:cNvSpPr/>
            <p:nvPr/>
          </p:nvSpPr>
          <p:spPr>
            <a:xfrm>
              <a:off x="5467350" y="2352800"/>
              <a:ext cx="900" cy="150"/>
            </a:xfrm>
            <a:custGeom>
              <a:rect b="b" l="l" r="r" t="t"/>
              <a:pathLst>
                <a:path extrusionOk="0" h="6" w="36">
                  <a:moveTo>
                    <a:pt x="0" y="1"/>
                  </a:moveTo>
                  <a:cubicBezTo>
                    <a:pt x="8" y="1"/>
                    <a:pt x="16" y="6"/>
                    <a:pt x="24" y="6"/>
                  </a:cubicBezTo>
                  <a:cubicBezTo>
                    <a:pt x="28" y="6"/>
                    <a:pt x="32" y="4"/>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2"/>
            <p:cNvSpPr/>
            <p:nvPr/>
          </p:nvSpPr>
          <p:spPr>
            <a:xfrm>
              <a:off x="5405725" y="2295050"/>
              <a:ext cx="25" cy="625"/>
            </a:xfrm>
            <a:custGeom>
              <a:rect b="b" l="l" r="r" t="t"/>
              <a:pathLst>
                <a:path extrusionOk="0" h="25" w="1">
                  <a:moveTo>
                    <a:pt x="0" y="25"/>
                  </a:moveTo>
                  <a:cubicBezTo>
                    <a:pt x="0" y="13"/>
                    <a:pt x="0" y="13"/>
                    <a:pt x="0" y="1"/>
                  </a:cubicBezTo>
                  <a:cubicBezTo>
                    <a:pt x="0" y="1"/>
                    <a:pt x="0" y="1"/>
                    <a:pt x="0" y="1"/>
                  </a:cubicBezTo>
                  <a:lnTo>
                    <a:pt x="0" y="2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2"/>
            <p:cNvSpPr/>
            <p:nvPr/>
          </p:nvSpPr>
          <p:spPr>
            <a:xfrm>
              <a:off x="5460800" y="2322150"/>
              <a:ext cx="600" cy="325"/>
            </a:xfrm>
            <a:custGeom>
              <a:rect b="b" l="l" r="r" t="t"/>
              <a:pathLst>
                <a:path extrusionOk="0" h="13" w="24">
                  <a:moveTo>
                    <a:pt x="0" y="0"/>
                  </a:moveTo>
                  <a:cubicBezTo>
                    <a:pt x="8" y="8"/>
                    <a:pt x="15" y="10"/>
                    <a:pt x="20" y="11"/>
                  </a:cubicBezTo>
                  <a:lnTo>
                    <a:pt x="20" y="11"/>
                  </a:lnTo>
                  <a:cubicBezTo>
                    <a:pt x="12" y="9"/>
                    <a:pt x="10" y="0"/>
                    <a:pt x="0" y="0"/>
                  </a:cubicBezTo>
                  <a:close/>
                  <a:moveTo>
                    <a:pt x="20" y="11"/>
                  </a:moveTo>
                  <a:cubicBezTo>
                    <a:pt x="21" y="12"/>
                    <a:pt x="22" y="12"/>
                    <a:pt x="24" y="12"/>
                  </a:cubicBezTo>
                  <a:cubicBezTo>
                    <a:pt x="24" y="12"/>
                    <a:pt x="22" y="12"/>
                    <a:pt x="20" y="1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2"/>
            <p:cNvSpPr/>
            <p:nvPr/>
          </p:nvSpPr>
          <p:spPr>
            <a:xfrm>
              <a:off x="5444425" y="2330775"/>
              <a:ext cx="625" cy="925"/>
            </a:xfrm>
            <a:custGeom>
              <a:rect b="b" l="l" r="r" t="t"/>
              <a:pathLst>
                <a:path extrusionOk="0" h="37" w="25">
                  <a:moveTo>
                    <a:pt x="12" y="0"/>
                  </a:moveTo>
                  <a:cubicBezTo>
                    <a:pt x="0" y="12"/>
                    <a:pt x="0" y="24"/>
                    <a:pt x="12" y="36"/>
                  </a:cubicBezTo>
                  <a:cubicBezTo>
                    <a:pt x="12" y="24"/>
                    <a:pt x="24"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2"/>
            <p:cNvSpPr/>
            <p:nvPr/>
          </p:nvSpPr>
          <p:spPr>
            <a:xfrm>
              <a:off x="5444425" y="2337625"/>
              <a:ext cx="325" cy="250"/>
            </a:xfrm>
            <a:custGeom>
              <a:rect b="b" l="l" r="r" t="t"/>
              <a:pathLst>
                <a:path extrusionOk="0" h="10" w="13">
                  <a:moveTo>
                    <a:pt x="0" y="0"/>
                  </a:moveTo>
                  <a:cubicBezTo>
                    <a:pt x="0" y="6"/>
                    <a:pt x="0" y="9"/>
                    <a:pt x="2" y="9"/>
                  </a:cubicBezTo>
                  <a:cubicBezTo>
                    <a:pt x="3" y="9"/>
                    <a:pt x="6" y="6"/>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2"/>
            <p:cNvSpPr/>
            <p:nvPr/>
          </p:nvSpPr>
          <p:spPr>
            <a:xfrm>
              <a:off x="5445300" y="2342375"/>
              <a:ext cx="25" cy="25"/>
            </a:xfrm>
            <a:custGeom>
              <a:rect b="b" l="l" r="r" t="t"/>
              <a:pathLst>
                <a:path extrusionOk="0" h="1" w="1">
                  <a:moveTo>
                    <a:pt x="1" y="1"/>
                  </a:moveTo>
                  <a:lnTo>
                    <a:pt x="1" y="1"/>
                  </a:ln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2"/>
            <p:cNvSpPr/>
            <p:nvPr/>
          </p:nvSpPr>
          <p:spPr>
            <a:xfrm>
              <a:off x="5442325" y="2331675"/>
              <a:ext cx="3600" cy="3000"/>
            </a:xfrm>
            <a:custGeom>
              <a:rect b="b" l="l" r="r" t="t"/>
              <a:pathLst>
                <a:path extrusionOk="0" h="120" w="144">
                  <a:moveTo>
                    <a:pt x="96" y="0"/>
                  </a:moveTo>
                  <a:cubicBezTo>
                    <a:pt x="72" y="12"/>
                    <a:pt x="1" y="24"/>
                    <a:pt x="72" y="60"/>
                  </a:cubicBezTo>
                  <a:lnTo>
                    <a:pt x="84" y="48"/>
                  </a:lnTo>
                  <a:lnTo>
                    <a:pt x="84" y="48"/>
                  </a:lnTo>
                  <a:cubicBezTo>
                    <a:pt x="60" y="72"/>
                    <a:pt x="96" y="95"/>
                    <a:pt x="96" y="119"/>
                  </a:cubicBezTo>
                  <a:cubicBezTo>
                    <a:pt x="108" y="119"/>
                    <a:pt x="108" y="107"/>
                    <a:pt x="108" y="107"/>
                  </a:cubicBezTo>
                  <a:cubicBezTo>
                    <a:pt x="120" y="95"/>
                    <a:pt x="120" y="84"/>
                    <a:pt x="120" y="60"/>
                  </a:cubicBezTo>
                  <a:cubicBezTo>
                    <a:pt x="144" y="36"/>
                    <a:pt x="108" y="24"/>
                    <a:pt x="9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2"/>
            <p:cNvSpPr/>
            <p:nvPr/>
          </p:nvSpPr>
          <p:spPr>
            <a:xfrm>
              <a:off x="5457525" y="2348500"/>
              <a:ext cx="225" cy="150"/>
            </a:xfrm>
            <a:custGeom>
              <a:rect b="b" l="l" r="r" t="t"/>
              <a:pathLst>
                <a:path extrusionOk="0" h="6" w="9">
                  <a:moveTo>
                    <a:pt x="3" y="1"/>
                  </a:moveTo>
                  <a:cubicBezTo>
                    <a:pt x="1" y="1"/>
                    <a:pt x="0" y="2"/>
                    <a:pt x="0" y="6"/>
                  </a:cubicBezTo>
                  <a:cubicBezTo>
                    <a:pt x="8" y="6"/>
                    <a:pt x="5" y="1"/>
                    <a:pt x="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2"/>
            <p:cNvSpPr/>
            <p:nvPr/>
          </p:nvSpPr>
          <p:spPr>
            <a:xfrm>
              <a:off x="5321200" y="2315900"/>
              <a:ext cx="1575" cy="1500"/>
            </a:xfrm>
            <a:custGeom>
              <a:rect b="b" l="l" r="r" t="t"/>
              <a:pathLst>
                <a:path extrusionOk="0" h="60" w="63">
                  <a:moveTo>
                    <a:pt x="24" y="0"/>
                  </a:moveTo>
                  <a:cubicBezTo>
                    <a:pt x="12" y="12"/>
                    <a:pt x="0" y="24"/>
                    <a:pt x="0" y="36"/>
                  </a:cubicBezTo>
                  <a:lnTo>
                    <a:pt x="36" y="60"/>
                  </a:lnTo>
                  <a:cubicBezTo>
                    <a:pt x="48" y="48"/>
                    <a:pt x="42" y="48"/>
                    <a:pt x="33" y="48"/>
                  </a:cubicBezTo>
                  <a:cubicBezTo>
                    <a:pt x="24" y="48"/>
                    <a:pt x="12" y="48"/>
                    <a:pt x="12" y="36"/>
                  </a:cubicBezTo>
                  <a:cubicBezTo>
                    <a:pt x="16" y="32"/>
                    <a:pt x="21" y="31"/>
                    <a:pt x="27" y="31"/>
                  </a:cubicBezTo>
                  <a:cubicBezTo>
                    <a:pt x="38" y="31"/>
                    <a:pt x="52" y="36"/>
                    <a:pt x="60" y="36"/>
                  </a:cubicBezTo>
                  <a:cubicBezTo>
                    <a:pt x="63" y="20"/>
                    <a:pt x="60" y="15"/>
                    <a:pt x="55" y="15"/>
                  </a:cubicBezTo>
                  <a:cubicBezTo>
                    <a:pt x="46" y="15"/>
                    <a:pt x="31" y="28"/>
                    <a:pt x="23" y="28"/>
                  </a:cubicBezTo>
                  <a:cubicBezTo>
                    <a:pt x="18" y="28"/>
                    <a:pt x="17" y="22"/>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2"/>
            <p:cNvSpPr/>
            <p:nvPr/>
          </p:nvSpPr>
          <p:spPr>
            <a:xfrm>
              <a:off x="5399175" y="2292675"/>
              <a:ext cx="1500" cy="2700"/>
            </a:xfrm>
            <a:custGeom>
              <a:rect b="b" l="l" r="r" t="t"/>
              <a:pathLst>
                <a:path extrusionOk="0" h="108" w="60">
                  <a:moveTo>
                    <a:pt x="24" y="0"/>
                  </a:moveTo>
                  <a:cubicBezTo>
                    <a:pt x="0" y="24"/>
                    <a:pt x="48" y="72"/>
                    <a:pt x="0" y="108"/>
                  </a:cubicBezTo>
                  <a:lnTo>
                    <a:pt x="36" y="108"/>
                  </a:lnTo>
                  <a:cubicBezTo>
                    <a:pt x="12" y="84"/>
                    <a:pt x="36" y="60"/>
                    <a:pt x="48" y="24"/>
                  </a:cubicBezTo>
                  <a:lnTo>
                    <a:pt x="60" y="36"/>
                  </a:lnTo>
                  <a:cubicBezTo>
                    <a:pt x="48" y="12"/>
                    <a:pt x="48"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2"/>
            <p:cNvSpPr/>
            <p:nvPr/>
          </p:nvSpPr>
          <p:spPr>
            <a:xfrm>
              <a:off x="5400075" y="2295350"/>
              <a:ext cx="600" cy="625"/>
            </a:xfrm>
            <a:custGeom>
              <a:rect b="b" l="l" r="r" t="t"/>
              <a:pathLst>
                <a:path extrusionOk="0" h="25" w="24">
                  <a:moveTo>
                    <a:pt x="0" y="1"/>
                  </a:moveTo>
                  <a:lnTo>
                    <a:pt x="0" y="13"/>
                  </a:lnTo>
                  <a:cubicBezTo>
                    <a:pt x="0" y="13"/>
                    <a:pt x="0" y="13"/>
                    <a:pt x="12" y="24"/>
                  </a:cubicBezTo>
                  <a:lnTo>
                    <a:pt x="24" y="24"/>
                  </a:lnTo>
                  <a:cubicBezTo>
                    <a:pt x="24" y="13"/>
                    <a:pt x="12" y="13"/>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2"/>
            <p:cNvSpPr/>
            <p:nvPr/>
          </p:nvSpPr>
          <p:spPr>
            <a:xfrm>
              <a:off x="5334275" y="2310100"/>
              <a:ext cx="625" cy="150"/>
            </a:xfrm>
            <a:custGeom>
              <a:rect b="b" l="l" r="r" t="t"/>
              <a:pathLst>
                <a:path extrusionOk="0" h="6" w="25">
                  <a:moveTo>
                    <a:pt x="13" y="1"/>
                  </a:moveTo>
                  <a:cubicBezTo>
                    <a:pt x="6" y="1"/>
                    <a:pt x="1" y="6"/>
                    <a:pt x="1" y="6"/>
                  </a:cubicBezTo>
                  <a:lnTo>
                    <a:pt x="25" y="6"/>
                  </a:lnTo>
                  <a:cubicBezTo>
                    <a:pt x="21" y="2"/>
                    <a:pt x="17"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2"/>
            <p:cNvSpPr/>
            <p:nvPr/>
          </p:nvSpPr>
          <p:spPr>
            <a:xfrm>
              <a:off x="5471500" y="2311800"/>
              <a:ext cx="925" cy="250"/>
            </a:xfrm>
            <a:custGeom>
              <a:rect b="b" l="l" r="r" t="t"/>
              <a:pathLst>
                <a:path extrusionOk="0" h="10" w="37">
                  <a:moveTo>
                    <a:pt x="19" y="0"/>
                  </a:moveTo>
                  <a:cubicBezTo>
                    <a:pt x="13" y="0"/>
                    <a:pt x="7" y="3"/>
                    <a:pt x="1" y="9"/>
                  </a:cubicBezTo>
                  <a:lnTo>
                    <a:pt x="36" y="9"/>
                  </a:lnTo>
                  <a:cubicBezTo>
                    <a:pt x="30" y="3"/>
                    <a:pt x="25" y="0"/>
                    <a:pt x="1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2"/>
            <p:cNvSpPr/>
            <p:nvPr/>
          </p:nvSpPr>
          <p:spPr>
            <a:xfrm>
              <a:off x="5410475" y="2294450"/>
              <a:ext cx="925" cy="25"/>
            </a:xfrm>
            <a:custGeom>
              <a:rect b="b" l="l" r="r" t="t"/>
              <a:pathLst>
                <a:path extrusionOk="0" h="1" w="37">
                  <a:moveTo>
                    <a:pt x="1" y="1"/>
                  </a:moveTo>
                  <a:cubicBezTo>
                    <a:pt x="13" y="1"/>
                    <a:pt x="13" y="1"/>
                    <a:pt x="25" y="1"/>
                  </a:cubicBezTo>
                  <a:cubicBezTo>
                    <a:pt x="25" y="1"/>
                    <a:pt x="25" y="1"/>
                    <a:pt x="3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2"/>
            <p:cNvSpPr/>
            <p:nvPr/>
          </p:nvSpPr>
          <p:spPr>
            <a:xfrm>
              <a:off x="5378350" y="2308075"/>
              <a:ext cx="1500" cy="1075"/>
            </a:xfrm>
            <a:custGeom>
              <a:rect b="b" l="l" r="r" t="t"/>
              <a:pathLst>
                <a:path extrusionOk="0" h="43" w="60">
                  <a:moveTo>
                    <a:pt x="55" y="0"/>
                  </a:moveTo>
                  <a:cubicBezTo>
                    <a:pt x="49" y="0"/>
                    <a:pt x="39" y="17"/>
                    <a:pt x="22" y="17"/>
                  </a:cubicBezTo>
                  <a:cubicBezTo>
                    <a:pt x="19" y="17"/>
                    <a:pt x="15" y="17"/>
                    <a:pt x="12" y="15"/>
                  </a:cubicBezTo>
                  <a:lnTo>
                    <a:pt x="0" y="39"/>
                  </a:lnTo>
                  <a:cubicBezTo>
                    <a:pt x="5" y="42"/>
                    <a:pt x="9" y="43"/>
                    <a:pt x="13" y="43"/>
                  </a:cubicBezTo>
                  <a:cubicBezTo>
                    <a:pt x="29" y="43"/>
                    <a:pt x="41" y="27"/>
                    <a:pt x="60" y="27"/>
                  </a:cubicBezTo>
                  <a:cubicBezTo>
                    <a:pt x="60" y="7"/>
                    <a:pt x="58" y="0"/>
                    <a:pt x="5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2"/>
            <p:cNvSpPr/>
            <p:nvPr/>
          </p:nvSpPr>
          <p:spPr>
            <a:xfrm>
              <a:off x="5320900" y="2316775"/>
              <a:ext cx="325" cy="25"/>
            </a:xfrm>
            <a:custGeom>
              <a:rect b="b" l="l" r="r" t="t"/>
              <a:pathLst>
                <a:path extrusionOk="0" h="1" w="13">
                  <a:moveTo>
                    <a:pt x="0" y="1"/>
                  </a:moveTo>
                  <a:lnTo>
                    <a:pt x="0" y="1"/>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2"/>
            <p:cNvSpPr/>
            <p:nvPr/>
          </p:nvSpPr>
          <p:spPr>
            <a:xfrm>
              <a:off x="5403925" y="2295600"/>
              <a:ext cx="2725" cy="375"/>
            </a:xfrm>
            <a:custGeom>
              <a:rect b="b" l="l" r="r" t="t"/>
              <a:pathLst>
                <a:path extrusionOk="0" h="15" w="109">
                  <a:moveTo>
                    <a:pt x="19" y="1"/>
                  </a:moveTo>
                  <a:cubicBezTo>
                    <a:pt x="11" y="1"/>
                    <a:pt x="4" y="4"/>
                    <a:pt x="1" y="14"/>
                  </a:cubicBezTo>
                  <a:lnTo>
                    <a:pt x="108" y="14"/>
                  </a:lnTo>
                  <a:lnTo>
                    <a:pt x="72" y="3"/>
                  </a:lnTo>
                  <a:cubicBezTo>
                    <a:pt x="70" y="8"/>
                    <a:pt x="66" y="9"/>
                    <a:pt x="60" y="9"/>
                  </a:cubicBezTo>
                  <a:cubicBezTo>
                    <a:pt x="49" y="9"/>
                    <a:pt x="32" y="1"/>
                    <a:pt x="1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2"/>
            <p:cNvSpPr/>
            <p:nvPr/>
          </p:nvSpPr>
          <p:spPr>
            <a:xfrm>
              <a:off x="5287850" y="2289400"/>
              <a:ext cx="198275" cy="72050"/>
            </a:xfrm>
            <a:custGeom>
              <a:rect b="b" l="l" r="r" t="t"/>
              <a:pathLst>
                <a:path extrusionOk="0" h="2882" w="7931">
                  <a:moveTo>
                    <a:pt x="2672" y="1078"/>
                  </a:moveTo>
                  <a:lnTo>
                    <a:pt x="2668" y="1084"/>
                  </a:lnTo>
                  <a:cubicBezTo>
                    <a:pt x="2674" y="1084"/>
                    <a:pt x="2673" y="1081"/>
                    <a:pt x="2672" y="1078"/>
                  </a:cubicBezTo>
                  <a:close/>
                  <a:moveTo>
                    <a:pt x="6597" y="1132"/>
                  </a:moveTo>
                  <a:cubicBezTo>
                    <a:pt x="6597" y="1132"/>
                    <a:pt x="6597" y="1132"/>
                    <a:pt x="6597" y="1132"/>
                  </a:cubicBezTo>
                  <a:cubicBezTo>
                    <a:pt x="6597" y="1132"/>
                    <a:pt x="6597" y="1132"/>
                    <a:pt x="6597" y="1132"/>
                  </a:cubicBezTo>
                  <a:close/>
                  <a:moveTo>
                    <a:pt x="2370" y="1108"/>
                  </a:moveTo>
                  <a:lnTo>
                    <a:pt x="2334" y="1155"/>
                  </a:lnTo>
                  <a:cubicBezTo>
                    <a:pt x="2358" y="1132"/>
                    <a:pt x="2370" y="1132"/>
                    <a:pt x="2394" y="1120"/>
                  </a:cubicBezTo>
                  <a:cubicBezTo>
                    <a:pt x="2388" y="1117"/>
                    <a:pt x="2385" y="1116"/>
                    <a:pt x="2382" y="1116"/>
                  </a:cubicBezTo>
                  <a:cubicBezTo>
                    <a:pt x="2378" y="1116"/>
                    <a:pt x="2377" y="1119"/>
                    <a:pt x="2376" y="1119"/>
                  </a:cubicBezTo>
                  <a:cubicBezTo>
                    <a:pt x="2375" y="1119"/>
                    <a:pt x="2374" y="1117"/>
                    <a:pt x="2370" y="1108"/>
                  </a:cubicBezTo>
                  <a:close/>
                  <a:moveTo>
                    <a:pt x="703" y="1596"/>
                  </a:moveTo>
                  <a:lnTo>
                    <a:pt x="703" y="1596"/>
                  </a:lnTo>
                  <a:cubicBezTo>
                    <a:pt x="703" y="1599"/>
                    <a:pt x="704" y="1601"/>
                    <a:pt x="705" y="1603"/>
                  </a:cubicBezTo>
                  <a:lnTo>
                    <a:pt x="705" y="1603"/>
                  </a:lnTo>
                  <a:cubicBezTo>
                    <a:pt x="704" y="1601"/>
                    <a:pt x="704" y="1598"/>
                    <a:pt x="703" y="1596"/>
                  </a:cubicBezTo>
                  <a:close/>
                  <a:moveTo>
                    <a:pt x="6585" y="2072"/>
                  </a:moveTo>
                  <a:cubicBezTo>
                    <a:pt x="6585" y="2072"/>
                    <a:pt x="6585" y="2072"/>
                    <a:pt x="6585" y="2072"/>
                  </a:cubicBezTo>
                  <a:lnTo>
                    <a:pt x="6585" y="2072"/>
                  </a:lnTo>
                  <a:close/>
                  <a:moveTo>
                    <a:pt x="7084" y="2535"/>
                  </a:moveTo>
                  <a:lnTo>
                    <a:pt x="7084" y="2535"/>
                  </a:lnTo>
                  <a:cubicBezTo>
                    <a:pt x="7084" y="2536"/>
                    <a:pt x="7084" y="2536"/>
                    <a:pt x="7084" y="2537"/>
                  </a:cubicBezTo>
                  <a:lnTo>
                    <a:pt x="7084" y="2537"/>
                  </a:lnTo>
                  <a:cubicBezTo>
                    <a:pt x="7084" y="2537"/>
                    <a:pt x="7084" y="2537"/>
                    <a:pt x="7085" y="2537"/>
                  </a:cubicBezTo>
                  <a:lnTo>
                    <a:pt x="7084" y="2535"/>
                  </a:lnTo>
                  <a:close/>
                  <a:moveTo>
                    <a:pt x="7001" y="2537"/>
                  </a:moveTo>
                  <a:lnTo>
                    <a:pt x="7001" y="2548"/>
                  </a:lnTo>
                  <a:lnTo>
                    <a:pt x="7013" y="2548"/>
                  </a:lnTo>
                  <a:cubicBezTo>
                    <a:pt x="7013" y="2548"/>
                    <a:pt x="7013" y="2548"/>
                    <a:pt x="7001" y="2537"/>
                  </a:cubicBezTo>
                  <a:close/>
                  <a:moveTo>
                    <a:pt x="6537" y="1084"/>
                  </a:moveTo>
                  <a:cubicBezTo>
                    <a:pt x="6549" y="1084"/>
                    <a:pt x="6573" y="1096"/>
                    <a:pt x="6585" y="1108"/>
                  </a:cubicBezTo>
                  <a:cubicBezTo>
                    <a:pt x="6585" y="1120"/>
                    <a:pt x="6597" y="1132"/>
                    <a:pt x="6597" y="1132"/>
                  </a:cubicBezTo>
                  <a:cubicBezTo>
                    <a:pt x="6597" y="1132"/>
                    <a:pt x="6597" y="1120"/>
                    <a:pt x="6597" y="1108"/>
                  </a:cubicBezTo>
                  <a:cubicBezTo>
                    <a:pt x="6609" y="1120"/>
                    <a:pt x="6620" y="1132"/>
                    <a:pt x="6632" y="1132"/>
                  </a:cubicBezTo>
                  <a:cubicBezTo>
                    <a:pt x="6620" y="1155"/>
                    <a:pt x="6609" y="1167"/>
                    <a:pt x="6609" y="1203"/>
                  </a:cubicBezTo>
                  <a:lnTo>
                    <a:pt x="6656" y="1167"/>
                  </a:lnTo>
                  <a:lnTo>
                    <a:pt x="6656" y="1179"/>
                  </a:lnTo>
                  <a:lnTo>
                    <a:pt x="6692" y="1167"/>
                  </a:lnTo>
                  <a:cubicBezTo>
                    <a:pt x="6751" y="1203"/>
                    <a:pt x="6811" y="1239"/>
                    <a:pt x="6870" y="1286"/>
                  </a:cubicBezTo>
                  <a:cubicBezTo>
                    <a:pt x="6875" y="1287"/>
                    <a:pt x="6879" y="1288"/>
                    <a:pt x="6882" y="1288"/>
                  </a:cubicBezTo>
                  <a:cubicBezTo>
                    <a:pt x="6915" y="1288"/>
                    <a:pt x="6921" y="1249"/>
                    <a:pt x="6954" y="1249"/>
                  </a:cubicBezTo>
                  <a:cubicBezTo>
                    <a:pt x="6957" y="1249"/>
                    <a:pt x="6961" y="1250"/>
                    <a:pt x="6966" y="1251"/>
                  </a:cubicBezTo>
                  <a:cubicBezTo>
                    <a:pt x="6978" y="1263"/>
                    <a:pt x="7013" y="1274"/>
                    <a:pt x="6990" y="1298"/>
                  </a:cubicBezTo>
                  <a:cubicBezTo>
                    <a:pt x="6986" y="1297"/>
                    <a:pt x="6983" y="1296"/>
                    <a:pt x="6980" y="1296"/>
                  </a:cubicBezTo>
                  <a:cubicBezTo>
                    <a:pt x="6962" y="1296"/>
                    <a:pt x="6952" y="1322"/>
                    <a:pt x="6942" y="1322"/>
                  </a:cubicBezTo>
                  <a:cubicBezTo>
                    <a:pt x="6990" y="1358"/>
                    <a:pt x="7013" y="1417"/>
                    <a:pt x="7073" y="1429"/>
                  </a:cubicBezTo>
                  <a:lnTo>
                    <a:pt x="7073" y="1370"/>
                  </a:lnTo>
                  <a:cubicBezTo>
                    <a:pt x="7085" y="1382"/>
                    <a:pt x="7109" y="1405"/>
                    <a:pt x="7120" y="1417"/>
                  </a:cubicBezTo>
                  <a:cubicBezTo>
                    <a:pt x="7097" y="1429"/>
                    <a:pt x="7085" y="1465"/>
                    <a:pt x="7073" y="1465"/>
                  </a:cubicBezTo>
                  <a:cubicBezTo>
                    <a:pt x="7204" y="1465"/>
                    <a:pt x="7097" y="1536"/>
                    <a:pt x="7168" y="1572"/>
                  </a:cubicBezTo>
                  <a:cubicBezTo>
                    <a:pt x="7186" y="1563"/>
                    <a:pt x="7207" y="1559"/>
                    <a:pt x="7229" y="1559"/>
                  </a:cubicBezTo>
                  <a:cubicBezTo>
                    <a:pt x="7292" y="1559"/>
                    <a:pt x="7365" y="1590"/>
                    <a:pt x="7418" y="1608"/>
                  </a:cubicBezTo>
                  <a:cubicBezTo>
                    <a:pt x="7430" y="1632"/>
                    <a:pt x="7430" y="1644"/>
                    <a:pt x="7418" y="1655"/>
                  </a:cubicBezTo>
                  <a:cubicBezTo>
                    <a:pt x="7415" y="1642"/>
                    <a:pt x="7410" y="1638"/>
                    <a:pt x="7404" y="1638"/>
                  </a:cubicBezTo>
                  <a:cubicBezTo>
                    <a:pt x="7394" y="1638"/>
                    <a:pt x="7381" y="1649"/>
                    <a:pt x="7368" y="1649"/>
                  </a:cubicBezTo>
                  <a:cubicBezTo>
                    <a:pt x="7361" y="1649"/>
                    <a:pt x="7353" y="1645"/>
                    <a:pt x="7347" y="1632"/>
                  </a:cubicBezTo>
                  <a:lnTo>
                    <a:pt x="7347" y="1632"/>
                  </a:lnTo>
                  <a:cubicBezTo>
                    <a:pt x="7359" y="1679"/>
                    <a:pt x="7406" y="1703"/>
                    <a:pt x="7406" y="1751"/>
                  </a:cubicBezTo>
                  <a:cubicBezTo>
                    <a:pt x="7413" y="1737"/>
                    <a:pt x="7424" y="1731"/>
                    <a:pt x="7437" y="1731"/>
                  </a:cubicBezTo>
                  <a:cubicBezTo>
                    <a:pt x="7446" y="1731"/>
                    <a:pt x="7456" y="1734"/>
                    <a:pt x="7466" y="1739"/>
                  </a:cubicBezTo>
                  <a:cubicBezTo>
                    <a:pt x="7466" y="1763"/>
                    <a:pt x="7430" y="1786"/>
                    <a:pt x="7430" y="1810"/>
                  </a:cubicBezTo>
                  <a:cubicBezTo>
                    <a:pt x="7418" y="1798"/>
                    <a:pt x="7406" y="1798"/>
                    <a:pt x="7394" y="1786"/>
                  </a:cubicBezTo>
                  <a:lnTo>
                    <a:pt x="7394" y="1786"/>
                  </a:lnTo>
                  <a:cubicBezTo>
                    <a:pt x="7382" y="1822"/>
                    <a:pt x="7418" y="1822"/>
                    <a:pt x="7430" y="1834"/>
                  </a:cubicBezTo>
                  <a:cubicBezTo>
                    <a:pt x="7406" y="1858"/>
                    <a:pt x="7406" y="1882"/>
                    <a:pt x="7371" y="1882"/>
                  </a:cubicBezTo>
                  <a:cubicBezTo>
                    <a:pt x="7418" y="1905"/>
                    <a:pt x="7394" y="1929"/>
                    <a:pt x="7418" y="1965"/>
                  </a:cubicBezTo>
                  <a:cubicBezTo>
                    <a:pt x="7430" y="1949"/>
                    <a:pt x="7439" y="1944"/>
                    <a:pt x="7447" y="1944"/>
                  </a:cubicBezTo>
                  <a:cubicBezTo>
                    <a:pt x="7463" y="1944"/>
                    <a:pt x="7474" y="1965"/>
                    <a:pt x="7490" y="1965"/>
                  </a:cubicBezTo>
                  <a:cubicBezTo>
                    <a:pt x="7478" y="1953"/>
                    <a:pt x="7478" y="1929"/>
                    <a:pt x="7466" y="1917"/>
                  </a:cubicBezTo>
                  <a:cubicBezTo>
                    <a:pt x="7462" y="1937"/>
                    <a:pt x="7461" y="1944"/>
                    <a:pt x="7459" y="1944"/>
                  </a:cubicBezTo>
                  <a:cubicBezTo>
                    <a:pt x="7455" y="1944"/>
                    <a:pt x="7450" y="1904"/>
                    <a:pt x="7416" y="1904"/>
                  </a:cubicBezTo>
                  <a:cubicBezTo>
                    <a:pt x="7413" y="1904"/>
                    <a:pt x="7410" y="1905"/>
                    <a:pt x="7406" y="1905"/>
                  </a:cubicBezTo>
                  <a:cubicBezTo>
                    <a:pt x="7411" y="1898"/>
                    <a:pt x="7419" y="1895"/>
                    <a:pt x="7427" y="1895"/>
                  </a:cubicBezTo>
                  <a:cubicBezTo>
                    <a:pt x="7447" y="1895"/>
                    <a:pt x="7472" y="1911"/>
                    <a:pt x="7484" y="1911"/>
                  </a:cubicBezTo>
                  <a:cubicBezTo>
                    <a:pt x="7490" y="1911"/>
                    <a:pt x="7493" y="1906"/>
                    <a:pt x="7490" y="1894"/>
                  </a:cubicBezTo>
                  <a:lnTo>
                    <a:pt x="7490" y="1894"/>
                  </a:lnTo>
                  <a:cubicBezTo>
                    <a:pt x="7525" y="1953"/>
                    <a:pt x="7501" y="1965"/>
                    <a:pt x="7537" y="2036"/>
                  </a:cubicBezTo>
                  <a:cubicBezTo>
                    <a:pt x="7537" y="2022"/>
                    <a:pt x="7541" y="2017"/>
                    <a:pt x="7546" y="2017"/>
                  </a:cubicBezTo>
                  <a:cubicBezTo>
                    <a:pt x="7555" y="2017"/>
                    <a:pt x="7569" y="2030"/>
                    <a:pt x="7583" y="2030"/>
                  </a:cubicBezTo>
                  <a:cubicBezTo>
                    <a:pt x="7588" y="2030"/>
                    <a:pt x="7592" y="2029"/>
                    <a:pt x="7597" y="2025"/>
                  </a:cubicBezTo>
                  <a:lnTo>
                    <a:pt x="7597" y="2025"/>
                  </a:lnTo>
                  <a:cubicBezTo>
                    <a:pt x="7592" y="2049"/>
                    <a:pt x="7587" y="2055"/>
                    <a:pt x="7581" y="2055"/>
                  </a:cubicBezTo>
                  <a:cubicBezTo>
                    <a:pt x="7573" y="2055"/>
                    <a:pt x="7563" y="2046"/>
                    <a:pt x="7549" y="2046"/>
                  </a:cubicBezTo>
                  <a:cubicBezTo>
                    <a:pt x="7545" y="2046"/>
                    <a:pt x="7541" y="2047"/>
                    <a:pt x="7537" y="2048"/>
                  </a:cubicBezTo>
                  <a:cubicBezTo>
                    <a:pt x="7537" y="2084"/>
                    <a:pt x="7501" y="2084"/>
                    <a:pt x="7537" y="2120"/>
                  </a:cubicBezTo>
                  <a:cubicBezTo>
                    <a:pt x="7527" y="2134"/>
                    <a:pt x="7519" y="2139"/>
                    <a:pt x="7513" y="2139"/>
                  </a:cubicBezTo>
                  <a:cubicBezTo>
                    <a:pt x="7500" y="2139"/>
                    <a:pt x="7493" y="2118"/>
                    <a:pt x="7475" y="2118"/>
                  </a:cubicBezTo>
                  <a:cubicBezTo>
                    <a:pt x="7472" y="2118"/>
                    <a:pt x="7469" y="2119"/>
                    <a:pt x="7466" y="2120"/>
                  </a:cubicBezTo>
                  <a:cubicBezTo>
                    <a:pt x="7443" y="2109"/>
                    <a:pt x="7528" y="2012"/>
                    <a:pt x="7435" y="2012"/>
                  </a:cubicBezTo>
                  <a:cubicBezTo>
                    <a:pt x="7430" y="2012"/>
                    <a:pt x="7424" y="2012"/>
                    <a:pt x="7418" y="2013"/>
                  </a:cubicBezTo>
                  <a:cubicBezTo>
                    <a:pt x="7418" y="1989"/>
                    <a:pt x="7371" y="1965"/>
                    <a:pt x="7371" y="1941"/>
                  </a:cubicBezTo>
                  <a:cubicBezTo>
                    <a:pt x="7359" y="1965"/>
                    <a:pt x="7323" y="1989"/>
                    <a:pt x="7347" y="2025"/>
                  </a:cubicBezTo>
                  <a:lnTo>
                    <a:pt x="7406" y="2025"/>
                  </a:lnTo>
                  <a:cubicBezTo>
                    <a:pt x="7406" y="2048"/>
                    <a:pt x="7454" y="2072"/>
                    <a:pt x="7442" y="2084"/>
                  </a:cubicBezTo>
                  <a:cubicBezTo>
                    <a:pt x="7439" y="2081"/>
                    <a:pt x="7434" y="2079"/>
                    <a:pt x="7428" y="2079"/>
                  </a:cubicBezTo>
                  <a:cubicBezTo>
                    <a:pt x="7413" y="2079"/>
                    <a:pt x="7394" y="2090"/>
                    <a:pt x="7394" y="2108"/>
                  </a:cubicBezTo>
                  <a:cubicBezTo>
                    <a:pt x="7406" y="2096"/>
                    <a:pt x="7406" y="2096"/>
                    <a:pt x="7418" y="2096"/>
                  </a:cubicBezTo>
                  <a:cubicBezTo>
                    <a:pt x="7418" y="2132"/>
                    <a:pt x="7454" y="2156"/>
                    <a:pt x="7454" y="2203"/>
                  </a:cubicBezTo>
                  <a:cubicBezTo>
                    <a:pt x="7478" y="2167"/>
                    <a:pt x="7501" y="2167"/>
                    <a:pt x="7537" y="2132"/>
                  </a:cubicBezTo>
                  <a:cubicBezTo>
                    <a:pt x="7585" y="2156"/>
                    <a:pt x="7537" y="2167"/>
                    <a:pt x="7537" y="2191"/>
                  </a:cubicBezTo>
                  <a:cubicBezTo>
                    <a:pt x="7525" y="2179"/>
                    <a:pt x="7537" y="2179"/>
                    <a:pt x="7525" y="2179"/>
                  </a:cubicBezTo>
                  <a:cubicBezTo>
                    <a:pt x="7525" y="2191"/>
                    <a:pt x="7525" y="2203"/>
                    <a:pt x="7537" y="2215"/>
                  </a:cubicBezTo>
                  <a:cubicBezTo>
                    <a:pt x="7525" y="2227"/>
                    <a:pt x="7515" y="2232"/>
                    <a:pt x="7506" y="2232"/>
                  </a:cubicBezTo>
                  <a:cubicBezTo>
                    <a:pt x="7486" y="2232"/>
                    <a:pt x="7472" y="2210"/>
                    <a:pt x="7449" y="2210"/>
                  </a:cubicBezTo>
                  <a:cubicBezTo>
                    <a:pt x="7444" y="2210"/>
                    <a:pt x="7437" y="2211"/>
                    <a:pt x="7430" y="2215"/>
                  </a:cubicBezTo>
                  <a:cubicBezTo>
                    <a:pt x="7394" y="2227"/>
                    <a:pt x="7442" y="2263"/>
                    <a:pt x="7406" y="2275"/>
                  </a:cubicBezTo>
                  <a:lnTo>
                    <a:pt x="7418" y="2275"/>
                  </a:lnTo>
                  <a:lnTo>
                    <a:pt x="7418" y="2286"/>
                  </a:lnTo>
                  <a:cubicBezTo>
                    <a:pt x="7406" y="2310"/>
                    <a:pt x="7394" y="2322"/>
                    <a:pt x="7406" y="2358"/>
                  </a:cubicBezTo>
                  <a:cubicBezTo>
                    <a:pt x="7404" y="2356"/>
                    <a:pt x="7403" y="2355"/>
                    <a:pt x="7402" y="2355"/>
                  </a:cubicBezTo>
                  <a:lnTo>
                    <a:pt x="7402" y="2355"/>
                  </a:lnTo>
                  <a:cubicBezTo>
                    <a:pt x="7398" y="2355"/>
                    <a:pt x="7406" y="2374"/>
                    <a:pt x="7406" y="2394"/>
                  </a:cubicBezTo>
                  <a:cubicBezTo>
                    <a:pt x="7406" y="2404"/>
                    <a:pt x="7406" y="2447"/>
                    <a:pt x="7371" y="2447"/>
                  </a:cubicBezTo>
                  <a:cubicBezTo>
                    <a:pt x="7365" y="2447"/>
                    <a:pt x="7356" y="2445"/>
                    <a:pt x="7347" y="2441"/>
                  </a:cubicBezTo>
                  <a:cubicBezTo>
                    <a:pt x="7337" y="2446"/>
                    <a:pt x="7325" y="2449"/>
                    <a:pt x="7314" y="2449"/>
                  </a:cubicBezTo>
                  <a:cubicBezTo>
                    <a:pt x="7299" y="2449"/>
                    <a:pt x="7287" y="2443"/>
                    <a:pt x="7287" y="2429"/>
                  </a:cubicBezTo>
                  <a:cubicBezTo>
                    <a:pt x="7275" y="2441"/>
                    <a:pt x="7251" y="2441"/>
                    <a:pt x="7240" y="2441"/>
                  </a:cubicBezTo>
                  <a:lnTo>
                    <a:pt x="7228" y="2394"/>
                  </a:lnTo>
                  <a:cubicBezTo>
                    <a:pt x="7192" y="2417"/>
                    <a:pt x="7204" y="2453"/>
                    <a:pt x="7192" y="2501"/>
                  </a:cubicBezTo>
                  <a:cubicBezTo>
                    <a:pt x="7181" y="2493"/>
                    <a:pt x="7169" y="2491"/>
                    <a:pt x="7156" y="2491"/>
                  </a:cubicBezTo>
                  <a:cubicBezTo>
                    <a:pt x="7129" y="2491"/>
                    <a:pt x="7101" y="2504"/>
                    <a:pt x="7085" y="2513"/>
                  </a:cubicBezTo>
                  <a:lnTo>
                    <a:pt x="7061" y="2513"/>
                  </a:lnTo>
                  <a:lnTo>
                    <a:pt x="7084" y="2535"/>
                  </a:lnTo>
                  <a:lnTo>
                    <a:pt x="7084" y="2535"/>
                  </a:lnTo>
                  <a:cubicBezTo>
                    <a:pt x="7084" y="2531"/>
                    <a:pt x="7085" y="2527"/>
                    <a:pt x="7085" y="2525"/>
                  </a:cubicBezTo>
                  <a:lnTo>
                    <a:pt x="7085" y="2525"/>
                  </a:lnTo>
                  <a:cubicBezTo>
                    <a:pt x="7103" y="2531"/>
                    <a:pt x="7118" y="2531"/>
                    <a:pt x="7132" y="2531"/>
                  </a:cubicBezTo>
                  <a:cubicBezTo>
                    <a:pt x="7147" y="2531"/>
                    <a:pt x="7162" y="2531"/>
                    <a:pt x="7180" y="2537"/>
                  </a:cubicBezTo>
                  <a:cubicBezTo>
                    <a:pt x="7180" y="2525"/>
                    <a:pt x="7168" y="2513"/>
                    <a:pt x="7168" y="2501"/>
                  </a:cubicBezTo>
                  <a:lnTo>
                    <a:pt x="7168" y="2501"/>
                  </a:lnTo>
                  <a:cubicBezTo>
                    <a:pt x="7180" y="2501"/>
                    <a:pt x="7204" y="2513"/>
                    <a:pt x="7216" y="2537"/>
                  </a:cubicBezTo>
                  <a:cubicBezTo>
                    <a:pt x="7216" y="2560"/>
                    <a:pt x="7180" y="2560"/>
                    <a:pt x="7156" y="2560"/>
                  </a:cubicBezTo>
                  <a:cubicBezTo>
                    <a:pt x="7131" y="2552"/>
                    <a:pt x="7118" y="2543"/>
                    <a:pt x="7116" y="2543"/>
                  </a:cubicBezTo>
                  <a:lnTo>
                    <a:pt x="7116" y="2543"/>
                  </a:lnTo>
                  <a:cubicBezTo>
                    <a:pt x="7116" y="2543"/>
                    <a:pt x="7117" y="2545"/>
                    <a:pt x="7120" y="2548"/>
                  </a:cubicBezTo>
                  <a:cubicBezTo>
                    <a:pt x="7109" y="2554"/>
                    <a:pt x="7101" y="2556"/>
                    <a:pt x="7095" y="2556"/>
                  </a:cubicBezTo>
                  <a:cubicBezTo>
                    <a:pt x="7084" y="2556"/>
                    <a:pt x="7083" y="2546"/>
                    <a:pt x="7084" y="2537"/>
                  </a:cubicBezTo>
                  <a:lnTo>
                    <a:pt x="7084" y="2537"/>
                  </a:lnTo>
                  <a:cubicBezTo>
                    <a:pt x="7047" y="2537"/>
                    <a:pt x="7039" y="2552"/>
                    <a:pt x="7025" y="2552"/>
                  </a:cubicBezTo>
                  <a:cubicBezTo>
                    <a:pt x="7022" y="2552"/>
                    <a:pt x="7018" y="2551"/>
                    <a:pt x="7013" y="2548"/>
                  </a:cubicBezTo>
                  <a:lnTo>
                    <a:pt x="7013" y="2548"/>
                  </a:lnTo>
                  <a:cubicBezTo>
                    <a:pt x="7019" y="2554"/>
                    <a:pt x="7022" y="2557"/>
                    <a:pt x="7021" y="2557"/>
                  </a:cubicBezTo>
                  <a:cubicBezTo>
                    <a:pt x="7019" y="2557"/>
                    <a:pt x="7013" y="2554"/>
                    <a:pt x="7001" y="2548"/>
                  </a:cubicBezTo>
                  <a:cubicBezTo>
                    <a:pt x="7001" y="2548"/>
                    <a:pt x="7001" y="2548"/>
                    <a:pt x="6990" y="2537"/>
                  </a:cubicBezTo>
                  <a:lnTo>
                    <a:pt x="7001" y="2537"/>
                  </a:lnTo>
                  <a:lnTo>
                    <a:pt x="7001" y="2525"/>
                  </a:lnTo>
                  <a:cubicBezTo>
                    <a:pt x="6998" y="2510"/>
                    <a:pt x="6992" y="2506"/>
                    <a:pt x="6985" y="2506"/>
                  </a:cubicBezTo>
                  <a:cubicBezTo>
                    <a:pt x="6972" y="2506"/>
                    <a:pt x="6955" y="2519"/>
                    <a:pt x="6937" y="2519"/>
                  </a:cubicBezTo>
                  <a:cubicBezTo>
                    <a:pt x="6931" y="2519"/>
                    <a:pt x="6924" y="2517"/>
                    <a:pt x="6918" y="2513"/>
                  </a:cubicBezTo>
                  <a:lnTo>
                    <a:pt x="6930" y="2513"/>
                  </a:lnTo>
                  <a:cubicBezTo>
                    <a:pt x="6920" y="2493"/>
                    <a:pt x="6926" y="2443"/>
                    <a:pt x="6916" y="2443"/>
                  </a:cubicBezTo>
                  <a:cubicBezTo>
                    <a:pt x="6914" y="2443"/>
                    <a:pt x="6911" y="2446"/>
                    <a:pt x="6906" y="2453"/>
                  </a:cubicBezTo>
                  <a:cubicBezTo>
                    <a:pt x="6906" y="2449"/>
                    <a:pt x="6905" y="2448"/>
                    <a:pt x="6903" y="2448"/>
                  </a:cubicBezTo>
                  <a:cubicBezTo>
                    <a:pt x="6898" y="2448"/>
                    <a:pt x="6890" y="2453"/>
                    <a:pt x="6882" y="2453"/>
                  </a:cubicBezTo>
                  <a:cubicBezTo>
                    <a:pt x="6875" y="2460"/>
                    <a:pt x="6864" y="2463"/>
                    <a:pt x="6858" y="2464"/>
                  </a:cubicBezTo>
                  <a:lnTo>
                    <a:pt x="6858" y="2464"/>
                  </a:lnTo>
                  <a:cubicBezTo>
                    <a:pt x="6846" y="2441"/>
                    <a:pt x="6823" y="2441"/>
                    <a:pt x="6811" y="2417"/>
                  </a:cubicBezTo>
                  <a:cubicBezTo>
                    <a:pt x="6811" y="2417"/>
                    <a:pt x="6799" y="2406"/>
                    <a:pt x="6787" y="2406"/>
                  </a:cubicBezTo>
                  <a:cubicBezTo>
                    <a:pt x="6763" y="2406"/>
                    <a:pt x="6751" y="2406"/>
                    <a:pt x="6787" y="2394"/>
                  </a:cubicBezTo>
                  <a:lnTo>
                    <a:pt x="6787" y="2382"/>
                  </a:lnTo>
                  <a:cubicBezTo>
                    <a:pt x="6775" y="2382"/>
                    <a:pt x="6787" y="2370"/>
                    <a:pt x="6787" y="2370"/>
                  </a:cubicBezTo>
                  <a:cubicBezTo>
                    <a:pt x="6787" y="2275"/>
                    <a:pt x="6692" y="2310"/>
                    <a:pt x="6704" y="2227"/>
                  </a:cubicBezTo>
                  <a:cubicBezTo>
                    <a:pt x="6668" y="2227"/>
                    <a:pt x="6668" y="2263"/>
                    <a:pt x="6656" y="2275"/>
                  </a:cubicBezTo>
                  <a:cubicBezTo>
                    <a:pt x="6632" y="2275"/>
                    <a:pt x="6585" y="2251"/>
                    <a:pt x="6561" y="2239"/>
                  </a:cubicBezTo>
                  <a:cubicBezTo>
                    <a:pt x="6573" y="2191"/>
                    <a:pt x="6573" y="2084"/>
                    <a:pt x="6644" y="2072"/>
                  </a:cubicBezTo>
                  <a:cubicBezTo>
                    <a:pt x="6641" y="2061"/>
                    <a:pt x="6638" y="2057"/>
                    <a:pt x="6634" y="2057"/>
                  </a:cubicBezTo>
                  <a:cubicBezTo>
                    <a:pt x="6624" y="2057"/>
                    <a:pt x="6609" y="2088"/>
                    <a:pt x="6594" y="2088"/>
                  </a:cubicBezTo>
                  <a:cubicBezTo>
                    <a:pt x="6591" y="2088"/>
                    <a:pt x="6588" y="2087"/>
                    <a:pt x="6585" y="2084"/>
                  </a:cubicBezTo>
                  <a:lnTo>
                    <a:pt x="6585" y="2072"/>
                  </a:lnTo>
                  <a:cubicBezTo>
                    <a:pt x="6585" y="2096"/>
                    <a:pt x="6573" y="2120"/>
                    <a:pt x="6549" y="2144"/>
                  </a:cubicBezTo>
                  <a:cubicBezTo>
                    <a:pt x="6545" y="2147"/>
                    <a:pt x="6541" y="2149"/>
                    <a:pt x="6537" y="2149"/>
                  </a:cubicBezTo>
                  <a:cubicBezTo>
                    <a:pt x="6514" y="2149"/>
                    <a:pt x="6489" y="2106"/>
                    <a:pt x="6489" y="2096"/>
                  </a:cubicBezTo>
                  <a:lnTo>
                    <a:pt x="6549" y="2084"/>
                  </a:lnTo>
                  <a:cubicBezTo>
                    <a:pt x="6513" y="2036"/>
                    <a:pt x="6442" y="2072"/>
                    <a:pt x="6382" y="2036"/>
                  </a:cubicBezTo>
                  <a:cubicBezTo>
                    <a:pt x="6394" y="1989"/>
                    <a:pt x="6442" y="2001"/>
                    <a:pt x="6478" y="1989"/>
                  </a:cubicBezTo>
                  <a:lnTo>
                    <a:pt x="6466" y="1941"/>
                  </a:lnTo>
                  <a:lnTo>
                    <a:pt x="6501" y="1941"/>
                  </a:lnTo>
                  <a:cubicBezTo>
                    <a:pt x="6489" y="1905"/>
                    <a:pt x="6454" y="1905"/>
                    <a:pt x="6466" y="1858"/>
                  </a:cubicBezTo>
                  <a:lnTo>
                    <a:pt x="6466" y="1858"/>
                  </a:lnTo>
                  <a:cubicBezTo>
                    <a:pt x="6470" y="1861"/>
                    <a:pt x="6473" y="1862"/>
                    <a:pt x="6477" y="1862"/>
                  </a:cubicBezTo>
                  <a:cubicBezTo>
                    <a:pt x="6496" y="1862"/>
                    <a:pt x="6503" y="1820"/>
                    <a:pt x="6525" y="1820"/>
                  </a:cubicBezTo>
                  <a:cubicBezTo>
                    <a:pt x="6531" y="1820"/>
                    <a:pt x="6539" y="1824"/>
                    <a:pt x="6549" y="1834"/>
                  </a:cubicBezTo>
                  <a:cubicBezTo>
                    <a:pt x="6561" y="1810"/>
                    <a:pt x="6489" y="1798"/>
                    <a:pt x="6537" y="1786"/>
                  </a:cubicBezTo>
                  <a:cubicBezTo>
                    <a:pt x="6532" y="1785"/>
                    <a:pt x="6528" y="1784"/>
                    <a:pt x="6525" y="1784"/>
                  </a:cubicBezTo>
                  <a:cubicBezTo>
                    <a:pt x="6504" y="1784"/>
                    <a:pt x="6512" y="1812"/>
                    <a:pt x="6501" y="1822"/>
                  </a:cubicBezTo>
                  <a:cubicBezTo>
                    <a:pt x="6498" y="1823"/>
                    <a:pt x="6495" y="1823"/>
                    <a:pt x="6492" y="1823"/>
                  </a:cubicBezTo>
                  <a:cubicBezTo>
                    <a:pt x="6457" y="1823"/>
                    <a:pt x="6477" y="1761"/>
                    <a:pt x="6466" y="1739"/>
                  </a:cubicBezTo>
                  <a:cubicBezTo>
                    <a:pt x="6478" y="1739"/>
                    <a:pt x="6486" y="1742"/>
                    <a:pt x="6494" y="1742"/>
                  </a:cubicBezTo>
                  <a:cubicBezTo>
                    <a:pt x="6501" y="1742"/>
                    <a:pt x="6507" y="1739"/>
                    <a:pt x="6513" y="1727"/>
                  </a:cubicBezTo>
                  <a:cubicBezTo>
                    <a:pt x="6501" y="1715"/>
                    <a:pt x="6478" y="1691"/>
                    <a:pt x="6513" y="1667"/>
                  </a:cubicBezTo>
                  <a:cubicBezTo>
                    <a:pt x="6478" y="1667"/>
                    <a:pt x="6513" y="1632"/>
                    <a:pt x="6513" y="1608"/>
                  </a:cubicBezTo>
                  <a:lnTo>
                    <a:pt x="6513" y="1608"/>
                  </a:lnTo>
                  <a:cubicBezTo>
                    <a:pt x="6504" y="1626"/>
                    <a:pt x="6488" y="1651"/>
                    <a:pt x="6465" y="1651"/>
                  </a:cubicBezTo>
                  <a:cubicBezTo>
                    <a:pt x="6458" y="1651"/>
                    <a:pt x="6450" y="1649"/>
                    <a:pt x="6442" y="1644"/>
                  </a:cubicBezTo>
                  <a:cubicBezTo>
                    <a:pt x="6430" y="1620"/>
                    <a:pt x="6430" y="1608"/>
                    <a:pt x="6442" y="1560"/>
                  </a:cubicBezTo>
                  <a:lnTo>
                    <a:pt x="6442" y="1560"/>
                  </a:lnTo>
                  <a:lnTo>
                    <a:pt x="6418" y="1596"/>
                  </a:lnTo>
                  <a:cubicBezTo>
                    <a:pt x="6382" y="1548"/>
                    <a:pt x="6466" y="1536"/>
                    <a:pt x="6466" y="1489"/>
                  </a:cubicBezTo>
                  <a:cubicBezTo>
                    <a:pt x="6478" y="1513"/>
                    <a:pt x="6478" y="1524"/>
                    <a:pt x="6501" y="1548"/>
                  </a:cubicBezTo>
                  <a:cubicBezTo>
                    <a:pt x="6489" y="1524"/>
                    <a:pt x="6478" y="1477"/>
                    <a:pt x="6466" y="1429"/>
                  </a:cubicBezTo>
                  <a:lnTo>
                    <a:pt x="6537" y="1405"/>
                  </a:lnTo>
                  <a:cubicBezTo>
                    <a:pt x="6513" y="1394"/>
                    <a:pt x="6549" y="1358"/>
                    <a:pt x="6513" y="1346"/>
                  </a:cubicBezTo>
                  <a:cubicBezTo>
                    <a:pt x="6521" y="1340"/>
                    <a:pt x="6526" y="1338"/>
                    <a:pt x="6531" y="1338"/>
                  </a:cubicBezTo>
                  <a:cubicBezTo>
                    <a:pt x="6555" y="1338"/>
                    <a:pt x="6541" y="1407"/>
                    <a:pt x="6561" y="1417"/>
                  </a:cubicBezTo>
                  <a:cubicBezTo>
                    <a:pt x="6609" y="1370"/>
                    <a:pt x="6525" y="1346"/>
                    <a:pt x="6597" y="1310"/>
                  </a:cubicBezTo>
                  <a:lnTo>
                    <a:pt x="6597" y="1310"/>
                  </a:lnTo>
                  <a:lnTo>
                    <a:pt x="6620" y="1334"/>
                  </a:lnTo>
                  <a:cubicBezTo>
                    <a:pt x="6632" y="1322"/>
                    <a:pt x="6632" y="1274"/>
                    <a:pt x="6644" y="1274"/>
                  </a:cubicBezTo>
                  <a:lnTo>
                    <a:pt x="6644" y="1274"/>
                  </a:lnTo>
                  <a:cubicBezTo>
                    <a:pt x="6632" y="1274"/>
                    <a:pt x="6632" y="1286"/>
                    <a:pt x="6632" y="1298"/>
                  </a:cubicBezTo>
                  <a:cubicBezTo>
                    <a:pt x="6573" y="1263"/>
                    <a:pt x="6620" y="1191"/>
                    <a:pt x="6549" y="1167"/>
                  </a:cubicBezTo>
                  <a:lnTo>
                    <a:pt x="6537" y="1191"/>
                  </a:lnTo>
                  <a:cubicBezTo>
                    <a:pt x="6537" y="1155"/>
                    <a:pt x="6513" y="1108"/>
                    <a:pt x="6537" y="1084"/>
                  </a:cubicBezTo>
                  <a:close/>
                  <a:moveTo>
                    <a:pt x="7621" y="2560"/>
                  </a:moveTo>
                  <a:cubicBezTo>
                    <a:pt x="7632" y="2583"/>
                    <a:pt x="7612" y="2594"/>
                    <a:pt x="7599" y="2606"/>
                  </a:cubicBezTo>
                  <a:lnTo>
                    <a:pt x="7599" y="2606"/>
                  </a:lnTo>
                  <a:cubicBezTo>
                    <a:pt x="7605" y="2588"/>
                    <a:pt x="7612" y="2572"/>
                    <a:pt x="7621" y="2560"/>
                  </a:cubicBezTo>
                  <a:close/>
                  <a:moveTo>
                    <a:pt x="7515" y="2750"/>
                  </a:moveTo>
                  <a:lnTo>
                    <a:pt x="7515" y="2750"/>
                  </a:lnTo>
                  <a:cubicBezTo>
                    <a:pt x="7514" y="2750"/>
                    <a:pt x="7514" y="2751"/>
                    <a:pt x="7513" y="2751"/>
                  </a:cubicBezTo>
                  <a:cubicBezTo>
                    <a:pt x="7515" y="2752"/>
                    <a:pt x="7515" y="2753"/>
                    <a:pt x="7516" y="2753"/>
                  </a:cubicBezTo>
                  <a:cubicBezTo>
                    <a:pt x="7516" y="2753"/>
                    <a:pt x="7516" y="2752"/>
                    <a:pt x="7515" y="2750"/>
                  </a:cubicBezTo>
                  <a:close/>
                  <a:moveTo>
                    <a:pt x="7162" y="2818"/>
                  </a:moveTo>
                  <a:cubicBezTo>
                    <a:pt x="7163" y="2819"/>
                    <a:pt x="7165" y="2821"/>
                    <a:pt x="7168" y="2822"/>
                  </a:cubicBezTo>
                  <a:cubicBezTo>
                    <a:pt x="7166" y="2821"/>
                    <a:pt x="7163" y="2819"/>
                    <a:pt x="7162" y="2818"/>
                  </a:cubicBezTo>
                  <a:close/>
                  <a:moveTo>
                    <a:pt x="4906" y="0"/>
                  </a:moveTo>
                  <a:cubicBezTo>
                    <a:pt x="4873" y="33"/>
                    <a:pt x="4870" y="97"/>
                    <a:pt x="4804" y="97"/>
                  </a:cubicBezTo>
                  <a:cubicBezTo>
                    <a:pt x="4799" y="97"/>
                    <a:pt x="4793" y="97"/>
                    <a:pt x="4787" y="96"/>
                  </a:cubicBezTo>
                  <a:lnTo>
                    <a:pt x="4823" y="48"/>
                  </a:lnTo>
                  <a:cubicBezTo>
                    <a:pt x="4817" y="47"/>
                    <a:pt x="4812" y="47"/>
                    <a:pt x="4808" y="47"/>
                  </a:cubicBezTo>
                  <a:cubicBezTo>
                    <a:pt x="4745" y="47"/>
                    <a:pt x="4781" y="120"/>
                    <a:pt x="4704" y="120"/>
                  </a:cubicBezTo>
                  <a:cubicBezTo>
                    <a:pt x="4739" y="120"/>
                    <a:pt x="4680" y="167"/>
                    <a:pt x="4739" y="167"/>
                  </a:cubicBezTo>
                  <a:cubicBezTo>
                    <a:pt x="4717" y="182"/>
                    <a:pt x="4691" y="192"/>
                    <a:pt x="4662" y="192"/>
                  </a:cubicBezTo>
                  <a:cubicBezTo>
                    <a:pt x="4645" y="192"/>
                    <a:pt x="4626" y="188"/>
                    <a:pt x="4608" y="179"/>
                  </a:cubicBezTo>
                  <a:cubicBezTo>
                    <a:pt x="4596" y="191"/>
                    <a:pt x="4608" y="203"/>
                    <a:pt x="4608" y="215"/>
                  </a:cubicBezTo>
                  <a:cubicBezTo>
                    <a:pt x="4619" y="222"/>
                    <a:pt x="4628" y="225"/>
                    <a:pt x="4636" y="225"/>
                  </a:cubicBezTo>
                  <a:cubicBezTo>
                    <a:pt x="4656" y="225"/>
                    <a:pt x="4672" y="210"/>
                    <a:pt x="4689" y="210"/>
                  </a:cubicBezTo>
                  <a:cubicBezTo>
                    <a:pt x="4697" y="210"/>
                    <a:pt x="4706" y="214"/>
                    <a:pt x="4715" y="227"/>
                  </a:cubicBezTo>
                  <a:lnTo>
                    <a:pt x="4751" y="179"/>
                  </a:lnTo>
                  <a:cubicBezTo>
                    <a:pt x="4799" y="191"/>
                    <a:pt x="4799" y="239"/>
                    <a:pt x="4775" y="262"/>
                  </a:cubicBezTo>
                  <a:cubicBezTo>
                    <a:pt x="4783" y="262"/>
                    <a:pt x="4791" y="257"/>
                    <a:pt x="4795" y="257"/>
                  </a:cubicBezTo>
                  <a:cubicBezTo>
                    <a:pt x="4797" y="257"/>
                    <a:pt x="4799" y="258"/>
                    <a:pt x="4799" y="262"/>
                  </a:cubicBezTo>
                  <a:cubicBezTo>
                    <a:pt x="4802" y="286"/>
                    <a:pt x="4800" y="293"/>
                    <a:pt x="4794" y="293"/>
                  </a:cubicBezTo>
                  <a:cubicBezTo>
                    <a:pt x="4786" y="293"/>
                    <a:pt x="4769" y="274"/>
                    <a:pt x="4756" y="274"/>
                  </a:cubicBezTo>
                  <a:cubicBezTo>
                    <a:pt x="4748" y="274"/>
                    <a:pt x="4742" y="280"/>
                    <a:pt x="4739" y="298"/>
                  </a:cubicBezTo>
                  <a:lnTo>
                    <a:pt x="4763" y="298"/>
                  </a:lnTo>
                  <a:cubicBezTo>
                    <a:pt x="4771" y="330"/>
                    <a:pt x="4742" y="340"/>
                    <a:pt x="4707" y="340"/>
                  </a:cubicBezTo>
                  <a:cubicBezTo>
                    <a:pt x="4690" y="340"/>
                    <a:pt x="4672" y="338"/>
                    <a:pt x="4656" y="334"/>
                  </a:cubicBezTo>
                  <a:cubicBezTo>
                    <a:pt x="4620" y="310"/>
                    <a:pt x="4573" y="310"/>
                    <a:pt x="4573" y="274"/>
                  </a:cubicBezTo>
                  <a:lnTo>
                    <a:pt x="4632" y="251"/>
                  </a:lnTo>
                  <a:cubicBezTo>
                    <a:pt x="4625" y="246"/>
                    <a:pt x="4618" y="244"/>
                    <a:pt x="4611" y="244"/>
                  </a:cubicBezTo>
                  <a:cubicBezTo>
                    <a:pt x="4582" y="244"/>
                    <a:pt x="4553" y="274"/>
                    <a:pt x="4525" y="274"/>
                  </a:cubicBezTo>
                  <a:cubicBezTo>
                    <a:pt x="4525" y="262"/>
                    <a:pt x="4513" y="262"/>
                    <a:pt x="4513" y="262"/>
                  </a:cubicBezTo>
                  <a:cubicBezTo>
                    <a:pt x="4513" y="262"/>
                    <a:pt x="4513" y="274"/>
                    <a:pt x="4513" y="274"/>
                  </a:cubicBezTo>
                  <a:cubicBezTo>
                    <a:pt x="4513" y="274"/>
                    <a:pt x="4501" y="262"/>
                    <a:pt x="4501" y="262"/>
                  </a:cubicBezTo>
                  <a:cubicBezTo>
                    <a:pt x="4473" y="262"/>
                    <a:pt x="4436" y="278"/>
                    <a:pt x="4411" y="278"/>
                  </a:cubicBezTo>
                  <a:cubicBezTo>
                    <a:pt x="4404" y="278"/>
                    <a:pt x="4399" y="277"/>
                    <a:pt x="4394" y="274"/>
                  </a:cubicBezTo>
                  <a:lnTo>
                    <a:pt x="4394" y="274"/>
                  </a:lnTo>
                  <a:lnTo>
                    <a:pt x="4406" y="310"/>
                  </a:lnTo>
                  <a:lnTo>
                    <a:pt x="4406" y="286"/>
                  </a:lnTo>
                  <a:cubicBezTo>
                    <a:pt x="4430" y="286"/>
                    <a:pt x="4465" y="310"/>
                    <a:pt x="4453" y="334"/>
                  </a:cubicBezTo>
                  <a:cubicBezTo>
                    <a:pt x="4444" y="338"/>
                    <a:pt x="4435" y="339"/>
                    <a:pt x="4427" y="339"/>
                  </a:cubicBezTo>
                  <a:cubicBezTo>
                    <a:pt x="4387" y="339"/>
                    <a:pt x="4368" y="294"/>
                    <a:pt x="4358" y="274"/>
                  </a:cubicBezTo>
                  <a:cubicBezTo>
                    <a:pt x="4363" y="248"/>
                    <a:pt x="4375" y="243"/>
                    <a:pt x="4389" y="243"/>
                  </a:cubicBezTo>
                  <a:cubicBezTo>
                    <a:pt x="4400" y="243"/>
                    <a:pt x="4411" y="246"/>
                    <a:pt x="4421" y="246"/>
                  </a:cubicBezTo>
                  <a:cubicBezTo>
                    <a:pt x="4429" y="246"/>
                    <a:pt x="4436" y="244"/>
                    <a:pt x="4442" y="239"/>
                  </a:cubicBezTo>
                  <a:cubicBezTo>
                    <a:pt x="4433" y="221"/>
                    <a:pt x="4422" y="216"/>
                    <a:pt x="4409" y="216"/>
                  </a:cubicBezTo>
                  <a:cubicBezTo>
                    <a:pt x="4395" y="216"/>
                    <a:pt x="4377" y="222"/>
                    <a:pt x="4354" y="222"/>
                  </a:cubicBezTo>
                  <a:cubicBezTo>
                    <a:pt x="4341" y="222"/>
                    <a:pt x="4327" y="220"/>
                    <a:pt x="4311" y="215"/>
                  </a:cubicBezTo>
                  <a:cubicBezTo>
                    <a:pt x="4323" y="185"/>
                    <a:pt x="4343" y="185"/>
                    <a:pt x="4363" y="185"/>
                  </a:cubicBezTo>
                  <a:cubicBezTo>
                    <a:pt x="4382" y="185"/>
                    <a:pt x="4400" y="185"/>
                    <a:pt x="4406" y="155"/>
                  </a:cubicBezTo>
                  <a:cubicBezTo>
                    <a:pt x="4355" y="155"/>
                    <a:pt x="4339" y="181"/>
                    <a:pt x="4305" y="181"/>
                  </a:cubicBezTo>
                  <a:cubicBezTo>
                    <a:pt x="4300" y="181"/>
                    <a:pt x="4294" y="181"/>
                    <a:pt x="4287" y="179"/>
                  </a:cubicBezTo>
                  <a:cubicBezTo>
                    <a:pt x="4287" y="155"/>
                    <a:pt x="4334" y="143"/>
                    <a:pt x="4334" y="120"/>
                  </a:cubicBezTo>
                  <a:lnTo>
                    <a:pt x="4299" y="108"/>
                  </a:lnTo>
                  <a:cubicBezTo>
                    <a:pt x="4382" y="96"/>
                    <a:pt x="4275" y="36"/>
                    <a:pt x="4346" y="12"/>
                  </a:cubicBezTo>
                  <a:cubicBezTo>
                    <a:pt x="4341" y="9"/>
                    <a:pt x="4336" y="7"/>
                    <a:pt x="4332" y="7"/>
                  </a:cubicBezTo>
                  <a:cubicBezTo>
                    <a:pt x="4311" y="7"/>
                    <a:pt x="4297" y="41"/>
                    <a:pt x="4270" y="41"/>
                  </a:cubicBezTo>
                  <a:cubicBezTo>
                    <a:pt x="4264" y="41"/>
                    <a:pt x="4258" y="40"/>
                    <a:pt x="4251" y="36"/>
                  </a:cubicBezTo>
                  <a:lnTo>
                    <a:pt x="4251" y="36"/>
                  </a:lnTo>
                  <a:cubicBezTo>
                    <a:pt x="4263" y="60"/>
                    <a:pt x="4311" y="96"/>
                    <a:pt x="4263" y="120"/>
                  </a:cubicBezTo>
                  <a:lnTo>
                    <a:pt x="4215" y="108"/>
                  </a:lnTo>
                  <a:cubicBezTo>
                    <a:pt x="4192" y="84"/>
                    <a:pt x="4263" y="48"/>
                    <a:pt x="4227" y="24"/>
                  </a:cubicBezTo>
                  <a:lnTo>
                    <a:pt x="4227" y="24"/>
                  </a:lnTo>
                  <a:lnTo>
                    <a:pt x="4168" y="48"/>
                  </a:lnTo>
                  <a:cubicBezTo>
                    <a:pt x="4180" y="72"/>
                    <a:pt x="4203" y="72"/>
                    <a:pt x="4192" y="96"/>
                  </a:cubicBezTo>
                  <a:cubicBezTo>
                    <a:pt x="4189" y="95"/>
                    <a:pt x="4187" y="95"/>
                    <a:pt x="4185" y="95"/>
                  </a:cubicBezTo>
                  <a:cubicBezTo>
                    <a:pt x="4154" y="95"/>
                    <a:pt x="4142" y="170"/>
                    <a:pt x="4120" y="203"/>
                  </a:cubicBezTo>
                  <a:cubicBezTo>
                    <a:pt x="4084" y="203"/>
                    <a:pt x="4072" y="203"/>
                    <a:pt x="4049" y="179"/>
                  </a:cubicBezTo>
                  <a:cubicBezTo>
                    <a:pt x="3989" y="239"/>
                    <a:pt x="3906" y="262"/>
                    <a:pt x="3846" y="310"/>
                  </a:cubicBezTo>
                  <a:cubicBezTo>
                    <a:pt x="3882" y="274"/>
                    <a:pt x="3834" y="262"/>
                    <a:pt x="3811" y="239"/>
                  </a:cubicBezTo>
                  <a:cubicBezTo>
                    <a:pt x="3858" y="227"/>
                    <a:pt x="3846" y="167"/>
                    <a:pt x="3834" y="131"/>
                  </a:cubicBezTo>
                  <a:lnTo>
                    <a:pt x="3834" y="131"/>
                  </a:lnTo>
                  <a:cubicBezTo>
                    <a:pt x="3811" y="143"/>
                    <a:pt x="3799" y="203"/>
                    <a:pt x="3811" y="215"/>
                  </a:cubicBezTo>
                  <a:cubicBezTo>
                    <a:pt x="3806" y="214"/>
                    <a:pt x="3802" y="213"/>
                    <a:pt x="3799" y="213"/>
                  </a:cubicBezTo>
                  <a:cubicBezTo>
                    <a:pt x="3773" y="213"/>
                    <a:pt x="3778" y="244"/>
                    <a:pt x="3758" y="244"/>
                  </a:cubicBezTo>
                  <a:cubicBezTo>
                    <a:pt x="3753" y="244"/>
                    <a:pt x="3747" y="243"/>
                    <a:pt x="3739" y="239"/>
                  </a:cubicBezTo>
                  <a:cubicBezTo>
                    <a:pt x="3703" y="227"/>
                    <a:pt x="3739" y="179"/>
                    <a:pt x="3727" y="167"/>
                  </a:cubicBezTo>
                  <a:lnTo>
                    <a:pt x="3727" y="167"/>
                  </a:lnTo>
                  <a:cubicBezTo>
                    <a:pt x="3668" y="179"/>
                    <a:pt x="3727" y="227"/>
                    <a:pt x="3668" y="227"/>
                  </a:cubicBezTo>
                  <a:cubicBezTo>
                    <a:pt x="3668" y="227"/>
                    <a:pt x="3668" y="227"/>
                    <a:pt x="3668" y="215"/>
                  </a:cubicBezTo>
                  <a:cubicBezTo>
                    <a:pt x="3632" y="215"/>
                    <a:pt x="3596" y="239"/>
                    <a:pt x="3596" y="262"/>
                  </a:cubicBezTo>
                  <a:cubicBezTo>
                    <a:pt x="3584" y="247"/>
                    <a:pt x="3571" y="242"/>
                    <a:pt x="3559" y="242"/>
                  </a:cubicBezTo>
                  <a:cubicBezTo>
                    <a:pt x="3539" y="242"/>
                    <a:pt x="3522" y="255"/>
                    <a:pt x="3509" y="255"/>
                  </a:cubicBezTo>
                  <a:cubicBezTo>
                    <a:pt x="3500" y="255"/>
                    <a:pt x="3493" y="248"/>
                    <a:pt x="3489" y="227"/>
                  </a:cubicBezTo>
                  <a:lnTo>
                    <a:pt x="3489" y="227"/>
                  </a:lnTo>
                  <a:cubicBezTo>
                    <a:pt x="3418" y="274"/>
                    <a:pt x="3513" y="262"/>
                    <a:pt x="3501" y="286"/>
                  </a:cubicBezTo>
                  <a:cubicBezTo>
                    <a:pt x="3486" y="309"/>
                    <a:pt x="3456" y="317"/>
                    <a:pt x="3431" y="317"/>
                  </a:cubicBezTo>
                  <a:cubicBezTo>
                    <a:pt x="3416" y="317"/>
                    <a:pt x="3403" y="314"/>
                    <a:pt x="3394" y="310"/>
                  </a:cubicBezTo>
                  <a:cubicBezTo>
                    <a:pt x="3418" y="310"/>
                    <a:pt x="3430" y="286"/>
                    <a:pt x="3441" y="286"/>
                  </a:cubicBezTo>
                  <a:lnTo>
                    <a:pt x="3418" y="251"/>
                  </a:lnTo>
                  <a:cubicBezTo>
                    <a:pt x="3413" y="250"/>
                    <a:pt x="3409" y="250"/>
                    <a:pt x="3405" y="250"/>
                  </a:cubicBezTo>
                  <a:cubicBezTo>
                    <a:pt x="3320" y="250"/>
                    <a:pt x="3372" y="358"/>
                    <a:pt x="3298" y="358"/>
                  </a:cubicBezTo>
                  <a:cubicBezTo>
                    <a:pt x="3295" y="358"/>
                    <a:pt x="3291" y="358"/>
                    <a:pt x="3287" y="358"/>
                  </a:cubicBezTo>
                  <a:cubicBezTo>
                    <a:pt x="3322" y="322"/>
                    <a:pt x="3287" y="322"/>
                    <a:pt x="3299" y="274"/>
                  </a:cubicBezTo>
                  <a:lnTo>
                    <a:pt x="3299" y="274"/>
                  </a:lnTo>
                  <a:cubicBezTo>
                    <a:pt x="3287" y="298"/>
                    <a:pt x="3215" y="298"/>
                    <a:pt x="3275" y="322"/>
                  </a:cubicBezTo>
                  <a:cubicBezTo>
                    <a:pt x="3239" y="334"/>
                    <a:pt x="3203" y="334"/>
                    <a:pt x="3180" y="334"/>
                  </a:cubicBezTo>
                  <a:cubicBezTo>
                    <a:pt x="3156" y="358"/>
                    <a:pt x="3132" y="381"/>
                    <a:pt x="3120" y="417"/>
                  </a:cubicBezTo>
                  <a:cubicBezTo>
                    <a:pt x="3072" y="417"/>
                    <a:pt x="3025" y="405"/>
                    <a:pt x="3001" y="393"/>
                  </a:cubicBezTo>
                  <a:cubicBezTo>
                    <a:pt x="2906" y="453"/>
                    <a:pt x="2799" y="441"/>
                    <a:pt x="2703" y="512"/>
                  </a:cubicBezTo>
                  <a:lnTo>
                    <a:pt x="2715" y="512"/>
                  </a:lnTo>
                  <a:cubicBezTo>
                    <a:pt x="2632" y="536"/>
                    <a:pt x="2775" y="560"/>
                    <a:pt x="2691" y="584"/>
                  </a:cubicBezTo>
                  <a:cubicBezTo>
                    <a:pt x="2686" y="558"/>
                    <a:pt x="2672" y="552"/>
                    <a:pt x="2654" y="552"/>
                  </a:cubicBezTo>
                  <a:cubicBezTo>
                    <a:pt x="2641" y="552"/>
                    <a:pt x="2627" y="555"/>
                    <a:pt x="2613" y="555"/>
                  </a:cubicBezTo>
                  <a:cubicBezTo>
                    <a:pt x="2602" y="555"/>
                    <a:pt x="2593" y="554"/>
                    <a:pt x="2584" y="548"/>
                  </a:cubicBezTo>
                  <a:cubicBezTo>
                    <a:pt x="2477" y="572"/>
                    <a:pt x="2429" y="667"/>
                    <a:pt x="2322" y="667"/>
                  </a:cubicBezTo>
                  <a:cubicBezTo>
                    <a:pt x="2322" y="667"/>
                    <a:pt x="2322" y="643"/>
                    <a:pt x="2334" y="632"/>
                  </a:cubicBezTo>
                  <a:lnTo>
                    <a:pt x="2334" y="632"/>
                  </a:lnTo>
                  <a:cubicBezTo>
                    <a:pt x="2251" y="655"/>
                    <a:pt x="2203" y="691"/>
                    <a:pt x="2144" y="715"/>
                  </a:cubicBezTo>
                  <a:lnTo>
                    <a:pt x="2144" y="703"/>
                  </a:lnTo>
                  <a:cubicBezTo>
                    <a:pt x="2025" y="715"/>
                    <a:pt x="1953" y="810"/>
                    <a:pt x="1858" y="882"/>
                  </a:cubicBezTo>
                  <a:cubicBezTo>
                    <a:pt x="1858" y="870"/>
                    <a:pt x="1858" y="846"/>
                    <a:pt x="1858" y="834"/>
                  </a:cubicBezTo>
                  <a:cubicBezTo>
                    <a:pt x="1798" y="858"/>
                    <a:pt x="1715" y="893"/>
                    <a:pt x="1703" y="953"/>
                  </a:cubicBezTo>
                  <a:cubicBezTo>
                    <a:pt x="1694" y="952"/>
                    <a:pt x="1686" y="951"/>
                    <a:pt x="1680" y="951"/>
                  </a:cubicBezTo>
                  <a:cubicBezTo>
                    <a:pt x="1629" y="951"/>
                    <a:pt x="1657" y="989"/>
                    <a:pt x="1572" y="989"/>
                  </a:cubicBezTo>
                  <a:cubicBezTo>
                    <a:pt x="1560" y="977"/>
                    <a:pt x="1572" y="977"/>
                    <a:pt x="1572" y="965"/>
                  </a:cubicBezTo>
                  <a:lnTo>
                    <a:pt x="1572" y="965"/>
                  </a:lnTo>
                  <a:cubicBezTo>
                    <a:pt x="1525" y="977"/>
                    <a:pt x="1501" y="1001"/>
                    <a:pt x="1465" y="1013"/>
                  </a:cubicBezTo>
                  <a:cubicBezTo>
                    <a:pt x="1394" y="1096"/>
                    <a:pt x="1417" y="1167"/>
                    <a:pt x="1310" y="1203"/>
                  </a:cubicBezTo>
                  <a:cubicBezTo>
                    <a:pt x="1263" y="1143"/>
                    <a:pt x="1358" y="1155"/>
                    <a:pt x="1322" y="1096"/>
                  </a:cubicBezTo>
                  <a:lnTo>
                    <a:pt x="1322" y="1096"/>
                  </a:lnTo>
                  <a:cubicBezTo>
                    <a:pt x="1310" y="1120"/>
                    <a:pt x="1310" y="1143"/>
                    <a:pt x="1275" y="1143"/>
                  </a:cubicBezTo>
                  <a:cubicBezTo>
                    <a:pt x="1275" y="1108"/>
                    <a:pt x="1263" y="1132"/>
                    <a:pt x="1263" y="1096"/>
                  </a:cubicBezTo>
                  <a:cubicBezTo>
                    <a:pt x="1227" y="1096"/>
                    <a:pt x="1227" y="1215"/>
                    <a:pt x="1215" y="1215"/>
                  </a:cubicBezTo>
                  <a:cubicBezTo>
                    <a:pt x="1221" y="1221"/>
                    <a:pt x="1227" y="1224"/>
                    <a:pt x="1233" y="1224"/>
                  </a:cubicBezTo>
                  <a:cubicBezTo>
                    <a:pt x="1239" y="1224"/>
                    <a:pt x="1245" y="1221"/>
                    <a:pt x="1251" y="1215"/>
                  </a:cubicBezTo>
                  <a:lnTo>
                    <a:pt x="1251" y="1215"/>
                  </a:lnTo>
                  <a:cubicBezTo>
                    <a:pt x="1251" y="1263"/>
                    <a:pt x="1167" y="1274"/>
                    <a:pt x="1132" y="1322"/>
                  </a:cubicBezTo>
                  <a:cubicBezTo>
                    <a:pt x="1138" y="1316"/>
                    <a:pt x="1152" y="1310"/>
                    <a:pt x="1167" y="1310"/>
                  </a:cubicBezTo>
                  <a:cubicBezTo>
                    <a:pt x="1182" y="1310"/>
                    <a:pt x="1197" y="1316"/>
                    <a:pt x="1203" y="1334"/>
                  </a:cubicBezTo>
                  <a:cubicBezTo>
                    <a:pt x="1132" y="1358"/>
                    <a:pt x="1144" y="1441"/>
                    <a:pt x="1120" y="1489"/>
                  </a:cubicBezTo>
                  <a:cubicBezTo>
                    <a:pt x="1116" y="1489"/>
                    <a:pt x="1112" y="1490"/>
                    <a:pt x="1109" y="1490"/>
                  </a:cubicBezTo>
                  <a:cubicBezTo>
                    <a:pt x="1058" y="1490"/>
                    <a:pt x="1129" y="1403"/>
                    <a:pt x="1084" y="1370"/>
                  </a:cubicBezTo>
                  <a:cubicBezTo>
                    <a:pt x="1072" y="1358"/>
                    <a:pt x="1024" y="1334"/>
                    <a:pt x="1036" y="1310"/>
                  </a:cubicBezTo>
                  <a:lnTo>
                    <a:pt x="1036" y="1310"/>
                  </a:lnTo>
                  <a:cubicBezTo>
                    <a:pt x="977" y="1334"/>
                    <a:pt x="965" y="1394"/>
                    <a:pt x="929" y="1429"/>
                  </a:cubicBezTo>
                  <a:lnTo>
                    <a:pt x="917" y="1417"/>
                  </a:lnTo>
                  <a:cubicBezTo>
                    <a:pt x="858" y="1465"/>
                    <a:pt x="834" y="1560"/>
                    <a:pt x="763" y="1572"/>
                  </a:cubicBezTo>
                  <a:lnTo>
                    <a:pt x="798" y="1572"/>
                  </a:lnTo>
                  <a:cubicBezTo>
                    <a:pt x="798" y="1584"/>
                    <a:pt x="763" y="1596"/>
                    <a:pt x="763" y="1632"/>
                  </a:cubicBezTo>
                  <a:cubicBezTo>
                    <a:pt x="752" y="1621"/>
                    <a:pt x="713" y="1620"/>
                    <a:pt x="705" y="1603"/>
                  </a:cubicBezTo>
                  <a:lnTo>
                    <a:pt x="705" y="1603"/>
                  </a:lnTo>
                  <a:cubicBezTo>
                    <a:pt x="719" y="1682"/>
                    <a:pt x="596" y="1729"/>
                    <a:pt x="608" y="1810"/>
                  </a:cubicBezTo>
                  <a:cubicBezTo>
                    <a:pt x="572" y="1810"/>
                    <a:pt x="572" y="1775"/>
                    <a:pt x="560" y="1751"/>
                  </a:cubicBezTo>
                  <a:cubicBezTo>
                    <a:pt x="608" y="1739"/>
                    <a:pt x="632" y="1739"/>
                    <a:pt x="632" y="1703"/>
                  </a:cubicBezTo>
                  <a:lnTo>
                    <a:pt x="632" y="1703"/>
                  </a:lnTo>
                  <a:cubicBezTo>
                    <a:pt x="616" y="1713"/>
                    <a:pt x="601" y="1717"/>
                    <a:pt x="589" y="1717"/>
                  </a:cubicBezTo>
                  <a:cubicBezTo>
                    <a:pt x="572" y="1717"/>
                    <a:pt x="560" y="1710"/>
                    <a:pt x="560" y="1703"/>
                  </a:cubicBezTo>
                  <a:cubicBezTo>
                    <a:pt x="560" y="1763"/>
                    <a:pt x="489" y="1834"/>
                    <a:pt x="501" y="1894"/>
                  </a:cubicBezTo>
                  <a:cubicBezTo>
                    <a:pt x="465" y="1882"/>
                    <a:pt x="441" y="1894"/>
                    <a:pt x="417" y="1846"/>
                  </a:cubicBezTo>
                  <a:lnTo>
                    <a:pt x="417" y="1846"/>
                  </a:lnTo>
                  <a:cubicBezTo>
                    <a:pt x="334" y="1941"/>
                    <a:pt x="548" y="1917"/>
                    <a:pt x="441" y="2001"/>
                  </a:cubicBezTo>
                  <a:cubicBezTo>
                    <a:pt x="372" y="2001"/>
                    <a:pt x="425" y="1944"/>
                    <a:pt x="399" y="1944"/>
                  </a:cubicBezTo>
                  <a:cubicBezTo>
                    <a:pt x="393" y="1944"/>
                    <a:pt x="384" y="1947"/>
                    <a:pt x="370" y="1953"/>
                  </a:cubicBezTo>
                  <a:lnTo>
                    <a:pt x="382" y="1941"/>
                  </a:lnTo>
                  <a:cubicBezTo>
                    <a:pt x="365" y="1934"/>
                    <a:pt x="355" y="1931"/>
                    <a:pt x="347" y="1931"/>
                  </a:cubicBezTo>
                  <a:cubicBezTo>
                    <a:pt x="306" y="1931"/>
                    <a:pt x="385" y="2032"/>
                    <a:pt x="334" y="2072"/>
                  </a:cubicBezTo>
                  <a:cubicBezTo>
                    <a:pt x="298" y="2025"/>
                    <a:pt x="346" y="2001"/>
                    <a:pt x="286" y="2001"/>
                  </a:cubicBezTo>
                  <a:cubicBezTo>
                    <a:pt x="239" y="2048"/>
                    <a:pt x="274" y="2132"/>
                    <a:pt x="215" y="2156"/>
                  </a:cubicBezTo>
                  <a:lnTo>
                    <a:pt x="203" y="2132"/>
                  </a:lnTo>
                  <a:cubicBezTo>
                    <a:pt x="179" y="2156"/>
                    <a:pt x="108" y="2191"/>
                    <a:pt x="72" y="2227"/>
                  </a:cubicBezTo>
                  <a:cubicBezTo>
                    <a:pt x="72" y="2215"/>
                    <a:pt x="72" y="2215"/>
                    <a:pt x="72" y="2203"/>
                  </a:cubicBezTo>
                  <a:cubicBezTo>
                    <a:pt x="1" y="2227"/>
                    <a:pt x="72" y="2251"/>
                    <a:pt x="1" y="2251"/>
                  </a:cubicBezTo>
                  <a:lnTo>
                    <a:pt x="1" y="2286"/>
                  </a:lnTo>
                  <a:cubicBezTo>
                    <a:pt x="36" y="2286"/>
                    <a:pt x="96" y="2275"/>
                    <a:pt x="108" y="2215"/>
                  </a:cubicBezTo>
                  <a:lnTo>
                    <a:pt x="108" y="2215"/>
                  </a:lnTo>
                  <a:cubicBezTo>
                    <a:pt x="96" y="2275"/>
                    <a:pt x="203" y="2251"/>
                    <a:pt x="215" y="2298"/>
                  </a:cubicBezTo>
                  <a:lnTo>
                    <a:pt x="215" y="2275"/>
                  </a:lnTo>
                  <a:cubicBezTo>
                    <a:pt x="225" y="2275"/>
                    <a:pt x="234" y="2276"/>
                    <a:pt x="244" y="2276"/>
                  </a:cubicBezTo>
                  <a:cubicBezTo>
                    <a:pt x="362" y="2276"/>
                    <a:pt x="463" y="2211"/>
                    <a:pt x="584" y="2167"/>
                  </a:cubicBezTo>
                  <a:cubicBezTo>
                    <a:pt x="608" y="2072"/>
                    <a:pt x="703" y="2108"/>
                    <a:pt x="751" y="2025"/>
                  </a:cubicBezTo>
                  <a:cubicBezTo>
                    <a:pt x="727" y="1965"/>
                    <a:pt x="751" y="2013"/>
                    <a:pt x="810" y="1953"/>
                  </a:cubicBezTo>
                  <a:lnTo>
                    <a:pt x="810" y="1953"/>
                  </a:lnTo>
                  <a:cubicBezTo>
                    <a:pt x="786" y="1989"/>
                    <a:pt x="834" y="2001"/>
                    <a:pt x="858" y="2001"/>
                  </a:cubicBezTo>
                  <a:cubicBezTo>
                    <a:pt x="858" y="1977"/>
                    <a:pt x="870" y="1953"/>
                    <a:pt x="882" y="1941"/>
                  </a:cubicBezTo>
                  <a:cubicBezTo>
                    <a:pt x="889" y="1945"/>
                    <a:pt x="904" y="1947"/>
                    <a:pt x="922" y="1947"/>
                  </a:cubicBezTo>
                  <a:cubicBezTo>
                    <a:pt x="963" y="1947"/>
                    <a:pt x="1016" y="1935"/>
                    <a:pt x="1024" y="1894"/>
                  </a:cubicBezTo>
                  <a:cubicBezTo>
                    <a:pt x="1031" y="1892"/>
                    <a:pt x="1036" y="1891"/>
                    <a:pt x="1039" y="1891"/>
                  </a:cubicBezTo>
                  <a:cubicBezTo>
                    <a:pt x="1060" y="1891"/>
                    <a:pt x="1024" y="1919"/>
                    <a:pt x="1024" y="1929"/>
                  </a:cubicBezTo>
                  <a:cubicBezTo>
                    <a:pt x="1030" y="1933"/>
                    <a:pt x="1035" y="1935"/>
                    <a:pt x="1038" y="1935"/>
                  </a:cubicBezTo>
                  <a:cubicBezTo>
                    <a:pt x="1054" y="1935"/>
                    <a:pt x="1040" y="1894"/>
                    <a:pt x="1060" y="1894"/>
                  </a:cubicBezTo>
                  <a:cubicBezTo>
                    <a:pt x="1060" y="1894"/>
                    <a:pt x="1060" y="1905"/>
                    <a:pt x="1060" y="1905"/>
                  </a:cubicBezTo>
                  <a:cubicBezTo>
                    <a:pt x="1120" y="1870"/>
                    <a:pt x="1167" y="1858"/>
                    <a:pt x="1227" y="1834"/>
                  </a:cubicBezTo>
                  <a:cubicBezTo>
                    <a:pt x="1191" y="1775"/>
                    <a:pt x="1275" y="1775"/>
                    <a:pt x="1286" y="1739"/>
                  </a:cubicBezTo>
                  <a:cubicBezTo>
                    <a:pt x="1286" y="1747"/>
                    <a:pt x="1292" y="1749"/>
                    <a:pt x="1300" y="1749"/>
                  </a:cubicBezTo>
                  <a:cubicBezTo>
                    <a:pt x="1316" y="1749"/>
                    <a:pt x="1342" y="1739"/>
                    <a:pt x="1358" y="1739"/>
                  </a:cubicBezTo>
                  <a:lnTo>
                    <a:pt x="1358" y="1667"/>
                  </a:lnTo>
                  <a:cubicBezTo>
                    <a:pt x="1364" y="1644"/>
                    <a:pt x="1379" y="1644"/>
                    <a:pt x="1397" y="1644"/>
                  </a:cubicBezTo>
                  <a:cubicBezTo>
                    <a:pt x="1414" y="1644"/>
                    <a:pt x="1435" y="1644"/>
                    <a:pt x="1453" y="1620"/>
                  </a:cubicBezTo>
                  <a:lnTo>
                    <a:pt x="1429" y="1620"/>
                  </a:lnTo>
                  <a:cubicBezTo>
                    <a:pt x="1447" y="1593"/>
                    <a:pt x="1505" y="1580"/>
                    <a:pt x="1558" y="1580"/>
                  </a:cubicBezTo>
                  <a:cubicBezTo>
                    <a:pt x="1576" y="1580"/>
                    <a:pt x="1593" y="1581"/>
                    <a:pt x="1608" y="1584"/>
                  </a:cubicBezTo>
                  <a:cubicBezTo>
                    <a:pt x="1822" y="1298"/>
                    <a:pt x="2072" y="1394"/>
                    <a:pt x="2358" y="1215"/>
                  </a:cubicBezTo>
                  <a:cubicBezTo>
                    <a:pt x="2370" y="1179"/>
                    <a:pt x="2334" y="1191"/>
                    <a:pt x="2334" y="1155"/>
                  </a:cubicBezTo>
                  <a:cubicBezTo>
                    <a:pt x="2334" y="1143"/>
                    <a:pt x="2334" y="1143"/>
                    <a:pt x="2334" y="1132"/>
                  </a:cubicBezTo>
                  <a:cubicBezTo>
                    <a:pt x="2322" y="1143"/>
                    <a:pt x="2310" y="1167"/>
                    <a:pt x="2287" y="1179"/>
                  </a:cubicBezTo>
                  <a:cubicBezTo>
                    <a:pt x="2310" y="1143"/>
                    <a:pt x="2287" y="1096"/>
                    <a:pt x="2334" y="1096"/>
                  </a:cubicBezTo>
                  <a:cubicBezTo>
                    <a:pt x="2334" y="1108"/>
                    <a:pt x="2334" y="1108"/>
                    <a:pt x="2322" y="1120"/>
                  </a:cubicBezTo>
                  <a:cubicBezTo>
                    <a:pt x="2358" y="1108"/>
                    <a:pt x="2346" y="1084"/>
                    <a:pt x="2382" y="1084"/>
                  </a:cubicBezTo>
                  <a:cubicBezTo>
                    <a:pt x="2398" y="1084"/>
                    <a:pt x="2398" y="1079"/>
                    <a:pt x="2399" y="1079"/>
                  </a:cubicBezTo>
                  <a:cubicBezTo>
                    <a:pt x="2400" y="1079"/>
                    <a:pt x="2402" y="1080"/>
                    <a:pt x="2406" y="1084"/>
                  </a:cubicBezTo>
                  <a:lnTo>
                    <a:pt x="2513" y="1072"/>
                  </a:lnTo>
                  <a:cubicBezTo>
                    <a:pt x="2520" y="1029"/>
                    <a:pt x="2553" y="1021"/>
                    <a:pt x="2580" y="1021"/>
                  </a:cubicBezTo>
                  <a:cubicBezTo>
                    <a:pt x="2599" y="1021"/>
                    <a:pt x="2615" y="1024"/>
                    <a:pt x="2620" y="1024"/>
                  </a:cubicBezTo>
                  <a:cubicBezTo>
                    <a:pt x="2632" y="1072"/>
                    <a:pt x="2572" y="1060"/>
                    <a:pt x="2560" y="1108"/>
                  </a:cubicBezTo>
                  <a:lnTo>
                    <a:pt x="2608" y="1132"/>
                  </a:lnTo>
                  <a:lnTo>
                    <a:pt x="2608" y="1132"/>
                  </a:lnTo>
                  <a:lnTo>
                    <a:pt x="2596" y="1096"/>
                  </a:lnTo>
                  <a:lnTo>
                    <a:pt x="2644" y="1084"/>
                  </a:lnTo>
                  <a:lnTo>
                    <a:pt x="2644" y="1096"/>
                  </a:lnTo>
                  <a:cubicBezTo>
                    <a:pt x="2644" y="1078"/>
                    <a:pt x="2644" y="1067"/>
                    <a:pt x="2653" y="1067"/>
                  </a:cubicBezTo>
                  <a:cubicBezTo>
                    <a:pt x="2656" y="1067"/>
                    <a:pt x="2661" y="1069"/>
                    <a:pt x="2668" y="1072"/>
                  </a:cubicBezTo>
                  <a:cubicBezTo>
                    <a:pt x="2668" y="1072"/>
                    <a:pt x="2670" y="1075"/>
                    <a:pt x="2672" y="1078"/>
                  </a:cubicBezTo>
                  <a:lnTo>
                    <a:pt x="2672" y="1078"/>
                  </a:lnTo>
                  <a:lnTo>
                    <a:pt x="2691" y="1048"/>
                  </a:lnTo>
                  <a:cubicBezTo>
                    <a:pt x="2691" y="1072"/>
                    <a:pt x="2700" y="1072"/>
                    <a:pt x="2711" y="1072"/>
                  </a:cubicBezTo>
                  <a:cubicBezTo>
                    <a:pt x="2721" y="1072"/>
                    <a:pt x="2733" y="1072"/>
                    <a:pt x="2739" y="1096"/>
                  </a:cubicBezTo>
                  <a:cubicBezTo>
                    <a:pt x="2849" y="1063"/>
                    <a:pt x="2857" y="999"/>
                    <a:pt x="2943" y="999"/>
                  </a:cubicBezTo>
                  <a:cubicBezTo>
                    <a:pt x="2950" y="999"/>
                    <a:pt x="2957" y="1000"/>
                    <a:pt x="2965" y="1001"/>
                  </a:cubicBezTo>
                  <a:cubicBezTo>
                    <a:pt x="2941" y="989"/>
                    <a:pt x="2977" y="929"/>
                    <a:pt x="3001" y="917"/>
                  </a:cubicBezTo>
                  <a:cubicBezTo>
                    <a:pt x="3025" y="929"/>
                    <a:pt x="3037" y="929"/>
                    <a:pt x="3025" y="953"/>
                  </a:cubicBezTo>
                  <a:lnTo>
                    <a:pt x="3060" y="917"/>
                  </a:lnTo>
                  <a:cubicBezTo>
                    <a:pt x="3081" y="931"/>
                    <a:pt x="3097" y="936"/>
                    <a:pt x="3113" y="936"/>
                  </a:cubicBezTo>
                  <a:cubicBezTo>
                    <a:pt x="3150" y="936"/>
                    <a:pt x="3180" y="905"/>
                    <a:pt x="3239" y="905"/>
                  </a:cubicBezTo>
                  <a:lnTo>
                    <a:pt x="3239" y="929"/>
                  </a:lnTo>
                  <a:cubicBezTo>
                    <a:pt x="3263" y="893"/>
                    <a:pt x="3275" y="870"/>
                    <a:pt x="3322" y="870"/>
                  </a:cubicBezTo>
                  <a:lnTo>
                    <a:pt x="3322" y="905"/>
                  </a:lnTo>
                  <a:cubicBezTo>
                    <a:pt x="3326" y="906"/>
                    <a:pt x="3328" y="906"/>
                    <a:pt x="3331" y="906"/>
                  </a:cubicBezTo>
                  <a:cubicBezTo>
                    <a:pt x="3375" y="906"/>
                    <a:pt x="3342" y="821"/>
                    <a:pt x="3385" y="821"/>
                  </a:cubicBezTo>
                  <a:cubicBezTo>
                    <a:pt x="3388" y="821"/>
                    <a:pt x="3391" y="821"/>
                    <a:pt x="3394" y="822"/>
                  </a:cubicBezTo>
                  <a:cubicBezTo>
                    <a:pt x="3382" y="786"/>
                    <a:pt x="3346" y="774"/>
                    <a:pt x="3334" y="739"/>
                  </a:cubicBezTo>
                  <a:lnTo>
                    <a:pt x="3334" y="739"/>
                  </a:lnTo>
                  <a:cubicBezTo>
                    <a:pt x="3345" y="755"/>
                    <a:pt x="3363" y="761"/>
                    <a:pt x="3377" y="761"/>
                  </a:cubicBezTo>
                  <a:cubicBezTo>
                    <a:pt x="3395" y="761"/>
                    <a:pt x="3407" y="752"/>
                    <a:pt x="3394" y="739"/>
                  </a:cubicBezTo>
                  <a:cubicBezTo>
                    <a:pt x="3413" y="725"/>
                    <a:pt x="3422" y="720"/>
                    <a:pt x="3427" y="720"/>
                  </a:cubicBezTo>
                  <a:cubicBezTo>
                    <a:pt x="3436" y="720"/>
                    <a:pt x="3434" y="731"/>
                    <a:pt x="3441" y="739"/>
                  </a:cubicBezTo>
                  <a:lnTo>
                    <a:pt x="3465" y="703"/>
                  </a:lnTo>
                  <a:cubicBezTo>
                    <a:pt x="3468" y="702"/>
                    <a:pt x="3471" y="701"/>
                    <a:pt x="3474" y="701"/>
                  </a:cubicBezTo>
                  <a:cubicBezTo>
                    <a:pt x="3499" y="701"/>
                    <a:pt x="3488" y="753"/>
                    <a:pt x="3477" y="774"/>
                  </a:cubicBezTo>
                  <a:cubicBezTo>
                    <a:pt x="3493" y="743"/>
                    <a:pt x="3519" y="743"/>
                    <a:pt x="3549" y="743"/>
                  </a:cubicBezTo>
                  <a:cubicBezTo>
                    <a:pt x="3564" y="743"/>
                    <a:pt x="3580" y="743"/>
                    <a:pt x="3596" y="739"/>
                  </a:cubicBezTo>
                  <a:lnTo>
                    <a:pt x="3596" y="739"/>
                  </a:lnTo>
                  <a:lnTo>
                    <a:pt x="3584" y="762"/>
                  </a:lnTo>
                  <a:lnTo>
                    <a:pt x="3632" y="762"/>
                  </a:lnTo>
                  <a:cubicBezTo>
                    <a:pt x="3650" y="726"/>
                    <a:pt x="3682" y="711"/>
                    <a:pt x="3718" y="711"/>
                  </a:cubicBezTo>
                  <a:cubicBezTo>
                    <a:pt x="3729" y="711"/>
                    <a:pt x="3740" y="712"/>
                    <a:pt x="3751" y="715"/>
                  </a:cubicBezTo>
                  <a:lnTo>
                    <a:pt x="3739" y="774"/>
                  </a:lnTo>
                  <a:cubicBezTo>
                    <a:pt x="3744" y="776"/>
                    <a:pt x="3748" y="777"/>
                    <a:pt x="3751" y="777"/>
                  </a:cubicBezTo>
                  <a:cubicBezTo>
                    <a:pt x="3769" y="777"/>
                    <a:pt x="3751" y="749"/>
                    <a:pt x="3751" y="739"/>
                  </a:cubicBezTo>
                  <a:cubicBezTo>
                    <a:pt x="3765" y="728"/>
                    <a:pt x="3777" y="724"/>
                    <a:pt x="3786" y="724"/>
                  </a:cubicBezTo>
                  <a:cubicBezTo>
                    <a:pt x="3808" y="724"/>
                    <a:pt x="3821" y="746"/>
                    <a:pt x="3846" y="762"/>
                  </a:cubicBezTo>
                  <a:cubicBezTo>
                    <a:pt x="3863" y="746"/>
                    <a:pt x="3881" y="740"/>
                    <a:pt x="3900" y="740"/>
                  </a:cubicBezTo>
                  <a:cubicBezTo>
                    <a:pt x="3937" y="740"/>
                    <a:pt x="3977" y="763"/>
                    <a:pt x="4013" y="763"/>
                  </a:cubicBezTo>
                  <a:cubicBezTo>
                    <a:pt x="4035" y="763"/>
                    <a:pt x="4055" y="754"/>
                    <a:pt x="4072" y="727"/>
                  </a:cubicBezTo>
                  <a:lnTo>
                    <a:pt x="4084" y="751"/>
                  </a:lnTo>
                  <a:cubicBezTo>
                    <a:pt x="4168" y="679"/>
                    <a:pt x="4287" y="762"/>
                    <a:pt x="4346" y="655"/>
                  </a:cubicBezTo>
                  <a:cubicBezTo>
                    <a:pt x="4371" y="678"/>
                    <a:pt x="4389" y="686"/>
                    <a:pt x="4402" y="686"/>
                  </a:cubicBezTo>
                  <a:cubicBezTo>
                    <a:pt x="4440" y="686"/>
                    <a:pt x="4442" y="618"/>
                    <a:pt x="4478" y="618"/>
                  </a:cubicBezTo>
                  <a:cubicBezTo>
                    <a:pt x="4490" y="618"/>
                    <a:pt x="4504" y="625"/>
                    <a:pt x="4525" y="643"/>
                  </a:cubicBezTo>
                  <a:lnTo>
                    <a:pt x="4513" y="632"/>
                  </a:lnTo>
                  <a:cubicBezTo>
                    <a:pt x="4536" y="631"/>
                    <a:pt x="4559" y="630"/>
                    <a:pt x="4582" y="630"/>
                  </a:cubicBezTo>
                  <a:cubicBezTo>
                    <a:pt x="4906" y="630"/>
                    <a:pt x="5236" y="703"/>
                    <a:pt x="5525" y="703"/>
                  </a:cubicBezTo>
                  <a:lnTo>
                    <a:pt x="5525" y="727"/>
                  </a:lnTo>
                  <a:cubicBezTo>
                    <a:pt x="5858" y="810"/>
                    <a:pt x="6180" y="905"/>
                    <a:pt x="6478" y="1048"/>
                  </a:cubicBezTo>
                  <a:cubicBezTo>
                    <a:pt x="6466" y="1072"/>
                    <a:pt x="6466" y="1084"/>
                    <a:pt x="6489" y="1084"/>
                  </a:cubicBezTo>
                  <a:lnTo>
                    <a:pt x="6501" y="1072"/>
                  </a:lnTo>
                  <a:cubicBezTo>
                    <a:pt x="6513" y="1084"/>
                    <a:pt x="6513" y="1108"/>
                    <a:pt x="6513" y="1120"/>
                  </a:cubicBezTo>
                  <a:cubicBezTo>
                    <a:pt x="6509" y="1132"/>
                    <a:pt x="6504" y="1136"/>
                    <a:pt x="6498" y="1136"/>
                  </a:cubicBezTo>
                  <a:cubicBezTo>
                    <a:pt x="6487" y="1136"/>
                    <a:pt x="6474" y="1120"/>
                    <a:pt x="6466" y="1120"/>
                  </a:cubicBezTo>
                  <a:lnTo>
                    <a:pt x="6466" y="1120"/>
                  </a:lnTo>
                  <a:cubicBezTo>
                    <a:pt x="6430" y="1179"/>
                    <a:pt x="6525" y="1155"/>
                    <a:pt x="6501" y="1215"/>
                  </a:cubicBezTo>
                  <a:lnTo>
                    <a:pt x="6489" y="1215"/>
                  </a:lnTo>
                  <a:cubicBezTo>
                    <a:pt x="6489" y="1251"/>
                    <a:pt x="6478" y="1298"/>
                    <a:pt x="6513" y="1322"/>
                  </a:cubicBezTo>
                  <a:cubicBezTo>
                    <a:pt x="6466" y="1334"/>
                    <a:pt x="6513" y="1394"/>
                    <a:pt x="6478" y="1405"/>
                  </a:cubicBezTo>
                  <a:cubicBezTo>
                    <a:pt x="6370" y="1382"/>
                    <a:pt x="6513" y="1310"/>
                    <a:pt x="6478" y="1263"/>
                  </a:cubicBezTo>
                  <a:lnTo>
                    <a:pt x="6478" y="1263"/>
                  </a:lnTo>
                  <a:cubicBezTo>
                    <a:pt x="6472" y="1266"/>
                    <a:pt x="6467" y="1268"/>
                    <a:pt x="6462" y="1268"/>
                  </a:cubicBezTo>
                  <a:cubicBezTo>
                    <a:pt x="6438" y="1268"/>
                    <a:pt x="6428" y="1223"/>
                    <a:pt x="6418" y="1203"/>
                  </a:cubicBezTo>
                  <a:lnTo>
                    <a:pt x="6418" y="1203"/>
                  </a:lnTo>
                  <a:cubicBezTo>
                    <a:pt x="6418" y="1239"/>
                    <a:pt x="6418" y="1274"/>
                    <a:pt x="6430" y="1322"/>
                  </a:cubicBezTo>
                  <a:cubicBezTo>
                    <a:pt x="6406" y="1322"/>
                    <a:pt x="6347" y="1334"/>
                    <a:pt x="6382" y="1370"/>
                  </a:cubicBezTo>
                  <a:lnTo>
                    <a:pt x="6382" y="1358"/>
                  </a:lnTo>
                  <a:cubicBezTo>
                    <a:pt x="6382" y="1405"/>
                    <a:pt x="6430" y="1405"/>
                    <a:pt x="6406" y="1429"/>
                  </a:cubicBezTo>
                  <a:cubicBezTo>
                    <a:pt x="6404" y="1432"/>
                    <a:pt x="6401" y="1433"/>
                    <a:pt x="6399" y="1433"/>
                  </a:cubicBezTo>
                  <a:cubicBezTo>
                    <a:pt x="6389" y="1433"/>
                    <a:pt x="6380" y="1417"/>
                    <a:pt x="6370" y="1417"/>
                  </a:cubicBezTo>
                  <a:lnTo>
                    <a:pt x="6370" y="1417"/>
                  </a:lnTo>
                  <a:cubicBezTo>
                    <a:pt x="6358" y="1453"/>
                    <a:pt x="6394" y="1453"/>
                    <a:pt x="6394" y="1477"/>
                  </a:cubicBezTo>
                  <a:cubicBezTo>
                    <a:pt x="6389" y="1482"/>
                    <a:pt x="6385" y="1484"/>
                    <a:pt x="6380" y="1484"/>
                  </a:cubicBezTo>
                  <a:cubicBezTo>
                    <a:pt x="6369" y="1484"/>
                    <a:pt x="6360" y="1470"/>
                    <a:pt x="6348" y="1470"/>
                  </a:cubicBezTo>
                  <a:cubicBezTo>
                    <a:pt x="6344" y="1470"/>
                    <a:pt x="6340" y="1472"/>
                    <a:pt x="6335" y="1477"/>
                  </a:cubicBezTo>
                  <a:cubicBezTo>
                    <a:pt x="6370" y="1524"/>
                    <a:pt x="6311" y="1536"/>
                    <a:pt x="6311" y="1572"/>
                  </a:cubicBezTo>
                  <a:cubicBezTo>
                    <a:pt x="6313" y="1572"/>
                    <a:pt x="6315" y="1571"/>
                    <a:pt x="6317" y="1571"/>
                  </a:cubicBezTo>
                  <a:cubicBezTo>
                    <a:pt x="6361" y="1571"/>
                    <a:pt x="6370" y="1669"/>
                    <a:pt x="6405" y="1669"/>
                  </a:cubicBezTo>
                  <a:cubicBezTo>
                    <a:pt x="6412" y="1669"/>
                    <a:pt x="6420" y="1665"/>
                    <a:pt x="6430" y="1655"/>
                  </a:cubicBezTo>
                  <a:cubicBezTo>
                    <a:pt x="6442" y="1679"/>
                    <a:pt x="6454" y="1703"/>
                    <a:pt x="6466" y="1727"/>
                  </a:cubicBezTo>
                  <a:cubicBezTo>
                    <a:pt x="6461" y="1730"/>
                    <a:pt x="6456" y="1731"/>
                    <a:pt x="6452" y="1731"/>
                  </a:cubicBezTo>
                  <a:cubicBezTo>
                    <a:pt x="6420" y="1731"/>
                    <a:pt x="6383" y="1678"/>
                    <a:pt x="6344" y="1678"/>
                  </a:cubicBezTo>
                  <a:cubicBezTo>
                    <a:pt x="6341" y="1678"/>
                    <a:pt x="6338" y="1678"/>
                    <a:pt x="6335" y="1679"/>
                  </a:cubicBezTo>
                  <a:cubicBezTo>
                    <a:pt x="6335" y="1667"/>
                    <a:pt x="6335" y="1644"/>
                    <a:pt x="6347" y="1620"/>
                  </a:cubicBezTo>
                  <a:cubicBezTo>
                    <a:pt x="6263" y="1620"/>
                    <a:pt x="6370" y="1763"/>
                    <a:pt x="6287" y="1798"/>
                  </a:cubicBezTo>
                  <a:cubicBezTo>
                    <a:pt x="6287" y="1834"/>
                    <a:pt x="6299" y="1822"/>
                    <a:pt x="6263" y="1894"/>
                  </a:cubicBezTo>
                  <a:lnTo>
                    <a:pt x="6335" y="1882"/>
                  </a:lnTo>
                  <a:lnTo>
                    <a:pt x="6335" y="1882"/>
                  </a:lnTo>
                  <a:cubicBezTo>
                    <a:pt x="6311" y="1917"/>
                    <a:pt x="6287" y="1929"/>
                    <a:pt x="6275" y="1929"/>
                  </a:cubicBezTo>
                  <a:cubicBezTo>
                    <a:pt x="6275" y="1953"/>
                    <a:pt x="6275" y="1977"/>
                    <a:pt x="6275" y="2001"/>
                  </a:cubicBezTo>
                  <a:cubicBezTo>
                    <a:pt x="6263" y="1989"/>
                    <a:pt x="6263" y="1989"/>
                    <a:pt x="6251" y="1977"/>
                  </a:cubicBezTo>
                  <a:cubicBezTo>
                    <a:pt x="6216" y="2013"/>
                    <a:pt x="6239" y="2013"/>
                    <a:pt x="6251" y="2025"/>
                  </a:cubicBezTo>
                  <a:cubicBezTo>
                    <a:pt x="6275" y="2036"/>
                    <a:pt x="6275" y="2060"/>
                    <a:pt x="6287" y="2084"/>
                  </a:cubicBezTo>
                  <a:lnTo>
                    <a:pt x="6251" y="2072"/>
                  </a:lnTo>
                  <a:lnTo>
                    <a:pt x="6251" y="2072"/>
                  </a:lnTo>
                  <a:cubicBezTo>
                    <a:pt x="6263" y="2084"/>
                    <a:pt x="6275" y="2096"/>
                    <a:pt x="6287" y="2096"/>
                  </a:cubicBezTo>
                  <a:cubicBezTo>
                    <a:pt x="6287" y="2108"/>
                    <a:pt x="6287" y="2108"/>
                    <a:pt x="6299" y="2120"/>
                  </a:cubicBezTo>
                  <a:cubicBezTo>
                    <a:pt x="6311" y="2108"/>
                    <a:pt x="6347" y="2084"/>
                    <a:pt x="6347" y="2048"/>
                  </a:cubicBezTo>
                  <a:cubicBezTo>
                    <a:pt x="6347" y="2144"/>
                    <a:pt x="6382" y="2191"/>
                    <a:pt x="6370" y="2286"/>
                  </a:cubicBezTo>
                  <a:cubicBezTo>
                    <a:pt x="6347" y="2286"/>
                    <a:pt x="6311" y="2275"/>
                    <a:pt x="6311" y="2275"/>
                  </a:cubicBezTo>
                  <a:lnTo>
                    <a:pt x="6311" y="2275"/>
                  </a:lnTo>
                  <a:cubicBezTo>
                    <a:pt x="6320" y="2309"/>
                    <a:pt x="6347" y="2332"/>
                    <a:pt x="6371" y="2332"/>
                  </a:cubicBezTo>
                  <a:cubicBezTo>
                    <a:pt x="6380" y="2332"/>
                    <a:pt x="6388" y="2329"/>
                    <a:pt x="6394" y="2322"/>
                  </a:cubicBezTo>
                  <a:cubicBezTo>
                    <a:pt x="6406" y="2334"/>
                    <a:pt x="6406" y="2334"/>
                    <a:pt x="6406" y="2334"/>
                  </a:cubicBezTo>
                  <a:cubicBezTo>
                    <a:pt x="6394" y="2358"/>
                    <a:pt x="6382" y="2370"/>
                    <a:pt x="6394" y="2394"/>
                  </a:cubicBezTo>
                  <a:cubicBezTo>
                    <a:pt x="6394" y="2394"/>
                    <a:pt x="6394" y="2406"/>
                    <a:pt x="6394" y="2417"/>
                  </a:cubicBezTo>
                  <a:cubicBezTo>
                    <a:pt x="6401" y="2414"/>
                    <a:pt x="6407" y="2413"/>
                    <a:pt x="6413" y="2413"/>
                  </a:cubicBezTo>
                  <a:cubicBezTo>
                    <a:pt x="6449" y="2413"/>
                    <a:pt x="6469" y="2465"/>
                    <a:pt x="6489" y="2465"/>
                  </a:cubicBezTo>
                  <a:cubicBezTo>
                    <a:pt x="6489" y="2453"/>
                    <a:pt x="6478" y="2441"/>
                    <a:pt x="6466" y="2417"/>
                  </a:cubicBezTo>
                  <a:lnTo>
                    <a:pt x="6466" y="2417"/>
                  </a:lnTo>
                  <a:cubicBezTo>
                    <a:pt x="6513" y="2429"/>
                    <a:pt x="6561" y="2417"/>
                    <a:pt x="6549" y="2453"/>
                  </a:cubicBezTo>
                  <a:cubicBezTo>
                    <a:pt x="6543" y="2451"/>
                    <a:pt x="6538" y="2450"/>
                    <a:pt x="6534" y="2450"/>
                  </a:cubicBezTo>
                  <a:cubicBezTo>
                    <a:pt x="6509" y="2450"/>
                    <a:pt x="6526" y="2495"/>
                    <a:pt x="6509" y="2495"/>
                  </a:cubicBezTo>
                  <a:cubicBezTo>
                    <a:pt x="6503" y="2495"/>
                    <a:pt x="6493" y="2490"/>
                    <a:pt x="6478" y="2477"/>
                  </a:cubicBezTo>
                  <a:lnTo>
                    <a:pt x="6478" y="2477"/>
                  </a:lnTo>
                  <a:cubicBezTo>
                    <a:pt x="6473" y="2510"/>
                    <a:pt x="6481" y="2517"/>
                    <a:pt x="6494" y="2517"/>
                  </a:cubicBezTo>
                  <a:cubicBezTo>
                    <a:pt x="6504" y="2517"/>
                    <a:pt x="6516" y="2513"/>
                    <a:pt x="6528" y="2513"/>
                  </a:cubicBezTo>
                  <a:cubicBezTo>
                    <a:pt x="6541" y="2513"/>
                    <a:pt x="6553" y="2518"/>
                    <a:pt x="6561" y="2537"/>
                  </a:cubicBezTo>
                  <a:lnTo>
                    <a:pt x="6573" y="2584"/>
                  </a:lnTo>
                  <a:cubicBezTo>
                    <a:pt x="6569" y="2585"/>
                    <a:pt x="6565" y="2586"/>
                    <a:pt x="6561" y="2586"/>
                  </a:cubicBezTo>
                  <a:cubicBezTo>
                    <a:pt x="6533" y="2586"/>
                    <a:pt x="6509" y="2558"/>
                    <a:pt x="6503" y="2558"/>
                  </a:cubicBezTo>
                  <a:cubicBezTo>
                    <a:pt x="6502" y="2558"/>
                    <a:pt x="6501" y="2559"/>
                    <a:pt x="6501" y="2560"/>
                  </a:cubicBezTo>
                  <a:lnTo>
                    <a:pt x="6525" y="2584"/>
                  </a:lnTo>
                  <a:cubicBezTo>
                    <a:pt x="6489" y="2584"/>
                    <a:pt x="6430" y="2477"/>
                    <a:pt x="6358" y="2453"/>
                  </a:cubicBezTo>
                  <a:lnTo>
                    <a:pt x="6358" y="2453"/>
                  </a:lnTo>
                  <a:cubicBezTo>
                    <a:pt x="6370" y="2489"/>
                    <a:pt x="6394" y="2537"/>
                    <a:pt x="6418" y="2572"/>
                  </a:cubicBezTo>
                  <a:cubicBezTo>
                    <a:pt x="6501" y="2632"/>
                    <a:pt x="6573" y="2703"/>
                    <a:pt x="6656" y="2751"/>
                  </a:cubicBezTo>
                  <a:cubicBezTo>
                    <a:pt x="6736" y="2800"/>
                    <a:pt x="6815" y="2825"/>
                    <a:pt x="6894" y="2825"/>
                  </a:cubicBezTo>
                  <a:cubicBezTo>
                    <a:pt x="6910" y="2825"/>
                    <a:pt x="6926" y="2824"/>
                    <a:pt x="6942" y="2822"/>
                  </a:cubicBezTo>
                  <a:lnTo>
                    <a:pt x="6930" y="2810"/>
                  </a:lnTo>
                  <a:cubicBezTo>
                    <a:pt x="6930" y="2810"/>
                    <a:pt x="6942" y="2810"/>
                    <a:pt x="6942" y="2798"/>
                  </a:cubicBezTo>
                  <a:lnTo>
                    <a:pt x="6954" y="2798"/>
                  </a:lnTo>
                  <a:lnTo>
                    <a:pt x="6990" y="2787"/>
                  </a:lnTo>
                  <a:cubicBezTo>
                    <a:pt x="7013" y="2822"/>
                    <a:pt x="7073" y="2846"/>
                    <a:pt x="7144" y="2870"/>
                  </a:cubicBezTo>
                  <a:cubicBezTo>
                    <a:pt x="7097" y="2846"/>
                    <a:pt x="7097" y="2846"/>
                    <a:pt x="7097" y="2810"/>
                  </a:cubicBezTo>
                  <a:cubicBezTo>
                    <a:pt x="7106" y="2784"/>
                    <a:pt x="7108" y="2770"/>
                    <a:pt x="7128" y="2770"/>
                  </a:cubicBezTo>
                  <a:cubicBezTo>
                    <a:pt x="7135" y="2770"/>
                    <a:pt x="7144" y="2772"/>
                    <a:pt x="7156" y="2775"/>
                  </a:cubicBezTo>
                  <a:cubicBezTo>
                    <a:pt x="7167" y="2797"/>
                    <a:pt x="7137" y="2798"/>
                    <a:pt x="7162" y="2818"/>
                  </a:cubicBezTo>
                  <a:lnTo>
                    <a:pt x="7162" y="2818"/>
                  </a:lnTo>
                  <a:cubicBezTo>
                    <a:pt x="7150" y="2805"/>
                    <a:pt x="7171" y="2785"/>
                    <a:pt x="7192" y="2775"/>
                  </a:cubicBezTo>
                  <a:cubicBezTo>
                    <a:pt x="7216" y="2798"/>
                    <a:pt x="7263" y="2787"/>
                    <a:pt x="7275" y="2810"/>
                  </a:cubicBezTo>
                  <a:cubicBezTo>
                    <a:pt x="7271" y="2814"/>
                    <a:pt x="7267" y="2816"/>
                    <a:pt x="7263" y="2816"/>
                  </a:cubicBezTo>
                  <a:cubicBezTo>
                    <a:pt x="7255" y="2816"/>
                    <a:pt x="7247" y="2810"/>
                    <a:pt x="7240" y="2810"/>
                  </a:cubicBezTo>
                  <a:cubicBezTo>
                    <a:pt x="7228" y="2822"/>
                    <a:pt x="7299" y="2822"/>
                    <a:pt x="7263" y="2858"/>
                  </a:cubicBezTo>
                  <a:cubicBezTo>
                    <a:pt x="7275" y="2846"/>
                    <a:pt x="7299" y="2846"/>
                    <a:pt x="7311" y="2834"/>
                  </a:cubicBezTo>
                  <a:cubicBezTo>
                    <a:pt x="7359" y="2846"/>
                    <a:pt x="7311" y="2882"/>
                    <a:pt x="7323" y="2882"/>
                  </a:cubicBezTo>
                  <a:cubicBezTo>
                    <a:pt x="7418" y="2834"/>
                    <a:pt x="7430" y="2763"/>
                    <a:pt x="7490" y="2703"/>
                  </a:cubicBezTo>
                  <a:cubicBezTo>
                    <a:pt x="7490" y="2712"/>
                    <a:pt x="7510" y="2742"/>
                    <a:pt x="7515" y="2750"/>
                  </a:cubicBezTo>
                  <a:lnTo>
                    <a:pt x="7515" y="2750"/>
                  </a:lnTo>
                  <a:cubicBezTo>
                    <a:pt x="7567" y="2732"/>
                    <a:pt x="7581" y="2660"/>
                    <a:pt x="7599" y="2606"/>
                  </a:cubicBezTo>
                  <a:lnTo>
                    <a:pt x="7599" y="2606"/>
                  </a:lnTo>
                  <a:cubicBezTo>
                    <a:pt x="7764" y="2475"/>
                    <a:pt x="7823" y="2309"/>
                    <a:pt x="7918" y="2132"/>
                  </a:cubicBezTo>
                  <a:cubicBezTo>
                    <a:pt x="7894" y="2108"/>
                    <a:pt x="7882" y="2084"/>
                    <a:pt x="7859" y="2072"/>
                  </a:cubicBezTo>
                  <a:lnTo>
                    <a:pt x="7906" y="2025"/>
                  </a:lnTo>
                  <a:cubicBezTo>
                    <a:pt x="7930" y="1917"/>
                    <a:pt x="7918" y="1822"/>
                    <a:pt x="7894" y="1727"/>
                  </a:cubicBezTo>
                  <a:cubicBezTo>
                    <a:pt x="7859" y="1644"/>
                    <a:pt x="7823" y="1572"/>
                    <a:pt x="7775" y="1489"/>
                  </a:cubicBezTo>
                  <a:cubicBezTo>
                    <a:pt x="7740" y="1441"/>
                    <a:pt x="7787" y="1441"/>
                    <a:pt x="7799" y="1405"/>
                  </a:cubicBezTo>
                  <a:cubicBezTo>
                    <a:pt x="7740" y="1286"/>
                    <a:pt x="7656" y="1298"/>
                    <a:pt x="7573" y="1227"/>
                  </a:cubicBezTo>
                  <a:cubicBezTo>
                    <a:pt x="7597" y="1227"/>
                    <a:pt x="7656" y="1215"/>
                    <a:pt x="7632" y="1167"/>
                  </a:cubicBezTo>
                  <a:lnTo>
                    <a:pt x="7632" y="1167"/>
                  </a:lnTo>
                  <a:cubicBezTo>
                    <a:pt x="7621" y="1173"/>
                    <a:pt x="7609" y="1179"/>
                    <a:pt x="7598" y="1179"/>
                  </a:cubicBezTo>
                  <a:cubicBezTo>
                    <a:pt x="7588" y="1179"/>
                    <a:pt x="7579" y="1173"/>
                    <a:pt x="7573" y="1155"/>
                  </a:cubicBezTo>
                  <a:lnTo>
                    <a:pt x="7597" y="1155"/>
                  </a:lnTo>
                  <a:cubicBezTo>
                    <a:pt x="7597" y="1120"/>
                    <a:pt x="7561" y="1108"/>
                    <a:pt x="7525" y="1060"/>
                  </a:cubicBezTo>
                  <a:cubicBezTo>
                    <a:pt x="7454" y="989"/>
                    <a:pt x="7347" y="953"/>
                    <a:pt x="7240" y="953"/>
                  </a:cubicBezTo>
                  <a:cubicBezTo>
                    <a:pt x="7180" y="905"/>
                    <a:pt x="7287" y="905"/>
                    <a:pt x="7287" y="893"/>
                  </a:cubicBezTo>
                  <a:cubicBezTo>
                    <a:pt x="7301" y="916"/>
                    <a:pt x="7309" y="923"/>
                    <a:pt x="7316" y="923"/>
                  </a:cubicBezTo>
                  <a:cubicBezTo>
                    <a:pt x="7326" y="923"/>
                    <a:pt x="7332" y="905"/>
                    <a:pt x="7347" y="905"/>
                  </a:cubicBezTo>
                  <a:cubicBezTo>
                    <a:pt x="7311" y="893"/>
                    <a:pt x="7275" y="882"/>
                    <a:pt x="7287" y="834"/>
                  </a:cubicBezTo>
                  <a:cubicBezTo>
                    <a:pt x="7251" y="810"/>
                    <a:pt x="7228" y="786"/>
                    <a:pt x="7180" y="786"/>
                  </a:cubicBezTo>
                  <a:cubicBezTo>
                    <a:pt x="7204" y="786"/>
                    <a:pt x="7204" y="822"/>
                    <a:pt x="7180" y="822"/>
                  </a:cubicBezTo>
                  <a:cubicBezTo>
                    <a:pt x="7156" y="786"/>
                    <a:pt x="7073" y="751"/>
                    <a:pt x="7097" y="715"/>
                  </a:cubicBezTo>
                  <a:cubicBezTo>
                    <a:pt x="6918" y="596"/>
                    <a:pt x="6704" y="477"/>
                    <a:pt x="6489" y="381"/>
                  </a:cubicBezTo>
                  <a:lnTo>
                    <a:pt x="6489" y="381"/>
                  </a:lnTo>
                  <a:cubicBezTo>
                    <a:pt x="6442" y="393"/>
                    <a:pt x="6513" y="405"/>
                    <a:pt x="6489" y="417"/>
                  </a:cubicBezTo>
                  <a:cubicBezTo>
                    <a:pt x="6481" y="419"/>
                    <a:pt x="6475" y="419"/>
                    <a:pt x="6469" y="419"/>
                  </a:cubicBezTo>
                  <a:cubicBezTo>
                    <a:pt x="6430" y="419"/>
                    <a:pt x="6442" y="391"/>
                    <a:pt x="6411" y="391"/>
                  </a:cubicBezTo>
                  <a:cubicBezTo>
                    <a:pt x="6406" y="391"/>
                    <a:pt x="6401" y="392"/>
                    <a:pt x="6394" y="393"/>
                  </a:cubicBezTo>
                  <a:lnTo>
                    <a:pt x="6430" y="370"/>
                  </a:lnTo>
                  <a:cubicBezTo>
                    <a:pt x="6411" y="362"/>
                    <a:pt x="6391" y="359"/>
                    <a:pt x="6369" y="359"/>
                  </a:cubicBezTo>
                  <a:cubicBezTo>
                    <a:pt x="6320" y="359"/>
                    <a:pt x="6265" y="373"/>
                    <a:pt x="6216" y="381"/>
                  </a:cubicBezTo>
                  <a:cubicBezTo>
                    <a:pt x="6228" y="346"/>
                    <a:pt x="6168" y="334"/>
                    <a:pt x="6228" y="334"/>
                  </a:cubicBezTo>
                  <a:cubicBezTo>
                    <a:pt x="6194" y="323"/>
                    <a:pt x="6202" y="188"/>
                    <a:pt x="6175" y="188"/>
                  </a:cubicBezTo>
                  <a:cubicBezTo>
                    <a:pt x="6173" y="188"/>
                    <a:pt x="6171" y="189"/>
                    <a:pt x="6168" y="191"/>
                  </a:cubicBezTo>
                  <a:lnTo>
                    <a:pt x="6168" y="334"/>
                  </a:lnTo>
                  <a:cubicBezTo>
                    <a:pt x="6162" y="340"/>
                    <a:pt x="6150" y="340"/>
                    <a:pt x="6140" y="340"/>
                  </a:cubicBezTo>
                  <a:cubicBezTo>
                    <a:pt x="6129" y="340"/>
                    <a:pt x="6120" y="340"/>
                    <a:pt x="6120" y="346"/>
                  </a:cubicBezTo>
                  <a:cubicBezTo>
                    <a:pt x="6097" y="310"/>
                    <a:pt x="6085" y="262"/>
                    <a:pt x="6061" y="262"/>
                  </a:cubicBezTo>
                  <a:cubicBezTo>
                    <a:pt x="6061" y="241"/>
                    <a:pt x="6071" y="234"/>
                    <a:pt x="6084" y="234"/>
                  </a:cubicBezTo>
                  <a:cubicBezTo>
                    <a:pt x="6099" y="234"/>
                    <a:pt x="6119" y="244"/>
                    <a:pt x="6132" y="251"/>
                  </a:cubicBezTo>
                  <a:cubicBezTo>
                    <a:pt x="6156" y="191"/>
                    <a:pt x="6061" y="179"/>
                    <a:pt x="6108" y="143"/>
                  </a:cubicBezTo>
                  <a:cubicBezTo>
                    <a:pt x="6102" y="142"/>
                    <a:pt x="6097" y="141"/>
                    <a:pt x="6093" y="141"/>
                  </a:cubicBezTo>
                  <a:cubicBezTo>
                    <a:pt x="6061" y="141"/>
                    <a:pt x="6105" y="180"/>
                    <a:pt x="6073" y="191"/>
                  </a:cubicBezTo>
                  <a:lnTo>
                    <a:pt x="6025" y="167"/>
                  </a:lnTo>
                  <a:lnTo>
                    <a:pt x="6061" y="191"/>
                  </a:lnTo>
                  <a:cubicBezTo>
                    <a:pt x="6031" y="198"/>
                    <a:pt x="6011" y="215"/>
                    <a:pt x="5988" y="215"/>
                  </a:cubicBezTo>
                  <a:cubicBezTo>
                    <a:pt x="5974" y="215"/>
                    <a:pt x="5960" y="209"/>
                    <a:pt x="5942" y="191"/>
                  </a:cubicBezTo>
                  <a:lnTo>
                    <a:pt x="5870" y="239"/>
                  </a:lnTo>
                  <a:cubicBezTo>
                    <a:pt x="5878" y="207"/>
                    <a:pt x="5860" y="207"/>
                    <a:pt x="5839" y="207"/>
                  </a:cubicBezTo>
                  <a:cubicBezTo>
                    <a:pt x="5829" y="207"/>
                    <a:pt x="5819" y="207"/>
                    <a:pt x="5811" y="203"/>
                  </a:cubicBezTo>
                  <a:lnTo>
                    <a:pt x="5835" y="179"/>
                  </a:lnTo>
                  <a:cubicBezTo>
                    <a:pt x="5799" y="167"/>
                    <a:pt x="5775" y="155"/>
                    <a:pt x="5763" y="131"/>
                  </a:cubicBezTo>
                  <a:cubicBezTo>
                    <a:pt x="5769" y="123"/>
                    <a:pt x="5774" y="120"/>
                    <a:pt x="5777" y="120"/>
                  </a:cubicBezTo>
                  <a:cubicBezTo>
                    <a:pt x="5785" y="120"/>
                    <a:pt x="5789" y="131"/>
                    <a:pt x="5797" y="131"/>
                  </a:cubicBezTo>
                  <a:cubicBezTo>
                    <a:pt x="5800" y="131"/>
                    <a:pt x="5805" y="128"/>
                    <a:pt x="5811" y="120"/>
                  </a:cubicBezTo>
                  <a:lnTo>
                    <a:pt x="5775" y="96"/>
                  </a:lnTo>
                  <a:cubicBezTo>
                    <a:pt x="5763" y="120"/>
                    <a:pt x="5739" y="131"/>
                    <a:pt x="5763" y="155"/>
                  </a:cubicBezTo>
                  <a:cubicBezTo>
                    <a:pt x="5726" y="192"/>
                    <a:pt x="5696" y="222"/>
                    <a:pt x="5639" y="222"/>
                  </a:cubicBezTo>
                  <a:cubicBezTo>
                    <a:pt x="5623" y="222"/>
                    <a:pt x="5605" y="220"/>
                    <a:pt x="5585" y="215"/>
                  </a:cubicBezTo>
                  <a:cubicBezTo>
                    <a:pt x="5549" y="155"/>
                    <a:pt x="5644" y="179"/>
                    <a:pt x="5632" y="131"/>
                  </a:cubicBezTo>
                  <a:cubicBezTo>
                    <a:pt x="5622" y="127"/>
                    <a:pt x="5611" y="126"/>
                    <a:pt x="5602" y="126"/>
                  </a:cubicBezTo>
                  <a:cubicBezTo>
                    <a:pt x="5533" y="126"/>
                    <a:pt x="5490" y="217"/>
                    <a:pt x="5443" y="217"/>
                  </a:cubicBezTo>
                  <a:cubicBezTo>
                    <a:pt x="5439" y="217"/>
                    <a:pt x="5434" y="217"/>
                    <a:pt x="5430" y="215"/>
                  </a:cubicBezTo>
                  <a:cubicBezTo>
                    <a:pt x="5415" y="210"/>
                    <a:pt x="5403" y="208"/>
                    <a:pt x="5394" y="208"/>
                  </a:cubicBezTo>
                  <a:cubicBezTo>
                    <a:pt x="5361" y="208"/>
                    <a:pt x="5348" y="229"/>
                    <a:pt x="5309" y="229"/>
                  </a:cubicBezTo>
                  <a:cubicBezTo>
                    <a:pt x="5302" y="229"/>
                    <a:pt x="5295" y="228"/>
                    <a:pt x="5287" y="227"/>
                  </a:cubicBezTo>
                  <a:cubicBezTo>
                    <a:pt x="5311" y="203"/>
                    <a:pt x="5239" y="191"/>
                    <a:pt x="5227" y="155"/>
                  </a:cubicBezTo>
                  <a:lnTo>
                    <a:pt x="5251" y="131"/>
                  </a:lnTo>
                  <a:cubicBezTo>
                    <a:pt x="5227" y="131"/>
                    <a:pt x="5215" y="120"/>
                    <a:pt x="5215" y="96"/>
                  </a:cubicBezTo>
                  <a:cubicBezTo>
                    <a:pt x="5215" y="143"/>
                    <a:pt x="5120" y="131"/>
                    <a:pt x="5061" y="143"/>
                  </a:cubicBezTo>
                  <a:lnTo>
                    <a:pt x="5073" y="191"/>
                  </a:lnTo>
                  <a:cubicBezTo>
                    <a:pt x="5035" y="191"/>
                    <a:pt x="4989" y="206"/>
                    <a:pt x="4954" y="206"/>
                  </a:cubicBezTo>
                  <a:cubicBezTo>
                    <a:pt x="4945" y="206"/>
                    <a:pt x="4937" y="205"/>
                    <a:pt x="4930" y="203"/>
                  </a:cubicBezTo>
                  <a:cubicBezTo>
                    <a:pt x="4858" y="215"/>
                    <a:pt x="4882" y="251"/>
                    <a:pt x="4823" y="286"/>
                  </a:cubicBezTo>
                  <a:cubicBezTo>
                    <a:pt x="4799" y="251"/>
                    <a:pt x="4799" y="215"/>
                    <a:pt x="4811" y="179"/>
                  </a:cubicBezTo>
                  <a:lnTo>
                    <a:pt x="4811" y="179"/>
                  </a:lnTo>
                  <a:cubicBezTo>
                    <a:pt x="4823" y="185"/>
                    <a:pt x="4834" y="185"/>
                    <a:pt x="4846" y="185"/>
                  </a:cubicBezTo>
                  <a:cubicBezTo>
                    <a:pt x="4858" y="185"/>
                    <a:pt x="4870" y="185"/>
                    <a:pt x="4882" y="191"/>
                  </a:cubicBezTo>
                  <a:cubicBezTo>
                    <a:pt x="4951" y="171"/>
                    <a:pt x="5012" y="111"/>
                    <a:pt x="5078" y="111"/>
                  </a:cubicBezTo>
                  <a:cubicBezTo>
                    <a:pt x="5092" y="111"/>
                    <a:pt x="5106" y="113"/>
                    <a:pt x="5120" y="120"/>
                  </a:cubicBezTo>
                  <a:cubicBezTo>
                    <a:pt x="5133" y="85"/>
                    <a:pt x="5129" y="76"/>
                    <a:pt x="5117" y="76"/>
                  </a:cubicBezTo>
                  <a:cubicBezTo>
                    <a:pt x="5101" y="76"/>
                    <a:pt x="5072" y="92"/>
                    <a:pt x="5048" y="92"/>
                  </a:cubicBezTo>
                  <a:cubicBezTo>
                    <a:pt x="5039" y="92"/>
                    <a:pt x="5031" y="90"/>
                    <a:pt x="5025" y="84"/>
                  </a:cubicBezTo>
                  <a:lnTo>
                    <a:pt x="5037" y="84"/>
                  </a:lnTo>
                  <a:cubicBezTo>
                    <a:pt x="5025" y="84"/>
                    <a:pt x="5025" y="84"/>
                    <a:pt x="5025" y="72"/>
                  </a:cubicBezTo>
                  <a:cubicBezTo>
                    <a:pt x="5049" y="72"/>
                    <a:pt x="5096" y="60"/>
                    <a:pt x="5108" y="12"/>
                  </a:cubicBezTo>
                  <a:cubicBezTo>
                    <a:pt x="5069" y="12"/>
                    <a:pt x="5070" y="69"/>
                    <a:pt x="5039" y="69"/>
                  </a:cubicBezTo>
                  <a:cubicBezTo>
                    <a:pt x="5032" y="69"/>
                    <a:pt x="5024" y="66"/>
                    <a:pt x="5013" y="60"/>
                  </a:cubicBezTo>
                  <a:cubicBezTo>
                    <a:pt x="5006" y="63"/>
                    <a:pt x="5000" y="65"/>
                    <a:pt x="4994" y="65"/>
                  </a:cubicBezTo>
                  <a:cubicBezTo>
                    <a:pt x="4956" y="65"/>
                    <a:pt x="4926" y="11"/>
                    <a:pt x="490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2"/>
            <p:cNvSpPr/>
            <p:nvPr/>
          </p:nvSpPr>
          <p:spPr>
            <a:xfrm>
              <a:off x="5447400" y="2316775"/>
              <a:ext cx="1200" cy="625"/>
            </a:xfrm>
            <a:custGeom>
              <a:rect b="b" l="l" r="r" t="t"/>
              <a:pathLst>
                <a:path extrusionOk="0" h="25" w="48">
                  <a:moveTo>
                    <a:pt x="48" y="1"/>
                  </a:moveTo>
                  <a:cubicBezTo>
                    <a:pt x="36" y="1"/>
                    <a:pt x="12" y="1"/>
                    <a:pt x="0" y="13"/>
                  </a:cubicBezTo>
                  <a:lnTo>
                    <a:pt x="24" y="25"/>
                  </a:ln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2"/>
            <p:cNvSpPr/>
            <p:nvPr/>
          </p:nvSpPr>
          <p:spPr>
            <a:xfrm>
              <a:off x="5440675" y="2331550"/>
              <a:ext cx="1375" cy="1625"/>
            </a:xfrm>
            <a:custGeom>
              <a:rect b="b" l="l" r="r" t="t"/>
              <a:pathLst>
                <a:path extrusionOk="0" h="65" w="55">
                  <a:moveTo>
                    <a:pt x="48" y="0"/>
                  </a:moveTo>
                  <a:cubicBezTo>
                    <a:pt x="31" y="0"/>
                    <a:pt x="0" y="54"/>
                    <a:pt x="31" y="65"/>
                  </a:cubicBezTo>
                  <a:lnTo>
                    <a:pt x="55" y="5"/>
                  </a:lnTo>
                  <a:cubicBezTo>
                    <a:pt x="53" y="2"/>
                    <a:pt x="51" y="0"/>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2"/>
            <p:cNvSpPr/>
            <p:nvPr/>
          </p:nvSpPr>
          <p:spPr>
            <a:xfrm>
              <a:off x="5450675" y="2327800"/>
              <a:ext cx="900" cy="1500"/>
            </a:xfrm>
            <a:custGeom>
              <a:rect b="b" l="l" r="r" t="t"/>
              <a:pathLst>
                <a:path extrusionOk="0" h="60" w="36">
                  <a:moveTo>
                    <a:pt x="24" y="0"/>
                  </a:moveTo>
                  <a:cubicBezTo>
                    <a:pt x="0" y="24"/>
                    <a:pt x="0" y="48"/>
                    <a:pt x="24" y="60"/>
                  </a:cubicBezTo>
                  <a:cubicBezTo>
                    <a:pt x="19" y="46"/>
                    <a:pt x="20" y="43"/>
                    <a:pt x="23" y="43"/>
                  </a:cubicBezTo>
                  <a:lnTo>
                    <a:pt x="23" y="43"/>
                  </a:lnTo>
                  <a:cubicBezTo>
                    <a:pt x="25" y="43"/>
                    <a:pt x="28" y="45"/>
                    <a:pt x="31" y="45"/>
                  </a:cubicBezTo>
                  <a:cubicBezTo>
                    <a:pt x="34" y="45"/>
                    <a:pt x="36" y="43"/>
                    <a:pt x="36" y="36"/>
                  </a:cubicBezTo>
                  <a:lnTo>
                    <a:pt x="2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2"/>
            <p:cNvSpPr/>
            <p:nvPr/>
          </p:nvSpPr>
          <p:spPr>
            <a:xfrm>
              <a:off x="5441150" y="2337325"/>
              <a:ext cx="1500" cy="2100"/>
            </a:xfrm>
            <a:custGeom>
              <a:rect b="b" l="l" r="r" t="t"/>
              <a:pathLst>
                <a:path extrusionOk="0" h="84" w="60">
                  <a:moveTo>
                    <a:pt x="12" y="0"/>
                  </a:moveTo>
                  <a:cubicBezTo>
                    <a:pt x="60" y="24"/>
                    <a:pt x="0" y="72"/>
                    <a:pt x="48" y="84"/>
                  </a:cubicBezTo>
                  <a:cubicBezTo>
                    <a:pt x="24" y="60"/>
                    <a:pt x="60"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2"/>
            <p:cNvSpPr/>
            <p:nvPr/>
          </p:nvSpPr>
          <p:spPr>
            <a:xfrm>
              <a:off x="5450975" y="2334350"/>
              <a:ext cx="1800" cy="1500"/>
            </a:xfrm>
            <a:custGeom>
              <a:rect b="b" l="l" r="r" t="t"/>
              <a:pathLst>
                <a:path extrusionOk="0" h="60" w="72">
                  <a:moveTo>
                    <a:pt x="36" y="0"/>
                  </a:moveTo>
                  <a:cubicBezTo>
                    <a:pt x="36" y="24"/>
                    <a:pt x="0" y="60"/>
                    <a:pt x="24" y="60"/>
                  </a:cubicBezTo>
                  <a:cubicBezTo>
                    <a:pt x="72" y="48"/>
                    <a:pt x="36" y="24"/>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2"/>
            <p:cNvSpPr/>
            <p:nvPr/>
          </p:nvSpPr>
          <p:spPr>
            <a:xfrm>
              <a:off x="5443825" y="2342375"/>
              <a:ext cx="2700" cy="3275"/>
            </a:xfrm>
            <a:custGeom>
              <a:rect b="b" l="l" r="r" t="t"/>
              <a:pathLst>
                <a:path extrusionOk="0" h="131" w="108">
                  <a:moveTo>
                    <a:pt x="86" y="63"/>
                  </a:moveTo>
                  <a:cubicBezTo>
                    <a:pt x="89" y="66"/>
                    <a:pt x="92" y="69"/>
                    <a:pt x="96" y="72"/>
                  </a:cubicBezTo>
                  <a:cubicBezTo>
                    <a:pt x="96" y="67"/>
                    <a:pt x="92" y="65"/>
                    <a:pt x="86" y="63"/>
                  </a:cubicBezTo>
                  <a:close/>
                  <a:moveTo>
                    <a:pt x="36" y="1"/>
                  </a:moveTo>
                  <a:cubicBezTo>
                    <a:pt x="24" y="48"/>
                    <a:pt x="36" y="108"/>
                    <a:pt x="0" y="108"/>
                  </a:cubicBezTo>
                  <a:cubicBezTo>
                    <a:pt x="20" y="121"/>
                    <a:pt x="47" y="130"/>
                    <a:pt x="69" y="130"/>
                  </a:cubicBezTo>
                  <a:cubicBezTo>
                    <a:pt x="87" y="130"/>
                    <a:pt x="102" y="124"/>
                    <a:pt x="108" y="108"/>
                  </a:cubicBezTo>
                  <a:cubicBezTo>
                    <a:pt x="72" y="108"/>
                    <a:pt x="60" y="84"/>
                    <a:pt x="60" y="60"/>
                  </a:cubicBezTo>
                  <a:cubicBezTo>
                    <a:pt x="67" y="60"/>
                    <a:pt x="78" y="60"/>
                    <a:pt x="86" y="63"/>
                  </a:cubicBezTo>
                  <a:lnTo>
                    <a:pt x="86" y="63"/>
                  </a:lnTo>
                  <a:cubicBezTo>
                    <a:pt x="60" y="36"/>
                    <a:pt x="58" y="33"/>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2"/>
            <p:cNvSpPr/>
            <p:nvPr/>
          </p:nvSpPr>
          <p:spPr>
            <a:xfrm>
              <a:off x="5450525" y="2335825"/>
              <a:ext cx="2250" cy="1825"/>
            </a:xfrm>
            <a:custGeom>
              <a:rect b="b" l="l" r="r" t="t"/>
              <a:pathLst>
                <a:path extrusionOk="0" h="73" w="90">
                  <a:moveTo>
                    <a:pt x="90" y="1"/>
                  </a:moveTo>
                  <a:lnTo>
                    <a:pt x="90" y="1"/>
                  </a:lnTo>
                  <a:cubicBezTo>
                    <a:pt x="66" y="13"/>
                    <a:pt x="42" y="25"/>
                    <a:pt x="42" y="48"/>
                  </a:cubicBezTo>
                  <a:lnTo>
                    <a:pt x="6" y="48"/>
                  </a:lnTo>
                  <a:cubicBezTo>
                    <a:pt x="1" y="54"/>
                    <a:pt x="0" y="56"/>
                    <a:pt x="3" y="56"/>
                  </a:cubicBezTo>
                  <a:cubicBezTo>
                    <a:pt x="7" y="56"/>
                    <a:pt x="21" y="50"/>
                    <a:pt x="33" y="50"/>
                  </a:cubicBezTo>
                  <a:cubicBezTo>
                    <a:pt x="44" y="50"/>
                    <a:pt x="54" y="55"/>
                    <a:pt x="54" y="72"/>
                  </a:cubicBezTo>
                  <a:cubicBezTo>
                    <a:pt x="66" y="48"/>
                    <a:pt x="90" y="37"/>
                    <a:pt x="9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2"/>
            <p:cNvSpPr/>
            <p:nvPr/>
          </p:nvSpPr>
          <p:spPr>
            <a:xfrm>
              <a:off x="5443825" y="2346850"/>
              <a:ext cx="3000" cy="3000"/>
            </a:xfrm>
            <a:custGeom>
              <a:rect b="b" l="l" r="r" t="t"/>
              <a:pathLst>
                <a:path extrusionOk="0" h="120" w="120">
                  <a:moveTo>
                    <a:pt x="0" y="0"/>
                  </a:moveTo>
                  <a:cubicBezTo>
                    <a:pt x="24" y="60"/>
                    <a:pt x="84" y="108"/>
                    <a:pt x="108" y="119"/>
                  </a:cubicBezTo>
                  <a:lnTo>
                    <a:pt x="119" y="96"/>
                  </a:lnTo>
                  <a:cubicBezTo>
                    <a:pt x="72" y="72"/>
                    <a:pt x="48"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2"/>
            <p:cNvSpPr/>
            <p:nvPr/>
          </p:nvSpPr>
          <p:spPr>
            <a:xfrm>
              <a:off x="5450375" y="2339700"/>
              <a:ext cx="1800" cy="925"/>
            </a:xfrm>
            <a:custGeom>
              <a:rect b="b" l="l" r="r" t="t"/>
              <a:pathLst>
                <a:path extrusionOk="0" h="37" w="72">
                  <a:moveTo>
                    <a:pt x="36" y="1"/>
                  </a:moveTo>
                  <a:cubicBezTo>
                    <a:pt x="48" y="24"/>
                    <a:pt x="0" y="13"/>
                    <a:pt x="24" y="36"/>
                  </a:cubicBezTo>
                  <a:lnTo>
                    <a:pt x="72" y="24"/>
                  </a:lnTo>
                  <a:cubicBezTo>
                    <a:pt x="72" y="14"/>
                    <a:pt x="70" y="11"/>
                    <a:pt x="67" y="11"/>
                  </a:cubicBezTo>
                  <a:cubicBezTo>
                    <a:pt x="61" y="11"/>
                    <a:pt x="49" y="26"/>
                    <a:pt x="41" y="26"/>
                  </a:cubicBezTo>
                  <a:cubicBezTo>
                    <a:pt x="39" y="26"/>
                    <a:pt x="37" y="26"/>
                    <a:pt x="36" y="24"/>
                  </a:cubicBezTo>
                  <a:cubicBezTo>
                    <a:pt x="48" y="13"/>
                    <a:pt x="48"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2"/>
            <p:cNvSpPr/>
            <p:nvPr/>
          </p:nvSpPr>
          <p:spPr>
            <a:xfrm>
              <a:off x="5453050" y="2341750"/>
              <a:ext cx="1800" cy="1550"/>
            </a:xfrm>
            <a:custGeom>
              <a:rect b="b" l="l" r="r" t="t"/>
              <a:pathLst>
                <a:path extrusionOk="0" h="62" w="72">
                  <a:moveTo>
                    <a:pt x="52" y="1"/>
                  </a:moveTo>
                  <a:cubicBezTo>
                    <a:pt x="38" y="1"/>
                    <a:pt x="36" y="29"/>
                    <a:pt x="1" y="38"/>
                  </a:cubicBezTo>
                  <a:cubicBezTo>
                    <a:pt x="12" y="50"/>
                    <a:pt x="24" y="50"/>
                    <a:pt x="36" y="62"/>
                  </a:cubicBezTo>
                  <a:cubicBezTo>
                    <a:pt x="48" y="50"/>
                    <a:pt x="60" y="26"/>
                    <a:pt x="72" y="14"/>
                  </a:cubicBezTo>
                  <a:cubicBezTo>
                    <a:pt x="63" y="4"/>
                    <a:pt x="56" y="1"/>
                    <a:pt x="5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2"/>
            <p:cNvSpPr/>
            <p:nvPr/>
          </p:nvSpPr>
          <p:spPr>
            <a:xfrm>
              <a:off x="5452750" y="2344175"/>
              <a:ext cx="2400" cy="625"/>
            </a:xfrm>
            <a:custGeom>
              <a:rect b="b" l="l" r="r" t="t"/>
              <a:pathLst>
                <a:path extrusionOk="0" h="25" w="96">
                  <a:moveTo>
                    <a:pt x="1" y="0"/>
                  </a:moveTo>
                  <a:lnTo>
                    <a:pt x="1" y="12"/>
                  </a:lnTo>
                  <a:cubicBezTo>
                    <a:pt x="36" y="12"/>
                    <a:pt x="60" y="24"/>
                    <a:pt x="96" y="24"/>
                  </a:cubicBezTo>
                  <a:cubicBezTo>
                    <a:pt x="48" y="12"/>
                    <a:pt x="48"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2"/>
            <p:cNvSpPr/>
            <p:nvPr/>
          </p:nvSpPr>
          <p:spPr>
            <a:xfrm>
              <a:off x="5468350" y="2360125"/>
              <a:ext cx="1500" cy="850"/>
            </a:xfrm>
            <a:custGeom>
              <a:rect b="b" l="l" r="r" t="t"/>
              <a:pathLst>
                <a:path extrusionOk="0" h="34" w="60">
                  <a:moveTo>
                    <a:pt x="4" y="0"/>
                  </a:moveTo>
                  <a:cubicBezTo>
                    <a:pt x="1" y="0"/>
                    <a:pt x="1" y="2"/>
                    <a:pt x="8" y="5"/>
                  </a:cubicBezTo>
                  <a:cubicBezTo>
                    <a:pt x="8" y="23"/>
                    <a:pt x="52" y="34"/>
                    <a:pt x="58" y="34"/>
                  </a:cubicBezTo>
                  <a:cubicBezTo>
                    <a:pt x="59" y="34"/>
                    <a:pt x="56" y="32"/>
                    <a:pt x="43" y="29"/>
                  </a:cubicBezTo>
                  <a:cubicBezTo>
                    <a:pt x="43" y="12"/>
                    <a:pt x="11" y="0"/>
                    <a:pt x="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2"/>
            <p:cNvSpPr/>
            <p:nvPr/>
          </p:nvSpPr>
          <p:spPr>
            <a:xfrm>
              <a:off x="5464350" y="2350425"/>
              <a:ext cx="1825" cy="825"/>
            </a:xfrm>
            <a:custGeom>
              <a:rect b="b" l="l" r="r" t="t"/>
              <a:pathLst>
                <a:path extrusionOk="0" h="33" w="73">
                  <a:moveTo>
                    <a:pt x="72" y="0"/>
                  </a:moveTo>
                  <a:lnTo>
                    <a:pt x="72" y="0"/>
                  </a:lnTo>
                  <a:cubicBezTo>
                    <a:pt x="60" y="12"/>
                    <a:pt x="13" y="0"/>
                    <a:pt x="1" y="24"/>
                  </a:cubicBezTo>
                  <a:cubicBezTo>
                    <a:pt x="7" y="30"/>
                    <a:pt x="13" y="33"/>
                    <a:pt x="19" y="33"/>
                  </a:cubicBezTo>
                  <a:cubicBezTo>
                    <a:pt x="25" y="33"/>
                    <a:pt x="31" y="30"/>
                    <a:pt x="37" y="24"/>
                  </a:cubicBezTo>
                  <a:cubicBezTo>
                    <a:pt x="60" y="24"/>
                    <a:pt x="72" y="12"/>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2"/>
            <p:cNvSpPr/>
            <p:nvPr/>
          </p:nvSpPr>
          <p:spPr>
            <a:xfrm>
              <a:off x="5470600" y="2334050"/>
              <a:ext cx="1525" cy="1225"/>
            </a:xfrm>
            <a:custGeom>
              <a:rect b="b" l="l" r="r" t="t"/>
              <a:pathLst>
                <a:path extrusionOk="0" h="49" w="61">
                  <a:moveTo>
                    <a:pt x="1" y="0"/>
                  </a:moveTo>
                  <a:lnTo>
                    <a:pt x="1" y="0"/>
                  </a:lnTo>
                  <a:cubicBezTo>
                    <a:pt x="9" y="9"/>
                    <a:pt x="6" y="17"/>
                    <a:pt x="12" y="17"/>
                  </a:cubicBezTo>
                  <a:cubicBezTo>
                    <a:pt x="14" y="17"/>
                    <a:pt x="18" y="16"/>
                    <a:pt x="25" y="12"/>
                  </a:cubicBezTo>
                  <a:cubicBezTo>
                    <a:pt x="25" y="36"/>
                    <a:pt x="37" y="48"/>
                    <a:pt x="61" y="48"/>
                  </a:cubicBezTo>
                  <a:cubicBezTo>
                    <a:pt x="49" y="36"/>
                    <a:pt x="37"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2"/>
            <p:cNvSpPr/>
            <p:nvPr/>
          </p:nvSpPr>
          <p:spPr>
            <a:xfrm>
              <a:off x="5469125" y="2329650"/>
              <a:ext cx="925" cy="400"/>
            </a:xfrm>
            <a:custGeom>
              <a:rect b="b" l="l" r="r" t="t"/>
              <a:pathLst>
                <a:path extrusionOk="0" h="16" w="37">
                  <a:moveTo>
                    <a:pt x="18" y="1"/>
                  </a:moveTo>
                  <a:cubicBezTo>
                    <a:pt x="9" y="1"/>
                    <a:pt x="0" y="4"/>
                    <a:pt x="0" y="10"/>
                  </a:cubicBezTo>
                  <a:cubicBezTo>
                    <a:pt x="8" y="10"/>
                    <a:pt x="11" y="15"/>
                    <a:pt x="19" y="15"/>
                  </a:cubicBezTo>
                  <a:cubicBezTo>
                    <a:pt x="23" y="15"/>
                    <a:pt x="28" y="14"/>
                    <a:pt x="36" y="10"/>
                  </a:cubicBezTo>
                  <a:cubicBezTo>
                    <a:pt x="36" y="4"/>
                    <a:pt x="27" y="1"/>
                    <a:pt x="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2"/>
            <p:cNvSpPr/>
            <p:nvPr/>
          </p:nvSpPr>
          <p:spPr>
            <a:xfrm>
              <a:off x="5435775" y="2293100"/>
              <a:ext cx="925" cy="800"/>
            </a:xfrm>
            <a:custGeom>
              <a:rect b="b" l="l" r="r" t="t"/>
              <a:pathLst>
                <a:path extrusionOk="0" h="32" w="37">
                  <a:moveTo>
                    <a:pt x="15" y="0"/>
                  </a:moveTo>
                  <a:cubicBezTo>
                    <a:pt x="6" y="0"/>
                    <a:pt x="1" y="8"/>
                    <a:pt x="1" y="31"/>
                  </a:cubicBezTo>
                  <a:cubicBezTo>
                    <a:pt x="25" y="31"/>
                    <a:pt x="13" y="7"/>
                    <a:pt x="37" y="7"/>
                  </a:cubicBezTo>
                  <a:cubicBezTo>
                    <a:pt x="28" y="3"/>
                    <a:pt x="21" y="0"/>
                    <a:pt x="1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2"/>
            <p:cNvSpPr/>
            <p:nvPr/>
          </p:nvSpPr>
          <p:spPr>
            <a:xfrm>
              <a:off x="5434300" y="2292675"/>
              <a:ext cx="325" cy="925"/>
            </a:xfrm>
            <a:custGeom>
              <a:rect b="b" l="l" r="r" t="t"/>
              <a:pathLst>
                <a:path extrusionOk="0" h="37" w="13">
                  <a:moveTo>
                    <a:pt x="0" y="0"/>
                  </a:moveTo>
                  <a:lnTo>
                    <a:pt x="12" y="36"/>
                  </a:lnTo>
                  <a:lnTo>
                    <a:pt x="12" y="24"/>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2"/>
            <p:cNvSpPr/>
            <p:nvPr/>
          </p:nvSpPr>
          <p:spPr>
            <a:xfrm>
              <a:off x="5429825" y="2291175"/>
              <a:ext cx="625" cy="325"/>
            </a:xfrm>
            <a:custGeom>
              <a:rect b="b" l="l" r="r" t="t"/>
              <a:pathLst>
                <a:path extrusionOk="0" h="13" w="25">
                  <a:moveTo>
                    <a:pt x="25" y="1"/>
                  </a:moveTo>
                  <a:lnTo>
                    <a:pt x="25" y="1"/>
                  </a:lnTo>
                  <a:cubicBezTo>
                    <a:pt x="13" y="1"/>
                    <a:pt x="1" y="13"/>
                    <a:pt x="13" y="13"/>
                  </a:cubicBezTo>
                  <a:cubicBezTo>
                    <a:pt x="13" y="13"/>
                    <a:pt x="13" y="1"/>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2"/>
            <p:cNvSpPr/>
            <p:nvPr/>
          </p:nvSpPr>
          <p:spPr>
            <a:xfrm>
              <a:off x="5430425" y="2291175"/>
              <a:ext cx="625" cy="325"/>
            </a:xfrm>
            <a:custGeom>
              <a:rect b="b" l="l" r="r" t="t"/>
              <a:pathLst>
                <a:path extrusionOk="0" h="13" w="25">
                  <a:moveTo>
                    <a:pt x="1" y="1"/>
                  </a:moveTo>
                  <a:cubicBezTo>
                    <a:pt x="13" y="1"/>
                    <a:pt x="13" y="1"/>
                    <a:pt x="13" y="13"/>
                  </a:cubicBez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2"/>
            <p:cNvSpPr/>
            <p:nvPr/>
          </p:nvSpPr>
          <p:spPr>
            <a:xfrm>
              <a:off x="5428350" y="2290600"/>
              <a:ext cx="2100" cy="1800"/>
            </a:xfrm>
            <a:custGeom>
              <a:rect b="b" l="l" r="r" t="t"/>
              <a:pathLst>
                <a:path extrusionOk="0" h="72" w="84">
                  <a:moveTo>
                    <a:pt x="48" y="0"/>
                  </a:moveTo>
                  <a:lnTo>
                    <a:pt x="12" y="24"/>
                  </a:lnTo>
                  <a:lnTo>
                    <a:pt x="36" y="72"/>
                  </a:lnTo>
                  <a:cubicBezTo>
                    <a:pt x="84" y="60"/>
                    <a:pt x="0" y="36"/>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2"/>
            <p:cNvSpPr/>
            <p:nvPr/>
          </p:nvSpPr>
          <p:spPr>
            <a:xfrm>
              <a:off x="5419725" y="2290600"/>
              <a:ext cx="5375" cy="2850"/>
            </a:xfrm>
            <a:custGeom>
              <a:rect b="b" l="l" r="r" t="t"/>
              <a:pathLst>
                <a:path extrusionOk="0" h="114" w="215">
                  <a:moveTo>
                    <a:pt x="107" y="0"/>
                  </a:moveTo>
                  <a:lnTo>
                    <a:pt x="107" y="0"/>
                  </a:lnTo>
                  <a:cubicBezTo>
                    <a:pt x="0" y="12"/>
                    <a:pt x="119" y="95"/>
                    <a:pt x="0" y="107"/>
                  </a:cubicBezTo>
                  <a:cubicBezTo>
                    <a:pt x="12" y="111"/>
                    <a:pt x="22" y="113"/>
                    <a:pt x="31" y="113"/>
                  </a:cubicBezTo>
                  <a:cubicBezTo>
                    <a:pt x="87" y="113"/>
                    <a:pt x="78" y="38"/>
                    <a:pt x="129" y="38"/>
                  </a:cubicBezTo>
                  <a:cubicBezTo>
                    <a:pt x="139" y="38"/>
                    <a:pt x="151" y="41"/>
                    <a:pt x="167" y="48"/>
                  </a:cubicBezTo>
                  <a:cubicBezTo>
                    <a:pt x="135" y="16"/>
                    <a:pt x="161" y="16"/>
                    <a:pt x="186" y="16"/>
                  </a:cubicBezTo>
                  <a:lnTo>
                    <a:pt x="186" y="16"/>
                  </a:lnTo>
                  <a:cubicBezTo>
                    <a:pt x="198" y="16"/>
                    <a:pt x="210" y="16"/>
                    <a:pt x="214" y="12"/>
                  </a:cubicBezTo>
                  <a:cubicBezTo>
                    <a:pt x="209" y="8"/>
                    <a:pt x="203" y="7"/>
                    <a:pt x="197" y="7"/>
                  </a:cubicBezTo>
                  <a:cubicBezTo>
                    <a:pt x="174" y="7"/>
                    <a:pt x="148" y="24"/>
                    <a:pt x="130" y="24"/>
                  </a:cubicBezTo>
                  <a:cubicBezTo>
                    <a:pt x="119" y="24"/>
                    <a:pt x="111" y="19"/>
                    <a:pt x="10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2"/>
            <p:cNvSpPr/>
            <p:nvPr/>
          </p:nvSpPr>
          <p:spPr>
            <a:xfrm>
              <a:off x="5423875" y="2292650"/>
              <a:ext cx="1400" cy="850"/>
            </a:xfrm>
            <a:custGeom>
              <a:rect b="b" l="l" r="r" t="t"/>
              <a:pathLst>
                <a:path extrusionOk="0" h="34" w="56">
                  <a:moveTo>
                    <a:pt x="25" y="0"/>
                  </a:moveTo>
                  <a:cubicBezTo>
                    <a:pt x="15" y="0"/>
                    <a:pt x="5" y="4"/>
                    <a:pt x="1" y="13"/>
                  </a:cubicBezTo>
                  <a:cubicBezTo>
                    <a:pt x="10" y="13"/>
                    <a:pt x="25" y="33"/>
                    <a:pt x="38" y="33"/>
                  </a:cubicBezTo>
                  <a:cubicBezTo>
                    <a:pt x="42" y="33"/>
                    <a:pt x="45" y="31"/>
                    <a:pt x="48" y="25"/>
                  </a:cubicBezTo>
                  <a:cubicBezTo>
                    <a:pt x="56" y="11"/>
                    <a:pt x="40" y="0"/>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2"/>
            <p:cNvSpPr/>
            <p:nvPr/>
          </p:nvSpPr>
          <p:spPr>
            <a:xfrm>
              <a:off x="5418825" y="2290300"/>
              <a:ext cx="1200" cy="600"/>
            </a:xfrm>
            <a:custGeom>
              <a:rect b="b" l="l" r="r" t="t"/>
              <a:pathLst>
                <a:path extrusionOk="0" h="24" w="48">
                  <a:moveTo>
                    <a:pt x="12" y="0"/>
                  </a:moveTo>
                  <a:lnTo>
                    <a:pt x="0" y="12"/>
                  </a:lnTo>
                  <a:lnTo>
                    <a:pt x="48" y="24"/>
                  </a:ln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2"/>
            <p:cNvSpPr/>
            <p:nvPr/>
          </p:nvSpPr>
          <p:spPr>
            <a:xfrm>
              <a:off x="5416550" y="2289700"/>
              <a:ext cx="1100" cy="625"/>
            </a:xfrm>
            <a:custGeom>
              <a:rect b="b" l="l" r="r" t="t"/>
              <a:pathLst>
                <a:path extrusionOk="0" h="25" w="44">
                  <a:moveTo>
                    <a:pt x="44" y="0"/>
                  </a:moveTo>
                  <a:lnTo>
                    <a:pt x="39" y="5"/>
                  </a:lnTo>
                  <a:lnTo>
                    <a:pt x="39" y="5"/>
                  </a:lnTo>
                  <a:cubicBezTo>
                    <a:pt x="42" y="4"/>
                    <a:pt x="44" y="3"/>
                    <a:pt x="44" y="0"/>
                  </a:cubicBezTo>
                  <a:close/>
                  <a:moveTo>
                    <a:pt x="39" y="5"/>
                  </a:moveTo>
                  <a:lnTo>
                    <a:pt x="39" y="5"/>
                  </a:lnTo>
                  <a:cubicBezTo>
                    <a:pt x="27" y="9"/>
                    <a:pt x="1" y="5"/>
                    <a:pt x="20" y="24"/>
                  </a:cubicBezTo>
                  <a:lnTo>
                    <a:pt x="39" y="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2"/>
            <p:cNvSpPr/>
            <p:nvPr/>
          </p:nvSpPr>
          <p:spPr>
            <a:xfrm>
              <a:off x="5411575" y="2289075"/>
              <a:ext cx="1325" cy="1275"/>
            </a:xfrm>
            <a:custGeom>
              <a:rect b="b" l="l" r="r" t="t"/>
              <a:pathLst>
                <a:path extrusionOk="0" h="51" w="53">
                  <a:moveTo>
                    <a:pt x="44" y="0"/>
                  </a:moveTo>
                  <a:cubicBezTo>
                    <a:pt x="16" y="0"/>
                    <a:pt x="0" y="51"/>
                    <a:pt x="40" y="51"/>
                  </a:cubicBezTo>
                  <a:cubicBezTo>
                    <a:pt x="43" y="51"/>
                    <a:pt x="48" y="50"/>
                    <a:pt x="52" y="49"/>
                  </a:cubicBezTo>
                  <a:lnTo>
                    <a:pt x="40" y="49"/>
                  </a:lnTo>
                  <a:cubicBezTo>
                    <a:pt x="40" y="37"/>
                    <a:pt x="5" y="2"/>
                    <a:pt x="52" y="2"/>
                  </a:cubicBezTo>
                  <a:cubicBezTo>
                    <a:pt x="49" y="1"/>
                    <a:pt x="47" y="0"/>
                    <a:pt x="4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2"/>
            <p:cNvSpPr/>
            <p:nvPr/>
          </p:nvSpPr>
          <p:spPr>
            <a:xfrm>
              <a:off x="5402750" y="2291475"/>
              <a:ext cx="1500" cy="625"/>
            </a:xfrm>
            <a:custGeom>
              <a:rect b="b" l="l" r="r" t="t"/>
              <a:pathLst>
                <a:path extrusionOk="0" h="25" w="60">
                  <a:moveTo>
                    <a:pt x="48" y="1"/>
                  </a:moveTo>
                  <a:lnTo>
                    <a:pt x="0" y="13"/>
                  </a:lnTo>
                  <a:lnTo>
                    <a:pt x="12" y="25"/>
                  </a:lnTo>
                  <a:cubicBezTo>
                    <a:pt x="36" y="25"/>
                    <a:pt x="60" y="13"/>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2"/>
            <p:cNvSpPr/>
            <p:nvPr/>
          </p:nvSpPr>
          <p:spPr>
            <a:xfrm>
              <a:off x="5403350" y="2296550"/>
              <a:ext cx="2100" cy="550"/>
            </a:xfrm>
            <a:custGeom>
              <a:rect b="b" l="l" r="r" t="t"/>
              <a:pathLst>
                <a:path extrusionOk="0" h="22" w="84">
                  <a:moveTo>
                    <a:pt x="0" y="0"/>
                  </a:moveTo>
                  <a:cubicBezTo>
                    <a:pt x="8" y="17"/>
                    <a:pt x="17" y="22"/>
                    <a:pt x="26" y="22"/>
                  </a:cubicBezTo>
                  <a:cubicBezTo>
                    <a:pt x="37" y="22"/>
                    <a:pt x="50" y="13"/>
                    <a:pt x="65" y="11"/>
                  </a:cubicBezTo>
                  <a:lnTo>
                    <a:pt x="65" y="11"/>
                  </a:lnTo>
                  <a:cubicBezTo>
                    <a:pt x="70" y="12"/>
                    <a:pt x="76" y="12"/>
                    <a:pt x="84" y="12"/>
                  </a:cubicBezTo>
                  <a:cubicBezTo>
                    <a:pt x="79" y="11"/>
                    <a:pt x="75" y="10"/>
                    <a:pt x="71" y="10"/>
                  </a:cubicBezTo>
                  <a:cubicBezTo>
                    <a:pt x="69" y="10"/>
                    <a:pt x="67" y="10"/>
                    <a:pt x="65" y="11"/>
                  </a:cubicBezTo>
                  <a:lnTo>
                    <a:pt x="65" y="11"/>
                  </a:lnTo>
                  <a:cubicBezTo>
                    <a:pt x="46" y="8"/>
                    <a:pt x="37"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2"/>
            <p:cNvSpPr/>
            <p:nvPr/>
          </p:nvSpPr>
          <p:spPr>
            <a:xfrm>
              <a:off x="5401550" y="2289975"/>
              <a:ext cx="1225" cy="650"/>
            </a:xfrm>
            <a:custGeom>
              <a:rect b="b" l="l" r="r" t="t"/>
              <a:pathLst>
                <a:path extrusionOk="0" h="26" w="49">
                  <a:moveTo>
                    <a:pt x="28" y="0"/>
                  </a:moveTo>
                  <a:cubicBezTo>
                    <a:pt x="14" y="0"/>
                    <a:pt x="1" y="10"/>
                    <a:pt x="1" y="25"/>
                  </a:cubicBezTo>
                  <a:cubicBezTo>
                    <a:pt x="7" y="13"/>
                    <a:pt x="16" y="10"/>
                    <a:pt x="25" y="10"/>
                  </a:cubicBezTo>
                  <a:cubicBezTo>
                    <a:pt x="33" y="10"/>
                    <a:pt x="42" y="13"/>
                    <a:pt x="48" y="13"/>
                  </a:cubicBezTo>
                  <a:cubicBezTo>
                    <a:pt x="44" y="4"/>
                    <a:pt x="36" y="0"/>
                    <a:pt x="2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2"/>
            <p:cNvSpPr/>
            <p:nvPr/>
          </p:nvSpPr>
          <p:spPr>
            <a:xfrm>
              <a:off x="5396500" y="2289675"/>
              <a:ext cx="4475" cy="3325"/>
            </a:xfrm>
            <a:custGeom>
              <a:rect b="b" l="l" r="r" t="t"/>
              <a:pathLst>
                <a:path extrusionOk="0" h="133" w="179">
                  <a:moveTo>
                    <a:pt x="169" y="0"/>
                  </a:moveTo>
                  <a:cubicBezTo>
                    <a:pt x="135" y="0"/>
                    <a:pt x="140" y="55"/>
                    <a:pt x="112" y="60"/>
                  </a:cubicBezTo>
                  <a:lnTo>
                    <a:pt x="112" y="60"/>
                  </a:lnTo>
                  <a:cubicBezTo>
                    <a:pt x="110" y="60"/>
                    <a:pt x="108" y="59"/>
                    <a:pt x="106" y="59"/>
                  </a:cubicBezTo>
                  <a:lnTo>
                    <a:pt x="106" y="59"/>
                  </a:lnTo>
                  <a:cubicBezTo>
                    <a:pt x="107" y="59"/>
                    <a:pt x="107" y="60"/>
                    <a:pt x="107" y="61"/>
                  </a:cubicBezTo>
                  <a:cubicBezTo>
                    <a:pt x="109" y="61"/>
                    <a:pt x="111" y="61"/>
                    <a:pt x="112" y="60"/>
                  </a:cubicBezTo>
                  <a:lnTo>
                    <a:pt x="112" y="60"/>
                  </a:lnTo>
                  <a:cubicBezTo>
                    <a:pt x="118" y="64"/>
                    <a:pt x="125" y="71"/>
                    <a:pt x="131" y="85"/>
                  </a:cubicBezTo>
                  <a:lnTo>
                    <a:pt x="179" y="1"/>
                  </a:lnTo>
                  <a:cubicBezTo>
                    <a:pt x="175" y="0"/>
                    <a:pt x="172" y="0"/>
                    <a:pt x="169" y="0"/>
                  </a:cubicBezTo>
                  <a:close/>
                  <a:moveTo>
                    <a:pt x="57" y="6"/>
                  </a:moveTo>
                  <a:cubicBezTo>
                    <a:pt x="35" y="6"/>
                    <a:pt x="15" y="14"/>
                    <a:pt x="0" y="37"/>
                  </a:cubicBezTo>
                  <a:cubicBezTo>
                    <a:pt x="12" y="49"/>
                    <a:pt x="24" y="109"/>
                    <a:pt x="12" y="132"/>
                  </a:cubicBezTo>
                  <a:cubicBezTo>
                    <a:pt x="56" y="115"/>
                    <a:pt x="81" y="59"/>
                    <a:pt x="105" y="59"/>
                  </a:cubicBezTo>
                  <a:cubicBezTo>
                    <a:pt x="105" y="59"/>
                    <a:pt x="106" y="59"/>
                    <a:pt x="106" y="59"/>
                  </a:cubicBezTo>
                  <a:lnTo>
                    <a:pt x="106" y="59"/>
                  </a:lnTo>
                  <a:cubicBezTo>
                    <a:pt x="96" y="36"/>
                    <a:pt x="107" y="25"/>
                    <a:pt x="96" y="13"/>
                  </a:cubicBezTo>
                  <a:cubicBezTo>
                    <a:pt x="82" y="9"/>
                    <a:pt x="69" y="6"/>
                    <a:pt x="57" y="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2"/>
            <p:cNvSpPr/>
            <p:nvPr/>
          </p:nvSpPr>
          <p:spPr>
            <a:xfrm>
              <a:off x="5400950" y="2294150"/>
              <a:ext cx="1525" cy="1525"/>
            </a:xfrm>
            <a:custGeom>
              <a:rect b="b" l="l" r="r" t="t"/>
              <a:pathLst>
                <a:path extrusionOk="0" h="61" w="61">
                  <a:moveTo>
                    <a:pt x="25" y="1"/>
                  </a:moveTo>
                  <a:cubicBezTo>
                    <a:pt x="37" y="25"/>
                    <a:pt x="13" y="25"/>
                    <a:pt x="1" y="37"/>
                  </a:cubicBezTo>
                  <a:cubicBezTo>
                    <a:pt x="4" y="54"/>
                    <a:pt x="10" y="60"/>
                    <a:pt x="16" y="60"/>
                  </a:cubicBezTo>
                  <a:cubicBezTo>
                    <a:pt x="32" y="60"/>
                    <a:pt x="52" y="25"/>
                    <a:pt x="60" y="25"/>
                  </a:cubicBezTo>
                  <a:lnTo>
                    <a:pt x="2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2"/>
            <p:cNvSpPr/>
            <p:nvPr/>
          </p:nvSpPr>
          <p:spPr>
            <a:xfrm>
              <a:off x="5389350" y="2292675"/>
              <a:ext cx="1525" cy="625"/>
            </a:xfrm>
            <a:custGeom>
              <a:rect b="b" l="l" r="r" t="t"/>
              <a:pathLst>
                <a:path extrusionOk="0" h="25" w="61">
                  <a:moveTo>
                    <a:pt x="60" y="0"/>
                  </a:moveTo>
                  <a:lnTo>
                    <a:pt x="1" y="24"/>
                  </a:lnTo>
                  <a:lnTo>
                    <a:pt x="24" y="24"/>
                  </a:lnTo>
                  <a:lnTo>
                    <a:pt x="6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2"/>
            <p:cNvSpPr/>
            <p:nvPr/>
          </p:nvSpPr>
          <p:spPr>
            <a:xfrm>
              <a:off x="5388450" y="2292075"/>
              <a:ext cx="1225" cy="925"/>
            </a:xfrm>
            <a:custGeom>
              <a:rect b="b" l="l" r="r" t="t"/>
              <a:pathLst>
                <a:path extrusionOk="0" h="37" w="49">
                  <a:moveTo>
                    <a:pt x="48" y="1"/>
                  </a:moveTo>
                  <a:cubicBezTo>
                    <a:pt x="37" y="13"/>
                    <a:pt x="13" y="24"/>
                    <a:pt x="1" y="36"/>
                  </a:cubicBezTo>
                  <a:cubicBezTo>
                    <a:pt x="25" y="24"/>
                    <a:pt x="37" y="24"/>
                    <a:pt x="48" y="13"/>
                  </a:cubicBez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2"/>
            <p:cNvSpPr/>
            <p:nvPr/>
          </p:nvSpPr>
          <p:spPr>
            <a:xfrm>
              <a:off x="5387875" y="2291775"/>
              <a:ext cx="1200" cy="325"/>
            </a:xfrm>
            <a:custGeom>
              <a:rect b="b" l="l" r="r" t="t"/>
              <a:pathLst>
                <a:path extrusionOk="0" h="13" w="48">
                  <a:moveTo>
                    <a:pt x="48" y="1"/>
                  </a:moveTo>
                  <a:lnTo>
                    <a:pt x="0" y="13"/>
                  </a:lnTo>
                  <a:lnTo>
                    <a:pt x="12" y="13"/>
                  </a:ln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2"/>
            <p:cNvSpPr/>
            <p:nvPr/>
          </p:nvSpPr>
          <p:spPr>
            <a:xfrm>
              <a:off x="5384300" y="2292375"/>
              <a:ext cx="1625" cy="625"/>
            </a:xfrm>
            <a:custGeom>
              <a:rect b="b" l="l" r="r" t="t"/>
              <a:pathLst>
                <a:path extrusionOk="0" h="25" w="65">
                  <a:moveTo>
                    <a:pt x="0" y="1"/>
                  </a:moveTo>
                  <a:lnTo>
                    <a:pt x="12" y="24"/>
                  </a:lnTo>
                  <a:cubicBezTo>
                    <a:pt x="17" y="22"/>
                    <a:pt x="23" y="21"/>
                    <a:pt x="29" y="21"/>
                  </a:cubicBezTo>
                  <a:cubicBezTo>
                    <a:pt x="40" y="21"/>
                    <a:pt x="50" y="24"/>
                    <a:pt x="56" y="24"/>
                  </a:cubicBezTo>
                  <a:cubicBezTo>
                    <a:pt x="62" y="24"/>
                    <a:pt x="64" y="21"/>
                    <a:pt x="60" y="12"/>
                  </a:cubicBezTo>
                  <a:lnTo>
                    <a:pt x="60" y="12"/>
                  </a:lnTo>
                  <a:cubicBezTo>
                    <a:pt x="55" y="17"/>
                    <a:pt x="46" y="20"/>
                    <a:pt x="36" y="20"/>
                  </a:cubicBezTo>
                  <a:cubicBezTo>
                    <a:pt x="22" y="20"/>
                    <a:pt x="7" y="14"/>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2"/>
            <p:cNvSpPr/>
            <p:nvPr/>
          </p:nvSpPr>
          <p:spPr>
            <a:xfrm>
              <a:off x="5376250" y="2309350"/>
              <a:ext cx="625" cy="900"/>
            </a:xfrm>
            <a:custGeom>
              <a:rect b="b" l="l" r="r" t="t"/>
              <a:pathLst>
                <a:path extrusionOk="0" h="36" w="25">
                  <a:moveTo>
                    <a:pt x="1" y="0"/>
                  </a:moveTo>
                  <a:lnTo>
                    <a:pt x="1" y="36"/>
                  </a:lnTo>
                  <a:lnTo>
                    <a:pt x="13" y="36"/>
                  </a:lnTo>
                  <a:cubicBezTo>
                    <a:pt x="25" y="24"/>
                    <a:pt x="13"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2"/>
            <p:cNvSpPr/>
            <p:nvPr/>
          </p:nvSpPr>
          <p:spPr>
            <a:xfrm>
              <a:off x="5373575" y="2308975"/>
              <a:ext cx="2400" cy="1575"/>
            </a:xfrm>
            <a:custGeom>
              <a:rect b="b" l="l" r="r" t="t"/>
              <a:pathLst>
                <a:path extrusionOk="0" h="63" w="96">
                  <a:moveTo>
                    <a:pt x="86" y="1"/>
                  </a:moveTo>
                  <a:cubicBezTo>
                    <a:pt x="68" y="1"/>
                    <a:pt x="55" y="27"/>
                    <a:pt x="24" y="27"/>
                  </a:cubicBezTo>
                  <a:lnTo>
                    <a:pt x="36" y="3"/>
                  </a:lnTo>
                  <a:lnTo>
                    <a:pt x="1" y="63"/>
                  </a:lnTo>
                  <a:cubicBezTo>
                    <a:pt x="60" y="63"/>
                    <a:pt x="48" y="15"/>
                    <a:pt x="96" y="3"/>
                  </a:cubicBezTo>
                  <a:cubicBezTo>
                    <a:pt x="92" y="2"/>
                    <a:pt x="89" y="1"/>
                    <a:pt x="8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2"/>
            <p:cNvSpPr/>
            <p:nvPr/>
          </p:nvSpPr>
          <p:spPr>
            <a:xfrm>
              <a:off x="5349075" y="2315000"/>
              <a:ext cx="3100" cy="3175"/>
            </a:xfrm>
            <a:custGeom>
              <a:rect b="b" l="l" r="r" t="t"/>
              <a:pathLst>
                <a:path extrusionOk="0" h="127" w="124">
                  <a:moveTo>
                    <a:pt x="123" y="0"/>
                  </a:moveTo>
                  <a:lnTo>
                    <a:pt x="123" y="0"/>
                  </a:lnTo>
                  <a:cubicBezTo>
                    <a:pt x="88" y="36"/>
                    <a:pt x="52" y="48"/>
                    <a:pt x="4" y="84"/>
                  </a:cubicBezTo>
                  <a:cubicBezTo>
                    <a:pt x="14" y="93"/>
                    <a:pt x="0" y="126"/>
                    <a:pt x="1" y="126"/>
                  </a:cubicBezTo>
                  <a:cubicBezTo>
                    <a:pt x="1" y="126"/>
                    <a:pt x="2" y="124"/>
                    <a:pt x="4" y="119"/>
                  </a:cubicBezTo>
                  <a:lnTo>
                    <a:pt x="52" y="84"/>
                  </a:lnTo>
                  <a:lnTo>
                    <a:pt x="52" y="108"/>
                  </a:lnTo>
                  <a:cubicBezTo>
                    <a:pt x="111" y="108"/>
                    <a:pt x="64" y="60"/>
                    <a:pt x="111" y="60"/>
                  </a:cubicBezTo>
                  <a:cubicBezTo>
                    <a:pt x="111" y="24"/>
                    <a:pt x="99" y="36"/>
                    <a:pt x="12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2"/>
            <p:cNvSpPr/>
            <p:nvPr/>
          </p:nvSpPr>
          <p:spPr>
            <a:xfrm>
              <a:off x="5292625" y="2341775"/>
              <a:ext cx="1200" cy="625"/>
            </a:xfrm>
            <a:custGeom>
              <a:rect b="b" l="l" r="r" t="t"/>
              <a:pathLst>
                <a:path extrusionOk="0" h="25" w="48">
                  <a:moveTo>
                    <a:pt x="12" y="1"/>
                  </a:moveTo>
                  <a:cubicBezTo>
                    <a:pt x="0" y="19"/>
                    <a:pt x="9" y="22"/>
                    <a:pt x="21" y="22"/>
                  </a:cubicBezTo>
                  <a:cubicBezTo>
                    <a:pt x="27" y="22"/>
                    <a:pt x="34" y="21"/>
                    <a:pt x="39" y="21"/>
                  </a:cubicBezTo>
                  <a:cubicBezTo>
                    <a:pt x="41" y="21"/>
                    <a:pt x="43" y="21"/>
                    <a:pt x="44" y="22"/>
                  </a:cubicBezTo>
                  <a:lnTo>
                    <a:pt x="44" y="22"/>
                  </a:lnTo>
                  <a:cubicBezTo>
                    <a:pt x="34" y="11"/>
                    <a:pt x="23" y="1"/>
                    <a:pt x="12" y="1"/>
                  </a:cubicBezTo>
                  <a:close/>
                  <a:moveTo>
                    <a:pt x="44" y="22"/>
                  </a:moveTo>
                  <a:cubicBezTo>
                    <a:pt x="46" y="23"/>
                    <a:pt x="47" y="24"/>
                    <a:pt x="48" y="25"/>
                  </a:cubicBezTo>
                  <a:cubicBezTo>
                    <a:pt x="48" y="23"/>
                    <a:pt x="46" y="22"/>
                    <a:pt x="44" y="2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2"/>
            <p:cNvSpPr/>
            <p:nvPr/>
          </p:nvSpPr>
          <p:spPr>
            <a:xfrm>
              <a:off x="5387275" y="2308750"/>
              <a:ext cx="2400" cy="5975"/>
            </a:xfrm>
            <a:custGeom>
              <a:rect b="b" l="l" r="r" t="t"/>
              <a:pathLst>
                <a:path extrusionOk="0" h="239" w="96">
                  <a:moveTo>
                    <a:pt x="72" y="0"/>
                  </a:moveTo>
                  <a:lnTo>
                    <a:pt x="72" y="0"/>
                  </a:lnTo>
                  <a:cubicBezTo>
                    <a:pt x="12" y="72"/>
                    <a:pt x="0" y="203"/>
                    <a:pt x="48" y="239"/>
                  </a:cubicBezTo>
                  <a:cubicBezTo>
                    <a:pt x="36" y="143"/>
                    <a:pt x="95" y="72"/>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2"/>
            <p:cNvSpPr/>
            <p:nvPr/>
          </p:nvSpPr>
          <p:spPr>
            <a:xfrm>
              <a:off x="5389350" y="2311425"/>
              <a:ext cx="625" cy="2100"/>
            </a:xfrm>
            <a:custGeom>
              <a:rect b="b" l="l" r="r" t="t"/>
              <a:pathLst>
                <a:path extrusionOk="0" h="84" w="25">
                  <a:moveTo>
                    <a:pt x="1" y="1"/>
                  </a:moveTo>
                  <a:lnTo>
                    <a:pt x="24" y="84"/>
                  </a:lnTo>
                  <a:lnTo>
                    <a:pt x="24" y="24"/>
                  </a:ln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2"/>
            <p:cNvSpPr/>
            <p:nvPr/>
          </p:nvSpPr>
          <p:spPr>
            <a:xfrm>
              <a:off x="5390550" y="2310825"/>
              <a:ext cx="325" cy="3000"/>
            </a:xfrm>
            <a:custGeom>
              <a:rect b="b" l="l" r="r" t="t"/>
              <a:pathLst>
                <a:path extrusionOk="0" h="120" w="13">
                  <a:moveTo>
                    <a:pt x="12" y="1"/>
                  </a:moveTo>
                  <a:lnTo>
                    <a:pt x="0" y="13"/>
                  </a:lnTo>
                  <a:lnTo>
                    <a:pt x="0" y="120"/>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2"/>
            <p:cNvSpPr/>
            <p:nvPr/>
          </p:nvSpPr>
          <p:spPr>
            <a:xfrm>
              <a:off x="5385400" y="2315300"/>
              <a:ext cx="3675" cy="5975"/>
            </a:xfrm>
            <a:custGeom>
              <a:rect b="b" l="l" r="r" t="t"/>
              <a:pathLst>
                <a:path extrusionOk="0" h="239" w="147">
                  <a:moveTo>
                    <a:pt x="99" y="0"/>
                  </a:moveTo>
                  <a:cubicBezTo>
                    <a:pt x="65" y="0"/>
                    <a:pt x="63" y="169"/>
                    <a:pt x="24" y="169"/>
                  </a:cubicBezTo>
                  <a:cubicBezTo>
                    <a:pt x="21" y="169"/>
                    <a:pt x="18" y="168"/>
                    <a:pt x="16" y="167"/>
                  </a:cubicBezTo>
                  <a:cubicBezTo>
                    <a:pt x="1" y="212"/>
                    <a:pt x="3" y="221"/>
                    <a:pt x="11" y="221"/>
                  </a:cubicBezTo>
                  <a:cubicBezTo>
                    <a:pt x="16" y="221"/>
                    <a:pt x="25" y="217"/>
                    <a:pt x="33" y="217"/>
                  </a:cubicBezTo>
                  <a:cubicBezTo>
                    <a:pt x="41" y="217"/>
                    <a:pt x="48" y="221"/>
                    <a:pt x="51" y="238"/>
                  </a:cubicBezTo>
                  <a:cubicBezTo>
                    <a:pt x="51" y="203"/>
                    <a:pt x="51" y="179"/>
                    <a:pt x="51" y="155"/>
                  </a:cubicBezTo>
                  <a:cubicBezTo>
                    <a:pt x="65" y="139"/>
                    <a:pt x="74" y="133"/>
                    <a:pt x="82" y="133"/>
                  </a:cubicBezTo>
                  <a:cubicBezTo>
                    <a:pt x="102" y="133"/>
                    <a:pt x="104" y="178"/>
                    <a:pt x="114" y="178"/>
                  </a:cubicBezTo>
                  <a:cubicBezTo>
                    <a:pt x="116" y="178"/>
                    <a:pt x="119" y="175"/>
                    <a:pt x="123" y="167"/>
                  </a:cubicBezTo>
                  <a:cubicBezTo>
                    <a:pt x="147" y="72"/>
                    <a:pt x="63" y="119"/>
                    <a:pt x="9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2"/>
            <p:cNvSpPr/>
            <p:nvPr/>
          </p:nvSpPr>
          <p:spPr>
            <a:xfrm>
              <a:off x="5457825" y="2392250"/>
              <a:ext cx="300" cy="175"/>
            </a:xfrm>
            <a:custGeom>
              <a:rect b="b" l="l" r="r" t="t"/>
              <a:pathLst>
                <a:path extrusionOk="0" h="7" w="12">
                  <a:moveTo>
                    <a:pt x="3" y="1"/>
                  </a:moveTo>
                  <a:cubicBezTo>
                    <a:pt x="1" y="1"/>
                    <a:pt x="0" y="2"/>
                    <a:pt x="0" y="6"/>
                  </a:cubicBezTo>
                  <a:lnTo>
                    <a:pt x="12" y="6"/>
                  </a:lnTo>
                  <a:cubicBezTo>
                    <a:pt x="12" y="6"/>
                    <a:pt x="7" y="1"/>
                    <a:pt x="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2"/>
            <p:cNvSpPr/>
            <p:nvPr/>
          </p:nvSpPr>
          <p:spPr>
            <a:xfrm>
              <a:off x="5485500" y="2383150"/>
              <a:ext cx="1200" cy="625"/>
            </a:xfrm>
            <a:custGeom>
              <a:rect b="b" l="l" r="r" t="t"/>
              <a:pathLst>
                <a:path extrusionOk="0" h="25" w="48">
                  <a:moveTo>
                    <a:pt x="24" y="1"/>
                  </a:moveTo>
                  <a:lnTo>
                    <a:pt x="0" y="25"/>
                  </a:lnTo>
                  <a:cubicBezTo>
                    <a:pt x="24" y="25"/>
                    <a:pt x="36" y="13"/>
                    <a:pt x="48" y="13"/>
                  </a:cubicBezTo>
                  <a:cubicBezTo>
                    <a:pt x="48" y="13"/>
                    <a:pt x="36"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2"/>
            <p:cNvSpPr/>
            <p:nvPr/>
          </p:nvSpPr>
          <p:spPr>
            <a:xfrm>
              <a:off x="5437575" y="2392100"/>
              <a:ext cx="1200" cy="600"/>
            </a:xfrm>
            <a:custGeom>
              <a:rect b="b" l="l" r="r" t="t"/>
              <a:pathLst>
                <a:path extrusionOk="0" h="24" w="48">
                  <a:moveTo>
                    <a:pt x="0" y="0"/>
                  </a:moveTo>
                  <a:cubicBezTo>
                    <a:pt x="12" y="12"/>
                    <a:pt x="24" y="24"/>
                    <a:pt x="48" y="24"/>
                  </a:cubicBezTo>
                  <a:cubicBezTo>
                    <a:pt x="36" y="12"/>
                    <a:pt x="12"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2"/>
            <p:cNvSpPr/>
            <p:nvPr/>
          </p:nvSpPr>
          <p:spPr>
            <a:xfrm>
              <a:off x="5481625" y="2262600"/>
              <a:ext cx="625" cy="325"/>
            </a:xfrm>
            <a:custGeom>
              <a:rect b="b" l="l" r="r" t="t"/>
              <a:pathLst>
                <a:path extrusionOk="0" h="13" w="25">
                  <a:moveTo>
                    <a:pt x="1" y="1"/>
                  </a:moveTo>
                  <a:lnTo>
                    <a:pt x="12" y="13"/>
                  </a:lnTo>
                  <a:cubicBezTo>
                    <a:pt x="12" y="1"/>
                    <a:pt x="24"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2"/>
            <p:cNvSpPr/>
            <p:nvPr/>
          </p:nvSpPr>
          <p:spPr>
            <a:xfrm>
              <a:off x="5506625" y="2358450"/>
              <a:ext cx="325" cy="1225"/>
            </a:xfrm>
            <a:custGeom>
              <a:rect b="b" l="l" r="r" t="t"/>
              <a:pathLst>
                <a:path extrusionOk="0" h="49" w="13">
                  <a:moveTo>
                    <a:pt x="13" y="1"/>
                  </a:moveTo>
                  <a:lnTo>
                    <a:pt x="13" y="1"/>
                  </a:lnTo>
                  <a:cubicBezTo>
                    <a:pt x="1" y="25"/>
                    <a:pt x="1" y="36"/>
                    <a:pt x="1" y="48"/>
                  </a:cubicBezTo>
                  <a:cubicBezTo>
                    <a:pt x="1" y="36"/>
                    <a:pt x="13" y="13"/>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2"/>
            <p:cNvSpPr/>
            <p:nvPr/>
          </p:nvSpPr>
          <p:spPr>
            <a:xfrm>
              <a:off x="5388150" y="2351900"/>
              <a:ext cx="625" cy="1225"/>
            </a:xfrm>
            <a:custGeom>
              <a:rect b="b" l="l" r="r" t="t"/>
              <a:pathLst>
                <a:path extrusionOk="0" h="49" w="25">
                  <a:moveTo>
                    <a:pt x="1" y="1"/>
                  </a:moveTo>
                  <a:cubicBezTo>
                    <a:pt x="1" y="25"/>
                    <a:pt x="13" y="37"/>
                    <a:pt x="25" y="48"/>
                  </a:cubicBezTo>
                  <a:cubicBezTo>
                    <a:pt x="25" y="37"/>
                    <a:pt x="25" y="25"/>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2"/>
            <p:cNvSpPr/>
            <p:nvPr/>
          </p:nvSpPr>
          <p:spPr>
            <a:xfrm>
              <a:off x="5392625" y="2362925"/>
              <a:ext cx="325" cy="25"/>
            </a:xfrm>
            <a:custGeom>
              <a:rect b="b" l="l" r="r" t="t"/>
              <a:pathLst>
                <a:path extrusionOk="0" h="1" w="13">
                  <a:moveTo>
                    <a:pt x="12" y="0"/>
                  </a:moveTo>
                  <a:lnTo>
                    <a:pt x="1" y="0"/>
                  </a:lnTo>
                  <a:cubicBezTo>
                    <a:pt x="1" y="0"/>
                    <a:pt x="1"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2"/>
            <p:cNvSpPr/>
            <p:nvPr/>
          </p:nvSpPr>
          <p:spPr>
            <a:xfrm>
              <a:off x="5396500" y="2369775"/>
              <a:ext cx="25" cy="25"/>
            </a:xfrm>
            <a:custGeom>
              <a:rect b="b" l="l" r="r" t="t"/>
              <a:pathLst>
                <a:path extrusionOk="0" h="1" w="1">
                  <a:moveTo>
                    <a:pt x="0" y="0"/>
                  </a:moveTo>
                  <a:lnTo>
                    <a:pt x="0" y="0"/>
                  </a:lnTo>
                  <a:cubicBezTo>
                    <a:pt x="0" y="0"/>
                    <a:pt x="0"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2"/>
            <p:cNvSpPr/>
            <p:nvPr/>
          </p:nvSpPr>
          <p:spPr>
            <a:xfrm>
              <a:off x="5386975" y="2353100"/>
              <a:ext cx="4175" cy="4775"/>
            </a:xfrm>
            <a:custGeom>
              <a:rect b="b" l="l" r="r" t="t"/>
              <a:pathLst>
                <a:path extrusionOk="0" h="191" w="167">
                  <a:moveTo>
                    <a:pt x="72" y="0"/>
                  </a:moveTo>
                  <a:lnTo>
                    <a:pt x="72" y="0"/>
                  </a:lnTo>
                  <a:cubicBezTo>
                    <a:pt x="60" y="48"/>
                    <a:pt x="0" y="84"/>
                    <a:pt x="96" y="108"/>
                  </a:cubicBezTo>
                  <a:lnTo>
                    <a:pt x="96" y="96"/>
                  </a:lnTo>
                  <a:cubicBezTo>
                    <a:pt x="96" y="131"/>
                    <a:pt x="131" y="167"/>
                    <a:pt x="155" y="191"/>
                  </a:cubicBezTo>
                  <a:cubicBezTo>
                    <a:pt x="155" y="191"/>
                    <a:pt x="155" y="179"/>
                    <a:pt x="167" y="179"/>
                  </a:cubicBezTo>
                  <a:cubicBezTo>
                    <a:pt x="155" y="155"/>
                    <a:pt x="143" y="131"/>
                    <a:pt x="143" y="96"/>
                  </a:cubicBezTo>
                  <a:cubicBezTo>
                    <a:pt x="143" y="60"/>
                    <a:pt x="96" y="36"/>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2"/>
            <p:cNvSpPr/>
            <p:nvPr/>
          </p:nvSpPr>
          <p:spPr>
            <a:xfrm>
              <a:off x="5457225" y="2392550"/>
              <a:ext cx="600" cy="150"/>
            </a:xfrm>
            <a:custGeom>
              <a:rect b="b" l="l" r="r" t="t"/>
              <a:pathLst>
                <a:path extrusionOk="0" h="6" w="24">
                  <a:moveTo>
                    <a:pt x="11" y="1"/>
                  </a:moveTo>
                  <a:cubicBezTo>
                    <a:pt x="3" y="1"/>
                    <a:pt x="0" y="6"/>
                    <a:pt x="24" y="6"/>
                  </a:cubicBezTo>
                  <a:cubicBezTo>
                    <a:pt x="20" y="2"/>
                    <a:pt x="15" y="1"/>
                    <a:pt x="1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2"/>
            <p:cNvSpPr/>
            <p:nvPr/>
          </p:nvSpPr>
          <p:spPr>
            <a:xfrm>
              <a:off x="5416150" y="2380475"/>
              <a:ext cx="325" cy="25"/>
            </a:xfrm>
            <a:custGeom>
              <a:rect b="b" l="l" r="r" t="t"/>
              <a:pathLst>
                <a:path extrusionOk="0" h="1" w="13">
                  <a:moveTo>
                    <a:pt x="0" y="1"/>
                  </a:moveTo>
                  <a:lnTo>
                    <a:pt x="0" y="1"/>
                  </a:lnTo>
                  <a:cubicBezTo>
                    <a:pt x="12" y="1"/>
                    <a:pt x="0"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2"/>
            <p:cNvSpPr/>
            <p:nvPr/>
          </p:nvSpPr>
          <p:spPr>
            <a:xfrm>
              <a:off x="5449175" y="2393875"/>
              <a:ext cx="925" cy="25"/>
            </a:xfrm>
            <a:custGeom>
              <a:rect b="b" l="l" r="r" t="t"/>
              <a:pathLst>
                <a:path extrusionOk="0" h="1" w="37">
                  <a:moveTo>
                    <a:pt x="36" y="1"/>
                  </a:moveTo>
                  <a:lnTo>
                    <a:pt x="1" y="1"/>
                  </a:lnTo>
                  <a:cubicBezTo>
                    <a:pt x="13" y="1"/>
                    <a:pt x="25"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2"/>
            <p:cNvSpPr/>
            <p:nvPr/>
          </p:nvSpPr>
          <p:spPr>
            <a:xfrm>
              <a:off x="5331300" y="2278500"/>
              <a:ext cx="2825" cy="2000"/>
            </a:xfrm>
            <a:custGeom>
              <a:rect b="b" l="l" r="r" t="t"/>
              <a:pathLst>
                <a:path extrusionOk="0" h="80" w="113">
                  <a:moveTo>
                    <a:pt x="106" y="0"/>
                  </a:moveTo>
                  <a:cubicBezTo>
                    <a:pt x="93" y="0"/>
                    <a:pt x="52" y="40"/>
                    <a:pt x="41" y="40"/>
                  </a:cubicBezTo>
                  <a:cubicBezTo>
                    <a:pt x="36" y="40"/>
                    <a:pt x="37" y="32"/>
                    <a:pt x="48" y="8"/>
                  </a:cubicBezTo>
                  <a:lnTo>
                    <a:pt x="48" y="8"/>
                  </a:lnTo>
                  <a:cubicBezTo>
                    <a:pt x="25" y="32"/>
                    <a:pt x="13" y="55"/>
                    <a:pt x="1" y="67"/>
                  </a:cubicBezTo>
                  <a:lnTo>
                    <a:pt x="60" y="79"/>
                  </a:lnTo>
                  <a:cubicBezTo>
                    <a:pt x="72" y="64"/>
                    <a:pt x="72" y="60"/>
                    <a:pt x="68" y="60"/>
                  </a:cubicBezTo>
                  <a:cubicBezTo>
                    <a:pt x="63" y="60"/>
                    <a:pt x="49" y="68"/>
                    <a:pt x="41" y="68"/>
                  </a:cubicBezTo>
                  <a:cubicBezTo>
                    <a:pt x="36" y="68"/>
                    <a:pt x="33" y="65"/>
                    <a:pt x="37" y="55"/>
                  </a:cubicBezTo>
                  <a:cubicBezTo>
                    <a:pt x="60" y="32"/>
                    <a:pt x="84" y="44"/>
                    <a:pt x="108" y="20"/>
                  </a:cubicBezTo>
                  <a:cubicBezTo>
                    <a:pt x="113" y="5"/>
                    <a:pt x="111" y="0"/>
                    <a:pt x="10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2"/>
            <p:cNvSpPr/>
            <p:nvPr/>
          </p:nvSpPr>
          <p:spPr>
            <a:xfrm>
              <a:off x="5471500" y="2255175"/>
              <a:ext cx="3300" cy="2700"/>
            </a:xfrm>
            <a:custGeom>
              <a:rect b="b" l="l" r="r" t="t"/>
              <a:pathLst>
                <a:path extrusionOk="0" h="108" w="132">
                  <a:moveTo>
                    <a:pt x="84" y="0"/>
                  </a:moveTo>
                  <a:cubicBezTo>
                    <a:pt x="36" y="12"/>
                    <a:pt x="84" y="84"/>
                    <a:pt x="1" y="84"/>
                  </a:cubicBezTo>
                  <a:cubicBezTo>
                    <a:pt x="13" y="96"/>
                    <a:pt x="36" y="96"/>
                    <a:pt x="48" y="107"/>
                  </a:cubicBezTo>
                  <a:cubicBezTo>
                    <a:pt x="36" y="72"/>
                    <a:pt x="72" y="60"/>
                    <a:pt x="108" y="48"/>
                  </a:cubicBezTo>
                  <a:lnTo>
                    <a:pt x="120" y="60"/>
                  </a:lnTo>
                  <a:cubicBezTo>
                    <a:pt x="120" y="36"/>
                    <a:pt x="132" y="36"/>
                    <a:pt x="8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2"/>
            <p:cNvSpPr/>
            <p:nvPr/>
          </p:nvSpPr>
          <p:spPr>
            <a:xfrm>
              <a:off x="5472700" y="2257850"/>
              <a:ext cx="925" cy="925"/>
            </a:xfrm>
            <a:custGeom>
              <a:rect b="b" l="l" r="r" t="t"/>
              <a:pathLst>
                <a:path extrusionOk="0" h="37" w="37">
                  <a:moveTo>
                    <a:pt x="0" y="0"/>
                  </a:moveTo>
                  <a:cubicBezTo>
                    <a:pt x="0" y="12"/>
                    <a:pt x="0" y="12"/>
                    <a:pt x="0" y="12"/>
                  </a:cubicBezTo>
                  <a:cubicBezTo>
                    <a:pt x="0" y="12"/>
                    <a:pt x="0" y="24"/>
                    <a:pt x="12" y="24"/>
                  </a:cubicBezTo>
                  <a:cubicBezTo>
                    <a:pt x="24" y="24"/>
                    <a:pt x="24" y="36"/>
                    <a:pt x="36" y="36"/>
                  </a:cubicBezTo>
                  <a:cubicBezTo>
                    <a:pt x="24" y="24"/>
                    <a:pt x="12"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2"/>
            <p:cNvSpPr/>
            <p:nvPr/>
          </p:nvSpPr>
          <p:spPr>
            <a:xfrm>
              <a:off x="5354225" y="2265875"/>
              <a:ext cx="925" cy="325"/>
            </a:xfrm>
            <a:custGeom>
              <a:rect b="b" l="l" r="r" t="t"/>
              <a:pathLst>
                <a:path extrusionOk="0" h="13" w="37">
                  <a:moveTo>
                    <a:pt x="36" y="1"/>
                  </a:moveTo>
                  <a:cubicBezTo>
                    <a:pt x="13" y="1"/>
                    <a:pt x="1" y="1"/>
                    <a:pt x="1" y="13"/>
                  </a:cubicBezTo>
                  <a:cubicBezTo>
                    <a:pt x="13" y="1"/>
                    <a:pt x="24"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2"/>
            <p:cNvSpPr/>
            <p:nvPr/>
          </p:nvSpPr>
          <p:spPr>
            <a:xfrm>
              <a:off x="5517650" y="2368875"/>
              <a:ext cx="325" cy="1225"/>
            </a:xfrm>
            <a:custGeom>
              <a:rect b="b" l="l" r="r" t="t"/>
              <a:pathLst>
                <a:path extrusionOk="0" h="49" w="13">
                  <a:moveTo>
                    <a:pt x="12" y="0"/>
                  </a:moveTo>
                  <a:cubicBezTo>
                    <a:pt x="12" y="24"/>
                    <a:pt x="0" y="36"/>
                    <a:pt x="0" y="48"/>
                  </a:cubicBezTo>
                  <a:cubicBezTo>
                    <a:pt x="12" y="24"/>
                    <a:pt x="12"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2"/>
            <p:cNvSpPr/>
            <p:nvPr/>
          </p:nvSpPr>
          <p:spPr>
            <a:xfrm>
              <a:off x="5489950" y="2266175"/>
              <a:ext cx="1225" cy="1225"/>
            </a:xfrm>
            <a:custGeom>
              <a:rect b="b" l="l" r="r" t="t"/>
              <a:pathLst>
                <a:path extrusionOk="0" h="49" w="49">
                  <a:moveTo>
                    <a:pt x="1" y="1"/>
                  </a:moveTo>
                  <a:lnTo>
                    <a:pt x="1" y="1"/>
                  </a:lnTo>
                  <a:cubicBezTo>
                    <a:pt x="13" y="13"/>
                    <a:pt x="13" y="25"/>
                    <a:pt x="25" y="37"/>
                  </a:cubicBezTo>
                  <a:cubicBezTo>
                    <a:pt x="37" y="37"/>
                    <a:pt x="37" y="37"/>
                    <a:pt x="49" y="48"/>
                  </a:cubicBez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2"/>
            <p:cNvSpPr/>
            <p:nvPr/>
          </p:nvSpPr>
          <p:spPr>
            <a:xfrm>
              <a:off x="5429525" y="2259550"/>
              <a:ext cx="2925" cy="825"/>
            </a:xfrm>
            <a:custGeom>
              <a:rect b="b" l="l" r="r" t="t"/>
              <a:pathLst>
                <a:path extrusionOk="0" h="33" w="117">
                  <a:moveTo>
                    <a:pt x="109" y="0"/>
                  </a:moveTo>
                  <a:cubicBezTo>
                    <a:pt x="101" y="0"/>
                    <a:pt x="83" y="10"/>
                    <a:pt x="62" y="10"/>
                  </a:cubicBezTo>
                  <a:cubicBezTo>
                    <a:pt x="54" y="10"/>
                    <a:pt x="45" y="8"/>
                    <a:pt x="37" y="4"/>
                  </a:cubicBezTo>
                  <a:lnTo>
                    <a:pt x="1" y="28"/>
                  </a:lnTo>
                  <a:cubicBezTo>
                    <a:pt x="13" y="32"/>
                    <a:pt x="25" y="33"/>
                    <a:pt x="37" y="33"/>
                  </a:cubicBezTo>
                  <a:cubicBezTo>
                    <a:pt x="60" y="33"/>
                    <a:pt x="84" y="28"/>
                    <a:pt x="108" y="28"/>
                  </a:cubicBezTo>
                  <a:cubicBezTo>
                    <a:pt x="117" y="6"/>
                    <a:pt x="116" y="0"/>
                    <a:pt x="10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2"/>
            <p:cNvSpPr/>
            <p:nvPr/>
          </p:nvSpPr>
          <p:spPr>
            <a:xfrm>
              <a:off x="5331300" y="2280175"/>
              <a:ext cx="25" cy="25"/>
            </a:xfrm>
            <a:custGeom>
              <a:rect b="b" l="l" r="r" t="t"/>
              <a:pathLst>
                <a:path extrusionOk="0" h="1" w="1">
                  <a:moveTo>
                    <a:pt x="1" y="0"/>
                  </a:moveTo>
                  <a:cubicBezTo>
                    <a:pt x="1" y="0"/>
                    <a:pt x="1" y="0"/>
                    <a:pt x="1" y="0"/>
                  </a:cubicBezTo>
                  <a:cubicBezTo>
                    <a:pt x="1" y="0"/>
                    <a:pt x="1"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2"/>
            <p:cNvSpPr/>
            <p:nvPr/>
          </p:nvSpPr>
          <p:spPr>
            <a:xfrm>
              <a:off x="5478950" y="2261375"/>
              <a:ext cx="3900" cy="2450"/>
            </a:xfrm>
            <a:custGeom>
              <a:rect b="b" l="l" r="r" t="t"/>
              <a:pathLst>
                <a:path extrusionOk="0" h="98" w="156">
                  <a:moveTo>
                    <a:pt x="9" y="1"/>
                  </a:moveTo>
                  <a:cubicBezTo>
                    <a:pt x="6" y="1"/>
                    <a:pt x="3" y="1"/>
                    <a:pt x="0" y="2"/>
                  </a:cubicBezTo>
                  <a:cubicBezTo>
                    <a:pt x="60" y="38"/>
                    <a:pt x="108" y="62"/>
                    <a:pt x="155" y="98"/>
                  </a:cubicBezTo>
                  <a:lnTo>
                    <a:pt x="119" y="62"/>
                  </a:lnTo>
                  <a:cubicBezTo>
                    <a:pt x="86" y="62"/>
                    <a:pt x="43" y="1"/>
                    <a:pt x="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2"/>
            <p:cNvSpPr/>
            <p:nvPr/>
          </p:nvSpPr>
          <p:spPr>
            <a:xfrm>
              <a:off x="5389350" y="2321850"/>
              <a:ext cx="2100" cy="6275"/>
            </a:xfrm>
            <a:custGeom>
              <a:rect b="b" l="l" r="r" t="t"/>
              <a:pathLst>
                <a:path extrusionOk="0" h="251" w="84">
                  <a:moveTo>
                    <a:pt x="1" y="0"/>
                  </a:moveTo>
                  <a:lnTo>
                    <a:pt x="1" y="0"/>
                  </a:lnTo>
                  <a:cubicBezTo>
                    <a:pt x="24" y="84"/>
                    <a:pt x="1" y="131"/>
                    <a:pt x="12" y="250"/>
                  </a:cubicBezTo>
                  <a:lnTo>
                    <a:pt x="48" y="155"/>
                  </a:lnTo>
                  <a:lnTo>
                    <a:pt x="60" y="179"/>
                  </a:lnTo>
                  <a:cubicBezTo>
                    <a:pt x="60" y="167"/>
                    <a:pt x="72" y="143"/>
                    <a:pt x="84" y="131"/>
                  </a:cubicBezTo>
                  <a:cubicBezTo>
                    <a:pt x="72" y="36"/>
                    <a:pt x="36" y="24"/>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2"/>
            <p:cNvSpPr/>
            <p:nvPr/>
          </p:nvSpPr>
          <p:spPr>
            <a:xfrm>
              <a:off x="5383700" y="2326600"/>
              <a:ext cx="925" cy="1525"/>
            </a:xfrm>
            <a:custGeom>
              <a:rect b="b" l="l" r="r" t="t"/>
              <a:pathLst>
                <a:path extrusionOk="0" h="61" w="37">
                  <a:moveTo>
                    <a:pt x="36" y="1"/>
                  </a:moveTo>
                  <a:cubicBezTo>
                    <a:pt x="24" y="13"/>
                    <a:pt x="0" y="36"/>
                    <a:pt x="0" y="48"/>
                  </a:cubicBezTo>
                  <a:lnTo>
                    <a:pt x="24" y="60"/>
                  </a:lnTo>
                  <a:lnTo>
                    <a:pt x="36"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2"/>
            <p:cNvSpPr/>
            <p:nvPr/>
          </p:nvSpPr>
          <p:spPr>
            <a:xfrm>
              <a:off x="5385825" y="2354525"/>
              <a:ext cx="1175" cy="2775"/>
            </a:xfrm>
            <a:custGeom>
              <a:rect b="b" l="l" r="r" t="t"/>
              <a:pathLst>
                <a:path extrusionOk="0" h="111" w="47">
                  <a:moveTo>
                    <a:pt x="26" y="0"/>
                  </a:moveTo>
                  <a:cubicBezTo>
                    <a:pt x="1" y="0"/>
                    <a:pt x="14" y="110"/>
                    <a:pt x="46" y="110"/>
                  </a:cubicBezTo>
                  <a:lnTo>
                    <a:pt x="34" y="3"/>
                  </a:lnTo>
                  <a:cubicBezTo>
                    <a:pt x="31" y="1"/>
                    <a:pt x="29" y="0"/>
                    <a:pt x="2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2"/>
            <p:cNvSpPr/>
            <p:nvPr/>
          </p:nvSpPr>
          <p:spPr>
            <a:xfrm>
              <a:off x="5392025" y="2343575"/>
              <a:ext cx="1225" cy="2400"/>
            </a:xfrm>
            <a:custGeom>
              <a:rect b="b" l="l" r="r" t="t"/>
              <a:pathLst>
                <a:path extrusionOk="0" h="96" w="49">
                  <a:moveTo>
                    <a:pt x="13" y="0"/>
                  </a:moveTo>
                  <a:lnTo>
                    <a:pt x="13" y="0"/>
                  </a:lnTo>
                  <a:cubicBezTo>
                    <a:pt x="1" y="36"/>
                    <a:pt x="13" y="96"/>
                    <a:pt x="36" y="96"/>
                  </a:cubicBezTo>
                  <a:cubicBezTo>
                    <a:pt x="13" y="48"/>
                    <a:pt x="48" y="84"/>
                    <a:pt x="36" y="36"/>
                  </a:cubicBez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2"/>
            <p:cNvSpPr/>
            <p:nvPr/>
          </p:nvSpPr>
          <p:spPr>
            <a:xfrm>
              <a:off x="5389650" y="2363500"/>
              <a:ext cx="1800" cy="2425"/>
            </a:xfrm>
            <a:custGeom>
              <a:rect b="b" l="l" r="r" t="t"/>
              <a:pathLst>
                <a:path extrusionOk="0" h="97" w="72">
                  <a:moveTo>
                    <a:pt x="7" y="0"/>
                  </a:moveTo>
                  <a:cubicBezTo>
                    <a:pt x="5" y="0"/>
                    <a:pt x="3" y="0"/>
                    <a:pt x="0" y="1"/>
                  </a:cubicBezTo>
                  <a:cubicBezTo>
                    <a:pt x="48" y="13"/>
                    <a:pt x="24" y="96"/>
                    <a:pt x="72" y="96"/>
                  </a:cubicBezTo>
                  <a:cubicBezTo>
                    <a:pt x="49" y="85"/>
                    <a:pt x="38" y="0"/>
                    <a:pt x="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2"/>
            <p:cNvSpPr/>
            <p:nvPr/>
          </p:nvSpPr>
          <p:spPr>
            <a:xfrm>
              <a:off x="5397100" y="2354575"/>
              <a:ext cx="1750" cy="3000"/>
            </a:xfrm>
            <a:custGeom>
              <a:rect b="b" l="l" r="r" t="t"/>
              <a:pathLst>
                <a:path extrusionOk="0" h="120" w="70">
                  <a:moveTo>
                    <a:pt x="0" y="1"/>
                  </a:moveTo>
                  <a:cubicBezTo>
                    <a:pt x="2" y="4"/>
                    <a:pt x="3" y="7"/>
                    <a:pt x="5" y="10"/>
                  </a:cubicBezTo>
                  <a:lnTo>
                    <a:pt x="5" y="10"/>
                  </a:lnTo>
                  <a:cubicBezTo>
                    <a:pt x="4" y="7"/>
                    <a:pt x="2" y="4"/>
                    <a:pt x="0" y="1"/>
                  </a:cubicBezTo>
                  <a:close/>
                  <a:moveTo>
                    <a:pt x="5" y="10"/>
                  </a:moveTo>
                  <a:cubicBezTo>
                    <a:pt x="22" y="49"/>
                    <a:pt x="15" y="120"/>
                    <a:pt x="48" y="120"/>
                  </a:cubicBezTo>
                  <a:cubicBezTo>
                    <a:pt x="70" y="87"/>
                    <a:pt x="30" y="53"/>
                    <a:pt x="5" y="1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2"/>
            <p:cNvSpPr/>
            <p:nvPr/>
          </p:nvSpPr>
          <p:spPr>
            <a:xfrm>
              <a:off x="5395900" y="2369775"/>
              <a:ext cx="3450" cy="4525"/>
            </a:xfrm>
            <a:custGeom>
              <a:rect b="b" l="l" r="r" t="t"/>
              <a:pathLst>
                <a:path extrusionOk="0" h="181" w="138">
                  <a:moveTo>
                    <a:pt x="103" y="92"/>
                  </a:moveTo>
                  <a:cubicBezTo>
                    <a:pt x="104" y="93"/>
                    <a:pt x="106" y="94"/>
                    <a:pt x="108" y="95"/>
                  </a:cubicBezTo>
                  <a:cubicBezTo>
                    <a:pt x="106" y="94"/>
                    <a:pt x="105" y="93"/>
                    <a:pt x="103" y="92"/>
                  </a:cubicBezTo>
                  <a:close/>
                  <a:moveTo>
                    <a:pt x="1" y="0"/>
                  </a:moveTo>
                  <a:lnTo>
                    <a:pt x="1" y="0"/>
                  </a:lnTo>
                  <a:cubicBezTo>
                    <a:pt x="12" y="60"/>
                    <a:pt x="60" y="143"/>
                    <a:pt x="24" y="155"/>
                  </a:cubicBezTo>
                  <a:cubicBezTo>
                    <a:pt x="50" y="168"/>
                    <a:pt x="82" y="180"/>
                    <a:pt x="105" y="180"/>
                  </a:cubicBezTo>
                  <a:cubicBezTo>
                    <a:pt x="125" y="180"/>
                    <a:pt x="137" y="171"/>
                    <a:pt x="131" y="143"/>
                  </a:cubicBezTo>
                  <a:lnTo>
                    <a:pt x="131" y="143"/>
                  </a:lnTo>
                  <a:cubicBezTo>
                    <a:pt x="127" y="145"/>
                    <a:pt x="122" y="145"/>
                    <a:pt x="119" y="145"/>
                  </a:cubicBezTo>
                  <a:cubicBezTo>
                    <a:pt x="92" y="145"/>
                    <a:pt x="81" y="113"/>
                    <a:pt x="60" y="72"/>
                  </a:cubicBezTo>
                  <a:lnTo>
                    <a:pt x="60" y="72"/>
                  </a:lnTo>
                  <a:cubicBezTo>
                    <a:pt x="71" y="82"/>
                    <a:pt x="90" y="83"/>
                    <a:pt x="103" y="92"/>
                  </a:cubicBezTo>
                  <a:lnTo>
                    <a:pt x="103" y="92"/>
                  </a:lnTo>
                  <a:cubicBezTo>
                    <a:pt x="48" y="48"/>
                    <a:pt x="47" y="46"/>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2"/>
            <p:cNvSpPr/>
            <p:nvPr/>
          </p:nvSpPr>
          <p:spPr>
            <a:xfrm>
              <a:off x="5397975" y="2357275"/>
              <a:ext cx="1825" cy="3300"/>
            </a:xfrm>
            <a:custGeom>
              <a:rect b="b" l="l" r="r" t="t"/>
              <a:pathLst>
                <a:path extrusionOk="0" h="132" w="73">
                  <a:moveTo>
                    <a:pt x="48" y="0"/>
                  </a:moveTo>
                  <a:cubicBezTo>
                    <a:pt x="37" y="12"/>
                    <a:pt x="13" y="47"/>
                    <a:pt x="47" y="105"/>
                  </a:cubicBezTo>
                  <a:lnTo>
                    <a:pt x="47" y="105"/>
                  </a:lnTo>
                  <a:cubicBezTo>
                    <a:pt x="47" y="105"/>
                    <a:pt x="46" y="105"/>
                    <a:pt x="45" y="105"/>
                  </a:cubicBezTo>
                  <a:cubicBezTo>
                    <a:pt x="44" y="105"/>
                    <a:pt x="43" y="105"/>
                    <a:pt x="42" y="106"/>
                  </a:cubicBezTo>
                  <a:lnTo>
                    <a:pt x="42" y="106"/>
                  </a:lnTo>
                  <a:lnTo>
                    <a:pt x="1" y="95"/>
                  </a:lnTo>
                  <a:lnTo>
                    <a:pt x="1" y="95"/>
                  </a:lnTo>
                  <a:cubicBezTo>
                    <a:pt x="4" y="115"/>
                    <a:pt x="8" y="121"/>
                    <a:pt x="13" y="121"/>
                  </a:cubicBezTo>
                  <a:cubicBezTo>
                    <a:pt x="21" y="121"/>
                    <a:pt x="30" y="108"/>
                    <a:pt x="42" y="106"/>
                  </a:cubicBezTo>
                  <a:lnTo>
                    <a:pt x="42" y="106"/>
                  </a:lnTo>
                  <a:lnTo>
                    <a:pt x="48" y="107"/>
                  </a:lnTo>
                  <a:cubicBezTo>
                    <a:pt x="48" y="107"/>
                    <a:pt x="48" y="106"/>
                    <a:pt x="47" y="105"/>
                  </a:cubicBezTo>
                  <a:lnTo>
                    <a:pt x="47" y="105"/>
                  </a:lnTo>
                  <a:cubicBezTo>
                    <a:pt x="55" y="106"/>
                    <a:pt x="63" y="113"/>
                    <a:pt x="72" y="131"/>
                  </a:cubicBezTo>
                  <a:cubicBezTo>
                    <a:pt x="60" y="83"/>
                    <a:pt x="72" y="48"/>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2"/>
            <p:cNvSpPr/>
            <p:nvPr/>
          </p:nvSpPr>
          <p:spPr>
            <a:xfrm>
              <a:off x="5397400" y="2376025"/>
              <a:ext cx="4775" cy="4175"/>
            </a:xfrm>
            <a:custGeom>
              <a:rect b="b" l="l" r="r" t="t"/>
              <a:pathLst>
                <a:path extrusionOk="0" h="167" w="191">
                  <a:moveTo>
                    <a:pt x="0" y="0"/>
                  </a:moveTo>
                  <a:lnTo>
                    <a:pt x="0" y="0"/>
                  </a:lnTo>
                  <a:cubicBezTo>
                    <a:pt x="48" y="72"/>
                    <a:pt x="143" y="143"/>
                    <a:pt x="191" y="167"/>
                  </a:cubicBezTo>
                  <a:lnTo>
                    <a:pt x="179" y="131"/>
                  </a:lnTo>
                  <a:cubicBezTo>
                    <a:pt x="107" y="95"/>
                    <a:pt x="60"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2"/>
            <p:cNvSpPr/>
            <p:nvPr/>
          </p:nvSpPr>
          <p:spPr>
            <a:xfrm>
              <a:off x="5400075" y="2364400"/>
              <a:ext cx="2400" cy="1825"/>
            </a:xfrm>
            <a:custGeom>
              <a:rect b="b" l="l" r="r" t="t"/>
              <a:pathLst>
                <a:path extrusionOk="0" h="73" w="96">
                  <a:moveTo>
                    <a:pt x="24" y="1"/>
                  </a:moveTo>
                  <a:lnTo>
                    <a:pt x="24" y="1"/>
                  </a:lnTo>
                  <a:cubicBezTo>
                    <a:pt x="72" y="60"/>
                    <a:pt x="0" y="25"/>
                    <a:pt x="48" y="72"/>
                  </a:cubicBezTo>
                  <a:lnTo>
                    <a:pt x="95" y="60"/>
                  </a:lnTo>
                  <a:cubicBezTo>
                    <a:pt x="85" y="42"/>
                    <a:pt x="79" y="36"/>
                    <a:pt x="76" y="36"/>
                  </a:cubicBezTo>
                  <a:cubicBezTo>
                    <a:pt x="71" y="36"/>
                    <a:pt x="75" y="62"/>
                    <a:pt x="65" y="62"/>
                  </a:cubicBezTo>
                  <a:cubicBezTo>
                    <a:pt x="63" y="62"/>
                    <a:pt x="62" y="61"/>
                    <a:pt x="60" y="60"/>
                  </a:cubicBezTo>
                  <a:cubicBezTo>
                    <a:pt x="48" y="37"/>
                    <a:pt x="48" y="13"/>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2"/>
            <p:cNvSpPr/>
            <p:nvPr/>
          </p:nvSpPr>
          <p:spPr>
            <a:xfrm>
              <a:off x="5405425" y="2368450"/>
              <a:ext cx="1800" cy="2825"/>
            </a:xfrm>
            <a:custGeom>
              <a:rect b="b" l="l" r="r" t="t"/>
              <a:pathLst>
                <a:path extrusionOk="0" h="113" w="72">
                  <a:moveTo>
                    <a:pt x="32" y="1"/>
                  </a:moveTo>
                  <a:cubicBezTo>
                    <a:pt x="15" y="1"/>
                    <a:pt x="26" y="45"/>
                    <a:pt x="1" y="53"/>
                  </a:cubicBezTo>
                  <a:cubicBezTo>
                    <a:pt x="24" y="77"/>
                    <a:pt x="36" y="89"/>
                    <a:pt x="60" y="113"/>
                  </a:cubicBezTo>
                  <a:cubicBezTo>
                    <a:pt x="60" y="77"/>
                    <a:pt x="60" y="53"/>
                    <a:pt x="72" y="29"/>
                  </a:cubicBezTo>
                  <a:cubicBezTo>
                    <a:pt x="51" y="8"/>
                    <a:pt x="39" y="1"/>
                    <a:pt x="3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2"/>
            <p:cNvSpPr/>
            <p:nvPr/>
          </p:nvSpPr>
          <p:spPr>
            <a:xfrm>
              <a:off x="5406325" y="2372450"/>
              <a:ext cx="3300" cy="1500"/>
            </a:xfrm>
            <a:custGeom>
              <a:rect b="b" l="l" r="r" t="t"/>
              <a:pathLst>
                <a:path extrusionOk="0" h="60" w="132">
                  <a:moveTo>
                    <a:pt x="0" y="0"/>
                  </a:moveTo>
                  <a:lnTo>
                    <a:pt x="0" y="12"/>
                  </a:lnTo>
                  <a:cubicBezTo>
                    <a:pt x="48" y="24"/>
                    <a:pt x="84" y="36"/>
                    <a:pt x="131" y="60"/>
                  </a:cubicBezTo>
                  <a:cubicBezTo>
                    <a:pt x="60" y="24"/>
                    <a:pt x="60"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2"/>
            <p:cNvSpPr/>
            <p:nvPr/>
          </p:nvSpPr>
          <p:spPr>
            <a:xfrm>
              <a:off x="5434750" y="2399200"/>
              <a:ext cx="1500" cy="1275"/>
            </a:xfrm>
            <a:custGeom>
              <a:rect b="b" l="l" r="r" t="t"/>
              <a:pathLst>
                <a:path extrusionOk="0" h="51" w="60">
                  <a:moveTo>
                    <a:pt x="16" y="1"/>
                  </a:moveTo>
                  <a:cubicBezTo>
                    <a:pt x="12" y="1"/>
                    <a:pt x="12" y="4"/>
                    <a:pt x="18" y="14"/>
                  </a:cubicBezTo>
                  <a:cubicBezTo>
                    <a:pt x="1" y="23"/>
                    <a:pt x="48" y="51"/>
                    <a:pt x="55" y="51"/>
                  </a:cubicBezTo>
                  <a:cubicBezTo>
                    <a:pt x="57" y="51"/>
                    <a:pt x="55" y="47"/>
                    <a:pt x="42" y="38"/>
                  </a:cubicBezTo>
                  <a:cubicBezTo>
                    <a:pt x="59" y="29"/>
                    <a:pt x="25" y="1"/>
                    <a:pt x="1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2"/>
            <p:cNvSpPr/>
            <p:nvPr/>
          </p:nvSpPr>
          <p:spPr>
            <a:xfrm>
              <a:off x="5431625" y="2387875"/>
              <a:ext cx="4775" cy="1275"/>
            </a:xfrm>
            <a:custGeom>
              <a:rect b="b" l="l" r="r" t="t"/>
              <a:pathLst>
                <a:path extrusionOk="0" h="51" w="191">
                  <a:moveTo>
                    <a:pt x="13" y="1"/>
                  </a:moveTo>
                  <a:cubicBezTo>
                    <a:pt x="5" y="1"/>
                    <a:pt x="0" y="4"/>
                    <a:pt x="0" y="14"/>
                  </a:cubicBezTo>
                  <a:cubicBezTo>
                    <a:pt x="24" y="38"/>
                    <a:pt x="143" y="50"/>
                    <a:pt x="191" y="50"/>
                  </a:cubicBezTo>
                  <a:cubicBezTo>
                    <a:pt x="155" y="50"/>
                    <a:pt x="107" y="26"/>
                    <a:pt x="72" y="14"/>
                  </a:cubicBezTo>
                  <a:cubicBezTo>
                    <a:pt x="44" y="7"/>
                    <a:pt x="25"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2"/>
            <p:cNvSpPr/>
            <p:nvPr/>
          </p:nvSpPr>
          <p:spPr>
            <a:xfrm>
              <a:off x="5482525" y="2381375"/>
              <a:ext cx="2700" cy="2700"/>
            </a:xfrm>
            <a:custGeom>
              <a:rect b="b" l="l" r="r" t="t"/>
              <a:pathLst>
                <a:path extrusionOk="0" h="108" w="108">
                  <a:moveTo>
                    <a:pt x="107" y="0"/>
                  </a:moveTo>
                  <a:cubicBezTo>
                    <a:pt x="95" y="12"/>
                    <a:pt x="60" y="12"/>
                    <a:pt x="72" y="36"/>
                  </a:cubicBezTo>
                  <a:cubicBezTo>
                    <a:pt x="48" y="36"/>
                    <a:pt x="0" y="84"/>
                    <a:pt x="0" y="108"/>
                  </a:cubicBezTo>
                  <a:cubicBezTo>
                    <a:pt x="36" y="72"/>
                    <a:pt x="72" y="48"/>
                    <a:pt x="10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2"/>
            <p:cNvSpPr/>
            <p:nvPr/>
          </p:nvSpPr>
          <p:spPr>
            <a:xfrm>
              <a:off x="5492650" y="2375725"/>
              <a:ext cx="1800" cy="1500"/>
            </a:xfrm>
            <a:custGeom>
              <a:rect b="b" l="l" r="r" t="t"/>
              <a:pathLst>
                <a:path extrusionOk="0" h="60" w="72">
                  <a:moveTo>
                    <a:pt x="48" y="0"/>
                  </a:moveTo>
                  <a:cubicBezTo>
                    <a:pt x="36" y="36"/>
                    <a:pt x="0" y="48"/>
                    <a:pt x="24" y="60"/>
                  </a:cubicBezTo>
                  <a:cubicBezTo>
                    <a:pt x="48" y="60"/>
                    <a:pt x="71" y="0"/>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2"/>
            <p:cNvSpPr/>
            <p:nvPr/>
          </p:nvSpPr>
          <p:spPr>
            <a:xfrm>
              <a:off x="5522400" y="2297600"/>
              <a:ext cx="1525" cy="1650"/>
            </a:xfrm>
            <a:custGeom>
              <a:rect b="b" l="l" r="r" t="t"/>
              <a:pathLst>
                <a:path extrusionOk="0" h="66" w="61">
                  <a:moveTo>
                    <a:pt x="21" y="1"/>
                  </a:moveTo>
                  <a:cubicBezTo>
                    <a:pt x="15" y="1"/>
                    <a:pt x="8" y="6"/>
                    <a:pt x="1" y="18"/>
                  </a:cubicBezTo>
                  <a:cubicBezTo>
                    <a:pt x="24" y="65"/>
                    <a:pt x="24" y="30"/>
                    <a:pt x="60" y="65"/>
                  </a:cubicBezTo>
                  <a:cubicBezTo>
                    <a:pt x="44" y="25"/>
                    <a:pt x="33" y="1"/>
                    <a:pt x="2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2"/>
            <p:cNvSpPr/>
            <p:nvPr/>
          </p:nvSpPr>
          <p:spPr>
            <a:xfrm>
              <a:off x="5521500" y="2295050"/>
              <a:ext cx="325" cy="1525"/>
            </a:xfrm>
            <a:custGeom>
              <a:rect b="b" l="l" r="r" t="t"/>
              <a:pathLst>
                <a:path extrusionOk="0" h="61" w="13">
                  <a:moveTo>
                    <a:pt x="13" y="1"/>
                  </a:moveTo>
                  <a:lnTo>
                    <a:pt x="1" y="60"/>
                  </a:lnTo>
                  <a:lnTo>
                    <a:pt x="13" y="36"/>
                  </a:ln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2"/>
            <p:cNvSpPr/>
            <p:nvPr/>
          </p:nvSpPr>
          <p:spPr>
            <a:xfrm>
              <a:off x="5517650" y="2287500"/>
              <a:ext cx="600" cy="425"/>
            </a:xfrm>
            <a:custGeom>
              <a:rect b="b" l="l" r="r" t="t"/>
              <a:pathLst>
                <a:path extrusionOk="0" h="17" w="24">
                  <a:moveTo>
                    <a:pt x="3" y="0"/>
                  </a:moveTo>
                  <a:cubicBezTo>
                    <a:pt x="1" y="0"/>
                    <a:pt x="0" y="2"/>
                    <a:pt x="0" y="5"/>
                  </a:cubicBezTo>
                  <a:cubicBezTo>
                    <a:pt x="12" y="5"/>
                    <a:pt x="12" y="17"/>
                    <a:pt x="24" y="17"/>
                  </a:cubicBezTo>
                  <a:cubicBezTo>
                    <a:pt x="16" y="9"/>
                    <a:pt x="7"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2"/>
            <p:cNvSpPr/>
            <p:nvPr/>
          </p:nvSpPr>
          <p:spPr>
            <a:xfrm>
              <a:off x="5518525" y="2288225"/>
              <a:ext cx="625" cy="600"/>
            </a:xfrm>
            <a:custGeom>
              <a:rect b="b" l="l" r="r" t="t"/>
              <a:pathLst>
                <a:path extrusionOk="0" h="24" w="25">
                  <a:moveTo>
                    <a:pt x="1" y="0"/>
                  </a:moveTo>
                  <a:cubicBezTo>
                    <a:pt x="1" y="12"/>
                    <a:pt x="13" y="12"/>
                    <a:pt x="1" y="24"/>
                  </a:cubicBezTo>
                  <a:lnTo>
                    <a:pt x="25" y="24"/>
                  </a:lnTo>
                  <a:cubicBezTo>
                    <a:pt x="13" y="12"/>
                    <a:pt x="1"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2"/>
            <p:cNvSpPr/>
            <p:nvPr/>
          </p:nvSpPr>
          <p:spPr>
            <a:xfrm>
              <a:off x="5516150" y="2285225"/>
              <a:ext cx="1525" cy="2375"/>
            </a:xfrm>
            <a:custGeom>
              <a:rect b="b" l="l" r="r" t="t"/>
              <a:pathLst>
                <a:path extrusionOk="0" h="95" w="61">
                  <a:moveTo>
                    <a:pt x="1" y="1"/>
                  </a:moveTo>
                  <a:lnTo>
                    <a:pt x="1" y="84"/>
                  </a:lnTo>
                  <a:cubicBezTo>
                    <a:pt x="10" y="92"/>
                    <a:pt x="16" y="95"/>
                    <a:pt x="19" y="95"/>
                  </a:cubicBezTo>
                  <a:cubicBezTo>
                    <a:pt x="35" y="95"/>
                    <a:pt x="3" y="30"/>
                    <a:pt x="36" y="30"/>
                  </a:cubicBezTo>
                  <a:cubicBezTo>
                    <a:pt x="42" y="30"/>
                    <a:pt x="50" y="32"/>
                    <a:pt x="60" y="37"/>
                  </a:cubicBez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2"/>
            <p:cNvSpPr/>
            <p:nvPr/>
          </p:nvSpPr>
          <p:spPr>
            <a:xfrm>
              <a:off x="5509300" y="2280475"/>
              <a:ext cx="2125" cy="2100"/>
            </a:xfrm>
            <a:custGeom>
              <a:rect b="b" l="l" r="r" t="t"/>
              <a:pathLst>
                <a:path extrusionOk="0" h="84" w="85">
                  <a:moveTo>
                    <a:pt x="1" y="0"/>
                  </a:moveTo>
                  <a:lnTo>
                    <a:pt x="1" y="0"/>
                  </a:lnTo>
                  <a:cubicBezTo>
                    <a:pt x="25" y="24"/>
                    <a:pt x="13" y="84"/>
                    <a:pt x="60" y="84"/>
                  </a:cubicBezTo>
                  <a:cubicBezTo>
                    <a:pt x="84" y="84"/>
                    <a:pt x="37"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2"/>
            <p:cNvSpPr/>
            <p:nvPr/>
          </p:nvSpPr>
          <p:spPr>
            <a:xfrm>
              <a:off x="5494075" y="2263725"/>
              <a:ext cx="2150" cy="1600"/>
            </a:xfrm>
            <a:custGeom>
              <a:rect b="b" l="l" r="r" t="t"/>
              <a:pathLst>
                <a:path extrusionOk="0" h="64" w="86">
                  <a:moveTo>
                    <a:pt x="49" y="1"/>
                  </a:moveTo>
                  <a:cubicBezTo>
                    <a:pt x="22" y="1"/>
                    <a:pt x="0" y="22"/>
                    <a:pt x="39" y="50"/>
                  </a:cubicBezTo>
                  <a:lnTo>
                    <a:pt x="39" y="50"/>
                  </a:lnTo>
                  <a:cubicBezTo>
                    <a:pt x="46" y="39"/>
                    <a:pt x="36" y="4"/>
                    <a:pt x="57" y="4"/>
                  </a:cubicBezTo>
                  <a:cubicBezTo>
                    <a:pt x="63" y="4"/>
                    <a:pt x="72" y="7"/>
                    <a:pt x="86" y="15"/>
                  </a:cubicBezTo>
                  <a:cubicBezTo>
                    <a:pt x="76" y="5"/>
                    <a:pt x="62" y="1"/>
                    <a:pt x="49" y="1"/>
                  </a:cubicBezTo>
                  <a:close/>
                  <a:moveTo>
                    <a:pt x="39" y="50"/>
                  </a:moveTo>
                  <a:cubicBezTo>
                    <a:pt x="39" y="50"/>
                    <a:pt x="39" y="51"/>
                    <a:pt x="38" y="51"/>
                  </a:cubicBezTo>
                  <a:lnTo>
                    <a:pt x="62" y="63"/>
                  </a:lnTo>
                  <a:cubicBezTo>
                    <a:pt x="53" y="59"/>
                    <a:pt x="45" y="54"/>
                    <a:pt x="39" y="5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2"/>
            <p:cNvSpPr/>
            <p:nvPr/>
          </p:nvSpPr>
          <p:spPr>
            <a:xfrm>
              <a:off x="5478950" y="2256950"/>
              <a:ext cx="2400" cy="1050"/>
            </a:xfrm>
            <a:custGeom>
              <a:rect b="b" l="l" r="r" t="t"/>
              <a:pathLst>
                <a:path extrusionOk="0" h="42" w="96">
                  <a:moveTo>
                    <a:pt x="0" y="1"/>
                  </a:moveTo>
                  <a:lnTo>
                    <a:pt x="12" y="25"/>
                  </a:lnTo>
                  <a:cubicBezTo>
                    <a:pt x="38" y="33"/>
                    <a:pt x="69" y="41"/>
                    <a:pt x="85" y="41"/>
                  </a:cubicBezTo>
                  <a:cubicBezTo>
                    <a:pt x="92" y="41"/>
                    <a:pt x="96" y="40"/>
                    <a:pt x="96" y="36"/>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2"/>
            <p:cNvSpPr/>
            <p:nvPr/>
          </p:nvSpPr>
          <p:spPr>
            <a:xfrm>
              <a:off x="5477750" y="2261725"/>
              <a:ext cx="3000" cy="2100"/>
            </a:xfrm>
            <a:custGeom>
              <a:rect b="b" l="l" r="r" t="t"/>
              <a:pathLst>
                <a:path extrusionOk="0" h="84" w="120">
                  <a:moveTo>
                    <a:pt x="1" y="0"/>
                  </a:moveTo>
                  <a:cubicBezTo>
                    <a:pt x="1" y="60"/>
                    <a:pt x="72" y="36"/>
                    <a:pt x="120" y="84"/>
                  </a:cubicBezTo>
                  <a:cubicBezTo>
                    <a:pt x="72" y="36"/>
                    <a:pt x="72" y="36"/>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2"/>
            <p:cNvSpPr/>
            <p:nvPr/>
          </p:nvSpPr>
          <p:spPr>
            <a:xfrm>
              <a:off x="5477450" y="2254500"/>
              <a:ext cx="2350" cy="1300"/>
            </a:xfrm>
            <a:custGeom>
              <a:rect b="b" l="l" r="r" t="t"/>
              <a:pathLst>
                <a:path extrusionOk="0" h="52" w="94">
                  <a:moveTo>
                    <a:pt x="17" y="0"/>
                  </a:moveTo>
                  <a:cubicBezTo>
                    <a:pt x="11" y="0"/>
                    <a:pt x="5" y="1"/>
                    <a:pt x="1" y="3"/>
                  </a:cubicBezTo>
                  <a:cubicBezTo>
                    <a:pt x="37" y="3"/>
                    <a:pt x="72" y="27"/>
                    <a:pt x="84" y="51"/>
                  </a:cubicBezTo>
                  <a:cubicBezTo>
                    <a:pt x="94" y="22"/>
                    <a:pt x="47" y="0"/>
                    <a:pt x="1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2"/>
            <p:cNvSpPr/>
            <p:nvPr/>
          </p:nvSpPr>
          <p:spPr>
            <a:xfrm>
              <a:off x="5468825" y="2250925"/>
              <a:ext cx="8350" cy="3675"/>
            </a:xfrm>
            <a:custGeom>
              <a:rect b="b" l="l" r="r" t="t"/>
              <a:pathLst>
                <a:path extrusionOk="0" h="147" w="334">
                  <a:moveTo>
                    <a:pt x="39" y="1"/>
                  </a:moveTo>
                  <a:cubicBezTo>
                    <a:pt x="29" y="1"/>
                    <a:pt x="21" y="2"/>
                    <a:pt x="12" y="4"/>
                  </a:cubicBezTo>
                  <a:cubicBezTo>
                    <a:pt x="24" y="27"/>
                    <a:pt x="36" y="87"/>
                    <a:pt x="1" y="99"/>
                  </a:cubicBezTo>
                  <a:cubicBezTo>
                    <a:pt x="21" y="103"/>
                    <a:pt x="41" y="105"/>
                    <a:pt x="60" y="105"/>
                  </a:cubicBezTo>
                  <a:cubicBezTo>
                    <a:pt x="94" y="105"/>
                    <a:pt x="124" y="100"/>
                    <a:pt x="148" y="100"/>
                  </a:cubicBezTo>
                  <a:cubicBezTo>
                    <a:pt x="181" y="100"/>
                    <a:pt x="204" y="108"/>
                    <a:pt x="215" y="146"/>
                  </a:cubicBezTo>
                  <a:lnTo>
                    <a:pt x="334" y="111"/>
                  </a:lnTo>
                  <a:cubicBezTo>
                    <a:pt x="312" y="98"/>
                    <a:pt x="295" y="94"/>
                    <a:pt x="282" y="94"/>
                  </a:cubicBezTo>
                  <a:cubicBezTo>
                    <a:pt x="257" y="94"/>
                    <a:pt x="244" y="109"/>
                    <a:pt x="223" y="109"/>
                  </a:cubicBezTo>
                  <a:cubicBezTo>
                    <a:pt x="214" y="109"/>
                    <a:pt x="204" y="107"/>
                    <a:pt x="191" y="99"/>
                  </a:cubicBezTo>
                  <a:cubicBezTo>
                    <a:pt x="167" y="75"/>
                    <a:pt x="215" y="87"/>
                    <a:pt x="191" y="63"/>
                  </a:cubicBezTo>
                  <a:cubicBezTo>
                    <a:pt x="142" y="24"/>
                    <a:pt x="84" y="1"/>
                    <a:pt x="3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2"/>
            <p:cNvSpPr/>
            <p:nvPr/>
          </p:nvSpPr>
          <p:spPr>
            <a:xfrm>
              <a:off x="5474175" y="2258150"/>
              <a:ext cx="3000" cy="1200"/>
            </a:xfrm>
            <a:custGeom>
              <a:rect b="b" l="l" r="r" t="t"/>
              <a:pathLst>
                <a:path extrusionOk="0" h="48" w="120">
                  <a:moveTo>
                    <a:pt x="84" y="0"/>
                  </a:moveTo>
                  <a:cubicBezTo>
                    <a:pt x="84" y="10"/>
                    <a:pt x="76" y="14"/>
                    <a:pt x="63" y="14"/>
                  </a:cubicBezTo>
                  <a:cubicBezTo>
                    <a:pt x="46" y="14"/>
                    <a:pt x="21" y="7"/>
                    <a:pt x="1" y="0"/>
                  </a:cubicBezTo>
                  <a:lnTo>
                    <a:pt x="1" y="0"/>
                  </a:lnTo>
                  <a:cubicBezTo>
                    <a:pt x="1" y="40"/>
                    <a:pt x="31" y="47"/>
                    <a:pt x="61" y="47"/>
                  </a:cubicBezTo>
                  <a:cubicBezTo>
                    <a:pt x="76" y="47"/>
                    <a:pt x="90" y="45"/>
                    <a:pt x="102" y="45"/>
                  </a:cubicBezTo>
                  <a:cubicBezTo>
                    <a:pt x="109" y="45"/>
                    <a:pt x="116" y="46"/>
                    <a:pt x="120" y="48"/>
                  </a:cubicBezTo>
                  <a:cubicBezTo>
                    <a:pt x="108" y="24"/>
                    <a:pt x="96" y="12"/>
                    <a:pt x="8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2"/>
            <p:cNvSpPr/>
            <p:nvPr/>
          </p:nvSpPr>
          <p:spPr>
            <a:xfrm>
              <a:off x="5455425" y="2249225"/>
              <a:ext cx="3300" cy="325"/>
            </a:xfrm>
            <a:custGeom>
              <a:rect b="b" l="l" r="r" t="t"/>
              <a:pathLst>
                <a:path extrusionOk="0" h="13" w="132">
                  <a:moveTo>
                    <a:pt x="1" y="0"/>
                  </a:moveTo>
                  <a:lnTo>
                    <a:pt x="48" y="12"/>
                  </a:lnTo>
                  <a:lnTo>
                    <a:pt x="132" y="12"/>
                  </a:lnTo>
                  <a:cubicBezTo>
                    <a:pt x="84" y="12"/>
                    <a:pt x="48"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2"/>
            <p:cNvSpPr/>
            <p:nvPr/>
          </p:nvSpPr>
          <p:spPr>
            <a:xfrm>
              <a:off x="5454250" y="2248325"/>
              <a:ext cx="2700" cy="325"/>
            </a:xfrm>
            <a:custGeom>
              <a:rect b="b" l="l" r="r" t="t"/>
              <a:pathLst>
                <a:path extrusionOk="0" h="13" w="108">
                  <a:moveTo>
                    <a:pt x="107" y="0"/>
                  </a:moveTo>
                  <a:cubicBezTo>
                    <a:pt x="72" y="0"/>
                    <a:pt x="36" y="12"/>
                    <a:pt x="0" y="12"/>
                  </a:cubicBezTo>
                  <a:lnTo>
                    <a:pt x="107" y="12"/>
                  </a:lnTo>
                  <a:lnTo>
                    <a:pt x="107"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2"/>
            <p:cNvSpPr/>
            <p:nvPr/>
          </p:nvSpPr>
          <p:spPr>
            <a:xfrm>
              <a:off x="5453650" y="2247725"/>
              <a:ext cx="2400" cy="25"/>
            </a:xfrm>
            <a:custGeom>
              <a:rect b="b" l="l" r="r" t="t"/>
              <a:pathLst>
                <a:path extrusionOk="0" h="1" w="96">
                  <a:moveTo>
                    <a:pt x="0" y="1"/>
                  </a:moveTo>
                  <a:lnTo>
                    <a:pt x="12" y="1"/>
                  </a:lnTo>
                  <a:lnTo>
                    <a:pt x="96"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2"/>
            <p:cNvSpPr/>
            <p:nvPr/>
          </p:nvSpPr>
          <p:spPr>
            <a:xfrm>
              <a:off x="5447100" y="2246250"/>
              <a:ext cx="3000" cy="1000"/>
            </a:xfrm>
            <a:custGeom>
              <a:rect b="b" l="l" r="r" t="t"/>
              <a:pathLst>
                <a:path extrusionOk="0" h="40" w="120">
                  <a:moveTo>
                    <a:pt x="0" y="0"/>
                  </a:moveTo>
                  <a:lnTo>
                    <a:pt x="24" y="24"/>
                  </a:lnTo>
                  <a:cubicBezTo>
                    <a:pt x="48" y="24"/>
                    <a:pt x="82" y="40"/>
                    <a:pt x="103" y="40"/>
                  </a:cubicBezTo>
                  <a:cubicBezTo>
                    <a:pt x="113" y="40"/>
                    <a:pt x="119" y="36"/>
                    <a:pt x="119" y="24"/>
                  </a:cubicBezTo>
                  <a:lnTo>
                    <a:pt x="119" y="24"/>
                  </a:lnTo>
                  <a:cubicBezTo>
                    <a:pt x="110" y="27"/>
                    <a:pt x="99" y="29"/>
                    <a:pt x="87" y="29"/>
                  </a:cubicBezTo>
                  <a:cubicBezTo>
                    <a:pt x="54" y="29"/>
                    <a:pt x="18" y="18"/>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2"/>
            <p:cNvSpPr/>
            <p:nvPr/>
          </p:nvSpPr>
          <p:spPr>
            <a:xfrm>
              <a:off x="5425375" y="2259925"/>
              <a:ext cx="1200" cy="1225"/>
            </a:xfrm>
            <a:custGeom>
              <a:rect b="b" l="l" r="r" t="t"/>
              <a:pathLst>
                <a:path extrusionOk="0" h="49" w="48">
                  <a:moveTo>
                    <a:pt x="3" y="42"/>
                  </a:moveTo>
                  <a:cubicBezTo>
                    <a:pt x="1" y="44"/>
                    <a:pt x="0" y="46"/>
                    <a:pt x="0" y="48"/>
                  </a:cubicBezTo>
                  <a:lnTo>
                    <a:pt x="3" y="42"/>
                  </a:lnTo>
                  <a:close/>
                  <a:moveTo>
                    <a:pt x="24" y="1"/>
                  </a:moveTo>
                  <a:lnTo>
                    <a:pt x="3" y="42"/>
                  </a:lnTo>
                  <a:lnTo>
                    <a:pt x="3" y="42"/>
                  </a:lnTo>
                  <a:cubicBezTo>
                    <a:pt x="6" y="40"/>
                    <a:pt x="9" y="39"/>
                    <a:pt x="14" y="39"/>
                  </a:cubicBezTo>
                  <a:cubicBezTo>
                    <a:pt x="21" y="39"/>
                    <a:pt x="30" y="42"/>
                    <a:pt x="36" y="48"/>
                  </a:cubicBezTo>
                  <a:cubicBezTo>
                    <a:pt x="48" y="25"/>
                    <a:pt x="36" y="13"/>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2"/>
            <p:cNvSpPr/>
            <p:nvPr/>
          </p:nvSpPr>
          <p:spPr>
            <a:xfrm>
              <a:off x="5420600" y="2259575"/>
              <a:ext cx="4800" cy="1275"/>
            </a:xfrm>
            <a:custGeom>
              <a:rect b="b" l="l" r="r" t="t"/>
              <a:pathLst>
                <a:path extrusionOk="0" h="51" w="192">
                  <a:moveTo>
                    <a:pt x="84" y="3"/>
                  </a:moveTo>
                  <a:lnTo>
                    <a:pt x="60" y="15"/>
                  </a:lnTo>
                  <a:cubicBezTo>
                    <a:pt x="61" y="15"/>
                    <a:pt x="62" y="15"/>
                    <a:pt x="62" y="15"/>
                  </a:cubicBezTo>
                  <a:lnTo>
                    <a:pt x="62" y="15"/>
                  </a:lnTo>
                  <a:lnTo>
                    <a:pt x="84" y="3"/>
                  </a:lnTo>
                  <a:close/>
                  <a:moveTo>
                    <a:pt x="175" y="0"/>
                  </a:moveTo>
                  <a:cubicBezTo>
                    <a:pt x="147" y="0"/>
                    <a:pt x="115" y="17"/>
                    <a:pt x="81" y="17"/>
                  </a:cubicBezTo>
                  <a:cubicBezTo>
                    <a:pt x="75" y="17"/>
                    <a:pt x="69" y="17"/>
                    <a:pt x="62" y="15"/>
                  </a:cubicBezTo>
                  <a:lnTo>
                    <a:pt x="62" y="15"/>
                  </a:lnTo>
                  <a:lnTo>
                    <a:pt x="1" y="50"/>
                  </a:lnTo>
                  <a:cubicBezTo>
                    <a:pt x="96" y="50"/>
                    <a:pt x="108" y="15"/>
                    <a:pt x="191" y="3"/>
                  </a:cubicBezTo>
                  <a:cubicBezTo>
                    <a:pt x="186" y="1"/>
                    <a:pt x="181" y="0"/>
                    <a:pt x="17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2"/>
            <p:cNvSpPr/>
            <p:nvPr/>
          </p:nvSpPr>
          <p:spPr>
            <a:xfrm>
              <a:off x="5375850" y="2266475"/>
              <a:ext cx="6375" cy="4225"/>
            </a:xfrm>
            <a:custGeom>
              <a:rect b="b" l="l" r="r" t="t"/>
              <a:pathLst>
                <a:path extrusionOk="0" h="169" w="255">
                  <a:moveTo>
                    <a:pt x="255" y="1"/>
                  </a:moveTo>
                  <a:lnTo>
                    <a:pt x="255" y="1"/>
                  </a:lnTo>
                  <a:cubicBezTo>
                    <a:pt x="183" y="48"/>
                    <a:pt x="112" y="72"/>
                    <a:pt x="17" y="108"/>
                  </a:cubicBezTo>
                  <a:cubicBezTo>
                    <a:pt x="38" y="119"/>
                    <a:pt x="1" y="169"/>
                    <a:pt x="12" y="169"/>
                  </a:cubicBezTo>
                  <a:cubicBezTo>
                    <a:pt x="13" y="169"/>
                    <a:pt x="15" y="168"/>
                    <a:pt x="17" y="167"/>
                  </a:cubicBezTo>
                  <a:lnTo>
                    <a:pt x="112" y="96"/>
                  </a:lnTo>
                  <a:lnTo>
                    <a:pt x="112" y="132"/>
                  </a:lnTo>
                  <a:cubicBezTo>
                    <a:pt x="183" y="120"/>
                    <a:pt x="136" y="72"/>
                    <a:pt x="219" y="60"/>
                  </a:cubicBezTo>
                  <a:cubicBezTo>
                    <a:pt x="219" y="25"/>
                    <a:pt x="207" y="36"/>
                    <a:pt x="25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2"/>
            <p:cNvSpPr/>
            <p:nvPr/>
          </p:nvSpPr>
          <p:spPr>
            <a:xfrm>
              <a:off x="5290825" y="2334350"/>
              <a:ext cx="325" cy="25"/>
            </a:xfrm>
            <a:custGeom>
              <a:rect b="b" l="l" r="r" t="t"/>
              <a:pathLst>
                <a:path extrusionOk="0" h="1" w="13">
                  <a:moveTo>
                    <a:pt x="1" y="0"/>
                  </a:moveTo>
                  <a:cubicBezTo>
                    <a:pt x="13" y="0"/>
                    <a:pt x="13" y="0"/>
                    <a:pt x="13" y="0"/>
                  </a:cubicBezTo>
                  <a:cubicBezTo>
                    <a:pt x="13" y="0"/>
                    <a:pt x="13"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2"/>
            <p:cNvSpPr/>
            <p:nvPr/>
          </p:nvSpPr>
          <p:spPr>
            <a:xfrm>
              <a:off x="5289725" y="2334125"/>
              <a:ext cx="1125" cy="975"/>
            </a:xfrm>
            <a:custGeom>
              <a:rect b="b" l="l" r="r" t="t"/>
              <a:pathLst>
                <a:path extrusionOk="0" h="39" w="45">
                  <a:moveTo>
                    <a:pt x="31" y="0"/>
                  </a:moveTo>
                  <a:cubicBezTo>
                    <a:pt x="24" y="0"/>
                    <a:pt x="15" y="3"/>
                    <a:pt x="9" y="9"/>
                  </a:cubicBezTo>
                  <a:cubicBezTo>
                    <a:pt x="0" y="31"/>
                    <a:pt x="3" y="39"/>
                    <a:pt x="9" y="39"/>
                  </a:cubicBezTo>
                  <a:cubicBezTo>
                    <a:pt x="21" y="39"/>
                    <a:pt x="45" y="17"/>
                    <a:pt x="45" y="9"/>
                  </a:cubicBezTo>
                  <a:cubicBezTo>
                    <a:pt x="45" y="3"/>
                    <a:pt x="39" y="0"/>
                    <a:pt x="3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2"/>
            <p:cNvSpPr/>
            <p:nvPr/>
          </p:nvSpPr>
          <p:spPr>
            <a:xfrm>
              <a:off x="5534025" y="2189500"/>
              <a:ext cx="450" cy="500"/>
            </a:xfrm>
            <a:custGeom>
              <a:rect b="b" l="l" r="r" t="t"/>
              <a:pathLst>
                <a:path extrusionOk="0" h="20" w="18">
                  <a:moveTo>
                    <a:pt x="16" y="1"/>
                  </a:moveTo>
                  <a:cubicBezTo>
                    <a:pt x="14" y="1"/>
                    <a:pt x="7" y="13"/>
                    <a:pt x="0" y="20"/>
                  </a:cubicBezTo>
                  <a:lnTo>
                    <a:pt x="12" y="20"/>
                  </a:lnTo>
                  <a:cubicBezTo>
                    <a:pt x="17" y="6"/>
                    <a:pt x="18" y="1"/>
                    <a:pt x="1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2"/>
            <p:cNvSpPr/>
            <p:nvPr/>
          </p:nvSpPr>
          <p:spPr>
            <a:xfrm>
              <a:off x="5533725" y="2189675"/>
              <a:ext cx="300" cy="325"/>
            </a:xfrm>
            <a:custGeom>
              <a:rect b="b" l="l" r="r" t="t"/>
              <a:pathLst>
                <a:path extrusionOk="0" h="13" w="12">
                  <a:moveTo>
                    <a:pt x="0" y="1"/>
                  </a:moveTo>
                  <a:cubicBezTo>
                    <a:pt x="0" y="13"/>
                    <a:pt x="12" y="13"/>
                    <a:pt x="12" y="13"/>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2"/>
            <p:cNvSpPr/>
            <p:nvPr/>
          </p:nvSpPr>
          <p:spPr>
            <a:xfrm>
              <a:off x="5503650" y="2201300"/>
              <a:ext cx="25" cy="325"/>
            </a:xfrm>
            <a:custGeom>
              <a:rect b="b" l="l" r="r" t="t"/>
              <a:pathLst>
                <a:path extrusionOk="0" h="13" w="1">
                  <a:moveTo>
                    <a:pt x="1" y="0"/>
                  </a:moveTo>
                  <a:cubicBezTo>
                    <a:pt x="1" y="0"/>
                    <a:pt x="1" y="0"/>
                    <a:pt x="1" y="0"/>
                  </a:cubicBezTo>
                  <a:cubicBezTo>
                    <a:pt x="1" y="0"/>
                    <a:pt x="1"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2"/>
            <p:cNvSpPr/>
            <p:nvPr/>
          </p:nvSpPr>
          <p:spPr>
            <a:xfrm>
              <a:off x="5496200" y="2204275"/>
              <a:ext cx="325" cy="325"/>
            </a:xfrm>
            <a:custGeom>
              <a:rect b="b" l="l" r="r" t="t"/>
              <a:pathLst>
                <a:path extrusionOk="0" h="13" w="13">
                  <a:moveTo>
                    <a:pt x="1" y="0"/>
                  </a:moveTo>
                  <a:cubicBezTo>
                    <a:pt x="1" y="12"/>
                    <a:pt x="13" y="12"/>
                    <a:pt x="13" y="12"/>
                  </a:cubicBezTo>
                  <a:cubicBezTo>
                    <a:pt x="13" y="12"/>
                    <a:pt x="13"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2"/>
            <p:cNvSpPr/>
            <p:nvPr/>
          </p:nvSpPr>
          <p:spPr>
            <a:xfrm>
              <a:off x="5507525" y="2197725"/>
              <a:ext cx="625" cy="325"/>
            </a:xfrm>
            <a:custGeom>
              <a:rect b="b" l="l" r="r" t="t"/>
              <a:pathLst>
                <a:path extrusionOk="0" h="13" w="25">
                  <a:moveTo>
                    <a:pt x="0" y="0"/>
                  </a:moveTo>
                  <a:cubicBezTo>
                    <a:pt x="12" y="12"/>
                    <a:pt x="12" y="12"/>
                    <a:pt x="24" y="12"/>
                  </a:cubicBezTo>
                  <a:cubicBezTo>
                    <a:pt x="12" y="0"/>
                    <a:pt x="12"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2"/>
            <p:cNvSpPr/>
            <p:nvPr/>
          </p:nvSpPr>
          <p:spPr>
            <a:xfrm>
              <a:off x="5459600" y="2212600"/>
              <a:ext cx="325" cy="325"/>
            </a:xfrm>
            <a:custGeom>
              <a:rect b="b" l="l" r="r" t="t"/>
              <a:pathLst>
                <a:path extrusionOk="0" h="13" w="13">
                  <a:moveTo>
                    <a:pt x="12" y="13"/>
                  </a:moveTo>
                  <a:cubicBezTo>
                    <a:pt x="12" y="13"/>
                    <a:pt x="12" y="13"/>
                    <a:pt x="0" y="1"/>
                  </a:cubicBezTo>
                  <a:lnTo>
                    <a:pt x="0" y="1"/>
                  </a:lnTo>
                  <a:lnTo>
                    <a:pt x="12" y="13"/>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2"/>
            <p:cNvSpPr/>
            <p:nvPr/>
          </p:nvSpPr>
          <p:spPr>
            <a:xfrm>
              <a:off x="5519725" y="2189100"/>
              <a:ext cx="25" cy="25"/>
            </a:xfrm>
            <a:custGeom>
              <a:rect b="b" l="l" r="r" t="t"/>
              <a:pathLst>
                <a:path extrusionOk="0" h="1" w="1">
                  <a:moveTo>
                    <a:pt x="1" y="0"/>
                  </a:moveTo>
                  <a:lnTo>
                    <a:pt x="1" y="0"/>
                  </a:lnTo>
                  <a:cubicBezTo>
                    <a:pt x="1" y="0"/>
                    <a:pt x="1"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2"/>
            <p:cNvSpPr/>
            <p:nvPr/>
          </p:nvSpPr>
          <p:spPr>
            <a:xfrm>
              <a:off x="5517950" y="2189100"/>
              <a:ext cx="25" cy="300"/>
            </a:xfrm>
            <a:custGeom>
              <a:rect b="b" l="l" r="r" t="t"/>
              <a:pathLst>
                <a:path extrusionOk="0" h="12" w="1">
                  <a:moveTo>
                    <a:pt x="0" y="12"/>
                  </a:moveTo>
                  <a:cubicBezTo>
                    <a:pt x="0" y="12"/>
                    <a:pt x="0" y="12"/>
                    <a:pt x="0" y="12"/>
                  </a:cubicBezTo>
                  <a:cubicBezTo>
                    <a:pt x="0" y="0"/>
                    <a:pt x="0" y="0"/>
                    <a:pt x="0"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2"/>
            <p:cNvSpPr/>
            <p:nvPr/>
          </p:nvSpPr>
          <p:spPr>
            <a:xfrm>
              <a:off x="5514075" y="2197425"/>
              <a:ext cx="325" cy="250"/>
            </a:xfrm>
            <a:custGeom>
              <a:rect b="b" l="l" r="r" t="t"/>
              <a:pathLst>
                <a:path extrusionOk="0" h="10" w="13">
                  <a:moveTo>
                    <a:pt x="0" y="0"/>
                  </a:moveTo>
                  <a:cubicBezTo>
                    <a:pt x="6" y="6"/>
                    <a:pt x="9" y="9"/>
                    <a:pt x="11" y="9"/>
                  </a:cubicBezTo>
                  <a:cubicBezTo>
                    <a:pt x="12" y="9"/>
                    <a:pt x="12" y="6"/>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2"/>
            <p:cNvSpPr/>
            <p:nvPr/>
          </p:nvSpPr>
          <p:spPr>
            <a:xfrm>
              <a:off x="5505150" y="2198900"/>
              <a:ext cx="25" cy="325"/>
            </a:xfrm>
            <a:custGeom>
              <a:rect b="b" l="l" r="r" t="t"/>
              <a:pathLst>
                <a:path extrusionOk="0" h="13" w="1">
                  <a:moveTo>
                    <a:pt x="0" y="13"/>
                  </a:moveTo>
                  <a:cubicBezTo>
                    <a:pt x="0" y="13"/>
                    <a:pt x="0" y="13"/>
                    <a:pt x="0" y="13"/>
                  </a:cubicBezTo>
                  <a:cubicBezTo>
                    <a:pt x="0" y="13"/>
                    <a:pt x="0" y="1"/>
                    <a:pt x="0"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2"/>
            <p:cNvSpPr/>
            <p:nvPr/>
          </p:nvSpPr>
          <p:spPr>
            <a:xfrm>
              <a:off x="5425675" y="2231950"/>
              <a:ext cx="900" cy="1225"/>
            </a:xfrm>
            <a:custGeom>
              <a:rect b="b" l="l" r="r" t="t"/>
              <a:pathLst>
                <a:path extrusionOk="0" h="49" w="36">
                  <a:moveTo>
                    <a:pt x="0" y="1"/>
                  </a:moveTo>
                  <a:cubicBezTo>
                    <a:pt x="0" y="1"/>
                    <a:pt x="0" y="12"/>
                    <a:pt x="0" y="24"/>
                  </a:cubicBezTo>
                  <a:lnTo>
                    <a:pt x="36" y="48"/>
                  </a:lnTo>
                  <a:cubicBezTo>
                    <a:pt x="36" y="36"/>
                    <a:pt x="33" y="36"/>
                    <a:pt x="28" y="36"/>
                  </a:cubicBezTo>
                  <a:cubicBezTo>
                    <a:pt x="24" y="36"/>
                    <a:pt x="18" y="36"/>
                    <a:pt x="12" y="24"/>
                  </a:cubicBezTo>
                  <a:cubicBezTo>
                    <a:pt x="12" y="20"/>
                    <a:pt x="13" y="19"/>
                    <a:pt x="16" y="19"/>
                  </a:cubicBezTo>
                  <a:cubicBezTo>
                    <a:pt x="20" y="19"/>
                    <a:pt x="28" y="24"/>
                    <a:pt x="36" y="24"/>
                  </a:cubicBezTo>
                  <a:cubicBezTo>
                    <a:pt x="29" y="11"/>
                    <a:pt x="25" y="7"/>
                    <a:pt x="21" y="7"/>
                  </a:cubicBezTo>
                  <a:cubicBezTo>
                    <a:pt x="15" y="7"/>
                    <a:pt x="12" y="18"/>
                    <a:pt x="8" y="18"/>
                  </a:cubicBezTo>
                  <a:cubicBezTo>
                    <a:pt x="6" y="18"/>
                    <a:pt x="3" y="14"/>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2"/>
            <p:cNvSpPr/>
            <p:nvPr/>
          </p:nvSpPr>
          <p:spPr>
            <a:xfrm>
              <a:off x="5456025" y="2211700"/>
              <a:ext cx="1525" cy="2425"/>
            </a:xfrm>
            <a:custGeom>
              <a:rect b="b" l="l" r="r" t="t"/>
              <a:pathLst>
                <a:path extrusionOk="0" h="97" w="61">
                  <a:moveTo>
                    <a:pt x="1" y="1"/>
                  </a:moveTo>
                  <a:cubicBezTo>
                    <a:pt x="1" y="37"/>
                    <a:pt x="48" y="60"/>
                    <a:pt x="48" y="96"/>
                  </a:cubicBezTo>
                  <a:lnTo>
                    <a:pt x="60" y="96"/>
                  </a:lnTo>
                  <a:cubicBezTo>
                    <a:pt x="36" y="72"/>
                    <a:pt x="36" y="49"/>
                    <a:pt x="24" y="25"/>
                  </a:cubicBezTo>
                  <a:cubicBezTo>
                    <a:pt x="12" y="13"/>
                    <a:pt x="12"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2"/>
            <p:cNvSpPr/>
            <p:nvPr/>
          </p:nvSpPr>
          <p:spPr>
            <a:xfrm>
              <a:off x="5457525" y="2214100"/>
              <a:ext cx="600" cy="325"/>
            </a:xfrm>
            <a:custGeom>
              <a:rect b="b" l="l" r="r" t="t"/>
              <a:pathLst>
                <a:path extrusionOk="0" h="13" w="24">
                  <a:moveTo>
                    <a:pt x="0" y="0"/>
                  </a:moveTo>
                  <a:cubicBezTo>
                    <a:pt x="12" y="0"/>
                    <a:pt x="12" y="12"/>
                    <a:pt x="12" y="12"/>
                  </a:cubicBezTo>
                  <a:lnTo>
                    <a:pt x="24" y="12"/>
                  </a:lnTo>
                  <a:cubicBezTo>
                    <a:pt x="12" y="0"/>
                    <a:pt x="12"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2"/>
            <p:cNvSpPr/>
            <p:nvPr/>
          </p:nvSpPr>
          <p:spPr>
            <a:xfrm>
              <a:off x="5430725" y="2228375"/>
              <a:ext cx="325" cy="25"/>
            </a:xfrm>
            <a:custGeom>
              <a:rect b="b" l="l" r="r" t="t"/>
              <a:pathLst>
                <a:path extrusionOk="0" h="1" w="13">
                  <a:moveTo>
                    <a:pt x="1" y="1"/>
                  </a:moveTo>
                  <a:cubicBezTo>
                    <a:pt x="12" y="1"/>
                    <a:pt x="12" y="1"/>
                    <a:pt x="12" y="1"/>
                  </a:cubicBez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2"/>
            <p:cNvSpPr/>
            <p:nvPr/>
          </p:nvSpPr>
          <p:spPr>
            <a:xfrm>
              <a:off x="5461075" y="2210825"/>
              <a:ext cx="325" cy="25"/>
            </a:xfrm>
            <a:custGeom>
              <a:rect b="b" l="l" r="r" t="t"/>
              <a:pathLst>
                <a:path extrusionOk="0" h="1" w="13">
                  <a:moveTo>
                    <a:pt x="1" y="0"/>
                  </a:moveTo>
                  <a:cubicBezTo>
                    <a:pt x="1" y="0"/>
                    <a:pt x="1" y="0"/>
                    <a:pt x="13" y="0"/>
                  </a:cubicBezTo>
                  <a:cubicBezTo>
                    <a:pt x="13" y="0"/>
                    <a:pt x="13"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2"/>
            <p:cNvSpPr/>
            <p:nvPr/>
          </p:nvSpPr>
          <p:spPr>
            <a:xfrm>
              <a:off x="5454550" y="2227550"/>
              <a:ext cx="600" cy="850"/>
            </a:xfrm>
            <a:custGeom>
              <a:rect b="b" l="l" r="r" t="t"/>
              <a:pathLst>
                <a:path extrusionOk="0" h="34" w="24">
                  <a:moveTo>
                    <a:pt x="12" y="0"/>
                  </a:moveTo>
                  <a:cubicBezTo>
                    <a:pt x="11" y="0"/>
                    <a:pt x="14" y="12"/>
                    <a:pt x="7" y="12"/>
                  </a:cubicBezTo>
                  <a:cubicBezTo>
                    <a:pt x="5" y="12"/>
                    <a:pt x="3" y="11"/>
                    <a:pt x="0" y="10"/>
                  </a:cubicBezTo>
                  <a:lnTo>
                    <a:pt x="0" y="10"/>
                  </a:lnTo>
                  <a:lnTo>
                    <a:pt x="12" y="34"/>
                  </a:lnTo>
                  <a:cubicBezTo>
                    <a:pt x="24" y="34"/>
                    <a:pt x="24" y="22"/>
                    <a:pt x="24" y="22"/>
                  </a:cubicBezTo>
                  <a:cubicBezTo>
                    <a:pt x="16" y="5"/>
                    <a:pt x="13"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2"/>
            <p:cNvSpPr/>
            <p:nvPr/>
          </p:nvSpPr>
          <p:spPr>
            <a:xfrm>
              <a:off x="5425375" y="2232550"/>
              <a:ext cx="325" cy="25"/>
            </a:xfrm>
            <a:custGeom>
              <a:rect b="b" l="l" r="r" t="t"/>
              <a:pathLst>
                <a:path extrusionOk="0" h="1" w="13">
                  <a:moveTo>
                    <a:pt x="0" y="0"/>
                  </a:moveTo>
                  <a:lnTo>
                    <a:pt x="12" y="0"/>
                  </a:ln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2"/>
            <p:cNvSpPr/>
            <p:nvPr/>
          </p:nvSpPr>
          <p:spPr>
            <a:xfrm>
              <a:off x="5459150" y="2212900"/>
              <a:ext cx="1075" cy="625"/>
            </a:xfrm>
            <a:custGeom>
              <a:rect b="b" l="l" r="r" t="t"/>
              <a:pathLst>
                <a:path extrusionOk="0" h="25" w="43">
                  <a:moveTo>
                    <a:pt x="30" y="1"/>
                  </a:moveTo>
                  <a:cubicBezTo>
                    <a:pt x="36" y="12"/>
                    <a:pt x="27" y="12"/>
                    <a:pt x="18" y="12"/>
                  </a:cubicBezTo>
                  <a:cubicBezTo>
                    <a:pt x="10" y="12"/>
                    <a:pt x="1" y="12"/>
                    <a:pt x="7" y="24"/>
                  </a:cubicBezTo>
                  <a:lnTo>
                    <a:pt x="42" y="12"/>
                  </a:lnTo>
                  <a:lnTo>
                    <a:pt x="3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2"/>
            <p:cNvSpPr/>
            <p:nvPr/>
          </p:nvSpPr>
          <p:spPr>
            <a:xfrm>
              <a:off x="5528950" y="2191775"/>
              <a:ext cx="1525" cy="2400"/>
            </a:xfrm>
            <a:custGeom>
              <a:rect b="b" l="l" r="r" t="t"/>
              <a:pathLst>
                <a:path extrusionOk="0" h="96" w="61">
                  <a:moveTo>
                    <a:pt x="60" y="0"/>
                  </a:moveTo>
                  <a:cubicBezTo>
                    <a:pt x="36" y="36"/>
                    <a:pt x="24" y="24"/>
                    <a:pt x="1" y="36"/>
                  </a:cubicBezTo>
                  <a:lnTo>
                    <a:pt x="24" y="72"/>
                  </a:lnTo>
                  <a:lnTo>
                    <a:pt x="24" y="84"/>
                  </a:lnTo>
                  <a:lnTo>
                    <a:pt x="36" y="95"/>
                  </a:lnTo>
                  <a:cubicBezTo>
                    <a:pt x="60" y="72"/>
                    <a:pt x="60" y="36"/>
                    <a:pt x="6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2"/>
            <p:cNvSpPr/>
            <p:nvPr/>
          </p:nvSpPr>
          <p:spPr>
            <a:xfrm>
              <a:off x="5521225" y="2185575"/>
              <a:ext cx="600" cy="850"/>
            </a:xfrm>
            <a:custGeom>
              <a:rect b="b" l="l" r="r" t="t"/>
              <a:pathLst>
                <a:path extrusionOk="0" h="34" w="24">
                  <a:moveTo>
                    <a:pt x="5" y="0"/>
                  </a:moveTo>
                  <a:cubicBezTo>
                    <a:pt x="2" y="0"/>
                    <a:pt x="0" y="3"/>
                    <a:pt x="0" y="10"/>
                  </a:cubicBezTo>
                  <a:lnTo>
                    <a:pt x="24" y="34"/>
                  </a:lnTo>
                  <a:cubicBezTo>
                    <a:pt x="24" y="17"/>
                    <a:pt x="12" y="0"/>
                    <a:pt x="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2"/>
            <p:cNvSpPr/>
            <p:nvPr/>
          </p:nvSpPr>
          <p:spPr>
            <a:xfrm>
              <a:off x="5524500" y="2193975"/>
              <a:ext cx="600" cy="1100"/>
            </a:xfrm>
            <a:custGeom>
              <a:rect b="b" l="l" r="r" t="t"/>
              <a:pathLst>
                <a:path extrusionOk="0" h="44" w="24">
                  <a:moveTo>
                    <a:pt x="11" y="0"/>
                  </a:moveTo>
                  <a:cubicBezTo>
                    <a:pt x="5" y="0"/>
                    <a:pt x="0" y="9"/>
                    <a:pt x="0" y="31"/>
                  </a:cubicBezTo>
                  <a:cubicBezTo>
                    <a:pt x="3" y="25"/>
                    <a:pt x="5" y="23"/>
                    <a:pt x="7" y="23"/>
                  </a:cubicBezTo>
                  <a:cubicBezTo>
                    <a:pt x="13" y="23"/>
                    <a:pt x="15" y="43"/>
                    <a:pt x="24" y="43"/>
                  </a:cubicBezTo>
                  <a:lnTo>
                    <a:pt x="24" y="7"/>
                  </a:lnTo>
                  <a:cubicBezTo>
                    <a:pt x="19" y="3"/>
                    <a:pt x="15" y="0"/>
                    <a:pt x="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2"/>
            <p:cNvSpPr/>
            <p:nvPr/>
          </p:nvSpPr>
          <p:spPr>
            <a:xfrm>
              <a:off x="5518825" y="2186125"/>
              <a:ext cx="775" cy="600"/>
            </a:xfrm>
            <a:custGeom>
              <a:rect b="b" l="l" r="r" t="t"/>
              <a:pathLst>
                <a:path extrusionOk="0" h="24" w="31">
                  <a:moveTo>
                    <a:pt x="25" y="0"/>
                  </a:moveTo>
                  <a:cubicBezTo>
                    <a:pt x="25" y="9"/>
                    <a:pt x="23" y="12"/>
                    <a:pt x="21" y="12"/>
                  </a:cubicBezTo>
                  <a:cubicBezTo>
                    <a:pt x="17" y="12"/>
                    <a:pt x="11" y="4"/>
                    <a:pt x="6" y="4"/>
                  </a:cubicBezTo>
                  <a:cubicBezTo>
                    <a:pt x="3" y="4"/>
                    <a:pt x="1" y="9"/>
                    <a:pt x="1" y="24"/>
                  </a:cubicBezTo>
                  <a:cubicBezTo>
                    <a:pt x="4" y="21"/>
                    <a:pt x="7" y="20"/>
                    <a:pt x="11" y="20"/>
                  </a:cubicBezTo>
                  <a:cubicBezTo>
                    <a:pt x="15" y="20"/>
                    <a:pt x="19" y="21"/>
                    <a:pt x="22" y="21"/>
                  </a:cubicBezTo>
                  <a:cubicBezTo>
                    <a:pt x="28" y="21"/>
                    <a:pt x="31" y="18"/>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2"/>
            <p:cNvSpPr/>
            <p:nvPr/>
          </p:nvSpPr>
          <p:spPr>
            <a:xfrm>
              <a:off x="5521500" y="2195900"/>
              <a:ext cx="925" cy="750"/>
            </a:xfrm>
            <a:custGeom>
              <a:rect b="b" l="l" r="r" t="t"/>
              <a:pathLst>
                <a:path extrusionOk="0" h="30" w="37">
                  <a:moveTo>
                    <a:pt x="6" y="0"/>
                  </a:moveTo>
                  <a:cubicBezTo>
                    <a:pt x="3" y="0"/>
                    <a:pt x="1" y="4"/>
                    <a:pt x="1" y="14"/>
                  </a:cubicBezTo>
                  <a:cubicBezTo>
                    <a:pt x="5" y="26"/>
                    <a:pt x="9" y="30"/>
                    <a:pt x="13" y="30"/>
                  </a:cubicBezTo>
                  <a:cubicBezTo>
                    <a:pt x="19" y="30"/>
                    <a:pt x="25" y="20"/>
                    <a:pt x="31" y="16"/>
                  </a:cubicBezTo>
                  <a:lnTo>
                    <a:pt x="31" y="16"/>
                  </a:lnTo>
                  <a:cubicBezTo>
                    <a:pt x="32" y="16"/>
                    <a:pt x="32" y="16"/>
                    <a:pt x="32" y="16"/>
                  </a:cubicBezTo>
                  <a:cubicBezTo>
                    <a:pt x="34" y="16"/>
                    <a:pt x="35" y="15"/>
                    <a:pt x="37" y="14"/>
                  </a:cubicBezTo>
                  <a:lnTo>
                    <a:pt x="37" y="14"/>
                  </a:lnTo>
                  <a:cubicBezTo>
                    <a:pt x="35" y="14"/>
                    <a:pt x="33" y="15"/>
                    <a:pt x="31" y="16"/>
                  </a:cubicBezTo>
                  <a:lnTo>
                    <a:pt x="31" y="16"/>
                  </a:lnTo>
                  <a:cubicBezTo>
                    <a:pt x="23" y="15"/>
                    <a:pt x="12" y="0"/>
                    <a:pt x="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2"/>
            <p:cNvSpPr/>
            <p:nvPr/>
          </p:nvSpPr>
          <p:spPr>
            <a:xfrm>
              <a:off x="5516450" y="2187000"/>
              <a:ext cx="1525" cy="2700"/>
            </a:xfrm>
            <a:custGeom>
              <a:rect b="b" l="l" r="r" t="t"/>
              <a:pathLst>
                <a:path extrusionOk="0" h="108" w="61">
                  <a:moveTo>
                    <a:pt x="12" y="1"/>
                  </a:moveTo>
                  <a:cubicBezTo>
                    <a:pt x="12" y="36"/>
                    <a:pt x="1" y="72"/>
                    <a:pt x="24" y="108"/>
                  </a:cubicBezTo>
                  <a:cubicBezTo>
                    <a:pt x="12" y="72"/>
                    <a:pt x="24" y="72"/>
                    <a:pt x="36" y="72"/>
                  </a:cubicBezTo>
                  <a:cubicBezTo>
                    <a:pt x="36" y="84"/>
                    <a:pt x="36" y="96"/>
                    <a:pt x="36" y="108"/>
                  </a:cubicBezTo>
                  <a:cubicBezTo>
                    <a:pt x="48" y="84"/>
                    <a:pt x="48" y="84"/>
                    <a:pt x="60" y="72"/>
                  </a:cubicBezTo>
                  <a:cubicBezTo>
                    <a:pt x="48" y="48"/>
                    <a:pt x="24" y="36"/>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2"/>
            <p:cNvSpPr/>
            <p:nvPr/>
          </p:nvSpPr>
          <p:spPr>
            <a:xfrm>
              <a:off x="5520800" y="2194925"/>
              <a:ext cx="1025" cy="2275"/>
            </a:xfrm>
            <a:custGeom>
              <a:rect b="b" l="l" r="r" t="t"/>
              <a:pathLst>
                <a:path extrusionOk="0" h="91" w="41">
                  <a:moveTo>
                    <a:pt x="2" y="0"/>
                  </a:moveTo>
                  <a:lnTo>
                    <a:pt x="2" y="0"/>
                  </a:lnTo>
                  <a:cubicBezTo>
                    <a:pt x="1" y="0"/>
                    <a:pt x="3" y="9"/>
                    <a:pt x="5" y="20"/>
                  </a:cubicBezTo>
                  <a:lnTo>
                    <a:pt x="5" y="20"/>
                  </a:lnTo>
                  <a:lnTo>
                    <a:pt x="5" y="5"/>
                  </a:lnTo>
                  <a:cubicBezTo>
                    <a:pt x="3" y="2"/>
                    <a:pt x="2" y="0"/>
                    <a:pt x="2" y="0"/>
                  </a:cubicBezTo>
                  <a:close/>
                  <a:moveTo>
                    <a:pt x="5" y="20"/>
                  </a:moveTo>
                  <a:lnTo>
                    <a:pt x="5" y="53"/>
                  </a:lnTo>
                  <a:cubicBezTo>
                    <a:pt x="6" y="52"/>
                    <a:pt x="7" y="51"/>
                    <a:pt x="8" y="51"/>
                  </a:cubicBezTo>
                  <a:lnTo>
                    <a:pt x="8" y="51"/>
                  </a:lnTo>
                  <a:cubicBezTo>
                    <a:pt x="7" y="52"/>
                    <a:pt x="6" y="53"/>
                    <a:pt x="5" y="53"/>
                  </a:cubicBezTo>
                  <a:cubicBezTo>
                    <a:pt x="15" y="63"/>
                    <a:pt x="26" y="91"/>
                    <a:pt x="36" y="91"/>
                  </a:cubicBezTo>
                  <a:cubicBezTo>
                    <a:pt x="38" y="91"/>
                    <a:pt x="39" y="90"/>
                    <a:pt x="41" y="89"/>
                  </a:cubicBezTo>
                  <a:cubicBezTo>
                    <a:pt x="31" y="69"/>
                    <a:pt x="21" y="50"/>
                    <a:pt x="12" y="50"/>
                  </a:cubicBezTo>
                  <a:cubicBezTo>
                    <a:pt x="10" y="50"/>
                    <a:pt x="9" y="50"/>
                    <a:pt x="8" y="51"/>
                  </a:cubicBezTo>
                  <a:lnTo>
                    <a:pt x="8" y="51"/>
                  </a:lnTo>
                  <a:cubicBezTo>
                    <a:pt x="10" y="46"/>
                    <a:pt x="8" y="32"/>
                    <a:pt x="5" y="2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2"/>
            <p:cNvSpPr/>
            <p:nvPr/>
          </p:nvSpPr>
          <p:spPr>
            <a:xfrm>
              <a:off x="5514975" y="2186400"/>
              <a:ext cx="1200" cy="1825"/>
            </a:xfrm>
            <a:custGeom>
              <a:rect b="b" l="l" r="r" t="t"/>
              <a:pathLst>
                <a:path extrusionOk="0" h="73" w="48">
                  <a:moveTo>
                    <a:pt x="48" y="1"/>
                  </a:moveTo>
                  <a:cubicBezTo>
                    <a:pt x="24" y="13"/>
                    <a:pt x="0" y="37"/>
                    <a:pt x="0" y="60"/>
                  </a:cubicBezTo>
                  <a:lnTo>
                    <a:pt x="12" y="72"/>
                  </a:lnTo>
                  <a:cubicBezTo>
                    <a:pt x="24" y="37"/>
                    <a:pt x="48" y="49"/>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2"/>
            <p:cNvSpPr/>
            <p:nvPr/>
          </p:nvSpPr>
          <p:spPr>
            <a:xfrm>
              <a:off x="5519125" y="2194875"/>
              <a:ext cx="625" cy="1375"/>
            </a:xfrm>
            <a:custGeom>
              <a:rect b="b" l="l" r="r" t="t"/>
              <a:pathLst>
                <a:path extrusionOk="0" h="55" w="25">
                  <a:moveTo>
                    <a:pt x="6" y="0"/>
                  </a:moveTo>
                  <a:cubicBezTo>
                    <a:pt x="5" y="0"/>
                    <a:pt x="3" y="2"/>
                    <a:pt x="1" y="7"/>
                  </a:cubicBezTo>
                  <a:lnTo>
                    <a:pt x="1" y="55"/>
                  </a:lnTo>
                  <a:cubicBezTo>
                    <a:pt x="25" y="55"/>
                    <a:pt x="1" y="31"/>
                    <a:pt x="1" y="19"/>
                  </a:cubicBezTo>
                  <a:lnTo>
                    <a:pt x="1" y="19"/>
                  </a:lnTo>
                  <a:cubicBezTo>
                    <a:pt x="7" y="25"/>
                    <a:pt x="10" y="28"/>
                    <a:pt x="13" y="28"/>
                  </a:cubicBezTo>
                  <a:cubicBezTo>
                    <a:pt x="16" y="28"/>
                    <a:pt x="19" y="25"/>
                    <a:pt x="25" y="19"/>
                  </a:cubicBezTo>
                  <a:lnTo>
                    <a:pt x="25" y="19"/>
                  </a:lnTo>
                  <a:cubicBezTo>
                    <a:pt x="22" y="20"/>
                    <a:pt x="20" y="21"/>
                    <a:pt x="18" y="21"/>
                  </a:cubicBezTo>
                  <a:cubicBezTo>
                    <a:pt x="6" y="21"/>
                    <a:pt x="9" y="0"/>
                    <a:pt x="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2"/>
            <p:cNvSpPr/>
            <p:nvPr/>
          </p:nvSpPr>
          <p:spPr>
            <a:xfrm>
              <a:off x="5517650" y="2196525"/>
              <a:ext cx="1200" cy="1825"/>
            </a:xfrm>
            <a:custGeom>
              <a:rect b="b" l="l" r="r" t="t"/>
              <a:pathLst>
                <a:path extrusionOk="0" h="73" w="48">
                  <a:moveTo>
                    <a:pt x="12" y="1"/>
                  </a:moveTo>
                  <a:lnTo>
                    <a:pt x="0" y="25"/>
                  </a:lnTo>
                  <a:lnTo>
                    <a:pt x="24" y="72"/>
                  </a:lnTo>
                  <a:cubicBezTo>
                    <a:pt x="48" y="48"/>
                    <a:pt x="24" y="48"/>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2"/>
            <p:cNvSpPr/>
            <p:nvPr/>
          </p:nvSpPr>
          <p:spPr>
            <a:xfrm>
              <a:off x="5516750" y="2195650"/>
              <a:ext cx="625" cy="2100"/>
            </a:xfrm>
            <a:custGeom>
              <a:rect b="b" l="l" r="r" t="t"/>
              <a:pathLst>
                <a:path extrusionOk="0" h="84" w="25">
                  <a:moveTo>
                    <a:pt x="12" y="0"/>
                  </a:moveTo>
                  <a:lnTo>
                    <a:pt x="0" y="83"/>
                  </a:lnTo>
                  <a:cubicBezTo>
                    <a:pt x="12" y="48"/>
                    <a:pt x="12" y="48"/>
                    <a:pt x="24" y="12"/>
                  </a:cubicBez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2"/>
            <p:cNvSpPr/>
            <p:nvPr/>
          </p:nvSpPr>
          <p:spPr>
            <a:xfrm>
              <a:off x="5505825" y="2189875"/>
              <a:ext cx="625" cy="975"/>
            </a:xfrm>
            <a:custGeom>
              <a:rect b="b" l="l" r="r" t="t"/>
              <a:pathLst>
                <a:path extrusionOk="0" h="39" w="25">
                  <a:moveTo>
                    <a:pt x="1" y="0"/>
                  </a:moveTo>
                  <a:lnTo>
                    <a:pt x="1" y="0"/>
                  </a:lnTo>
                  <a:cubicBezTo>
                    <a:pt x="0" y="0"/>
                    <a:pt x="2" y="1"/>
                    <a:pt x="6" y="3"/>
                  </a:cubicBezTo>
                  <a:lnTo>
                    <a:pt x="6" y="3"/>
                  </a:lnTo>
                  <a:cubicBezTo>
                    <a:pt x="3" y="1"/>
                    <a:pt x="1" y="0"/>
                    <a:pt x="1" y="0"/>
                  </a:cubicBezTo>
                  <a:close/>
                  <a:moveTo>
                    <a:pt x="6" y="3"/>
                  </a:moveTo>
                  <a:cubicBezTo>
                    <a:pt x="7" y="4"/>
                    <a:pt x="8" y="5"/>
                    <a:pt x="9" y="6"/>
                  </a:cubicBezTo>
                  <a:lnTo>
                    <a:pt x="9" y="6"/>
                  </a:lnTo>
                  <a:cubicBezTo>
                    <a:pt x="9" y="5"/>
                    <a:pt x="9" y="5"/>
                    <a:pt x="9" y="5"/>
                  </a:cubicBezTo>
                  <a:cubicBezTo>
                    <a:pt x="8" y="4"/>
                    <a:pt x="7" y="4"/>
                    <a:pt x="6" y="3"/>
                  </a:cubicBezTo>
                  <a:close/>
                  <a:moveTo>
                    <a:pt x="9" y="6"/>
                  </a:moveTo>
                  <a:lnTo>
                    <a:pt x="9" y="6"/>
                  </a:lnTo>
                  <a:cubicBezTo>
                    <a:pt x="9" y="22"/>
                    <a:pt x="21" y="38"/>
                    <a:pt x="23" y="38"/>
                  </a:cubicBezTo>
                  <a:cubicBezTo>
                    <a:pt x="25" y="38"/>
                    <a:pt x="24" y="36"/>
                    <a:pt x="21" y="29"/>
                  </a:cubicBezTo>
                  <a:cubicBezTo>
                    <a:pt x="21" y="19"/>
                    <a:pt x="14" y="11"/>
                    <a:pt x="9" y="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2"/>
            <p:cNvSpPr/>
            <p:nvPr/>
          </p:nvSpPr>
          <p:spPr>
            <a:xfrm>
              <a:off x="5509000" y="2199150"/>
              <a:ext cx="1525" cy="1275"/>
            </a:xfrm>
            <a:custGeom>
              <a:rect b="b" l="l" r="r" t="t"/>
              <a:pathLst>
                <a:path extrusionOk="0" h="51" w="61">
                  <a:moveTo>
                    <a:pt x="43" y="1"/>
                  </a:moveTo>
                  <a:cubicBezTo>
                    <a:pt x="30" y="1"/>
                    <a:pt x="11" y="30"/>
                    <a:pt x="1" y="51"/>
                  </a:cubicBezTo>
                  <a:cubicBezTo>
                    <a:pt x="13" y="27"/>
                    <a:pt x="60" y="27"/>
                    <a:pt x="49" y="3"/>
                  </a:cubicBezTo>
                  <a:cubicBezTo>
                    <a:pt x="47" y="1"/>
                    <a:pt x="45" y="1"/>
                    <a:pt x="4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2"/>
            <p:cNvSpPr/>
            <p:nvPr/>
          </p:nvSpPr>
          <p:spPr>
            <a:xfrm>
              <a:off x="5497100" y="2205450"/>
              <a:ext cx="875" cy="1525"/>
            </a:xfrm>
            <a:custGeom>
              <a:rect b="b" l="l" r="r" t="t"/>
              <a:pathLst>
                <a:path extrusionOk="0" h="61" w="35">
                  <a:moveTo>
                    <a:pt x="24" y="1"/>
                  </a:moveTo>
                  <a:cubicBezTo>
                    <a:pt x="24" y="25"/>
                    <a:pt x="13" y="25"/>
                    <a:pt x="1" y="60"/>
                  </a:cubicBezTo>
                  <a:cubicBezTo>
                    <a:pt x="13" y="49"/>
                    <a:pt x="24" y="60"/>
                    <a:pt x="13" y="37"/>
                  </a:cubicBezTo>
                  <a:lnTo>
                    <a:pt x="13" y="37"/>
                  </a:lnTo>
                  <a:cubicBezTo>
                    <a:pt x="15" y="39"/>
                    <a:pt x="17" y="40"/>
                    <a:pt x="19" y="40"/>
                  </a:cubicBezTo>
                  <a:cubicBezTo>
                    <a:pt x="28" y="40"/>
                    <a:pt x="34" y="20"/>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2"/>
            <p:cNvSpPr/>
            <p:nvPr/>
          </p:nvSpPr>
          <p:spPr>
            <a:xfrm>
              <a:off x="5494125" y="2206350"/>
              <a:ext cx="625" cy="925"/>
            </a:xfrm>
            <a:custGeom>
              <a:rect b="b" l="l" r="r" t="t"/>
              <a:pathLst>
                <a:path extrusionOk="0" h="37" w="25">
                  <a:moveTo>
                    <a:pt x="12" y="1"/>
                  </a:moveTo>
                  <a:cubicBezTo>
                    <a:pt x="12" y="1"/>
                    <a:pt x="1" y="24"/>
                    <a:pt x="12" y="36"/>
                  </a:cubicBezTo>
                  <a:cubicBezTo>
                    <a:pt x="12" y="24"/>
                    <a:pt x="24" y="24"/>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2"/>
            <p:cNvSpPr/>
            <p:nvPr/>
          </p:nvSpPr>
          <p:spPr>
            <a:xfrm>
              <a:off x="5468225" y="2201300"/>
              <a:ext cx="625" cy="900"/>
            </a:xfrm>
            <a:custGeom>
              <a:rect b="b" l="l" r="r" t="t"/>
              <a:pathLst>
                <a:path extrusionOk="0" h="36" w="25">
                  <a:moveTo>
                    <a:pt x="13" y="0"/>
                  </a:moveTo>
                  <a:cubicBezTo>
                    <a:pt x="1" y="0"/>
                    <a:pt x="1" y="12"/>
                    <a:pt x="13" y="36"/>
                  </a:cubicBezTo>
                  <a:cubicBezTo>
                    <a:pt x="25" y="24"/>
                    <a:pt x="13" y="12"/>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2"/>
            <p:cNvSpPr/>
            <p:nvPr/>
          </p:nvSpPr>
          <p:spPr>
            <a:xfrm>
              <a:off x="5467625" y="2201900"/>
              <a:ext cx="625" cy="600"/>
            </a:xfrm>
            <a:custGeom>
              <a:rect b="b" l="l" r="r" t="t"/>
              <a:pathLst>
                <a:path extrusionOk="0" h="24" w="25">
                  <a:moveTo>
                    <a:pt x="13" y="12"/>
                  </a:moveTo>
                  <a:lnTo>
                    <a:pt x="1" y="0"/>
                  </a:lnTo>
                  <a:lnTo>
                    <a:pt x="25" y="24"/>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2"/>
            <p:cNvSpPr/>
            <p:nvPr/>
          </p:nvSpPr>
          <p:spPr>
            <a:xfrm>
              <a:off x="5465550" y="2202175"/>
              <a:ext cx="325" cy="325"/>
            </a:xfrm>
            <a:custGeom>
              <a:rect b="b" l="l" r="r" t="t"/>
              <a:pathLst>
                <a:path extrusionOk="0" h="13" w="13">
                  <a:moveTo>
                    <a:pt x="12" y="1"/>
                  </a:moveTo>
                  <a:cubicBezTo>
                    <a:pt x="1" y="1"/>
                    <a:pt x="1" y="13"/>
                    <a:pt x="12" y="13"/>
                  </a:cubicBezTo>
                  <a:cubicBezTo>
                    <a:pt x="12" y="13"/>
                    <a:pt x="12"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2"/>
            <p:cNvSpPr/>
            <p:nvPr/>
          </p:nvSpPr>
          <p:spPr>
            <a:xfrm>
              <a:off x="5465850" y="2201900"/>
              <a:ext cx="325" cy="300"/>
            </a:xfrm>
            <a:custGeom>
              <a:rect b="b" l="l" r="r" t="t"/>
              <a:pathLst>
                <a:path extrusionOk="0" h="12" w="13">
                  <a:moveTo>
                    <a:pt x="0" y="0"/>
                  </a:moveTo>
                  <a:cubicBezTo>
                    <a:pt x="0" y="0"/>
                    <a:pt x="0" y="0"/>
                    <a:pt x="0" y="12"/>
                  </a:cubicBezTo>
                  <a:cubicBezTo>
                    <a:pt x="0" y="8"/>
                    <a:pt x="0" y="7"/>
                    <a:pt x="1" y="7"/>
                  </a:cubicBezTo>
                  <a:cubicBezTo>
                    <a:pt x="2" y="7"/>
                    <a:pt x="4" y="12"/>
                    <a:pt x="12" y="12"/>
                  </a:cubicBez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2"/>
            <p:cNvSpPr/>
            <p:nvPr/>
          </p:nvSpPr>
          <p:spPr>
            <a:xfrm>
              <a:off x="5465250" y="2201900"/>
              <a:ext cx="925" cy="1800"/>
            </a:xfrm>
            <a:custGeom>
              <a:rect b="b" l="l" r="r" t="t"/>
              <a:pathLst>
                <a:path extrusionOk="0" h="72" w="37">
                  <a:moveTo>
                    <a:pt x="1" y="0"/>
                  </a:moveTo>
                  <a:lnTo>
                    <a:pt x="1" y="36"/>
                  </a:lnTo>
                  <a:lnTo>
                    <a:pt x="36" y="71"/>
                  </a:lnTo>
                  <a:cubicBezTo>
                    <a:pt x="36" y="36"/>
                    <a:pt x="1" y="6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2"/>
            <p:cNvSpPr/>
            <p:nvPr/>
          </p:nvSpPr>
          <p:spPr>
            <a:xfrm>
              <a:off x="5462275" y="2203675"/>
              <a:ext cx="2700" cy="3900"/>
            </a:xfrm>
            <a:custGeom>
              <a:rect b="b" l="l" r="r" t="t"/>
              <a:pathLst>
                <a:path extrusionOk="0" h="156" w="108">
                  <a:moveTo>
                    <a:pt x="72" y="0"/>
                  </a:moveTo>
                  <a:cubicBezTo>
                    <a:pt x="54" y="0"/>
                    <a:pt x="56" y="41"/>
                    <a:pt x="49" y="41"/>
                  </a:cubicBezTo>
                  <a:cubicBezTo>
                    <a:pt x="46" y="41"/>
                    <a:pt x="42" y="36"/>
                    <a:pt x="36" y="24"/>
                  </a:cubicBezTo>
                  <a:lnTo>
                    <a:pt x="36" y="24"/>
                  </a:lnTo>
                  <a:cubicBezTo>
                    <a:pt x="1" y="84"/>
                    <a:pt x="84" y="108"/>
                    <a:pt x="48" y="155"/>
                  </a:cubicBezTo>
                  <a:cubicBezTo>
                    <a:pt x="108" y="155"/>
                    <a:pt x="24" y="48"/>
                    <a:pt x="72" y="48"/>
                  </a:cubicBezTo>
                  <a:cubicBezTo>
                    <a:pt x="36" y="24"/>
                    <a:pt x="72" y="24"/>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2"/>
            <p:cNvSpPr/>
            <p:nvPr/>
          </p:nvSpPr>
          <p:spPr>
            <a:xfrm>
              <a:off x="5464650" y="2205300"/>
              <a:ext cx="725" cy="750"/>
            </a:xfrm>
            <a:custGeom>
              <a:rect b="b" l="l" r="r" t="t"/>
              <a:pathLst>
                <a:path extrusionOk="0" h="30" w="29">
                  <a:moveTo>
                    <a:pt x="8" y="1"/>
                  </a:moveTo>
                  <a:cubicBezTo>
                    <a:pt x="4" y="1"/>
                    <a:pt x="1" y="7"/>
                    <a:pt x="1" y="19"/>
                  </a:cubicBezTo>
                  <a:cubicBezTo>
                    <a:pt x="9" y="19"/>
                    <a:pt x="22" y="29"/>
                    <a:pt x="26" y="29"/>
                  </a:cubicBezTo>
                  <a:cubicBezTo>
                    <a:pt x="29" y="29"/>
                    <a:pt x="29" y="27"/>
                    <a:pt x="25" y="19"/>
                  </a:cubicBezTo>
                  <a:cubicBezTo>
                    <a:pt x="19" y="7"/>
                    <a:pt x="13" y="1"/>
                    <a:pt x="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2"/>
            <p:cNvSpPr/>
            <p:nvPr/>
          </p:nvSpPr>
          <p:spPr>
            <a:xfrm>
              <a:off x="5461975" y="2205175"/>
              <a:ext cx="325" cy="300"/>
            </a:xfrm>
            <a:custGeom>
              <a:rect b="b" l="l" r="r" t="t"/>
              <a:pathLst>
                <a:path extrusionOk="0" h="12" w="13">
                  <a:moveTo>
                    <a:pt x="1" y="0"/>
                  </a:moveTo>
                  <a:lnTo>
                    <a:pt x="1" y="12"/>
                  </a:lnTo>
                  <a:lnTo>
                    <a:pt x="13" y="12"/>
                  </a:lnTo>
                  <a:lnTo>
                    <a:pt x="1"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2"/>
            <p:cNvSpPr/>
            <p:nvPr/>
          </p:nvSpPr>
          <p:spPr>
            <a:xfrm>
              <a:off x="5460500" y="2204875"/>
              <a:ext cx="600" cy="900"/>
            </a:xfrm>
            <a:custGeom>
              <a:rect b="b" l="l" r="r" t="t"/>
              <a:pathLst>
                <a:path extrusionOk="0" h="36" w="24">
                  <a:moveTo>
                    <a:pt x="24" y="0"/>
                  </a:moveTo>
                  <a:cubicBezTo>
                    <a:pt x="24" y="12"/>
                    <a:pt x="0" y="24"/>
                    <a:pt x="24" y="36"/>
                  </a:cubicBezTo>
                  <a:lnTo>
                    <a:pt x="2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2"/>
            <p:cNvSpPr/>
            <p:nvPr/>
          </p:nvSpPr>
          <p:spPr>
            <a:xfrm>
              <a:off x="5458925" y="2205750"/>
              <a:ext cx="700" cy="1350"/>
            </a:xfrm>
            <a:custGeom>
              <a:rect b="b" l="l" r="r" t="t"/>
              <a:pathLst>
                <a:path extrusionOk="0" h="54" w="28">
                  <a:moveTo>
                    <a:pt x="4" y="1"/>
                  </a:moveTo>
                  <a:lnTo>
                    <a:pt x="4" y="1"/>
                  </a:lnTo>
                  <a:cubicBezTo>
                    <a:pt x="1" y="1"/>
                    <a:pt x="0" y="4"/>
                    <a:pt x="0" y="8"/>
                  </a:cubicBezTo>
                  <a:lnTo>
                    <a:pt x="0" y="8"/>
                  </a:lnTo>
                  <a:cubicBezTo>
                    <a:pt x="1" y="5"/>
                    <a:pt x="1" y="3"/>
                    <a:pt x="4" y="1"/>
                  </a:cubicBezTo>
                  <a:close/>
                  <a:moveTo>
                    <a:pt x="0" y="8"/>
                  </a:moveTo>
                  <a:lnTo>
                    <a:pt x="0" y="8"/>
                  </a:lnTo>
                  <a:cubicBezTo>
                    <a:pt x="0" y="9"/>
                    <a:pt x="0" y="10"/>
                    <a:pt x="1" y="12"/>
                  </a:cubicBezTo>
                  <a:lnTo>
                    <a:pt x="1" y="12"/>
                  </a:lnTo>
                  <a:cubicBezTo>
                    <a:pt x="1" y="10"/>
                    <a:pt x="0" y="9"/>
                    <a:pt x="0" y="8"/>
                  </a:cubicBezTo>
                  <a:close/>
                  <a:moveTo>
                    <a:pt x="1" y="12"/>
                  </a:moveTo>
                  <a:cubicBezTo>
                    <a:pt x="2" y="27"/>
                    <a:pt x="13" y="53"/>
                    <a:pt x="22" y="53"/>
                  </a:cubicBezTo>
                  <a:cubicBezTo>
                    <a:pt x="24" y="53"/>
                    <a:pt x="26" y="52"/>
                    <a:pt x="27" y="48"/>
                  </a:cubicBezTo>
                  <a:cubicBezTo>
                    <a:pt x="19" y="40"/>
                    <a:pt x="3" y="24"/>
                    <a:pt x="1"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2"/>
            <p:cNvSpPr/>
            <p:nvPr/>
          </p:nvSpPr>
          <p:spPr>
            <a:xfrm>
              <a:off x="5456625" y="2209925"/>
              <a:ext cx="625" cy="625"/>
            </a:xfrm>
            <a:custGeom>
              <a:rect b="b" l="l" r="r" t="t"/>
              <a:pathLst>
                <a:path extrusionOk="0" h="25" w="25">
                  <a:moveTo>
                    <a:pt x="12" y="1"/>
                  </a:moveTo>
                  <a:lnTo>
                    <a:pt x="0" y="24"/>
                  </a:lnTo>
                  <a:lnTo>
                    <a:pt x="12" y="24"/>
                  </a:lnTo>
                  <a:cubicBezTo>
                    <a:pt x="24" y="24"/>
                    <a:pt x="24" y="12"/>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2"/>
            <p:cNvSpPr/>
            <p:nvPr/>
          </p:nvSpPr>
          <p:spPr>
            <a:xfrm>
              <a:off x="5459600" y="2214100"/>
              <a:ext cx="925" cy="650"/>
            </a:xfrm>
            <a:custGeom>
              <a:rect b="b" l="l" r="r" t="t"/>
              <a:pathLst>
                <a:path extrusionOk="0" h="26" w="37">
                  <a:moveTo>
                    <a:pt x="36" y="0"/>
                  </a:moveTo>
                  <a:cubicBezTo>
                    <a:pt x="32" y="0"/>
                    <a:pt x="28" y="2"/>
                    <a:pt x="26" y="4"/>
                  </a:cubicBezTo>
                  <a:lnTo>
                    <a:pt x="26" y="4"/>
                  </a:lnTo>
                  <a:cubicBezTo>
                    <a:pt x="29" y="4"/>
                    <a:pt x="32" y="2"/>
                    <a:pt x="36" y="0"/>
                  </a:cubicBezTo>
                  <a:close/>
                  <a:moveTo>
                    <a:pt x="26" y="4"/>
                  </a:moveTo>
                  <a:cubicBezTo>
                    <a:pt x="20" y="6"/>
                    <a:pt x="17" y="6"/>
                    <a:pt x="14" y="6"/>
                  </a:cubicBezTo>
                  <a:cubicBezTo>
                    <a:pt x="9" y="6"/>
                    <a:pt x="6" y="6"/>
                    <a:pt x="0" y="12"/>
                  </a:cubicBezTo>
                  <a:cubicBezTo>
                    <a:pt x="7" y="22"/>
                    <a:pt x="11" y="25"/>
                    <a:pt x="13" y="25"/>
                  </a:cubicBezTo>
                  <a:cubicBezTo>
                    <a:pt x="19" y="25"/>
                    <a:pt x="19" y="12"/>
                    <a:pt x="26" y="4"/>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2"/>
            <p:cNvSpPr/>
            <p:nvPr/>
          </p:nvSpPr>
          <p:spPr>
            <a:xfrm>
              <a:off x="5455425" y="2209000"/>
              <a:ext cx="625" cy="650"/>
            </a:xfrm>
            <a:custGeom>
              <a:rect b="b" l="l" r="r" t="t"/>
              <a:pathLst>
                <a:path extrusionOk="0" h="26" w="25">
                  <a:moveTo>
                    <a:pt x="6" y="1"/>
                  </a:moveTo>
                  <a:cubicBezTo>
                    <a:pt x="1" y="1"/>
                    <a:pt x="1" y="11"/>
                    <a:pt x="1" y="26"/>
                  </a:cubicBezTo>
                  <a:cubicBezTo>
                    <a:pt x="1" y="14"/>
                    <a:pt x="4" y="11"/>
                    <a:pt x="8" y="11"/>
                  </a:cubicBezTo>
                  <a:cubicBezTo>
                    <a:pt x="13" y="11"/>
                    <a:pt x="19" y="14"/>
                    <a:pt x="25" y="14"/>
                  </a:cubicBezTo>
                  <a:cubicBezTo>
                    <a:pt x="15" y="5"/>
                    <a:pt x="10" y="1"/>
                    <a:pt x="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2"/>
            <p:cNvSpPr/>
            <p:nvPr/>
          </p:nvSpPr>
          <p:spPr>
            <a:xfrm>
              <a:off x="5453425" y="2209025"/>
              <a:ext cx="2025" cy="3300"/>
            </a:xfrm>
            <a:custGeom>
              <a:rect b="b" l="l" r="r" t="t"/>
              <a:pathLst>
                <a:path extrusionOk="0" h="132" w="81">
                  <a:moveTo>
                    <a:pt x="57" y="1"/>
                  </a:moveTo>
                  <a:cubicBezTo>
                    <a:pt x="35" y="1"/>
                    <a:pt x="75" y="43"/>
                    <a:pt x="61" y="58"/>
                  </a:cubicBezTo>
                  <a:lnTo>
                    <a:pt x="61" y="58"/>
                  </a:lnTo>
                  <a:cubicBezTo>
                    <a:pt x="64" y="58"/>
                    <a:pt x="71" y="62"/>
                    <a:pt x="81" y="72"/>
                  </a:cubicBezTo>
                  <a:lnTo>
                    <a:pt x="57" y="1"/>
                  </a:lnTo>
                  <a:close/>
                  <a:moveTo>
                    <a:pt x="18" y="20"/>
                  </a:moveTo>
                  <a:cubicBezTo>
                    <a:pt x="5" y="20"/>
                    <a:pt x="0" y="34"/>
                    <a:pt x="9" y="60"/>
                  </a:cubicBezTo>
                  <a:cubicBezTo>
                    <a:pt x="21" y="72"/>
                    <a:pt x="57" y="108"/>
                    <a:pt x="57" y="132"/>
                  </a:cubicBezTo>
                  <a:cubicBezTo>
                    <a:pt x="65" y="115"/>
                    <a:pt x="51" y="70"/>
                    <a:pt x="57" y="60"/>
                  </a:cubicBezTo>
                  <a:lnTo>
                    <a:pt x="57" y="60"/>
                  </a:lnTo>
                  <a:cubicBezTo>
                    <a:pt x="57" y="60"/>
                    <a:pt x="57" y="60"/>
                    <a:pt x="57" y="60"/>
                  </a:cubicBezTo>
                  <a:cubicBezTo>
                    <a:pt x="58" y="60"/>
                    <a:pt x="60" y="59"/>
                    <a:pt x="61" y="58"/>
                  </a:cubicBezTo>
                  <a:lnTo>
                    <a:pt x="61" y="58"/>
                  </a:lnTo>
                  <a:cubicBezTo>
                    <a:pt x="60" y="58"/>
                    <a:pt x="60" y="58"/>
                    <a:pt x="60" y="58"/>
                  </a:cubicBezTo>
                  <a:cubicBezTo>
                    <a:pt x="59" y="58"/>
                    <a:pt x="57" y="59"/>
                    <a:pt x="57" y="60"/>
                  </a:cubicBezTo>
                  <a:lnTo>
                    <a:pt x="57" y="60"/>
                  </a:lnTo>
                  <a:cubicBezTo>
                    <a:pt x="45" y="48"/>
                    <a:pt x="45" y="36"/>
                    <a:pt x="33" y="25"/>
                  </a:cubicBezTo>
                  <a:cubicBezTo>
                    <a:pt x="27" y="22"/>
                    <a:pt x="22" y="20"/>
                    <a:pt x="18" y="2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2"/>
            <p:cNvSpPr/>
            <p:nvPr/>
          </p:nvSpPr>
          <p:spPr>
            <a:xfrm>
              <a:off x="5457525" y="2212600"/>
              <a:ext cx="925" cy="1375"/>
            </a:xfrm>
            <a:custGeom>
              <a:rect b="b" l="l" r="r" t="t"/>
              <a:pathLst>
                <a:path extrusionOk="0" h="55" w="37">
                  <a:moveTo>
                    <a:pt x="0" y="1"/>
                  </a:moveTo>
                  <a:cubicBezTo>
                    <a:pt x="12" y="24"/>
                    <a:pt x="12" y="24"/>
                    <a:pt x="12" y="36"/>
                  </a:cubicBezTo>
                  <a:cubicBezTo>
                    <a:pt x="22" y="50"/>
                    <a:pt x="27" y="55"/>
                    <a:pt x="30" y="55"/>
                  </a:cubicBezTo>
                  <a:cubicBezTo>
                    <a:pt x="36" y="55"/>
                    <a:pt x="24" y="21"/>
                    <a:pt x="24" y="13"/>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2"/>
            <p:cNvSpPr/>
            <p:nvPr/>
          </p:nvSpPr>
          <p:spPr>
            <a:xfrm>
              <a:off x="5451850" y="2213200"/>
              <a:ext cx="625" cy="625"/>
            </a:xfrm>
            <a:custGeom>
              <a:rect b="b" l="l" r="r" t="t"/>
              <a:pathLst>
                <a:path extrusionOk="0" h="25" w="25">
                  <a:moveTo>
                    <a:pt x="25" y="0"/>
                  </a:moveTo>
                  <a:lnTo>
                    <a:pt x="1" y="24"/>
                  </a:lnTo>
                  <a:lnTo>
                    <a:pt x="13" y="24"/>
                  </a:lnTo>
                  <a:lnTo>
                    <a:pt x="25"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2"/>
            <p:cNvSpPr/>
            <p:nvPr/>
          </p:nvSpPr>
          <p:spPr>
            <a:xfrm>
              <a:off x="5451275" y="2212600"/>
              <a:ext cx="300" cy="1225"/>
            </a:xfrm>
            <a:custGeom>
              <a:rect b="b" l="l" r="r" t="t"/>
              <a:pathLst>
                <a:path extrusionOk="0" h="49" w="12">
                  <a:moveTo>
                    <a:pt x="12" y="1"/>
                  </a:moveTo>
                  <a:lnTo>
                    <a:pt x="0" y="48"/>
                  </a:lnTo>
                  <a:lnTo>
                    <a:pt x="12" y="13"/>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2"/>
            <p:cNvSpPr/>
            <p:nvPr/>
          </p:nvSpPr>
          <p:spPr>
            <a:xfrm>
              <a:off x="5450675" y="2212600"/>
              <a:ext cx="325" cy="625"/>
            </a:xfrm>
            <a:custGeom>
              <a:rect b="b" l="l" r="r" t="t"/>
              <a:pathLst>
                <a:path extrusionOk="0" h="25" w="13">
                  <a:moveTo>
                    <a:pt x="12" y="1"/>
                  </a:moveTo>
                  <a:lnTo>
                    <a:pt x="0" y="24"/>
                  </a:lnTo>
                  <a:lnTo>
                    <a:pt x="12" y="24"/>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2"/>
            <p:cNvSpPr/>
            <p:nvPr/>
          </p:nvSpPr>
          <p:spPr>
            <a:xfrm>
              <a:off x="5449175" y="2213500"/>
              <a:ext cx="1275" cy="675"/>
            </a:xfrm>
            <a:custGeom>
              <a:rect b="b" l="l" r="r" t="t"/>
              <a:pathLst>
                <a:path extrusionOk="0" h="27" w="51">
                  <a:moveTo>
                    <a:pt x="36" y="0"/>
                  </a:moveTo>
                  <a:cubicBezTo>
                    <a:pt x="36" y="14"/>
                    <a:pt x="32" y="20"/>
                    <a:pt x="24" y="20"/>
                  </a:cubicBezTo>
                  <a:cubicBezTo>
                    <a:pt x="18" y="20"/>
                    <a:pt x="11" y="17"/>
                    <a:pt x="1" y="12"/>
                  </a:cubicBezTo>
                  <a:lnTo>
                    <a:pt x="1" y="12"/>
                  </a:lnTo>
                  <a:lnTo>
                    <a:pt x="25" y="24"/>
                  </a:lnTo>
                  <a:cubicBezTo>
                    <a:pt x="25" y="24"/>
                    <a:pt x="30" y="26"/>
                    <a:pt x="36" y="26"/>
                  </a:cubicBezTo>
                  <a:cubicBezTo>
                    <a:pt x="44" y="26"/>
                    <a:pt x="51" y="22"/>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2"/>
            <p:cNvSpPr/>
            <p:nvPr/>
          </p:nvSpPr>
          <p:spPr>
            <a:xfrm>
              <a:off x="5453650" y="2228675"/>
              <a:ext cx="925" cy="925"/>
            </a:xfrm>
            <a:custGeom>
              <a:rect b="b" l="l" r="r" t="t"/>
              <a:pathLst>
                <a:path extrusionOk="0" h="37" w="37">
                  <a:moveTo>
                    <a:pt x="0" y="1"/>
                  </a:moveTo>
                  <a:lnTo>
                    <a:pt x="24" y="36"/>
                  </a:lnTo>
                  <a:cubicBezTo>
                    <a:pt x="24" y="36"/>
                    <a:pt x="24" y="31"/>
                    <a:pt x="28" y="31"/>
                  </a:cubicBezTo>
                  <a:cubicBezTo>
                    <a:pt x="29" y="31"/>
                    <a:pt x="32" y="32"/>
                    <a:pt x="36" y="36"/>
                  </a:cubicBezTo>
                  <a:cubicBezTo>
                    <a:pt x="24" y="13"/>
                    <a:pt x="12"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2"/>
            <p:cNvSpPr/>
            <p:nvPr/>
          </p:nvSpPr>
          <p:spPr>
            <a:xfrm>
              <a:off x="5452750" y="2228325"/>
              <a:ext cx="925" cy="1575"/>
            </a:xfrm>
            <a:custGeom>
              <a:rect b="b" l="l" r="r" t="t"/>
              <a:pathLst>
                <a:path extrusionOk="0" h="63" w="37">
                  <a:moveTo>
                    <a:pt x="21" y="0"/>
                  </a:moveTo>
                  <a:lnTo>
                    <a:pt x="21" y="0"/>
                  </a:lnTo>
                  <a:cubicBezTo>
                    <a:pt x="15" y="0"/>
                    <a:pt x="23" y="27"/>
                    <a:pt x="13" y="27"/>
                  </a:cubicBezTo>
                  <a:lnTo>
                    <a:pt x="1" y="15"/>
                  </a:lnTo>
                  <a:lnTo>
                    <a:pt x="13" y="62"/>
                  </a:lnTo>
                  <a:cubicBezTo>
                    <a:pt x="36" y="50"/>
                    <a:pt x="13" y="27"/>
                    <a:pt x="24" y="3"/>
                  </a:cubicBezTo>
                  <a:cubicBezTo>
                    <a:pt x="23" y="1"/>
                    <a:pt x="21" y="0"/>
                    <a:pt x="2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2"/>
            <p:cNvSpPr/>
            <p:nvPr/>
          </p:nvSpPr>
          <p:spPr>
            <a:xfrm>
              <a:off x="5442625" y="2233450"/>
              <a:ext cx="1650" cy="2150"/>
            </a:xfrm>
            <a:custGeom>
              <a:rect b="b" l="l" r="r" t="t"/>
              <a:pathLst>
                <a:path extrusionOk="0" h="86" w="66">
                  <a:moveTo>
                    <a:pt x="37" y="0"/>
                  </a:moveTo>
                  <a:cubicBezTo>
                    <a:pt x="37" y="24"/>
                    <a:pt x="13" y="36"/>
                    <a:pt x="1" y="48"/>
                  </a:cubicBezTo>
                  <a:cubicBezTo>
                    <a:pt x="21" y="58"/>
                    <a:pt x="24" y="86"/>
                    <a:pt x="25" y="86"/>
                  </a:cubicBezTo>
                  <a:cubicBezTo>
                    <a:pt x="25" y="86"/>
                    <a:pt x="25" y="85"/>
                    <a:pt x="25" y="83"/>
                  </a:cubicBezTo>
                  <a:lnTo>
                    <a:pt x="37" y="60"/>
                  </a:lnTo>
                  <a:lnTo>
                    <a:pt x="48" y="72"/>
                  </a:lnTo>
                  <a:cubicBezTo>
                    <a:pt x="51" y="73"/>
                    <a:pt x="53" y="73"/>
                    <a:pt x="54" y="73"/>
                  </a:cubicBezTo>
                  <a:cubicBezTo>
                    <a:pt x="65" y="73"/>
                    <a:pt x="39" y="36"/>
                    <a:pt x="60" y="36"/>
                  </a:cubicBezTo>
                  <a:cubicBezTo>
                    <a:pt x="37" y="12"/>
                    <a:pt x="37" y="24"/>
                    <a:pt x="3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2"/>
            <p:cNvSpPr/>
            <p:nvPr/>
          </p:nvSpPr>
          <p:spPr>
            <a:xfrm>
              <a:off x="5524200" y="2151275"/>
              <a:ext cx="900" cy="25"/>
            </a:xfrm>
            <a:custGeom>
              <a:rect b="b" l="l" r="r" t="t"/>
              <a:pathLst>
                <a:path extrusionOk="0" h="1" w="36">
                  <a:moveTo>
                    <a:pt x="36" y="1"/>
                  </a:moveTo>
                  <a:cubicBezTo>
                    <a:pt x="0" y="1"/>
                    <a:pt x="24"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2"/>
            <p:cNvSpPr/>
            <p:nvPr/>
          </p:nvSpPr>
          <p:spPr>
            <a:xfrm>
              <a:off x="5524775" y="2151275"/>
              <a:ext cx="25" cy="25"/>
            </a:xfrm>
            <a:custGeom>
              <a:rect b="b" l="l" r="r" t="t"/>
              <a:pathLst>
                <a:path extrusionOk="0" h="1" w="1">
                  <a:moveTo>
                    <a:pt x="1" y="1"/>
                  </a:moveTo>
                  <a:lnTo>
                    <a:pt x="1" y="1"/>
                  </a:ln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2"/>
            <p:cNvSpPr/>
            <p:nvPr/>
          </p:nvSpPr>
          <p:spPr>
            <a:xfrm>
              <a:off x="5522875" y="2151575"/>
              <a:ext cx="1625" cy="450"/>
            </a:xfrm>
            <a:custGeom>
              <a:rect b="b" l="l" r="r" t="t"/>
              <a:pathLst>
                <a:path extrusionOk="0" h="18" w="65">
                  <a:moveTo>
                    <a:pt x="17" y="1"/>
                  </a:moveTo>
                  <a:cubicBezTo>
                    <a:pt x="1" y="9"/>
                    <a:pt x="2" y="18"/>
                    <a:pt x="20" y="18"/>
                  </a:cubicBezTo>
                  <a:cubicBezTo>
                    <a:pt x="28" y="18"/>
                    <a:pt x="39" y="16"/>
                    <a:pt x="53" y="13"/>
                  </a:cubicBezTo>
                  <a:cubicBezTo>
                    <a:pt x="29" y="13"/>
                    <a:pt x="65" y="1"/>
                    <a:pt x="1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2"/>
            <p:cNvSpPr/>
            <p:nvPr/>
          </p:nvSpPr>
          <p:spPr>
            <a:xfrm>
              <a:off x="5524500" y="2151575"/>
              <a:ext cx="900" cy="325"/>
            </a:xfrm>
            <a:custGeom>
              <a:rect b="b" l="l" r="r" t="t"/>
              <a:pathLst>
                <a:path extrusionOk="0" h="13" w="36">
                  <a:moveTo>
                    <a:pt x="24" y="1"/>
                  </a:moveTo>
                  <a:lnTo>
                    <a:pt x="0" y="13"/>
                  </a:lnTo>
                  <a:lnTo>
                    <a:pt x="36"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2"/>
            <p:cNvSpPr/>
            <p:nvPr/>
          </p:nvSpPr>
          <p:spPr>
            <a:xfrm>
              <a:off x="5525375" y="2151575"/>
              <a:ext cx="625" cy="25"/>
            </a:xfrm>
            <a:custGeom>
              <a:rect b="b" l="l" r="r" t="t"/>
              <a:pathLst>
                <a:path extrusionOk="0" h="1" w="25">
                  <a:moveTo>
                    <a:pt x="13" y="1"/>
                  </a:moveTo>
                  <a:lnTo>
                    <a:pt x="1" y="1"/>
                  </a:lnTo>
                  <a:lnTo>
                    <a:pt x="2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2"/>
            <p:cNvSpPr/>
            <p:nvPr/>
          </p:nvSpPr>
          <p:spPr>
            <a:xfrm>
              <a:off x="5522500" y="2152175"/>
              <a:ext cx="2900" cy="450"/>
            </a:xfrm>
            <a:custGeom>
              <a:rect b="b" l="l" r="r" t="t"/>
              <a:pathLst>
                <a:path extrusionOk="0" h="18" w="116">
                  <a:moveTo>
                    <a:pt x="56" y="1"/>
                  </a:moveTo>
                  <a:cubicBezTo>
                    <a:pt x="20" y="1"/>
                    <a:pt x="56" y="13"/>
                    <a:pt x="9" y="13"/>
                  </a:cubicBezTo>
                  <a:cubicBezTo>
                    <a:pt x="1" y="17"/>
                    <a:pt x="1" y="18"/>
                    <a:pt x="5" y="18"/>
                  </a:cubicBezTo>
                  <a:cubicBezTo>
                    <a:pt x="14" y="18"/>
                    <a:pt x="40" y="13"/>
                    <a:pt x="56" y="13"/>
                  </a:cubicBezTo>
                  <a:lnTo>
                    <a:pt x="44" y="13"/>
                  </a:lnTo>
                  <a:cubicBezTo>
                    <a:pt x="62" y="7"/>
                    <a:pt x="74" y="7"/>
                    <a:pt x="84" y="7"/>
                  </a:cubicBezTo>
                  <a:cubicBezTo>
                    <a:pt x="95" y="7"/>
                    <a:pt x="104" y="7"/>
                    <a:pt x="116" y="1"/>
                  </a:cubicBezTo>
                  <a:lnTo>
                    <a:pt x="116" y="1"/>
                  </a:lnTo>
                  <a:cubicBezTo>
                    <a:pt x="116" y="1"/>
                    <a:pt x="84" y="6"/>
                    <a:pt x="66" y="6"/>
                  </a:cubicBezTo>
                  <a:cubicBezTo>
                    <a:pt x="58" y="6"/>
                    <a:pt x="52" y="5"/>
                    <a:pt x="5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2"/>
            <p:cNvSpPr/>
            <p:nvPr/>
          </p:nvSpPr>
          <p:spPr>
            <a:xfrm>
              <a:off x="5525975" y="2175100"/>
              <a:ext cx="625" cy="25"/>
            </a:xfrm>
            <a:custGeom>
              <a:rect b="b" l="l" r="r" t="t"/>
              <a:pathLst>
                <a:path extrusionOk="0" h="1" w="25">
                  <a:moveTo>
                    <a:pt x="24" y="0"/>
                  </a:moveTo>
                  <a:cubicBezTo>
                    <a:pt x="12" y="0"/>
                    <a:pt x="12" y="0"/>
                    <a:pt x="1" y="0"/>
                  </a:cubicBezTo>
                  <a:cubicBezTo>
                    <a:pt x="1" y="0"/>
                    <a:pt x="1" y="0"/>
                    <a:pt x="1" y="0"/>
                  </a:cubicBez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2"/>
            <p:cNvSpPr/>
            <p:nvPr/>
          </p:nvSpPr>
          <p:spPr>
            <a:xfrm>
              <a:off x="5522400" y="2154850"/>
              <a:ext cx="625" cy="325"/>
            </a:xfrm>
            <a:custGeom>
              <a:rect b="b" l="l" r="r" t="t"/>
              <a:pathLst>
                <a:path extrusionOk="0" h="13" w="25">
                  <a:moveTo>
                    <a:pt x="13" y="1"/>
                  </a:moveTo>
                  <a:cubicBezTo>
                    <a:pt x="1" y="13"/>
                    <a:pt x="13" y="13"/>
                    <a:pt x="13" y="13"/>
                  </a:cubicBezTo>
                  <a:cubicBezTo>
                    <a:pt x="24" y="13"/>
                    <a:pt x="24"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2"/>
            <p:cNvSpPr/>
            <p:nvPr/>
          </p:nvSpPr>
          <p:spPr>
            <a:xfrm>
              <a:off x="5522700" y="2155750"/>
              <a:ext cx="325" cy="25"/>
            </a:xfrm>
            <a:custGeom>
              <a:rect b="b" l="l" r="r" t="t"/>
              <a:pathLst>
                <a:path extrusionOk="0" h="1" w="13">
                  <a:moveTo>
                    <a:pt x="12" y="1"/>
                  </a:moveTo>
                  <a:cubicBezTo>
                    <a:pt x="12" y="1"/>
                    <a:pt x="12" y="1"/>
                    <a:pt x="12" y="1"/>
                  </a:cubicBezTo>
                  <a:cubicBezTo>
                    <a:pt x="1" y="1"/>
                    <a:pt x="1"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2"/>
            <p:cNvSpPr/>
            <p:nvPr/>
          </p:nvSpPr>
          <p:spPr>
            <a:xfrm>
              <a:off x="5522700" y="2156350"/>
              <a:ext cx="25" cy="25"/>
            </a:xfrm>
            <a:custGeom>
              <a:rect b="b" l="l" r="r" t="t"/>
              <a:pathLst>
                <a:path extrusionOk="0" h="1" w="1">
                  <a:moveTo>
                    <a:pt x="1" y="0"/>
                  </a:moveTo>
                  <a:cubicBezTo>
                    <a:pt x="1" y="0"/>
                    <a:pt x="1" y="0"/>
                    <a:pt x="1" y="0"/>
                  </a:cubicBezTo>
                  <a:cubicBezTo>
                    <a:pt x="1" y="0"/>
                    <a:pt x="1"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2"/>
            <p:cNvSpPr/>
            <p:nvPr/>
          </p:nvSpPr>
          <p:spPr>
            <a:xfrm>
              <a:off x="5521600" y="2155150"/>
              <a:ext cx="2025" cy="325"/>
            </a:xfrm>
            <a:custGeom>
              <a:rect b="b" l="l" r="r" t="t"/>
              <a:pathLst>
                <a:path extrusionOk="0" h="13" w="81">
                  <a:moveTo>
                    <a:pt x="33" y="1"/>
                  </a:moveTo>
                  <a:cubicBezTo>
                    <a:pt x="9" y="5"/>
                    <a:pt x="1" y="6"/>
                    <a:pt x="1" y="6"/>
                  </a:cubicBezTo>
                  <a:cubicBezTo>
                    <a:pt x="2" y="6"/>
                    <a:pt x="37" y="1"/>
                    <a:pt x="45" y="1"/>
                  </a:cubicBezTo>
                  <a:close/>
                  <a:moveTo>
                    <a:pt x="45" y="1"/>
                  </a:moveTo>
                  <a:cubicBezTo>
                    <a:pt x="33" y="13"/>
                    <a:pt x="56" y="13"/>
                    <a:pt x="56" y="13"/>
                  </a:cubicBezTo>
                  <a:lnTo>
                    <a:pt x="80" y="13"/>
                  </a:lnTo>
                  <a:cubicBezTo>
                    <a:pt x="80" y="1"/>
                    <a:pt x="80" y="1"/>
                    <a:pt x="8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2"/>
            <p:cNvSpPr/>
            <p:nvPr/>
          </p:nvSpPr>
          <p:spPr>
            <a:xfrm>
              <a:off x="5530150" y="2157250"/>
              <a:ext cx="325" cy="25"/>
            </a:xfrm>
            <a:custGeom>
              <a:rect b="b" l="l" r="r" t="t"/>
              <a:pathLst>
                <a:path extrusionOk="0" h="1" w="13">
                  <a:moveTo>
                    <a:pt x="12" y="0"/>
                  </a:moveTo>
                  <a:cubicBezTo>
                    <a:pt x="12" y="0"/>
                    <a:pt x="0" y="0"/>
                    <a:pt x="0" y="0"/>
                  </a:cubicBezTo>
                  <a:cubicBezTo>
                    <a:pt x="12" y="0"/>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2"/>
            <p:cNvSpPr/>
            <p:nvPr/>
          </p:nvSpPr>
          <p:spPr>
            <a:xfrm>
              <a:off x="5521225" y="2187000"/>
              <a:ext cx="1200" cy="325"/>
            </a:xfrm>
            <a:custGeom>
              <a:rect b="b" l="l" r="r" t="t"/>
              <a:pathLst>
                <a:path extrusionOk="0" h="13" w="48">
                  <a:moveTo>
                    <a:pt x="48" y="1"/>
                  </a:moveTo>
                  <a:cubicBezTo>
                    <a:pt x="0" y="13"/>
                    <a:pt x="48" y="13"/>
                    <a:pt x="0" y="13"/>
                  </a:cubicBezTo>
                  <a:lnTo>
                    <a:pt x="36" y="13"/>
                  </a:lnTo>
                  <a:cubicBezTo>
                    <a:pt x="24" y="13"/>
                    <a:pt x="48" y="13"/>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2"/>
            <p:cNvSpPr/>
            <p:nvPr/>
          </p:nvSpPr>
          <p:spPr>
            <a:xfrm>
              <a:off x="5523300" y="2176000"/>
              <a:ext cx="3000" cy="325"/>
            </a:xfrm>
            <a:custGeom>
              <a:rect b="b" l="l" r="r" t="t"/>
              <a:pathLst>
                <a:path extrusionOk="0" h="13" w="120">
                  <a:moveTo>
                    <a:pt x="36" y="0"/>
                  </a:moveTo>
                  <a:cubicBezTo>
                    <a:pt x="17" y="10"/>
                    <a:pt x="13" y="12"/>
                    <a:pt x="7" y="12"/>
                  </a:cubicBezTo>
                  <a:lnTo>
                    <a:pt x="7" y="12"/>
                  </a:lnTo>
                  <a:cubicBezTo>
                    <a:pt x="42" y="11"/>
                    <a:pt x="86" y="0"/>
                    <a:pt x="119" y="0"/>
                  </a:cubicBezTo>
                  <a:close/>
                  <a:moveTo>
                    <a:pt x="7" y="12"/>
                  </a:moveTo>
                  <a:cubicBezTo>
                    <a:pt x="5" y="12"/>
                    <a:pt x="2" y="12"/>
                    <a:pt x="0" y="12"/>
                  </a:cubicBezTo>
                  <a:cubicBezTo>
                    <a:pt x="3" y="12"/>
                    <a:pt x="5" y="12"/>
                    <a:pt x="7"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2"/>
            <p:cNvSpPr/>
            <p:nvPr/>
          </p:nvSpPr>
          <p:spPr>
            <a:xfrm>
              <a:off x="5526275" y="2175700"/>
              <a:ext cx="325" cy="325"/>
            </a:xfrm>
            <a:custGeom>
              <a:rect b="b" l="l" r="r" t="t"/>
              <a:pathLst>
                <a:path extrusionOk="0" h="13" w="13">
                  <a:moveTo>
                    <a:pt x="12" y="0"/>
                  </a:moveTo>
                  <a:cubicBezTo>
                    <a:pt x="12" y="12"/>
                    <a:pt x="0" y="12"/>
                    <a:pt x="0" y="12"/>
                  </a:cubicBezTo>
                  <a:lnTo>
                    <a:pt x="12" y="12"/>
                  </a:lnTo>
                  <a:cubicBezTo>
                    <a:pt x="12" y="12"/>
                    <a:pt x="12"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2"/>
            <p:cNvSpPr/>
            <p:nvPr/>
          </p:nvSpPr>
          <p:spPr>
            <a:xfrm>
              <a:off x="5522100" y="2185225"/>
              <a:ext cx="325" cy="325"/>
            </a:xfrm>
            <a:custGeom>
              <a:rect b="b" l="l" r="r" t="t"/>
              <a:pathLst>
                <a:path extrusionOk="0" h="13" w="13">
                  <a:moveTo>
                    <a:pt x="13" y="0"/>
                  </a:moveTo>
                  <a:cubicBezTo>
                    <a:pt x="1" y="12"/>
                    <a:pt x="1" y="12"/>
                    <a:pt x="13" y="12"/>
                  </a:cubicBezTo>
                  <a:cubicBezTo>
                    <a:pt x="13" y="12"/>
                    <a:pt x="13"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2"/>
            <p:cNvSpPr/>
            <p:nvPr/>
          </p:nvSpPr>
          <p:spPr>
            <a:xfrm>
              <a:off x="5525075" y="2174500"/>
              <a:ext cx="325" cy="325"/>
            </a:xfrm>
            <a:custGeom>
              <a:rect b="b" l="l" r="r" t="t"/>
              <a:pathLst>
                <a:path extrusionOk="0" h="13" w="13">
                  <a:moveTo>
                    <a:pt x="13" y="1"/>
                  </a:moveTo>
                  <a:cubicBezTo>
                    <a:pt x="13" y="1"/>
                    <a:pt x="1" y="1"/>
                    <a:pt x="1" y="13"/>
                  </a:cubicBez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2"/>
            <p:cNvSpPr/>
            <p:nvPr/>
          </p:nvSpPr>
          <p:spPr>
            <a:xfrm>
              <a:off x="5535200" y="2177775"/>
              <a:ext cx="1825" cy="325"/>
            </a:xfrm>
            <a:custGeom>
              <a:rect b="b" l="l" r="r" t="t"/>
              <a:pathLst>
                <a:path extrusionOk="0" h="13" w="73">
                  <a:moveTo>
                    <a:pt x="60" y="1"/>
                  </a:moveTo>
                  <a:cubicBezTo>
                    <a:pt x="1" y="1"/>
                    <a:pt x="60" y="1"/>
                    <a:pt x="36" y="13"/>
                  </a:cubicBezTo>
                  <a:lnTo>
                    <a:pt x="60" y="13"/>
                  </a:lnTo>
                  <a:cubicBezTo>
                    <a:pt x="72" y="1"/>
                    <a:pt x="60" y="1"/>
                    <a:pt x="6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2"/>
            <p:cNvSpPr/>
            <p:nvPr/>
          </p:nvSpPr>
          <p:spPr>
            <a:xfrm>
              <a:off x="5521500" y="2187300"/>
              <a:ext cx="325" cy="25"/>
            </a:xfrm>
            <a:custGeom>
              <a:rect b="b" l="l" r="r" t="t"/>
              <a:pathLst>
                <a:path extrusionOk="0" h="1" w="13">
                  <a:moveTo>
                    <a:pt x="1" y="1"/>
                  </a:moveTo>
                  <a:cubicBezTo>
                    <a:pt x="1" y="1"/>
                    <a:pt x="13" y="1"/>
                    <a:pt x="13" y="1"/>
                  </a:cubicBezTo>
                  <a:cubicBezTo>
                    <a:pt x="13" y="1"/>
                    <a:pt x="13"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2"/>
            <p:cNvSpPr/>
            <p:nvPr/>
          </p:nvSpPr>
          <p:spPr>
            <a:xfrm>
              <a:off x="5525975" y="2175100"/>
              <a:ext cx="1225" cy="325"/>
            </a:xfrm>
            <a:custGeom>
              <a:rect b="b" l="l" r="r" t="t"/>
              <a:pathLst>
                <a:path extrusionOk="0" h="13" w="49">
                  <a:moveTo>
                    <a:pt x="24" y="0"/>
                  </a:moveTo>
                  <a:cubicBezTo>
                    <a:pt x="48" y="0"/>
                    <a:pt x="1" y="12"/>
                    <a:pt x="24" y="12"/>
                  </a:cubicBezTo>
                  <a:lnTo>
                    <a:pt x="36"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2"/>
            <p:cNvSpPr/>
            <p:nvPr/>
          </p:nvSpPr>
          <p:spPr>
            <a:xfrm>
              <a:off x="5526575" y="2152175"/>
              <a:ext cx="2400" cy="625"/>
            </a:xfrm>
            <a:custGeom>
              <a:rect b="b" l="l" r="r" t="t"/>
              <a:pathLst>
                <a:path extrusionOk="0" h="25" w="96">
                  <a:moveTo>
                    <a:pt x="0" y="1"/>
                  </a:moveTo>
                  <a:cubicBezTo>
                    <a:pt x="36" y="1"/>
                    <a:pt x="24" y="13"/>
                    <a:pt x="36" y="25"/>
                  </a:cubicBezTo>
                  <a:lnTo>
                    <a:pt x="60" y="13"/>
                  </a:lnTo>
                  <a:lnTo>
                    <a:pt x="72" y="13"/>
                  </a:lnTo>
                  <a:lnTo>
                    <a:pt x="96"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2"/>
            <p:cNvSpPr/>
            <p:nvPr/>
          </p:nvSpPr>
          <p:spPr>
            <a:xfrm>
              <a:off x="5521225" y="2153075"/>
              <a:ext cx="900" cy="325"/>
            </a:xfrm>
            <a:custGeom>
              <a:rect b="b" l="l" r="r" t="t"/>
              <a:pathLst>
                <a:path extrusionOk="0" h="13" w="36">
                  <a:moveTo>
                    <a:pt x="36" y="0"/>
                  </a:moveTo>
                  <a:cubicBezTo>
                    <a:pt x="36" y="0"/>
                    <a:pt x="12" y="12"/>
                    <a:pt x="0" y="12"/>
                  </a:cubicBezTo>
                  <a:lnTo>
                    <a:pt x="24" y="12"/>
                  </a:lnTo>
                  <a:lnTo>
                    <a:pt x="36"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2"/>
            <p:cNvSpPr/>
            <p:nvPr/>
          </p:nvSpPr>
          <p:spPr>
            <a:xfrm>
              <a:off x="5519125" y="2155450"/>
              <a:ext cx="1225" cy="325"/>
            </a:xfrm>
            <a:custGeom>
              <a:rect b="b" l="l" r="r" t="t"/>
              <a:pathLst>
                <a:path extrusionOk="0" h="13" w="49">
                  <a:moveTo>
                    <a:pt x="48" y="1"/>
                  </a:moveTo>
                  <a:cubicBezTo>
                    <a:pt x="25" y="1"/>
                    <a:pt x="1" y="13"/>
                    <a:pt x="36" y="13"/>
                  </a:cubicBez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2"/>
            <p:cNvSpPr/>
            <p:nvPr/>
          </p:nvSpPr>
          <p:spPr>
            <a:xfrm>
              <a:off x="5528050" y="2153675"/>
              <a:ext cx="1225" cy="325"/>
            </a:xfrm>
            <a:custGeom>
              <a:rect b="b" l="l" r="r" t="t"/>
              <a:pathLst>
                <a:path extrusionOk="0" h="13" w="49">
                  <a:moveTo>
                    <a:pt x="25" y="0"/>
                  </a:moveTo>
                  <a:cubicBezTo>
                    <a:pt x="1" y="12"/>
                    <a:pt x="13" y="12"/>
                    <a:pt x="37" y="12"/>
                  </a:cubicBezTo>
                  <a:cubicBezTo>
                    <a:pt x="13" y="12"/>
                    <a:pt x="49" y="12"/>
                    <a:pt x="4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2"/>
            <p:cNvSpPr/>
            <p:nvPr/>
          </p:nvSpPr>
          <p:spPr>
            <a:xfrm>
              <a:off x="5519425" y="2156050"/>
              <a:ext cx="1525" cy="325"/>
            </a:xfrm>
            <a:custGeom>
              <a:rect b="b" l="l" r="r" t="t"/>
              <a:pathLst>
                <a:path extrusionOk="0" h="13" w="61">
                  <a:moveTo>
                    <a:pt x="13" y="0"/>
                  </a:moveTo>
                  <a:cubicBezTo>
                    <a:pt x="60" y="0"/>
                    <a:pt x="1" y="12"/>
                    <a:pt x="36" y="12"/>
                  </a:cubicBezTo>
                  <a:cubicBezTo>
                    <a:pt x="24" y="12"/>
                    <a:pt x="60"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2"/>
            <p:cNvSpPr/>
            <p:nvPr/>
          </p:nvSpPr>
          <p:spPr>
            <a:xfrm>
              <a:off x="5529325" y="2154550"/>
              <a:ext cx="1475" cy="325"/>
            </a:xfrm>
            <a:custGeom>
              <a:rect b="b" l="l" r="r" t="t"/>
              <a:pathLst>
                <a:path extrusionOk="0" h="13" w="59">
                  <a:moveTo>
                    <a:pt x="45" y="1"/>
                  </a:moveTo>
                  <a:cubicBezTo>
                    <a:pt x="42" y="1"/>
                    <a:pt x="42" y="1"/>
                    <a:pt x="44" y="1"/>
                  </a:cubicBezTo>
                  <a:lnTo>
                    <a:pt x="44" y="1"/>
                  </a:lnTo>
                  <a:cubicBezTo>
                    <a:pt x="45" y="1"/>
                    <a:pt x="45" y="1"/>
                    <a:pt x="45" y="1"/>
                  </a:cubicBezTo>
                  <a:close/>
                  <a:moveTo>
                    <a:pt x="44" y="1"/>
                  </a:moveTo>
                  <a:lnTo>
                    <a:pt x="44" y="1"/>
                  </a:lnTo>
                  <a:cubicBezTo>
                    <a:pt x="37" y="3"/>
                    <a:pt x="1" y="13"/>
                    <a:pt x="33" y="13"/>
                  </a:cubicBezTo>
                  <a:cubicBezTo>
                    <a:pt x="58" y="4"/>
                    <a:pt x="48" y="2"/>
                    <a:pt x="4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2"/>
            <p:cNvSpPr/>
            <p:nvPr/>
          </p:nvSpPr>
          <p:spPr>
            <a:xfrm>
              <a:off x="5520625" y="2156350"/>
              <a:ext cx="2700" cy="625"/>
            </a:xfrm>
            <a:custGeom>
              <a:rect b="b" l="l" r="r" t="t"/>
              <a:pathLst>
                <a:path extrusionOk="0" h="25" w="108">
                  <a:moveTo>
                    <a:pt x="72" y="0"/>
                  </a:moveTo>
                  <a:cubicBezTo>
                    <a:pt x="48" y="12"/>
                    <a:pt x="36" y="24"/>
                    <a:pt x="0" y="24"/>
                  </a:cubicBezTo>
                  <a:cubicBezTo>
                    <a:pt x="24" y="24"/>
                    <a:pt x="72" y="24"/>
                    <a:pt x="95" y="12"/>
                  </a:cubicBezTo>
                  <a:lnTo>
                    <a:pt x="107" y="12"/>
                  </a:lnTo>
                  <a:cubicBezTo>
                    <a:pt x="72" y="12"/>
                    <a:pt x="84" y="0"/>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2"/>
            <p:cNvSpPr/>
            <p:nvPr/>
          </p:nvSpPr>
          <p:spPr>
            <a:xfrm>
              <a:off x="5528675" y="2154550"/>
              <a:ext cx="2375" cy="625"/>
            </a:xfrm>
            <a:custGeom>
              <a:rect b="b" l="l" r="r" t="t"/>
              <a:pathLst>
                <a:path extrusionOk="0" h="25" w="95">
                  <a:moveTo>
                    <a:pt x="24" y="21"/>
                  </a:moveTo>
                  <a:cubicBezTo>
                    <a:pt x="10" y="22"/>
                    <a:pt x="0" y="25"/>
                    <a:pt x="12" y="25"/>
                  </a:cubicBezTo>
                  <a:lnTo>
                    <a:pt x="24" y="21"/>
                  </a:lnTo>
                  <a:close/>
                  <a:moveTo>
                    <a:pt x="95" y="1"/>
                  </a:moveTo>
                  <a:lnTo>
                    <a:pt x="95" y="1"/>
                  </a:lnTo>
                  <a:cubicBezTo>
                    <a:pt x="71" y="13"/>
                    <a:pt x="47" y="13"/>
                    <a:pt x="47" y="13"/>
                  </a:cubicBezTo>
                  <a:lnTo>
                    <a:pt x="24" y="21"/>
                  </a:lnTo>
                  <a:lnTo>
                    <a:pt x="24" y="21"/>
                  </a:lnTo>
                  <a:cubicBezTo>
                    <a:pt x="30" y="20"/>
                    <a:pt x="36" y="19"/>
                    <a:pt x="42" y="19"/>
                  </a:cubicBezTo>
                  <a:cubicBezTo>
                    <a:pt x="51" y="19"/>
                    <a:pt x="59" y="21"/>
                    <a:pt x="59" y="25"/>
                  </a:cubicBezTo>
                  <a:cubicBezTo>
                    <a:pt x="71" y="13"/>
                    <a:pt x="95" y="13"/>
                    <a:pt x="9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2"/>
            <p:cNvSpPr/>
            <p:nvPr/>
          </p:nvSpPr>
          <p:spPr>
            <a:xfrm>
              <a:off x="5519725" y="2157100"/>
              <a:ext cx="1800" cy="475"/>
            </a:xfrm>
            <a:custGeom>
              <a:rect b="b" l="l" r="r" t="t"/>
              <a:pathLst>
                <a:path extrusionOk="0" h="19" w="72">
                  <a:moveTo>
                    <a:pt x="32" y="1"/>
                  </a:moveTo>
                  <a:cubicBezTo>
                    <a:pt x="26" y="1"/>
                    <a:pt x="16" y="2"/>
                    <a:pt x="1" y="6"/>
                  </a:cubicBezTo>
                  <a:cubicBezTo>
                    <a:pt x="12" y="6"/>
                    <a:pt x="24" y="18"/>
                    <a:pt x="48" y="18"/>
                  </a:cubicBezTo>
                  <a:lnTo>
                    <a:pt x="72" y="6"/>
                  </a:lnTo>
                  <a:cubicBezTo>
                    <a:pt x="48" y="6"/>
                    <a:pt x="45" y="1"/>
                    <a:pt x="3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2"/>
            <p:cNvSpPr/>
            <p:nvPr/>
          </p:nvSpPr>
          <p:spPr>
            <a:xfrm>
              <a:off x="5528050" y="2155450"/>
              <a:ext cx="1825" cy="325"/>
            </a:xfrm>
            <a:custGeom>
              <a:rect b="b" l="l" r="r" t="t"/>
              <a:pathLst>
                <a:path extrusionOk="0" h="13" w="73">
                  <a:moveTo>
                    <a:pt x="49" y="1"/>
                  </a:moveTo>
                  <a:cubicBezTo>
                    <a:pt x="49" y="1"/>
                    <a:pt x="1" y="1"/>
                    <a:pt x="25" y="13"/>
                  </a:cubicBezTo>
                  <a:lnTo>
                    <a:pt x="7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2"/>
            <p:cNvSpPr/>
            <p:nvPr/>
          </p:nvSpPr>
          <p:spPr>
            <a:xfrm>
              <a:off x="5520925" y="2159925"/>
              <a:ext cx="1800" cy="325"/>
            </a:xfrm>
            <a:custGeom>
              <a:rect b="b" l="l" r="r" t="t"/>
              <a:pathLst>
                <a:path extrusionOk="0" h="13" w="72">
                  <a:moveTo>
                    <a:pt x="48" y="0"/>
                  </a:moveTo>
                  <a:cubicBezTo>
                    <a:pt x="24" y="0"/>
                    <a:pt x="0" y="12"/>
                    <a:pt x="24" y="12"/>
                  </a:cubicBezTo>
                  <a:cubicBezTo>
                    <a:pt x="36" y="12"/>
                    <a:pt x="72" y="0"/>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2"/>
            <p:cNvSpPr/>
            <p:nvPr/>
          </p:nvSpPr>
          <p:spPr>
            <a:xfrm>
              <a:off x="5520100" y="2171825"/>
              <a:ext cx="850" cy="250"/>
            </a:xfrm>
            <a:custGeom>
              <a:rect b="b" l="l" r="r" t="t"/>
              <a:pathLst>
                <a:path extrusionOk="0" h="10" w="34">
                  <a:moveTo>
                    <a:pt x="9" y="1"/>
                  </a:moveTo>
                  <a:cubicBezTo>
                    <a:pt x="3" y="6"/>
                    <a:pt x="0" y="9"/>
                    <a:pt x="3" y="9"/>
                  </a:cubicBezTo>
                  <a:cubicBezTo>
                    <a:pt x="6" y="9"/>
                    <a:pt x="15" y="6"/>
                    <a:pt x="3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2"/>
            <p:cNvSpPr/>
            <p:nvPr/>
          </p:nvSpPr>
          <p:spPr>
            <a:xfrm>
              <a:off x="5520025" y="2172125"/>
              <a:ext cx="1225" cy="25"/>
            </a:xfrm>
            <a:custGeom>
              <a:rect b="b" l="l" r="r" t="t"/>
              <a:pathLst>
                <a:path extrusionOk="0" h="1" w="49">
                  <a:moveTo>
                    <a:pt x="48" y="0"/>
                  </a:moveTo>
                  <a:lnTo>
                    <a:pt x="24" y="0"/>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2"/>
            <p:cNvSpPr/>
            <p:nvPr/>
          </p:nvSpPr>
          <p:spPr>
            <a:xfrm>
              <a:off x="5519425" y="2172725"/>
              <a:ext cx="625" cy="25"/>
            </a:xfrm>
            <a:custGeom>
              <a:rect b="b" l="l" r="r" t="t"/>
              <a:pathLst>
                <a:path extrusionOk="0" h="1" w="25">
                  <a:moveTo>
                    <a:pt x="24" y="0"/>
                  </a:moveTo>
                  <a:lnTo>
                    <a:pt x="1" y="0"/>
                  </a:lnTo>
                  <a:cubicBezTo>
                    <a:pt x="1" y="0"/>
                    <a:pt x="13" y="0"/>
                    <a:pt x="13" y="0"/>
                  </a:cubicBezTo>
                  <a:cubicBezTo>
                    <a:pt x="13" y="0"/>
                    <a:pt x="13"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2"/>
            <p:cNvSpPr/>
            <p:nvPr/>
          </p:nvSpPr>
          <p:spPr>
            <a:xfrm>
              <a:off x="5519125" y="2172725"/>
              <a:ext cx="2125" cy="325"/>
            </a:xfrm>
            <a:custGeom>
              <a:rect b="b" l="l" r="r" t="t"/>
              <a:pathLst>
                <a:path extrusionOk="0" h="13" w="85">
                  <a:moveTo>
                    <a:pt x="84" y="0"/>
                  </a:moveTo>
                  <a:cubicBezTo>
                    <a:pt x="60" y="0"/>
                    <a:pt x="60" y="12"/>
                    <a:pt x="1" y="12"/>
                  </a:cubicBezTo>
                  <a:lnTo>
                    <a:pt x="36" y="12"/>
                  </a:lnTo>
                  <a:lnTo>
                    <a:pt x="8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2"/>
            <p:cNvSpPr/>
            <p:nvPr/>
          </p:nvSpPr>
          <p:spPr>
            <a:xfrm>
              <a:off x="5520025" y="2173325"/>
              <a:ext cx="3425" cy="400"/>
            </a:xfrm>
            <a:custGeom>
              <a:rect b="b" l="l" r="r" t="t"/>
              <a:pathLst>
                <a:path extrusionOk="0" h="16" w="137">
                  <a:moveTo>
                    <a:pt x="127" y="8"/>
                  </a:moveTo>
                  <a:cubicBezTo>
                    <a:pt x="125" y="8"/>
                    <a:pt x="121" y="9"/>
                    <a:pt x="118" y="9"/>
                  </a:cubicBezTo>
                  <a:lnTo>
                    <a:pt x="118" y="9"/>
                  </a:lnTo>
                  <a:cubicBezTo>
                    <a:pt x="116" y="9"/>
                    <a:pt x="114" y="9"/>
                    <a:pt x="112" y="9"/>
                  </a:cubicBezTo>
                  <a:cubicBezTo>
                    <a:pt x="104" y="9"/>
                    <a:pt x="95" y="9"/>
                    <a:pt x="86" y="11"/>
                  </a:cubicBezTo>
                  <a:lnTo>
                    <a:pt x="86" y="11"/>
                  </a:lnTo>
                  <a:cubicBezTo>
                    <a:pt x="97" y="10"/>
                    <a:pt x="109" y="9"/>
                    <a:pt x="118" y="9"/>
                  </a:cubicBezTo>
                  <a:lnTo>
                    <a:pt x="118" y="9"/>
                  </a:lnTo>
                  <a:cubicBezTo>
                    <a:pt x="123" y="9"/>
                    <a:pt x="128" y="10"/>
                    <a:pt x="131" y="12"/>
                  </a:cubicBezTo>
                  <a:cubicBezTo>
                    <a:pt x="137" y="9"/>
                    <a:pt x="134" y="8"/>
                    <a:pt x="127" y="8"/>
                  </a:cubicBezTo>
                  <a:close/>
                  <a:moveTo>
                    <a:pt x="12" y="0"/>
                  </a:moveTo>
                  <a:cubicBezTo>
                    <a:pt x="0" y="12"/>
                    <a:pt x="72" y="12"/>
                    <a:pt x="12" y="12"/>
                  </a:cubicBezTo>
                  <a:cubicBezTo>
                    <a:pt x="20" y="14"/>
                    <a:pt x="28" y="15"/>
                    <a:pt x="38" y="15"/>
                  </a:cubicBezTo>
                  <a:cubicBezTo>
                    <a:pt x="53" y="15"/>
                    <a:pt x="70" y="13"/>
                    <a:pt x="86" y="11"/>
                  </a:cubicBezTo>
                  <a:lnTo>
                    <a:pt x="86" y="11"/>
                  </a:lnTo>
                  <a:cubicBezTo>
                    <a:pt x="80" y="11"/>
                    <a:pt x="75" y="11"/>
                    <a:pt x="69" y="11"/>
                  </a:cubicBezTo>
                  <a:cubicBezTo>
                    <a:pt x="52" y="11"/>
                    <a:pt x="39" y="9"/>
                    <a:pt x="48" y="0"/>
                  </a:cubicBezTo>
                  <a:lnTo>
                    <a:pt x="48" y="0"/>
                  </a:lnTo>
                  <a:cubicBezTo>
                    <a:pt x="40" y="4"/>
                    <a:pt x="35" y="5"/>
                    <a:pt x="31" y="5"/>
                  </a:cubicBezTo>
                  <a:cubicBezTo>
                    <a:pt x="23" y="5"/>
                    <a:pt x="20"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2"/>
            <p:cNvSpPr/>
            <p:nvPr/>
          </p:nvSpPr>
          <p:spPr>
            <a:xfrm>
              <a:off x="5521800" y="2173025"/>
              <a:ext cx="1525" cy="325"/>
            </a:xfrm>
            <a:custGeom>
              <a:rect b="b" l="l" r="r" t="t"/>
              <a:pathLst>
                <a:path extrusionOk="0" h="13" w="61">
                  <a:moveTo>
                    <a:pt x="37" y="0"/>
                  </a:moveTo>
                  <a:cubicBezTo>
                    <a:pt x="1" y="0"/>
                    <a:pt x="1" y="12"/>
                    <a:pt x="25" y="12"/>
                  </a:cubicBezTo>
                  <a:cubicBezTo>
                    <a:pt x="25" y="12"/>
                    <a:pt x="60" y="0"/>
                    <a:pt x="3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2"/>
            <p:cNvSpPr/>
            <p:nvPr/>
          </p:nvSpPr>
          <p:spPr>
            <a:xfrm>
              <a:off x="5520625" y="2173900"/>
              <a:ext cx="325" cy="325"/>
            </a:xfrm>
            <a:custGeom>
              <a:rect b="b" l="l" r="r" t="t"/>
              <a:pathLst>
                <a:path extrusionOk="0" h="13" w="13">
                  <a:moveTo>
                    <a:pt x="12" y="1"/>
                  </a:moveTo>
                  <a:lnTo>
                    <a:pt x="0" y="13"/>
                  </a:lnTo>
                  <a:lnTo>
                    <a:pt x="12" y="13"/>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2"/>
            <p:cNvSpPr/>
            <p:nvPr/>
          </p:nvSpPr>
          <p:spPr>
            <a:xfrm>
              <a:off x="5520025" y="2174500"/>
              <a:ext cx="925" cy="25"/>
            </a:xfrm>
            <a:custGeom>
              <a:rect b="b" l="l" r="r" t="t"/>
              <a:pathLst>
                <a:path extrusionOk="0" h="1" w="37">
                  <a:moveTo>
                    <a:pt x="36" y="1"/>
                  </a:moveTo>
                  <a:lnTo>
                    <a:pt x="0" y="1"/>
                  </a:lnTo>
                  <a:cubicBezTo>
                    <a:pt x="12" y="1"/>
                    <a:pt x="12"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2"/>
            <p:cNvSpPr/>
            <p:nvPr/>
          </p:nvSpPr>
          <p:spPr>
            <a:xfrm>
              <a:off x="5519600" y="2174800"/>
              <a:ext cx="1700" cy="325"/>
            </a:xfrm>
            <a:custGeom>
              <a:rect b="b" l="l" r="r" t="t"/>
              <a:pathLst>
                <a:path extrusionOk="0" h="13" w="68">
                  <a:moveTo>
                    <a:pt x="53" y="1"/>
                  </a:moveTo>
                  <a:cubicBezTo>
                    <a:pt x="46" y="8"/>
                    <a:pt x="35" y="11"/>
                    <a:pt x="24" y="12"/>
                  </a:cubicBezTo>
                  <a:lnTo>
                    <a:pt x="24" y="12"/>
                  </a:lnTo>
                  <a:cubicBezTo>
                    <a:pt x="43" y="11"/>
                    <a:pt x="67" y="8"/>
                    <a:pt x="53" y="1"/>
                  </a:cubicBezTo>
                  <a:close/>
                  <a:moveTo>
                    <a:pt x="24" y="12"/>
                  </a:moveTo>
                  <a:cubicBezTo>
                    <a:pt x="11" y="12"/>
                    <a:pt x="1" y="12"/>
                    <a:pt x="6" y="12"/>
                  </a:cubicBezTo>
                  <a:cubicBezTo>
                    <a:pt x="10" y="12"/>
                    <a:pt x="17" y="12"/>
                    <a:pt x="24"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2"/>
            <p:cNvSpPr/>
            <p:nvPr/>
          </p:nvSpPr>
          <p:spPr>
            <a:xfrm>
              <a:off x="5522400" y="2175850"/>
              <a:ext cx="625" cy="175"/>
            </a:xfrm>
            <a:custGeom>
              <a:rect b="b" l="l" r="r" t="t"/>
              <a:pathLst>
                <a:path extrusionOk="0" h="7" w="25">
                  <a:moveTo>
                    <a:pt x="12" y="1"/>
                  </a:moveTo>
                  <a:cubicBezTo>
                    <a:pt x="9" y="1"/>
                    <a:pt x="5" y="2"/>
                    <a:pt x="1" y="6"/>
                  </a:cubicBezTo>
                  <a:lnTo>
                    <a:pt x="24" y="6"/>
                  </a:lnTo>
                  <a:cubicBezTo>
                    <a:pt x="24" y="6"/>
                    <a:pt x="19"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2"/>
            <p:cNvSpPr/>
            <p:nvPr/>
          </p:nvSpPr>
          <p:spPr>
            <a:xfrm>
              <a:off x="5527475" y="2175100"/>
              <a:ext cx="1200" cy="325"/>
            </a:xfrm>
            <a:custGeom>
              <a:rect b="b" l="l" r="r" t="t"/>
              <a:pathLst>
                <a:path extrusionOk="0" h="13" w="48">
                  <a:moveTo>
                    <a:pt x="12" y="0"/>
                  </a:moveTo>
                  <a:cubicBezTo>
                    <a:pt x="0" y="0"/>
                    <a:pt x="0" y="0"/>
                    <a:pt x="0" y="12"/>
                  </a:cubicBezTo>
                  <a:cubicBezTo>
                    <a:pt x="48" y="0"/>
                    <a:pt x="0"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2"/>
            <p:cNvSpPr/>
            <p:nvPr/>
          </p:nvSpPr>
          <p:spPr>
            <a:xfrm>
              <a:off x="5520625" y="2176300"/>
              <a:ext cx="625" cy="25"/>
            </a:xfrm>
            <a:custGeom>
              <a:rect b="b" l="l" r="r" t="t"/>
              <a:pathLst>
                <a:path extrusionOk="0" h="1" w="25">
                  <a:moveTo>
                    <a:pt x="24" y="0"/>
                  </a:moveTo>
                  <a:cubicBezTo>
                    <a:pt x="12" y="0"/>
                    <a:pt x="24" y="0"/>
                    <a:pt x="24" y="0"/>
                  </a:cubicBezTo>
                  <a:cubicBezTo>
                    <a:pt x="0" y="0"/>
                    <a:pt x="0"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2"/>
            <p:cNvSpPr/>
            <p:nvPr/>
          </p:nvSpPr>
          <p:spPr>
            <a:xfrm>
              <a:off x="5520150" y="2176300"/>
              <a:ext cx="3175" cy="600"/>
            </a:xfrm>
            <a:custGeom>
              <a:rect b="b" l="l" r="r" t="t"/>
              <a:pathLst>
                <a:path extrusionOk="0" h="24" w="127">
                  <a:moveTo>
                    <a:pt x="44" y="7"/>
                  </a:moveTo>
                  <a:cubicBezTo>
                    <a:pt x="24" y="8"/>
                    <a:pt x="0" y="12"/>
                    <a:pt x="7" y="12"/>
                  </a:cubicBezTo>
                  <a:lnTo>
                    <a:pt x="44" y="7"/>
                  </a:lnTo>
                  <a:close/>
                  <a:moveTo>
                    <a:pt x="91" y="0"/>
                  </a:moveTo>
                  <a:lnTo>
                    <a:pt x="44" y="7"/>
                  </a:lnTo>
                  <a:lnTo>
                    <a:pt x="44" y="7"/>
                  </a:lnTo>
                  <a:cubicBezTo>
                    <a:pt x="45" y="7"/>
                    <a:pt x="47" y="7"/>
                    <a:pt x="49" y="7"/>
                  </a:cubicBezTo>
                  <a:cubicBezTo>
                    <a:pt x="59" y="7"/>
                    <a:pt x="67" y="8"/>
                    <a:pt x="67" y="12"/>
                  </a:cubicBezTo>
                  <a:lnTo>
                    <a:pt x="31" y="12"/>
                  </a:lnTo>
                  <a:cubicBezTo>
                    <a:pt x="7" y="24"/>
                    <a:pt x="7" y="24"/>
                    <a:pt x="31" y="24"/>
                  </a:cubicBezTo>
                  <a:cubicBezTo>
                    <a:pt x="55" y="24"/>
                    <a:pt x="103" y="12"/>
                    <a:pt x="126" y="12"/>
                  </a:cubicBezTo>
                  <a:cubicBezTo>
                    <a:pt x="114" y="12"/>
                    <a:pt x="31" y="12"/>
                    <a:pt x="9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2"/>
            <p:cNvSpPr/>
            <p:nvPr/>
          </p:nvSpPr>
          <p:spPr>
            <a:xfrm>
              <a:off x="5524775" y="2175700"/>
              <a:ext cx="2425" cy="325"/>
            </a:xfrm>
            <a:custGeom>
              <a:rect b="b" l="l" r="r" t="t"/>
              <a:pathLst>
                <a:path extrusionOk="0" h="13" w="97">
                  <a:moveTo>
                    <a:pt x="25" y="0"/>
                  </a:moveTo>
                  <a:lnTo>
                    <a:pt x="1" y="12"/>
                  </a:lnTo>
                  <a:cubicBezTo>
                    <a:pt x="9" y="8"/>
                    <a:pt x="15" y="7"/>
                    <a:pt x="21" y="7"/>
                  </a:cubicBezTo>
                  <a:cubicBezTo>
                    <a:pt x="33" y="7"/>
                    <a:pt x="41" y="12"/>
                    <a:pt x="49" y="12"/>
                  </a:cubicBezTo>
                  <a:cubicBezTo>
                    <a:pt x="96" y="0"/>
                    <a:pt x="37" y="0"/>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2"/>
            <p:cNvSpPr/>
            <p:nvPr/>
          </p:nvSpPr>
          <p:spPr>
            <a:xfrm>
              <a:off x="5522700" y="2177475"/>
              <a:ext cx="625" cy="325"/>
            </a:xfrm>
            <a:custGeom>
              <a:rect b="b" l="l" r="r" t="t"/>
              <a:pathLst>
                <a:path extrusionOk="0" h="13" w="25">
                  <a:moveTo>
                    <a:pt x="1" y="1"/>
                  </a:moveTo>
                  <a:lnTo>
                    <a:pt x="12"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2"/>
            <p:cNvSpPr/>
            <p:nvPr/>
          </p:nvSpPr>
          <p:spPr>
            <a:xfrm>
              <a:off x="5521800" y="2177775"/>
              <a:ext cx="925" cy="25"/>
            </a:xfrm>
            <a:custGeom>
              <a:rect b="b" l="l" r="r" t="t"/>
              <a:pathLst>
                <a:path extrusionOk="0" h="1" w="37">
                  <a:moveTo>
                    <a:pt x="25" y="1"/>
                  </a:moveTo>
                  <a:lnTo>
                    <a:pt x="1" y="1"/>
                  </a:lnTo>
                  <a:lnTo>
                    <a:pt x="37"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2"/>
            <p:cNvSpPr/>
            <p:nvPr/>
          </p:nvSpPr>
          <p:spPr>
            <a:xfrm>
              <a:off x="5521500" y="2177775"/>
              <a:ext cx="325" cy="325"/>
            </a:xfrm>
            <a:custGeom>
              <a:rect b="b" l="l" r="r" t="t"/>
              <a:pathLst>
                <a:path extrusionOk="0" h="13" w="13">
                  <a:moveTo>
                    <a:pt x="13" y="13"/>
                  </a:moveTo>
                  <a:lnTo>
                    <a:pt x="13" y="13"/>
                  </a:ln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2"/>
            <p:cNvSpPr/>
            <p:nvPr/>
          </p:nvSpPr>
          <p:spPr>
            <a:xfrm>
              <a:off x="5521800" y="2178250"/>
              <a:ext cx="600" cy="150"/>
            </a:xfrm>
            <a:custGeom>
              <a:rect b="b" l="l" r="r" t="t"/>
              <a:pathLst>
                <a:path extrusionOk="0" h="6" w="24">
                  <a:moveTo>
                    <a:pt x="20" y="0"/>
                  </a:moveTo>
                  <a:cubicBezTo>
                    <a:pt x="18" y="0"/>
                    <a:pt x="13" y="1"/>
                    <a:pt x="1" y="5"/>
                  </a:cubicBezTo>
                  <a:lnTo>
                    <a:pt x="13" y="5"/>
                  </a:lnTo>
                  <a:cubicBezTo>
                    <a:pt x="13" y="5"/>
                    <a:pt x="23" y="0"/>
                    <a:pt x="2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2"/>
            <p:cNvSpPr/>
            <p:nvPr/>
          </p:nvSpPr>
          <p:spPr>
            <a:xfrm>
              <a:off x="5536400" y="2178075"/>
              <a:ext cx="1200" cy="325"/>
            </a:xfrm>
            <a:custGeom>
              <a:rect b="b" l="l" r="r" t="t"/>
              <a:pathLst>
                <a:path extrusionOk="0" h="13" w="48">
                  <a:moveTo>
                    <a:pt x="48" y="1"/>
                  </a:moveTo>
                  <a:cubicBezTo>
                    <a:pt x="24" y="1"/>
                    <a:pt x="12" y="12"/>
                    <a:pt x="0" y="12"/>
                  </a:cubicBezTo>
                  <a:lnTo>
                    <a:pt x="36" y="12"/>
                  </a:lnTo>
                  <a:cubicBezTo>
                    <a:pt x="36" y="12"/>
                    <a:pt x="36" y="1"/>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2"/>
            <p:cNvSpPr/>
            <p:nvPr/>
          </p:nvSpPr>
          <p:spPr>
            <a:xfrm>
              <a:off x="5535500" y="2178375"/>
              <a:ext cx="1675" cy="325"/>
            </a:xfrm>
            <a:custGeom>
              <a:rect b="b" l="l" r="r" t="t"/>
              <a:pathLst>
                <a:path extrusionOk="0" h="13" w="67">
                  <a:moveTo>
                    <a:pt x="24" y="0"/>
                  </a:moveTo>
                  <a:cubicBezTo>
                    <a:pt x="1" y="0"/>
                    <a:pt x="36" y="0"/>
                    <a:pt x="24" y="12"/>
                  </a:cubicBezTo>
                  <a:lnTo>
                    <a:pt x="60" y="12"/>
                  </a:lnTo>
                  <a:cubicBezTo>
                    <a:pt x="66" y="6"/>
                    <a:pt x="57" y="6"/>
                    <a:pt x="47" y="6"/>
                  </a:cubicBezTo>
                  <a:cubicBezTo>
                    <a:pt x="36" y="6"/>
                    <a:pt x="24" y="6"/>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2"/>
            <p:cNvSpPr/>
            <p:nvPr/>
          </p:nvSpPr>
          <p:spPr>
            <a:xfrm>
              <a:off x="5534025" y="2181950"/>
              <a:ext cx="2100" cy="625"/>
            </a:xfrm>
            <a:custGeom>
              <a:rect b="b" l="l" r="r" t="t"/>
              <a:pathLst>
                <a:path extrusionOk="0" h="25" w="84">
                  <a:moveTo>
                    <a:pt x="48" y="0"/>
                  </a:moveTo>
                  <a:cubicBezTo>
                    <a:pt x="36" y="6"/>
                    <a:pt x="30" y="9"/>
                    <a:pt x="24" y="9"/>
                  </a:cubicBezTo>
                  <a:cubicBezTo>
                    <a:pt x="18" y="9"/>
                    <a:pt x="12" y="6"/>
                    <a:pt x="0" y="0"/>
                  </a:cubicBezTo>
                  <a:lnTo>
                    <a:pt x="0" y="0"/>
                  </a:lnTo>
                  <a:cubicBezTo>
                    <a:pt x="24" y="12"/>
                    <a:pt x="12" y="12"/>
                    <a:pt x="24" y="24"/>
                  </a:cubicBezTo>
                  <a:lnTo>
                    <a:pt x="71" y="24"/>
                  </a:lnTo>
                  <a:lnTo>
                    <a:pt x="48" y="12"/>
                  </a:lnTo>
                  <a:lnTo>
                    <a:pt x="71" y="12"/>
                  </a:lnTo>
                  <a:cubicBezTo>
                    <a:pt x="83" y="6"/>
                    <a:pt x="74" y="6"/>
                    <a:pt x="64" y="6"/>
                  </a:cubicBezTo>
                  <a:cubicBezTo>
                    <a:pt x="54" y="6"/>
                    <a:pt x="42" y="6"/>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2"/>
            <p:cNvSpPr/>
            <p:nvPr/>
          </p:nvSpPr>
          <p:spPr>
            <a:xfrm>
              <a:off x="5564675" y="2174500"/>
              <a:ext cx="25" cy="325"/>
            </a:xfrm>
            <a:custGeom>
              <a:rect b="b" l="l" r="r" t="t"/>
              <a:pathLst>
                <a:path extrusionOk="0" h="13" w="1">
                  <a:moveTo>
                    <a:pt x="0" y="13"/>
                  </a:moveTo>
                  <a:cubicBezTo>
                    <a:pt x="0" y="13"/>
                    <a:pt x="0" y="13"/>
                    <a:pt x="0" y="1"/>
                  </a:cubicBezTo>
                  <a:lnTo>
                    <a:pt x="0" y="1"/>
                  </a:lnTo>
                  <a:lnTo>
                    <a:pt x="0" y="13"/>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2"/>
            <p:cNvSpPr/>
            <p:nvPr/>
          </p:nvSpPr>
          <p:spPr>
            <a:xfrm>
              <a:off x="5540550" y="2156225"/>
              <a:ext cx="1225" cy="1350"/>
            </a:xfrm>
            <a:custGeom>
              <a:rect b="b" l="l" r="r" t="t"/>
              <a:pathLst>
                <a:path extrusionOk="0" h="54" w="49">
                  <a:moveTo>
                    <a:pt x="28" y="0"/>
                  </a:moveTo>
                  <a:cubicBezTo>
                    <a:pt x="23" y="0"/>
                    <a:pt x="21" y="5"/>
                    <a:pt x="13" y="5"/>
                  </a:cubicBezTo>
                  <a:lnTo>
                    <a:pt x="1" y="53"/>
                  </a:lnTo>
                  <a:cubicBezTo>
                    <a:pt x="25" y="41"/>
                    <a:pt x="1" y="41"/>
                    <a:pt x="13" y="17"/>
                  </a:cubicBezTo>
                  <a:lnTo>
                    <a:pt x="13" y="17"/>
                  </a:lnTo>
                  <a:cubicBezTo>
                    <a:pt x="25" y="17"/>
                    <a:pt x="25" y="41"/>
                    <a:pt x="25" y="41"/>
                  </a:cubicBezTo>
                  <a:cubicBezTo>
                    <a:pt x="49" y="5"/>
                    <a:pt x="1" y="29"/>
                    <a:pt x="37" y="5"/>
                  </a:cubicBezTo>
                  <a:cubicBezTo>
                    <a:pt x="33" y="1"/>
                    <a:pt x="30" y="0"/>
                    <a:pt x="2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2"/>
            <p:cNvSpPr/>
            <p:nvPr/>
          </p:nvSpPr>
          <p:spPr>
            <a:xfrm>
              <a:off x="5562875" y="2170925"/>
              <a:ext cx="1525" cy="2700"/>
            </a:xfrm>
            <a:custGeom>
              <a:rect b="b" l="l" r="r" t="t"/>
              <a:pathLst>
                <a:path extrusionOk="0" h="108" w="61">
                  <a:moveTo>
                    <a:pt x="60" y="1"/>
                  </a:moveTo>
                  <a:cubicBezTo>
                    <a:pt x="38" y="34"/>
                    <a:pt x="26" y="78"/>
                    <a:pt x="5" y="103"/>
                  </a:cubicBezTo>
                  <a:lnTo>
                    <a:pt x="5" y="103"/>
                  </a:lnTo>
                  <a:cubicBezTo>
                    <a:pt x="5" y="103"/>
                    <a:pt x="4" y="103"/>
                    <a:pt x="4" y="103"/>
                  </a:cubicBezTo>
                  <a:cubicBezTo>
                    <a:pt x="2" y="103"/>
                    <a:pt x="1" y="104"/>
                    <a:pt x="1" y="108"/>
                  </a:cubicBezTo>
                  <a:cubicBezTo>
                    <a:pt x="2" y="106"/>
                    <a:pt x="4" y="105"/>
                    <a:pt x="5" y="103"/>
                  </a:cubicBezTo>
                  <a:lnTo>
                    <a:pt x="5" y="103"/>
                  </a:lnTo>
                  <a:cubicBezTo>
                    <a:pt x="9" y="104"/>
                    <a:pt x="13" y="108"/>
                    <a:pt x="13" y="108"/>
                  </a:cubicBezTo>
                  <a:cubicBezTo>
                    <a:pt x="13" y="84"/>
                    <a:pt x="37" y="60"/>
                    <a:pt x="49" y="37"/>
                  </a:cubicBezTo>
                  <a:lnTo>
                    <a:pt x="49" y="48"/>
                  </a:lnTo>
                  <a:cubicBezTo>
                    <a:pt x="60" y="25"/>
                    <a:pt x="60" y="25"/>
                    <a:pt x="6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2"/>
            <p:cNvSpPr/>
            <p:nvPr/>
          </p:nvSpPr>
          <p:spPr>
            <a:xfrm>
              <a:off x="5562875" y="2173600"/>
              <a:ext cx="325" cy="625"/>
            </a:xfrm>
            <a:custGeom>
              <a:rect b="b" l="l" r="r" t="t"/>
              <a:pathLst>
                <a:path extrusionOk="0" h="25" w="13">
                  <a:moveTo>
                    <a:pt x="13" y="1"/>
                  </a:moveTo>
                  <a:cubicBezTo>
                    <a:pt x="1" y="13"/>
                    <a:pt x="1" y="13"/>
                    <a:pt x="1" y="13"/>
                  </a:cubicBezTo>
                  <a:cubicBezTo>
                    <a:pt x="1" y="13"/>
                    <a:pt x="1" y="25"/>
                    <a:pt x="1" y="25"/>
                  </a:cubicBezTo>
                  <a:cubicBezTo>
                    <a:pt x="13" y="13"/>
                    <a:pt x="13" y="13"/>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2"/>
            <p:cNvSpPr/>
            <p:nvPr/>
          </p:nvSpPr>
          <p:spPr>
            <a:xfrm>
              <a:off x="5545025" y="2159025"/>
              <a:ext cx="325" cy="325"/>
            </a:xfrm>
            <a:custGeom>
              <a:rect b="b" l="l" r="r" t="t"/>
              <a:pathLst>
                <a:path extrusionOk="0" h="13" w="13">
                  <a:moveTo>
                    <a:pt x="1" y="1"/>
                  </a:moveTo>
                  <a:lnTo>
                    <a:pt x="12" y="12"/>
                  </a:lnTo>
                  <a:cubicBezTo>
                    <a:pt x="12" y="1"/>
                    <a:pt x="12"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2"/>
            <p:cNvSpPr/>
            <p:nvPr/>
          </p:nvSpPr>
          <p:spPr>
            <a:xfrm>
              <a:off x="5566450" y="2174500"/>
              <a:ext cx="325" cy="325"/>
            </a:xfrm>
            <a:custGeom>
              <a:rect b="b" l="l" r="r" t="t"/>
              <a:pathLst>
                <a:path extrusionOk="0" h="13" w="13">
                  <a:moveTo>
                    <a:pt x="1" y="1"/>
                  </a:moveTo>
                  <a:cubicBezTo>
                    <a:pt x="1" y="1"/>
                    <a:pt x="13" y="13"/>
                    <a:pt x="13" y="13"/>
                  </a:cubicBezTo>
                  <a:cubicBezTo>
                    <a:pt x="13" y="13"/>
                    <a:pt x="13" y="13"/>
                    <a:pt x="13"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2"/>
            <p:cNvSpPr/>
            <p:nvPr/>
          </p:nvSpPr>
          <p:spPr>
            <a:xfrm>
              <a:off x="5551275" y="2178375"/>
              <a:ext cx="725" cy="750"/>
            </a:xfrm>
            <a:custGeom>
              <a:rect b="b" l="l" r="r" t="t"/>
              <a:pathLst>
                <a:path extrusionOk="0" h="30" w="29">
                  <a:moveTo>
                    <a:pt x="28" y="10"/>
                  </a:moveTo>
                  <a:cubicBezTo>
                    <a:pt x="28" y="10"/>
                    <a:pt x="27" y="11"/>
                    <a:pt x="24" y="14"/>
                  </a:cubicBezTo>
                  <a:lnTo>
                    <a:pt x="24" y="14"/>
                  </a:lnTo>
                  <a:cubicBezTo>
                    <a:pt x="27" y="12"/>
                    <a:pt x="29" y="10"/>
                    <a:pt x="28" y="10"/>
                  </a:cubicBezTo>
                  <a:close/>
                  <a:moveTo>
                    <a:pt x="12" y="0"/>
                  </a:moveTo>
                  <a:lnTo>
                    <a:pt x="1" y="24"/>
                  </a:lnTo>
                  <a:cubicBezTo>
                    <a:pt x="1" y="28"/>
                    <a:pt x="2" y="30"/>
                    <a:pt x="4" y="30"/>
                  </a:cubicBezTo>
                  <a:cubicBezTo>
                    <a:pt x="7" y="30"/>
                    <a:pt x="12" y="24"/>
                    <a:pt x="12" y="24"/>
                  </a:cubicBezTo>
                  <a:cubicBezTo>
                    <a:pt x="18" y="19"/>
                    <a:pt x="21" y="16"/>
                    <a:pt x="24" y="14"/>
                  </a:cubicBezTo>
                  <a:lnTo>
                    <a:pt x="24" y="14"/>
                  </a:lnTo>
                  <a:cubicBezTo>
                    <a:pt x="22" y="14"/>
                    <a:pt x="21" y="15"/>
                    <a:pt x="20" y="15"/>
                  </a:cubicBezTo>
                  <a:cubicBezTo>
                    <a:pt x="16" y="15"/>
                    <a:pt x="12"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2"/>
            <p:cNvSpPr/>
            <p:nvPr/>
          </p:nvSpPr>
          <p:spPr>
            <a:xfrm>
              <a:off x="5540850" y="2156350"/>
              <a:ext cx="25" cy="25"/>
            </a:xfrm>
            <a:custGeom>
              <a:rect b="b" l="l" r="r" t="t"/>
              <a:pathLst>
                <a:path extrusionOk="0" h="1" w="1">
                  <a:moveTo>
                    <a:pt x="1" y="0"/>
                  </a:moveTo>
                  <a:lnTo>
                    <a:pt x="1" y="0"/>
                  </a:lnTo>
                  <a:lnTo>
                    <a:pt x="1"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2"/>
            <p:cNvSpPr/>
            <p:nvPr/>
          </p:nvSpPr>
          <p:spPr>
            <a:xfrm>
              <a:off x="5564075" y="2174625"/>
              <a:ext cx="625" cy="500"/>
            </a:xfrm>
            <a:custGeom>
              <a:rect b="b" l="l" r="r" t="t"/>
              <a:pathLst>
                <a:path extrusionOk="0" h="20" w="25">
                  <a:moveTo>
                    <a:pt x="5" y="1"/>
                  </a:moveTo>
                  <a:cubicBezTo>
                    <a:pt x="5" y="1"/>
                    <a:pt x="3" y="3"/>
                    <a:pt x="1" y="8"/>
                  </a:cubicBezTo>
                  <a:lnTo>
                    <a:pt x="10" y="12"/>
                  </a:lnTo>
                  <a:lnTo>
                    <a:pt x="10" y="12"/>
                  </a:lnTo>
                  <a:cubicBezTo>
                    <a:pt x="7" y="8"/>
                    <a:pt x="7" y="1"/>
                    <a:pt x="5" y="1"/>
                  </a:cubicBezTo>
                  <a:close/>
                  <a:moveTo>
                    <a:pt x="24" y="8"/>
                  </a:moveTo>
                  <a:cubicBezTo>
                    <a:pt x="20" y="12"/>
                    <a:pt x="17" y="14"/>
                    <a:pt x="14" y="14"/>
                  </a:cubicBezTo>
                  <a:lnTo>
                    <a:pt x="14" y="14"/>
                  </a:lnTo>
                  <a:lnTo>
                    <a:pt x="10" y="12"/>
                  </a:lnTo>
                  <a:lnTo>
                    <a:pt x="10" y="12"/>
                  </a:lnTo>
                  <a:cubicBezTo>
                    <a:pt x="11" y="14"/>
                    <a:pt x="12" y="14"/>
                    <a:pt x="13" y="14"/>
                  </a:cubicBezTo>
                  <a:cubicBezTo>
                    <a:pt x="14" y="14"/>
                    <a:pt x="14" y="14"/>
                    <a:pt x="14" y="14"/>
                  </a:cubicBezTo>
                  <a:lnTo>
                    <a:pt x="14" y="14"/>
                  </a:lnTo>
                  <a:lnTo>
                    <a:pt x="24" y="19"/>
                  </a:lnTo>
                  <a:lnTo>
                    <a:pt x="24" y="8"/>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2"/>
            <p:cNvSpPr/>
            <p:nvPr/>
          </p:nvSpPr>
          <p:spPr>
            <a:xfrm>
              <a:off x="5284275" y="2152475"/>
              <a:ext cx="327450" cy="249875"/>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2"/>
            <p:cNvSpPr/>
            <p:nvPr/>
          </p:nvSpPr>
          <p:spPr>
            <a:xfrm>
              <a:off x="5575100" y="2174200"/>
              <a:ext cx="600" cy="1225"/>
            </a:xfrm>
            <a:custGeom>
              <a:rect b="b" l="l" r="r" t="t"/>
              <a:pathLst>
                <a:path extrusionOk="0" h="49" w="24">
                  <a:moveTo>
                    <a:pt x="24" y="1"/>
                  </a:moveTo>
                  <a:lnTo>
                    <a:pt x="0" y="48"/>
                  </a:lnTo>
                  <a:lnTo>
                    <a:pt x="12" y="2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2"/>
            <p:cNvSpPr/>
            <p:nvPr/>
          </p:nvSpPr>
          <p:spPr>
            <a:xfrm>
              <a:off x="5574800" y="2173025"/>
              <a:ext cx="25" cy="325"/>
            </a:xfrm>
            <a:custGeom>
              <a:rect b="b" l="l" r="r" t="t"/>
              <a:pathLst>
                <a:path extrusionOk="0" h="13" w="1">
                  <a:moveTo>
                    <a:pt x="0" y="0"/>
                  </a:moveTo>
                  <a:cubicBezTo>
                    <a:pt x="0" y="0"/>
                    <a:pt x="0" y="0"/>
                    <a:pt x="0" y="12"/>
                  </a:cubicBezTo>
                  <a:cubicBezTo>
                    <a:pt x="0" y="12"/>
                    <a:pt x="0" y="12"/>
                    <a:pt x="0"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2"/>
            <p:cNvSpPr/>
            <p:nvPr/>
          </p:nvSpPr>
          <p:spPr>
            <a:xfrm>
              <a:off x="5573600" y="2172725"/>
              <a:ext cx="925" cy="1500"/>
            </a:xfrm>
            <a:custGeom>
              <a:rect b="b" l="l" r="r" t="t"/>
              <a:pathLst>
                <a:path extrusionOk="0" h="60" w="37">
                  <a:moveTo>
                    <a:pt x="36" y="0"/>
                  </a:moveTo>
                  <a:lnTo>
                    <a:pt x="12" y="12"/>
                  </a:lnTo>
                  <a:lnTo>
                    <a:pt x="1" y="60"/>
                  </a:lnTo>
                  <a:cubicBezTo>
                    <a:pt x="24" y="48"/>
                    <a:pt x="1" y="36"/>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2"/>
            <p:cNvSpPr/>
            <p:nvPr/>
          </p:nvSpPr>
          <p:spPr>
            <a:xfrm>
              <a:off x="5570025" y="2172425"/>
              <a:ext cx="3000" cy="2375"/>
            </a:xfrm>
            <a:custGeom>
              <a:rect b="b" l="l" r="r" t="t"/>
              <a:pathLst>
                <a:path extrusionOk="0" h="95" w="120">
                  <a:moveTo>
                    <a:pt x="84" y="0"/>
                  </a:moveTo>
                  <a:lnTo>
                    <a:pt x="84" y="0"/>
                  </a:lnTo>
                  <a:cubicBezTo>
                    <a:pt x="36" y="12"/>
                    <a:pt x="48" y="84"/>
                    <a:pt x="1" y="84"/>
                  </a:cubicBezTo>
                  <a:cubicBezTo>
                    <a:pt x="3" y="91"/>
                    <a:pt x="6" y="94"/>
                    <a:pt x="10" y="94"/>
                  </a:cubicBezTo>
                  <a:cubicBezTo>
                    <a:pt x="26" y="94"/>
                    <a:pt x="58" y="37"/>
                    <a:pt x="75" y="37"/>
                  </a:cubicBezTo>
                  <a:cubicBezTo>
                    <a:pt x="79" y="37"/>
                    <a:pt x="82" y="40"/>
                    <a:pt x="84" y="48"/>
                  </a:cubicBezTo>
                  <a:cubicBezTo>
                    <a:pt x="84" y="16"/>
                    <a:pt x="95" y="16"/>
                    <a:pt x="105" y="16"/>
                  </a:cubicBezTo>
                  <a:lnTo>
                    <a:pt x="105" y="16"/>
                  </a:lnTo>
                  <a:cubicBezTo>
                    <a:pt x="110" y="16"/>
                    <a:pt x="116" y="16"/>
                    <a:pt x="120" y="12"/>
                  </a:cubicBezTo>
                  <a:cubicBezTo>
                    <a:pt x="118" y="11"/>
                    <a:pt x="116" y="10"/>
                    <a:pt x="114" y="10"/>
                  </a:cubicBezTo>
                  <a:cubicBezTo>
                    <a:pt x="104" y="10"/>
                    <a:pt x="88" y="22"/>
                    <a:pt x="81" y="22"/>
                  </a:cubicBezTo>
                  <a:cubicBezTo>
                    <a:pt x="76" y="22"/>
                    <a:pt x="76" y="17"/>
                    <a:pt x="8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2"/>
            <p:cNvSpPr/>
            <p:nvPr/>
          </p:nvSpPr>
          <p:spPr>
            <a:xfrm>
              <a:off x="5571450" y="2174300"/>
              <a:ext cx="575" cy="725"/>
            </a:xfrm>
            <a:custGeom>
              <a:rect b="b" l="l" r="r" t="t"/>
              <a:pathLst>
                <a:path extrusionOk="0" h="29" w="23">
                  <a:moveTo>
                    <a:pt x="16" y="1"/>
                  </a:moveTo>
                  <a:cubicBezTo>
                    <a:pt x="13" y="1"/>
                    <a:pt x="8" y="4"/>
                    <a:pt x="3" y="9"/>
                  </a:cubicBezTo>
                  <a:cubicBezTo>
                    <a:pt x="12" y="9"/>
                    <a:pt x="1" y="29"/>
                    <a:pt x="5" y="29"/>
                  </a:cubicBezTo>
                  <a:cubicBezTo>
                    <a:pt x="6" y="29"/>
                    <a:pt x="9" y="27"/>
                    <a:pt x="15" y="21"/>
                  </a:cubicBezTo>
                  <a:cubicBezTo>
                    <a:pt x="22" y="7"/>
                    <a:pt x="21" y="1"/>
                    <a:pt x="1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2"/>
            <p:cNvSpPr/>
            <p:nvPr/>
          </p:nvSpPr>
          <p:spPr>
            <a:xfrm>
              <a:off x="5570925" y="2171825"/>
              <a:ext cx="325" cy="625"/>
            </a:xfrm>
            <a:custGeom>
              <a:rect b="b" l="l" r="r" t="t"/>
              <a:pathLst>
                <a:path extrusionOk="0" h="25" w="13">
                  <a:moveTo>
                    <a:pt x="12" y="1"/>
                  </a:moveTo>
                  <a:lnTo>
                    <a:pt x="0" y="24"/>
                  </a:lnTo>
                  <a:lnTo>
                    <a:pt x="12" y="24"/>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2"/>
            <p:cNvSpPr/>
            <p:nvPr/>
          </p:nvSpPr>
          <p:spPr>
            <a:xfrm>
              <a:off x="5570325" y="2171225"/>
              <a:ext cx="925" cy="625"/>
            </a:xfrm>
            <a:custGeom>
              <a:rect b="b" l="l" r="r" t="t"/>
              <a:pathLst>
                <a:path extrusionOk="0" h="25" w="37">
                  <a:moveTo>
                    <a:pt x="36" y="1"/>
                  </a:moveTo>
                  <a:lnTo>
                    <a:pt x="29" y="5"/>
                  </a:lnTo>
                  <a:lnTo>
                    <a:pt x="29" y="5"/>
                  </a:lnTo>
                  <a:cubicBezTo>
                    <a:pt x="32" y="5"/>
                    <a:pt x="34" y="3"/>
                    <a:pt x="36" y="1"/>
                  </a:cubicBezTo>
                  <a:close/>
                  <a:moveTo>
                    <a:pt x="29" y="5"/>
                  </a:moveTo>
                  <a:lnTo>
                    <a:pt x="29" y="5"/>
                  </a:lnTo>
                  <a:cubicBezTo>
                    <a:pt x="20" y="9"/>
                    <a:pt x="10" y="5"/>
                    <a:pt x="1" y="25"/>
                  </a:cubicBezTo>
                  <a:lnTo>
                    <a:pt x="29" y="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2"/>
            <p:cNvSpPr/>
            <p:nvPr/>
          </p:nvSpPr>
          <p:spPr>
            <a:xfrm>
              <a:off x="5568775" y="2170225"/>
              <a:ext cx="975" cy="1075"/>
            </a:xfrm>
            <a:custGeom>
              <a:rect b="b" l="l" r="r" t="t"/>
              <a:pathLst>
                <a:path extrusionOk="0" h="43" w="39">
                  <a:moveTo>
                    <a:pt x="36" y="0"/>
                  </a:moveTo>
                  <a:cubicBezTo>
                    <a:pt x="27" y="0"/>
                    <a:pt x="0" y="42"/>
                    <a:pt x="11" y="42"/>
                  </a:cubicBezTo>
                  <a:cubicBezTo>
                    <a:pt x="12" y="42"/>
                    <a:pt x="13" y="42"/>
                    <a:pt x="15" y="41"/>
                  </a:cubicBezTo>
                  <a:cubicBezTo>
                    <a:pt x="27" y="29"/>
                    <a:pt x="27" y="5"/>
                    <a:pt x="39" y="5"/>
                  </a:cubicBezTo>
                  <a:cubicBezTo>
                    <a:pt x="39" y="2"/>
                    <a:pt x="38" y="0"/>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2"/>
            <p:cNvSpPr/>
            <p:nvPr/>
          </p:nvSpPr>
          <p:spPr>
            <a:xfrm>
              <a:off x="5565575" y="2170925"/>
              <a:ext cx="600" cy="450"/>
            </a:xfrm>
            <a:custGeom>
              <a:rect b="b" l="l" r="r" t="t"/>
              <a:pathLst>
                <a:path extrusionOk="0" h="18" w="24">
                  <a:moveTo>
                    <a:pt x="0" y="1"/>
                  </a:moveTo>
                  <a:lnTo>
                    <a:pt x="0" y="13"/>
                  </a:lnTo>
                  <a:cubicBezTo>
                    <a:pt x="0" y="16"/>
                    <a:pt x="1" y="18"/>
                    <a:pt x="3" y="18"/>
                  </a:cubicBezTo>
                  <a:cubicBezTo>
                    <a:pt x="7" y="18"/>
                    <a:pt x="15" y="9"/>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2"/>
            <p:cNvSpPr/>
            <p:nvPr/>
          </p:nvSpPr>
          <p:spPr>
            <a:xfrm>
              <a:off x="5563250" y="2175400"/>
              <a:ext cx="550" cy="625"/>
            </a:xfrm>
            <a:custGeom>
              <a:rect b="b" l="l" r="r" t="t"/>
              <a:pathLst>
                <a:path extrusionOk="0" h="25" w="22">
                  <a:moveTo>
                    <a:pt x="10" y="0"/>
                  </a:moveTo>
                  <a:cubicBezTo>
                    <a:pt x="1" y="18"/>
                    <a:pt x="0" y="23"/>
                    <a:pt x="3" y="23"/>
                  </a:cubicBezTo>
                  <a:cubicBezTo>
                    <a:pt x="6" y="23"/>
                    <a:pt x="13" y="17"/>
                    <a:pt x="17" y="17"/>
                  </a:cubicBezTo>
                  <a:cubicBezTo>
                    <a:pt x="20" y="17"/>
                    <a:pt x="22" y="19"/>
                    <a:pt x="22" y="24"/>
                  </a:cubicBezTo>
                  <a:cubicBezTo>
                    <a:pt x="22" y="12"/>
                    <a:pt x="22" y="0"/>
                    <a:pt x="1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2"/>
            <p:cNvSpPr/>
            <p:nvPr/>
          </p:nvSpPr>
          <p:spPr>
            <a:xfrm>
              <a:off x="5565875" y="2169300"/>
              <a:ext cx="600" cy="475"/>
            </a:xfrm>
            <a:custGeom>
              <a:rect b="b" l="l" r="r" t="t"/>
              <a:pathLst>
                <a:path extrusionOk="0" h="19" w="24">
                  <a:moveTo>
                    <a:pt x="16" y="0"/>
                  </a:moveTo>
                  <a:cubicBezTo>
                    <a:pt x="12" y="0"/>
                    <a:pt x="6" y="6"/>
                    <a:pt x="0" y="18"/>
                  </a:cubicBezTo>
                  <a:lnTo>
                    <a:pt x="0" y="18"/>
                  </a:lnTo>
                  <a:cubicBezTo>
                    <a:pt x="4" y="10"/>
                    <a:pt x="7" y="8"/>
                    <a:pt x="9" y="8"/>
                  </a:cubicBezTo>
                  <a:cubicBezTo>
                    <a:pt x="13" y="8"/>
                    <a:pt x="16" y="18"/>
                    <a:pt x="24" y="18"/>
                  </a:cubicBezTo>
                  <a:cubicBezTo>
                    <a:pt x="24" y="6"/>
                    <a:pt x="21" y="0"/>
                    <a:pt x="1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2"/>
            <p:cNvSpPr/>
            <p:nvPr/>
          </p:nvSpPr>
          <p:spPr>
            <a:xfrm>
              <a:off x="5563475" y="2168225"/>
              <a:ext cx="2700" cy="2425"/>
            </a:xfrm>
            <a:custGeom>
              <a:rect b="b" l="l" r="r" t="t"/>
              <a:pathLst>
                <a:path extrusionOk="0" h="97" w="108">
                  <a:moveTo>
                    <a:pt x="70" y="1"/>
                  </a:moveTo>
                  <a:cubicBezTo>
                    <a:pt x="65" y="1"/>
                    <a:pt x="57" y="4"/>
                    <a:pt x="48" y="14"/>
                  </a:cubicBezTo>
                  <a:cubicBezTo>
                    <a:pt x="36" y="25"/>
                    <a:pt x="25" y="85"/>
                    <a:pt x="1" y="97"/>
                  </a:cubicBezTo>
                  <a:cubicBezTo>
                    <a:pt x="18" y="97"/>
                    <a:pt x="52" y="61"/>
                    <a:pt x="63" y="61"/>
                  </a:cubicBezTo>
                  <a:cubicBezTo>
                    <a:pt x="67" y="61"/>
                    <a:pt x="67" y="67"/>
                    <a:pt x="60" y="85"/>
                  </a:cubicBezTo>
                  <a:lnTo>
                    <a:pt x="108" y="25"/>
                  </a:lnTo>
                  <a:cubicBezTo>
                    <a:pt x="108" y="21"/>
                    <a:pt x="107" y="20"/>
                    <a:pt x="105" y="20"/>
                  </a:cubicBezTo>
                  <a:cubicBezTo>
                    <a:pt x="97" y="20"/>
                    <a:pt x="70" y="61"/>
                    <a:pt x="60" y="61"/>
                  </a:cubicBezTo>
                  <a:cubicBezTo>
                    <a:pt x="72" y="37"/>
                    <a:pt x="84" y="37"/>
                    <a:pt x="84" y="25"/>
                  </a:cubicBezTo>
                  <a:cubicBezTo>
                    <a:pt x="84" y="11"/>
                    <a:pt x="80" y="1"/>
                    <a:pt x="7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2"/>
            <p:cNvSpPr/>
            <p:nvPr/>
          </p:nvSpPr>
          <p:spPr>
            <a:xfrm>
              <a:off x="5563275" y="2172725"/>
              <a:ext cx="825" cy="1450"/>
            </a:xfrm>
            <a:custGeom>
              <a:rect b="b" l="l" r="r" t="t"/>
              <a:pathLst>
                <a:path extrusionOk="0" h="58" w="33">
                  <a:moveTo>
                    <a:pt x="33" y="0"/>
                  </a:moveTo>
                  <a:cubicBezTo>
                    <a:pt x="33" y="24"/>
                    <a:pt x="21" y="24"/>
                    <a:pt x="9" y="36"/>
                  </a:cubicBezTo>
                  <a:cubicBezTo>
                    <a:pt x="1" y="52"/>
                    <a:pt x="1" y="57"/>
                    <a:pt x="4" y="57"/>
                  </a:cubicBezTo>
                  <a:cubicBezTo>
                    <a:pt x="11" y="57"/>
                    <a:pt x="33" y="36"/>
                    <a:pt x="33" y="36"/>
                  </a:cubicBezTo>
                  <a:lnTo>
                    <a:pt x="3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2"/>
            <p:cNvSpPr/>
            <p:nvPr/>
          </p:nvSpPr>
          <p:spPr>
            <a:xfrm>
              <a:off x="5561700" y="2169150"/>
              <a:ext cx="625" cy="25"/>
            </a:xfrm>
            <a:custGeom>
              <a:rect b="b" l="l" r="r" t="t"/>
              <a:pathLst>
                <a:path extrusionOk="0" h="1" w="25">
                  <a:moveTo>
                    <a:pt x="0" y="0"/>
                  </a:moveTo>
                  <a:lnTo>
                    <a:pt x="24" y="0"/>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2"/>
            <p:cNvSpPr/>
            <p:nvPr/>
          </p:nvSpPr>
          <p:spPr>
            <a:xfrm>
              <a:off x="5561700" y="2168250"/>
              <a:ext cx="625" cy="325"/>
            </a:xfrm>
            <a:custGeom>
              <a:rect b="b" l="l" r="r" t="t"/>
              <a:pathLst>
                <a:path extrusionOk="0" h="13" w="25">
                  <a:moveTo>
                    <a:pt x="24" y="1"/>
                  </a:moveTo>
                  <a:lnTo>
                    <a:pt x="0" y="13"/>
                  </a:lnTo>
                  <a:lnTo>
                    <a:pt x="12"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2"/>
            <p:cNvSpPr/>
            <p:nvPr/>
          </p:nvSpPr>
          <p:spPr>
            <a:xfrm>
              <a:off x="5561700" y="2167650"/>
              <a:ext cx="625" cy="325"/>
            </a:xfrm>
            <a:custGeom>
              <a:rect b="b" l="l" r="r" t="t"/>
              <a:pathLst>
                <a:path extrusionOk="0" h="13" w="25">
                  <a:moveTo>
                    <a:pt x="0" y="1"/>
                  </a:moveTo>
                  <a:lnTo>
                    <a:pt x="12"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2"/>
            <p:cNvSpPr/>
            <p:nvPr/>
          </p:nvSpPr>
          <p:spPr>
            <a:xfrm>
              <a:off x="5560800" y="2167075"/>
              <a:ext cx="325" cy="725"/>
            </a:xfrm>
            <a:custGeom>
              <a:rect b="b" l="l" r="r" t="t"/>
              <a:pathLst>
                <a:path extrusionOk="0" h="29" w="13">
                  <a:moveTo>
                    <a:pt x="12" y="12"/>
                  </a:moveTo>
                  <a:cubicBezTo>
                    <a:pt x="12" y="14"/>
                    <a:pt x="11" y="15"/>
                    <a:pt x="11" y="17"/>
                  </a:cubicBezTo>
                  <a:lnTo>
                    <a:pt x="11" y="17"/>
                  </a:lnTo>
                  <a:cubicBezTo>
                    <a:pt x="12" y="16"/>
                    <a:pt x="12" y="15"/>
                    <a:pt x="12" y="12"/>
                  </a:cubicBezTo>
                  <a:close/>
                  <a:moveTo>
                    <a:pt x="1" y="0"/>
                  </a:moveTo>
                  <a:lnTo>
                    <a:pt x="1" y="24"/>
                  </a:lnTo>
                  <a:cubicBezTo>
                    <a:pt x="1" y="22"/>
                    <a:pt x="1" y="21"/>
                    <a:pt x="1" y="21"/>
                  </a:cubicBezTo>
                  <a:cubicBezTo>
                    <a:pt x="1" y="21"/>
                    <a:pt x="1" y="28"/>
                    <a:pt x="4" y="28"/>
                  </a:cubicBezTo>
                  <a:cubicBezTo>
                    <a:pt x="5" y="28"/>
                    <a:pt x="8" y="26"/>
                    <a:pt x="11" y="17"/>
                  </a:cubicBezTo>
                  <a:lnTo>
                    <a:pt x="11" y="17"/>
                  </a:lnTo>
                  <a:cubicBezTo>
                    <a:pt x="11" y="17"/>
                    <a:pt x="10" y="17"/>
                    <a:pt x="10" y="17"/>
                  </a:cubicBezTo>
                  <a:cubicBezTo>
                    <a:pt x="7" y="17"/>
                    <a:pt x="1" y="8"/>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2"/>
            <p:cNvSpPr/>
            <p:nvPr/>
          </p:nvSpPr>
          <p:spPr>
            <a:xfrm>
              <a:off x="5550075" y="2178075"/>
              <a:ext cx="625" cy="1225"/>
            </a:xfrm>
            <a:custGeom>
              <a:rect b="b" l="l" r="r" t="t"/>
              <a:pathLst>
                <a:path extrusionOk="0" h="49" w="25">
                  <a:moveTo>
                    <a:pt x="25" y="1"/>
                  </a:moveTo>
                  <a:lnTo>
                    <a:pt x="1" y="36"/>
                  </a:lnTo>
                  <a:cubicBezTo>
                    <a:pt x="13" y="36"/>
                    <a:pt x="13" y="36"/>
                    <a:pt x="13" y="48"/>
                  </a:cubicBezTo>
                  <a:cubicBezTo>
                    <a:pt x="25" y="36"/>
                    <a:pt x="25" y="24"/>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2"/>
            <p:cNvSpPr/>
            <p:nvPr/>
          </p:nvSpPr>
          <p:spPr>
            <a:xfrm>
              <a:off x="5549500" y="2177700"/>
              <a:ext cx="1500" cy="750"/>
            </a:xfrm>
            <a:custGeom>
              <a:rect b="b" l="l" r="r" t="t"/>
              <a:pathLst>
                <a:path extrusionOk="0" h="30" w="60">
                  <a:moveTo>
                    <a:pt x="57" y="0"/>
                  </a:moveTo>
                  <a:cubicBezTo>
                    <a:pt x="52" y="0"/>
                    <a:pt x="42" y="7"/>
                    <a:pt x="33" y="7"/>
                  </a:cubicBezTo>
                  <a:cubicBezTo>
                    <a:pt x="30" y="7"/>
                    <a:pt x="26" y="6"/>
                    <a:pt x="24" y="4"/>
                  </a:cubicBezTo>
                  <a:lnTo>
                    <a:pt x="24" y="4"/>
                  </a:lnTo>
                  <a:lnTo>
                    <a:pt x="0" y="27"/>
                  </a:lnTo>
                  <a:cubicBezTo>
                    <a:pt x="2" y="29"/>
                    <a:pt x="4" y="30"/>
                    <a:pt x="6" y="30"/>
                  </a:cubicBezTo>
                  <a:cubicBezTo>
                    <a:pt x="19" y="30"/>
                    <a:pt x="39" y="4"/>
                    <a:pt x="60" y="4"/>
                  </a:cubicBezTo>
                  <a:cubicBezTo>
                    <a:pt x="60" y="1"/>
                    <a:pt x="59" y="0"/>
                    <a:pt x="5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2"/>
            <p:cNvSpPr/>
            <p:nvPr/>
          </p:nvSpPr>
          <p:spPr>
            <a:xfrm>
              <a:off x="5542350" y="2172125"/>
              <a:ext cx="2100" cy="1350"/>
            </a:xfrm>
            <a:custGeom>
              <a:rect b="b" l="l" r="r" t="t"/>
              <a:pathLst>
                <a:path extrusionOk="0" h="54" w="84">
                  <a:moveTo>
                    <a:pt x="24" y="0"/>
                  </a:moveTo>
                  <a:cubicBezTo>
                    <a:pt x="24" y="12"/>
                    <a:pt x="0" y="36"/>
                    <a:pt x="0" y="36"/>
                  </a:cubicBezTo>
                  <a:lnTo>
                    <a:pt x="36" y="24"/>
                  </a:lnTo>
                  <a:lnTo>
                    <a:pt x="24" y="48"/>
                  </a:lnTo>
                  <a:cubicBezTo>
                    <a:pt x="24" y="52"/>
                    <a:pt x="25" y="54"/>
                    <a:pt x="26" y="54"/>
                  </a:cubicBezTo>
                  <a:cubicBezTo>
                    <a:pt x="31" y="54"/>
                    <a:pt x="42" y="30"/>
                    <a:pt x="46" y="30"/>
                  </a:cubicBezTo>
                  <a:cubicBezTo>
                    <a:pt x="47" y="30"/>
                    <a:pt x="48" y="32"/>
                    <a:pt x="48" y="36"/>
                  </a:cubicBezTo>
                  <a:cubicBezTo>
                    <a:pt x="72" y="12"/>
                    <a:pt x="60" y="12"/>
                    <a:pt x="84" y="0"/>
                  </a:cubicBezTo>
                  <a:lnTo>
                    <a:pt x="84" y="0"/>
                  </a:lnTo>
                  <a:cubicBezTo>
                    <a:pt x="76" y="4"/>
                    <a:pt x="69" y="6"/>
                    <a:pt x="63" y="6"/>
                  </a:cubicBezTo>
                  <a:cubicBezTo>
                    <a:pt x="51" y="6"/>
                    <a:pt x="40"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2"/>
            <p:cNvSpPr/>
            <p:nvPr/>
          </p:nvSpPr>
          <p:spPr>
            <a:xfrm>
              <a:off x="5553350" y="2282250"/>
              <a:ext cx="1500" cy="1300"/>
            </a:xfrm>
            <a:custGeom>
              <a:rect b="b" l="l" r="r" t="t"/>
              <a:pathLst>
                <a:path extrusionOk="0" h="52" w="60">
                  <a:moveTo>
                    <a:pt x="25" y="1"/>
                  </a:moveTo>
                  <a:cubicBezTo>
                    <a:pt x="37" y="25"/>
                    <a:pt x="1" y="13"/>
                    <a:pt x="37" y="48"/>
                  </a:cubicBezTo>
                  <a:cubicBezTo>
                    <a:pt x="41" y="50"/>
                    <a:pt x="44" y="51"/>
                    <a:pt x="47" y="51"/>
                  </a:cubicBezTo>
                  <a:cubicBezTo>
                    <a:pt x="59" y="51"/>
                    <a:pt x="54" y="30"/>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2"/>
            <p:cNvSpPr/>
            <p:nvPr/>
          </p:nvSpPr>
          <p:spPr>
            <a:xfrm>
              <a:off x="5560350" y="2261200"/>
              <a:ext cx="175" cy="250"/>
            </a:xfrm>
            <a:custGeom>
              <a:rect b="b" l="l" r="r" t="t"/>
              <a:pathLst>
                <a:path extrusionOk="0" h="10" w="7">
                  <a:moveTo>
                    <a:pt x="2" y="0"/>
                  </a:moveTo>
                  <a:cubicBezTo>
                    <a:pt x="1" y="0"/>
                    <a:pt x="1" y="3"/>
                    <a:pt x="7" y="9"/>
                  </a:cubicBezTo>
                  <a:cubicBezTo>
                    <a:pt x="7" y="3"/>
                    <a:pt x="4" y="0"/>
                    <a:pt x="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2"/>
            <p:cNvSpPr/>
            <p:nvPr/>
          </p:nvSpPr>
          <p:spPr>
            <a:xfrm>
              <a:off x="5562600" y="2256050"/>
              <a:ext cx="600" cy="325"/>
            </a:xfrm>
            <a:custGeom>
              <a:rect b="b" l="l" r="r" t="t"/>
              <a:pathLst>
                <a:path extrusionOk="0" h="13" w="24">
                  <a:moveTo>
                    <a:pt x="0" y="1"/>
                  </a:moveTo>
                  <a:lnTo>
                    <a:pt x="0" y="13"/>
                  </a:lnTo>
                  <a:lnTo>
                    <a:pt x="24" y="13"/>
                  </a:lnTo>
                  <a:cubicBezTo>
                    <a:pt x="12" y="13"/>
                    <a:pt x="12"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2"/>
            <p:cNvSpPr/>
            <p:nvPr/>
          </p:nvSpPr>
          <p:spPr>
            <a:xfrm>
              <a:off x="5558725" y="2278100"/>
              <a:ext cx="325" cy="300"/>
            </a:xfrm>
            <a:custGeom>
              <a:rect b="b" l="l" r="r" t="t"/>
              <a:pathLst>
                <a:path extrusionOk="0" h="12" w="13">
                  <a:moveTo>
                    <a:pt x="12" y="0"/>
                  </a:moveTo>
                  <a:cubicBezTo>
                    <a:pt x="0" y="0"/>
                    <a:pt x="0" y="0"/>
                    <a:pt x="12" y="12"/>
                  </a:cubicBezTo>
                  <a:cubicBezTo>
                    <a:pt x="12" y="12"/>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2"/>
            <p:cNvSpPr/>
            <p:nvPr/>
          </p:nvSpPr>
          <p:spPr>
            <a:xfrm>
              <a:off x="5559900" y="2276600"/>
              <a:ext cx="300" cy="150"/>
            </a:xfrm>
            <a:custGeom>
              <a:rect b="b" l="l" r="r" t="t"/>
              <a:pathLst>
                <a:path extrusionOk="0" h="6" w="12">
                  <a:moveTo>
                    <a:pt x="1" y="1"/>
                  </a:moveTo>
                  <a:cubicBezTo>
                    <a:pt x="5" y="4"/>
                    <a:pt x="7" y="6"/>
                    <a:pt x="9" y="6"/>
                  </a:cubicBezTo>
                  <a:cubicBezTo>
                    <a:pt x="11" y="6"/>
                    <a:pt x="9"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2"/>
            <p:cNvSpPr/>
            <p:nvPr/>
          </p:nvSpPr>
          <p:spPr>
            <a:xfrm>
              <a:off x="5560800" y="2275700"/>
              <a:ext cx="325" cy="25"/>
            </a:xfrm>
            <a:custGeom>
              <a:rect b="b" l="l" r="r" t="t"/>
              <a:pathLst>
                <a:path extrusionOk="0" h="1" w="13">
                  <a:moveTo>
                    <a:pt x="1" y="1"/>
                  </a:moveTo>
                  <a:cubicBezTo>
                    <a:pt x="1" y="1"/>
                    <a:pt x="1" y="1"/>
                    <a:pt x="1" y="1"/>
                  </a:cubicBezTo>
                  <a:cubicBezTo>
                    <a:pt x="1" y="1"/>
                    <a:pt x="12"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2"/>
            <p:cNvSpPr/>
            <p:nvPr/>
          </p:nvSpPr>
          <p:spPr>
            <a:xfrm>
              <a:off x="5558125" y="2276900"/>
              <a:ext cx="2250" cy="1750"/>
            </a:xfrm>
            <a:custGeom>
              <a:rect b="b" l="l" r="r" t="t"/>
              <a:pathLst>
                <a:path extrusionOk="0" h="70" w="90">
                  <a:moveTo>
                    <a:pt x="36" y="0"/>
                  </a:moveTo>
                  <a:cubicBezTo>
                    <a:pt x="24" y="12"/>
                    <a:pt x="24" y="12"/>
                    <a:pt x="24" y="12"/>
                  </a:cubicBezTo>
                  <a:cubicBezTo>
                    <a:pt x="0" y="12"/>
                    <a:pt x="24" y="36"/>
                    <a:pt x="36" y="48"/>
                  </a:cubicBezTo>
                  <a:cubicBezTo>
                    <a:pt x="50" y="55"/>
                    <a:pt x="75" y="70"/>
                    <a:pt x="83" y="70"/>
                  </a:cubicBezTo>
                  <a:cubicBezTo>
                    <a:pt x="89" y="70"/>
                    <a:pt x="85" y="61"/>
                    <a:pt x="60" y="36"/>
                  </a:cubicBezTo>
                  <a:lnTo>
                    <a:pt x="58" y="36"/>
                  </a:lnTo>
                  <a:cubicBezTo>
                    <a:pt x="56" y="31"/>
                    <a:pt x="48" y="19"/>
                    <a:pt x="48" y="12"/>
                  </a:cubicBezTo>
                  <a:cubicBezTo>
                    <a:pt x="48" y="12"/>
                    <a:pt x="36" y="12"/>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2"/>
            <p:cNvSpPr/>
            <p:nvPr/>
          </p:nvSpPr>
          <p:spPr>
            <a:xfrm>
              <a:off x="5556625" y="2268575"/>
              <a:ext cx="325" cy="25"/>
            </a:xfrm>
            <a:custGeom>
              <a:rect b="b" l="l" r="r" t="t"/>
              <a:pathLst>
                <a:path extrusionOk="0" h="1" w="13">
                  <a:moveTo>
                    <a:pt x="13" y="0"/>
                  </a:moveTo>
                  <a:cubicBezTo>
                    <a:pt x="13" y="0"/>
                    <a:pt x="13" y="0"/>
                    <a:pt x="13" y="0"/>
                  </a:cubicBezTo>
                  <a:cubicBezTo>
                    <a:pt x="1" y="0"/>
                    <a:pt x="1"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2"/>
            <p:cNvSpPr/>
            <p:nvPr/>
          </p:nvSpPr>
          <p:spPr>
            <a:xfrm>
              <a:off x="5556925" y="2281950"/>
              <a:ext cx="925" cy="325"/>
            </a:xfrm>
            <a:custGeom>
              <a:rect b="b" l="l" r="r" t="t"/>
              <a:pathLst>
                <a:path extrusionOk="0" h="13" w="37">
                  <a:moveTo>
                    <a:pt x="1" y="1"/>
                  </a:moveTo>
                  <a:cubicBezTo>
                    <a:pt x="1" y="1"/>
                    <a:pt x="25" y="13"/>
                    <a:pt x="37" y="13"/>
                  </a:cubicBez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2"/>
            <p:cNvSpPr/>
            <p:nvPr/>
          </p:nvSpPr>
          <p:spPr>
            <a:xfrm>
              <a:off x="5561100" y="2279275"/>
              <a:ext cx="925" cy="475"/>
            </a:xfrm>
            <a:custGeom>
              <a:rect b="b" l="l" r="r" t="t"/>
              <a:pathLst>
                <a:path extrusionOk="0" h="19" w="37">
                  <a:moveTo>
                    <a:pt x="0" y="1"/>
                  </a:moveTo>
                  <a:cubicBezTo>
                    <a:pt x="6" y="13"/>
                    <a:pt x="18" y="19"/>
                    <a:pt x="26" y="19"/>
                  </a:cubicBezTo>
                  <a:cubicBezTo>
                    <a:pt x="33" y="19"/>
                    <a:pt x="36" y="13"/>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2"/>
            <p:cNvSpPr/>
            <p:nvPr/>
          </p:nvSpPr>
          <p:spPr>
            <a:xfrm>
              <a:off x="5561700" y="2277800"/>
              <a:ext cx="1500" cy="900"/>
            </a:xfrm>
            <a:custGeom>
              <a:rect b="b" l="l" r="r" t="t"/>
              <a:pathLst>
                <a:path extrusionOk="0" h="36" w="60">
                  <a:moveTo>
                    <a:pt x="24" y="0"/>
                  </a:moveTo>
                  <a:cubicBezTo>
                    <a:pt x="36" y="12"/>
                    <a:pt x="0" y="0"/>
                    <a:pt x="36" y="36"/>
                  </a:cubicBezTo>
                  <a:cubicBezTo>
                    <a:pt x="0" y="0"/>
                    <a:pt x="60" y="24"/>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2"/>
            <p:cNvSpPr/>
            <p:nvPr/>
          </p:nvSpPr>
          <p:spPr>
            <a:xfrm>
              <a:off x="5560800" y="2275100"/>
              <a:ext cx="2400" cy="1525"/>
            </a:xfrm>
            <a:custGeom>
              <a:rect b="b" l="l" r="r" t="t"/>
              <a:pathLst>
                <a:path extrusionOk="0" h="61" w="96">
                  <a:moveTo>
                    <a:pt x="1" y="1"/>
                  </a:moveTo>
                  <a:cubicBezTo>
                    <a:pt x="1" y="6"/>
                    <a:pt x="3" y="9"/>
                    <a:pt x="6" y="11"/>
                  </a:cubicBezTo>
                  <a:lnTo>
                    <a:pt x="6" y="11"/>
                  </a:lnTo>
                  <a:cubicBezTo>
                    <a:pt x="4" y="8"/>
                    <a:pt x="3" y="5"/>
                    <a:pt x="1" y="1"/>
                  </a:cubicBezTo>
                  <a:close/>
                  <a:moveTo>
                    <a:pt x="12" y="1"/>
                  </a:moveTo>
                  <a:cubicBezTo>
                    <a:pt x="36" y="13"/>
                    <a:pt x="36" y="25"/>
                    <a:pt x="24" y="25"/>
                  </a:cubicBezTo>
                  <a:cubicBezTo>
                    <a:pt x="17" y="18"/>
                    <a:pt x="10" y="15"/>
                    <a:pt x="6" y="11"/>
                  </a:cubicBezTo>
                  <a:lnTo>
                    <a:pt x="6" y="11"/>
                  </a:lnTo>
                  <a:cubicBezTo>
                    <a:pt x="12" y="25"/>
                    <a:pt x="12" y="27"/>
                    <a:pt x="12" y="37"/>
                  </a:cubicBezTo>
                  <a:cubicBezTo>
                    <a:pt x="36" y="49"/>
                    <a:pt x="60" y="37"/>
                    <a:pt x="96" y="61"/>
                  </a:cubicBezTo>
                  <a:cubicBezTo>
                    <a:pt x="72" y="37"/>
                    <a:pt x="48" y="13"/>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2"/>
            <p:cNvSpPr/>
            <p:nvPr/>
          </p:nvSpPr>
          <p:spPr>
            <a:xfrm>
              <a:off x="5562875" y="2275100"/>
              <a:ext cx="1225" cy="1525"/>
            </a:xfrm>
            <a:custGeom>
              <a:rect b="b" l="l" r="r" t="t"/>
              <a:pathLst>
                <a:path extrusionOk="0" h="61" w="49">
                  <a:moveTo>
                    <a:pt x="13" y="1"/>
                  </a:moveTo>
                  <a:cubicBezTo>
                    <a:pt x="25" y="25"/>
                    <a:pt x="1" y="37"/>
                    <a:pt x="37" y="61"/>
                  </a:cubicBezTo>
                  <a:cubicBezTo>
                    <a:pt x="49" y="49"/>
                    <a:pt x="37" y="25"/>
                    <a:pt x="25" y="13"/>
                  </a:cubicBez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2"/>
            <p:cNvSpPr/>
            <p:nvPr/>
          </p:nvSpPr>
          <p:spPr>
            <a:xfrm>
              <a:off x="5554975" y="2271850"/>
              <a:ext cx="1175" cy="825"/>
            </a:xfrm>
            <a:custGeom>
              <a:rect b="b" l="l" r="r" t="t"/>
              <a:pathLst>
                <a:path extrusionOk="0" h="33" w="47">
                  <a:moveTo>
                    <a:pt x="7" y="0"/>
                  </a:moveTo>
                  <a:cubicBezTo>
                    <a:pt x="1" y="0"/>
                    <a:pt x="5" y="0"/>
                    <a:pt x="10" y="2"/>
                  </a:cubicBezTo>
                  <a:lnTo>
                    <a:pt x="10" y="2"/>
                  </a:lnTo>
                  <a:lnTo>
                    <a:pt x="7" y="0"/>
                  </a:lnTo>
                  <a:close/>
                  <a:moveTo>
                    <a:pt x="10" y="2"/>
                  </a:moveTo>
                  <a:lnTo>
                    <a:pt x="17" y="7"/>
                  </a:lnTo>
                  <a:lnTo>
                    <a:pt x="17" y="7"/>
                  </a:lnTo>
                  <a:cubicBezTo>
                    <a:pt x="16" y="5"/>
                    <a:pt x="13" y="3"/>
                    <a:pt x="10" y="2"/>
                  </a:cubicBezTo>
                  <a:close/>
                  <a:moveTo>
                    <a:pt x="17" y="7"/>
                  </a:moveTo>
                  <a:cubicBezTo>
                    <a:pt x="19" y="8"/>
                    <a:pt x="19" y="10"/>
                    <a:pt x="19" y="12"/>
                  </a:cubicBezTo>
                  <a:cubicBezTo>
                    <a:pt x="19" y="12"/>
                    <a:pt x="7" y="12"/>
                    <a:pt x="19" y="24"/>
                  </a:cubicBezTo>
                  <a:cubicBezTo>
                    <a:pt x="19" y="22"/>
                    <a:pt x="20" y="21"/>
                    <a:pt x="21" y="21"/>
                  </a:cubicBezTo>
                  <a:cubicBezTo>
                    <a:pt x="27" y="21"/>
                    <a:pt x="40" y="32"/>
                    <a:pt x="44" y="32"/>
                  </a:cubicBezTo>
                  <a:cubicBezTo>
                    <a:pt x="46" y="32"/>
                    <a:pt x="46" y="30"/>
                    <a:pt x="43" y="24"/>
                  </a:cubicBezTo>
                  <a:lnTo>
                    <a:pt x="17" y="7"/>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2"/>
            <p:cNvSpPr/>
            <p:nvPr/>
          </p:nvSpPr>
          <p:spPr>
            <a:xfrm>
              <a:off x="5555450" y="2269750"/>
              <a:ext cx="1200" cy="1525"/>
            </a:xfrm>
            <a:custGeom>
              <a:rect b="b" l="l" r="r" t="t"/>
              <a:pathLst>
                <a:path extrusionOk="0" h="61" w="48">
                  <a:moveTo>
                    <a:pt x="0" y="1"/>
                  </a:moveTo>
                  <a:lnTo>
                    <a:pt x="0" y="1"/>
                  </a:lnTo>
                  <a:cubicBezTo>
                    <a:pt x="12" y="24"/>
                    <a:pt x="12" y="24"/>
                    <a:pt x="36" y="48"/>
                  </a:cubicBezTo>
                  <a:lnTo>
                    <a:pt x="48" y="60"/>
                  </a:ln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2"/>
            <p:cNvSpPr/>
            <p:nvPr/>
          </p:nvSpPr>
          <p:spPr>
            <a:xfrm>
              <a:off x="5566150" y="2269825"/>
              <a:ext cx="1225" cy="475"/>
            </a:xfrm>
            <a:custGeom>
              <a:rect b="b" l="l" r="r" t="t"/>
              <a:pathLst>
                <a:path extrusionOk="0" h="19" w="49">
                  <a:moveTo>
                    <a:pt x="7" y="1"/>
                  </a:moveTo>
                  <a:cubicBezTo>
                    <a:pt x="1" y="1"/>
                    <a:pt x="1" y="4"/>
                    <a:pt x="13" y="10"/>
                  </a:cubicBezTo>
                  <a:cubicBezTo>
                    <a:pt x="19" y="16"/>
                    <a:pt x="31" y="18"/>
                    <a:pt x="38" y="18"/>
                  </a:cubicBezTo>
                  <a:cubicBezTo>
                    <a:pt x="46" y="18"/>
                    <a:pt x="49" y="16"/>
                    <a:pt x="37" y="10"/>
                  </a:cubicBezTo>
                  <a:cubicBezTo>
                    <a:pt x="25" y="4"/>
                    <a:pt x="13" y="1"/>
                    <a:pt x="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2"/>
            <p:cNvSpPr/>
            <p:nvPr/>
          </p:nvSpPr>
          <p:spPr>
            <a:xfrm>
              <a:off x="5557225" y="2264400"/>
              <a:ext cx="1225" cy="1200"/>
            </a:xfrm>
            <a:custGeom>
              <a:rect b="b" l="l" r="r" t="t"/>
              <a:pathLst>
                <a:path extrusionOk="0" h="48" w="49">
                  <a:moveTo>
                    <a:pt x="25" y="0"/>
                  </a:moveTo>
                  <a:cubicBezTo>
                    <a:pt x="25" y="12"/>
                    <a:pt x="1" y="36"/>
                    <a:pt x="25" y="48"/>
                  </a:cubicBezTo>
                  <a:cubicBezTo>
                    <a:pt x="48" y="48"/>
                    <a:pt x="36" y="12"/>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2"/>
            <p:cNvSpPr/>
            <p:nvPr/>
          </p:nvSpPr>
          <p:spPr>
            <a:xfrm>
              <a:off x="5560575" y="2254875"/>
              <a:ext cx="850" cy="1200"/>
            </a:xfrm>
            <a:custGeom>
              <a:rect b="b" l="l" r="r" t="t"/>
              <a:pathLst>
                <a:path extrusionOk="0" h="48" w="34">
                  <a:moveTo>
                    <a:pt x="10" y="0"/>
                  </a:moveTo>
                  <a:lnTo>
                    <a:pt x="10" y="0"/>
                  </a:lnTo>
                  <a:cubicBezTo>
                    <a:pt x="10" y="0"/>
                    <a:pt x="1" y="0"/>
                    <a:pt x="13" y="8"/>
                  </a:cubicBezTo>
                  <a:lnTo>
                    <a:pt x="13" y="8"/>
                  </a:lnTo>
                  <a:cubicBezTo>
                    <a:pt x="12" y="5"/>
                    <a:pt x="11" y="3"/>
                    <a:pt x="10" y="0"/>
                  </a:cubicBezTo>
                  <a:close/>
                  <a:moveTo>
                    <a:pt x="13" y="8"/>
                  </a:moveTo>
                  <a:cubicBezTo>
                    <a:pt x="14" y="10"/>
                    <a:pt x="15" y="12"/>
                    <a:pt x="16" y="15"/>
                  </a:cubicBezTo>
                  <a:lnTo>
                    <a:pt x="16" y="15"/>
                  </a:lnTo>
                  <a:cubicBezTo>
                    <a:pt x="17" y="13"/>
                    <a:pt x="19" y="12"/>
                    <a:pt x="21" y="12"/>
                  </a:cubicBezTo>
                  <a:cubicBezTo>
                    <a:pt x="18" y="10"/>
                    <a:pt x="15" y="9"/>
                    <a:pt x="13" y="8"/>
                  </a:cubicBezTo>
                  <a:close/>
                  <a:moveTo>
                    <a:pt x="16" y="15"/>
                  </a:moveTo>
                  <a:lnTo>
                    <a:pt x="16" y="15"/>
                  </a:lnTo>
                  <a:cubicBezTo>
                    <a:pt x="10" y="21"/>
                    <a:pt x="14" y="38"/>
                    <a:pt x="33" y="48"/>
                  </a:cubicBezTo>
                  <a:cubicBezTo>
                    <a:pt x="24" y="39"/>
                    <a:pt x="22" y="29"/>
                    <a:pt x="16" y="15"/>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2"/>
            <p:cNvSpPr/>
            <p:nvPr/>
          </p:nvSpPr>
          <p:spPr>
            <a:xfrm>
              <a:off x="5562600" y="2253675"/>
              <a:ext cx="600" cy="625"/>
            </a:xfrm>
            <a:custGeom>
              <a:rect b="b" l="l" r="r" t="t"/>
              <a:pathLst>
                <a:path extrusionOk="0" h="25" w="24">
                  <a:moveTo>
                    <a:pt x="0" y="1"/>
                  </a:moveTo>
                  <a:cubicBezTo>
                    <a:pt x="0" y="13"/>
                    <a:pt x="0" y="13"/>
                    <a:pt x="12" y="25"/>
                  </a:cubicBezTo>
                  <a:cubicBezTo>
                    <a:pt x="24" y="25"/>
                    <a:pt x="12"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2"/>
            <p:cNvSpPr/>
            <p:nvPr/>
          </p:nvSpPr>
          <p:spPr>
            <a:xfrm>
              <a:off x="5549200" y="2259925"/>
              <a:ext cx="25" cy="25"/>
            </a:xfrm>
            <a:custGeom>
              <a:rect b="b" l="l" r="r" t="t"/>
              <a:pathLst>
                <a:path extrusionOk="0" h="1" w="1">
                  <a:moveTo>
                    <a:pt x="0" y="1"/>
                  </a:moveTo>
                  <a:cubicBezTo>
                    <a:pt x="0" y="1"/>
                    <a:pt x="0" y="1"/>
                    <a:pt x="0" y="1"/>
                  </a:cubicBezTo>
                  <a:cubicBezTo>
                    <a:pt x="0" y="1"/>
                    <a:pt x="0"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2"/>
            <p:cNvSpPr/>
            <p:nvPr/>
          </p:nvSpPr>
          <p:spPr>
            <a:xfrm>
              <a:off x="5550075" y="2262325"/>
              <a:ext cx="625" cy="25"/>
            </a:xfrm>
            <a:custGeom>
              <a:rect b="b" l="l" r="r" t="t"/>
              <a:pathLst>
                <a:path extrusionOk="0" h="1" w="25">
                  <a:moveTo>
                    <a:pt x="13" y="0"/>
                  </a:moveTo>
                  <a:cubicBezTo>
                    <a:pt x="13" y="0"/>
                    <a:pt x="13" y="0"/>
                    <a:pt x="1" y="0"/>
                  </a:cubicBezTo>
                  <a:cubicBezTo>
                    <a:pt x="13" y="0"/>
                    <a:pt x="13" y="0"/>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2"/>
            <p:cNvSpPr/>
            <p:nvPr/>
          </p:nvSpPr>
          <p:spPr>
            <a:xfrm>
              <a:off x="5543825" y="2274225"/>
              <a:ext cx="325" cy="325"/>
            </a:xfrm>
            <a:custGeom>
              <a:rect b="b" l="l" r="r" t="t"/>
              <a:pathLst>
                <a:path extrusionOk="0" h="13" w="13">
                  <a:moveTo>
                    <a:pt x="13" y="0"/>
                  </a:moveTo>
                  <a:cubicBezTo>
                    <a:pt x="13" y="12"/>
                    <a:pt x="1" y="12"/>
                    <a:pt x="1" y="12"/>
                  </a:cubicBezTo>
                  <a:lnTo>
                    <a:pt x="13" y="12"/>
                  </a:ln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2"/>
            <p:cNvSpPr/>
            <p:nvPr/>
          </p:nvSpPr>
          <p:spPr>
            <a:xfrm>
              <a:off x="5547400" y="2256650"/>
              <a:ext cx="25" cy="325"/>
            </a:xfrm>
            <a:custGeom>
              <a:rect b="b" l="l" r="r" t="t"/>
              <a:pathLst>
                <a:path extrusionOk="0" h="13" w="1">
                  <a:moveTo>
                    <a:pt x="1" y="1"/>
                  </a:moveTo>
                  <a:cubicBezTo>
                    <a:pt x="1" y="13"/>
                    <a:pt x="1" y="13"/>
                    <a:pt x="1" y="13"/>
                  </a:cubicBez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2"/>
            <p:cNvSpPr/>
            <p:nvPr/>
          </p:nvSpPr>
          <p:spPr>
            <a:xfrm>
              <a:off x="5547100" y="2259625"/>
              <a:ext cx="325" cy="25"/>
            </a:xfrm>
            <a:custGeom>
              <a:rect b="b" l="l" r="r" t="t"/>
              <a:pathLst>
                <a:path extrusionOk="0" h="1" w="13">
                  <a:moveTo>
                    <a:pt x="13" y="1"/>
                  </a:moveTo>
                  <a:cubicBezTo>
                    <a:pt x="13" y="1"/>
                    <a:pt x="13" y="1"/>
                    <a:pt x="13" y="1"/>
                  </a:cubicBezTo>
                  <a:cubicBezTo>
                    <a:pt x="13" y="1"/>
                    <a:pt x="1"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2"/>
            <p:cNvSpPr/>
            <p:nvPr/>
          </p:nvSpPr>
          <p:spPr>
            <a:xfrm>
              <a:off x="5539375" y="2286125"/>
              <a:ext cx="1500" cy="325"/>
            </a:xfrm>
            <a:custGeom>
              <a:rect b="b" l="l" r="r" t="t"/>
              <a:pathLst>
                <a:path extrusionOk="0" h="13" w="60">
                  <a:moveTo>
                    <a:pt x="48" y="1"/>
                  </a:moveTo>
                  <a:cubicBezTo>
                    <a:pt x="45" y="1"/>
                    <a:pt x="43" y="1"/>
                    <a:pt x="40" y="1"/>
                  </a:cubicBezTo>
                  <a:lnTo>
                    <a:pt x="40" y="1"/>
                  </a:lnTo>
                  <a:cubicBezTo>
                    <a:pt x="42" y="1"/>
                    <a:pt x="45" y="1"/>
                    <a:pt x="48" y="1"/>
                  </a:cubicBezTo>
                  <a:close/>
                  <a:moveTo>
                    <a:pt x="60" y="1"/>
                  </a:moveTo>
                  <a:cubicBezTo>
                    <a:pt x="40" y="1"/>
                    <a:pt x="45" y="1"/>
                    <a:pt x="34" y="7"/>
                  </a:cubicBezTo>
                  <a:lnTo>
                    <a:pt x="34" y="7"/>
                  </a:lnTo>
                  <a:lnTo>
                    <a:pt x="60" y="1"/>
                  </a:lnTo>
                  <a:close/>
                  <a:moveTo>
                    <a:pt x="23" y="10"/>
                  </a:moveTo>
                  <a:lnTo>
                    <a:pt x="14" y="12"/>
                  </a:lnTo>
                  <a:lnTo>
                    <a:pt x="14" y="12"/>
                  </a:lnTo>
                  <a:cubicBezTo>
                    <a:pt x="19" y="11"/>
                    <a:pt x="21" y="11"/>
                    <a:pt x="23" y="10"/>
                  </a:cubicBezTo>
                  <a:close/>
                  <a:moveTo>
                    <a:pt x="14" y="12"/>
                  </a:moveTo>
                  <a:cubicBezTo>
                    <a:pt x="11" y="12"/>
                    <a:pt x="6" y="12"/>
                    <a:pt x="0" y="12"/>
                  </a:cubicBezTo>
                  <a:lnTo>
                    <a:pt x="12" y="12"/>
                  </a:lnTo>
                  <a:lnTo>
                    <a:pt x="14" y="12"/>
                  </a:lnTo>
                  <a:close/>
                  <a:moveTo>
                    <a:pt x="40" y="1"/>
                  </a:moveTo>
                  <a:cubicBezTo>
                    <a:pt x="17" y="2"/>
                    <a:pt x="27" y="7"/>
                    <a:pt x="23" y="10"/>
                  </a:cubicBezTo>
                  <a:lnTo>
                    <a:pt x="23" y="10"/>
                  </a:lnTo>
                  <a:lnTo>
                    <a:pt x="24" y="9"/>
                  </a:lnTo>
                  <a:lnTo>
                    <a:pt x="24" y="9"/>
                  </a:lnTo>
                  <a:cubicBezTo>
                    <a:pt x="24" y="10"/>
                    <a:pt x="24" y="11"/>
                    <a:pt x="24" y="12"/>
                  </a:cubicBezTo>
                  <a:cubicBezTo>
                    <a:pt x="29" y="10"/>
                    <a:pt x="32" y="8"/>
                    <a:pt x="34" y="7"/>
                  </a:cubicBezTo>
                  <a:lnTo>
                    <a:pt x="34" y="7"/>
                  </a:lnTo>
                  <a:lnTo>
                    <a:pt x="24" y="9"/>
                  </a:lnTo>
                  <a:lnTo>
                    <a:pt x="24" y="9"/>
                  </a:lnTo>
                  <a:cubicBezTo>
                    <a:pt x="26" y="3"/>
                    <a:pt x="32" y="1"/>
                    <a:pt x="4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2"/>
            <p:cNvSpPr/>
            <p:nvPr/>
          </p:nvSpPr>
          <p:spPr>
            <a:xfrm>
              <a:off x="5541150" y="2275100"/>
              <a:ext cx="2700" cy="625"/>
            </a:xfrm>
            <a:custGeom>
              <a:rect b="b" l="l" r="r" t="t"/>
              <a:pathLst>
                <a:path extrusionOk="0" h="25" w="108">
                  <a:moveTo>
                    <a:pt x="108" y="1"/>
                  </a:moveTo>
                  <a:cubicBezTo>
                    <a:pt x="85" y="1"/>
                    <a:pt x="56" y="6"/>
                    <a:pt x="33" y="13"/>
                  </a:cubicBezTo>
                  <a:lnTo>
                    <a:pt x="33" y="13"/>
                  </a:lnTo>
                  <a:cubicBezTo>
                    <a:pt x="56" y="13"/>
                    <a:pt x="87" y="12"/>
                    <a:pt x="108" y="1"/>
                  </a:cubicBezTo>
                  <a:close/>
                  <a:moveTo>
                    <a:pt x="33" y="13"/>
                  </a:moveTo>
                  <a:cubicBezTo>
                    <a:pt x="30" y="13"/>
                    <a:pt x="27" y="13"/>
                    <a:pt x="25" y="13"/>
                  </a:cubicBezTo>
                  <a:lnTo>
                    <a:pt x="33" y="13"/>
                  </a:lnTo>
                  <a:cubicBezTo>
                    <a:pt x="33" y="13"/>
                    <a:pt x="33" y="13"/>
                    <a:pt x="33" y="13"/>
                  </a:cubicBezTo>
                  <a:close/>
                  <a:moveTo>
                    <a:pt x="33" y="13"/>
                  </a:moveTo>
                  <a:cubicBezTo>
                    <a:pt x="33" y="13"/>
                    <a:pt x="33" y="13"/>
                    <a:pt x="33" y="13"/>
                  </a:cubicBezTo>
                  <a:lnTo>
                    <a:pt x="33" y="13"/>
                  </a:lnTo>
                  <a:cubicBezTo>
                    <a:pt x="34" y="13"/>
                    <a:pt x="35" y="13"/>
                    <a:pt x="36" y="13"/>
                  </a:cubicBezTo>
                  <a:close/>
                  <a:moveTo>
                    <a:pt x="33" y="13"/>
                  </a:moveTo>
                  <a:cubicBezTo>
                    <a:pt x="11" y="13"/>
                    <a:pt x="1" y="14"/>
                    <a:pt x="1" y="25"/>
                  </a:cubicBezTo>
                  <a:cubicBezTo>
                    <a:pt x="9" y="21"/>
                    <a:pt x="20" y="17"/>
                    <a:pt x="33"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2"/>
            <p:cNvSpPr/>
            <p:nvPr/>
          </p:nvSpPr>
          <p:spPr>
            <a:xfrm>
              <a:off x="5543825" y="2275100"/>
              <a:ext cx="625" cy="25"/>
            </a:xfrm>
            <a:custGeom>
              <a:rect b="b" l="l" r="r" t="t"/>
              <a:pathLst>
                <a:path extrusionOk="0" h="1" w="25">
                  <a:moveTo>
                    <a:pt x="1" y="1"/>
                  </a:moveTo>
                  <a:cubicBezTo>
                    <a:pt x="1" y="1"/>
                    <a:pt x="1" y="1"/>
                    <a:pt x="1" y="1"/>
                  </a:cubicBezTo>
                  <a:cubicBezTo>
                    <a:pt x="13" y="1"/>
                    <a:pt x="13" y="1"/>
                    <a:pt x="13" y="1"/>
                  </a:cubicBezTo>
                  <a:cubicBezTo>
                    <a:pt x="13" y="1"/>
                    <a:pt x="25" y="1"/>
                    <a:pt x="25" y="1"/>
                  </a:cubicBezTo>
                  <a:cubicBezTo>
                    <a:pt x="13" y="1"/>
                    <a:pt x="13"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2"/>
            <p:cNvSpPr/>
            <p:nvPr/>
          </p:nvSpPr>
          <p:spPr>
            <a:xfrm>
              <a:off x="5540275" y="2284350"/>
              <a:ext cx="25" cy="25"/>
            </a:xfrm>
            <a:custGeom>
              <a:rect b="b" l="l" r="r" t="t"/>
              <a:pathLst>
                <a:path extrusionOk="0" h="1" w="1">
                  <a:moveTo>
                    <a:pt x="0" y="0"/>
                  </a:moveTo>
                  <a:cubicBezTo>
                    <a:pt x="0" y="0"/>
                    <a:pt x="0" y="0"/>
                    <a:pt x="0" y="0"/>
                  </a:cubicBezTo>
                  <a:cubicBezTo>
                    <a:pt x="0" y="0"/>
                    <a:pt x="0"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2"/>
            <p:cNvSpPr/>
            <p:nvPr/>
          </p:nvSpPr>
          <p:spPr>
            <a:xfrm>
              <a:off x="5542650" y="2273925"/>
              <a:ext cx="325" cy="25"/>
            </a:xfrm>
            <a:custGeom>
              <a:rect b="b" l="l" r="r" t="t"/>
              <a:pathLst>
                <a:path extrusionOk="0" h="1" w="13">
                  <a:moveTo>
                    <a:pt x="0" y="0"/>
                  </a:moveTo>
                  <a:cubicBezTo>
                    <a:pt x="12" y="0"/>
                    <a:pt x="12" y="0"/>
                    <a:pt x="12" y="0"/>
                  </a:cubicBezTo>
                  <a:cubicBezTo>
                    <a:pt x="12" y="0"/>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2"/>
            <p:cNvSpPr/>
            <p:nvPr/>
          </p:nvSpPr>
          <p:spPr>
            <a:xfrm>
              <a:off x="5539675" y="2286425"/>
              <a:ext cx="25" cy="25"/>
            </a:xfrm>
            <a:custGeom>
              <a:rect b="b" l="l" r="r" t="t"/>
              <a:pathLst>
                <a:path extrusionOk="0" h="1" w="1">
                  <a:moveTo>
                    <a:pt x="0" y="0"/>
                  </a:moveTo>
                  <a:cubicBezTo>
                    <a:pt x="0" y="0"/>
                    <a:pt x="0" y="0"/>
                    <a:pt x="0" y="0"/>
                  </a:cubicBez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2"/>
            <p:cNvSpPr/>
            <p:nvPr/>
          </p:nvSpPr>
          <p:spPr>
            <a:xfrm>
              <a:off x="5543550" y="2274225"/>
              <a:ext cx="1200" cy="325"/>
            </a:xfrm>
            <a:custGeom>
              <a:rect b="b" l="l" r="r" t="t"/>
              <a:pathLst>
                <a:path extrusionOk="0" h="13" w="48">
                  <a:moveTo>
                    <a:pt x="24" y="0"/>
                  </a:moveTo>
                  <a:cubicBezTo>
                    <a:pt x="48" y="0"/>
                    <a:pt x="0" y="12"/>
                    <a:pt x="36" y="12"/>
                  </a:cubicBezTo>
                  <a:lnTo>
                    <a:pt x="36"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2"/>
            <p:cNvSpPr/>
            <p:nvPr/>
          </p:nvSpPr>
          <p:spPr>
            <a:xfrm>
              <a:off x="5548000" y="2257850"/>
              <a:ext cx="1225" cy="325"/>
            </a:xfrm>
            <a:custGeom>
              <a:rect b="b" l="l" r="r" t="t"/>
              <a:pathLst>
                <a:path extrusionOk="0" h="13" w="49">
                  <a:moveTo>
                    <a:pt x="24" y="0"/>
                  </a:moveTo>
                  <a:cubicBezTo>
                    <a:pt x="1" y="12"/>
                    <a:pt x="36" y="12"/>
                    <a:pt x="48" y="12"/>
                  </a:cubicBezTo>
                  <a:cubicBezTo>
                    <a:pt x="36" y="12"/>
                    <a:pt x="48"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2"/>
            <p:cNvSpPr/>
            <p:nvPr/>
          </p:nvSpPr>
          <p:spPr>
            <a:xfrm>
              <a:off x="5551575" y="2261725"/>
              <a:ext cx="1500" cy="325"/>
            </a:xfrm>
            <a:custGeom>
              <a:rect b="b" l="l" r="r" t="t"/>
              <a:pathLst>
                <a:path extrusionOk="0" h="13" w="60">
                  <a:moveTo>
                    <a:pt x="0" y="0"/>
                  </a:moveTo>
                  <a:cubicBezTo>
                    <a:pt x="12" y="0"/>
                    <a:pt x="24" y="0"/>
                    <a:pt x="48" y="12"/>
                  </a:cubicBezTo>
                  <a:cubicBezTo>
                    <a:pt x="48" y="0"/>
                    <a:pt x="60" y="0"/>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2"/>
            <p:cNvSpPr/>
            <p:nvPr/>
          </p:nvSpPr>
          <p:spPr>
            <a:xfrm>
              <a:off x="5551575" y="2262775"/>
              <a:ext cx="925" cy="150"/>
            </a:xfrm>
            <a:custGeom>
              <a:rect b="b" l="l" r="r" t="t"/>
              <a:pathLst>
                <a:path extrusionOk="0" h="6" w="37">
                  <a:moveTo>
                    <a:pt x="15" y="1"/>
                  </a:moveTo>
                  <a:cubicBezTo>
                    <a:pt x="12" y="1"/>
                    <a:pt x="8" y="2"/>
                    <a:pt x="0" y="6"/>
                  </a:cubicBezTo>
                  <a:lnTo>
                    <a:pt x="36" y="6"/>
                  </a:lnTo>
                  <a:cubicBezTo>
                    <a:pt x="20" y="6"/>
                    <a:pt x="20" y="1"/>
                    <a:pt x="1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2"/>
            <p:cNvSpPr/>
            <p:nvPr/>
          </p:nvSpPr>
          <p:spPr>
            <a:xfrm>
              <a:off x="5537875" y="2271400"/>
              <a:ext cx="625" cy="175"/>
            </a:xfrm>
            <a:custGeom>
              <a:rect b="b" l="l" r="r" t="t"/>
              <a:pathLst>
                <a:path extrusionOk="0" h="7" w="25">
                  <a:moveTo>
                    <a:pt x="18" y="1"/>
                  </a:moveTo>
                  <a:cubicBezTo>
                    <a:pt x="11" y="1"/>
                    <a:pt x="1" y="6"/>
                    <a:pt x="1" y="6"/>
                  </a:cubicBezTo>
                  <a:lnTo>
                    <a:pt x="25" y="6"/>
                  </a:lnTo>
                  <a:cubicBezTo>
                    <a:pt x="25" y="2"/>
                    <a:pt x="22" y="1"/>
                    <a:pt x="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2"/>
            <p:cNvSpPr/>
            <p:nvPr/>
          </p:nvSpPr>
          <p:spPr>
            <a:xfrm>
              <a:off x="5537575" y="2271550"/>
              <a:ext cx="1225" cy="300"/>
            </a:xfrm>
            <a:custGeom>
              <a:rect b="b" l="l" r="r" t="t"/>
              <a:pathLst>
                <a:path extrusionOk="0" h="12" w="49">
                  <a:moveTo>
                    <a:pt x="25" y="0"/>
                  </a:moveTo>
                  <a:lnTo>
                    <a:pt x="1" y="12"/>
                  </a:lnTo>
                  <a:lnTo>
                    <a:pt x="49"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2"/>
            <p:cNvSpPr/>
            <p:nvPr/>
          </p:nvSpPr>
          <p:spPr>
            <a:xfrm>
              <a:off x="5537000" y="2272425"/>
              <a:ext cx="600" cy="25"/>
            </a:xfrm>
            <a:custGeom>
              <a:rect b="b" l="l" r="r" t="t"/>
              <a:pathLst>
                <a:path extrusionOk="0" h="1" w="24">
                  <a:moveTo>
                    <a:pt x="12" y="1"/>
                  </a:moveTo>
                  <a:cubicBezTo>
                    <a:pt x="12" y="1"/>
                    <a:pt x="12" y="1"/>
                    <a:pt x="24" y="1"/>
                  </a:cubicBezTo>
                  <a:lnTo>
                    <a:pt x="0" y="1"/>
                  </a:lnTo>
                  <a:cubicBezTo>
                    <a:pt x="0" y="1"/>
                    <a:pt x="12"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2"/>
            <p:cNvSpPr/>
            <p:nvPr/>
          </p:nvSpPr>
          <p:spPr>
            <a:xfrm>
              <a:off x="5536700" y="2272125"/>
              <a:ext cx="2100" cy="325"/>
            </a:xfrm>
            <a:custGeom>
              <a:rect b="b" l="l" r="r" t="t"/>
              <a:pathLst>
                <a:path extrusionOk="0" h="13" w="84">
                  <a:moveTo>
                    <a:pt x="84" y="1"/>
                  </a:moveTo>
                  <a:cubicBezTo>
                    <a:pt x="60" y="1"/>
                    <a:pt x="60" y="13"/>
                    <a:pt x="0" y="13"/>
                  </a:cubicBezTo>
                  <a:lnTo>
                    <a:pt x="36" y="13"/>
                  </a:lnTo>
                  <a:lnTo>
                    <a:pt x="8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2"/>
            <p:cNvSpPr/>
            <p:nvPr/>
          </p:nvSpPr>
          <p:spPr>
            <a:xfrm>
              <a:off x="5537825" y="2272950"/>
              <a:ext cx="3250" cy="400"/>
            </a:xfrm>
            <a:custGeom>
              <a:rect b="b" l="l" r="r" t="t"/>
              <a:pathLst>
                <a:path extrusionOk="0" h="16" w="130">
                  <a:moveTo>
                    <a:pt x="3" y="4"/>
                  </a:moveTo>
                  <a:cubicBezTo>
                    <a:pt x="0" y="4"/>
                    <a:pt x="2" y="4"/>
                    <a:pt x="5" y="4"/>
                  </a:cubicBezTo>
                  <a:lnTo>
                    <a:pt x="5" y="4"/>
                  </a:lnTo>
                  <a:cubicBezTo>
                    <a:pt x="4" y="4"/>
                    <a:pt x="4" y="4"/>
                    <a:pt x="3" y="4"/>
                  </a:cubicBezTo>
                  <a:close/>
                  <a:moveTo>
                    <a:pt x="124" y="0"/>
                  </a:moveTo>
                  <a:cubicBezTo>
                    <a:pt x="121" y="0"/>
                    <a:pt x="117" y="0"/>
                    <a:pt x="112" y="1"/>
                  </a:cubicBezTo>
                  <a:lnTo>
                    <a:pt x="112" y="1"/>
                  </a:lnTo>
                  <a:cubicBezTo>
                    <a:pt x="110" y="0"/>
                    <a:pt x="107" y="0"/>
                    <a:pt x="104" y="0"/>
                  </a:cubicBezTo>
                  <a:cubicBezTo>
                    <a:pt x="92" y="0"/>
                    <a:pt x="78" y="3"/>
                    <a:pt x="64" y="6"/>
                  </a:cubicBezTo>
                  <a:lnTo>
                    <a:pt x="64" y="6"/>
                  </a:lnTo>
                  <a:cubicBezTo>
                    <a:pt x="79" y="5"/>
                    <a:pt x="99" y="2"/>
                    <a:pt x="112" y="1"/>
                  </a:cubicBezTo>
                  <a:lnTo>
                    <a:pt x="112" y="1"/>
                  </a:lnTo>
                  <a:cubicBezTo>
                    <a:pt x="116" y="1"/>
                    <a:pt x="119" y="2"/>
                    <a:pt x="122" y="4"/>
                  </a:cubicBezTo>
                  <a:cubicBezTo>
                    <a:pt x="129" y="1"/>
                    <a:pt x="129" y="0"/>
                    <a:pt x="124" y="0"/>
                  </a:cubicBezTo>
                  <a:close/>
                  <a:moveTo>
                    <a:pt x="50" y="4"/>
                  </a:moveTo>
                  <a:cubicBezTo>
                    <a:pt x="42" y="6"/>
                    <a:pt x="36" y="8"/>
                    <a:pt x="31" y="8"/>
                  </a:cubicBezTo>
                  <a:lnTo>
                    <a:pt x="31" y="8"/>
                  </a:lnTo>
                  <a:cubicBezTo>
                    <a:pt x="31" y="5"/>
                    <a:pt x="13" y="4"/>
                    <a:pt x="5" y="4"/>
                  </a:cubicBezTo>
                  <a:lnTo>
                    <a:pt x="5" y="4"/>
                  </a:lnTo>
                  <a:cubicBezTo>
                    <a:pt x="11" y="5"/>
                    <a:pt x="14" y="9"/>
                    <a:pt x="25" y="9"/>
                  </a:cubicBezTo>
                  <a:cubicBezTo>
                    <a:pt x="27" y="9"/>
                    <a:pt x="29" y="9"/>
                    <a:pt x="31" y="8"/>
                  </a:cubicBezTo>
                  <a:lnTo>
                    <a:pt x="31" y="8"/>
                  </a:lnTo>
                  <a:cubicBezTo>
                    <a:pt x="31" y="10"/>
                    <a:pt x="27" y="12"/>
                    <a:pt x="15" y="16"/>
                  </a:cubicBezTo>
                  <a:cubicBezTo>
                    <a:pt x="26" y="16"/>
                    <a:pt x="45" y="10"/>
                    <a:pt x="64" y="6"/>
                  </a:cubicBezTo>
                  <a:lnTo>
                    <a:pt x="64" y="6"/>
                  </a:lnTo>
                  <a:cubicBezTo>
                    <a:pt x="58" y="7"/>
                    <a:pt x="52" y="7"/>
                    <a:pt x="48" y="7"/>
                  </a:cubicBezTo>
                  <a:cubicBezTo>
                    <a:pt x="43" y="7"/>
                    <a:pt x="43" y="6"/>
                    <a:pt x="50" y="4"/>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2"/>
            <p:cNvSpPr/>
            <p:nvPr/>
          </p:nvSpPr>
          <p:spPr>
            <a:xfrm>
              <a:off x="5539675" y="2272425"/>
              <a:ext cx="1500" cy="325"/>
            </a:xfrm>
            <a:custGeom>
              <a:rect b="b" l="l" r="r" t="t"/>
              <a:pathLst>
                <a:path extrusionOk="0" h="13" w="60">
                  <a:moveTo>
                    <a:pt x="24" y="1"/>
                  </a:moveTo>
                  <a:cubicBezTo>
                    <a:pt x="0" y="13"/>
                    <a:pt x="0" y="13"/>
                    <a:pt x="12" y="13"/>
                  </a:cubicBezTo>
                  <a:cubicBezTo>
                    <a:pt x="12" y="13"/>
                    <a:pt x="60"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2"/>
            <p:cNvSpPr/>
            <p:nvPr/>
          </p:nvSpPr>
          <p:spPr>
            <a:xfrm>
              <a:off x="5538175" y="2273325"/>
              <a:ext cx="625" cy="325"/>
            </a:xfrm>
            <a:custGeom>
              <a:rect b="b" l="l" r="r" t="t"/>
              <a:pathLst>
                <a:path extrusionOk="0" h="13" w="25">
                  <a:moveTo>
                    <a:pt x="25" y="1"/>
                  </a:moveTo>
                  <a:lnTo>
                    <a:pt x="1" y="12"/>
                  </a:lnTo>
                  <a:lnTo>
                    <a:pt x="13" y="12"/>
                  </a:lnTo>
                  <a:lnTo>
                    <a:pt x="2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2"/>
            <p:cNvSpPr/>
            <p:nvPr/>
          </p:nvSpPr>
          <p:spPr>
            <a:xfrm>
              <a:off x="5537575" y="2273925"/>
              <a:ext cx="925" cy="25"/>
            </a:xfrm>
            <a:custGeom>
              <a:rect b="b" l="l" r="r" t="t"/>
              <a:pathLst>
                <a:path extrusionOk="0" h="1" w="37">
                  <a:moveTo>
                    <a:pt x="37" y="0"/>
                  </a:moveTo>
                  <a:lnTo>
                    <a:pt x="1" y="0"/>
                  </a:lnTo>
                  <a:cubicBezTo>
                    <a:pt x="13" y="0"/>
                    <a:pt x="13" y="0"/>
                    <a:pt x="3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2"/>
            <p:cNvSpPr/>
            <p:nvPr/>
          </p:nvSpPr>
          <p:spPr>
            <a:xfrm>
              <a:off x="5537375" y="2274225"/>
              <a:ext cx="1525" cy="325"/>
            </a:xfrm>
            <a:custGeom>
              <a:rect b="b" l="l" r="r" t="t"/>
              <a:pathLst>
                <a:path extrusionOk="0" h="13" w="61">
                  <a:moveTo>
                    <a:pt x="57" y="0"/>
                  </a:moveTo>
                  <a:lnTo>
                    <a:pt x="49" y="8"/>
                  </a:lnTo>
                  <a:lnTo>
                    <a:pt x="49" y="8"/>
                  </a:lnTo>
                  <a:cubicBezTo>
                    <a:pt x="56" y="6"/>
                    <a:pt x="60" y="4"/>
                    <a:pt x="57" y="0"/>
                  </a:cubicBezTo>
                  <a:close/>
                  <a:moveTo>
                    <a:pt x="49" y="8"/>
                  </a:moveTo>
                  <a:cubicBezTo>
                    <a:pt x="32" y="12"/>
                    <a:pt x="1" y="12"/>
                    <a:pt x="9" y="12"/>
                  </a:cubicBezTo>
                  <a:lnTo>
                    <a:pt x="45" y="12"/>
                  </a:lnTo>
                  <a:lnTo>
                    <a:pt x="49" y="8"/>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2"/>
            <p:cNvSpPr/>
            <p:nvPr/>
          </p:nvSpPr>
          <p:spPr>
            <a:xfrm>
              <a:off x="5539975" y="2275100"/>
              <a:ext cx="600" cy="325"/>
            </a:xfrm>
            <a:custGeom>
              <a:rect b="b" l="l" r="r" t="t"/>
              <a:pathLst>
                <a:path extrusionOk="0" h="13" w="24">
                  <a:moveTo>
                    <a:pt x="0" y="1"/>
                  </a:moveTo>
                  <a:lnTo>
                    <a:pt x="24"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2"/>
            <p:cNvSpPr/>
            <p:nvPr/>
          </p:nvSpPr>
          <p:spPr>
            <a:xfrm>
              <a:off x="5545075" y="2274225"/>
              <a:ext cx="1000" cy="325"/>
            </a:xfrm>
            <a:custGeom>
              <a:rect b="b" l="l" r="r" t="t"/>
              <a:pathLst>
                <a:path extrusionOk="0" h="13" w="40">
                  <a:moveTo>
                    <a:pt x="10" y="0"/>
                  </a:moveTo>
                  <a:cubicBezTo>
                    <a:pt x="8" y="0"/>
                    <a:pt x="8" y="0"/>
                    <a:pt x="9" y="0"/>
                  </a:cubicBezTo>
                  <a:lnTo>
                    <a:pt x="9" y="0"/>
                  </a:lnTo>
                  <a:cubicBezTo>
                    <a:pt x="10" y="0"/>
                    <a:pt x="10" y="0"/>
                    <a:pt x="10" y="0"/>
                  </a:cubicBezTo>
                  <a:close/>
                  <a:moveTo>
                    <a:pt x="9" y="0"/>
                  </a:moveTo>
                  <a:cubicBezTo>
                    <a:pt x="7" y="1"/>
                    <a:pt x="1" y="3"/>
                    <a:pt x="10" y="12"/>
                  </a:cubicBezTo>
                  <a:cubicBezTo>
                    <a:pt x="39" y="3"/>
                    <a:pt x="14" y="1"/>
                    <a:pt x="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2"/>
            <p:cNvSpPr/>
            <p:nvPr/>
          </p:nvSpPr>
          <p:spPr>
            <a:xfrm>
              <a:off x="5538175" y="2275400"/>
              <a:ext cx="925" cy="325"/>
            </a:xfrm>
            <a:custGeom>
              <a:rect b="b" l="l" r="r" t="t"/>
              <a:pathLst>
                <a:path extrusionOk="0" h="13" w="37">
                  <a:moveTo>
                    <a:pt x="25" y="1"/>
                  </a:moveTo>
                  <a:lnTo>
                    <a:pt x="25" y="1"/>
                  </a:lnTo>
                  <a:cubicBezTo>
                    <a:pt x="1" y="13"/>
                    <a:pt x="13" y="13"/>
                    <a:pt x="36" y="13"/>
                  </a:cubicBezTo>
                  <a:cubicBezTo>
                    <a:pt x="13" y="13"/>
                    <a:pt x="25" y="13"/>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2"/>
            <p:cNvSpPr/>
            <p:nvPr/>
          </p:nvSpPr>
          <p:spPr>
            <a:xfrm>
              <a:off x="5537875" y="2275700"/>
              <a:ext cx="3300" cy="625"/>
            </a:xfrm>
            <a:custGeom>
              <a:rect b="b" l="l" r="r" t="t"/>
              <a:pathLst>
                <a:path extrusionOk="0" h="25" w="132">
                  <a:moveTo>
                    <a:pt x="50" y="7"/>
                  </a:moveTo>
                  <a:cubicBezTo>
                    <a:pt x="33" y="8"/>
                    <a:pt x="5" y="13"/>
                    <a:pt x="13" y="13"/>
                  </a:cubicBezTo>
                  <a:lnTo>
                    <a:pt x="50" y="7"/>
                  </a:lnTo>
                  <a:close/>
                  <a:moveTo>
                    <a:pt x="96" y="1"/>
                  </a:moveTo>
                  <a:lnTo>
                    <a:pt x="50" y="7"/>
                  </a:lnTo>
                  <a:lnTo>
                    <a:pt x="50" y="7"/>
                  </a:lnTo>
                  <a:cubicBezTo>
                    <a:pt x="50" y="7"/>
                    <a:pt x="50" y="7"/>
                    <a:pt x="51" y="7"/>
                  </a:cubicBezTo>
                  <a:cubicBezTo>
                    <a:pt x="59" y="7"/>
                    <a:pt x="64" y="9"/>
                    <a:pt x="60" y="13"/>
                  </a:cubicBezTo>
                  <a:lnTo>
                    <a:pt x="25" y="13"/>
                  </a:lnTo>
                  <a:cubicBezTo>
                    <a:pt x="1" y="25"/>
                    <a:pt x="13" y="25"/>
                    <a:pt x="37" y="25"/>
                  </a:cubicBezTo>
                  <a:cubicBezTo>
                    <a:pt x="60" y="25"/>
                    <a:pt x="108" y="13"/>
                    <a:pt x="132" y="13"/>
                  </a:cubicBezTo>
                  <a:cubicBezTo>
                    <a:pt x="120" y="7"/>
                    <a:pt x="93" y="7"/>
                    <a:pt x="78" y="7"/>
                  </a:cubicBezTo>
                  <a:cubicBezTo>
                    <a:pt x="63" y="7"/>
                    <a:pt x="60" y="7"/>
                    <a:pt x="9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2"/>
            <p:cNvSpPr/>
            <p:nvPr/>
          </p:nvSpPr>
          <p:spPr>
            <a:xfrm>
              <a:off x="5542650" y="2274825"/>
              <a:ext cx="1650" cy="300"/>
            </a:xfrm>
            <a:custGeom>
              <a:rect b="b" l="l" r="r" t="t"/>
              <a:pathLst>
                <a:path extrusionOk="0" h="12" w="66">
                  <a:moveTo>
                    <a:pt x="24" y="0"/>
                  </a:moveTo>
                  <a:lnTo>
                    <a:pt x="0" y="12"/>
                  </a:lnTo>
                  <a:lnTo>
                    <a:pt x="36" y="12"/>
                  </a:lnTo>
                  <a:cubicBezTo>
                    <a:pt x="66" y="6"/>
                    <a:pt x="63" y="6"/>
                    <a:pt x="52" y="6"/>
                  </a:cubicBezTo>
                  <a:cubicBezTo>
                    <a:pt x="42" y="6"/>
                    <a:pt x="24" y="6"/>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2"/>
            <p:cNvSpPr/>
            <p:nvPr/>
          </p:nvSpPr>
          <p:spPr>
            <a:xfrm>
              <a:off x="5540550" y="2276900"/>
              <a:ext cx="325" cy="25"/>
            </a:xfrm>
            <a:custGeom>
              <a:rect b="b" l="l" r="r" t="t"/>
              <a:pathLst>
                <a:path extrusionOk="0" h="1" w="13">
                  <a:moveTo>
                    <a:pt x="1" y="0"/>
                  </a:moveTo>
                  <a:lnTo>
                    <a:pt x="13" y="0"/>
                  </a:ln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2"/>
            <p:cNvSpPr/>
            <p:nvPr/>
          </p:nvSpPr>
          <p:spPr>
            <a:xfrm>
              <a:off x="5539675" y="2276900"/>
              <a:ext cx="900" cy="325"/>
            </a:xfrm>
            <a:custGeom>
              <a:rect b="b" l="l" r="r" t="t"/>
              <a:pathLst>
                <a:path extrusionOk="0" h="13" w="36">
                  <a:moveTo>
                    <a:pt x="12" y="0"/>
                  </a:moveTo>
                  <a:lnTo>
                    <a:pt x="0" y="12"/>
                  </a:lnTo>
                  <a:lnTo>
                    <a:pt x="36" y="12"/>
                  </a:ln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2"/>
            <p:cNvSpPr/>
            <p:nvPr/>
          </p:nvSpPr>
          <p:spPr>
            <a:xfrm>
              <a:off x="5539375" y="2277200"/>
              <a:ext cx="325" cy="25"/>
            </a:xfrm>
            <a:custGeom>
              <a:rect b="b" l="l" r="r" t="t"/>
              <a:pathLst>
                <a:path extrusionOk="0" h="1" w="13">
                  <a:moveTo>
                    <a:pt x="12" y="0"/>
                  </a:moveTo>
                  <a:lnTo>
                    <a:pt x="12" y="0"/>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2"/>
            <p:cNvSpPr/>
            <p:nvPr/>
          </p:nvSpPr>
          <p:spPr>
            <a:xfrm>
              <a:off x="5539375" y="2277500"/>
              <a:ext cx="1200" cy="325"/>
            </a:xfrm>
            <a:custGeom>
              <a:rect b="b" l="l" r="r" t="t"/>
              <a:pathLst>
                <a:path extrusionOk="0" h="13" w="48">
                  <a:moveTo>
                    <a:pt x="12" y="0"/>
                  </a:moveTo>
                  <a:cubicBezTo>
                    <a:pt x="24" y="0"/>
                    <a:pt x="24" y="12"/>
                    <a:pt x="0" y="12"/>
                  </a:cubicBezTo>
                  <a:lnTo>
                    <a:pt x="24" y="12"/>
                  </a:lnTo>
                  <a:cubicBezTo>
                    <a:pt x="24" y="0"/>
                    <a:pt x="48"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2"/>
            <p:cNvSpPr/>
            <p:nvPr/>
          </p:nvSpPr>
          <p:spPr>
            <a:xfrm>
              <a:off x="5545325" y="2290300"/>
              <a:ext cx="925" cy="150"/>
            </a:xfrm>
            <a:custGeom>
              <a:rect b="b" l="l" r="r" t="t"/>
              <a:pathLst>
                <a:path extrusionOk="0" h="6" w="37">
                  <a:moveTo>
                    <a:pt x="0" y="0"/>
                  </a:moveTo>
                  <a:cubicBezTo>
                    <a:pt x="4" y="4"/>
                    <a:pt x="10" y="5"/>
                    <a:pt x="15" y="5"/>
                  </a:cubicBezTo>
                  <a:cubicBezTo>
                    <a:pt x="26" y="5"/>
                    <a:pt x="36" y="0"/>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2"/>
            <p:cNvSpPr/>
            <p:nvPr/>
          </p:nvSpPr>
          <p:spPr>
            <a:xfrm>
              <a:off x="5552775" y="2248025"/>
              <a:ext cx="25" cy="925"/>
            </a:xfrm>
            <a:custGeom>
              <a:rect b="b" l="l" r="r" t="t"/>
              <a:pathLst>
                <a:path extrusionOk="0" h="37" w="1">
                  <a:moveTo>
                    <a:pt x="0" y="36"/>
                  </a:moveTo>
                  <a:lnTo>
                    <a:pt x="0" y="36"/>
                  </a:lnTo>
                  <a:cubicBezTo>
                    <a:pt x="0" y="1"/>
                    <a:pt x="0" y="24"/>
                    <a:pt x="0" y="3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2"/>
            <p:cNvSpPr/>
            <p:nvPr/>
          </p:nvSpPr>
          <p:spPr>
            <a:xfrm>
              <a:off x="5551300" y="2247150"/>
              <a:ext cx="900" cy="1500"/>
            </a:xfrm>
            <a:custGeom>
              <a:rect b="b" l="l" r="r" t="t"/>
              <a:pathLst>
                <a:path extrusionOk="0" h="60" w="36">
                  <a:moveTo>
                    <a:pt x="8" y="0"/>
                  </a:moveTo>
                  <a:cubicBezTo>
                    <a:pt x="1" y="0"/>
                    <a:pt x="3" y="19"/>
                    <a:pt x="11" y="59"/>
                  </a:cubicBezTo>
                  <a:cubicBezTo>
                    <a:pt x="11" y="24"/>
                    <a:pt x="35" y="59"/>
                    <a:pt x="23" y="12"/>
                  </a:cubicBezTo>
                  <a:cubicBezTo>
                    <a:pt x="16" y="4"/>
                    <a:pt x="11" y="0"/>
                    <a:pt x="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2"/>
            <p:cNvSpPr/>
            <p:nvPr/>
          </p:nvSpPr>
          <p:spPr>
            <a:xfrm>
              <a:off x="5551875" y="2248625"/>
              <a:ext cx="325" cy="925"/>
            </a:xfrm>
            <a:custGeom>
              <a:rect b="b" l="l" r="r" t="t"/>
              <a:pathLst>
                <a:path extrusionOk="0" h="37" w="13">
                  <a:moveTo>
                    <a:pt x="0" y="0"/>
                  </a:moveTo>
                  <a:lnTo>
                    <a:pt x="0" y="36"/>
                  </a:lnTo>
                  <a:lnTo>
                    <a:pt x="12" y="24"/>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2"/>
            <p:cNvSpPr/>
            <p:nvPr/>
          </p:nvSpPr>
          <p:spPr>
            <a:xfrm>
              <a:off x="5552175" y="2249525"/>
              <a:ext cx="325" cy="600"/>
            </a:xfrm>
            <a:custGeom>
              <a:rect b="b" l="l" r="r" t="t"/>
              <a:pathLst>
                <a:path extrusionOk="0" h="24" w="13">
                  <a:moveTo>
                    <a:pt x="0" y="0"/>
                  </a:moveTo>
                  <a:lnTo>
                    <a:pt x="0" y="24"/>
                  </a:lnTo>
                  <a:lnTo>
                    <a:pt x="12" y="12"/>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2"/>
            <p:cNvSpPr/>
            <p:nvPr/>
          </p:nvSpPr>
          <p:spPr>
            <a:xfrm>
              <a:off x="5550250" y="2247075"/>
              <a:ext cx="1350" cy="2750"/>
            </a:xfrm>
            <a:custGeom>
              <a:rect b="b" l="l" r="r" t="t"/>
              <a:pathLst>
                <a:path extrusionOk="0" h="110" w="54">
                  <a:moveTo>
                    <a:pt x="3" y="0"/>
                  </a:moveTo>
                  <a:cubicBezTo>
                    <a:pt x="0" y="0"/>
                    <a:pt x="18" y="30"/>
                    <a:pt x="18" y="50"/>
                  </a:cubicBezTo>
                  <a:lnTo>
                    <a:pt x="18" y="39"/>
                  </a:lnTo>
                  <a:cubicBezTo>
                    <a:pt x="42" y="74"/>
                    <a:pt x="30" y="86"/>
                    <a:pt x="42" y="110"/>
                  </a:cubicBezTo>
                  <a:cubicBezTo>
                    <a:pt x="53" y="110"/>
                    <a:pt x="30" y="39"/>
                    <a:pt x="42" y="39"/>
                  </a:cubicBezTo>
                  <a:cubicBezTo>
                    <a:pt x="38" y="31"/>
                    <a:pt x="34" y="29"/>
                    <a:pt x="30" y="29"/>
                  </a:cubicBezTo>
                  <a:cubicBezTo>
                    <a:pt x="28" y="29"/>
                    <a:pt x="26" y="30"/>
                    <a:pt x="24" y="30"/>
                  </a:cubicBezTo>
                  <a:cubicBezTo>
                    <a:pt x="18" y="30"/>
                    <a:pt x="12" y="27"/>
                    <a:pt x="6" y="3"/>
                  </a:cubicBezTo>
                  <a:cubicBezTo>
                    <a:pt x="4" y="1"/>
                    <a:pt x="3"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2"/>
            <p:cNvSpPr/>
            <p:nvPr/>
          </p:nvSpPr>
          <p:spPr>
            <a:xfrm>
              <a:off x="5537000" y="2261725"/>
              <a:ext cx="300" cy="325"/>
            </a:xfrm>
            <a:custGeom>
              <a:rect b="b" l="l" r="r" t="t"/>
              <a:pathLst>
                <a:path extrusionOk="0" h="13" w="12">
                  <a:moveTo>
                    <a:pt x="0" y="0"/>
                  </a:moveTo>
                  <a:cubicBezTo>
                    <a:pt x="0" y="12"/>
                    <a:pt x="0" y="12"/>
                    <a:pt x="12" y="12"/>
                  </a:cubicBezTo>
                  <a:cubicBezTo>
                    <a:pt x="0" y="0"/>
                    <a:pt x="0"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2"/>
            <p:cNvSpPr/>
            <p:nvPr/>
          </p:nvSpPr>
          <p:spPr>
            <a:xfrm>
              <a:off x="5517650" y="2262325"/>
              <a:ext cx="25" cy="300"/>
            </a:xfrm>
            <a:custGeom>
              <a:rect b="b" l="l" r="r" t="t"/>
              <a:pathLst>
                <a:path extrusionOk="0" h="12" w="1">
                  <a:moveTo>
                    <a:pt x="0" y="12"/>
                  </a:moveTo>
                  <a:cubicBezTo>
                    <a:pt x="0" y="12"/>
                    <a:pt x="0" y="12"/>
                    <a:pt x="0" y="0"/>
                  </a:cubicBezTo>
                  <a:lnTo>
                    <a:pt x="0" y="0"/>
                  </a:lnTo>
                  <a:lnTo>
                    <a:pt x="0" y="12"/>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2"/>
            <p:cNvSpPr/>
            <p:nvPr/>
          </p:nvSpPr>
          <p:spPr>
            <a:xfrm>
              <a:off x="5546525" y="2248025"/>
              <a:ext cx="300" cy="325"/>
            </a:xfrm>
            <a:custGeom>
              <a:rect b="b" l="l" r="r" t="t"/>
              <a:pathLst>
                <a:path extrusionOk="0" h="13" w="12">
                  <a:moveTo>
                    <a:pt x="12" y="1"/>
                  </a:moveTo>
                  <a:cubicBezTo>
                    <a:pt x="0" y="1"/>
                    <a:pt x="0" y="1"/>
                    <a:pt x="0" y="12"/>
                  </a:cubicBezTo>
                  <a:cubicBezTo>
                    <a:pt x="12" y="12"/>
                    <a:pt x="12" y="12"/>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2"/>
            <p:cNvSpPr/>
            <p:nvPr/>
          </p:nvSpPr>
          <p:spPr>
            <a:xfrm>
              <a:off x="5545325" y="2248325"/>
              <a:ext cx="325" cy="325"/>
            </a:xfrm>
            <a:custGeom>
              <a:rect b="b" l="l" r="r" t="t"/>
              <a:pathLst>
                <a:path extrusionOk="0" h="13" w="13">
                  <a:moveTo>
                    <a:pt x="12" y="12"/>
                  </a:moveTo>
                  <a:lnTo>
                    <a:pt x="12" y="12"/>
                  </a:lnTo>
                  <a:cubicBezTo>
                    <a:pt x="0" y="0"/>
                    <a:pt x="0" y="0"/>
                    <a:pt x="12"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2"/>
            <p:cNvSpPr/>
            <p:nvPr/>
          </p:nvSpPr>
          <p:spPr>
            <a:xfrm>
              <a:off x="5544425" y="2248625"/>
              <a:ext cx="325" cy="25"/>
            </a:xfrm>
            <a:custGeom>
              <a:rect b="b" l="l" r="r" t="t"/>
              <a:pathLst>
                <a:path extrusionOk="0" h="1" w="13">
                  <a:moveTo>
                    <a:pt x="13" y="0"/>
                  </a:moveTo>
                  <a:lnTo>
                    <a:pt x="13" y="0"/>
                  </a:lnTo>
                  <a:cubicBezTo>
                    <a:pt x="13" y="0"/>
                    <a:pt x="1"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2"/>
            <p:cNvSpPr/>
            <p:nvPr/>
          </p:nvSpPr>
          <p:spPr>
            <a:xfrm>
              <a:off x="5546075" y="2247175"/>
              <a:ext cx="675" cy="2125"/>
            </a:xfrm>
            <a:custGeom>
              <a:rect b="b" l="l" r="r" t="t"/>
              <a:pathLst>
                <a:path extrusionOk="0" h="85" w="27">
                  <a:moveTo>
                    <a:pt x="1" y="0"/>
                  </a:moveTo>
                  <a:lnTo>
                    <a:pt x="1" y="0"/>
                  </a:lnTo>
                  <a:cubicBezTo>
                    <a:pt x="1" y="0"/>
                    <a:pt x="2" y="9"/>
                    <a:pt x="6" y="35"/>
                  </a:cubicBezTo>
                  <a:cubicBezTo>
                    <a:pt x="6" y="41"/>
                    <a:pt x="6" y="58"/>
                    <a:pt x="6" y="58"/>
                  </a:cubicBezTo>
                  <a:cubicBezTo>
                    <a:pt x="6" y="58"/>
                    <a:pt x="6" y="70"/>
                    <a:pt x="6" y="70"/>
                  </a:cubicBezTo>
                  <a:cubicBezTo>
                    <a:pt x="18" y="70"/>
                    <a:pt x="18" y="70"/>
                    <a:pt x="18" y="82"/>
                  </a:cubicBezTo>
                  <a:cubicBezTo>
                    <a:pt x="20" y="84"/>
                    <a:pt x="21" y="85"/>
                    <a:pt x="22" y="85"/>
                  </a:cubicBezTo>
                  <a:cubicBezTo>
                    <a:pt x="27" y="85"/>
                    <a:pt x="18" y="57"/>
                    <a:pt x="18" y="46"/>
                  </a:cubicBezTo>
                  <a:cubicBezTo>
                    <a:pt x="10" y="31"/>
                    <a:pt x="3"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2"/>
            <p:cNvSpPr/>
            <p:nvPr/>
          </p:nvSpPr>
          <p:spPr>
            <a:xfrm>
              <a:off x="5514975" y="2260525"/>
              <a:ext cx="1500" cy="2700"/>
            </a:xfrm>
            <a:custGeom>
              <a:rect b="b" l="l" r="r" t="t"/>
              <a:pathLst>
                <a:path extrusionOk="0" h="108" w="60">
                  <a:moveTo>
                    <a:pt x="0" y="1"/>
                  </a:moveTo>
                  <a:cubicBezTo>
                    <a:pt x="10" y="29"/>
                    <a:pt x="34" y="58"/>
                    <a:pt x="50" y="86"/>
                  </a:cubicBezTo>
                  <a:lnTo>
                    <a:pt x="50" y="86"/>
                  </a:lnTo>
                  <a:cubicBezTo>
                    <a:pt x="41" y="65"/>
                    <a:pt x="32" y="42"/>
                    <a:pt x="24" y="24"/>
                  </a:cubicBezTo>
                  <a:lnTo>
                    <a:pt x="24" y="36"/>
                  </a:lnTo>
                  <a:cubicBezTo>
                    <a:pt x="12" y="12"/>
                    <a:pt x="12" y="12"/>
                    <a:pt x="0" y="1"/>
                  </a:cubicBezTo>
                  <a:close/>
                  <a:moveTo>
                    <a:pt x="50" y="86"/>
                  </a:moveTo>
                  <a:lnTo>
                    <a:pt x="50" y="86"/>
                  </a:lnTo>
                  <a:cubicBezTo>
                    <a:pt x="53" y="94"/>
                    <a:pt x="56" y="101"/>
                    <a:pt x="60" y="108"/>
                  </a:cubicBezTo>
                  <a:cubicBezTo>
                    <a:pt x="57" y="101"/>
                    <a:pt x="54" y="93"/>
                    <a:pt x="50" y="8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2"/>
            <p:cNvSpPr/>
            <p:nvPr/>
          </p:nvSpPr>
          <p:spPr>
            <a:xfrm>
              <a:off x="5516450" y="2263200"/>
              <a:ext cx="625" cy="325"/>
            </a:xfrm>
            <a:custGeom>
              <a:rect b="b" l="l" r="r" t="t"/>
              <a:pathLst>
                <a:path extrusionOk="0" h="13" w="25">
                  <a:moveTo>
                    <a:pt x="1" y="1"/>
                  </a:moveTo>
                  <a:cubicBezTo>
                    <a:pt x="7" y="1"/>
                    <a:pt x="10" y="1"/>
                    <a:pt x="13" y="2"/>
                  </a:cubicBezTo>
                  <a:lnTo>
                    <a:pt x="13" y="2"/>
                  </a:lnTo>
                  <a:cubicBezTo>
                    <a:pt x="12" y="1"/>
                    <a:pt x="12" y="1"/>
                    <a:pt x="12" y="1"/>
                  </a:cubicBezTo>
                  <a:close/>
                  <a:moveTo>
                    <a:pt x="13" y="2"/>
                  </a:moveTo>
                  <a:cubicBezTo>
                    <a:pt x="13" y="6"/>
                    <a:pt x="15" y="13"/>
                    <a:pt x="24" y="13"/>
                  </a:cubicBezTo>
                  <a:cubicBezTo>
                    <a:pt x="18" y="7"/>
                    <a:pt x="16" y="4"/>
                    <a:pt x="13" y="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2"/>
            <p:cNvSpPr/>
            <p:nvPr/>
          </p:nvSpPr>
          <p:spPr>
            <a:xfrm>
              <a:off x="5501875" y="2266475"/>
              <a:ext cx="25" cy="325"/>
            </a:xfrm>
            <a:custGeom>
              <a:rect b="b" l="l" r="r" t="t"/>
              <a:pathLst>
                <a:path extrusionOk="0" h="13" w="1">
                  <a:moveTo>
                    <a:pt x="0" y="13"/>
                  </a:moveTo>
                  <a:lnTo>
                    <a:pt x="0" y="13"/>
                  </a:lnTo>
                  <a:cubicBezTo>
                    <a:pt x="0" y="1"/>
                    <a:pt x="0" y="1"/>
                    <a:pt x="0"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2"/>
            <p:cNvSpPr/>
            <p:nvPr/>
          </p:nvSpPr>
          <p:spPr>
            <a:xfrm>
              <a:off x="5517950" y="2261125"/>
              <a:ext cx="300" cy="25"/>
            </a:xfrm>
            <a:custGeom>
              <a:rect b="b" l="l" r="r" t="t"/>
              <a:pathLst>
                <a:path extrusionOk="0" h="1" w="12">
                  <a:moveTo>
                    <a:pt x="0" y="0"/>
                  </a:moveTo>
                  <a:cubicBezTo>
                    <a:pt x="0" y="0"/>
                    <a:pt x="12" y="0"/>
                    <a:pt x="12" y="0"/>
                  </a:cubicBezTo>
                  <a:cubicBezTo>
                    <a:pt x="12" y="0"/>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2"/>
            <p:cNvSpPr/>
            <p:nvPr/>
          </p:nvSpPr>
          <p:spPr>
            <a:xfrm>
              <a:off x="5517350" y="2273625"/>
              <a:ext cx="625" cy="750"/>
            </a:xfrm>
            <a:custGeom>
              <a:rect b="b" l="l" r="r" t="t"/>
              <a:pathLst>
                <a:path extrusionOk="0" h="30" w="25">
                  <a:moveTo>
                    <a:pt x="0" y="0"/>
                  </a:moveTo>
                  <a:lnTo>
                    <a:pt x="12" y="24"/>
                  </a:lnTo>
                  <a:cubicBezTo>
                    <a:pt x="12" y="28"/>
                    <a:pt x="12" y="30"/>
                    <a:pt x="13" y="30"/>
                  </a:cubicBezTo>
                  <a:cubicBezTo>
                    <a:pt x="13" y="30"/>
                    <a:pt x="16" y="24"/>
                    <a:pt x="24" y="24"/>
                  </a:cubicBezTo>
                  <a:cubicBezTo>
                    <a:pt x="11" y="7"/>
                    <a:pt x="7" y="2"/>
                    <a:pt x="7" y="2"/>
                  </a:cubicBezTo>
                  <a:lnTo>
                    <a:pt x="7" y="2"/>
                  </a:lnTo>
                  <a:cubicBezTo>
                    <a:pt x="7" y="2"/>
                    <a:pt x="10" y="8"/>
                    <a:pt x="9" y="8"/>
                  </a:cubicBezTo>
                  <a:cubicBezTo>
                    <a:pt x="8" y="8"/>
                    <a:pt x="6" y="6"/>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2"/>
            <p:cNvSpPr/>
            <p:nvPr/>
          </p:nvSpPr>
          <p:spPr>
            <a:xfrm>
              <a:off x="5517525" y="2262600"/>
              <a:ext cx="450" cy="625"/>
            </a:xfrm>
            <a:custGeom>
              <a:rect b="b" l="l" r="r" t="t"/>
              <a:pathLst>
                <a:path extrusionOk="0" h="25" w="18">
                  <a:moveTo>
                    <a:pt x="5" y="1"/>
                  </a:moveTo>
                  <a:lnTo>
                    <a:pt x="5" y="1"/>
                  </a:lnTo>
                  <a:cubicBezTo>
                    <a:pt x="9" y="8"/>
                    <a:pt x="9" y="10"/>
                    <a:pt x="8" y="10"/>
                  </a:cubicBezTo>
                  <a:cubicBezTo>
                    <a:pt x="7" y="10"/>
                    <a:pt x="5" y="8"/>
                    <a:pt x="3" y="8"/>
                  </a:cubicBezTo>
                  <a:lnTo>
                    <a:pt x="3" y="8"/>
                  </a:lnTo>
                  <a:cubicBezTo>
                    <a:pt x="1" y="8"/>
                    <a:pt x="1" y="11"/>
                    <a:pt x="5" y="25"/>
                  </a:cubicBezTo>
                  <a:lnTo>
                    <a:pt x="17" y="13"/>
                  </a:lnTo>
                  <a:lnTo>
                    <a:pt x="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2"/>
            <p:cNvSpPr/>
            <p:nvPr/>
          </p:nvSpPr>
          <p:spPr>
            <a:xfrm>
              <a:off x="5550975" y="2251000"/>
              <a:ext cx="925" cy="2100"/>
            </a:xfrm>
            <a:custGeom>
              <a:rect b="b" l="l" r="r" t="t"/>
              <a:pathLst>
                <a:path extrusionOk="0" h="84" w="37">
                  <a:moveTo>
                    <a:pt x="13" y="1"/>
                  </a:moveTo>
                  <a:cubicBezTo>
                    <a:pt x="24" y="36"/>
                    <a:pt x="13" y="13"/>
                    <a:pt x="1" y="36"/>
                  </a:cubicBezTo>
                  <a:lnTo>
                    <a:pt x="24" y="60"/>
                  </a:lnTo>
                  <a:lnTo>
                    <a:pt x="24" y="72"/>
                  </a:lnTo>
                  <a:lnTo>
                    <a:pt x="36" y="84"/>
                  </a:lnTo>
                  <a:cubicBezTo>
                    <a:pt x="36" y="60"/>
                    <a:pt x="24" y="36"/>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2"/>
            <p:cNvSpPr/>
            <p:nvPr/>
          </p:nvSpPr>
          <p:spPr>
            <a:xfrm>
              <a:off x="5549200" y="2245950"/>
              <a:ext cx="325" cy="900"/>
            </a:xfrm>
            <a:custGeom>
              <a:rect b="b" l="l" r="r" t="t"/>
              <a:pathLst>
                <a:path extrusionOk="0" h="36" w="13">
                  <a:moveTo>
                    <a:pt x="0" y="0"/>
                  </a:moveTo>
                  <a:lnTo>
                    <a:pt x="0" y="24"/>
                  </a:lnTo>
                  <a:lnTo>
                    <a:pt x="12" y="36"/>
                  </a:lnTo>
                  <a:cubicBezTo>
                    <a:pt x="12" y="24"/>
                    <a:pt x="0"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2"/>
            <p:cNvSpPr/>
            <p:nvPr/>
          </p:nvSpPr>
          <p:spPr>
            <a:xfrm>
              <a:off x="5545225" y="2245200"/>
              <a:ext cx="425" cy="775"/>
            </a:xfrm>
            <a:custGeom>
              <a:rect b="b" l="l" r="r" t="t"/>
              <a:pathLst>
                <a:path extrusionOk="0" h="31" w="17">
                  <a:moveTo>
                    <a:pt x="3" y="0"/>
                  </a:moveTo>
                  <a:lnTo>
                    <a:pt x="3" y="0"/>
                  </a:lnTo>
                  <a:cubicBezTo>
                    <a:pt x="1" y="0"/>
                    <a:pt x="0" y="5"/>
                    <a:pt x="4" y="18"/>
                  </a:cubicBezTo>
                  <a:lnTo>
                    <a:pt x="16" y="30"/>
                  </a:lnTo>
                  <a:cubicBezTo>
                    <a:pt x="16" y="15"/>
                    <a:pt x="7"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2"/>
            <p:cNvSpPr/>
            <p:nvPr/>
          </p:nvSpPr>
          <p:spPr>
            <a:xfrm>
              <a:off x="5549200" y="2253200"/>
              <a:ext cx="325" cy="800"/>
            </a:xfrm>
            <a:custGeom>
              <a:rect b="b" l="l" r="r" t="t"/>
              <a:pathLst>
                <a:path extrusionOk="0" h="32" w="13">
                  <a:moveTo>
                    <a:pt x="3" y="0"/>
                  </a:moveTo>
                  <a:cubicBezTo>
                    <a:pt x="0" y="0"/>
                    <a:pt x="0" y="6"/>
                    <a:pt x="0" y="20"/>
                  </a:cubicBezTo>
                  <a:cubicBezTo>
                    <a:pt x="0" y="17"/>
                    <a:pt x="1" y="16"/>
                    <a:pt x="1" y="16"/>
                  </a:cubicBezTo>
                  <a:cubicBezTo>
                    <a:pt x="5" y="16"/>
                    <a:pt x="12" y="32"/>
                    <a:pt x="12" y="32"/>
                  </a:cubicBezTo>
                  <a:lnTo>
                    <a:pt x="12" y="8"/>
                  </a:lnTo>
                  <a:cubicBezTo>
                    <a:pt x="7" y="3"/>
                    <a:pt x="4"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2"/>
            <p:cNvSpPr/>
            <p:nvPr/>
          </p:nvSpPr>
          <p:spPr>
            <a:xfrm>
              <a:off x="5544325" y="2245650"/>
              <a:ext cx="575" cy="625"/>
            </a:xfrm>
            <a:custGeom>
              <a:rect b="b" l="l" r="r" t="t"/>
              <a:pathLst>
                <a:path extrusionOk="0" h="25" w="23">
                  <a:moveTo>
                    <a:pt x="17" y="0"/>
                  </a:moveTo>
                  <a:lnTo>
                    <a:pt x="17" y="0"/>
                  </a:lnTo>
                  <a:cubicBezTo>
                    <a:pt x="17" y="15"/>
                    <a:pt x="14" y="20"/>
                    <a:pt x="11" y="20"/>
                  </a:cubicBezTo>
                  <a:cubicBezTo>
                    <a:pt x="7" y="20"/>
                    <a:pt x="3" y="12"/>
                    <a:pt x="2" y="12"/>
                  </a:cubicBezTo>
                  <a:lnTo>
                    <a:pt x="2" y="12"/>
                  </a:lnTo>
                  <a:cubicBezTo>
                    <a:pt x="1" y="12"/>
                    <a:pt x="2" y="15"/>
                    <a:pt x="5" y="24"/>
                  </a:cubicBezTo>
                  <a:cubicBezTo>
                    <a:pt x="5" y="21"/>
                    <a:pt x="6" y="20"/>
                    <a:pt x="8" y="20"/>
                  </a:cubicBezTo>
                  <a:cubicBezTo>
                    <a:pt x="10" y="20"/>
                    <a:pt x="13" y="21"/>
                    <a:pt x="15" y="21"/>
                  </a:cubicBezTo>
                  <a:cubicBezTo>
                    <a:pt x="20" y="21"/>
                    <a:pt x="23" y="18"/>
                    <a:pt x="1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2"/>
            <p:cNvSpPr/>
            <p:nvPr/>
          </p:nvSpPr>
          <p:spPr>
            <a:xfrm>
              <a:off x="5543550" y="2246525"/>
              <a:ext cx="900" cy="2725"/>
            </a:xfrm>
            <a:custGeom>
              <a:rect b="b" l="l" r="r" t="t"/>
              <a:pathLst>
                <a:path extrusionOk="0" h="109" w="36">
                  <a:moveTo>
                    <a:pt x="0" y="1"/>
                  </a:moveTo>
                  <a:cubicBezTo>
                    <a:pt x="0" y="37"/>
                    <a:pt x="12" y="72"/>
                    <a:pt x="24" y="96"/>
                  </a:cubicBezTo>
                  <a:cubicBezTo>
                    <a:pt x="12" y="72"/>
                    <a:pt x="24" y="72"/>
                    <a:pt x="24" y="72"/>
                  </a:cubicBezTo>
                  <a:cubicBezTo>
                    <a:pt x="36" y="84"/>
                    <a:pt x="36" y="96"/>
                    <a:pt x="36" y="108"/>
                  </a:cubicBezTo>
                  <a:cubicBezTo>
                    <a:pt x="36" y="84"/>
                    <a:pt x="36" y="84"/>
                    <a:pt x="36" y="72"/>
                  </a:cubicBezTo>
                  <a:cubicBezTo>
                    <a:pt x="24" y="49"/>
                    <a:pt x="12" y="37"/>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2"/>
            <p:cNvSpPr/>
            <p:nvPr/>
          </p:nvSpPr>
          <p:spPr>
            <a:xfrm>
              <a:off x="5542650" y="2245950"/>
              <a:ext cx="625" cy="1800"/>
            </a:xfrm>
            <a:custGeom>
              <a:rect b="b" l="l" r="r" t="t"/>
              <a:pathLst>
                <a:path extrusionOk="0" h="72" w="25">
                  <a:moveTo>
                    <a:pt x="12" y="0"/>
                  </a:moveTo>
                  <a:cubicBezTo>
                    <a:pt x="0" y="12"/>
                    <a:pt x="0" y="36"/>
                    <a:pt x="0" y="60"/>
                  </a:cubicBezTo>
                  <a:lnTo>
                    <a:pt x="12" y="72"/>
                  </a:lnTo>
                  <a:cubicBezTo>
                    <a:pt x="12" y="36"/>
                    <a:pt x="24" y="48"/>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2"/>
            <p:cNvSpPr/>
            <p:nvPr/>
          </p:nvSpPr>
          <p:spPr>
            <a:xfrm>
              <a:off x="5538400" y="2248825"/>
              <a:ext cx="400" cy="725"/>
            </a:xfrm>
            <a:custGeom>
              <a:rect b="b" l="l" r="r" t="t"/>
              <a:pathLst>
                <a:path extrusionOk="0" h="29" w="16">
                  <a:moveTo>
                    <a:pt x="0" y="1"/>
                  </a:moveTo>
                  <a:cubicBezTo>
                    <a:pt x="0" y="1"/>
                    <a:pt x="2" y="4"/>
                    <a:pt x="5" y="7"/>
                  </a:cubicBezTo>
                  <a:lnTo>
                    <a:pt x="5" y="7"/>
                  </a:lnTo>
                  <a:cubicBezTo>
                    <a:pt x="5" y="6"/>
                    <a:pt x="4" y="5"/>
                    <a:pt x="4" y="4"/>
                  </a:cubicBezTo>
                  <a:cubicBezTo>
                    <a:pt x="1" y="2"/>
                    <a:pt x="0" y="1"/>
                    <a:pt x="0" y="1"/>
                  </a:cubicBezTo>
                  <a:close/>
                  <a:moveTo>
                    <a:pt x="5" y="7"/>
                  </a:moveTo>
                  <a:cubicBezTo>
                    <a:pt x="9" y="15"/>
                    <a:pt x="13" y="22"/>
                    <a:pt x="16" y="28"/>
                  </a:cubicBezTo>
                  <a:cubicBezTo>
                    <a:pt x="16" y="22"/>
                    <a:pt x="10" y="13"/>
                    <a:pt x="5" y="7"/>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2"/>
            <p:cNvSpPr/>
            <p:nvPr/>
          </p:nvSpPr>
          <p:spPr>
            <a:xfrm>
              <a:off x="5537875" y="2262900"/>
              <a:ext cx="475" cy="1300"/>
            </a:xfrm>
            <a:custGeom>
              <a:rect b="b" l="l" r="r" t="t"/>
              <a:pathLst>
                <a:path extrusionOk="0" h="52" w="19">
                  <a:moveTo>
                    <a:pt x="13" y="1"/>
                  </a:moveTo>
                  <a:cubicBezTo>
                    <a:pt x="13" y="13"/>
                    <a:pt x="1" y="25"/>
                    <a:pt x="13" y="48"/>
                  </a:cubicBezTo>
                  <a:cubicBezTo>
                    <a:pt x="13" y="48"/>
                    <a:pt x="16" y="51"/>
                    <a:pt x="17" y="51"/>
                  </a:cubicBezTo>
                  <a:cubicBezTo>
                    <a:pt x="19" y="51"/>
                    <a:pt x="19" y="48"/>
                    <a:pt x="13" y="37"/>
                  </a:cubicBezTo>
                  <a:cubicBezTo>
                    <a:pt x="13" y="37"/>
                    <a:pt x="13" y="25"/>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2"/>
            <p:cNvSpPr/>
            <p:nvPr/>
          </p:nvSpPr>
          <p:spPr>
            <a:xfrm>
              <a:off x="5536400" y="2263425"/>
              <a:ext cx="325" cy="700"/>
            </a:xfrm>
            <a:custGeom>
              <a:rect b="b" l="l" r="r" t="t"/>
              <a:pathLst>
                <a:path extrusionOk="0" h="28" w="13">
                  <a:moveTo>
                    <a:pt x="0" y="0"/>
                  </a:moveTo>
                  <a:cubicBezTo>
                    <a:pt x="0" y="0"/>
                    <a:pt x="0" y="1"/>
                    <a:pt x="0" y="4"/>
                  </a:cubicBezTo>
                  <a:cubicBezTo>
                    <a:pt x="1" y="4"/>
                    <a:pt x="1" y="4"/>
                    <a:pt x="1" y="5"/>
                  </a:cubicBezTo>
                  <a:lnTo>
                    <a:pt x="1" y="5"/>
                  </a:lnTo>
                  <a:cubicBezTo>
                    <a:pt x="1" y="2"/>
                    <a:pt x="0" y="0"/>
                    <a:pt x="0" y="0"/>
                  </a:cubicBezTo>
                  <a:close/>
                  <a:moveTo>
                    <a:pt x="1" y="5"/>
                  </a:moveTo>
                  <a:cubicBezTo>
                    <a:pt x="3" y="10"/>
                    <a:pt x="6" y="21"/>
                    <a:pt x="12" y="27"/>
                  </a:cubicBezTo>
                  <a:cubicBezTo>
                    <a:pt x="12" y="16"/>
                    <a:pt x="12" y="16"/>
                    <a:pt x="1" y="5"/>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2"/>
            <p:cNvSpPr/>
            <p:nvPr/>
          </p:nvSpPr>
          <p:spPr>
            <a:xfrm>
              <a:off x="5520350" y="2254450"/>
              <a:ext cx="600" cy="750"/>
            </a:xfrm>
            <a:custGeom>
              <a:rect b="b" l="l" r="r" t="t"/>
              <a:pathLst>
                <a:path extrusionOk="0" h="30" w="24">
                  <a:moveTo>
                    <a:pt x="4" y="1"/>
                  </a:moveTo>
                  <a:lnTo>
                    <a:pt x="4" y="1"/>
                  </a:lnTo>
                  <a:cubicBezTo>
                    <a:pt x="0" y="1"/>
                    <a:pt x="3" y="12"/>
                    <a:pt x="11" y="29"/>
                  </a:cubicBezTo>
                  <a:cubicBezTo>
                    <a:pt x="23" y="29"/>
                    <a:pt x="11" y="17"/>
                    <a:pt x="11" y="5"/>
                  </a:cubicBezTo>
                  <a:cubicBezTo>
                    <a:pt x="8" y="2"/>
                    <a:pt x="6" y="1"/>
                    <a:pt x="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2"/>
            <p:cNvSpPr/>
            <p:nvPr/>
          </p:nvSpPr>
          <p:spPr>
            <a:xfrm>
              <a:off x="5520025" y="2254575"/>
              <a:ext cx="625" cy="925"/>
            </a:xfrm>
            <a:custGeom>
              <a:rect b="b" l="l" r="r" t="t"/>
              <a:pathLst>
                <a:path extrusionOk="0" h="37" w="25">
                  <a:moveTo>
                    <a:pt x="0" y="0"/>
                  </a:moveTo>
                  <a:lnTo>
                    <a:pt x="12" y="24"/>
                  </a:lnTo>
                  <a:lnTo>
                    <a:pt x="24" y="36"/>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2"/>
            <p:cNvSpPr/>
            <p:nvPr/>
          </p:nvSpPr>
          <p:spPr>
            <a:xfrm>
              <a:off x="5519125" y="2254275"/>
              <a:ext cx="25" cy="625"/>
            </a:xfrm>
            <a:custGeom>
              <a:rect b="b" l="l" r="r" t="t"/>
              <a:pathLst>
                <a:path extrusionOk="0" h="25" w="1">
                  <a:moveTo>
                    <a:pt x="1" y="1"/>
                  </a:moveTo>
                  <a:cubicBezTo>
                    <a:pt x="1" y="12"/>
                    <a:pt x="1" y="12"/>
                    <a:pt x="1" y="12"/>
                  </a:cubicBezTo>
                  <a:cubicBezTo>
                    <a:pt x="1" y="12"/>
                    <a:pt x="1" y="12"/>
                    <a:pt x="1" y="24"/>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2"/>
            <p:cNvSpPr/>
            <p:nvPr/>
          </p:nvSpPr>
          <p:spPr>
            <a:xfrm>
              <a:off x="5518525" y="2254275"/>
              <a:ext cx="925" cy="1800"/>
            </a:xfrm>
            <a:custGeom>
              <a:rect b="b" l="l" r="r" t="t"/>
              <a:pathLst>
                <a:path extrusionOk="0" h="72" w="37">
                  <a:moveTo>
                    <a:pt x="1" y="1"/>
                  </a:moveTo>
                  <a:lnTo>
                    <a:pt x="13" y="24"/>
                  </a:lnTo>
                  <a:lnTo>
                    <a:pt x="37" y="72"/>
                  </a:lnTo>
                  <a:cubicBezTo>
                    <a:pt x="37" y="48"/>
                    <a:pt x="25" y="48"/>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2"/>
            <p:cNvSpPr/>
            <p:nvPr/>
          </p:nvSpPr>
          <p:spPr>
            <a:xfrm>
              <a:off x="5517650" y="2255725"/>
              <a:ext cx="1850" cy="3075"/>
            </a:xfrm>
            <a:custGeom>
              <a:rect b="b" l="l" r="r" t="t"/>
              <a:pathLst>
                <a:path extrusionOk="0" h="123" w="74">
                  <a:moveTo>
                    <a:pt x="22" y="1"/>
                  </a:moveTo>
                  <a:cubicBezTo>
                    <a:pt x="17" y="1"/>
                    <a:pt x="26" y="31"/>
                    <a:pt x="22" y="31"/>
                  </a:cubicBezTo>
                  <a:cubicBezTo>
                    <a:pt x="21" y="31"/>
                    <a:pt x="18" y="26"/>
                    <a:pt x="12" y="14"/>
                  </a:cubicBezTo>
                  <a:lnTo>
                    <a:pt x="12" y="14"/>
                  </a:lnTo>
                  <a:cubicBezTo>
                    <a:pt x="0" y="50"/>
                    <a:pt x="60" y="97"/>
                    <a:pt x="48" y="121"/>
                  </a:cubicBezTo>
                  <a:cubicBezTo>
                    <a:pt x="50" y="122"/>
                    <a:pt x="51" y="122"/>
                    <a:pt x="52" y="122"/>
                  </a:cubicBezTo>
                  <a:cubicBezTo>
                    <a:pt x="74" y="122"/>
                    <a:pt x="10" y="37"/>
                    <a:pt x="31" y="37"/>
                  </a:cubicBezTo>
                  <a:cubicBezTo>
                    <a:pt x="32" y="37"/>
                    <a:pt x="34" y="37"/>
                    <a:pt x="36" y="38"/>
                  </a:cubicBezTo>
                  <a:cubicBezTo>
                    <a:pt x="12" y="14"/>
                    <a:pt x="36" y="14"/>
                    <a:pt x="24" y="2"/>
                  </a:cubicBezTo>
                  <a:cubicBezTo>
                    <a:pt x="23" y="1"/>
                    <a:pt x="22" y="1"/>
                    <a:pt x="2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2"/>
            <p:cNvSpPr/>
            <p:nvPr/>
          </p:nvSpPr>
          <p:spPr>
            <a:xfrm>
              <a:off x="5519125" y="2257200"/>
              <a:ext cx="425" cy="775"/>
            </a:xfrm>
            <a:custGeom>
              <a:rect b="b" l="l" r="r" t="t"/>
              <a:pathLst>
                <a:path extrusionOk="0" h="31" w="17">
                  <a:moveTo>
                    <a:pt x="3" y="1"/>
                  </a:moveTo>
                  <a:cubicBezTo>
                    <a:pt x="1" y="1"/>
                    <a:pt x="1" y="8"/>
                    <a:pt x="1" y="15"/>
                  </a:cubicBezTo>
                  <a:cubicBezTo>
                    <a:pt x="1" y="15"/>
                    <a:pt x="11" y="30"/>
                    <a:pt x="15" y="30"/>
                  </a:cubicBezTo>
                  <a:cubicBezTo>
                    <a:pt x="17" y="30"/>
                    <a:pt x="17" y="26"/>
                    <a:pt x="13" y="15"/>
                  </a:cubicBezTo>
                  <a:cubicBezTo>
                    <a:pt x="8" y="4"/>
                    <a:pt x="5" y="1"/>
                    <a:pt x="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2"/>
            <p:cNvSpPr/>
            <p:nvPr/>
          </p:nvSpPr>
          <p:spPr>
            <a:xfrm>
              <a:off x="5517350" y="2256350"/>
              <a:ext cx="325" cy="325"/>
            </a:xfrm>
            <a:custGeom>
              <a:rect b="b" l="l" r="r" t="t"/>
              <a:pathLst>
                <a:path extrusionOk="0" h="13" w="13">
                  <a:moveTo>
                    <a:pt x="0" y="1"/>
                  </a:moveTo>
                  <a:lnTo>
                    <a:pt x="0" y="13"/>
                  </a:lnTo>
                  <a:lnTo>
                    <a:pt x="12" y="13"/>
                  </a:ln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2"/>
            <p:cNvSpPr/>
            <p:nvPr/>
          </p:nvSpPr>
          <p:spPr>
            <a:xfrm>
              <a:off x="5516750" y="2256050"/>
              <a:ext cx="325" cy="625"/>
            </a:xfrm>
            <a:custGeom>
              <a:rect b="b" l="l" r="r" t="t"/>
              <a:pathLst>
                <a:path extrusionOk="0" h="25" w="13">
                  <a:moveTo>
                    <a:pt x="0" y="1"/>
                  </a:moveTo>
                  <a:cubicBezTo>
                    <a:pt x="0" y="13"/>
                    <a:pt x="0" y="13"/>
                    <a:pt x="12" y="25"/>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2"/>
            <p:cNvSpPr/>
            <p:nvPr/>
          </p:nvSpPr>
          <p:spPr>
            <a:xfrm>
              <a:off x="5515750" y="2256325"/>
              <a:ext cx="725" cy="1075"/>
            </a:xfrm>
            <a:custGeom>
              <a:rect b="b" l="l" r="r" t="t"/>
              <a:pathLst>
                <a:path extrusionOk="0" h="43" w="29">
                  <a:moveTo>
                    <a:pt x="3" y="1"/>
                  </a:moveTo>
                  <a:cubicBezTo>
                    <a:pt x="1" y="1"/>
                    <a:pt x="1" y="3"/>
                    <a:pt x="2" y="6"/>
                  </a:cubicBezTo>
                  <a:lnTo>
                    <a:pt x="2" y="6"/>
                  </a:lnTo>
                  <a:cubicBezTo>
                    <a:pt x="2" y="5"/>
                    <a:pt x="3" y="3"/>
                    <a:pt x="5" y="2"/>
                  </a:cubicBezTo>
                  <a:cubicBezTo>
                    <a:pt x="4" y="1"/>
                    <a:pt x="3" y="1"/>
                    <a:pt x="3" y="1"/>
                  </a:cubicBezTo>
                  <a:close/>
                  <a:moveTo>
                    <a:pt x="2" y="6"/>
                  </a:moveTo>
                  <a:cubicBezTo>
                    <a:pt x="0" y="10"/>
                    <a:pt x="2" y="15"/>
                    <a:pt x="5" y="19"/>
                  </a:cubicBezTo>
                  <a:lnTo>
                    <a:pt x="5" y="19"/>
                  </a:lnTo>
                  <a:cubicBezTo>
                    <a:pt x="4" y="14"/>
                    <a:pt x="2" y="10"/>
                    <a:pt x="2" y="6"/>
                  </a:cubicBezTo>
                  <a:close/>
                  <a:moveTo>
                    <a:pt x="5" y="19"/>
                  </a:moveTo>
                  <a:cubicBezTo>
                    <a:pt x="10" y="30"/>
                    <a:pt x="17" y="42"/>
                    <a:pt x="23" y="42"/>
                  </a:cubicBezTo>
                  <a:cubicBezTo>
                    <a:pt x="25" y="42"/>
                    <a:pt x="27" y="41"/>
                    <a:pt x="29" y="38"/>
                  </a:cubicBezTo>
                  <a:lnTo>
                    <a:pt x="17" y="38"/>
                  </a:lnTo>
                  <a:cubicBezTo>
                    <a:pt x="17" y="31"/>
                    <a:pt x="10" y="25"/>
                    <a:pt x="5" y="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2"/>
            <p:cNvSpPr/>
            <p:nvPr/>
          </p:nvSpPr>
          <p:spPr>
            <a:xfrm>
              <a:off x="5515250" y="2259325"/>
              <a:ext cx="325" cy="625"/>
            </a:xfrm>
            <a:custGeom>
              <a:rect b="b" l="l" r="r" t="t"/>
              <a:pathLst>
                <a:path extrusionOk="0" h="25" w="13">
                  <a:moveTo>
                    <a:pt x="1" y="1"/>
                  </a:moveTo>
                  <a:lnTo>
                    <a:pt x="1" y="25"/>
                  </a:lnTo>
                  <a:lnTo>
                    <a:pt x="13" y="25"/>
                  </a:lnTo>
                  <a:cubicBezTo>
                    <a:pt x="13" y="25"/>
                    <a:pt x="13" y="13"/>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2"/>
            <p:cNvSpPr/>
            <p:nvPr/>
          </p:nvSpPr>
          <p:spPr>
            <a:xfrm>
              <a:off x="5517950" y="2263800"/>
              <a:ext cx="300" cy="425"/>
            </a:xfrm>
            <a:custGeom>
              <a:rect b="b" l="l" r="r" t="t"/>
              <a:pathLst>
                <a:path extrusionOk="0" h="17" w="12">
                  <a:moveTo>
                    <a:pt x="0" y="1"/>
                  </a:moveTo>
                  <a:cubicBezTo>
                    <a:pt x="8" y="12"/>
                    <a:pt x="11" y="16"/>
                    <a:pt x="11" y="16"/>
                  </a:cubicBezTo>
                  <a:cubicBezTo>
                    <a:pt x="12" y="16"/>
                    <a:pt x="4"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2"/>
            <p:cNvSpPr/>
            <p:nvPr/>
          </p:nvSpPr>
          <p:spPr>
            <a:xfrm>
              <a:off x="5514125" y="2258125"/>
              <a:ext cx="575" cy="625"/>
            </a:xfrm>
            <a:custGeom>
              <a:rect b="b" l="l" r="r" t="t"/>
              <a:pathLst>
                <a:path extrusionOk="0" h="25" w="23">
                  <a:moveTo>
                    <a:pt x="5" y="0"/>
                  </a:moveTo>
                  <a:cubicBezTo>
                    <a:pt x="0" y="0"/>
                    <a:pt x="3" y="10"/>
                    <a:pt x="10" y="25"/>
                  </a:cubicBezTo>
                  <a:lnTo>
                    <a:pt x="10" y="25"/>
                  </a:lnTo>
                  <a:cubicBezTo>
                    <a:pt x="4" y="13"/>
                    <a:pt x="4" y="10"/>
                    <a:pt x="7" y="10"/>
                  </a:cubicBezTo>
                  <a:cubicBezTo>
                    <a:pt x="10" y="10"/>
                    <a:pt x="16" y="13"/>
                    <a:pt x="22" y="13"/>
                  </a:cubicBezTo>
                  <a:cubicBezTo>
                    <a:pt x="13" y="4"/>
                    <a:pt x="7" y="0"/>
                    <a:pt x="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2"/>
            <p:cNvSpPr/>
            <p:nvPr/>
          </p:nvSpPr>
          <p:spPr>
            <a:xfrm>
              <a:off x="5513175" y="2257850"/>
              <a:ext cx="1525" cy="3000"/>
            </a:xfrm>
            <a:custGeom>
              <a:rect b="b" l="l" r="r" t="t"/>
              <a:pathLst>
                <a:path extrusionOk="0" h="120" w="61">
                  <a:moveTo>
                    <a:pt x="24" y="0"/>
                  </a:moveTo>
                  <a:cubicBezTo>
                    <a:pt x="12" y="0"/>
                    <a:pt x="48" y="60"/>
                    <a:pt x="36" y="60"/>
                  </a:cubicBezTo>
                  <a:cubicBezTo>
                    <a:pt x="24" y="48"/>
                    <a:pt x="24" y="36"/>
                    <a:pt x="24" y="24"/>
                  </a:cubicBezTo>
                  <a:cubicBezTo>
                    <a:pt x="15" y="19"/>
                    <a:pt x="9" y="16"/>
                    <a:pt x="5" y="16"/>
                  </a:cubicBezTo>
                  <a:cubicBezTo>
                    <a:pt x="1" y="16"/>
                    <a:pt x="1" y="22"/>
                    <a:pt x="1" y="36"/>
                  </a:cubicBezTo>
                  <a:cubicBezTo>
                    <a:pt x="12" y="60"/>
                    <a:pt x="48" y="108"/>
                    <a:pt x="60" y="119"/>
                  </a:cubicBezTo>
                  <a:cubicBezTo>
                    <a:pt x="60" y="111"/>
                    <a:pt x="40" y="63"/>
                    <a:pt x="45" y="63"/>
                  </a:cubicBezTo>
                  <a:lnTo>
                    <a:pt x="45" y="63"/>
                  </a:lnTo>
                  <a:cubicBezTo>
                    <a:pt x="46" y="63"/>
                    <a:pt x="51" y="68"/>
                    <a:pt x="60" y="84"/>
                  </a:cubicBezTo>
                  <a:lnTo>
                    <a:pt x="2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2"/>
            <p:cNvSpPr/>
            <p:nvPr/>
          </p:nvSpPr>
          <p:spPr>
            <a:xfrm>
              <a:off x="5516150" y="2261725"/>
              <a:ext cx="925" cy="1375"/>
            </a:xfrm>
            <a:custGeom>
              <a:rect b="b" l="l" r="r" t="t"/>
              <a:pathLst>
                <a:path extrusionOk="0" h="55" w="37">
                  <a:moveTo>
                    <a:pt x="1" y="0"/>
                  </a:moveTo>
                  <a:lnTo>
                    <a:pt x="1" y="0"/>
                  </a:lnTo>
                  <a:cubicBezTo>
                    <a:pt x="13" y="24"/>
                    <a:pt x="13" y="24"/>
                    <a:pt x="13" y="36"/>
                  </a:cubicBezTo>
                  <a:cubicBezTo>
                    <a:pt x="23" y="50"/>
                    <a:pt x="28" y="54"/>
                    <a:pt x="31" y="54"/>
                  </a:cubicBezTo>
                  <a:cubicBezTo>
                    <a:pt x="37" y="54"/>
                    <a:pt x="24" y="24"/>
                    <a:pt x="24" y="24"/>
                  </a:cubicBezTo>
                  <a:lnTo>
                    <a:pt x="1"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2"/>
            <p:cNvSpPr/>
            <p:nvPr/>
          </p:nvSpPr>
          <p:spPr>
            <a:xfrm>
              <a:off x="5512875" y="2260825"/>
              <a:ext cx="325" cy="625"/>
            </a:xfrm>
            <a:custGeom>
              <a:rect b="b" l="l" r="r" t="t"/>
              <a:pathLst>
                <a:path extrusionOk="0" h="25" w="13">
                  <a:moveTo>
                    <a:pt x="13" y="0"/>
                  </a:moveTo>
                  <a:lnTo>
                    <a:pt x="1" y="24"/>
                  </a:lnTo>
                  <a:lnTo>
                    <a:pt x="13" y="24"/>
                  </a:ln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2"/>
            <p:cNvSpPr/>
            <p:nvPr/>
          </p:nvSpPr>
          <p:spPr>
            <a:xfrm>
              <a:off x="5512575" y="2260225"/>
              <a:ext cx="25" cy="925"/>
            </a:xfrm>
            <a:custGeom>
              <a:rect b="b" l="l" r="r" t="t"/>
              <a:pathLst>
                <a:path extrusionOk="0" h="37" w="1">
                  <a:moveTo>
                    <a:pt x="1" y="13"/>
                  </a:moveTo>
                  <a:lnTo>
                    <a:pt x="1" y="1"/>
                  </a:lnTo>
                  <a:lnTo>
                    <a:pt x="1" y="36"/>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2"/>
            <p:cNvSpPr/>
            <p:nvPr/>
          </p:nvSpPr>
          <p:spPr>
            <a:xfrm>
              <a:off x="5511975" y="2259925"/>
              <a:ext cx="325" cy="625"/>
            </a:xfrm>
            <a:custGeom>
              <a:rect b="b" l="l" r="r" t="t"/>
              <a:pathLst>
                <a:path extrusionOk="0" h="25" w="13">
                  <a:moveTo>
                    <a:pt x="13" y="1"/>
                  </a:moveTo>
                  <a:lnTo>
                    <a:pt x="1" y="25"/>
                  </a:lnTo>
                  <a:lnTo>
                    <a:pt x="13" y="25"/>
                  </a:ln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2"/>
            <p:cNvSpPr/>
            <p:nvPr/>
          </p:nvSpPr>
          <p:spPr>
            <a:xfrm>
              <a:off x="5511400" y="2260525"/>
              <a:ext cx="600" cy="625"/>
            </a:xfrm>
            <a:custGeom>
              <a:rect b="b" l="l" r="r" t="t"/>
              <a:pathLst>
                <a:path extrusionOk="0" h="25" w="24">
                  <a:moveTo>
                    <a:pt x="12" y="1"/>
                  </a:moveTo>
                  <a:cubicBezTo>
                    <a:pt x="12" y="7"/>
                    <a:pt x="12" y="10"/>
                    <a:pt x="11" y="10"/>
                  </a:cubicBezTo>
                  <a:cubicBezTo>
                    <a:pt x="9" y="10"/>
                    <a:pt x="6" y="7"/>
                    <a:pt x="0" y="1"/>
                  </a:cubicBezTo>
                  <a:lnTo>
                    <a:pt x="0" y="1"/>
                  </a:lnTo>
                  <a:lnTo>
                    <a:pt x="12" y="24"/>
                  </a:lnTo>
                  <a:cubicBezTo>
                    <a:pt x="12" y="21"/>
                    <a:pt x="14" y="21"/>
                    <a:pt x="15" y="21"/>
                  </a:cubicBezTo>
                  <a:cubicBezTo>
                    <a:pt x="17" y="21"/>
                    <a:pt x="19" y="21"/>
                    <a:pt x="21" y="21"/>
                  </a:cubicBezTo>
                  <a:cubicBezTo>
                    <a:pt x="24" y="21"/>
                    <a:pt x="24" y="18"/>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2"/>
            <p:cNvSpPr/>
            <p:nvPr/>
          </p:nvSpPr>
          <p:spPr>
            <a:xfrm>
              <a:off x="5517050" y="2274225"/>
              <a:ext cx="625" cy="900"/>
            </a:xfrm>
            <a:custGeom>
              <a:rect b="b" l="l" r="r" t="t"/>
              <a:pathLst>
                <a:path extrusionOk="0" h="36" w="25">
                  <a:moveTo>
                    <a:pt x="0" y="0"/>
                  </a:moveTo>
                  <a:lnTo>
                    <a:pt x="12" y="36"/>
                  </a:lnTo>
                  <a:lnTo>
                    <a:pt x="24" y="36"/>
                  </a:lnTo>
                  <a:cubicBezTo>
                    <a:pt x="12" y="24"/>
                    <a:pt x="12"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2"/>
            <p:cNvSpPr/>
            <p:nvPr/>
          </p:nvSpPr>
          <p:spPr>
            <a:xfrm>
              <a:off x="5516450" y="2273850"/>
              <a:ext cx="625" cy="1275"/>
            </a:xfrm>
            <a:custGeom>
              <a:rect b="b" l="l" r="r" t="t"/>
              <a:pathLst>
                <a:path extrusionOk="0" h="51" w="25">
                  <a:moveTo>
                    <a:pt x="1" y="3"/>
                  </a:moveTo>
                  <a:lnTo>
                    <a:pt x="1" y="15"/>
                  </a:lnTo>
                  <a:cubicBezTo>
                    <a:pt x="2" y="17"/>
                    <a:pt x="3" y="18"/>
                    <a:pt x="4" y="18"/>
                  </a:cubicBezTo>
                  <a:lnTo>
                    <a:pt x="4" y="18"/>
                  </a:lnTo>
                  <a:lnTo>
                    <a:pt x="1" y="3"/>
                  </a:lnTo>
                  <a:close/>
                  <a:moveTo>
                    <a:pt x="9" y="1"/>
                  </a:moveTo>
                  <a:cubicBezTo>
                    <a:pt x="4" y="1"/>
                    <a:pt x="9" y="18"/>
                    <a:pt x="4" y="18"/>
                  </a:cubicBezTo>
                  <a:cubicBezTo>
                    <a:pt x="4" y="18"/>
                    <a:pt x="4" y="18"/>
                    <a:pt x="4" y="18"/>
                  </a:cubicBezTo>
                  <a:lnTo>
                    <a:pt x="4" y="18"/>
                  </a:lnTo>
                  <a:lnTo>
                    <a:pt x="12" y="51"/>
                  </a:lnTo>
                  <a:cubicBezTo>
                    <a:pt x="24" y="51"/>
                    <a:pt x="12" y="15"/>
                    <a:pt x="12" y="3"/>
                  </a:cubicBezTo>
                  <a:cubicBezTo>
                    <a:pt x="11" y="2"/>
                    <a:pt x="9" y="1"/>
                    <a:pt x="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2"/>
            <p:cNvSpPr/>
            <p:nvPr/>
          </p:nvSpPr>
          <p:spPr>
            <a:xfrm>
              <a:off x="5510800" y="2274825"/>
              <a:ext cx="1300" cy="1850"/>
            </a:xfrm>
            <a:custGeom>
              <a:rect b="b" l="l" r="r" t="t"/>
              <a:pathLst>
                <a:path extrusionOk="0" h="74" w="52">
                  <a:moveTo>
                    <a:pt x="12" y="0"/>
                  </a:moveTo>
                  <a:cubicBezTo>
                    <a:pt x="12" y="24"/>
                    <a:pt x="0" y="24"/>
                    <a:pt x="0" y="36"/>
                  </a:cubicBezTo>
                  <a:cubicBezTo>
                    <a:pt x="11" y="46"/>
                    <a:pt x="21" y="74"/>
                    <a:pt x="23" y="74"/>
                  </a:cubicBezTo>
                  <a:cubicBezTo>
                    <a:pt x="24" y="74"/>
                    <a:pt x="24" y="73"/>
                    <a:pt x="24" y="72"/>
                  </a:cubicBezTo>
                  <a:lnTo>
                    <a:pt x="24" y="48"/>
                  </a:lnTo>
                  <a:lnTo>
                    <a:pt x="36" y="72"/>
                  </a:lnTo>
                  <a:cubicBezTo>
                    <a:pt x="39" y="73"/>
                    <a:pt x="41" y="73"/>
                    <a:pt x="42" y="73"/>
                  </a:cubicBezTo>
                  <a:cubicBezTo>
                    <a:pt x="51" y="73"/>
                    <a:pt x="32" y="46"/>
                    <a:pt x="34" y="46"/>
                  </a:cubicBezTo>
                  <a:lnTo>
                    <a:pt x="34" y="46"/>
                  </a:lnTo>
                  <a:cubicBezTo>
                    <a:pt x="34" y="46"/>
                    <a:pt x="35" y="46"/>
                    <a:pt x="36" y="48"/>
                  </a:cubicBezTo>
                  <a:cubicBezTo>
                    <a:pt x="24" y="24"/>
                    <a:pt x="24" y="24"/>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6" name="Google Shape;776;p22"/>
          <p:cNvSpPr/>
          <p:nvPr/>
        </p:nvSpPr>
        <p:spPr>
          <a:xfrm rot="2559872">
            <a:off x="1537012" y="6943452"/>
            <a:ext cx="878950" cy="816907"/>
          </a:xfrm>
          <a:custGeom>
            <a:rect b="b" l="l" r="r" t="t"/>
            <a:pathLst>
              <a:path extrusionOk="0" h="191984" w="194822">
                <a:moveTo>
                  <a:pt x="105542" y="9031"/>
                </a:moveTo>
                <a:lnTo>
                  <a:pt x="105542" y="9031"/>
                </a:lnTo>
                <a:cubicBezTo>
                  <a:pt x="105423" y="9055"/>
                  <a:pt x="105289" y="9064"/>
                  <a:pt x="105149" y="9064"/>
                </a:cubicBezTo>
                <a:cubicBezTo>
                  <a:pt x="104980" y="9064"/>
                  <a:pt x="104802" y="9052"/>
                  <a:pt x="104628" y="9038"/>
                </a:cubicBezTo>
                <a:lnTo>
                  <a:pt x="104628" y="9038"/>
                </a:lnTo>
                <a:cubicBezTo>
                  <a:pt x="104551" y="9073"/>
                  <a:pt x="104621" y="9124"/>
                  <a:pt x="104850" y="9124"/>
                </a:cubicBezTo>
                <a:cubicBezTo>
                  <a:pt x="105006" y="9124"/>
                  <a:pt x="105236" y="9100"/>
                  <a:pt x="105543" y="9031"/>
                </a:cubicBezTo>
                <a:lnTo>
                  <a:pt x="105543" y="9031"/>
                </a:lnTo>
                <a:cubicBezTo>
                  <a:pt x="105542" y="9031"/>
                  <a:pt x="105542" y="9031"/>
                  <a:pt x="105542" y="9031"/>
                </a:cubicBezTo>
                <a:close/>
                <a:moveTo>
                  <a:pt x="87990" y="10258"/>
                </a:moveTo>
                <a:cubicBezTo>
                  <a:pt x="87597" y="10352"/>
                  <a:pt x="87141" y="10485"/>
                  <a:pt x="87162" y="10485"/>
                </a:cubicBezTo>
                <a:cubicBezTo>
                  <a:pt x="87175" y="10485"/>
                  <a:pt x="87399" y="10427"/>
                  <a:pt x="87990" y="10258"/>
                </a:cubicBezTo>
                <a:close/>
                <a:moveTo>
                  <a:pt x="156629" y="29627"/>
                </a:moveTo>
                <a:cubicBezTo>
                  <a:pt x="156647" y="29644"/>
                  <a:pt x="156666" y="29662"/>
                  <a:pt x="156685" y="29679"/>
                </a:cubicBezTo>
                <a:cubicBezTo>
                  <a:pt x="156665" y="29661"/>
                  <a:pt x="156647" y="29643"/>
                  <a:pt x="156629" y="29627"/>
                </a:cubicBezTo>
                <a:close/>
                <a:moveTo>
                  <a:pt x="119967" y="182014"/>
                </a:moveTo>
                <a:cubicBezTo>
                  <a:pt x="119968" y="182014"/>
                  <a:pt x="119969" y="182014"/>
                  <a:pt x="119969" y="182014"/>
                </a:cubicBezTo>
                <a:cubicBezTo>
                  <a:pt x="119968" y="182030"/>
                  <a:pt x="119673" y="182074"/>
                  <a:pt x="119404" y="182112"/>
                </a:cubicBezTo>
                <a:lnTo>
                  <a:pt x="119404" y="182112"/>
                </a:lnTo>
                <a:cubicBezTo>
                  <a:pt x="119662" y="182065"/>
                  <a:pt x="119945" y="182014"/>
                  <a:pt x="119967" y="182014"/>
                </a:cubicBezTo>
                <a:close/>
                <a:moveTo>
                  <a:pt x="103520" y="9003"/>
                </a:moveTo>
                <a:cubicBezTo>
                  <a:pt x="103702" y="9003"/>
                  <a:pt x="103884" y="9004"/>
                  <a:pt x="104065" y="9005"/>
                </a:cubicBezTo>
                <a:cubicBezTo>
                  <a:pt x="104232" y="9005"/>
                  <a:pt x="104427" y="9022"/>
                  <a:pt x="104628" y="9038"/>
                </a:cubicBezTo>
                <a:lnTo>
                  <a:pt x="104628" y="9038"/>
                </a:lnTo>
                <a:cubicBezTo>
                  <a:pt x="104667" y="9021"/>
                  <a:pt x="104743" y="9008"/>
                  <a:pt x="104855" y="9008"/>
                </a:cubicBezTo>
                <a:cubicBezTo>
                  <a:pt x="104877" y="9008"/>
                  <a:pt x="104900" y="9008"/>
                  <a:pt x="104925" y="9009"/>
                </a:cubicBezTo>
                <a:cubicBezTo>
                  <a:pt x="105131" y="9019"/>
                  <a:pt x="105336" y="9025"/>
                  <a:pt x="105542" y="9031"/>
                </a:cubicBezTo>
                <a:lnTo>
                  <a:pt x="105542" y="9031"/>
                </a:lnTo>
                <a:cubicBezTo>
                  <a:pt x="105551" y="9030"/>
                  <a:pt x="105560" y="9028"/>
                  <a:pt x="105569" y="9025"/>
                </a:cubicBezTo>
                <a:lnTo>
                  <a:pt x="105569" y="9025"/>
                </a:lnTo>
                <a:cubicBezTo>
                  <a:pt x="105560" y="9027"/>
                  <a:pt x="105552" y="9029"/>
                  <a:pt x="105543" y="9031"/>
                </a:cubicBezTo>
                <a:lnTo>
                  <a:pt x="105543" y="9031"/>
                </a:lnTo>
                <a:cubicBezTo>
                  <a:pt x="105638" y="9035"/>
                  <a:pt x="105733" y="9038"/>
                  <a:pt x="105827" y="9042"/>
                </a:cubicBezTo>
                <a:cubicBezTo>
                  <a:pt x="106928" y="9086"/>
                  <a:pt x="108027" y="9151"/>
                  <a:pt x="109127" y="9234"/>
                </a:cubicBezTo>
                <a:cubicBezTo>
                  <a:pt x="111116" y="9385"/>
                  <a:pt x="113099" y="9600"/>
                  <a:pt x="115078" y="9880"/>
                </a:cubicBezTo>
                <a:cubicBezTo>
                  <a:pt x="117143" y="10172"/>
                  <a:pt x="119197" y="10535"/>
                  <a:pt x="121239" y="10971"/>
                </a:cubicBezTo>
                <a:cubicBezTo>
                  <a:pt x="121723" y="11074"/>
                  <a:pt x="122206" y="11186"/>
                  <a:pt x="122690" y="11293"/>
                </a:cubicBezTo>
                <a:cubicBezTo>
                  <a:pt x="122728" y="11301"/>
                  <a:pt x="122763" y="11307"/>
                  <a:pt x="122794" y="11312"/>
                </a:cubicBezTo>
                <a:lnTo>
                  <a:pt x="122794" y="11312"/>
                </a:lnTo>
                <a:cubicBezTo>
                  <a:pt x="122877" y="11339"/>
                  <a:pt x="122957" y="11364"/>
                  <a:pt x="123028" y="11382"/>
                </a:cubicBezTo>
                <a:cubicBezTo>
                  <a:pt x="123986" y="11625"/>
                  <a:pt x="124939" y="11884"/>
                  <a:pt x="125890" y="12160"/>
                </a:cubicBezTo>
                <a:cubicBezTo>
                  <a:pt x="129816" y="13300"/>
                  <a:pt x="133660" y="14724"/>
                  <a:pt x="137373" y="16437"/>
                </a:cubicBezTo>
                <a:cubicBezTo>
                  <a:pt x="137820" y="16643"/>
                  <a:pt x="138264" y="16853"/>
                  <a:pt x="138707" y="17069"/>
                </a:cubicBezTo>
                <a:cubicBezTo>
                  <a:pt x="138818" y="17122"/>
                  <a:pt x="139228" y="17325"/>
                  <a:pt x="139517" y="17467"/>
                </a:cubicBezTo>
                <a:lnTo>
                  <a:pt x="139517" y="17467"/>
                </a:lnTo>
                <a:cubicBezTo>
                  <a:pt x="139766" y="17596"/>
                  <a:pt x="140180" y="17810"/>
                  <a:pt x="140303" y="17876"/>
                </a:cubicBezTo>
                <a:cubicBezTo>
                  <a:pt x="140824" y="18154"/>
                  <a:pt x="141342" y="18439"/>
                  <a:pt x="141857" y="18728"/>
                </a:cubicBezTo>
                <a:cubicBezTo>
                  <a:pt x="143662" y="19747"/>
                  <a:pt x="145424" y="20837"/>
                  <a:pt x="147142" y="21999"/>
                </a:cubicBezTo>
                <a:cubicBezTo>
                  <a:pt x="150387" y="24197"/>
                  <a:pt x="153414" y="26660"/>
                  <a:pt x="156291" y="29314"/>
                </a:cubicBezTo>
                <a:lnTo>
                  <a:pt x="156291" y="29314"/>
                </a:lnTo>
                <a:cubicBezTo>
                  <a:pt x="156275" y="29299"/>
                  <a:pt x="156267" y="29293"/>
                  <a:pt x="156267" y="29293"/>
                </a:cubicBezTo>
                <a:lnTo>
                  <a:pt x="156267" y="29293"/>
                </a:lnTo>
                <a:cubicBezTo>
                  <a:pt x="156261" y="29293"/>
                  <a:pt x="156964" y="29958"/>
                  <a:pt x="157110" y="30105"/>
                </a:cubicBezTo>
                <a:cubicBezTo>
                  <a:pt x="157469" y="30463"/>
                  <a:pt x="157824" y="30826"/>
                  <a:pt x="158174" y="31190"/>
                </a:cubicBezTo>
                <a:cubicBezTo>
                  <a:pt x="158915" y="31962"/>
                  <a:pt x="159638" y="32751"/>
                  <a:pt x="160345" y="33555"/>
                </a:cubicBezTo>
                <a:cubicBezTo>
                  <a:pt x="161744" y="35145"/>
                  <a:pt x="163074" y="36793"/>
                  <a:pt x="164333" y="38499"/>
                </a:cubicBezTo>
                <a:cubicBezTo>
                  <a:pt x="166942" y="42032"/>
                  <a:pt x="169239" y="45794"/>
                  <a:pt x="171217" y="49717"/>
                </a:cubicBezTo>
                <a:cubicBezTo>
                  <a:pt x="171303" y="49888"/>
                  <a:pt x="171389" y="50060"/>
                  <a:pt x="171475" y="50233"/>
                </a:cubicBezTo>
                <a:lnTo>
                  <a:pt x="171475" y="50233"/>
                </a:lnTo>
                <a:cubicBezTo>
                  <a:pt x="171422" y="50124"/>
                  <a:pt x="171402" y="50083"/>
                  <a:pt x="171402" y="50083"/>
                </a:cubicBezTo>
                <a:lnTo>
                  <a:pt x="171402" y="50083"/>
                </a:lnTo>
                <a:cubicBezTo>
                  <a:pt x="171403" y="50083"/>
                  <a:pt x="171482" y="50242"/>
                  <a:pt x="171541" y="50366"/>
                </a:cubicBezTo>
                <a:lnTo>
                  <a:pt x="171541" y="50366"/>
                </a:lnTo>
                <a:cubicBezTo>
                  <a:pt x="171519" y="50322"/>
                  <a:pt x="171497" y="50277"/>
                  <a:pt x="171475" y="50233"/>
                </a:cubicBezTo>
                <a:lnTo>
                  <a:pt x="171475" y="50233"/>
                </a:lnTo>
                <a:cubicBezTo>
                  <a:pt x="171496" y="50276"/>
                  <a:pt x="171522" y="50330"/>
                  <a:pt x="171554" y="50395"/>
                </a:cubicBezTo>
                <a:lnTo>
                  <a:pt x="171554" y="50395"/>
                </a:lnTo>
                <a:cubicBezTo>
                  <a:pt x="171550" y="50386"/>
                  <a:pt x="171545" y="50376"/>
                  <a:pt x="171541" y="50366"/>
                </a:cubicBezTo>
                <a:lnTo>
                  <a:pt x="171541" y="50366"/>
                </a:lnTo>
                <a:cubicBezTo>
                  <a:pt x="171580" y="50446"/>
                  <a:pt x="171619" y="50526"/>
                  <a:pt x="171658" y="50607"/>
                </a:cubicBezTo>
                <a:cubicBezTo>
                  <a:pt x="171618" y="50525"/>
                  <a:pt x="171584" y="50455"/>
                  <a:pt x="171554" y="50395"/>
                </a:cubicBezTo>
                <a:lnTo>
                  <a:pt x="171554" y="50395"/>
                </a:lnTo>
                <a:cubicBezTo>
                  <a:pt x="171563" y="50414"/>
                  <a:pt x="171571" y="50431"/>
                  <a:pt x="171578" y="50447"/>
                </a:cubicBezTo>
                <a:cubicBezTo>
                  <a:pt x="171808" y="50956"/>
                  <a:pt x="172050" y="51458"/>
                  <a:pt x="172279" y="51969"/>
                </a:cubicBezTo>
                <a:cubicBezTo>
                  <a:pt x="172789" y="53105"/>
                  <a:pt x="173275" y="54252"/>
                  <a:pt x="173735" y="55410"/>
                </a:cubicBezTo>
                <a:cubicBezTo>
                  <a:pt x="174617" y="57631"/>
                  <a:pt x="175409" y="59885"/>
                  <a:pt x="176109" y="62173"/>
                </a:cubicBezTo>
                <a:cubicBezTo>
                  <a:pt x="177622" y="67102"/>
                  <a:pt x="178722" y="72154"/>
                  <a:pt x="179467" y="77255"/>
                </a:cubicBezTo>
                <a:cubicBezTo>
                  <a:pt x="180377" y="83505"/>
                  <a:pt x="180658" y="87693"/>
                  <a:pt x="180543" y="94129"/>
                </a:cubicBezTo>
                <a:cubicBezTo>
                  <a:pt x="180420" y="100960"/>
                  <a:pt x="179860" y="107789"/>
                  <a:pt x="178755" y="114534"/>
                </a:cubicBezTo>
                <a:cubicBezTo>
                  <a:pt x="178235" y="117710"/>
                  <a:pt x="177589" y="120864"/>
                  <a:pt x="176818" y="123992"/>
                </a:cubicBezTo>
                <a:cubicBezTo>
                  <a:pt x="176639" y="124713"/>
                  <a:pt x="176453" y="125431"/>
                  <a:pt x="176261" y="126146"/>
                </a:cubicBezTo>
                <a:cubicBezTo>
                  <a:pt x="176184" y="126430"/>
                  <a:pt x="176106" y="126712"/>
                  <a:pt x="176028" y="126996"/>
                </a:cubicBezTo>
                <a:lnTo>
                  <a:pt x="176028" y="126996"/>
                </a:lnTo>
                <a:cubicBezTo>
                  <a:pt x="176022" y="127016"/>
                  <a:pt x="175827" y="127700"/>
                  <a:pt x="175792" y="127825"/>
                </a:cubicBezTo>
                <a:lnTo>
                  <a:pt x="175792" y="127825"/>
                </a:lnTo>
                <a:cubicBezTo>
                  <a:pt x="175555" y="128618"/>
                  <a:pt x="174961" y="130501"/>
                  <a:pt x="174581" y="131618"/>
                </a:cubicBezTo>
                <a:cubicBezTo>
                  <a:pt x="172768" y="136945"/>
                  <a:pt x="170515" y="142125"/>
                  <a:pt x="167785" y="147045"/>
                </a:cubicBezTo>
                <a:cubicBezTo>
                  <a:pt x="167192" y="148115"/>
                  <a:pt x="166577" y="149171"/>
                  <a:pt x="165939" y="150215"/>
                </a:cubicBezTo>
                <a:cubicBezTo>
                  <a:pt x="165786" y="150463"/>
                  <a:pt x="165183" y="151410"/>
                  <a:pt x="165190" y="151410"/>
                </a:cubicBezTo>
                <a:cubicBezTo>
                  <a:pt x="165191" y="151410"/>
                  <a:pt x="165206" y="151388"/>
                  <a:pt x="165240" y="151337"/>
                </a:cubicBezTo>
                <a:lnTo>
                  <a:pt x="165240" y="151337"/>
                </a:lnTo>
                <a:cubicBezTo>
                  <a:pt x="164889" y="151870"/>
                  <a:pt x="164534" y="152399"/>
                  <a:pt x="164174" y="152924"/>
                </a:cubicBezTo>
                <a:cubicBezTo>
                  <a:pt x="162707" y="155052"/>
                  <a:pt x="161140" y="157104"/>
                  <a:pt x="159475" y="159083"/>
                </a:cubicBezTo>
                <a:cubicBezTo>
                  <a:pt x="157933" y="160911"/>
                  <a:pt x="156309" y="162664"/>
                  <a:pt x="154603" y="164344"/>
                </a:cubicBezTo>
                <a:cubicBezTo>
                  <a:pt x="154409" y="164535"/>
                  <a:pt x="154212" y="164723"/>
                  <a:pt x="154017" y="164912"/>
                </a:cubicBezTo>
                <a:lnTo>
                  <a:pt x="154017" y="164912"/>
                </a:lnTo>
                <a:cubicBezTo>
                  <a:pt x="153615" y="165276"/>
                  <a:pt x="153219" y="165645"/>
                  <a:pt x="152815" y="166005"/>
                </a:cubicBezTo>
                <a:cubicBezTo>
                  <a:pt x="151859" y="166852"/>
                  <a:pt x="150882" y="167673"/>
                  <a:pt x="149884" y="168471"/>
                </a:cubicBezTo>
                <a:cubicBezTo>
                  <a:pt x="148049" y="169936"/>
                  <a:pt x="146147" y="171310"/>
                  <a:pt x="144179" y="172597"/>
                </a:cubicBezTo>
                <a:cubicBezTo>
                  <a:pt x="143782" y="172855"/>
                  <a:pt x="143380" y="173103"/>
                  <a:pt x="142982" y="173359"/>
                </a:cubicBezTo>
                <a:lnTo>
                  <a:pt x="142982" y="173359"/>
                </a:lnTo>
                <a:cubicBezTo>
                  <a:pt x="142809" y="173460"/>
                  <a:pt x="142639" y="173564"/>
                  <a:pt x="142466" y="173666"/>
                </a:cubicBezTo>
                <a:cubicBezTo>
                  <a:pt x="141396" y="174292"/>
                  <a:pt x="140311" y="174890"/>
                  <a:pt x="139211" y="175462"/>
                </a:cubicBezTo>
                <a:cubicBezTo>
                  <a:pt x="137125" y="176544"/>
                  <a:pt x="134990" y="177525"/>
                  <a:pt x="132806" y="178404"/>
                </a:cubicBezTo>
                <a:cubicBezTo>
                  <a:pt x="132418" y="178561"/>
                  <a:pt x="132026" y="178707"/>
                  <a:pt x="131637" y="178861"/>
                </a:cubicBezTo>
                <a:lnTo>
                  <a:pt x="131637" y="178861"/>
                </a:lnTo>
                <a:cubicBezTo>
                  <a:pt x="131451" y="178927"/>
                  <a:pt x="131265" y="178995"/>
                  <a:pt x="131078" y="179059"/>
                </a:cubicBezTo>
                <a:cubicBezTo>
                  <a:pt x="129976" y="179444"/>
                  <a:pt x="128864" y="179802"/>
                  <a:pt x="127745" y="180135"/>
                </a:cubicBezTo>
                <a:cubicBezTo>
                  <a:pt x="125508" y="180801"/>
                  <a:pt x="123245" y="181361"/>
                  <a:pt x="120953" y="181817"/>
                </a:cubicBezTo>
                <a:cubicBezTo>
                  <a:pt x="120414" y="181925"/>
                  <a:pt x="119872" y="182020"/>
                  <a:pt x="119332" y="182122"/>
                </a:cubicBezTo>
                <a:lnTo>
                  <a:pt x="119332" y="182122"/>
                </a:lnTo>
                <a:cubicBezTo>
                  <a:pt x="119157" y="182146"/>
                  <a:pt x="119007" y="182165"/>
                  <a:pt x="118980" y="182169"/>
                </a:cubicBezTo>
                <a:cubicBezTo>
                  <a:pt x="117826" y="182343"/>
                  <a:pt x="116666" y="182491"/>
                  <a:pt x="115506" y="182612"/>
                </a:cubicBezTo>
                <a:cubicBezTo>
                  <a:pt x="113232" y="182849"/>
                  <a:pt x="110950" y="182987"/>
                  <a:pt x="108661" y="183027"/>
                </a:cubicBezTo>
                <a:cubicBezTo>
                  <a:pt x="108190" y="183036"/>
                  <a:pt x="107720" y="183040"/>
                  <a:pt x="107249" y="183040"/>
                </a:cubicBezTo>
                <a:cubicBezTo>
                  <a:pt x="107161" y="183040"/>
                  <a:pt x="107072" y="183040"/>
                  <a:pt x="106983" y="183040"/>
                </a:cubicBezTo>
                <a:cubicBezTo>
                  <a:pt x="106981" y="183040"/>
                  <a:pt x="106979" y="183040"/>
                  <a:pt x="106977" y="183040"/>
                </a:cubicBezTo>
                <a:cubicBezTo>
                  <a:pt x="106660" y="183040"/>
                  <a:pt x="105669" y="183115"/>
                  <a:pt x="105667" y="183115"/>
                </a:cubicBezTo>
                <a:cubicBezTo>
                  <a:pt x="105666" y="183115"/>
                  <a:pt x="105890" y="183098"/>
                  <a:pt x="106519" y="183047"/>
                </a:cubicBezTo>
                <a:lnTo>
                  <a:pt x="106519" y="183047"/>
                </a:lnTo>
                <a:cubicBezTo>
                  <a:pt x="106295" y="183065"/>
                  <a:pt x="106067" y="183073"/>
                  <a:pt x="105837" y="183073"/>
                </a:cubicBezTo>
                <a:cubicBezTo>
                  <a:pt x="104837" y="183073"/>
                  <a:pt x="103792" y="182929"/>
                  <a:pt x="102819" y="182857"/>
                </a:cubicBezTo>
                <a:cubicBezTo>
                  <a:pt x="100569" y="182691"/>
                  <a:pt x="98328" y="182432"/>
                  <a:pt x="96095" y="182082"/>
                </a:cubicBezTo>
                <a:cubicBezTo>
                  <a:pt x="94974" y="181905"/>
                  <a:pt x="93858" y="181707"/>
                  <a:pt x="92745" y="181485"/>
                </a:cubicBezTo>
                <a:cubicBezTo>
                  <a:pt x="92187" y="181375"/>
                  <a:pt x="91631" y="181258"/>
                  <a:pt x="91074" y="181135"/>
                </a:cubicBezTo>
                <a:cubicBezTo>
                  <a:pt x="90809" y="181076"/>
                  <a:pt x="90546" y="181011"/>
                  <a:pt x="90281" y="180955"/>
                </a:cubicBezTo>
                <a:lnTo>
                  <a:pt x="90281" y="180955"/>
                </a:lnTo>
                <a:cubicBezTo>
                  <a:pt x="90237" y="180944"/>
                  <a:pt x="90189" y="180932"/>
                  <a:pt x="90136" y="180918"/>
                </a:cubicBezTo>
                <a:cubicBezTo>
                  <a:pt x="85547" y="179731"/>
                  <a:pt x="81061" y="178243"/>
                  <a:pt x="76711" y="176353"/>
                </a:cubicBezTo>
                <a:cubicBezTo>
                  <a:pt x="75636" y="175887"/>
                  <a:pt x="74574" y="175400"/>
                  <a:pt x="73521" y="174891"/>
                </a:cubicBezTo>
                <a:cubicBezTo>
                  <a:pt x="72991" y="174636"/>
                  <a:pt x="72467" y="174373"/>
                  <a:pt x="71941" y="174111"/>
                </a:cubicBezTo>
                <a:lnTo>
                  <a:pt x="71941" y="174111"/>
                </a:lnTo>
                <a:cubicBezTo>
                  <a:pt x="72251" y="174265"/>
                  <a:pt x="72375" y="174326"/>
                  <a:pt x="72380" y="174326"/>
                </a:cubicBezTo>
                <a:cubicBezTo>
                  <a:pt x="72396" y="174326"/>
                  <a:pt x="71170" y="173694"/>
                  <a:pt x="70915" y="173557"/>
                </a:cubicBezTo>
                <a:cubicBezTo>
                  <a:pt x="68822" y="172420"/>
                  <a:pt x="66779" y="171201"/>
                  <a:pt x="64782" y="169899"/>
                </a:cubicBezTo>
                <a:cubicBezTo>
                  <a:pt x="60596" y="167169"/>
                  <a:pt x="56640" y="164098"/>
                  <a:pt x="52956" y="160720"/>
                </a:cubicBezTo>
                <a:cubicBezTo>
                  <a:pt x="52498" y="160301"/>
                  <a:pt x="52044" y="159875"/>
                  <a:pt x="51594" y="159447"/>
                </a:cubicBezTo>
                <a:lnTo>
                  <a:pt x="51594" y="159447"/>
                </a:lnTo>
                <a:cubicBezTo>
                  <a:pt x="51783" y="159627"/>
                  <a:pt x="51859" y="159698"/>
                  <a:pt x="51862" y="159698"/>
                </a:cubicBezTo>
                <a:cubicBezTo>
                  <a:pt x="51869" y="159698"/>
                  <a:pt x="51044" y="158900"/>
                  <a:pt x="50862" y="158717"/>
                </a:cubicBezTo>
                <a:cubicBezTo>
                  <a:pt x="49881" y="157736"/>
                  <a:pt x="48923" y="156734"/>
                  <a:pt x="47988" y="155710"/>
                </a:cubicBezTo>
                <a:cubicBezTo>
                  <a:pt x="46214" y="153771"/>
                  <a:pt x="44523" y="151762"/>
                  <a:pt x="42913" y="149682"/>
                </a:cubicBezTo>
                <a:cubicBezTo>
                  <a:pt x="39529" y="145311"/>
                  <a:pt x="36519" y="140651"/>
                  <a:pt x="33898" y="135785"/>
                </a:cubicBezTo>
                <a:cubicBezTo>
                  <a:pt x="32366" y="132940"/>
                  <a:pt x="31841" y="131852"/>
                  <a:pt x="30575" y="128955"/>
                </a:cubicBezTo>
                <a:cubicBezTo>
                  <a:pt x="29362" y="126182"/>
                  <a:pt x="28265" y="123362"/>
                  <a:pt x="27281" y="120496"/>
                </a:cubicBezTo>
                <a:cubicBezTo>
                  <a:pt x="25296" y="114728"/>
                  <a:pt x="23780" y="108812"/>
                  <a:pt x="22659" y="102817"/>
                </a:cubicBezTo>
                <a:cubicBezTo>
                  <a:pt x="22263" y="100701"/>
                  <a:pt x="19835" y="99938"/>
                  <a:pt x="17687" y="99938"/>
                </a:cubicBezTo>
                <a:cubicBezTo>
                  <a:pt x="16885" y="99938"/>
                  <a:pt x="16122" y="100044"/>
                  <a:pt x="15518" y="100226"/>
                </a:cubicBezTo>
                <a:cubicBezTo>
                  <a:pt x="15035" y="100372"/>
                  <a:pt x="14540" y="100562"/>
                  <a:pt x="14058" y="100794"/>
                </a:cubicBezTo>
                <a:lnTo>
                  <a:pt x="14058" y="100794"/>
                </a:lnTo>
                <a:cubicBezTo>
                  <a:pt x="14043" y="99304"/>
                  <a:pt x="14056" y="97814"/>
                  <a:pt x="14097" y="96323"/>
                </a:cubicBezTo>
                <a:cubicBezTo>
                  <a:pt x="14245" y="91188"/>
                  <a:pt x="14747" y="86060"/>
                  <a:pt x="15647" y="81002"/>
                </a:cubicBezTo>
                <a:cubicBezTo>
                  <a:pt x="16083" y="78534"/>
                  <a:pt x="16617" y="76087"/>
                  <a:pt x="17243" y="73658"/>
                </a:cubicBezTo>
                <a:cubicBezTo>
                  <a:pt x="17389" y="73090"/>
                  <a:pt x="17544" y="72525"/>
                  <a:pt x="17698" y="71960"/>
                </a:cubicBezTo>
                <a:cubicBezTo>
                  <a:pt x="17759" y="71734"/>
                  <a:pt x="17824" y="71510"/>
                  <a:pt x="17888" y="71285"/>
                </a:cubicBezTo>
                <a:lnTo>
                  <a:pt x="17888" y="71285"/>
                </a:lnTo>
                <a:cubicBezTo>
                  <a:pt x="17775" y="71685"/>
                  <a:pt x="17736" y="71821"/>
                  <a:pt x="17736" y="71821"/>
                </a:cubicBezTo>
                <a:cubicBezTo>
                  <a:pt x="17736" y="71821"/>
                  <a:pt x="17844" y="71446"/>
                  <a:pt x="17894" y="71281"/>
                </a:cubicBezTo>
                <a:cubicBezTo>
                  <a:pt x="18253" y="70125"/>
                  <a:pt x="18614" y="68970"/>
                  <a:pt x="19008" y="67825"/>
                </a:cubicBezTo>
                <a:cubicBezTo>
                  <a:pt x="20519" y="63423"/>
                  <a:pt x="22370" y="59143"/>
                  <a:pt x="24541" y="55025"/>
                </a:cubicBezTo>
                <a:cubicBezTo>
                  <a:pt x="25586" y="53047"/>
                  <a:pt x="26715" y="51117"/>
                  <a:pt x="27896" y="49215"/>
                </a:cubicBezTo>
                <a:cubicBezTo>
                  <a:pt x="27976" y="49085"/>
                  <a:pt x="28035" y="48990"/>
                  <a:pt x="28076" y="48922"/>
                </a:cubicBezTo>
                <a:lnTo>
                  <a:pt x="28076" y="48922"/>
                </a:lnTo>
                <a:cubicBezTo>
                  <a:pt x="28117" y="48861"/>
                  <a:pt x="28170" y="48782"/>
                  <a:pt x="28237" y="48682"/>
                </a:cubicBezTo>
                <a:cubicBezTo>
                  <a:pt x="28535" y="48234"/>
                  <a:pt x="28833" y="47785"/>
                  <a:pt x="29139" y="47343"/>
                </a:cubicBezTo>
                <a:cubicBezTo>
                  <a:pt x="29807" y="46369"/>
                  <a:pt x="30494" y="45410"/>
                  <a:pt x="31200" y="44465"/>
                </a:cubicBezTo>
                <a:cubicBezTo>
                  <a:pt x="33799" y="40984"/>
                  <a:pt x="36648" y="37697"/>
                  <a:pt x="39723" y="34628"/>
                </a:cubicBezTo>
                <a:cubicBezTo>
                  <a:pt x="40095" y="34256"/>
                  <a:pt x="40473" y="33892"/>
                  <a:pt x="40849" y="33524"/>
                </a:cubicBezTo>
                <a:cubicBezTo>
                  <a:pt x="40919" y="33455"/>
                  <a:pt x="40977" y="33398"/>
                  <a:pt x="41024" y="33351"/>
                </a:cubicBezTo>
                <a:lnTo>
                  <a:pt x="41024" y="33351"/>
                </a:lnTo>
                <a:cubicBezTo>
                  <a:pt x="41068" y="33312"/>
                  <a:pt x="41119" y="33266"/>
                  <a:pt x="41178" y="33212"/>
                </a:cubicBezTo>
                <a:cubicBezTo>
                  <a:pt x="41989" y="32471"/>
                  <a:pt x="42804" y="31734"/>
                  <a:pt x="43636" y="31016"/>
                </a:cubicBezTo>
                <a:cubicBezTo>
                  <a:pt x="45255" y="29622"/>
                  <a:pt x="46920" y="28284"/>
                  <a:pt x="48633" y="27004"/>
                </a:cubicBezTo>
                <a:cubicBezTo>
                  <a:pt x="50378" y="25697"/>
                  <a:pt x="52166" y="24452"/>
                  <a:pt x="53998" y="23268"/>
                </a:cubicBezTo>
                <a:cubicBezTo>
                  <a:pt x="54389" y="23014"/>
                  <a:pt x="54784" y="22768"/>
                  <a:pt x="55178" y="22516"/>
                </a:cubicBezTo>
                <a:cubicBezTo>
                  <a:pt x="55243" y="22474"/>
                  <a:pt x="55301" y="22437"/>
                  <a:pt x="55352" y="22405"/>
                </a:cubicBezTo>
                <a:lnTo>
                  <a:pt x="55352" y="22405"/>
                </a:lnTo>
                <a:cubicBezTo>
                  <a:pt x="55380" y="22389"/>
                  <a:pt x="55410" y="22371"/>
                  <a:pt x="55444" y="22351"/>
                </a:cubicBezTo>
                <a:cubicBezTo>
                  <a:pt x="56381" y="21804"/>
                  <a:pt x="57313" y="21251"/>
                  <a:pt x="58263" y="20723"/>
                </a:cubicBezTo>
                <a:cubicBezTo>
                  <a:pt x="62004" y="18648"/>
                  <a:pt x="65874" y="16817"/>
                  <a:pt x="69849" y="15239"/>
                </a:cubicBezTo>
                <a:cubicBezTo>
                  <a:pt x="70280" y="15069"/>
                  <a:pt x="70712" y="14904"/>
                  <a:pt x="71142" y="14736"/>
                </a:cubicBezTo>
                <a:cubicBezTo>
                  <a:pt x="71162" y="14729"/>
                  <a:pt x="71180" y="14722"/>
                  <a:pt x="71198" y="14715"/>
                </a:cubicBezTo>
                <a:lnTo>
                  <a:pt x="71198" y="14715"/>
                </a:lnTo>
                <a:cubicBezTo>
                  <a:pt x="71234" y="14702"/>
                  <a:pt x="71273" y="14688"/>
                  <a:pt x="71316" y="14673"/>
                </a:cubicBezTo>
                <a:cubicBezTo>
                  <a:pt x="72382" y="14298"/>
                  <a:pt x="73446" y="13928"/>
                  <a:pt x="74520" y="13580"/>
                </a:cubicBezTo>
                <a:cubicBezTo>
                  <a:pt x="76565" y="12921"/>
                  <a:pt x="78630" y="12327"/>
                  <a:pt x="80713" y="11798"/>
                </a:cubicBezTo>
                <a:cubicBezTo>
                  <a:pt x="82690" y="11297"/>
                  <a:pt x="84683" y="10856"/>
                  <a:pt x="86688" y="10475"/>
                </a:cubicBezTo>
                <a:cubicBezTo>
                  <a:pt x="87175" y="10383"/>
                  <a:pt x="87702" y="10340"/>
                  <a:pt x="88179" y="10204"/>
                </a:cubicBezTo>
                <a:lnTo>
                  <a:pt x="88179" y="10204"/>
                </a:lnTo>
                <a:cubicBezTo>
                  <a:pt x="88112" y="10223"/>
                  <a:pt x="88049" y="10241"/>
                  <a:pt x="87990" y="10258"/>
                </a:cubicBezTo>
                <a:lnTo>
                  <a:pt x="87990" y="10258"/>
                </a:lnTo>
                <a:cubicBezTo>
                  <a:pt x="88127" y="10225"/>
                  <a:pt x="88257" y="10198"/>
                  <a:pt x="88356" y="10182"/>
                </a:cubicBezTo>
                <a:cubicBezTo>
                  <a:pt x="89460" y="10010"/>
                  <a:pt x="90565" y="9857"/>
                  <a:pt x="91674" y="9723"/>
                </a:cubicBezTo>
                <a:cubicBezTo>
                  <a:pt x="95604" y="9244"/>
                  <a:pt x="99560" y="9003"/>
                  <a:pt x="103520" y="9003"/>
                </a:cubicBezTo>
                <a:close/>
                <a:moveTo>
                  <a:pt x="105227" y="1"/>
                </a:moveTo>
                <a:cubicBezTo>
                  <a:pt x="100976" y="1"/>
                  <a:pt x="96734" y="263"/>
                  <a:pt x="92550" y="778"/>
                </a:cubicBezTo>
                <a:cubicBezTo>
                  <a:pt x="73942" y="3066"/>
                  <a:pt x="55937" y="9980"/>
                  <a:pt x="40865" y="21186"/>
                </a:cubicBezTo>
                <a:cubicBezTo>
                  <a:pt x="25694" y="32465"/>
                  <a:pt x="13819" y="48153"/>
                  <a:pt x="7594" y="66041"/>
                </a:cubicBezTo>
                <a:cubicBezTo>
                  <a:pt x="0" y="87868"/>
                  <a:pt x="544" y="111464"/>
                  <a:pt x="6070" y="133712"/>
                </a:cubicBezTo>
                <a:cubicBezTo>
                  <a:pt x="7680" y="140199"/>
                  <a:pt x="9709" y="146573"/>
                  <a:pt x="12046" y="152833"/>
                </a:cubicBezTo>
                <a:cubicBezTo>
                  <a:pt x="12810" y="154879"/>
                  <a:pt x="14924" y="155740"/>
                  <a:pt x="17016" y="155740"/>
                </a:cubicBezTo>
                <a:cubicBezTo>
                  <a:pt x="17764" y="155740"/>
                  <a:pt x="18508" y="155630"/>
                  <a:pt x="19187" y="155426"/>
                </a:cubicBezTo>
                <a:cubicBezTo>
                  <a:pt x="21317" y="154783"/>
                  <a:pt x="25150" y="152484"/>
                  <a:pt x="24077" y="149611"/>
                </a:cubicBezTo>
                <a:cubicBezTo>
                  <a:pt x="21899" y="143776"/>
                  <a:pt x="19991" y="137833"/>
                  <a:pt x="18437" y="131801"/>
                </a:cubicBezTo>
                <a:lnTo>
                  <a:pt x="18437" y="131801"/>
                </a:lnTo>
                <a:cubicBezTo>
                  <a:pt x="24375" y="145556"/>
                  <a:pt x="32968" y="158068"/>
                  <a:pt x="44256" y="168246"/>
                </a:cubicBezTo>
                <a:cubicBezTo>
                  <a:pt x="59403" y="181903"/>
                  <a:pt x="79303" y="190558"/>
                  <a:pt x="99702" y="191812"/>
                </a:cubicBezTo>
                <a:cubicBezTo>
                  <a:pt x="101551" y="191926"/>
                  <a:pt x="103403" y="191983"/>
                  <a:pt x="105252" y="191983"/>
                </a:cubicBezTo>
                <a:cubicBezTo>
                  <a:pt x="124199" y="191983"/>
                  <a:pt x="142982" y="186015"/>
                  <a:pt x="157902" y="174102"/>
                </a:cubicBezTo>
                <a:cubicBezTo>
                  <a:pt x="176332" y="159384"/>
                  <a:pt x="186862" y="137528"/>
                  <a:pt x="190798" y="114589"/>
                </a:cubicBezTo>
                <a:cubicBezTo>
                  <a:pt x="194821" y="91143"/>
                  <a:pt x="193090" y="66163"/>
                  <a:pt x="182366" y="44669"/>
                </a:cubicBezTo>
                <a:cubicBezTo>
                  <a:pt x="174295" y="28487"/>
                  <a:pt x="160770" y="15854"/>
                  <a:pt x="144420" y="8276"/>
                </a:cubicBezTo>
                <a:cubicBezTo>
                  <a:pt x="132256" y="2637"/>
                  <a:pt x="118691" y="1"/>
                  <a:pt x="1052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2"/>
          <p:cNvSpPr/>
          <p:nvPr/>
        </p:nvSpPr>
        <p:spPr>
          <a:xfrm>
            <a:off x="3419879" y="6939424"/>
            <a:ext cx="856218" cy="825291"/>
          </a:xfrm>
          <a:custGeom>
            <a:rect b="b" l="l" r="r" t="t"/>
            <a:pathLst>
              <a:path extrusionOk="0" h="169117" w="175275">
                <a:moveTo>
                  <a:pt x="121358" y="157275"/>
                </a:moveTo>
                <a:lnTo>
                  <a:pt x="121358" y="157275"/>
                </a:lnTo>
                <a:cubicBezTo>
                  <a:pt x="120874" y="157407"/>
                  <a:pt x="120708" y="157456"/>
                  <a:pt x="120717" y="157456"/>
                </a:cubicBezTo>
                <a:cubicBezTo>
                  <a:pt x="120729" y="157456"/>
                  <a:pt x="121054" y="157369"/>
                  <a:pt x="121358" y="157275"/>
                </a:cubicBezTo>
                <a:close/>
                <a:moveTo>
                  <a:pt x="107855" y="12882"/>
                </a:moveTo>
                <a:cubicBezTo>
                  <a:pt x="111927" y="14192"/>
                  <a:pt x="115914" y="15767"/>
                  <a:pt x="119767" y="17623"/>
                </a:cubicBezTo>
                <a:cubicBezTo>
                  <a:pt x="120214" y="17839"/>
                  <a:pt x="120658" y="18063"/>
                  <a:pt x="121103" y="18283"/>
                </a:cubicBezTo>
                <a:lnTo>
                  <a:pt x="121103" y="18283"/>
                </a:lnTo>
                <a:cubicBezTo>
                  <a:pt x="121327" y="18399"/>
                  <a:pt x="121551" y="18514"/>
                  <a:pt x="121774" y="18633"/>
                </a:cubicBezTo>
                <a:cubicBezTo>
                  <a:pt x="122714" y="19132"/>
                  <a:pt x="123646" y="19650"/>
                  <a:pt x="124568" y="20185"/>
                </a:cubicBezTo>
                <a:cubicBezTo>
                  <a:pt x="126332" y="21208"/>
                  <a:pt x="128056" y="22295"/>
                  <a:pt x="129741" y="23446"/>
                </a:cubicBezTo>
                <a:cubicBezTo>
                  <a:pt x="132997" y="25669"/>
                  <a:pt x="136083" y="28131"/>
                  <a:pt x="138975" y="30812"/>
                </a:cubicBezTo>
                <a:cubicBezTo>
                  <a:pt x="139172" y="30994"/>
                  <a:pt x="139720" y="31523"/>
                  <a:pt x="139724" y="31523"/>
                </a:cubicBezTo>
                <a:cubicBezTo>
                  <a:pt x="139725" y="31523"/>
                  <a:pt x="139697" y="31495"/>
                  <a:pt x="139629" y="31427"/>
                </a:cubicBezTo>
                <a:lnTo>
                  <a:pt x="139629" y="31427"/>
                </a:lnTo>
                <a:cubicBezTo>
                  <a:pt x="139898" y="31692"/>
                  <a:pt x="140167" y="31955"/>
                  <a:pt x="140433" y="32222"/>
                </a:cubicBezTo>
                <a:cubicBezTo>
                  <a:pt x="141155" y="32947"/>
                  <a:pt x="141863" y="33686"/>
                  <a:pt x="142558" y="34441"/>
                </a:cubicBezTo>
                <a:cubicBezTo>
                  <a:pt x="143836" y="35829"/>
                  <a:pt x="145062" y="37263"/>
                  <a:pt x="146237" y="38742"/>
                </a:cubicBezTo>
                <a:cubicBezTo>
                  <a:pt x="148576" y="41688"/>
                  <a:pt x="150701" y="44797"/>
                  <a:pt x="152593" y="48047"/>
                </a:cubicBezTo>
                <a:cubicBezTo>
                  <a:pt x="153497" y="49595"/>
                  <a:pt x="154336" y="51175"/>
                  <a:pt x="155142" y="52774"/>
                </a:cubicBezTo>
                <a:cubicBezTo>
                  <a:pt x="155192" y="52874"/>
                  <a:pt x="155231" y="52950"/>
                  <a:pt x="155259" y="53006"/>
                </a:cubicBezTo>
                <a:lnTo>
                  <a:pt x="155259" y="53006"/>
                </a:lnTo>
                <a:cubicBezTo>
                  <a:pt x="155286" y="53065"/>
                  <a:pt x="155328" y="53155"/>
                  <a:pt x="155390" y="53289"/>
                </a:cubicBezTo>
                <a:cubicBezTo>
                  <a:pt x="155577" y="53691"/>
                  <a:pt x="155766" y="54095"/>
                  <a:pt x="155950" y="54501"/>
                </a:cubicBezTo>
                <a:cubicBezTo>
                  <a:pt x="156353" y="55392"/>
                  <a:pt x="156740" y="56291"/>
                  <a:pt x="157110" y="57196"/>
                </a:cubicBezTo>
                <a:cubicBezTo>
                  <a:pt x="158484" y="60553"/>
                  <a:pt x="159639" y="63997"/>
                  <a:pt x="160566" y="67505"/>
                </a:cubicBezTo>
                <a:cubicBezTo>
                  <a:pt x="161487" y="70993"/>
                  <a:pt x="162191" y="74534"/>
                  <a:pt x="162670" y="78109"/>
                </a:cubicBezTo>
                <a:cubicBezTo>
                  <a:pt x="162787" y="78977"/>
                  <a:pt x="162892" y="79848"/>
                  <a:pt x="162982" y="80721"/>
                </a:cubicBezTo>
                <a:cubicBezTo>
                  <a:pt x="163027" y="81156"/>
                  <a:pt x="163070" y="81592"/>
                  <a:pt x="163108" y="82028"/>
                </a:cubicBezTo>
                <a:cubicBezTo>
                  <a:pt x="163128" y="82239"/>
                  <a:pt x="163198" y="83264"/>
                  <a:pt x="163203" y="83264"/>
                </a:cubicBezTo>
                <a:cubicBezTo>
                  <a:pt x="163204" y="83264"/>
                  <a:pt x="163198" y="83143"/>
                  <a:pt x="163179" y="82827"/>
                </a:cubicBezTo>
                <a:lnTo>
                  <a:pt x="163179" y="82827"/>
                </a:lnTo>
                <a:cubicBezTo>
                  <a:pt x="163285" y="84573"/>
                  <a:pt x="163365" y="86316"/>
                  <a:pt x="163380" y="88065"/>
                </a:cubicBezTo>
                <a:cubicBezTo>
                  <a:pt x="163443" y="95258"/>
                  <a:pt x="162637" y="102461"/>
                  <a:pt x="160953" y="109454"/>
                </a:cubicBezTo>
                <a:cubicBezTo>
                  <a:pt x="160762" y="110249"/>
                  <a:pt x="160560" y="111040"/>
                  <a:pt x="160346" y="111827"/>
                </a:cubicBezTo>
                <a:cubicBezTo>
                  <a:pt x="160316" y="111940"/>
                  <a:pt x="160187" y="112397"/>
                  <a:pt x="160113" y="112663"/>
                </a:cubicBezTo>
                <a:lnTo>
                  <a:pt x="160113" y="112663"/>
                </a:lnTo>
                <a:cubicBezTo>
                  <a:pt x="160033" y="112929"/>
                  <a:pt x="159868" y="113485"/>
                  <a:pt x="159819" y="113643"/>
                </a:cubicBezTo>
                <a:cubicBezTo>
                  <a:pt x="159290" y="115357"/>
                  <a:pt x="158707" y="117052"/>
                  <a:pt x="158067" y="118729"/>
                </a:cubicBezTo>
                <a:cubicBezTo>
                  <a:pt x="156829" y="121982"/>
                  <a:pt x="155382" y="125148"/>
                  <a:pt x="153730" y="128212"/>
                </a:cubicBezTo>
                <a:cubicBezTo>
                  <a:pt x="152908" y="129735"/>
                  <a:pt x="152028" y="131220"/>
                  <a:pt x="151115" y="132689"/>
                </a:cubicBezTo>
                <a:cubicBezTo>
                  <a:pt x="151070" y="132762"/>
                  <a:pt x="151032" y="132824"/>
                  <a:pt x="151000" y="132876"/>
                </a:cubicBezTo>
                <a:lnTo>
                  <a:pt x="151000" y="132876"/>
                </a:lnTo>
                <a:cubicBezTo>
                  <a:pt x="150978" y="132907"/>
                  <a:pt x="150952" y="132945"/>
                  <a:pt x="150920" y="132992"/>
                </a:cubicBezTo>
                <a:cubicBezTo>
                  <a:pt x="150684" y="133339"/>
                  <a:pt x="150453" y="133691"/>
                  <a:pt x="150217" y="134038"/>
                </a:cubicBezTo>
                <a:cubicBezTo>
                  <a:pt x="149717" y="134766"/>
                  <a:pt x="149206" y="135484"/>
                  <a:pt x="148682" y="136194"/>
                </a:cubicBezTo>
                <a:cubicBezTo>
                  <a:pt x="146638" y="138961"/>
                  <a:pt x="144394" y="141574"/>
                  <a:pt x="141968" y="144012"/>
                </a:cubicBezTo>
                <a:cubicBezTo>
                  <a:pt x="141671" y="144310"/>
                  <a:pt x="141369" y="144602"/>
                  <a:pt x="141071" y="144896"/>
                </a:cubicBezTo>
                <a:cubicBezTo>
                  <a:pt x="141034" y="144932"/>
                  <a:pt x="141001" y="144964"/>
                  <a:pt x="140972" y="144992"/>
                </a:cubicBezTo>
                <a:lnTo>
                  <a:pt x="140972" y="144992"/>
                </a:lnTo>
                <a:cubicBezTo>
                  <a:pt x="140946" y="145016"/>
                  <a:pt x="140918" y="145042"/>
                  <a:pt x="140886" y="145071"/>
                </a:cubicBezTo>
                <a:cubicBezTo>
                  <a:pt x="140202" y="145693"/>
                  <a:pt x="139514" y="146311"/>
                  <a:pt x="138809" y="146910"/>
                </a:cubicBezTo>
                <a:cubicBezTo>
                  <a:pt x="137491" y="148031"/>
                  <a:pt x="136130" y="149099"/>
                  <a:pt x="134724" y="150113"/>
                </a:cubicBezTo>
                <a:cubicBezTo>
                  <a:pt x="134071" y="150585"/>
                  <a:pt x="133409" y="151046"/>
                  <a:pt x="132737" y="151493"/>
                </a:cubicBezTo>
                <a:cubicBezTo>
                  <a:pt x="132382" y="151729"/>
                  <a:pt x="132026" y="151961"/>
                  <a:pt x="131668" y="152190"/>
                </a:cubicBezTo>
                <a:cubicBezTo>
                  <a:pt x="131496" y="152300"/>
                  <a:pt x="131323" y="152407"/>
                  <a:pt x="131151" y="152516"/>
                </a:cubicBezTo>
                <a:lnTo>
                  <a:pt x="131151" y="152516"/>
                </a:lnTo>
                <a:cubicBezTo>
                  <a:pt x="129636" y="153393"/>
                  <a:pt x="128114" y="154248"/>
                  <a:pt x="126541" y="155020"/>
                </a:cubicBezTo>
                <a:cubicBezTo>
                  <a:pt x="124971" y="155793"/>
                  <a:pt x="123370" y="156501"/>
                  <a:pt x="121740" y="157145"/>
                </a:cubicBezTo>
                <a:cubicBezTo>
                  <a:pt x="121641" y="157184"/>
                  <a:pt x="121502" y="157230"/>
                  <a:pt x="121358" y="157275"/>
                </a:cubicBezTo>
                <a:lnTo>
                  <a:pt x="121358" y="157275"/>
                </a:lnTo>
                <a:cubicBezTo>
                  <a:pt x="121436" y="157254"/>
                  <a:pt x="121522" y="157230"/>
                  <a:pt x="121617" y="157204"/>
                </a:cubicBezTo>
                <a:lnTo>
                  <a:pt x="121617" y="157204"/>
                </a:lnTo>
                <a:cubicBezTo>
                  <a:pt x="121192" y="157320"/>
                  <a:pt x="120777" y="157508"/>
                  <a:pt x="120360" y="157652"/>
                </a:cubicBezTo>
                <a:cubicBezTo>
                  <a:pt x="119426" y="157975"/>
                  <a:pt x="118484" y="158276"/>
                  <a:pt x="117535" y="158556"/>
                </a:cubicBezTo>
                <a:cubicBezTo>
                  <a:pt x="115777" y="159076"/>
                  <a:pt x="114001" y="159525"/>
                  <a:pt x="112205" y="159901"/>
                </a:cubicBezTo>
                <a:cubicBezTo>
                  <a:pt x="111749" y="159998"/>
                  <a:pt x="111291" y="160089"/>
                  <a:pt x="110833" y="160176"/>
                </a:cubicBezTo>
                <a:cubicBezTo>
                  <a:pt x="110749" y="160192"/>
                  <a:pt x="110665" y="160208"/>
                  <a:pt x="110581" y="160223"/>
                </a:cubicBezTo>
                <a:lnTo>
                  <a:pt x="110581" y="160223"/>
                </a:lnTo>
                <a:cubicBezTo>
                  <a:pt x="110475" y="160208"/>
                  <a:pt x="110364" y="160201"/>
                  <a:pt x="110248" y="160201"/>
                </a:cubicBezTo>
                <a:cubicBezTo>
                  <a:pt x="109391" y="160201"/>
                  <a:pt x="108285" y="160578"/>
                  <a:pt x="107496" y="160674"/>
                </a:cubicBezTo>
                <a:cubicBezTo>
                  <a:pt x="105505" y="160915"/>
                  <a:pt x="103508" y="161078"/>
                  <a:pt x="101501" y="161161"/>
                </a:cubicBezTo>
                <a:cubicBezTo>
                  <a:pt x="100496" y="161203"/>
                  <a:pt x="99492" y="161227"/>
                  <a:pt x="98485" y="161232"/>
                </a:cubicBezTo>
                <a:cubicBezTo>
                  <a:pt x="98435" y="161232"/>
                  <a:pt x="98385" y="161232"/>
                  <a:pt x="98334" y="161232"/>
                </a:cubicBezTo>
                <a:cubicBezTo>
                  <a:pt x="97925" y="161232"/>
                  <a:pt x="97518" y="161227"/>
                  <a:pt x="97109" y="161226"/>
                </a:cubicBezTo>
                <a:cubicBezTo>
                  <a:pt x="97039" y="161226"/>
                  <a:pt x="96936" y="161227"/>
                  <a:pt x="96830" y="161229"/>
                </a:cubicBezTo>
                <a:lnTo>
                  <a:pt x="96830" y="161229"/>
                </a:lnTo>
                <a:cubicBezTo>
                  <a:pt x="96654" y="161222"/>
                  <a:pt x="96478" y="161212"/>
                  <a:pt x="96305" y="161206"/>
                </a:cubicBezTo>
                <a:cubicBezTo>
                  <a:pt x="91854" y="161038"/>
                  <a:pt x="87420" y="160522"/>
                  <a:pt x="83040" y="159720"/>
                </a:cubicBezTo>
                <a:cubicBezTo>
                  <a:pt x="81909" y="159513"/>
                  <a:pt x="80781" y="159287"/>
                  <a:pt x="79657" y="159043"/>
                </a:cubicBezTo>
                <a:cubicBezTo>
                  <a:pt x="79154" y="158933"/>
                  <a:pt x="78652" y="158819"/>
                  <a:pt x="78150" y="158704"/>
                </a:cubicBezTo>
                <a:lnTo>
                  <a:pt x="78150" y="158704"/>
                </a:lnTo>
                <a:cubicBezTo>
                  <a:pt x="78293" y="158736"/>
                  <a:pt x="78356" y="158750"/>
                  <a:pt x="78361" y="158750"/>
                </a:cubicBezTo>
                <a:cubicBezTo>
                  <a:pt x="78386" y="158750"/>
                  <a:pt x="76997" y="158417"/>
                  <a:pt x="76745" y="158351"/>
                </a:cubicBezTo>
                <a:cubicBezTo>
                  <a:pt x="73633" y="157538"/>
                  <a:pt x="70562" y="156512"/>
                  <a:pt x="67533" y="155426"/>
                </a:cubicBezTo>
                <a:cubicBezTo>
                  <a:pt x="64596" y="154372"/>
                  <a:pt x="61698" y="153209"/>
                  <a:pt x="58844" y="151938"/>
                </a:cubicBezTo>
                <a:cubicBezTo>
                  <a:pt x="57512" y="151344"/>
                  <a:pt x="56192" y="150723"/>
                  <a:pt x="54884" y="150078"/>
                </a:cubicBezTo>
                <a:cubicBezTo>
                  <a:pt x="53578" y="149433"/>
                  <a:pt x="53099" y="149184"/>
                  <a:pt x="51400" y="148240"/>
                </a:cubicBezTo>
                <a:cubicBezTo>
                  <a:pt x="46663" y="145608"/>
                  <a:pt x="42129" y="142602"/>
                  <a:pt x="37921" y="139185"/>
                </a:cubicBezTo>
                <a:cubicBezTo>
                  <a:pt x="36955" y="138401"/>
                  <a:pt x="36008" y="137596"/>
                  <a:pt x="35079" y="136770"/>
                </a:cubicBezTo>
                <a:cubicBezTo>
                  <a:pt x="34621" y="136364"/>
                  <a:pt x="34171" y="135951"/>
                  <a:pt x="33721" y="135536"/>
                </a:cubicBezTo>
                <a:cubicBezTo>
                  <a:pt x="33625" y="135447"/>
                  <a:pt x="33530" y="135357"/>
                  <a:pt x="33436" y="135268"/>
                </a:cubicBezTo>
                <a:lnTo>
                  <a:pt x="33436" y="135268"/>
                </a:lnTo>
                <a:cubicBezTo>
                  <a:pt x="33436" y="135268"/>
                  <a:pt x="33436" y="135269"/>
                  <a:pt x="33436" y="135269"/>
                </a:cubicBezTo>
                <a:cubicBezTo>
                  <a:pt x="33438" y="135269"/>
                  <a:pt x="33012" y="134863"/>
                  <a:pt x="32919" y="134769"/>
                </a:cubicBezTo>
                <a:cubicBezTo>
                  <a:pt x="31163" y="133026"/>
                  <a:pt x="29477" y="131217"/>
                  <a:pt x="27893" y="129317"/>
                </a:cubicBezTo>
                <a:cubicBezTo>
                  <a:pt x="24957" y="125795"/>
                  <a:pt x="22358" y="121994"/>
                  <a:pt x="20174" y="117963"/>
                </a:cubicBezTo>
                <a:cubicBezTo>
                  <a:pt x="19916" y="117487"/>
                  <a:pt x="19664" y="117007"/>
                  <a:pt x="19417" y="116525"/>
                </a:cubicBezTo>
                <a:cubicBezTo>
                  <a:pt x="19296" y="116284"/>
                  <a:pt x="19176" y="116042"/>
                  <a:pt x="19054" y="115801"/>
                </a:cubicBezTo>
                <a:cubicBezTo>
                  <a:pt x="19052" y="115796"/>
                  <a:pt x="19049" y="115791"/>
                  <a:pt x="19047" y="115786"/>
                </a:cubicBezTo>
                <a:lnTo>
                  <a:pt x="19047" y="115786"/>
                </a:lnTo>
                <a:cubicBezTo>
                  <a:pt x="19037" y="115764"/>
                  <a:pt x="19026" y="115741"/>
                  <a:pt x="19014" y="115717"/>
                </a:cubicBezTo>
                <a:cubicBezTo>
                  <a:pt x="18518" y="114653"/>
                  <a:pt x="18037" y="113584"/>
                  <a:pt x="17593" y="112496"/>
                </a:cubicBezTo>
                <a:cubicBezTo>
                  <a:pt x="16796" y="110550"/>
                  <a:pt x="16094" y="108566"/>
                  <a:pt x="15490" y="106548"/>
                </a:cubicBezTo>
                <a:cubicBezTo>
                  <a:pt x="14259" y="102439"/>
                  <a:pt x="13442" y="98219"/>
                  <a:pt x="13049" y="93948"/>
                </a:cubicBezTo>
                <a:cubicBezTo>
                  <a:pt x="13026" y="93693"/>
                  <a:pt x="13004" y="93438"/>
                  <a:pt x="12983" y="93183"/>
                </a:cubicBezTo>
                <a:cubicBezTo>
                  <a:pt x="12982" y="93172"/>
                  <a:pt x="12981" y="93162"/>
                  <a:pt x="12980" y="93153"/>
                </a:cubicBezTo>
                <a:lnTo>
                  <a:pt x="12980" y="93153"/>
                </a:lnTo>
                <a:cubicBezTo>
                  <a:pt x="12980" y="93150"/>
                  <a:pt x="12980" y="93147"/>
                  <a:pt x="12980" y="93144"/>
                </a:cubicBezTo>
                <a:cubicBezTo>
                  <a:pt x="12953" y="92685"/>
                  <a:pt x="12926" y="92225"/>
                  <a:pt x="12906" y="91766"/>
                </a:cubicBezTo>
                <a:cubicBezTo>
                  <a:pt x="12858" y="90644"/>
                  <a:pt x="12840" y="89521"/>
                  <a:pt x="12849" y="88398"/>
                </a:cubicBezTo>
                <a:cubicBezTo>
                  <a:pt x="12867" y="86255"/>
                  <a:pt x="12989" y="84118"/>
                  <a:pt x="13213" y="81984"/>
                </a:cubicBezTo>
                <a:cubicBezTo>
                  <a:pt x="13427" y="79951"/>
                  <a:pt x="13732" y="77932"/>
                  <a:pt x="14127" y="75926"/>
                </a:cubicBezTo>
                <a:cubicBezTo>
                  <a:pt x="14325" y="74923"/>
                  <a:pt x="14545" y="73922"/>
                  <a:pt x="14788" y="72928"/>
                </a:cubicBezTo>
                <a:cubicBezTo>
                  <a:pt x="14909" y="72431"/>
                  <a:pt x="15035" y="71933"/>
                  <a:pt x="15167" y="71438"/>
                </a:cubicBezTo>
                <a:cubicBezTo>
                  <a:pt x="15233" y="71191"/>
                  <a:pt x="15303" y="70943"/>
                  <a:pt x="15370" y="70696"/>
                </a:cubicBezTo>
                <a:cubicBezTo>
                  <a:pt x="15393" y="70611"/>
                  <a:pt x="15411" y="70544"/>
                  <a:pt x="15425" y="70491"/>
                </a:cubicBezTo>
                <a:lnTo>
                  <a:pt x="15425" y="70491"/>
                </a:lnTo>
                <a:cubicBezTo>
                  <a:pt x="15434" y="70462"/>
                  <a:pt x="15445" y="70428"/>
                  <a:pt x="15458" y="70389"/>
                </a:cubicBezTo>
                <a:cubicBezTo>
                  <a:pt x="16750" y="66336"/>
                  <a:pt x="18252" y="62393"/>
                  <a:pt x="20171" y="58591"/>
                </a:cubicBezTo>
                <a:cubicBezTo>
                  <a:pt x="21139" y="56675"/>
                  <a:pt x="22189" y="54804"/>
                  <a:pt x="23319" y="52977"/>
                </a:cubicBezTo>
                <a:cubicBezTo>
                  <a:pt x="23458" y="52754"/>
                  <a:pt x="23601" y="52533"/>
                  <a:pt x="23739" y="52309"/>
                </a:cubicBezTo>
                <a:cubicBezTo>
                  <a:pt x="23749" y="52293"/>
                  <a:pt x="23758" y="52278"/>
                  <a:pt x="23767" y="52263"/>
                </a:cubicBezTo>
                <a:lnTo>
                  <a:pt x="23767" y="52263"/>
                </a:lnTo>
                <a:cubicBezTo>
                  <a:pt x="24040" y="51850"/>
                  <a:pt x="24314" y="51439"/>
                  <a:pt x="24593" y="51030"/>
                </a:cubicBezTo>
                <a:cubicBezTo>
                  <a:pt x="25223" y="50112"/>
                  <a:pt x="25871" y="49208"/>
                  <a:pt x="26541" y="48317"/>
                </a:cubicBezTo>
                <a:cubicBezTo>
                  <a:pt x="27890" y="46521"/>
                  <a:pt x="29317" y="44787"/>
                  <a:pt x="30823" y="43115"/>
                </a:cubicBezTo>
                <a:cubicBezTo>
                  <a:pt x="31545" y="42311"/>
                  <a:pt x="32284" y="41523"/>
                  <a:pt x="33040" y="40750"/>
                </a:cubicBezTo>
                <a:cubicBezTo>
                  <a:pt x="33381" y="40402"/>
                  <a:pt x="33725" y="40056"/>
                  <a:pt x="34074" y="39713"/>
                </a:cubicBezTo>
                <a:cubicBezTo>
                  <a:pt x="34307" y="39485"/>
                  <a:pt x="35057" y="38785"/>
                  <a:pt x="35050" y="38785"/>
                </a:cubicBezTo>
                <a:lnTo>
                  <a:pt x="35050" y="38785"/>
                </a:lnTo>
                <a:cubicBezTo>
                  <a:pt x="35050" y="38785"/>
                  <a:pt x="35041" y="38792"/>
                  <a:pt x="35024" y="38808"/>
                </a:cubicBezTo>
                <a:lnTo>
                  <a:pt x="35024" y="38808"/>
                </a:lnTo>
                <a:cubicBezTo>
                  <a:pt x="38334" y="35812"/>
                  <a:pt x="41818" y="33049"/>
                  <a:pt x="45565" y="30610"/>
                </a:cubicBezTo>
                <a:cubicBezTo>
                  <a:pt x="46031" y="30307"/>
                  <a:pt x="46509" y="30023"/>
                  <a:pt x="46973" y="29716"/>
                </a:cubicBezTo>
                <a:lnTo>
                  <a:pt x="46973" y="29716"/>
                </a:lnTo>
                <a:cubicBezTo>
                  <a:pt x="47129" y="29624"/>
                  <a:pt x="47284" y="29530"/>
                  <a:pt x="47441" y="29437"/>
                </a:cubicBezTo>
                <a:cubicBezTo>
                  <a:pt x="48527" y="28796"/>
                  <a:pt x="49628" y="28180"/>
                  <a:pt x="50744" y="27590"/>
                </a:cubicBezTo>
                <a:cubicBezTo>
                  <a:pt x="52909" y="26444"/>
                  <a:pt x="55122" y="25393"/>
                  <a:pt x="57384" y="24440"/>
                </a:cubicBezTo>
                <a:cubicBezTo>
                  <a:pt x="57874" y="24233"/>
                  <a:pt x="58367" y="24030"/>
                  <a:pt x="58862" y="23833"/>
                </a:cubicBezTo>
                <a:cubicBezTo>
                  <a:pt x="59104" y="23737"/>
                  <a:pt x="60349" y="23327"/>
                  <a:pt x="60242" y="23327"/>
                </a:cubicBezTo>
                <a:cubicBezTo>
                  <a:pt x="60221" y="23327"/>
                  <a:pt x="60150" y="23343"/>
                  <a:pt x="60011" y="23379"/>
                </a:cubicBezTo>
                <a:cubicBezTo>
                  <a:pt x="59865" y="23417"/>
                  <a:pt x="59794" y="23433"/>
                  <a:pt x="59778" y="23433"/>
                </a:cubicBezTo>
                <a:cubicBezTo>
                  <a:pt x="59698" y="23433"/>
                  <a:pt x="60951" y="23044"/>
                  <a:pt x="61190" y="22962"/>
                </a:cubicBezTo>
                <a:cubicBezTo>
                  <a:pt x="61816" y="22744"/>
                  <a:pt x="62446" y="22532"/>
                  <a:pt x="63079" y="22328"/>
                </a:cubicBezTo>
                <a:cubicBezTo>
                  <a:pt x="65539" y="21537"/>
                  <a:pt x="68030" y="20853"/>
                  <a:pt x="70554" y="20278"/>
                </a:cubicBezTo>
                <a:cubicBezTo>
                  <a:pt x="71781" y="19997"/>
                  <a:pt x="73015" y="19742"/>
                  <a:pt x="74253" y="19513"/>
                </a:cubicBezTo>
                <a:cubicBezTo>
                  <a:pt x="74501" y="19467"/>
                  <a:pt x="74752" y="19423"/>
                  <a:pt x="75000" y="19377"/>
                </a:cubicBezTo>
                <a:lnTo>
                  <a:pt x="75000" y="19377"/>
                </a:lnTo>
                <a:cubicBezTo>
                  <a:pt x="75023" y="19373"/>
                  <a:pt x="75049" y="19370"/>
                  <a:pt x="75075" y="19366"/>
                </a:cubicBezTo>
                <a:cubicBezTo>
                  <a:pt x="75711" y="19270"/>
                  <a:pt x="76348" y="19169"/>
                  <a:pt x="76984" y="19080"/>
                </a:cubicBezTo>
                <a:cubicBezTo>
                  <a:pt x="79721" y="18699"/>
                  <a:pt x="82472" y="18435"/>
                  <a:pt x="85235" y="18287"/>
                </a:cubicBezTo>
                <a:cubicBezTo>
                  <a:pt x="86586" y="18213"/>
                  <a:pt x="87939" y="18167"/>
                  <a:pt x="89293" y="18149"/>
                </a:cubicBezTo>
                <a:cubicBezTo>
                  <a:pt x="89813" y="18141"/>
                  <a:pt x="90333" y="18137"/>
                  <a:pt x="90853" y="18137"/>
                </a:cubicBezTo>
                <a:cubicBezTo>
                  <a:pt x="91019" y="18137"/>
                  <a:pt x="91186" y="18137"/>
                  <a:pt x="91352" y="18138"/>
                </a:cubicBezTo>
                <a:cubicBezTo>
                  <a:pt x="91591" y="18140"/>
                  <a:pt x="92698" y="18163"/>
                  <a:pt x="92887" y="18163"/>
                </a:cubicBezTo>
                <a:cubicBezTo>
                  <a:pt x="92943" y="18163"/>
                  <a:pt x="92918" y="18161"/>
                  <a:pt x="92765" y="18156"/>
                </a:cubicBezTo>
                <a:lnTo>
                  <a:pt x="92765" y="18156"/>
                </a:lnTo>
                <a:cubicBezTo>
                  <a:pt x="95524" y="18247"/>
                  <a:pt x="98273" y="18437"/>
                  <a:pt x="101017" y="18723"/>
                </a:cubicBezTo>
                <a:cubicBezTo>
                  <a:pt x="101267" y="18749"/>
                  <a:pt x="101524" y="18762"/>
                  <a:pt x="101786" y="18762"/>
                </a:cubicBezTo>
                <a:cubicBezTo>
                  <a:pt x="104157" y="18762"/>
                  <a:pt x="106889" y="17691"/>
                  <a:pt x="107892" y="15462"/>
                </a:cubicBezTo>
                <a:cubicBezTo>
                  <a:pt x="108325" y="14503"/>
                  <a:pt x="108249" y="13615"/>
                  <a:pt x="107855" y="12882"/>
                </a:cubicBezTo>
                <a:close/>
                <a:moveTo>
                  <a:pt x="75005" y="1"/>
                </a:moveTo>
                <a:cubicBezTo>
                  <a:pt x="71173" y="1"/>
                  <a:pt x="67341" y="130"/>
                  <a:pt x="63513" y="388"/>
                </a:cubicBezTo>
                <a:cubicBezTo>
                  <a:pt x="61177" y="550"/>
                  <a:pt x="57974" y="2072"/>
                  <a:pt x="57702" y="4709"/>
                </a:cubicBezTo>
                <a:cubicBezTo>
                  <a:pt x="57444" y="7211"/>
                  <a:pt x="60118" y="8276"/>
                  <a:pt x="62207" y="8276"/>
                </a:cubicBezTo>
                <a:cubicBezTo>
                  <a:pt x="62345" y="8276"/>
                  <a:pt x="62479" y="8271"/>
                  <a:pt x="62611" y="8262"/>
                </a:cubicBezTo>
                <a:cubicBezTo>
                  <a:pt x="65591" y="8056"/>
                  <a:pt x="68578" y="7921"/>
                  <a:pt x="71566" y="7878"/>
                </a:cubicBezTo>
                <a:cubicBezTo>
                  <a:pt x="72309" y="7867"/>
                  <a:pt x="73053" y="7862"/>
                  <a:pt x="73796" y="7862"/>
                </a:cubicBezTo>
                <a:cubicBezTo>
                  <a:pt x="74425" y="7862"/>
                  <a:pt x="75053" y="7866"/>
                  <a:pt x="75682" y="7873"/>
                </a:cubicBezTo>
                <a:cubicBezTo>
                  <a:pt x="75953" y="7878"/>
                  <a:pt x="76223" y="7884"/>
                  <a:pt x="76493" y="7887"/>
                </a:cubicBezTo>
                <a:cubicBezTo>
                  <a:pt x="76557" y="7888"/>
                  <a:pt x="76613" y="7889"/>
                  <a:pt x="76661" y="7889"/>
                </a:cubicBezTo>
                <a:lnTo>
                  <a:pt x="76661" y="7889"/>
                </a:lnTo>
                <a:cubicBezTo>
                  <a:pt x="76687" y="7890"/>
                  <a:pt x="76714" y="7891"/>
                  <a:pt x="76744" y="7892"/>
                </a:cubicBezTo>
                <a:cubicBezTo>
                  <a:pt x="77474" y="7917"/>
                  <a:pt x="78205" y="7941"/>
                  <a:pt x="78935" y="7975"/>
                </a:cubicBezTo>
                <a:cubicBezTo>
                  <a:pt x="84166" y="8213"/>
                  <a:pt x="89388" y="8749"/>
                  <a:pt x="94551" y="9637"/>
                </a:cubicBezTo>
                <a:cubicBezTo>
                  <a:pt x="95669" y="9829"/>
                  <a:pt x="96786" y="10038"/>
                  <a:pt x="97898" y="10264"/>
                </a:cubicBezTo>
                <a:cubicBezTo>
                  <a:pt x="98213" y="10328"/>
                  <a:pt x="98529" y="10393"/>
                  <a:pt x="98844" y="10460"/>
                </a:cubicBezTo>
                <a:lnTo>
                  <a:pt x="98844" y="10460"/>
                </a:lnTo>
                <a:cubicBezTo>
                  <a:pt x="96785" y="10349"/>
                  <a:pt x="94727" y="10293"/>
                  <a:pt x="92671" y="10293"/>
                </a:cubicBezTo>
                <a:cubicBezTo>
                  <a:pt x="73748" y="10293"/>
                  <a:pt x="55058" y="15038"/>
                  <a:pt x="38946" y="25385"/>
                </a:cubicBezTo>
                <a:cubicBezTo>
                  <a:pt x="23276" y="35448"/>
                  <a:pt x="10787" y="51053"/>
                  <a:pt x="5376" y="68958"/>
                </a:cubicBezTo>
                <a:cubicBezTo>
                  <a:pt x="0" y="86744"/>
                  <a:pt x="1481" y="105604"/>
                  <a:pt x="10199" y="122082"/>
                </a:cubicBezTo>
                <a:cubicBezTo>
                  <a:pt x="20677" y="141889"/>
                  <a:pt x="40399" y="155010"/>
                  <a:pt x="61016" y="162490"/>
                </a:cubicBezTo>
                <a:cubicBezTo>
                  <a:pt x="72415" y="166626"/>
                  <a:pt x="84623" y="169117"/>
                  <a:pt x="96789" y="169117"/>
                </a:cubicBezTo>
                <a:cubicBezTo>
                  <a:pt x="104272" y="169117"/>
                  <a:pt x="111738" y="168175"/>
                  <a:pt x="118991" y="166093"/>
                </a:cubicBezTo>
                <a:cubicBezTo>
                  <a:pt x="134118" y="161750"/>
                  <a:pt x="147606" y="152582"/>
                  <a:pt x="157103" y="140018"/>
                </a:cubicBezTo>
                <a:cubicBezTo>
                  <a:pt x="166150" y="128048"/>
                  <a:pt x="171660" y="113616"/>
                  <a:pt x="173459" y="98750"/>
                </a:cubicBezTo>
                <a:cubicBezTo>
                  <a:pt x="175275" y="83748"/>
                  <a:pt x="173361" y="68103"/>
                  <a:pt x="167579" y="54117"/>
                </a:cubicBezTo>
                <a:cubicBezTo>
                  <a:pt x="161389" y="39147"/>
                  <a:pt x="151055" y="26216"/>
                  <a:pt x="137624" y="17107"/>
                </a:cubicBezTo>
                <a:cubicBezTo>
                  <a:pt x="121178" y="5953"/>
                  <a:pt x="101260" y="883"/>
                  <a:pt x="81568" y="127"/>
                </a:cubicBezTo>
                <a:cubicBezTo>
                  <a:pt x="79380" y="43"/>
                  <a:pt x="77193" y="1"/>
                  <a:pt x="7500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2"/>
          <p:cNvSpPr/>
          <p:nvPr/>
        </p:nvSpPr>
        <p:spPr>
          <a:xfrm>
            <a:off x="5209902" y="6939424"/>
            <a:ext cx="925190" cy="825350"/>
          </a:xfrm>
          <a:custGeom>
            <a:rect b="b" l="l" r="r" t="t"/>
            <a:pathLst>
              <a:path extrusionOk="0" h="144229" w="147912">
                <a:moveTo>
                  <a:pt x="60904" y="7351"/>
                </a:moveTo>
                <a:cubicBezTo>
                  <a:pt x="60904" y="7351"/>
                  <a:pt x="60904" y="7351"/>
                  <a:pt x="60905" y="7351"/>
                </a:cubicBezTo>
                <a:cubicBezTo>
                  <a:pt x="60904" y="7351"/>
                  <a:pt x="60904" y="7351"/>
                  <a:pt x="60904" y="7351"/>
                </a:cubicBezTo>
                <a:close/>
                <a:moveTo>
                  <a:pt x="16959" y="105731"/>
                </a:moveTo>
                <a:cubicBezTo>
                  <a:pt x="17004" y="105822"/>
                  <a:pt x="17048" y="105913"/>
                  <a:pt x="17094" y="106003"/>
                </a:cubicBezTo>
                <a:lnTo>
                  <a:pt x="17094" y="106003"/>
                </a:lnTo>
                <a:cubicBezTo>
                  <a:pt x="17073" y="105963"/>
                  <a:pt x="17008" y="105833"/>
                  <a:pt x="16959" y="105731"/>
                </a:cubicBezTo>
                <a:close/>
                <a:moveTo>
                  <a:pt x="83491" y="136517"/>
                </a:moveTo>
                <a:cubicBezTo>
                  <a:pt x="83071" y="136564"/>
                  <a:pt x="82928" y="136582"/>
                  <a:pt x="82939" y="136582"/>
                </a:cubicBezTo>
                <a:cubicBezTo>
                  <a:pt x="82952" y="136582"/>
                  <a:pt x="83228" y="136552"/>
                  <a:pt x="83491" y="136517"/>
                </a:cubicBezTo>
                <a:close/>
                <a:moveTo>
                  <a:pt x="69911" y="6715"/>
                </a:moveTo>
                <a:lnTo>
                  <a:pt x="69911" y="6715"/>
                </a:lnTo>
                <a:cubicBezTo>
                  <a:pt x="69858" y="6717"/>
                  <a:pt x="69800" y="6720"/>
                  <a:pt x="69736" y="6723"/>
                </a:cubicBezTo>
                <a:cubicBezTo>
                  <a:pt x="69816" y="6719"/>
                  <a:pt x="69897" y="6718"/>
                  <a:pt x="69979" y="6718"/>
                </a:cubicBezTo>
                <a:cubicBezTo>
                  <a:pt x="70408" y="6718"/>
                  <a:pt x="70846" y="6763"/>
                  <a:pt x="71271" y="6786"/>
                </a:cubicBezTo>
                <a:cubicBezTo>
                  <a:pt x="72978" y="6878"/>
                  <a:pt x="74680" y="7044"/>
                  <a:pt x="76373" y="7286"/>
                </a:cubicBezTo>
                <a:cubicBezTo>
                  <a:pt x="77222" y="7406"/>
                  <a:pt x="78068" y="7546"/>
                  <a:pt x="78909" y="7702"/>
                </a:cubicBezTo>
                <a:cubicBezTo>
                  <a:pt x="79332" y="7782"/>
                  <a:pt x="79754" y="7865"/>
                  <a:pt x="80173" y="7953"/>
                </a:cubicBezTo>
                <a:cubicBezTo>
                  <a:pt x="80401" y="8000"/>
                  <a:pt x="81336" y="8225"/>
                  <a:pt x="81363" y="8225"/>
                </a:cubicBezTo>
                <a:cubicBezTo>
                  <a:pt x="81368" y="8225"/>
                  <a:pt x="81333" y="8215"/>
                  <a:pt x="81243" y="8191"/>
                </a:cubicBezTo>
                <a:lnTo>
                  <a:pt x="81243" y="8191"/>
                </a:lnTo>
                <a:cubicBezTo>
                  <a:pt x="84656" y="9077"/>
                  <a:pt x="87990" y="10163"/>
                  <a:pt x="91226" y="11578"/>
                </a:cubicBezTo>
                <a:cubicBezTo>
                  <a:pt x="91989" y="11909"/>
                  <a:pt x="92743" y="12258"/>
                  <a:pt x="93492" y="12622"/>
                </a:cubicBezTo>
                <a:cubicBezTo>
                  <a:pt x="93628" y="12687"/>
                  <a:pt x="94242" y="12995"/>
                  <a:pt x="94418" y="13082"/>
                </a:cubicBezTo>
                <a:lnTo>
                  <a:pt x="94418" y="13082"/>
                </a:lnTo>
                <a:cubicBezTo>
                  <a:pt x="94511" y="13131"/>
                  <a:pt x="94597" y="13176"/>
                  <a:pt x="94614" y="13185"/>
                </a:cubicBezTo>
                <a:cubicBezTo>
                  <a:pt x="94848" y="13309"/>
                  <a:pt x="95081" y="13434"/>
                  <a:pt x="95314" y="13560"/>
                </a:cubicBezTo>
                <a:cubicBezTo>
                  <a:pt x="96949" y="14450"/>
                  <a:pt x="98543" y="15411"/>
                  <a:pt x="100097" y="16441"/>
                </a:cubicBezTo>
                <a:cubicBezTo>
                  <a:pt x="103272" y="18545"/>
                  <a:pt x="106193" y="20941"/>
                  <a:pt x="108995" y="23515"/>
                </a:cubicBezTo>
                <a:cubicBezTo>
                  <a:pt x="109008" y="23526"/>
                  <a:pt x="109023" y="23540"/>
                  <a:pt x="109039" y="23555"/>
                </a:cubicBezTo>
                <a:lnTo>
                  <a:pt x="109039" y="23555"/>
                </a:lnTo>
                <a:cubicBezTo>
                  <a:pt x="109009" y="23526"/>
                  <a:pt x="108975" y="23493"/>
                  <a:pt x="108936" y="23455"/>
                </a:cubicBezTo>
                <a:lnTo>
                  <a:pt x="108936" y="23455"/>
                </a:lnTo>
                <a:cubicBezTo>
                  <a:pt x="108973" y="23491"/>
                  <a:pt x="109011" y="23528"/>
                  <a:pt x="109048" y="23565"/>
                </a:cubicBezTo>
                <a:lnTo>
                  <a:pt x="109048" y="23565"/>
                </a:lnTo>
                <a:cubicBezTo>
                  <a:pt x="109045" y="23561"/>
                  <a:pt x="109042" y="23558"/>
                  <a:pt x="109039" y="23555"/>
                </a:cubicBezTo>
                <a:lnTo>
                  <a:pt x="109039" y="23555"/>
                </a:lnTo>
                <a:cubicBezTo>
                  <a:pt x="109065" y="23581"/>
                  <a:pt x="109089" y="23604"/>
                  <a:pt x="109109" y="23623"/>
                </a:cubicBezTo>
                <a:lnTo>
                  <a:pt x="109109" y="23623"/>
                </a:lnTo>
                <a:cubicBezTo>
                  <a:pt x="109089" y="23604"/>
                  <a:pt x="109069" y="23584"/>
                  <a:pt x="109048" y="23565"/>
                </a:cubicBezTo>
                <a:lnTo>
                  <a:pt x="109048" y="23565"/>
                </a:lnTo>
                <a:cubicBezTo>
                  <a:pt x="109125" y="23638"/>
                  <a:pt x="109225" y="23735"/>
                  <a:pt x="109225" y="23735"/>
                </a:cubicBezTo>
                <a:cubicBezTo>
                  <a:pt x="109224" y="23735"/>
                  <a:pt x="109193" y="23705"/>
                  <a:pt x="109109" y="23623"/>
                </a:cubicBezTo>
                <a:lnTo>
                  <a:pt x="109109" y="23623"/>
                </a:lnTo>
                <a:cubicBezTo>
                  <a:pt x="109248" y="23760"/>
                  <a:pt x="109387" y="23897"/>
                  <a:pt x="109525" y="24034"/>
                </a:cubicBezTo>
                <a:cubicBezTo>
                  <a:pt x="109820" y="24325"/>
                  <a:pt x="110112" y="24620"/>
                  <a:pt x="110400" y="24918"/>
                </a:cubicBezTo>
                <a:cubicBezTo>
                  <a:pt x="111079" y="25617"/>
                  <a:pt x="111741" y="26329"/>
                  <a:pt x="112387" y="27057"/>
                </a:cubicBezTo>
                <a:cubicBezTo>
                  <a:pt x="113700" y="28529"/>
                  <a:pt x="114945" y="30057"/>
                  <a:pt x="116125" y="31638"/>
                </a:cubicBezTo>
                <a:cubicBezTo>
                  <a:pt x="118557" y="34901"/>
                  <a:pt x="120704" y="38366"/>
                  <a:pt x="122540" y="41997"/>
                </a:cubicBezTo>
                <a:cubicBezTo>
                  <a:pt x="122629" y="42173"/>
                  <a:pt x="122718" y="42350"/>
                  <a:pt x="122807" y="42528"/>
                </a:cubicBezTo>
                <a:cubicBezTo>
                  <a:pt x="122839" y="42592"/>
                  <a:pt x="122865" y="42643"/>
                  <a:pt x="122885" y="42684"/>
                </a:cubicBezTo>
                <a:lnTo>
                  <a:pt x="122885" y="42684"/>
                </a:lnTo>
                <a:cubicBezTo>
                  <a:pt x="122902" y="42719"/>
                  <a:pt x="122921" y="42760"/>
                  <a:pt x="122944" y="42808"/>
                </a:cubicBezTo>
                <a:cubicBezTo>
                  <a:pt x="123157" y="43260"/>
                  <a:pt x="123368" y="43713"/>
                  <a:pt x="123575" y="44171"/>
                </a:cubicBezTo>
                <a:cubicBezTo>
                  <a:pt x="123991" y="45092"/>
                  <a:pt x="124387" y="46021"/>
                  <a:pt x="124765" y="46958"/>
                </a:cubicBezTo>
                <a:cubicBezTo>
                  <a:pt x="125575" y="48969"/>
                  <a:pt x="126298" y="51011"/>
                  <a:pt x="126933" y="53085"/>
                </a:cubicBezTo>
                <a:cubicBezTo>
                  <a:pt x="128270" y="57436"/>
                  <a:pt x="129223" y="61904"/>
                  <a:pt x="129817" y="66416"/>
                </a:cubicBezTo>
                <a:cubicBezTo>
                  <a:pt x="130418" y="70967"/>
                  <a:pt x="130604" y="74994"/>
                  <a:pt x="130491" y="79869"/>
                </a:cubicBezTo>
                <a:cubicBezTo>
                  <a:pt x="130445" y="81897"/>
                  <a:pt x="132363" y="82925"/>
                  <a:pt x="134197" y="82925"/>
                </a:cubicBezTo>
                <a:cubicBezTo>
                  <a:pt x="134359" y="82925"/>
                  <a:pt x="134520" y="82917"/>
                  <a:pt x="134680" y="82901"/>
                </a:cubicBezTo>
                <a:cubicBezTo>
                  <a:pt x="135237" y="82845"/>
                  <a:pt x="135914" y="82691"/>
                  <a:pt x="136585" y="82439"/>
                </a:cubicBezTo>
                <a:lnTo>
                  <a:pt x="136585" y="82439"/>
                </a:lnTo>
                <a:cubicBezTo>
                  <a:pt x="136361" y="83643"/>
                  <a:pt x="136111" y="84841"/>
                  <a:pt x="135836" y="86035"/>
                </a:cubicBezTo>
                <a:cubicBezTo>
                  <a:pt x="135624" y="86950"/>
                  <a:pt x="135397" y="87863"/>
                  <a:pt x="135154" y="88772"/>
                </a:cubicBezTo>
                <a:cubicBezTo>
                  <a:pt x="135041" y="89196"/>
                  <a:pt x="134924" y="89618"/>
                  <a:pt x="134805" y="90040"/>
                </a:cubicBezTo>
                <a:lnTo>
                  <a:pt x="134805" y="90040"/>
                </a:lnTo>
                <a:cubicBezTo>
                  <a:pt x="134838" y="89921"/>
                  <a:pt x="134852" y="89871"/>
                  <a:pt x="134851" y="89871"/>
                </a:cubicBezTo>
                <a:lnTo>
                  <a:pt x="134851" y="89871"/>
                </a:lnTo>
                <a:cubicBezTo>
                  <a:pt x="134846" y="89871"/>
                  <a:pt x="134547" y="90890"/>
                  <a:pt x="134485" y="91087"/>
                </a:cubicBezTo>
                <a:cubicBezTo>
                  <a:pt x="133950" y="92804"/>
                  <a:pt x="133356" y="94500"/>
                  <a:pt x="132702" y="96177"/>
                </a:cubicBezTo>
                <a:cubicBezTo>
                  <a:pt x="131388" y="99539"/>
                  <a:pt x="129831" y="102809"/>
                  <a:pt x="128027" y="105937"/>
                </a:cubicBezTo>
                <a:cubicBezTo>
                  <a:pt x="127613" y="106659"/>
                  <a:pt x="127183" y="107372"/>
                  <a:pt x="126742" y="108077"/>
                </a:cubicBezTo>
                <a:cubicBezTo>
                  <a:pt x="126655" y="108218"/>
                  <a:pt x="126564" y="108357"/>
                  <a:pt x="126477" y="108498"/>
                </a:cubicBezTo>
                <a:cubicBezTo>
                  <a:pt x="126475" y="108501"/>
                  <a:pt x="126473" y="108504"/>
                  <a:pt x="126471" y="108507"/>
                </a:cubicBezTo>
                <a:lnTo>
                  <a:pt x="126471" y="108507"/>
                </a:lnTo>
                <a:cubicBezTo>
                  <a:pt x="126196" y="108913"/>
                  <a:pt x="125929" y="109323"/>
                  <a:pt x="125652" y="109726"/>
                </a:cubicBezTo>
                <a:cubicBezTo>
                  <a:pt x="124734" y="111062"/>
                  <a:pt x="123768" y="112362"/>
                  <a:pt x="122755" y="113629"/>
                </a:cubicBezTo>
                <a:cubicBezTo>
                  <a:pt x="121711" y="114934"/>
                  <a:pt x="120618" y="116199"/>
                  <a:pt x="119477" y="117424"/>
                </a:cubicBezTo>
                <a:cubicBezTo>
                  <a:pt x="118940" y="118000"/>
                  <a:pt x="118392" y="118567"/>
                  <a:pt x="117836" y="119124"/>
                </a:cubicBezTo>
                <a:cubicBezTo>
                  <a:pt x="117558" y="119402"/>
                  <a:pt x="117277" y="119675"/>
                  <a:pt x="116996" y="119948"/>
                </a:cubicBezTo>
                <a:cubicBezTo>
                  <a:pt x="116982" y="119962"/>
                  <a:pt x="116956" y="119987"/>
                  <a:pt x="116923" y="120018"/>
                </a:cubicBezTo>
                <a:lnTo>
                  <a:pt x="116923" y="120018"/>
                </a:lnTo>
                <a:cubicBezTo>
                  <a:pt x="116794" y="120139"/>
                  <a:pt x="116628" y="120295"/>
                  <a:pt x="116583" y="120335"/>
                </a:cubicBezTo>
                <a:cubicBezTo>
                  <a:pt x="114249" y="122477"/>
                  <a:pt x="111767" y="124451"/>
                  <a:pt x="109155" y="126243"/>
                </a:cubicBezTo>
                <a:cubicBezTo>
                  <a:pt x="108526" y="126676"/>
                  <a:pt x="107887" y="127098"/>
                  <a:pt x="107242" y="127510"/>
                </a:cubicBezTo>
                <a:cubicBezTo>
                  <a:pt x="107116" y="127590"/>
                  <a:pt x="106938" y="127674"/>
                  <a:pt x="106763" y="127766"/>
                </a:cubicBezTo>
                <a:lnTo>
                  <a:pt x="106763" y="127766"/>
                </a:lnTo>
                <a:cubicBezTo>
                  <a:pt x="106722" y="127819"/>
                  <a:pt x="106633" y="127896"/>
                  <a:pt x="106482" y="127984"/>
                </a:cubicBezTo>
                <a:cubicBezTo>
                  <a:pt x="106417" y="128022"/>
                  <a:pt x="106352" y="128061"/>
                  <a:pt x="106287" y="128100"/>
                </a:cubicBezTo>
                <a:lnTo>
                  <a:pt x="106287" y="128100"/>
                </a:lnTo>
                <a:cubicBezTo>
                  <a:pt x="106393" y="127975"/>
                  <a:pt x="106576" y="127866"/>
                  <a:pt x="106763" y="127766"/>
                </a:cubicBezTo>
                <a:lnTo>
                  <a:pt x="106763" y="127766"/>
                </a:lnTo>
                <a:cubicBezTo>
                  <a:pt x="106800" y="127719"/>
                  <a:pt x="106798" y="127691"/>
                  <a:pt x="106766" y="127691"/>
                </a:cubicBezTo>
                <a:cubicBezTo>
                  <a:pt x="106703" y="127691"/>
                  <a:pt x="106520" y="127803"/>
                  <a:pt x="106286" y="128100"/>
                </a:cubicBezTo>
                <a:lnTo>
                  <a:pt x="106286" y="128100"/>
                </a:lnTo>
                <a:cubicBezTo>
                  <a:pt x="106286" y="128100"/>
                  <a:pt x="106287" y="128100"/>
                  <a:pt x="106287" y="128100"/>
                </a:cubicBezTo>
                <a:lnTo>
                  <a:pt x="106287" y="128100"/>
                </a:lnTo>
                <a:cubicBezTo>
                  <a:pt x="106282" y="128105"/>
                  <a:pt x="106278" y="128111"/>
                  <a:pt x="106273" y="128116"/>
                </a:cubicBezTo>
                <a:cubicBezTo>
                  <a:pt x="106278" y="128111"/>
                  <a:pt x="106282" y="128105"/>
                  <a:pt x="106286" y="128100"/>
                </a:cubicBezTo>
                <a:lnTo>
                  <a:pt x="106286" y="128100"/>
                </a:lnTo>
                <a:cubicBezTo>
                  <a:pt x="106155" y="128178"/>
                  <a:pt x="106025" y="128256"/>
                  <a:pt x="105893" y="128333"/>
                </a:cubicBezTo>
                <a:cubicBezTo>
                  <a:pt x="104515" y="129136"/>
                  <a:pt x="103112" y="129890"/>
                  <a:pt x="101683" y="130597"/>
                </a:cubicBezTo>
                <a:cubicBezTo>
                  <a:pt x="100261" y="131300"/>
                  <a:pt x="98816" y="131956"/>
                  <a:pt x="97349" y="132563"/>
                </a:cubicBezTo>
                <a:cubicBezTo>
                  <a:pt x="96799" y="132790"/>
                  <a:pt x="96245" y="133006"/>
                  <a:pt x="95691" y="133222"/>
                </a:cubicBezTo>
                <a:lnTo>
                  <a:pt x="95691" y="133222"/>
                </a:lnTo>
                <a:cubicBezTo>
                  <a:pt x="95717" y="133214"/>
                  <a:pt x="95743" y="133207"/>
                  <a:pt x="95771" y="133199"/>
                </a:cubicBezTo>
                <a:lnTo>
                  <a:pt x="95771" y="133199"/>
                </a:lnTo>
                <a:cubicBezTo>
                  <a:pt x="95736" y="133209"/>
                  <a:pt x="95701" y="133220"/>
                  <a:pt x="95666" y="133231"/>
                </a:cubicBezTo>
                <a:lnTo>
                  <a:pt x="95666" y="133231"/>
                </a:lnTo>
                <a:cubicBezTo>
                  <a:pt x="95526" y="133286"/>
                  <a:pt x="95385" y="133340"/>
                  <a:pt x="95245" y="133395"/>
                </a:cubicBezTo>
                <a:cubicBezTo>
                  <a:pt x="95187" y="133417"/>
                  <a:pt x="95125" y="133437"/>
                  <a:pt x="95070" y="133453"/>
                </a:cubicBezTo>
                <a:lnTo>
                  <a:pt x="95070" y="133453"/>
                </a:lnTo>
                <a:cubicBezTo>
                  <a:pt x="95094" y="133444"/>
                  <a:pt x="95118" y="133435"/>
                  <a:pt x="95142" y="133427"/>
                </a:cubicBezTo>
                <a:cubicBezTo>
                  <a:pt x="95316" y="133365"/>
                  <a:pt x="95490" y="133289"/>
                  <a:pt x="95666" y="133231"/>
                </a:cubicBezTo>
                <a:lnTo>
                  <a:pt x="95666" y="133231"/>
                </a:lnTo>
                <a:cubicBezTo>
                  <a:pt x="95674" y="133228"/>
                  <a:pt x="95683" y="133225"/>
                  <a:pt x="95691" y="133222"/>
                </a:cubicBezTo>
                <a:lnTo>
                  <a:pt x="95691" y="133222"/>
                </a:lnTo>
                <a:cubicBezTo>
                  <a:pt x="95002" y="133417"/>
                  <a:pt x="94853" y="133486"/>
                  <a:pt x="94910" y="133486"/>
                </a:cubicBezTo>
                <a:cubicBezTo>
                  <a:pt x="94934" y="133486"/>
                  <a:pt x="94996" y="133473"/>
                  <a:pt x="95070" y="133453"/>
                </a:cubicBezTo>
                <a:lnTo>
                  <a:pt x="95070" y="133453"/>
                </a:lnTo>
                <a:cubicBezTo>
                  <a:pt x="94739" y="133570"/>
                  <a:pt x="94409" y="133685"/>
                  <a:pt x="94077" y="133797"/>
                </a:cubicBezTo>
                <a:cubicBezTo>
                  <a:pt x="91092" y="134807"/>
                  <a:pt x="88046" y="135625"/>
                  <a:pt x="84957" y="136249"/>
                </a:cubicBezTo>
                <a:cubicBezTo>
                  <a:pt x="84590" y="136323"/>
                  <a:pt x="84223" y="136393"/>
                  <a:pt x="83856" y="136462"/>
                </a:cubicBezTo>
                <a:cubicBezTo>
                  <a:pt x="83766" y="136479"/>
                  <a:pt x="83630" y="136499"/>
                  <a:pt x="83491" y="136517"/>
                </a:cubicBezTo>
                <a:lnTo>
                  <a:pt x="83491" y="136517"/>
                </a:lnTo>
                <a:cubicBezTo>
                  <a:pt x="83570" y="136508"/>
                  <a:pt x="83659" y="136498"/>
                  <a:pt x="83759" y="136487"/>
                </a:cubicBezTo>
                <a:lnTo>
                  <a:pt x="83759" y="136487"/>
                </a:lnTo>
                <a:cubicBezTo>
                  <a:pt x="82946" y="136579"/>
                  <a:pt x="82137" y="136746"/>
                  <a:pt x="81324" y="136855"/>
                </a:cubicBezTo>
                <a:cubicBezTo>
                  <a:pt x="79811" y="137058"/>
                  <a:pt x="78292" y="137216"/>
                  <a:pt x="76768" y="137327"/>
                </a:cubicBezTo>
                <a:cubicBezTo>
                  <a:pt x="75249" y="137439"/>
                  <a:pt x="73728" y="137503"/>
                  <a:pt x="72205" y="137523"/>
                </a:cubicBezTo>
                <a:cubicBezTo>
                  <a:pt x="71940" y="137526"/>
                  <a:pt x="71675" y="137528"/>
                  <a:pt x="71410" y="137528"/>
                </a:cubicBezTo>
                <a:cubicBezTo>
                  <a:pt x="70934" y="137528"/>
                  <a:pt x="70458" y="137523"/>
                  <a:pt x="69982" y="137519"/>
                </a:cubicBezTo>
                <a:cubicBezTo>
                  <a:pt x="69954" y="137518"/>
                  <a:pt x="69929" y="137518"/>
                  <a:pt x="69905" y="137518"/>
                </a:cubicBezTo>
                <a:lnTo>
                  <a:pt x="69905" y="137518"/>
                </a:lnTo>
                <a:cubicBezTo>
                  <a:pt x="69877" y="137517"/>
                  <a:pt x="69846" y="137515"/>
                  <a:pt x="69813" y="137514"/>
                </a:cubicBezTo>
                <a:cubicBezTo>
                  <a:pt x="69369" y="137497"/>
                  <a:pt x="68925" y="137480"/>
                  <a:pt x="68483" y="137457"/>
                </a:cubicBezTo>
                <a:cubicBezTo>
                  <a:pt x="65432" y="137299"/>
                  <a:pt x="62394" y="136954"/>
                  <a:pt x="59386" y="136421"/>
                </a:cubicBezTo>
                <a:cubicBezTo>
                  <a:pt x="58702" y="136299"/>
                  <a:pt x="58018" y="136167"/>
                  <a:pt x="57337" y="136028"/>
                </a:cubicBezTo>
                <a:cubicBezTo>
                  <a:pt x="56979" y="135952"/>
                  <a:pt x="56621" y="135876"/>
                  <a:pt x="56265" y="135797"/>
                </a:cubicBezTo>
                <a:cubicBezTo>
                  <a:pt x="56109" y="135763"/>
                  <a:pt x="55952" y="135726"/>
                  <a:pt x="55796" y="135690"/>
                </a:cubicBezTo>
                <a:lnTo>
                  <a:pt x="55796" y="135690"/>
                </a:lnTo>
                <a:cubicBezTo>
                  <a:pt x="54323" y="135307"/>
                  <a:pt x="52855" y="134918"/>
                  <a:pt x="51404" y="134460"/>
                </a:cubicBezTo>
                <a:cubicBezTo>
                  <a:pt x="48542" y="133559"/>
                  <a:pt x="45743" y="132467"/>
                  <a:pt x="43026" y="131193"/>
                </a:cubicBezTo>
                <a:cubicBezTo>
                  <a:pt x="42700" y="131039"/>
                  <a:pt x="42376" y="130883"/>
                  <a:pt x="42054" y="130725"/>
                </a:cubicBezTo>
                <a:cubicBezTo>
                  <a:pt x="41950" y="130675"/>
                  <a:pt x="41495" y="130444"/>
                  <a:pt x="41318" y="130355"/>
                </a:cubicBezTo>
                <a:lnTo>
                  <a:pt x="41318" y="130355"/>
                </a:lnTo>
                <a:cubicBezTo>
                  <a:pt x="41157" y="130271"/>
                  <a:pt x="40980" y="130178"/>
                  <a:pt x="40915" y="130143"/>
                </a:cubicBezTo>
                <a:cubicBezTo>
                  <a:pt x="40536" y="129940"/>
                  <a:pt x="40158" y="129733"/>
                  <a:pt x="39783" y="129523"/>
                </a:cubicBezTo>
                <a:cubicBezTo>
                  <a:pt x="38472" y="128786"/>
                  <a:pt x="37187" y="128003"/>
                  <a:pt x="35931" y="127172"/>
                </a:cubicBezTo>
                <a:cubicBezTo>
                  <a:pt x="33452" y="125534"/>
                  <a:pt x="31100" y="123711"/>
                  <a:pt x="28895" y="121720"/>
                </a:cubicBezTo>
                <a:cubicBezTo>
                  <a:pt x="28628" y="121481"/>
                  <a:pt x="28367" y="121235"/>
                  <a:pt x="28104" y="120991"/>
                </a:cubicBezTo>
                <a:cubicBezTo>
                  <a:pt x="28030" y="120922"/>
                  <a:pt x="27971" y="120868"/>
                  <a:pt x="27927" y="120828"/>
                </a:cubicBezTo>
                <a:lnTo>
                  <a:pt x="27927" y="120828"/>
                </a:lnTo>
                <a:cubicBezTo>
                  <a:pt x="27903" y="120803"/>
                  <a:pt x="27870" y="120770"/>
                  <a:pt x="27828" y="120727"/>
                </a:cubicBezTo>
                <a:cubicBezTo>
                  <a:pt x="27298" y="120191"/>
                  <a:pt x="26762" y="119658"/>
                  <a:pt x="26245" y="119108"/>
                </a:cubicBezTo>
                <a:cubicBezTo>
                  <a:pt x="25207" y="118003"/>
                  <a:pt x="24215" y="116856"/>
                  <a:pt x="23268" y="115668"/>
                </a:cubicBezTo>
                <a:cubicBezTo>
                  <a:pt x="21370" y="113282"/>
                  <a:pt x="19672" y="110744"/>
                  <a:pt x="18191" y="108079"/>
                </a:cubicBezTo>
                <a:cubicBezTo>
                  <a:pt x="17828" y="107425"/>
                  <a:pt x="17483" y="106761"/>
                  <a:pt x="17140" y="106095"/>
                </a:cubicBezTo>
                <a:cubicBezTo>
                  <a:pt x="17125" y="106064"/>
                  <a:pt x="17109" y="106034"/>
                  <a:pt x="17094" y="106003"/>
                </a:cubicBezTo>
                <a:lnTo>
                  <a:pt x="17094" y="106003"/>
                </a:lnTo>
                <a:cubicBezTo>
                  <a:pt x="17098" y="106011"/>
                  <a:pt x="17100" y="106015"/>
                  <a:pt x="17100" y="106015"/>
                </a:cubicBezTo>
                <a:cubicBezTo>
                  <a:pt x="17101" y="106015"/>
                  <a:pt x="17063" y="105937"/>
                  <a:pt x="16951" y="105714"/>
                </a:cubicBezTo>
                <a:lnTo>
                  <a:pt x="16951" y="105714"/>
                </a:lnTo>
                <a:cubicBezTo>
                  <a:pt x="16954" y="105720"/>
                  <a:pt x="16956" y="105725"/>
                  <a:pt x="16959" y="105731"/>
                </a:cubicBezTo>
                <a:lnTo>
                  <a:pt x="16959" y="105731"/>
                </a:lnTo>
                <a:cubicBezTo>
                  <a:pt x="16945" y="105703"/>
                  <a:pt x="16931" y="105675"/>
                  <a:pt x="16917" y="105647"/>
                </a:cubicBezTo>
                <a:lnTo>
                  <a:pt x="16917" y="105647"/>
                </a:lnTo>
                <a:cubicBezTo>
                  <a:pt x="16929" y="105671"/>
                  <a:pt x="16940" y="105693"/>
                  <a:pt x="16951" y="105714"/>
                </a:cubicBezTo>
                <a:lnTo>
                  <a:pt x="16951" y="105714"/>
                </a:lnTo>
                <a:cubicBezTo>
                  <a:pt x="16943" y="105698"/>
                  <a:pt x="16936" y="105683"/>
                  <a:pt x="16930" y="105670"/>
                </a:cubicBezTo>
                <a:cubicBezTo>
                  <a:pt x="16757" y="105291"/>
                  <a:pt x="16577" y="104914"/>
                  <a:pt x="16407" y="104534"/>
                </a:cubicBezTo>
                <a:cubicBezTo>
                  <a:pt x="15748" y="103058"/>
                  <a:pt x="15151" y="101555"/>
                  <a:pt x="14618" y="100027"/>
                </a:cubicBezTo>
                <a:cubicBezTo>
                  <a:pt x="13520" y="96877"/>
                  <a:pt x="12693" y="93634"/>
                  <a:pt x="12122" y="90349"/>
                </a:cubicBezTo>
                <a:cubicBezTo>
                  <a:pt x="11824" y="88640"/>
                  <a:pt x="11595" y="86922"/>
                  <a:pt x="11432" y="85193"/>
                </a:cubicBezTo>
                <a:cubicBezTo>
                  <a:pt x="11400" y="84842"/>
                  <a:pt x="11369" y="84490"/>
                  <a:pt x="11341" y="84139"/>
                </a:cubicBezTo>
                <a:lnTo>
                  <a:pt x="11341" y="84139"/>
                </a:lnTo>
                <a:cubicBezTo>
                  <a:pt x="11344" y="84180"/>
                  <a:pt x="11346" y="84198"/>
                  <a:pt x="11346" y="84198"/>
                </a:cubicBezTo>
                <a:cubicBezTo>
                  <a:pt x="11350" y="84198"/>
                  <a:pt x="11293" y="83375"/>
                  <a:pt x="11283" y="83206"/>
                </a:cubicBezTo>
                <a:cubicBezTo>
                  <a:pt x="11231" y="82227"/>
                  <a:pt x="11199" y="81247"/>
                  <a:pt x="11185" y="80266"/>
                </a:cubicBezTo>
                <a:cubicBezTo>
                  <a:pt x="11133" y="76350"/>
                  <a:pt x="11385" y="72432"/>
                  <a:pt x="11888" y="68547"/>
                </a:cubicBezTo>
                <a:cubicBezTo>
                  <a:pt x="13178" y="58580"/>
                  <a:pt x="16004" y="49356"/>
                  <a:pt x="20409" y="40276"/>
                </a:cubicBezTo>
                <a:cubicBezTo>
                  <a:pt x="21407" y="38215"/>
                  <a:pt x="22491" y="36201"/>
                  <a:pt x="23659" y="34230"/>
                </a:cubicBezTo>
                <a:cubicBezTo>
                  <a:pt x="23936" y="33765"/>
                  <a:pt x="24218" y="33302"/>
                  <a:pt x="24504" y="32843"/>
                </a:cubicBezTo>
                <a:cubicBezTo>
                  <a:pt x="24623" y="32652"/>
                  <a:pt x="24743" y="32462"/>
                  <a:pt x="24864" y="32272"/>
                </a:cubicBezTo>
                <a:lnTo>
                  <a:pt x="24864" y="32272"/>
                </a:lnTo>
                <a:cubicBezTo>
                  <a:pt x="24909" y="32202"/>
                  <a:pt x="24976" y="32100"/>
                  <a:pt x="25009" y="32051"/>
                </a:cubicBezTo>
                <a:cubicBezTo>
                  <a:pt x="25654" y="31095"/>
                  <a:pt x="26302" y="30143"/>
                  <a:pt x="26983" y="29211"/>
                </a:cubicBezTo>
                <a:cubicBezTo>
                  <a:pt x="28241" y="27494"/>
                  <a:pt x="29577" y="25839"/>
                  <a:pt x="30991" y="24244"/>
                </a:cubicBezTo>
                <a:cubicBezTo>
                  <a:pt x="31643" y="23509"/>
                  <a:pt x="32312" y="22790"/>
                  <a:pt x="32999" y="22085"/>
                </a:cubicBezTo>
                <a:cubicBezTo>
                  <a:pt x="33338" y="21738"/>
                  <a:pt x="33680" y="21394"/>
                  <a:pt x="34026" y="21055"/>
                </a:cubicBezTo>
                <a:cubicBezTo>
                  <a:pt x="34164" y="20922"/>
                  <a:pt x="34305" y="20790"/>
                  <a:pt x="34442" y="20653"/>
                </a:cubicBezTo>
                <a:cubicBezTo>
                  <a:pt x="34457" y="20638"/>
                  <a:pt x="34471" y="20624"/>
                  <a:pt x="34484" y="20611"/>
                </a:cubicBezTo>
                <a:lnTo>
                  <a:pt x="34484" y="20611"/>
                </a:lnTo>
                <a:cubicBezTo>
                  <a:pt x="34518" y="20581"/>
                  <a:pt x="34557" y="20546"/>
                  <a:pt x="34603" y="20504"/>
                </a:cubicBezTo>
                <a:cubicBezTo>
                  <a:pt x="36036" y="19211"/>
                  <a:pt x="37497" y="17961"/>
                  <a:pt x="39037" y="16798"/>
                </a:cubicBezTo>
                <a:cubicBezTo>
                  <a:pt x="39771" y="16243"/>
                  <a:pt x="40517" y="15706"/>
                  <a:pt x="41276" y="15187"/>
                </a:cubicBezTo>
                <a:cubicBezTo>
                  <a:pt x="41652" y="14931"/>
                  <a:pt x="42031" y="14677"/>
                  <a:pt x="42413" y="14430"/>
                </a:cubicBezTo>
                <a:cubicBezTo>
                  <a:pt x="42620" y="14296"/>
                  <a:pt x="43519" y="13757"/>
                  <a:pt x="43507" y="13757"/>
                </a:cubicBezTo>
                <a:lnTo>
                  <a:pt x="43507" y="13757"/>
                </a:lnTo>
                <a:cubicBezTo>
                  <a:pt x="43502" y="13757"/>
                  <a:pt x="43371" y="13832"/>
                  <a:pt x="43032" y="14029"/>
                </a:cubicBezTo>
                <a:cubicBezTo>
                  <a:pt x="44652" y="13085"/>
                  <a:pt x="46284" y="12179"/>
                  <a:pt x="47980" y="11378"/>
                </a:cubicBezTo>
                <a:cubicBezTo>
                  <a:pt x="48776" y="11003"/>
                  <a:pt x="49579" y="10646"/>
                  <a:pt x="50391" y="10309"/>
                </a:cubicBezTo>
                <a:cubicBezTo>
                  <a:pt x="50795" y="10142"/>
                  <a:pt x="51202" y="9982"/>
                  <a:pt x="51608" y="9821"/>
                </a:cubicBezTo>
                <a:cubicBezTo>
                  <a:pt x="51663" y="9799"/>
                  <a:pt x="51711" y="9780"/>
                  <a:pt x="51752" y="9764"/>
                </a:cubicBezTo>
                <a:lnTo>
                  <a:pt x="51752" y="9764"/>
                </a:lnTo>
                <a:cubicBezTo>
                  <a:pt x="51823" y="9739"/>
                  <a:pt x="51915" y="9707"/>
                  <a:pt x="52032" y="9666"/>
                </a:cubicBezTo>
                <a:cubicBezTo>
                  <a:pt x="53704" y="9077"/>
                  <a:pt x="55402" y="8570"/>
                  <a:pt x="57125" y="8145"/>
                </a:cubicBezTo>
                <a:cubicBezTo>
                  <a:pt x="57960" y="7939"/>
                  <a:pt x="58798" y="7752"/>
                  <a:pt x="59641" y="7586"/>
                </a:cubicBezTo>
                <a:cubicBezTo>
                  <a:pt x="59847" y="7544"/>
                  <a:pt x="60101" y="7462"/>
                  <a:pt x="60351" y="7405"/>
                </a:cubicBezTo>
                <a:lnTo>
                  <a:pt x="60351" y="7405"/>
                </a:lnTo>
                <a:cubicBezTo>
                  <a:pt x="60382" y="7408"/>
                  <a:pt x="60418" y="7410"/>
                  <a:pt x="60456" y="7410"/>
                </a:cubicBezTo>
                <a:cubicBezTo>
                  <a:pt x="60525" y="7410"/>
                  <a:pt x="60604" y="7405"/>
                  <a:pt x="60690" y="7392"/>
                </a:cubicBezTo>
                <a:cubicBezTo>
                  <a:pt x="60943" y="7355"/>
                  <a:pt x="61196" y="7316"/>
                  <a:pt x="61451" y="7280"/>
                </a:cubicBezTo>
                <a:cubicBezTo>
                  <a:pt x="63226" y="7030"/>
                  <a:pt x="65012" y="6866"/>
                  <a:pt x="66805" y="6786"/>
                </a:cubicBezTo>
                <a:cubicBezTo>
                  <a:pt x="67657" y="6749"/>
                  <a:pt x="68511" y="6731"/>
                  <a:pt x="69363" y="6731"/>
                </a:cubicBezTo>
                <a:cubicBezTo>
                  <a:pt x="69475" y="6731"/>
                  <a:pt x="69701" y="6723"/>
                  <a:pt x="69911" y="6715"/>
                </a:cubicBezTo>
                <a:close/>
                <a:moveTo>
                  <a:pt x="70622" y="0"/>
                </a:moveTo>
                <a:cubicBezTo>
                  <a:pt x="59566" y="0"/>
                  <a:pt x="48502" y="2906"/>
                  <a:pt x="39006" y="8594"/>
                </a:cubicBezTo>
                <a:cubicBezTo>
                  <a:pt x="22635" y="18404"/>
                  <a:pt x="11950" y="34845"/>
                  <a:pt x="6444" y="52859"/>
                </a:cubicBezTo>
                <a:cubicBezTo>
                  <a:pt x="1554" y="68854"/>
                  <a:pt x="0" y="86394"/>
                  <a:pt x="5601" y="102443"/>
                </a:cubicBezTo>
                <a:cubicBezTo>
                  <a:pt x="9912" y="114796"/>
                  <a:pt x="18243" y="125379"/>
                  <a:pt x="29176" y="132556"/>
                </a:cubicBezTo>
                <a:cubicBezTo>
                  <a:pt x="40004" y="139665"/>
                  <a:pt x="52924" y="143543"/>
                  <a:pt x="65833" y="144137"/>
                </a:cubicBezTo>
                <a:cubicBezTo>
                  <a:pt x="67155" y="144198"/>
                  <a:pt x="68477" y="144229"/>
                  <a:pt x="69800" y="144229"/>
                </a:cubicBezTo>
                <a:cubicBezTo>
                  <a:pt x="82272" y="144229"/>
                  <a:pt x="94716" y="141511"/>
                  <a:pt x="105913" y="135928"/>
                </a:cubicBezTo>
                <a:cubicBezTo>
                  <a:pt x="118742" y="129530"/>
                  <a:pt x="129423" y="119546"/>
                  <a:pt x="136605" y="107139"/>
                </a:cubicBezTo>
                <a:cubicBezTo>
                  <a:pt x="144980" y="92667"/>
                  <a:pt x="147911" y="75574"/>
                  <a:pt x="147240" y="59021"/>
                </a:cubicBezTo>
                <a:cubicBezTo>
                  <a:pt x="147034" y="53923"/>
                  <a:pt x="146535" y="48838"/>
                  <a:pt x="145777" y="43793"/>
                </a:cubicBezTo>
                <a:cubicBezTo>
                  <a:pt x="145537" y="42200"/>
                  <a:pt x="143666" y="41639"/>
                  <a:pt x="142044" y="41639"/>
                </a:cubicBezTo>
                <a:cubicBezTo>
                  <a:pt x="141435" y="41639"/>
                  <a:pt x="140862" y="41718"/>
                  <a:pt x="140423" y="41851"/>
                </a:cubicBezTo>
                <a:cubicBezTo>
                  <a:pt x="138444" y="42448"/>
                  <a:pt x="136412" y="43913"/>
                  <a:pt x="136757" y="46210"/>
                </a:cubicBezTo>
                <a:cubicBezTo>
                  <a:pt x="137447" y="50798"/>
                  <a:pt x="137916" y="55273"/>
                  <a:pt x="138107" y="59788"/>
                </a:cubicBezTo>
                <a:lnTo>
                  <a:pt x="138107" y="59788"/>
                </a:lnTo>
                <a:cubicBezTo>
                  <a:pt x="135917" y="48048"/>
                  <a:pt x="131354" y="36823"/>
                  <a:pt x="124031" y="27181"/>
                </a:cubicBezTo>
                <a:cubicBezTo>
                  <a:pt x="114257" y="14310"/>
                  <a:pt x="100267" y="5194"/>
                  <a:pt x="84526" y="1569"/>
                </a:cubicBezTo>
                <a:cubicBezTo>
                  <a:pt x="79972" y="520"/>
                  <a:pt x="75298" y="0"/>
                  <a:pt x="7062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2"/>
          <p:cNvSpPr/>
          <p:nvPr/>
        </p:nvSpPr>
        <p:spPr>
          <a:xfrm rot="1196899">
            <a:off x="2615155" y="7175101"/>
            <a:ext cx="2836" cy="2196"/>
          </a:xfrm>
          <a:custGeom>
            <a:rect b="b" l="l" r="r" t="t"/>
            <a:pathLst>
              <a:path extrusionOk="0" h="60" w="63">
                <a:moveTo>
                  <a:pt x="24" y="0"/>
                </a:moveTo>
                <a:cubicBezTo>
                  <a:pt x="12" y="12"/>
                  <a:pt x="0" y="24"/>
                  <a:pt x="0" y="36"/>
                </a:cubicBezTo>
                <a:lnTo>
                  <a:pt x="36" y="60"/>
                </a:lnTo>
                <a:cubicBezTo>
                  <a:pt x="48" y="48"/>
                  <a:pt x="42" y="48"/>
                  <a:pt x="33" y="48"/>
                </a:cubicBezTo>
                <a:cubicBezTo>
                  <a:pt x="24" y="48"/>
                  <a:pt x="12" y="48"/>
                  <a:pt x="12" y="36"/>
                </a:cubicBezTo>
                <a:cubicBezTo>
                  <a:pt x="16" y="32"/>
                  <a:pt x="21" y="31"/>
                  <a:pt x="27" y="31"/>
                </a:cubicBezTo>
                <a:cubicBezTo>
                  <a:pt x="38" y="31"/>
                  <a:pt x="52" y="36"/>
                  <a:pt x="60" y="36"/>
                </a:cubicBezTo>
                <a:cubicBezTo>
                  <a:pt x="63" y="20"/>
                  <a:pt x="60" y="15"/>
                  <a:pt x="55" y="15"/>
                </a:cubicBezTo>
                <a:cubicBezTo>
                  <a:pt x="46" y="15"/>
                  <a:pt x="31" y="28"/>
                  <a:pt x="23" y="28"/>
                </a:cubicBezTo>
                <a:cubicBezTo>
                  <a:pt x="18" y="28"/>
                  <a:pt x="17" y="22"/>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2"/>
          <p:cNvSpPr/>
          <p:nvPr/>
        </p:nvSpPr>
        <p:spPr>
          <a:xfrm rot="1196899">
            <a:off x="2614649" y="7175802"/>
            <a:ext cx="585" cy="37"/>
          </a:xfrm>
          <a:custGeom>
            <a:rect b="b" l="l" r="r" t="t"/>
            <a:pathLst>
              <a:path extrusionOk="0" h="1" w="13">
                <a:moveTo>
                  <a:pt x="0" y="1"/>
                </a:moveTo>
                <a:lnTo>
                  <a:pt x="0" y="1"/>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2"/>
          <p:cNvSpPr/>
          <p:nvPr/>
        </p:nvSpPr>
        <p:spPr>
          <a:xfrm rot="1196899">
            <a:off x="2554563" y="7345640"/>
            <a:ext cx="2161" cy="915"/>
          </a:xfrm>
          <a:custGeom>
            <a:rect b="b" l="l" r="r" t="t"/>
            <a:pathLst>
              <a:path extrusionOk="0" h="25" w="48">
                <a:moveTo>
                  <a:pt x="12" y="1"/>
                </a:moveTo>
                <a:cubicBezTo>
                  <a:pt x="0" y="19"/>
                  <a:pt x="9" y="22"/>
                  <a:pt x="21" y="22"/>
                </a:cubicBezTo>
                <a:cubicBezTo>
                  <a:pt x="27" y="22"/>
                  <a:pt x="34" y="21"/>
                  <a:pt x="39" y="21"/>
                </a:cubicBezTo>
                <a:cubicBezTo>
                  <a:pt x="41" y="21"/>
                  <a:pt x="43" y="21"/>
                  <a:pt x="44" y="22"/>
                </a:cubicBezTo>
                <a:lnTo>
                  <a:pt x="44" y="22"/>
                </a:lnTo>
                <a:cubicBezTo>
                  <a:pt x="34" y="11"/>
                  <a:pt x="23" y="1"/>
                  <a:pt x="12" y="1"/>
                </a:cubicBezTo>
                <a:close/>
                <a:moveTo>
                  <a:pt x="44" y="22"/>
                </a:moveTo>
                <a:cubicBezTo>
                  <a:pt x="46" y="23"/>
                  <a:pt x="47" y="24"/>
                  <a:pt x="48" y="25"/>
                </a:cubicBezTo>
                <a:cubicBezTo>
                  <a:pt x="48" y="23"/>
                  <a:pt x="46" y="22"/>
                  <a:pt x="44" y="2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2"/>
          <p:cNvSpPr/>
          <p:nvPr/>
        </p:nvSpPr>
        <p:spPr>
          <a:xfrm rot="1196899">
            <a:off x="2555280" y="7181624"/>
            <a:ext cx="585" cy="37"/>
          </a:xfrm>
          <a:custGeom>
            <a:rect b="b" l="l" r="r" t="t"/>
            <a:pathLst>
              <a:path extrusionOk="0" h="1" w="13">
                <a:moveTo>
                  <a:pt x="1" y="0"/>
                </a:moveTo>
                <a:cubicBezTo>
                  <a:pt x="13" y="0"/>
                  <a:pt x="13" y="0"/>
                  <a:pt x="13" y="0"/>
                </a:cubicBezTo>
                <a:cubicBezTo>
                  <a:pt x="13" y="0"/>
                  <a:pt x="13"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2"/>
          <p:cNvSpPr/>
          <p:nvPr/>
        </p:nvSpPr>
        <p:spPr>
          <a:xfrm rot="1196899">
            <a:off x="2553255" y="7180844"/>
            <a:ext cx="2026" cy="1427"/>
          </a:xfrm>
          <a:custGeom>
            <a:rect b="b" l="l" r="r" t="t"/>
            <a:pathLst>
              <a:path extrusionOk="0" h="39" w="45">
                <a:moveTo>
                  <a:pt x="31" y="0"/>
                </a:moveTo>
                <a:cubicBezTo>
                  <a:pt x="24" y="0"/>
                  <a:pt x="15" y="3"/>
                  <a:pt x="9" y="9"/>
                </a:cubicBezTo>
                <a:cubicBezTo>
                  <a:pt x="0" y="31"/>
                  <a:pt x="3" y="39"/>
                  <a:pt x="9" y="39"/>
                </a:cubicBezTo>
                <a:cubicBezTo>
                  <a:pt x="21" y="39"/>
                  <a:pt x="45" y="17"/>
                  <a:pt x="45" y="9"/>
                </a:cubicBezTo>
                <a:cubicBezTo>
                  <a:pt x="45" y="3"/>
                  <a:pt x="39" y="0"/>
                  <a:pt x="3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4" name="Google Shape;784;p22"/>
          <p:cNvGrpSpPr/>
          <p:nvPr/>
        </p:nvGrpSpPr>
        <p:grpSpPr>
          <a:xfrm>
            <a:off x="2511378" y="7078345"/>
            <a:ext cx="674509" cy="546613"/>
            <a:chOff x="2293911" y="2869820"/>
            <a:chExt cx="756431" cy="665464"/>
          </a:xfrm>
        </p:grpSpPr>
        <p:sp>
          <p:nvSpPr>
            <p:cNvPr id="785" name="Google Shape;785;p22"/>
            <p:cNvSpPr/>
            <p:nvPr/>
          </p:nvSpPr>
          <p:spPr>
            <a:xfrm rot="1290219">
              <a:off x="2682196" y="3336675"/>
              <a:ext cx="357" cy="442"/>
            </a:xfrm>
            <a:custGeom>
              <a:rect b="b" l="l" r="r" t="t"/>
              <a:pathLst>
                <a:path extrusionOk="0" h="10" w="7">
                  <a:moveTo>
                    <a:pt x="2" y="1"/>
                  </a:moveTo>
                  <a:cubicBezTo>
                    <a:pt x="0" y="1"/>
                    <a:pt x="0" y="4"/>
                    <a:pt x="6" y="10"/>
                  </a:cubicBezTo>
                  <a:cubicBezTo>
                    <a:pt x="6" y="4"/>
                    <a:pt x="3" y="1"/>
                    <a:pt x="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2"/>
            <p:cNvSpPr/>
            <p:nvPr/>
          </p:nvSpPr>
          <p:spPr>
            <a:xfrm rot="1290219">
              <a:off x="2688747" y="3314933"/>
              <a:ext cx="663" cy="1105"/>
            </a:xfrm>
            <a:custGeom>
              <a:rect b="b" l="l" r="r" t="t"/>
              <a:pathLst>
                <a:path extrusionOk="0" h="25" w="13">
                  <a:moveTo>
                    <a:pt x="12" y="1"/>
                  </a:moveTo>
                  <a:cubicBezTo>
                    <a:pt x="12" y="1"/>
                    <a:pt x="12" y="1"/>
                    <a:pt x="0" y="13"/>
                  </a:cubicBezTo>
                  <a:lnTo>
                    <a:pt x="12" y="25"/>
                  </a:lnTo>
                  <a:cubicBezTo>
                    <a:pt x="12" y="13"/>
                    <a:pt x="12"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2"/>
            <p:cNvSpPr/>
            <p:nvPr/>
          </p:nvSpPr>
          <p:spPr>
            <a:xfrm rot="1290219">
              <a:off x="2668075" y="3344239"/>
              <a:ext cx="1836" cy="265"/>
            </a:xfrm>
            <a:custGeom>
              <a:rect b="b" l="l" r="r" t="t"/>
              <a:pathLst>
                <a:path extrusionOk="0" h="6" w="36">
                  <a:moveTo>
                    <a:pt x="0" y="1"/>
                  </a:moveTo>
                  <a:cubicBezTo>
                    <a:pt x="8" y="1"/>
                    <a:pt x="16" y="6"/>
                    <a:pt x="24" y="6"/>
                  </a:cubicBezTo>
                  <a:cubicBezTo>
                    <a:pt x="28" y="6"/>
                    <a:pt x="32" y="4"/>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2"/>
            <p:cNvSpPr/>
            <p:nvPr/>
          </p:nvSpPr>
          <p:spPr>
            <a:xfrm rot="1290219">
              <a:off x="2582188" y="3200604"/>
              <a:ext cx="51" cy="1105"/>
            </a:xfrm>
            <a:custGeom>
              <a:rect b="b" l="l" r="r" t="t"/>
              <a:pathLst>
                <a:path extrusionOk="0" h="25" w="1">
                  <a:moveTo>
                    <a:pt x="0" y="25"/>
                  </a:moveTo>
                  <a:cubicBezTo>
                    <a:pt x="0" y="13"/>
                    <a:pt x="0" y="13"/>
                    <a:pt x="0" y="1"/>
                  </a:cubicBezTo>
                  <a:cubicBezTo>
                    <a:pt x="0" y="1"/>
                    <a:pt x="0" y="1"/>
                    <a:pt x="0" y="1"/>
                  </a:cubicBezTo>
                  <a:lnTo>
                    <a:pt x="0" y="2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2"/>
            <p:cNvSpPr/>
            <p:nvPr/>
          </p:nvSpPr>
          <p:spPr>
            <a:xfrm rot="1290219">
              <a:off x="2672154" y="3287634"/>
              <a:ext cx="1224" cy="574"/>
            </a:xfrm>
            <a:custGeom>
              <a:rect b="b" l="l" r="r" t="t"/>
              <a:pathLst>
                <a:path extrusionOk="0" h="13" w="24">
                  <a:moveTo>
                    <a:pt x="0" y="0"/>
                  </a:moveTo>
                  <a:cubicBezTo>
                    <a:pt x="8" y="8"/>
                    <a:pt x="15" y="10"/>
                    <a:pt x="20" y="11"/>
                  </a:cubicBezTo>
                  <a:lnTo>
                    <a:pt x="20" y="11"/>
                  </a:lnTo>
                  <a:cubicBezTo>
                    <a:pt x="12" y="9"/>
                    <a:pt x="10" y="0"/>
                    <a:pt x="0" y="0"/>
                  </a:cubicBezTo>
                  <a:close/>
                  <a:moveTo>
                    <a:pt x="20" y="11"/>
                  </a:moveTo>
                  <a:cubicBezTo>
                    <a:pt x="21" y="12"/>
                    <a:pt x="22" y="12"/>
                    <a:pt x="24" y="12"/>
                  </a:cubicBezTo>
                  <a:cubicBezTo>
                    <a:pt x="24" y="12"/>
                    <a:pt x="22" y="12"/>
                    <a:pt x="20" y="1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2"/>
            <p:cNvSpPr/>
            <p:nvPr/>
          </p:nvSpPr>
          <p:spPr>
            <a:xfrm rot="1290219">
              <a:off x="2636252" y="3289888"/>
              <a:ext cx="1275" cy="1635"/>
            </a:xfrm>
            <a:custGeom>
              <a:rect b="b" l="l" r="r" t="t"/>
              <a:pathLst>
                <a:path extrusionOk="0" h="37" w="25">
                  <a:moveTo>
                    <a:pt x="12" y="0"/>
                  </a:moveTo>
                  <a:cubicBezTo>
                    <a:pt x="0" y="12"/>
                    <a:pt x="0" y="24"/>
                    <a:pt x="12" y="36"/>
                  </a:cubicBezTo>
                  <a:cubicBezTo>
                    <a:pt x="12" y="24"/>
                    <a:pt x="24"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2"/>
            <p:cNvSpPr/>
            <p:nvPr/>
          </p:nvSpPr>
          <p:spPr>
            <a:xfrm rot="1290219">
              <a:off x="2632759" y="3301334"/>
              <a:ext cx="663" cy="442"/>
            </a:xfrm>
            <a:custGeom>
              <a:rect b="b" l="l" r="r" t="t"/>
              <a:pathLst>
                <a:path extrusionOk="0" h="10" w="13">
                  <a:moveTo>
                    <a:pt x="0" y="0"/>
                  </a:moveTo>
                  <a:cubicBezTo>
                    <a:pt x="0" y="6"/>
                    <a:pt x="0" y="9"/>
                    <a:pt x="2" y="9"/>
                  </a:cubicBezTo>
                  <a:cubicBezTo>
                    <a:pt x="3" y="9"/>
                    <a:pt x="6" y="6"/>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2"/>
            <p:cNvSpPr/>
            <p:nvPr/>
          </p:nvSpPr>
          <p:spPr>
            <a:xfrm rot="1290219">
              <a:off x="2631939" y="3309880"/>
              <a:ext cx="51" cy="44"/>
            </a:xfrm>
            <a:custGeom>
              <a:rect b="b" l="l" r="r" t="t"/>
              <a:pathLst>
                <a:path extrusionOk="0" h="1" w="1">
                  <a:moveTo>
                    <a:pt x="1" y="1"/>
                  </a:moveTo>
                  <a:lnTo>
                    <a:pt x="1" y="1"/>
                  </a:ln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2"/>
            <p:cNvSpPr/>
            <p:nvPr/>
          </p:nvSpPr>
          <p:spPr>
            <a:xfrm rot="1290219">
              <a:off x="2631009" y="3290857"/>
              <a:ext cx="7345" cy="5302"/>
            </a:xfrm>
            <a:custGeom>
              <a:rect b="b" l="l" r="r" t="t"/>
              <a:pathLst>
                <a:path extrusionOk="0" h="120" w="144">
                  <a:moveTo>
                    <a:pt x="96" y="0"/>
                  </a:moveTo>
                  <a:cubicBezTo>
                    <a:pt x="72" y="12"/>
                    <a:pt x="1" y="24"/>
                    <a:pt x="72" y="60"/>
                  </a:cubicBezTo>
                  <a:lnTo>
                    <a:pt x="84" y="48"/>
                  </a:lnTo>
                  <a:lnTo>
                    <a:pt x="84" y="48"/>
                  </a:lnTo>
                  <a:cubicBezTo>
                    <a:pt x="60" y="72"/>
                    <a:pt x="96" y="95"/>
                    <a:pt x="96" y="119"/>
                  </a:cubicBezTo>
                  <a:cubicBezTo>
                    <a:pt x="108" y="119"/>
                    <a:pt x="108" y="107"/>
                    <a:pt x="108" y="107"/>
                  </a:cubicBezTo>
                  <a:cubicBezTo>
                    <a:pt x="120" y="95"/>
                    <a:pt x="120" y="84"/>
                    <a:pt x="120" y="60"/>
                  </a:cubicBezTo>
                  <a:cubicBezTo>
                    <a:pt x="144" y="36"/>
                    <a:pt x="108" y="24"/>
                    <a:pt x="9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2"/>
            <p:cNvSpPr/>
            <p:nvPr/>
          </p:nvSpPr>
          <p:spPr>
            <a:xfrm rot="1290219">
              <a:off x="2651793" y="3329402"/>
              <a:ext cx="459" cy="265"/>
            </a:xfrm>
            <a:custGeom>
              <a:rect b="b" l="l" r="r" t="t"/>
              <a:pathLst>
                <a:path extrusionOk="0" h="6" w="9">
                  <a:moveTo>
                    <a:pt x="3" y="1"/>
                  </a:moveTo>
                  <a:cubicBezTo>
                    <a:pt x="1" y="1"/>
                    <a:pt x="0" y="2"/>
                    <a:pt x="0" y="6"/>
                  </a:cubicBezTo>
                  <a:cubicBezTo>
                    <a:pt x="8" y="6"/>
                    <a:pt x="5" y="1"/>
                    <a:pt x="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2"/>
            <p:cNvSpPr/>
            <p:nvPr/>
          </p:nvSpPr>
          <p:spPr>
            <a:xfrm rot="1290219">
              <a:off x="2570371" y="3192172"/>
              <a:ext cx="3060" cy="4772"/>
            </a:xfrm>
            <a:custGeom>
              <a:rect b="b" l="l" r="r" t="t"/>
              <a:pathLst>
                <a:path extrusionOk="0" h="108" w="60">
                  <a:moveTo>
                    <a:pt x="24" y="0"/>
                  </a:moveTo>
                  <a:cubicBezTo>
                    <a:pt x="0" y="24"/>
                    <a:pt x="48" y="72"/>
                    <a:pt x="0" y="108"/>
                  </a:cubicBezTo>
                  <a:lnTo>
                    <a:pt x="36" y="108"/>
                  </a:lnTo>
                  <a:cubicBezTo>
                    <a:pt x="12" y="84"/>
                    <a:pt x="36" y="60"/>
                    <a:pt x="48" y="24"/>
                  </a:cubicBezTo>
                  <a:lnTo>
                    <a:pt x="60" y="36"/>
                  </a:lnTo>
                  <a:cubicBezTo>
                    <a:pt x="48" y="12"/>
                    <a:pt x="48"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2"/>
            <p:cNvSpPr/>
            <p:nvPr/>
          </p:nvSpPr>
          <p:spPr>
            <a:xfrm rot="1290219">
              <a:off x="2571260" y="3197098"/>
              <a:ext cx="1224" cy="1105"/>
            </a:xfrm>
            <a:custGeom>
              <a:rect b="b" l="l" r="r" t="t"/>
              <a:pathLst>
                <a:path extrusionOk="0" h="25" w="24">
                  <a:moveTo>
                    <a:pt x="0" y="1"/>
                  </a:moveTo>
                  <a:lnTo>
                    <a:pt x="0" y="13"/>
                  </a:lnTo>
                  <a:cubicBezTo>
                    <a:pt x="0" y="13"/>
                    <a:pt x="0" y="13"/>
                    <a:pt x="12" y="24"/>
                  </a:cubicBezTo>
                  <a:lnTo>
                    <a:pt x="24" y="24"/>
                  </a:lnTo>
                  <a:cubicBezTo>
                    <a:pt x="24" y="13"/>
                    <a:pt x="12" y="13"/>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2"/>
            <p:cNvSpPr/>
            <p:nvPr/>
          </p:nvSpPr>
          <p:spPr>
            <a:xfrm rot="1290219">
              <a:off x="2438519" y="3172741"/>
              <a:ext cx="1275" cy="265"/>
            </a:xfrm>
            <a:custGeom>
              <a:rect b="b" l="l" r="r" t="t"/>
              <a:pathLst>
                <a:path extrusionOk="0" h="6" w="25">
                  <a:moveTo>
                    <a:pt x="13" y="1"/>
                  </a:moveTo>
                  <a:cubicBezTo>
                    <a:pt x="6" y="1"/>
                    <a:pt x="1" y="6"/>
                    <a:pt x="1" y="6"/>
                  </a:cubicBezTo>
                  <a:lnTo>
                    <a:pt x="25" y="6"/>
                  </a:lnTo>
                  <a:cubicBezTo>
                    <a:pt x="21" y="2"/>
                    <a:pt x="17"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2"/>
            <p:cNvSpPr/>
            <p:nvPr/>
          </p:nvSpPr>
          <p:spPr>
            <a:xfrm rot="1290219">
              <a:off x="2698048" y="3278341"/>
              <a:ext cx="1887" cy="442"/>
            </a:xfrm>
            <a:custGeom>
              <a:rect b="b" l="l" r="r" t="t"/>
              <a:pathLst>
                <a:path extrusionOk="0" h="10" w="37">
                  <a:moveTo>
                    <a:pt x="19" y="0"/>
                  </a:moveTo>
                  <a:cubicBezTo>
                    <a:pt x="13" y="0"/>
                    <a:pt x="7" y="3"/>
                    <a:pt x="1" y="9"/>
                  </a:cubicBezTo>
                  <a:lnTo>
                    <a:pt x="36" y="9"/>
                  </a:lnTo>
                  <a:cubicBezTo>
                    <a:pt x="30" y="3"/>
                    <a:pt x="25" y="0"/>
                    <a:pt x="1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2"/>
            <p:cNvSpPr/>
            <p:nvPr/>
          </p:nvSpPr>
          <p:spPr>
            <a:xfrm rot="1290219">
              <a:off x="2591627" y="3203508"/>
              <a:ext cx="1887" cy="44"/>
            </a:xfrm>
            <a:custGeom>
              <a:rect b="b" l="l" r="r" t="t"/>
              <a:pathLst>
                <a:path extrusionOk="0" h="1" w="37">
                  <a:moveTo>
                    <a:pt x="1" y="1"/>
                  </a:moveTo>
                  <a:cubicBezTo>
                    <a:pt x="13" y="1"/>
                    <a:pt x="13" y="1"/>
                    <a:pt x="25" y="1"/>
                  </a:cubicBezTo>
                  <a:cubicBezTo>
                    <a:pt x="25" y="1"/>
                    <a:pt x="25" y="1"/>
                    <a:pt x="3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2"/>
            <p:cNvSpPr/>
            <p:nvPr/>
          </p:nvSpPr>
          <p:spPr>
            <a:xfrm rot="1290219">
              <a:off x="2522968" y="3202585"/>
              <a:ext cx="3060" cy="1900"/>
            </a:xfrm>
            <a:custGeom>
              <a:rect b="b" l="l" r="r" t="t"/>
              <a:pathLst>
                <a:path extrusionOk="0" h="43" w="60">
                  <a:moveTo>
                    <a:pt x="55" y="0"/>
                  </a:moveTo>
                  <a:cubicBezTo>
                    <a:pt x="49" y="0"/>
                    <a:pt x="39" y="17"/>
                    <a:pt x="22" y="17"/>
                  </a:cubicBezTo>
                  <a:cubicBezTo>
                    <a:pt x="19" y="17"/>
                    <a:pt x="15" y="17"/>
                    <a:pt x="12" y="15"/>
                  </a:cubicBezTo>
                  <a:lnTo>
                    <a:pt x="0" y="39"/>
                  </a:lnTo>
                  <a:cubicBezTo>
                    <a:pt x="5" y="42"/>
                    <a:pt x="9" y="43"/>
                    <a:pt x="13" y="43"/>
                  </a:cubicBezTo>
                  <a:cubicBezTo>
                    <a:pt x="29" y="43"/>
                    <a:pt x="41" y="27"/>
                    <a:pt x="60" y="27"/>
                  </a:cubicBezTo>
                  <a:cubicBezTo>
                    <a:pt x="60" y="7"/>
                    <a:pt x="58" y="0"/>
                    <a:pt x="5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2"/>
            <p:cNvSpPr/>
            <p:nvPr/>
          </p:nvSpPr>
          <p:spPr>
            <a:xfrm rot="1290219">
              <a:off x="2578350" y="3201204"/>
              <a:ext cx="5560" cy="663"/>
            </a:xfrm>
            <a:custGeom>
              <a:rect b="b" l="l" r="r" t="t"/>
              <a:pathLst>
                <a:path extrusionOk="0" h="15" w="109">
                  <a:moveTo>
                    <a:pt x="19" y="1"/>
                  </a:moveTo>
                  <a:cubicBezTo>
                    <a:pt x="11" y="1"/>
                    <a:pt x="4" y="4"/>
                    <a:pt x="1" y="14"/>
                  </a:cubicBezTo>
                  <a:lnTo>
                    <a:pt x="108" y="14"/>
                  </a:lnTo>
                  <a:lnTo>
                    <a:pt x="72" y="3"/>
                  </a:lnTo>
                  <a:cubicBezTo>
                    <a:pt x="70" y="8"/>
                    <a:pt x="66" y="9"/>
                    <a:pt x="60" y="9"/>
                  </a:cubicBezTo>
                  <a:cubicBezTo>
                    <a:pt x="49" y="9"/>
                    <a:pt x="32" y="1"/>
                    <a:pt x="1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2"/>
            <p:cNvSpPr/>
            <p:nvPr/>
          </p:nvSpPr>
          <p:spPr>
            <a:xfrm rot="1290219">
              <a:off x="2328127" y="3174058"/>
              <a:ext cx="404544" cy="127347"/>
            </a:xfrm>
            <a:custGeom>
              <a:rect b="b" l="l" r="r" t="t"/>
              <a:pathLst>
                <a:path extrusionOk="0" h="2882" w="7931">
                  <a:moveTo>
                    <a:pt x="2672" y="1078"/>
                  </a:moveTo>
                  <a:lnTo>
                    <a:pt x="2668" y="1084"/>
                  </a:lnTo>
                  <a:cubicBezTo>
                    <a:pt x="2674" y="1084"/>
                    <a:pt x="2673" y="1081"/>
                    <a:pt x="2672" y="1078"/>
                  </a:cubicBezTo>
                  <a:close/>
                  <a:moveTo>
                    <a:pt x="6597" y="1132"/>
                  </a:moveTo>
                  <a:cubicBezTo>
                    <a:pt x="6597" y="1132"/>
                    <a:pt x="6597" y="1132"/>
                    <a:pt x="6597" y="1132"/>
                  </a:cubicBezTo>
                  <a:cubicBezTo>
                    <a:pt x="6597" y="1132"/>
                    <a:pt x="6597" y="1132"/>
                    <a:pt x="6597" y="1132"/>
                  </a:cubicBezTo>
                  <a:close/>
                  <a:moveTo>
                    <a:pt x="2370" y="1108"/>
                  </a:moveTo>
                  <a:lnTo>
                    <a:pt x="2334" y="1155"/>
                  </a:lnTo>
                  <a:cubicBezTo>
                    <a:pt x="2358" y="1132"/>
                    <a:pt x="2370" y="1132"/>
                    <a:pt x="2394" y="1120"/>
                  </a:cubicBezTo>
                  <a:cubicBezTo>
                    <a:pt x="2388" y="1117"/>
                    <a:pt x="2385" y="1116"/>
                    <a:pt x="2382" y="1116"/>
                  </a:cubicBezTo>
                  <a:cubicBezTo>
                    <a:pt x="2378" y="1116"/>
                    <a:pt x="2377" y="1119"/>
                    <a:pt x="2376" y="1119"/>
                  </a:cubicBezTo>
                  <a:cubicBezTo>
                    <a:pt x="2375" y="1119"/>
                    <a:pt x="2374" y="1117"/>
                    <a:pt x="2370" y="1108"/>
                  </a:cubicBezTo>
                  <a:close/>
                  <a:moveTo>
                    <a:pt x="703" y="1596"/>
                  </a:moveTo>
                  <a:lnTo>
                    <a:pt x="703" y="1596"/>
                  </a:lnTo>
                  <a:cubicBezTo>
                    <a:pt x="703" y="1599"/>
                    <a:pt x="704" y="1601"/>
                    <a:pt x="705" y="1603"/>
                  </a:cubicBezTo>
                  <a:lnTo>
                    <a:pt x="705" y="1603"/>
                  </a:lnTo>
                  <a:cubicBezTo>
                    <a:pt x="704" y="1601"/>
                    <a:pt x="704" y="1598"/>
                    <a:pt x="703" y="1596"/>
                  </a:cubicBezTo>
                  <a:close/>
                  <a:moveTo>
                    <a:pt x="6585" y="2072"/>
                  </a:moveTo>
                  <a:cubicBezTo>
                    <a:pt x="6585" y="2072"/>
                    <a:pt x="6585" y="2072"/>
                    <a:pt x="6585" y="2072"/>
                  </a:cubicBezTo>
                  <a:lnTo>
                    <a:pt x="6585" y="2072"/>
                  </a:lnTo>
                  <a:close/>
                  <a:moveTo>
                    <a:pt x="7084" y="2535"/>
                  </a:moveTo>
                  <a:lnTo>
                    <a:pt x="7084" y="2535"/>
                  </a:lnTo>
                  <a:cubicBezTo>
                    <a:pt x="7084" y="2536"/>
                    <a:pt x="7084" y="2536"/>
                    <a:pt x="7084" y="2537"/>
                  </a:cubicBezTo>
                  <a:lnTo>
                    <a:pt x="7084" y="2537"/>
                  </a:lnTo>
                  <a:cubicBezTo>
                    <a:pt x="7084" y="2537"/>
                    <a:pt x="7084" y="2537"/>
                    <a:pt x="7085" y="2537"/>
                  </a:cubicBezTo>
                  <a:lnTo>
                    <a:pt x="7084" y="2535"/>
                  </a:lnTo>
                  <a:close/>
                  <a:moveTo>
                    <a:pt x="7001" y="2537"/>
                  </a:moveTo>
                  <a:lnTo>
                    <a:pt x="7001" y="2548"/>
                  </a:lnTo>
                  <a:lnTo>
                    <a:pt x="7013" y="2548"/>
                  </a:lnTo>
                  <a:cubicBezTo>
                    <a:pt x="7013" y="2548"/>
                    <a:pt x="7013" y="2548"/>
                    <a:pt x="7001" y="2537"/>
                  </a:cubicBezTo>
                  <a:close/>
                  <a:moveTo>
                    <a:pt x="6537" y="1084"/>
                  </a:moveTo>
                  <a:cubicBezTo>
                    <a:pt x="6549" y="1084"/>
                    <a:pt x="6573" y="1096"/>
                    <a:pt x="6585" y="1108"/>
                  </a:cubicBezTo>
                  <a:cubicBezTo>
                    <a:pt x="6585" y="1120"/>
                    <a:pt x="6597" y="1132"/>
                    <a:pt x="6597" y="1132"/>
                  </a:cubicBezTo>
                  <a:cubicBezTo>
                    <a:pt x="6597" y="1132"/>
                    <a:pt x="6597" y="1120"/>
                    <a:pt x="6597" y="1108"/>
                  </a:cubicBezTo>
                  <a:cubicBezTo>
                    <a:pt x="6609" y="1120"/>
                    <a:pt x="6620" y="1132"/>
                    <a:pt x="6632" y="1132"/>
                  </a:cubicBezTo>
                  <a:cubicBezTo>
                    <a:pt x="6620" y="1155"/>
                    <a:pt x="6609" y="1167"/>
                    <a:pt x="6609" y="1203"/>
                  </a:cubicBezTo>
                  <a:lnTo>
                    <a:pt x="6656" y="1167"/>
                  </a:lnTo>
                  <a:lnTo>
                    <a:pt x="6656" y="1179"/>
                  </a:lnTo>
                  <a:lnTo>
                    <a:pt x="6692" y="1167"/>
                  </a:lnTo>
                  <a:cubicBezTo>
                    <a:pt x="6751" y="1203"/>
                    <a:pt x="6811" y="1239"/>
                    <a:pt x="6870" y="1286"/>
                  </a:cubicBezTo>
                  <a:cubicBezTo>
                    <a:pt x="6875" y="1287"/>
                    <a:pt x="6879" y="1288"/>
                    <a:pt x="6882" y="1288"/>
                  </a:cubicBezTo>
                  <a:cubicBezTo>
                    <a:pt x="6915" y="1288"/>
                    <a:pt x="6921" y="1249"/>
                    <a:pt x="6954" y="1249"/>
                  </a:cubicBezTo>
                  <a:cubicBezTo>
                    <a:pt x="6957" y="1249"/>
                    <a:pt x="6961" y="1250"/>
                    <a:pt x="6966" y="1251"/>
                  </a:cubicBezTo>
                  <a:cubicBezTo>
                    <a:pt x="6978" y="1263"/>
                    <a:pt x="7013" y="1274"/>
                    <a:pt x="6990" y="1298"/>
                  </a:cubicBezTo>
                  <a:cubicBezTo>
                    <a:pt x="6986" y="1297"/>
                    <a:pt x="6983" y="1296"/>
                    <a:pt x="6980" y="1296"/>
                  </a:cubicBezTo>
                  <a:cubicBezTo>
                    <a:pt x="6962" y="1296"/>
                    <a:pt x="6952" y="1322"/>
                    <a:pt x="6942" y="1322"/>
                  </a:cubicBezTo>
                  <a:cubicBezTo>
                    <a:pt x="6990" y="1358"/>
                    <a:pt x="7013" y="1417"/>
                    <a:pt x="7073" y="1429"/>
                  </a:cubicBezTo>
                  <a:lnTo>
                    <a:pt x="7073" y="1370"/>
                  </a:lnTo>
                  <a:cubicBezTo>
                    <a:pt x="7085" y="1382"/>
                    <a:pt x="7109" y="1405"/>
                    <a:pt x="7120" y="1417"/>
                  </a:cubicBezTo>
                  <a:cubicBezTo>
                    <a:pt x="7097" y="1429"/>
                    <a:pt x="7085" y="1465"/>
                    <a:pt x="7073" y="1465"/>
                  </a:cubicBezTo>
                  <a:cubicBezTo>
                    <a:pt x="7204" y="1465"/>
                    <a:pt x="7097" y="1536"/>
                    <a:pt x="7168" y="1572"/>
                  </a:cubicBezTo>
                  <a:cubicBezTo>
                    <a:pt x="7186" y="1563"/>
                    <a:pt x="7207" y="1559"/>
                    <a:pt x="7229" y="1559"/>
                  </a:cubicBezTo>
                  <a:cubicBezTo>
                    <a:pt x="7292" y="1559"/>
                    <a:pt x="7365" y="1590"/>
                    <a:pt x="7418" y="1608"/>
                  </a:cubicBezTo>
                  <a:cubicBezTo>
                    <a:pt x="7430" y="1632"/>
                    <a:pt x="7430" y="1644"/>
                    <a:pt x="7418" y="1655"/>
                  </a:cubicBezTo>
                  <a:cubicBezTo>
                    <a:pt x="7415" y="1642"/>
                    <a:pt x="7410" y="1638"/>
                    <a:pt x="7404" y="1638"/>
                  </a:cubicBezTo>
                  <a:cubicBezTo>
                    <a:pt x="7394" y="1638"/>
                    <a:pt x="7381" y="1649"/>
                    <a:pt x="7368" y="1649"/>
                  </a:cubicBezTo>
                  <a:cubicBezTo>
                    <a:pt x="7361" y="1649"/>
                    <a:pt x="7353" y="1645"/>
                    <a:pt x="7347" y="1632"/>
                  </a:cubicBezTo>
                  <a:lnTo>
                    <a:pt x="7347" y="1632"/>
                  </a:lnTo>
                  <a:cubicBezTo>
                    <a:pt x="7359" y="1679"/>
                    <a:pt x="7406" y="1703"/>
                    <a:pt x="7406" y="1751"/>
                  </a:cubicBezTo>
                  <a:cubicBezTo>
                    <a:pt x="7413" y="1737"/>
                    <a:pt x="7424" y="1731"/>
                    <a:pt x="7437" y="1731"/>
                  </a:cubicBezTo>
                  <a:cubicBezTo>
                    <a:pt x="7446" y="1731"/>
                    <a:pt x="7456" y="1734"/>
                    <a:pt x="7466" y="1739"/>
                  </a:cubicBezTo>
                  <a:cubicBezTo>
                    <a:pt x="7466" y="1763"/>
                    <a:pt x="7430" y="1786"/>
                    <a:pt x="7430" y="1810"/>
                  </a:cubicBezTo>
                  <a:cubicBezTo>
                    <a:pt x="7418" y="1798"/>
                    <a:pt x="7406" y="1798"/>
                    <a:pt x="7394" y="1786"/>
                  </a:cubicBezTo>
                  <a:lnTo>
                    <a:pt x="7394" y="1786"/>
                  </a:lnTo>
                  <a:cubicBezTo>
                    <a:pt x="7382" y="1822"/>
                    <a:pt x="7418" y="1822"/>
                    <a:pt x="7430" y="1834"/>
                  </a:cubicBezTo>
                  <a:cubicBezTo>
                    <a:pt x="7406" y="1858"/>
                    <a:pt x="7406" y="1882"/>
                    <a:pt x="7371" y="1882"/>
                  </a:cubicBezTo>
                  <a:cubicBezTo>
                    <a:pt x="7418" y="1905"/>
                    <a:pt x="7394" y="1929"/>
                    <a:pt x="7418" y="1965"/>
                  </a:cubicBezTo>
                  <a:cubicBezTo>
                    <a:pt x="7430" y="1949"/>
                    <a:pt x="7439" y="1944"/>
                    <a:pt x="7447" y="1944"/>
                  </a:cubicBezTo>
                  <a:cubicBezTo>
                    <a:pt x="7463" y="1944"/>
                    <a:pt x="7474" y="1965"/>
                    <a:pt x="7490" y="1965"/>
                  </a:cubicBezTo>
                  <a:cubicBezTo>
                    <a:pt x="7478" y="1953"/>
                    <a:pt x="7478" y="1929"/>
                    <a:pt x="7466" y="1917"/>
                  </a:cubicBezTo>
                  <a:cubicBezTo>
                    <a:pt x="7462" y="1937"/>
                    <a:pt x="7461" y="1944"/>
                    <a:pt x="7459" y="1944"/>
                  </a:cubicBezTo>
                  <a:cubicBezTo>
                    <a:pt x="7455" y="1944"/>
                    <a:pt x="7450" y="1904"/>
                    <a:pt x="7416" y="1904"/>
                  </a:cubicBezTo>
                  <a:cubicBezTo>
                    <a:pt x="7413" y="1904"/>
                    <a:pt x="7410" y="1905"/>
                    <a:pt x="7406" y="1905"/>
                  </a:cubicBezTo>
                  <a:cubicBezTo>
                    <a:pt x="7411" y="1898"/>
                    <a:pt x="7419" y="1895"/>
                    <a:pt x="7427" y="1895"/>
                  </a:cubicBezTo>
                  <a:cubicBezTo>
                    <a:pt x="7447" y="1895"/>
                    <a:pt x="7472" y="1911"/>
                    <a:pt x="7484" y="1911"/>
                  </a:cubicBezTo>
                  <a:cubicBezTo>
                    <a:pt x="7490" y="1911"/>
                    <a:pt x="7493" y="1906"/>
                    <a:pt x="7490" y="1894"/>
                  </a:cubicBezTo>
                  <a:lnTo>
                    <a:pt x="7490" y="1894"/>
                  </a:lnTo>
                  <a:cubicBezTo>
                    <a:pt x="7525" y="1953"/>
                    <a:pt x="7501" y="1965"/>
                    <a:pt x="7537" y="2036"/>
                  </a:cubicBezTo>
                  <a:cubicBezTo>
                    <a:pt x="7537" y="2022"/>
                    <a:pt x="7541" y="2017"/>
                    <a:pt x="7546" y="2017"/>
                  </a:cubicBezTo>
                  <a:cubicBezTo>
                    <a:pt x="7555" y="2017"/>
                    <a:pt x="7569" y="2030"/>
                    <a:pt x="7583" y="2030"/>
                  </a:cubicBezTo>
                  <a:cubicBezTo>
                    <a:pt x="7588" y="2030"/>
                    <a:pt x="7592" y="2029"/>
                    <a:pt x="7597" y="2025"/>
                  </a:cubicBezTo>
                  <a:lnTo>
                    <a:pt x="7597" y="2025"/>
                  </a:lnTo>
                  <a:cubicBezTo>
                    <a:pt x="7592" y="2049"/>
                    <a:pt x="7587" y="2055"/>
                    <a:pt x="7581" y="2055"/>
                  </a:cubicBezTo>
                  <a:cubicBezTo>
                    <a:pt x="7573" y="2055"/>
                    <a:pt x="7563" y="2046"/>
                    <a:pt x="7549" y="2046"/>
                  </a:cubicBezTo>
                  <a:cubicBezTo>
                    <a:pt x="7545" y="2046"/>
                    <a:pt x="7541" y="2047"/>
                    <a:pt x="7537" y="2048"/>
                  </a:cubicBezTo>
                  <a:cubicBezTo>
                    <a:pt x="7537" y="2084"/>
                    <a:pt x="7501" y="2084"/>
                    <a:pt x="7537" y="2120"/>
                  </a:cubicBezTo>
                  <a:cubicBezTo>
                    <a:pt x="7527" y="2134"/>
                    <a:pt x="7519" y="2139"/>
                    <a:pt x="7513" y="2139"/>
                  </a:cubicBezTo>
                  <a:cubicBezTo>
                    <a:pt x="7500" y="2139"/>
                    <a:pt x="7493" y="2118"/>
                    <a:pt x="7475" y="2118"/>
                  </a:cubicBezTo>
                  <a:cubicBezTo>
                    <a:pt x="7472" y="2118"/>
                    <a:pt x="7469" y="2119"/>
                    <a:pt x="7466" y="2120"/>
                  </a:cubicBezTo>
                  <a:cubicBezTo>
                    <a:pt x="7443" y="2109"/>
                    <a:pt x="7528" y="2012"/>
                    <a:pt x="7435" y="2012"/>
                  </a:cubicBezTo>
                  <a:cubicBezTo>
                    <a:pt x="7430" y="2012"/>
                    <a:pt x="7424" y="2012"/>
                    <a:pt x="7418" y="2013"/>
                  </a:cubicBezTo>
                  <a:cubicBezTo>
                    <a:pt x="7418" y="1989"/>
                    <a:pt x="7371" y="1965"/>
                    <a:pt x="7371" y="1941"/>
                  </a:cubicBezTo>
                  <a:cubicBezTo>
                    <a:pt x="7359" y="1965"/>
                    <a:pt x="7323" y="1989"/>
                    <a:pt x="7347" y="2025"/>
                  </a:cubicBezTo>
                  <a:lnTo>
                    <a:pt x="7406" y="2025"/>
                  </a:lnTo>
                  <a:cubicBezTo>
                    <a:pt x="7406" y="2048"/>
                    <a:pt x="7454" y="2072"/>
                    <a:pt x="7442" y="2084"/>
                  </a:cubicBezTo>
                  <a:cubicBezTo>
                    <a:pt x="7439" y="2081"/>
                    <a:pt x="7434" y="2079"/>
                    <a:pt x="7428" y="2079"/>
                  </a:cubicBezTo>
                  <a:cubicBezTo>
                    <a:pt x="7413" y="2079"/>
                    <a:pt x="7394" y="2090"/>
                    <a:pt x="7394" y="2108"/>
                  </a:cubicBezTo>
                  <a:cubicBezTo>
                    <a:pt x="7406" y="2096"/>
                    <a:pt x="7406" y="2096"/>
                    <a:pt x="7418" y="2096"/>
                  </a:cubicBezTo>
                  <a:cubicBezTo>
                    <a:pt x="7418" y="2132"/>
                    <a:pt x="7454" y="2156"/>
                    <a:pt x="7454" y="2203"/>
                  </a:cubicBezTo>
                  <a:cubicBezTo>
                    <a:pt x="7478" y="2167"/>
                    <a:pt x="7501" y="2167"/>
                    <a:pt x="7537" y="2132"/>
                  </a:cubicBezTo>
                  <a:cubicBezTo>
                    <a:pt x="7585" y="2156"/>
                    <a:pt x="7537" y="2167"/>
                    <a:pt x="7537" y="2191"/>
                  </a:cubicBezTo>
                  <a:cubicBezTo>
                    <a:pt x="7525" y="2179"/>
                    <a:pt x="7537" y="2179"/>
                    <a:pt x="7525" y="2179"/>
                  </a:cubicBezTo>
                  <a:cubicBezTo>
                    <a:pt x="7525" y="2191"/>
                    <a:pt x="7525" y="2203"/>
                    <a:pt x="7537" y="2215"/>
                  </a:cubicBezTo>
                  <a:cubicBezTo>
                    <a:pt x="7525" y="2227"/>
                    <a:pt x="7515" y="2232"/>
                    <a:pt x="7506" y="2232"/>
                  </a:cubicBezTo>
                  <a:cubicBezTo>
                    <a:pt x="7486" y="2232"/>
                    <a:pt x="7472" y="2210"/>
                    <a:pt x="7449" y="2210"/>
                  </a:cubicBezTo>
                  <a:cubicBezTo>
                    <a:pt x="7444" y="2210"/>
                    <a:pt x="7437" y="2211"/>
                    <a:pt x="7430" y="2215"/>
                  </a:cubicBezTo>
                  <a:cubicBezTo>
                    <a:pt x="7394" y="2227"/>
                    <a:pt x="7442" y="2263"/>
                    <a:pt x="7406" y="2275"/>
                  </a:cubicBezTo>
                  <a:lnTo>
                    <a:pt x="7418" y="2275"/>
                  </a:lnTo>
                  <a:lnTo>
                    <a:pt x="7418" y="2286"/>
                  </a:lnTo>
                  <a:cubicBezTo>
                    <a:pt x="7406" y="2310"/>
                    <a:pt x="7394" y="2322"/>
                    <a:pt x="7406" y="2358"/>
                  </a:cubicBezTo>
                  <a:cubicBezTo>
                    <a:pt x="7404" y="2356"/>
                    <a:pt x="7403" y="2355"/>
                    <a:pt x="7402" y="2355"/>
                  </a:cubicBezTo>
                  <a:lnTo>
                    <a:pt x="7402" y="2355"/>
                  </a:lnTo>
                  <a:cubicBezTo>
                    <a:pt x="7398" y="2355"/>
                    <a:pt x="7406" y="2374"/>
                    <a:pt x="7406" y="2394"/>
                  </a:cubicBezTo>
                  <a:cubicBezTo>
                    <a:pt x="7406" y="2404"/>
                    <a:pt x="7406" y="2447"/>
                    <a:pt x="7371" y="2447"/>
                  </a:cubicBezTo>
                  <a:cubicBezTo>
                    <a:pt x="7365" y="2447"/>
                    <a:pt x="7356" y="2445"/>
                    <a:pt x="7347" y="2441"/>
                  </a:cubicBezTo>
                  <a:cubicBezTo>
                    <a:pt x="7337" y="2446"/>
                    <a:pt x="7325" y="2449"/>
                    <a:pt x="7314" y="2449"/>
                  </a:cubicBezTo>
                  <a:cubicBezTo>
                    <a:pt x="7299" y="2449"/>
                    <a:pt x="7287" y="2443"/>
                    <a:pt x="7287" y="2429"/>
                  </a:cubicBezTo>
                  <a:cubicBezTo>
                    <a:pt x="7275" y="2441"/>
                    <a:pt x="7251" y="2441"/>
                    <a:pt x="7240" y="2441"/>
                  </a:cubicBezTo>
                  <a:lnTo>
                    <a:pt x="7228" y="2394"/>
                  </a:lnTo>
                  <a:cubicBezTo>
                    <a:pt x="7192" y="2417"/>
                    <a:pt x="7204" y="2453"/>
                    <a:pt x="7192" y="2501"/>
                  </a:cubicBezTo>
                  <a:cubicBezTo>
                    <a:pt x="7181" y="2493"/>
                    <a:pt x="7169" y="2491"/>
                    <a:pt x="7156" y="2491"/>
                  </a:cubicBezTo>
                  <a:cubicBezTo>
                    <a:pt x="7129" y="2491"/>
                    <a:pt x="7101" y="2504"/>
                    <a:pt x="7085" y="2513"/>
                  </a:cubicBezTo>
                  <a:lnTo>
                    <a:pt x="7061" y="2513"/>
                  </a:lnTo>
                  <a:lnTo>
                    <a:pt x="7084" y="2535"/>
                  </a:lnTo>
                  <a:lnTo>
                    <a:pt x="7084" y="2535"/>
                  </a:lnTo>
                  <a:cubicBezTo>
                    <a:pt x="7084" y="2531"/>
                    <a:pt x="7085" y="2527"/>
                    <a:pt x="7085" y="2525"/>
                  </a:cubicBezTo>
                  <a:lnTo>
                    <a:pt x="7085" y="2525"/>
                  </a:lnTo>
                  <a:cubicBezTo>
                    <a:pt x="7103" y="2531"/>
                    <a:pt x="7118" y="2531"/>
                    <a:pt x="7132" y="2531"/>
                  </a:cubicBezTo>
                  <a:cubicBezTo>
                    <a:pt x="7147" y="2531"/>
                    <a:pt x="7162" y="2531"/>
                    <a:pt x="7180" y="2537"/>
                  </a:cubicBezTo>
                  <a:cubicBezTo>
                    <a:pt x="7180" y="2525"/>
                    <a:pt x="7168" y="2513"/>
                    <a:pt x="7168" y="2501"/>
                  </a:cubicBezTo>
                  <a:lnTo>
                    <a:pt x="7168" y="2501"/>
                  </a:lnTo>
                  <a:cubicBezTo>
                    <a:pt x="7180" y="2501"/>
                    <a:pt x="7204" y="2513"/>
                    <a:pt x="7216" y="2537"/>
                  </a:cubicBezTo>
                  <a:cubicBezTo>
                    <a:pt x="7216" y="2560"/>
                    <a:pt x="7180" y="2560"/>
                    <a:pt x="7156" y="2560"/>
                  </a:cubicBezTo>
                  <a:cubicBezTo>
                    <a:pt x="7131" y="2552"/>
                    <a:pt x="7118" y="2543"/>
                    <a:pt x="7116" y="2543"/>
                  </a:cubicBezTo>
                  <a:lnTo>
                    <a:pt x="7116" y="2543"/>
                  </a:lnTo>
                  <a:cubicBezTo>
                    <a:pt x="7116" y="2543"/>
                    <a:pt x="7117" y="2545"/>
                    <a:pt x="7120" y="2548"/>
                  </a:cubicBezTo>
                  <a:cubicBezTo>
                    <a:pt x="7109" y="2554"/>
                    <a:pt x="7101" y="2556"/>
                    <a:pt x="7095" y="2556"/>
                  </a:cubicBezTo>
                  <a:cubicBezTo>
                    <a:pt x="7084" y="2556"/>
                    <a:pt x="7083" y="2546"/>
                    <a:pt x="7084" y="2537"/>
                  </a:cubicBezTo>
                  <a:lnTo>
                    <a:pt x="7084" y="2537"/>
                  </a:lnTo>
                  <a:cubicBezTo>
                    <a:pt x="7047" y="2537"/>
                    <a:pt x="7039" y="2552"/>
                    <a:pt x="7025" y="2552"/>
                  </a:cubicBezTo>
                  <a:cubicBezTo>
                    <a:pt x="7022" y="2552"/>
                    <a:pt x="7018" y="2551"/>
                    <a:pt x="7013" y="2548"/>
                  </a:cubicBezTo>
                  <a:lnTo>
                    <a:pt x="7013" y="2548"/>
                  </a:lnTo>
                  <a:cubicBezTo>
                    <a:pt x="7019" y="2554"/>
                    <a:pt x="7022" y="2557"/>
                    <a:pt x="7021" y="2557"/>
                  </a:cubicBezTo>
                  <a:cubicBezTo>
                    <a:pt x="7019" y="2557"/>
                    <a:pt x="7013" y="2554"/>
                    <a:pt x="7001" y="2548"/>
                  </a:cubicBezTo>
                  <a:cubicBezTo>
                    <a:pt x="7001" y="2548"/>
                    <a:pt x="7001" y="2548"/>
                    <a:pt x="6990" y="2537"/>
                  </a:cubicBezTo>
                  <a:lnTo>
                    <a:pt x="7001" y="2537"/>
                  </a:lnTo>
                  <a:lnTo>
                    <a:pt x="7001" y="2525"/>
                  </a:lnTo>
                  <a:cubicBezTo>
                    <a:pt x="6998" y="2510"/>
                    <a:pt x="6992" y="2506"/>
                    <a:pt x="6985" y="2506"/>
                  </a:cubicBezTo>
                  <a:cubicBezTo>
                    <a:pt x="6972" y="2506"/>
                    <a:pt x="6955" y="2519"/>
                    <a:pt x="6937" y="2519"/>
                  </a:cubicBezTo>
                  <a:cubicBezTo>
                    <a:pt x="6931" y="2519"/>
                    <a:pt x="6924" y="2517"/>
                    <a:pt x="6918" y="2513"/>
                  </a:cubicBezTo>
                  <a:lnTo>
                    <a:pt x="6930" y="2513"/>
                  </a:lnTo>
                  <a:cubicBezTo>
                    <a:pt x="6920" y="2493"/>
                    <a:pt x="6926" y="2443"/>
                    <a:pt x="6916" y="2443"/>
                  </a:cubicBezTo>
                  <a:cubicBezTo>
                    <a:pt x="6914" y="2443"/>
                    <a:pt x="6911" y="2446"/>
                    <a:pt x="6906" y="2453"/>
                  </a:cubicBezTo>
                  <a:cubicBezTo>
                    <a:pt x="6906" y="2449"/>
                    <a:pt x="6905" y="2448"/>
                    <a:pt x="6903" y="2448"/>
                  </a:cubicBezTo>
                  <a:cubicBezTo>
                    <a:pt x="6898" y="2448"/>
                    <a:pt x="6890" y="2453"/>
                    <a:pt x="6882" y="2453"/>
                  </a:cubicBezTo>
                  <a:cubicBezTo>
                    <a:pt x="6875" y="2460"/>
                    <a:pt x="6864" y="2463"/>
                    <a:pt x="6858" y="2464"/>
                  </a:cubicBezTo>
                  <a:lnTo>
                    <a:pt x="6858" y="2464"/>
                  </a:lnTo>
                  <a:cubicBezTo>
                    <a:pt x="6846" y="2441"/>
                    <a:pt x="6823" y="2441"/>
                    <a:pt x="6811" y="2417"/>
                  </a:cubicBezTo>
                  <a:cubicBezTo>
                    <a:pt x="6811" y="2417"/>
                    <a:pt x="6799" y="2406"/>
                    <a:pt x="6787" y="2406"/>
                  </a:cubicBezTo>
                  <a:cubicBezTo>
                    <a:pt x="6763" y="2406"/>
                    <a:pt x="6751" y="2406"/>
                    <a:pt x="6787" y="2394"/>
                  </a:cubicBezTo>
                  <a:lnTo>
                    <a:pt x="6787" y="2382"/>
                  </a:lnTo>
                  <a:cubicBezTo>
                    <a:pt x="6775" y="2382"/>
                    <a:pt x="6787" y="2370"/>
                    <a:pt x="6787" y="2370"/>
                  </a:cubicBezTo>
                  <a:cubicBezTo>
                    <a:pt x="6787" y="2275"/>
                    <a:pt x="6692" y="2310"/>
                    <a:pt x="6704" y="2227"/>
                  </a:cubicBezTo>
                  <a:cubicBezTo>
                    <a:pt x="6668" y="2227"/>
                    <a:pt x="6668" y="2263"/>
                    <a:pt x="6656" y="2275"/>
                  </a:cubicBezTo>
                  <a:cubicBezTo>
                    <a:pt x="6632" y="2275"/>
                    <a:pt x="6585" y="2251"/>
                    <a:pt x="6561" y="2239"/>
                  </a:cubicBezTo>
                  <a:cubicBezTo>
                    <a:pt x="6573" y="2191"/>
                    <a:pt x="6573" y="2084"/>
                    <a:pt x="6644" y="2072"/>
                  </a:cubicBezTo>
                  <a:cubicBezTo>
                    <a:pt x="6641" y="2061"/>
                    <a:pt x="6638" y="2057"/>
                    <a:pt x="6634" y="2057"/>
                  </a:cubicBezTo>
                  <a:cubicBezTo>
                    <a:pt x="6624" y="2057"/>
                    <a:pt x="6609" y="2088"/>
                    <a:pt x="6594" y="2088"/>
                  </a:cubicBezTo>
                  <a:cubicBezTo>
                    <a:pt x="6591" y="2088"/>
                    <a:pt x="6588" y="2087"/>
                    <a:pt x="6585" y="2084"/>
                  </a:cubicBezTo>
                  <a:lnTo>
                    <a:pt x="6585" y="2072"/>
                  </a:lnTo>
                  <a:cubicBezTo>
                    <a:pt x="6585" y="2096"/>
                    <a:pt x="6573" y="2120"/>
                    <a:pt x="6549" y="2144"/>
                  </a:cubicBezTo>
                  <a:cubicBezTo>
                    <a:pt x="6545" y="2147"/>
                    <a:pt x="6541" y="2149"/>
                    <a:pt x="6537" y="2149"/>
                  </a:cubicBezTo>
                  <a:cubicBezTo>
                    <a:pt x="6514" y="2149"/>
                    <a:pt x="6489" y="2106"/>
                    <a:pt x="6489" y="2096"/>
                  </a:cubicBezTo>
                  <a:lnTo>
                    <a:pt x="6549" y="2084"/>
                  </a:lnTo>
                  <a:cubicBezTo>
                    <a:pt x="6513" y="2036"/>
                    <a:pt x="6442" y="2072"/>
                    <a:pt x="6382" y="2036"/>
                  </a:cubicBezTo>
                  <a:cubicBezTo>
                    <a:pt x="6394" y="1989"/>
                    <a:pt x="6442" y="2001"/>
                    <a:pt x="6478" y="1989"/>
                  </a:cubicBezTo>
                  <a:lnTo>
                    <a:pt x="6466" y="1941"/>
                  </a:lnTo>
                  <a:lnTo>
                    <a:pt x="6501" y="1941"/>
                  </a:lnTo>
                  <a:cubicBezTo>
                    <a:pt x="6489" y="1905"/>
                    <a:pt x="6454" y="1905"/>
                    <a:pt x="6466" y="1858"/>
                  </a:cubicBezTo>
                  <a:lnTo>
                    <a:pt x="6466" y="1858"/>
                  </a:lnTo>
                  <a:cubicBezTo>
                    <a:pt x="6470" y="1861"/>
                    <a:pt x="6473" y="1862"/>
                    <a:pt x="6477" y="1862"/>
                  </a:cubicBezTo>
                  <a:cubicBezTo>
                    <a:pt x="6496" y="1862"/>
                    <a:pt x="6503" y="1820"/>
                    <a:pt x="6525" y="1820"/>
                  </a:cubicBezTo>
                  <a:cubicBezTo>
                    <a:pt x="6531" y="1820"/>
                    <a:pt x="6539" y="1824"/>
                    <a:pt x="6549" y="1834"/>
                  </a:cubicBezTo>
                  <a:cubicBezTo>
                    <a:pt x="6561" y="1810"/>
                    <a:pt x="6489" y="1798"/>
                    <a:pt x="6537" y="1786"/>
                  </a:cubicBezTo>
                  <a:cubicBezTo>
                    <a:pt x="6532" y="1785"/>
                    <a:pt x="6528" y="1784"/>
                    <a:pt x="6525" y="1784"/>
                  </a:cubicBezTo>
                  <a:cubicBezTo>
                    <a:pt x="6504" y="1784"/>
                    <a:pt x="6512" y="1812"/>
                    <a:pt x="6501" y="1822"/>
                  </a:cubicBezTo>
                  <a:cubicBezTo>
                    <a:pt x="6498" y="1823"/>
                    <a:pt x="6495" y="1823"/>
                    <a:pt x="6492" y="1823"/>
                  </a:cubicBezTo>
                  <a:cubicBezTo>
                    <a:pt x="6457" y="1823"/>
                    <a:pt x="6477" y="1761"/>
                    <a:pt x="6466" y="1739"/>
                  </a:cubicBezTo>
                  <a:cubicBezTo>
                    <a:pt x="6478" y="1739"/>
                    <a:pt x="6486" y="1742"/>
                    <a:pt x="6494" y="1742"/>
                  </a:cubicBezTo>
                  <a:cubicBezTo>
                    <a:pt x="6501" y="1742"/>
                    <a:pt x="6507" y="1739"/>
                    <a:pt x="6513" y="1727"/>
                  </a:cubicBezTo>
                  <a:cubicBezTo>
                    <a:pt x="6501" y="1715"/>
                    <a:pt x="6478" y="1691"/>
                    <a:pt x="6513" y="1667"/>
                  </a:cubicBezTo>
                  <a:cubicBezTo>
                    <a:pt x="6478" y="1667"/>
                    <a:pt x="6513" y="1632"/>
                    <a:pt x="6513" y="1608"/>
                  </a:cubicBezTo>
                  <a:lnTo>
                    <a:pt x="6513" y="1608"/>
                  </a:lnTo>
                  <a:cubicBezTo>
                    <a:pt x="6504" y="1626"/>
                    <a:pt x="6488" y="1651"/>
                    <a:pt x="6465" y="1651"/>
                  </a:cubicBezTo>
                  <a:cubicBezTo>
                    <a:pt x="6458" y="1651"/>
                    <a:pt x="6450" y="1649"/>
                    <a:pt x="6442" y="1644"/>
                  </a:cubicBezTo>
                  <a:cubicBezTo>
                    <a:pt x="6430" y="1620"/>
                    <a:pt x="6430" y="1608"/>
                    <a:pt x="6442" y="1560"/>
                  </a:cubicBezTo>
                  <a:lnTo>
                    <a:pt x="6442" y="1560"/>
                  </a:lnTo>
                  <a:lnTo>
                    <a:pt x="6418" y="1596"/>
                  </a:lnTo>
                  <a:cubicBezTo>
                    <a:pt x="6382" y="1548"/>
                    <a:pt x="6466" y="1536"/>
                    <a:pt x="6466" y="1489"/>
                  </a:cubicBezTo>
                  <a:cubicBezTo>
                    <a:pt x="6478" y="1513"/>
                    <a:pt x="6478" y="1524"/>
                    <a:pt x="6501" y="1548"/>
                  </a:cubicBezTo>
                  <a:cubicBezTo>
                    <a:pt x="6489" y="1524"/>
                    <a:pt x="6478" y="1477"/>
                    <a:pt x="6466" y="1429"/>
                  </a:cubicBezTo>
                  <a:lnTo>
                    <a:pt x="6537" y="1405"/>
                  </a:lnTo>
                  <a:cubicBezTo>
                    <a:pt x="6513" y="1394"/>
                    <a:pt x="6549" y="1358"/>
                    <a:pt x="6513" y="1346"/>
                  </a:cubicBezTo>
                  <a:cubicBezTo>
                    <a:pt x="6521" y="1340"/>
                    <a:pt x="6526" y="1338"/>
                    <a:pt x="6531" y="1338"/>
                  </a:cubicBezTo>
                  <a:cubicBezTo>
                    <a:pt x="6555" y="1338"/>
                    <a:pt x="6541" y="1407"/>
                    <a:pt x="6561" y="1417"/>
                  </a:cubicBezTo>
                  <a:cubicBezTo>
                    <a:pt x="6609" y="1370"/>
                    <a:pt x="6525" y="1346"/>
                    <a:pt x="6597" y="1310"/>
                  </a:cubicBezTo>
                  <a:lnTo>
                    <a:pt x="6597" y="1310"/>
                  </a:lnTo>
                  <a:lnTo>
                    <a:pt x="6620" y="1334"/>
                  </a:lnTo>
                  <a:cubicBezTo>
                    <a:pt x="6632" y="1322"/>
                    <a:pt x="6632" y="1274"/>
                    <a:pt x="6644" y="1274"/>
                  </a:cubicBezTo>
                  <a:lnTo>
                    <a:pt x="6644" y="1274"/>
                  </a:lnTo>
                  <a:cubicBezTo>
                    <a:pt x="6632" y="1274"/>
                    <a:pt x="6632" y="1286"/>
                    <a:pt x="6632" y="1298"/>
                  </a:cubicBezTo>
                  <a:cubicBezTo>
                    <a:pt x="6573" y="1263"/>
                    <a:pt x="6620" y="1191"/>
                    <a:pt x="6549" y="1167"/>
                  </a:cubicBezTo>
                  <a:lnTo>
                    <a:pt x="6537" y="1191"/>
                  </a:lnTo>
                  <a:cubicBezTo>
                    <a:pt x="6537" y="1155"/>
                    <a:pt x="6513" y="1108"/>
                    <a:pt x="6537" y="1084"/>
                  </a:cubicBezTo>
                  <a:close/>
                  <a:moveTo>
                    <a:pt x="7621" y="2560"/>
                  </a:moveTo>
                  <a:cubicBezTo>
                    <a:pt x="7632" y="2583"/>
                    <a:pt x="7612" y="2594"/>
                    <a:pt x="7599" y="2606"/>
                  </a:cubicBezTo>
                  <a:lnTo>
                    <a:pt x="7599" y="2606"/>
                  </a:lnTo>
                  <a:cubicBezTo>
                    <a:pt x="7605" y="2588"/>
                    <a:pt x="7612" y="2572"/>
                    <a:pt x="7621" y="2560"/>
                  </a:cubicBezTo>
                  <a:close/>
                  <a:moveTo>
                    <a:pt x="7515" y="2750"/>
                  </a:moveTo>
                  <a:lnTo>
                    <a:pt x="7515" y="2750"/>
                  </a:lnTo>
                  <a:cubicBezTo>
                    <a:pt x="7514" y="2750"/>
                    <a:pt x="7514" y="2751"/>
                    <a:pt x="7513" y="2751"/>
                  </a:cubicBezTo>
                  <a:cubicBezTo>
                    <a:pt x="7515" y="2752"/>
                    <a:pt x="7515" y="2753"/>
                    <a:pt x="7516" y="2753"/>
                  </a:cubicBezTo>
                  <a:cubicBezTo>
                    <a:pt x="7516" y="2753"/>
                    <a:pt x="7516" y="2752"/>
                    <a:pt x="7515" y="2750"/>
                  </a:cubicBezTo>
                  <a:close/>
                  <a:moveTo>
                    <a:pt x="7162" y="2818"/>
                  </a:moveTo>
                  <a:cubicBezTo>
                    <a:pt x="7163" y="2819"/>
                    <a:pt x="7165" y="2821"/>
                    <a:pt x="7168" y="2822"/>
                  </a:cubicBezTo>
                  <a:cubicBezTo>
                    <a:pt x="7166" y="2821"/>
                    <a:pt x="7163" y="2819"/>
                    <a:pt x="7162" y="2818"/>
                  </a:cubicBezTo>
                  <a:close/>
                  <a:moveTo>
                    <a:pt x="4906" y="0"/>
                  </a:moveTo>
                  <a:cubicBezTo>
                    <a:pt x="4873" y="33"/>
                    <a:pt x="4870" y="97"/>
                    <a:pt x="4804" y="97"/>
                  </a:cubicBezTo>
                  <a:cubicBezTo>
                    <a:pt x="4799" y="97"/>
                    <a:pt x="4793" y="97"/>
                    <a:pt x="4787" y="96"/>
                  </a:cubicBezTo>
                  <a:lnTo>
                    <a:pt x="4823" y="48"/>
                  </a:lnTo>
                  <a:cubicBezTo>
                    <a:pt x="4817" y="47"/>
                    <a:pt x="4812" y="47"/>
                    <a:pt x="4808" y="47"/>
                  </a:cubicBezTo>
                  <a:cubicBezTo>
                    <a:pt x="4745" y="47"/>
                    <a:pt x="4781" y="120"/>
                    <a:pt x="4704" y="120"/>
                  </a:cubicBezTo>
                  <a:cubicBezTo>
                    <a:pt x="4739" y="120"/>
                    <a:pt x="4680" y="167"/>
                    <a:pt x="4739" y="167"/>
                  </a:cubicBezTo>
                  <a:cubicBezTo>
                    <a:pt x="4717" y="182"/>
                    <a:pt x="4691" y="192"/>
                    <a:pt x="4662" y="192"/>
                  </a:cubicBezTo>
                  <a:cubicBezTo>
                    <a:pt x="4645" y="192"/>
                    <a:pt x="4626" y="188"/>
                    <a:pt x="4608" y="179"/>
                  </a:cubicBezTo>
                  <a:cubicBezTo>
                    <a:pt x="4596" y="191"/>
                    <a:pt x="4608" y="203"/>
                    <a:pt x="4608" y="215"/>
                  </a:cubicBezTo>
                  <a:cubicBezTo>
                    <a:pt x="4619" y="222"/>
                    <a:pt x="4628" y="225"/>
                    <a:pt x="4636" y="225"/>
                  </a:cubicBezTo>
                  <a:cubicBezTo>
                    <a:pt x="4656" y="225"/>
                    <a:pt x="4672" y="210"/>
                    <a:pt x="4689" y="210"/>
                  </a:cubicBezTo>
                  <a:cubicBezTo>
                    <a:pt x="4697" y="210"/>
                    <a:pt x="4706" y="214"/>
                    <a:pt x="4715" y="227"/>
                  </a:cubicBezTo>
                  <a:lnTo>
                    <a:pt x="4751" y="179"/>
                  </a:lnTo>
                  <a:cubicBezTo>
                    <a:pt x="4799" y="191"/>
                    <a:pt x="4799" y="239"/>
                    <a:pt x="4775" y="262"/>
                  </a:cubicBezTo>
                  <a:cubicBezTo>
                    <a:pt x="4783" y="262"/>
                    <a:pt x="4791" y="257"/>
                    <a:pt x="4795" y="257"/>
                  </a:cubicBezTo>
                  <a:cubicBezTo>
                    <a:pt x="4797" y="257"/>
                    <a:pt x="4799" y="258"/>
                    <a:pt x="4799" y="262"/>
                  </a:cubicBezTo>
                  <a:cubicBezTo>
                    <a:pt x="4802" y="286"/>
                    <a:pt x="4800" y="293"/>
                    <a:pt x="4794" y="293"/>
                  </a:cubicBezTo>
                  <a:cubicBezTo>
                    <a:pt x="4786" y="293"/>
                    <a:pt x="4769" y="274"/>
                    <a:pt x="4756" y="274"/>
                  </a:cubicBezTo>
                  <a:cubicBezTo>
                    <a:pt x="4748" y="274"/>
                    <a:pt x="4742" y="280"/>
                    <a:pt x="4739" y="298"/>
                  </a:cubicBezTo>
                  <a:lnTo>
                    <a:pt x="4763" y="298"/>
                  </a:lnTo>
                  <a:cubicBezTo>
                    <a:pt x="4771" y="330"/>
                    <a:pt x="4742" y="340"/>
                    <a:pt x="4707" y="340"/>
                  </a:cubicBezTo>
                  <a:cubicBezTo>
                    <a:pt x="4690" y="340"/>
                    <a:pt x="4672" y="338"/>
                    <a:pt x="4656" y="334"/>
                  </a:cubicBezTo>
                  <a:cubicBezTo>
                    <a:pt x="4620" y="310"/>
                    <a:pt x="4573" y="310"/>
                    <a:pt x="4573" y="274"/>
                  </a:cubicBezTo>
                  <a:lnTo>
                    <a:pt x="4632" y="251"/>
                  </a:lnTo>
                  <a:cubicBezTo>
                    <a:pt x="4625" y="246"/>
                    <a:pt x="4618" y="244"/>
                    <a:pt x="4611" y="244"/>
                  </a:cubicBezTo>
                  <a:cubicBezTo>
                    <a:pt x="4582" y="244"/>
                    <a:pt x="4553" y="274"/>
                    <a:pt x="4525" y="274"/>
                  </a:cubicBezTo>
                  <a:cubicBezTo>
                    <a:pt x="4525" y="262"/>
                    <a:pt x="4513" y="262"/>
                    <a:pt x="4513" y="262"/>
                  </a:cubicBezTo>
                  <a:cubicBezTo>
                    <a:pt x="4513" y="262"/>
                    <a:pt x="4513" y="274"/>
                    <a:pt x="4513" y="274"/>
                  </a:cubicBezTo>
                  <a:cubicBezTo>
                    <a:pt x="4513" y="274"/>
                    <a:pt x="4501" y="262"/>
                    <a:pt x="4501" y="262"/>
                  </a:cubicBezTo>
                  <a:cubicBezTo>
                    <a:pt x="4473" y="262"/>
                    <a:pt x="4436" y="278"/>
                    <a:pt x="4411" y="278"/>
                  </a:cubicBezTo>
                  <a:cubicBezTo>
                    <a:pt x="4404" y="278"/>
                    <a:pt x="4399" y="277"/>
                    <a:pt x="4394" y="274"/>
                  </a:cubicBezTo>
                  <a:lnTo>
                    <a:pt x="4394" y="274"/>
                  </a:lnTo>
                  <a:lnTo>
                    <a:pt x="4406" y="310"/>
                  </a:lnTo>
                  <a:lnTo>
                    <a:pt x="4406" y="286"/>
                  </a:lnTo>
                  <a:cubicBezTo>
                    <a:pt x="4430" y="286"/>
                    <a:pt x="4465" y="310"/>
                    <a:pt x="4453" y="334"/>
                  </a:cubicBezTo>
                  <a:cubicBezTo>
                    <a:pt x="4444" y="338"/>
                    <a:pt x="4435" y="339"/>
                    <a:pt x="4427" y="339"/>
                  </a:cubicBezTo>
                  <a:cubicBezTo>
                    <a:pt x="4387" y="339"/>
                    <a:pt x="4368" y="294"/>
                    <a:pt x="4358" y="274"/>
                  </a:cubicBezTo>
                  <a:cubicBezTo>
                    <a:pt x="4363" y="248"/>
                    <a:pt x="4375" y="243"/>
                    <a:pt x="4389" y="243"/>
                  </a:cubicBezTo>
                  <a:cubicBezTo>
                    <a:pt x="4400" y="243"/>
                    <a:pt x="4411" y="246"/>
                    <a:pt x="4421" y="246"/>
                  </a:cubicBezTo>
                  <a:cubicBezTo>
                    <a:pt x="4429" y="246"/>
                    <a:pt x="4436" y="244"/>
                    <a:pt x="4442" y="239"/>
                  </a:cubicBezTo>
                  <a:cubicBezTo>
                    <a:pt x="4433" y="221"/>
                    <a:pt x="4422" y="216"/>
                    <a:pt x="4409" y="216"/>
                  </a:cubicBezTo>
                  <a:cubicBezTo>
                    <a:pt x="4395" y="216"/>
                    <a:pt x="4377" y="222"/>
                    <a:pt x="4354" y="222"/>
                  </a:cubicBezTo>
                  <a:cubicBezTo>
                    <a:pt x="4341" y="222"/>
                    <a:pt x="4327" y="220"/>
                    <a:pt x="4311" y="215"/>
                  </a:cubicBezTo>
                  <a:cubicBezTo>
                    <a:pt x="4323" y="185"/>
                    <a:pt x="4343" y="185"/>
                    <a:pt x="4363" y="185"/>
                  </a:cubicBezTo>
                  <a:cubicBezTo>
                    <a:pt x="4382" y="185"/>
                    <a:pt x="4400" y="185"/>
                    <a:pt x="4406" y="155"/>
                  </a:cubicBezTo>
                  <a:cubicBezTo>
                    <a:pt x="4355" y="155"/>
                    <a:pt x="4339" y="181"/>
                    <a:pt x="4305" y="181"/>
                  </a:cubicBezTo>
                  <a:cubicBezTo>
                    <a:pt x="4300" y="181"/>
                    <a:pt x="4294" y="181"/>
                    <a:pt x="4287" y="179"/>
                  </a:cubicBezTo>
                  <a:cubicBezTo>
                    <a:pt x="4287" y="155"/>
                    <a:pt x="4334" y="143"/>
                    <a:pt x="4334" y="120"/>
                  </a:cubicBezTo>
                  <a:lnTo>
                    <a:pt x="4299" y="108"/>
                  </a:lnTo>
                  <a:cubicBezTo>
                    <a:pt x="4382" y="96"/>
                    <a:pt x="4275" y="36"/>
                    <a:pt x="4346" y="12"/>
                  </a:cubicBezTo>
                  <a:cubicBezTo>
                    <a:pt x="4341" y="9"/>
                    <a:pt x="4336" y="7"/>
                    <a:pt x="4332" y="7"/>
                  </a:cubicBezTo>
                  <a:cubicBezTo>
                    <a:pt x="4311" y="7"/>
                    <a:pt x="4297" y="41"/>
                    <a:pt x="4270" y="41"/>
                  </a:cubicBezTo>
                  <a:cubicBezTo>
                    <a:pt x="4264" y="41"/>
                    <a:pt x="4258" y="40"/>
                    <a:pt x="4251" y="36"/>
                  </a:cubicBezTo>
                  <a:lnTo>
                    <a:pt x="4251" y="36"/>
                  </a:lnTo>
                  <a:cubicBezTo>
                    <a:pt x="4263" y="60"/>
                    <a:pt x="4311" y="96"/>
                    <a:pt x="4263" y="120"/>
                  </a:cubicBezTo>
                  <a:lnTo>
                    <a:pt x="4215" y="108"/>
                  </a:lnTo>
                  <a:cubicBezTo>
                    <a:pt x="4192" y="84"/>
                    <a:pt x="4263" y="48"/>
                    <a:pt x="4227" y="24"/>
                  </a:cubicBezTo>
                  <a:lnTo>
                    <a:pt x="4227" y="24"/>
                  </a:lnTo>
                  <a:lnTo>
                    <a:pt x="4168" y="48"/>
                  </a:lnTo>
                  <a:cubicBezTo>
                    <a:pt x="4180" y="72"/>
                    <a:pt x="4203" y="72"/>
                    <a:pt x="4192" y="96"/>
                  </a:cubicBezTo>
                  <a:cubicBezTo>
                    <a:pt x="4189" y="95"/>
                    <a:pt x="4187" y="95"/>
                    <a:pt x="4185" y="95"/>
                  </a:cubicBezTo>
                  <a:cubicBezTo>
                    <a:pt x="4154" y="95"/>
                    <a:pt x="4142" y="170"/>
                    <a:pt x="4120" y="203"/>
                  </a:cubicBezTo>
                  <a:cubicBezTo>
                    <a:pt x="4084" y="203"/>
                    <a:pt x="4072" y="203"/>
                    <a:pt x="4049" y="179"/>
                  </a:cubicBezTo>
                  <a:cubicBezTo>
                    <a:pt x="3989" y="239"/>
                    <a:pt x="3906" y="262"/>
                    <a:pt x="3846" y="310"/>
                  </a:cubicBezTo>
                  <a:cubicBezTo>
                    <a:pt x="3882" y="274"/>
                    <a:pt x="3834" y="262"/>
                    <a:pt x="3811" y="239"/>
                  </a:cubicBezTo>
                  <a:cubicBezTo>
                    <a:pt x="3858" y="227"/>
                    <a:pt x="3846" y="167"/>
                    <a:pt x="3834" y="131"/>
                  </a:cubicBezTo>
                  <a:lnTo>
                    <a:pt x="3834" y="131"/>
                  </a:lnTo>
                  <a:cubicBezTo>
                    <a:pt x="3811" y="143"/>
                    <a:pt x="3799" y="203"/>
                    <a:pt x="3811" y="215"/>
                  </a:cubicBezTo>
                  <a:cubicBezTo>
                    <a:pt x="3806" y="214"/>
                    <a:pt x="3802" y="213"/>
                    <a:pt x="3799" y="213"/>
                  </a:cubicBezTo>
                  <a:cubicBezTo>
                    <a:pt x="3773" y="213"/>
                    <a:pt x="3778" y="244"/>
                    <a:pt x="3758" y="244"/>
                  </a:cubicBezTo>
                  <a:cubicBezTo>
                    <a:pt x="3753" y="244"/>
                    <a:pt x="3747" y="243"/>
                    <a:pt x="3739" y="239"/>
                  </a:cubicBezTo>
                  <a:cubicBezTo>
                    <a:pt x="3703" y="227"/>
                    <a:pt x="3739" y="179"/>
                    <a:pt x="3727" y="167"/>
                  </a:cubicBezTo>
                  <a:lnTo>
                    <a:pt x="3727" y="167"/>
                  </a:lnTo>
                  <a:cubicBezTo>
                    <a:pt x="3668" y="179"/>
                    <a:pt x="3727" y="227"/>
                    <a:pt x="3668" y="227"/>
                  </a:cubicBezTo>
                  <a:cubicBezTo>
                    <a:pt x="3668" y="227"/>
                    <a:pt x="3668" y="227"/>
                    <a:pt x="3668" y="215"/>
                  </a:cubicBezTo>
                  <a:cubicBezTo>
                    <a:pt x="3632" y="215"/>
                    <a:pt x="3596" y="239"/>
                    <a:pt x="3596" y="262"/>
                  </a:cubicBezTo>
                  <a:cubicBezTo>
                    <a:pt x="3584" y="247"/>
                    <a:pt x="3571" y="242"/>
                    <a:pt x="3559" y="242"/>
                  </a:cubicBezTo>
                  <a:cubicBezTo>
                    <a:pt x="3539" y="242"/>
                    <a:pt x="3522" y="255"/>
                    <a:pt x="3509" y="255"/>
                  </a:cubicBezTo>
                  <a:cubicBezTo>
                    <a:pt x="3500" y="255"/>
                    <a:pt x="3493" y="248"/>
                    <a:pt x="3489" y="227"/>
                  </a:cubicBezTo>
                  <a:lnTo>
                    <a:pt x="3489" y="227"/>
                  </a:lnTo>
                  <a:cubicBezTo>
                    <a:pt x="3418" y="274"/>
                    <a:pt x="3513" y="262"/>
                    <a:pt x="3501" y="286"/>
                  </a:cubicBezTo>
                  <a:cubicBezTo>
                    <a:pt x="3486" y="309"/>
                    <a:pt x="3456" y="317"/>
                    <a:pt x="3431" y="317"/>
                  </a:cubicBezTo>
                  <a:cubicBezTo>
                    <a:pt x="3416" y="317"/>
                    <a:pt x="3403" y="314"/>
                    <a:pt x="3394" y="310"/>
                  </a:cubicBezTo>
                  <a:cubicBezTo>
                    <a:pt x="3418" y="310"/>
                    <a:pt x="3430" y="286"/>
                    <a:pt x="3441" y="286"/>
                  </a:cubicBezTo>
                  <a:lnTo>
                    <a:pt x="3418" y="251"/>
                  </a:lnTo>
                  <a:cubicBezTo>
                    <a:pt x="3413" y="250"/>
                    <a:pt x="3409" y="250"/>
                    <a:pt x="3405" y="250"/>
                  </a:cubicBezTo>
                  <a:cubicBezTo>
                    <a:pt x="3320" y="250"/>
                    <a:pt x="3372" y="358"/>
                    <a:pt x="3298" y="358"/>
                  </a:cubicBezTo>
                  <a:cubicBezTo>
                    <a:pt x="3295" y="358"/>
                    <a:pt x="3291" y="358"/>
                    <a:pt x="3287" y="358"/>
                  </a:cubicBezTo>
                  <a:cubicBezTo>
                    <a:pt x="3322" y="322"/>
                    <a:pt x="3287" y="322"/>
                    <a:pt x="3299" y="274"/>
                  </a:cubicBezTo>
                  <a:lnTo>
                    <a:pt x="3299" y="274"/>
                  </a:lnTo>
                  <a:cubicBezTo>
                    <a:pt x="3287" y="298"/>
                    <a:pt x="3215" y="298"/>
                    <a:pt x="3275" y="322"/>
                  </a:cubicBezTo>
                  <a:cubicBezTo>
                    <a:pt x="3239" y="334"/>
                    <a:pt x="3203" y="334"/>
                    <a:pt x="3180" y="334"/>
                  </a:cubicBezTo>
                  <a:cubicBezTo>
                    <a:pt x="3156" y="358"/>
                    <a:pt x="3132" y="381"/>
                    <a:pt x="3120" y="417"/>
                  </a:cubicBezTo>
                  <a:cubicBezTo>
                    <a:pt x="3072" y="417"/>
                    <a:pt x="3025" y="405"/>
                    <a:pt x="3001" y="393"/>
                  </a:cubicBezTo>
                  <a:cubicBezTo>
                    <a:pt x="2906" y="453"/>
                    <a:pt x="2799" y="441"/>
                    <a:pt x="2703" y="512"/>
                  </a:cubicBezTo>
                  <a:lnTo>
                    <a:pt x="2715" y="512"/>
                  </a:lnTo>
                  <a:cubicBezTo>
                    <a:pt x="2632" y="536"/>
                    <a:pt x="2775" y="560"/>
                    <a:pt x="2691" y="584"/>
                  </a:cubicBezTo>
                  <a:cubicBezTo>
                    <a:pt x="2686" y="558"/>
                    <a:pt x="2672" y="552"/>
                    <a:pt x="2654" y="552"/>
                  </a:cubicBezTo>
                  <a:cubicBezTo>
                    <a:pt x="2641" y="552"/>
                    <a:pt x="2627" y="555"/>
                    <a:pt x="2613" y="555"/>
                  </a:cubicBezTo>
                  <a:cubicBezTo>
                    <a:pt x="2602" y="555"/>
                    <a:pt x="2593" y="554"/>
                    <a:pt x="2584" y="548"/>
                  </a:cubicBezTo>
                  <a:cubicBezTo>
                    <a:pt x="2477" y="572"/>
                    <a:pt x="2429" y="667"/>
                    <a:pt x="2322" y="667"/>
                  </a:cubicBezTo>
                  <a:cubicBezTo>
                    <a:pt x="2322" y="667"/>
                    <a:pt x="2322" y="643"/>
                    <a:pt x="2334" y="632"/>
                  </a:cubicBezTo>
                  <a:lnTo>
                    <a:pt x="2334" y="632"/>
                  </a:lnTo>
                  <a:cubicBezTo>
                    <a:pt x="2251" y="655"/>
                    <a:pt x="2203" y="691"/>
                    <a:pt x="2144" y="715"/>
                  </a:cubicBezTo>
                  <a:lnTo>
                    <a:pt x="2144" y="703"/>
                  </a:lnTo>
                  <a:cubicBezTo>
                    <a:pt x="2025" y="715"/>
                    <a:pt x="1953" y="810"/>
                    <a:pt x="1858" y="882"/>
                  </a:cubicBezTo>
                  <a:cubicBezTo>
                    <a:pt x="1858" y="870"/>
                    <a:pt x="1858" y="846"/>
                    <a:pt x="1858" y="834"/>
                  </a:cubicBezTo>
                  <a:cubicBezTo>
                    <a:pt x="1798" y="858"/>
                    <a:pt x="1715" y="893"/>
                    <a:pt x="1703" y="953"/>
                  </a:cubicBezTo>
                  <a:cubicBezTo>
                    <a:pt x="1694" y="952"/>
                    <a:pt x="1686" y="951"/>
                    <a:pt x="1680" y="951"/>
                  </a:cubicBezTo>
                  <a:cubicBezTo>
                    <a:pt x="1629" y="951"/>
                    <a:pt x="1657" y="989"/>
                    <a:pt x="1572" y="989"/>
                  </a:cubicBezTo>
                  <a:cubicBezTo>
                    <a:pt x="1560" y="977"/>
                    <a:pt x="1572" y="977"/>
                    <a:pt x="1572" y="965"/>
                  </a:cubicBezTo>
                  <a:lnTo>
                    <a:pt x="1572" y="965"/>
                  </a:lnTo>
                  <a:cubicBezTo>
                    <a:pt x="1525" y="977"/>
                    <a:pt x="1501" y="1001"/>
                    <a:pt x="1465" y="1013"/>
                  </a:cubicBezTo>
                  <a:cubicBezTo>
                    <a:pt x="1394" y="1096"/>
                    <a:pt x="1417" y="1167"/>
                    <a:pt x="1310" y="1203"/>
                  </a:cubicBezTo>
                  <a:cubicBezTo>
                    <a:pt x="1263" y="1143"/>
                    <a:pt x="1358" y="1155"/>
                    <a:pt x="1322" y="1096"/>
                  </a:cubicBezTo>
                  <a:lnTo>
                    <a:pt x="1322" y="1096"/>
                  </a:lnTo>
                  <a:cubicBezTo>
                    <a:pt x="1310" y="1120"/>
                    <a:pt x="1310" y="1143"/>
                    <a:pt x="1275" y="1143"/>
                  </a:cubicBezTo>
                  <a:cubicBezTo>
                    <a:pt x="1275" y="1108"/>
                    <a:pt x="1263" y="1132"/>
                    <a:pt x="1263" y="1096"/>
                  </a:cubicBezTo>
                  <a:cubicBezTo>
                    <a:pt x="1227" y="1096"/>
                    <a:pt x="1227" y="1215"/>
                    <a:pt x="1215" y="1215"/>
                  </a:cubicBezTo>
                  <a:cubicBezTo>
                    <a:pt x="1221" y="1221"/>
                    <a:pt x="1227" y="1224"/>
                    <a:pt x="1233" y="1224"/>
                  </a:cubicBezTo>
                  <a:cubicBezTo>
                    <a:pt x="1239" y="1224"/>
                    <a:pt x="1245" y="1221"/>
                    <a:pt x="1251" y="1215"/>
                  </a:cubicBezTo>
                  <a:lnTo>
                    <a:pt x="1251" y="1215"/>
                  </a:lnTo>
                  <a:cubicBezTo>
                    <a:pt x="1251" y="1263"/>
                    <a:pt x="1167" y="1274"/>
                    <a:pt x="1132" y="1322"/>
                  </a:cubicBezTo>
                  <a:cubicBezTo>
                    <a:pt x="1138" y="1316"/>
                    <a:pt x="1152" y="1310"/>
                    <a:pt x="1167" y="1310"/>
                  </a:cubicBezTo>
                  <a:cubicBezTo>
                    <a:pt x="1182" y="1310"/>
                    <a:pt x="1197" y="1316"/>
                    <a:pt x="1203" y="1334"/>
                  </a:cubicBezTo>
                  <a:cubicBezTo>
                    <a:pt x="1132" y="1358"/>
                    <a:pt x="1144" y="1441"/>
                    <a:pt x="1120" y="1489"/>
                  </a:cubicBezTo>
                  <a:cubicBezTo>
                    <a:pt x="1116" y="1489"/>
                    <a:pt x="1112" y="1490"/>
                    <a:pt x="1109" y="1490"/>
                  </a:cubicBezTo>
                  <a:cubicBezTo>
                    <a:pt x="1058" y="1490"/>
                    <a:pt x="1129" y="1403"/>
                    <a:pt x="1084" y="1370"/>
                  </a:cubicBezTo>
                  <a:cubicBezTo>
                    <a:pt x="1072" y="1358"/>
                    <a:pt x="1024" y="1334"/>
                    <a:pt x="1036" y="1310"/>
                  </a:cubicBezTo>
                  <a:lnTo>
                    <a:pt x="1036" y="1310"/>
                  </a:lnTo>
                  <a:cubicBezTo>
                    <a:pt x="977" y="1334"/>
                    <a:pt x="965" y="1394"/>
                    <a:pt x="929" y="1429"/>
                  </a:cubicBezTo>
                  <a:lnTo>
                    <a:pt x="917" y="1417"/>
                  </a:lnTo>
                  <a:cubicBezTo>
                    <a:pt x="858" y="1465"/>
                    <a:pt x="834" y="1560"/>
                    <a:pt x="763" y="1572"/>
                  </a:cubicBezTo>
                  <a:lnTo>
                    <a:pt x="798" y="1572"/>
                  </a:lnTo>
                  <a:cubicBezTo>
                    <a:pt x="798" y="1584"/>
                    <a:pt x="763" y="1596"/>
                    <a:pt x="763" y="1632"/>
                  </a:cubicBezTo>
                  <a:cubicBezTo>
                    <a:pt x="752" y="1621"/>
                    <a:pt x="713" y="1620"/>
                    <a:pt x="705" y="1603"/>
                  </a:cubicBezTo>
                  <a:lnTo>
                    <a:pt x="705" y="1603"/>
                  </a:lnTo>
                  <a:cubicBezTo>
                    <a:pt x="719" y="1682"/>
                    <a:pt x="596" y="1729"/>
                    <a:pt x="608" y="1810"/>
                  </a:cubicBezTo>
                  <a:cubicBezTo>
                    <a:pt x="572" y="1810"/>
                    <a:pt x="572" y="1775"/>
                    <a:pt x="560" y="1751"/>
                  </a:cubicBezTo>
                  <a:cubicBezTo>
                    <a:pt x="608" y="1739"/>
                    <a:pt x="632" y="1739"/>
                    <a:pt x="632" y="1703"/>
                  </a:cubicBezTo>
                  <a:lnTo>
                    <a:pt x="632" y="1703"/>
                  </a:lnTo>
                  <a:cubicBezTo>
                    <a:pt x="616" y="1713"/>
                    <a:pt x="601" y="1717"/>
                    <a:pt x="589" y="1717"/>
                  </a:cubicBezTo>
                  <a:cubicBezTo>
                    <a:pt x="572" y="1717"/>
                    <a:pt x="560" y="1710"/>
                    <a:pt x="560" y="1703"/>
                  </a:cubicBezTo>
                  <a:cubicBezTo>
                    <a:pt x="560" y="1763"/>
                    <a:pt x="489" y="1834"/>
                    <a:pt x="501" y="1894"/>
                  </a:cubicBezTo>
                  <a:cubicBezTo>
                    <a:pt x="465" y="1882"/>
                    <a:pt x="441" y="1894"/>
                    <a:pt x="417" y="1846"/>
                  </a:cubicBezTo>
                  <a:lnTo>
                    <a:pt x="417" y="1846"/>
                  </a:lnTo>
                  <a:cubicBezTo>
                    <a:pt x="334" y="1941"/>
                    <a:pt x="548" y="1917"/>
                    <a:pt x="441" y="2001"/>
                  </a:cubicBezTo>
                  <a:cubicBezTo>
                    <a:pt x="372" y="2001"/>
                    <a:pt x="425" y="1944"/>
                    <a:pt x="399" y="1944"/>
                  </a:cubicBezTo>
                  <a:cubicBezTo>
                    <a:pt x="393" y="1944"/>
                    <a:pt x="384" y="1947"/>
                    <a:pt x="370" y="1953"/>
                  </a:cubicBezTo>
                  <a:lnTo>
                    <a:pt x="382" y="1941"/>
                  </a:lnTo>
                  <a:cubicBezTo>
                    <a:pt x="365" y="1934"/>
                    <a:pt x="355" y="1931"/>
                    <a:pt x="347" y="1931"/>
                  </a:cubicBezTo>
                  <a:cubicBezTo>
                    <a:pt x="306" y="1931"/>
                    <a:pt x="385" y="2032"/>
                    <a:pt x="334" y="2072"/>
                  </a:cubicBezTo>
                  <a:cubicBezTo>
                    <a:pt x="298" y="2025"/>
                    <a:pt x="346" y="2001"/>
                    <a:pt x="286" y="2001"/>
                  </a:cubicBezTo>
                  <a:cubicBezTo>
                    <a:pt x="239" y="2048"/>
                    <a:pt x="274" y="2132"/>
                    <a:pt x="215" y="2156"/>
                  </a:cubicBezTo>
                  <a:lnTo>
                    <a:pt x="203" y="2132"/>
                  </a:lnTo>
                  <a:cubicBezTo>
                    <a:pt x="179" y="2156"/>
                    <a:pt x="108" y="2191"/>
                    <a:pt x="72" y="2227"/>
                  </a:cubicBezTo>
                  <a:cubicBezTo>
                    <a:pt x="72" y="2215"/>
                    <a:pt x="72" y="2215"/>
                    <a:pt x="72" y="2203"/>
                  </a:cubicBezTo>
                  <a:cubicBezTo>
                    <a:pt x="1" y="2227"/>
                    <a:pt x="72" y="2251"/>
                    <a:pt x="1" y="2251"/>
                  </a:cubicBezTo>
                  <a:lnTo>
                    <a:pt x="1" y="2286"/>
                  </a:lnTo>
                  <a:cubicBezTo>
                    <a:pt x="36" y="2286"/>
                    <a:pt x="96" y="2275"/>
                    <a:pt x="108" y="2215"/>
                  </a:cubicBezTo>
                  <a:lnTo>
                    <a:pt x="108" y="2215"/>
                  </a:lnTo>
                  <a:cubicBezTo>
                    <a:pt x="96" y="2275"/>
                    <a:pt x="203" y="2251"/>
                    <a:pt x="215" y="2298"/>
                  </a:cubicBezTo>
                  <a:lnTo>
                    <a:pt x="215" y="2275"/>
                  </a:lnTo>
                  <a:cubicBezTo>
                    <a:pt x="225" y="2275"/>
                    <a:pt x="234" y="2276"/>
                    <a:pt x="244" y="2276"/>
                  </a:cubicBezTo>
                  <a:cubicBezTo>
                    <a:pt x="362" y="2276"/>
                    <a:pt x="463" y="2211"/>
                    <a:pt x="584" y="2167"/>
                  </a:cubicBezTo>
                  <a:cubicBezTo>
                    <a:pt x="608" y="2072"/>
                    <a:pt x="703" y="2108"/>
                    <a:pt x="751" y="2025"/>
                  </a:cubicBezTo>
                  <a:cubicBezTo>
                    <a:pt x="727" y="1965"/>
                    <a:pt x="751" y="2013"/>
                    <a:pt x="810" y="1953"/>
                  </a:cubicBezTo>
                  <a:lnTo>
                    <a:pt x="810" y="1953"/>
                  </a:lnTo>
                  <a:cubicBezTo>
                    <a:pt x="786" y="1989"/>
                    <a:pt x="834" y="2001"/>
                    <a:pt x="858" y="2001"/>
                  </a:cubicBezTo>
                  <a:cubicBezTo>
                    <a:pt x="858" y="1977"/>
                    <a:pt x="870" y="1953"/>
                    <a:pt x="882" y="1941"/>
                  </a:cubicBezTo>
                  <a:cubicBezTo>
                    <a:pt x="889" y="1945"/>
                    <a:pt x="904" y="1947"/>
                    <a:pt x="922" y="1947"/>
                  </a:cubicBezTo>
                  <a:cubicBezTo>
                    <a:pt x="963" y="1947"/>
                    <a:pt x="1016" y="1935"/>
                    <a:pt x="1024" y="1894"/>
                  </a:cubicBezTo>
                  <a:cubicBezTo>
                    <a:pt x="1031" y="1892"/>
                    <a:pt x="1036" y="1891"/>
                    <a:pt x="1039" y="1891"/>
                  </a:cubicBezTo>
                  <a:cubicBezTo>
                    <a:pt x="1060" y="1891"/>
                    <a:pt x="1024" y="1919"/>
                    <a:pt x="1024" y="1929"/>
                  </a:cubicBezTo>
                  <a:cubicBezTo>
                    <a:pt x="1030" y="1933"/>
                    <a:pt x="1035" y="1935"/>
                    <a:pt x="1038" y="1935"/>
                  </a:cubicBezTo>
                  <a:cubicBezTo>
                    <a:pt x="1054" y="1935"/>
                    <a:pt x="1040" y="1894"/>
                    <a:pt x="1060" y="1894"/>
                  </a:cubicBezTo>
                  <a:cubicBezTo>
                    <a:pt x="1060" y="1894"/>
                    <a:pt x="1060" y="1905"/>
                    <a:pt x="1060" y="1905"/>
                  </a:cubicBezTo>
                  <a:cubicBezTo>
                    <a:pt x="1120" y="1870"/>
                    <a:pt x="1167" y="1858"/>
                    <a:pt x="1227" y="1834"/>
                  </a:cubicBezTo>
                  <a:cubicBezTo>
                    <a:pt x="1191" y="1775"/>
                    <a:pt x="1275" y="1775"/>
                    <a:pt x="1286" y="1739"/>
                  </a:cubicBezTo>
                  <a:cubicBezTo>
                    <a:pt x="1286" y="1747"/>
                    <a:pt x="1292" y="1749"/>
                    <a:pt x="1300" y="1749"/>
                  </a:cubicBezTo>
                  <a:cubicBezTo>
                    <a:pt x="1316" y="1749"/>
                    <a:pt x="1342" y="1739"/>
                    <a:pt x="1358" y="1739"/>
                  </a:cubicBezTo>
                  <a:lnTo>
                    <a:pt x="1358" y="1667"/>
                  </a:lnTo>
                  <a:cubicBezTo>
                    <a:pt x="1364" y="1644"/>
                    <a:pt x="1379" y="1644"/>
                    <a:pt x="1397" y="1644"/>
                  </a:cubicBezTo>
                  <a:cubicBezTo>
                    <a:pt x="1414" y="1644"/>
                    <a:pt x="1435" y="1644"/>
                    <a:pt x="1453" y="1620"/>
                  </a:cubicBezTo>
                  <a:lnTo>
                    <a:pt x="1429" y="1620"/>
                  </a:lnTo>
                  <a:cubicBezTo>
                    <a:pt x="1447" y="1593"/>
                    <a:pt x="1505" y="1580"/>
                    <a:pt x="1558" y="1580"/>
                  </a:cubicBezTo>
                  <a:cubicBezTo>
                    <a:pt x="1576" y="1580"/>
                    <a:pt x="1593" y="1581"/>
                    <a:pt x="1608" y="1584"/>
                  </a:cubicBezTo>
                  <a:cubicBezTo>
                    <a:pt x="1822" y="1298"/>
                    <a:pt x="2072" y="1394"/>
                    <a:pt x="2358" y="1215"/>
                  </a:cubicBezTo>
                  <a:cubicBezTo>
                    <a:pt x="2370" y="1179"/>
                    <a:pt x="2334" y="1191"/>
                    <a:pt x="2334" y="1155"/>
                  </a:cubicBezTo>
                  <a:cubicBezTo>
                    <a:pt x="2334" y="1143"/>
                    <a:pt x="2334" y="1143"/>
                    <a:pt x="2334" y="1132"/>
                  </a:cubicBezTo>
                  <a:cubicBezTo>
                    <a:pt x="2322" y="1143"/>
                    <a:pt x="2310" y="1167"/>
                    <a:pt x="2287" y="1179"/>
                  </a:cubicBezTo>
                  <a:cubicBezTo>
                    <a:pt x="2310" y="1143"/>
                    <a:pt x="2287" y="1096"/>
                    <a:pt x="2334" y="1096"/>
                  </a:cubicBezTo>
                  <a:cubicBezTo>
                    <a:pt x="2334" y="1108"/>
                    <a:pt x="2334" y="1108"/>
                    <a:pt x="2322" y="1120"/>
                  </a:cubicBezTo>
                  <a:cubicBezTo>
                    <a:pt x="2358" y="1108"/>
                    <a:pt x="2346" y="1084"/>
                    <a:pt x="2382" y="1084"/>
                  </a:cubicBezTo>
                  <a:cubicBezTo>
                    <a:pt x="2398" y="1084"/>
                    <a:pt x="2398" y="1079"/>
                    <a:pt x="2399" y="1079"/>
                  </a:cubicBezTo>
                  <a:cubicBezTo>
                    <a:pt x="2400" y="1079"/>
                    <a:pt x="2402" y="1080"/>
                    <a:pt x="2406" y="1084"/>
                  </a:cubicBezTo>
                  <a:lnTo>
                    <a:pt x="2513" y="1072"/>
                  </a:lnTo>
                  <a:cubicBezTo>
                    <a:pt x="2520" y="1029"/>
                    <a:pt x="2553" y="1021"/>
                    <a:pt x="2580" y="1021"/>
                  </a:cubicBezTo>
                  <a:cubicBezTo>
                    <a:pt x="2599" y="1021"/>
                    <a:pt x="2615" y="1024"/>
                    <a:pt x="2620" y="1024"/>
                  </a:cubicBezTo>
                  <a:cubicBezTo>
                    <a:pt x="2632" y="1072"/>
                    <a:pt x="2572" y="1060"/>
                    <a:pt x="2560" y="1108"/>
                  </a:cubicBezTo>
                  <a:lnTo>
                    <a:pt x="2608" y="1132"/>
                  </a:lnTo>
                  <a:lnTo>
                    <a:pt x="2608" y="1132"/>
                  </a:lnTo>
                  <a:lnTo>
                    <a:pt x="2596" y="1096"/>
                  </a:lnTo>
                  <a:lnTo>
                    <a:pt x="2644" y="1084"/>
                  </a:lnTo>
                  <a:lnTo>
                    <a:pt x="2644" y="1096"/>
                  </a:lnTo>
                  <a:cubicBezTo>
                    <a:pt x="2644" y="1078"/>
                    <a:pt x="2644" y="1067"/>
                    <a:pt x="2653" y="1067"/>
                  </a:cubicBezTo>
                  <a:cubicBezTo>
                    <a:pt x="2656" y="1067"/>
                    <a:pt x="2661" y="1069"/>
                    <a:pt x="2668" y="1072"/>
                  </a:cubicBezTo>
                  <a:cubicBezTo>
                    <a:pt x="2668" y="1072"/>
                    <a:pt x="2670" y="1075"/>
                    <a:pt x="2672" y="1078"/>
                  </a:cubicBezTo>
                  <a:lnTo>
                    <a:pt x="2672" y="1078"/>
                  </a:lnTo>
                  <a:lnTo>
                    <a:pt x="2691" y="1048"/>
                  </a:lnTo>
                  <a:cubicBezTo>
                    <a:pt x="2691" y="1072"/>
                    <a:pt x="2700" y="1072"/>
                    <a:pt x="2711" y="1072"/>
                  </a:cubicBezTo>
                  <a:cubicBezTo>
                    <a:pt x="2721" y="1072"/>
                    <a:pt x="2733" y="1072"/>
                    <a:pt x="2739" y="1096"/>
                  </a:cubicBezTo>
                  <a:cubicBezTo>
                    <a:pt x="2849" y="1063"/>
                    <a:pt x="2857" y="999"/>
                    <a:pt x="2943" y="999"/>
                  </a:cubicBezTo>
                  <a:cubicBezTo>
                    <a:pt x="2950" y="999"/>
                    <a:pt x="2957" y="1000"/>
                    <a:pt x="2965" y="1001"/>
                  </a:cubicBezTo>
                  <a:cubicBezTo>
                    <a:pt x="2941" y="989"/>
                    <a:pt x="2977" y="929"/>
                    <a:pt x="3001" y="917"/>
                  </a:cubicBezTo>
                  <a:cubicBezTo>
                    <a:pt x="3025" y="929"/>
                    <a:pt x="3037" y="929"/>
                    <a:pt x="3025" y="953"/>
                  </a:cubicBezTo>
                  <a:lnTo>
                    <a:pt x="3060" y="917"/>
                  </a:lnTo>
                  <a:cubicBezTo>
                    <a:pt x="3081" y="931"/>
                    <a:pt x="3097" y="936"/>
                    <a:pt x="3113" y="936"/>
                  </a:cubicBezTo>
                  <a:cubicBezTo>
                    <a:pt x="3150" y="936"/>
                    <a:pt x="3180" y="905"/>
                    <a:pt x="3239" y="905"/>
                  </a:cubicBezTo>
                  <a:lnTo>
                    <a:pt x="3239" y="929"/>
                  </a:lnTo>
                  <a:cubicBezTo>
                    <a:pt x="3263" y="893"/>
                    <a:pt x="3275" y="870"/>
                    <a:pt x="3322" y="870"/>
                  </a:cubicBezTo>
                  <a:lnTo>
                    <a:pt x="3322" y="905"/>
                  </a:lnTo>
                  <a:cubicBezTo>
                    <a:pt x="3326" y="906"/>
                    <a:pt x="3328" y="906"/>
                    <a:pt x="3331" y="906"/>
                  </a:cubicBezTo>
                  <a:cubicBezTo>
                    <a:pt x="3375" y="906"/>
                    <a:pt x="3342" y="821"/>
                    <a:pt x="3385" y="821"/>
                  </a:cubicBezTo>
                  <a:cubicBezTo>
                    <a:pt x="3388" y="821"/>
                    <a:pt x="3391" y="821"/>
                    <a:pt x="3394" y="822"/>
                  </a:cubicBezTo>
                  <a:cubicBezTo>
                    <a:pt x="3382" y="786"/>
                    <a:pt x="3346" y="774"/>
                    <a:pt x="3334" y="739"/>
                  </a:cubicBezTo>
                  <a:lnTo>
                    <a:pt x="3334" y="739"/>
                  </a:lnTo>
                  <a:cubicBezTo>
                    <a:pt x="3345" y="755"/>
                    <a:pt x="3363" y="761"/>
                    <a:pt x="3377" y="761"/>
                  </a:cubicBezTo>
                  <a:cubicBezTo>
                    <a:pt x="3395" y="761"/>
                    <a:pt x="3407" y="752"/>
                    <a:pt x="3394" y="739"/>
                  </a:cubicBezTo>
                  <a:cubicBezTo>
                    <a:pt x="3413" y="725"/>
                    <a:pt x="3422" y="720"/>
                    <a:pt x="3427" y="720"/>
                  </a:cubicBezTo>
                  <a:cubicBezTo>
                    <a:pt x="3436" y="720"/>
                    <a:pt x="3434" y="731"/>
                    <a:pt x="3441" y="739"/>
                  </a:cubicBezTo>
                  <a:lnTo>
                    <a:pt x="3465" y="703"/>
                  </a:lnTo>
                  <a:cubicBezTo>
                    <a:pt x="3468" y="702"/>
                    <a:pt x="3471" y="701"/>
                    <a:pt x="3474" y="701"/>
                  </a:cubicBezTo>
                  <a:cubicBezTo>
                    <a:pt x="3499" y="701"/>
                    <a:pt x="3488" y="753"/>
                    <a:pt x="3477" y="774"/>
                  </a:cubicBezTo>
                  <a:cubicBezTo>
                    <a:pt x="3493" y="743"/>
                    <a:pt x="3519" y="743"/>
                    <a:pt x="3549" y="743"/>
                  </a:cubicBezTo>
                  <a:cubicBezTo>
                    <a:pt x="3564" y="743"/>
                    <a:pt x="3580" y="743"/>
                    <a:pt x="3596" y="739"/>
                  </a:cubicBezTo>
                  <a:lnTo>
                    <a:pt x="3596" y="739"/>
                  </a:lnTo>
                  <a:lnTo>
                    <a:pt x="3584" y="762"/>
                  </a:lnTo>
                  <a:lnTo>
                    <a:pt x="3632" y="762"/>
                  </a:lnTo>
                  <a:cubicBezTo>
                    <a:pt x="3650" y="726"/>
                    <a:pt x="3682" y="711"/>
                    <a:pt x="3718" y="711"/>
                  </a:cubicBezTo>
                  <a:cubicBezTo>
                    <a:pt x="3729" y="711"/>
                    <a:pt x="3740" y="712"/>
                    <a:pt x="3751" y="715"/>
                  </a:cubicBezTo>
                  <a:lnTo>
                    <a:pt x="3739" y="774"/>
                  </a:lnTo>
                  <a:cubicBezTo>
                    <a:pt x="3744" y="776"/>
                    <a:pt x="3748" y="777"/>
                    <a:pt x="3751" y="777"/>
                  </a:cubicBezTo>
                  <a:cubicBezTo>
                    <a:pt x="3769" y="777"/>
                    <a:pt x="3751" y="749"/>
                    <a:pt x="3751" y="739"/>
                  </a:cubicBezTo>
                  <a:cubicBezTo>
                    <a:pt x="3765" y="728"/>
                    <a:pt x="3777" y="724"/>
                    <a:pt x="3786" y="724"/>
                  </a:cubicBezTo>
                  <a:cubicBezTo>
                    <a:pt x="3808" y="724"/>
                    <a:pt x="3821" y="746"/>
                    <a:pt x="3846" y="762"/>
                  </a:cubicBezTo>
                  <a:cubicBezTo>
                    <a:pt x="3863" y="746"/>
                    <a:pt x="3881" y="740"/>
                    <a:pt x="3900" y="740"/>
                  </a:cubicBezTo>
                  <a:cubicBezTo>
                    <a:pt x="3937" y="740"/>
                    <a:pt x="3977" y="763"/>
                    <a:pt x="4013" y="763"/>
                  </a:cubicBezTo>
                  <a:cubicBezTo>
                    <a:pt x="4035" y="763"/>
                    <a:pt x="4055" y="754"/>
                    <a:pt x="4072" y="727"/>
                  </a:cubicBezTo>
                  <a:lnTo>
                    <a:pt x="4084" y="751"/>
                  </a:lnTo>
                  <a:cubicBezTo>
                    <a:pt x="4168" y="679"/>
                    <a:pt x="4287" y="762"/>
                    <a:pt x="4346" y="655"/>
                  </a:cubicBezTo>
                  <a:cubicBezTo>
                    <a:pt x="4371" y="678"/>
                    <a:pt x="4389" y="686"/>
                    <a:pt x="4402" y="686"/>
                  </a:cubicBezTo>
                  <a:cubicBezTo>
                    <a:pt x="4440" y="686"/>
                    <a:pt x="4442" y="618"/>
                    <a:pt x="4478" y="618"/>
                  </a:cubicBezTo>
                  <a:cubicBezTo>
                    <a:pt x="4490" y="618"/>
                    <a:pt x="4504" y="625"/>
                    <a:pt x="4525" y="643"/>
                  </a:cubicBezTo>
                  <a:lnTo>
                    <a:pt x="4513" y="632"/>
                  </a:lnTo>
                  <a:cubicBezTo>
                    <a:pt x="4536" y="631"/>
                    <a:pt x="4559" y="630"/>
                    <a:pt x="4582" y="630"/>
                  </a:cubicBezTo>
                  <a:cubicBezTo>
                    <a:pt x="4906" y="630"/>
                    <a:pt x="5236" y="703"/>
                    <a:pt x="5525" y="703"/>
                  </a:cubicBezTo>
                  <a:lnTo>
                    <a:pt x="5525" y="727"/>
                  </a:lnTo>
                  <a:cubicBezTo>
                    <a:pt x="5858" y="810"/>
                    <a:pt x="6180" y="905"/>
                    <a:pt x="6478" y="1048"/>
                  </a:cubicBezTo>
                  <a:cubicBezTo>
                    <a:pt x="6466" y="1072"/>
                    <a:pt x="6466" y="1084"/>
                    <a:pt x="6489" y="1084"/>
                  </a:cubicBezTo>
                  <a:lnTo>
                    <a:pt x="6501" y="1072"/>
                  </a:lnTo>
                  <a:cubicBezTo>
                    <a:pt x="6513" y="1084"/>
                    <a:pt x="6513" y="1108"/>
                    <a:pt x="6513" y="1120"/>
                  </a:cubicBezTo>
                  <a:cubicBezTo>
                    <a:pt x="6509" y="1132"/>
                    <a:pt x="6504" y="1136"/>
                    <a:pt x="6498" y="1136"/>
                  </a:cubicBezTo>
                  <a:cubicBezTo>
                    <a:pt x="6487" y="1136"/>
                    <a:pt x="6474" y="1120"/>
                    <a:pt x="6466" y="1120"/>
                  </a:cubicBezTo>
                  <a:lnTo>
                    <a:pt x="6466" y="1120"/>
                  </a:lnTo>
                  <a:cubicBezTo>
                    <a:pt x="6430" y="1179"/>
                    <a:pt x="6525" y="1155"/>
                    <a:pt x="6501" y="1215"/>
                  </a:cubicBezTo>
                  <a:lnTo>
                    <a:pt x="6489" y="1215"/>
                  </a:lnTo>
                  <a:cubicBezTo>
                    <a:pt x="6489" y="1251"/>
                    <a:pt x="6478" y="1298"/>
                    <a:pt x="6513" y="1322"/>
                  </a:cubicBezTo>
                  <a:cubicBezTo>
                    <a:pt x="6466" y="1334"/>
                    <a:pt x="6513" y="1394"/>
                    <a:pt x="6478" y="1405"/>
                  </a:cubicBezTo>
                  <a:cubicBezTo>
                    <a:pt x="6370" y="1382"/>
                    <a:pt x="6513" y="1310"/>
                    <a:pt x="6478" y="1263"/>
                  </a:cubicBezTo>
                  <a:lnTo>
                    <a:pt x="6478" y="1263"/>
                  </a:lnTo>
                  <a:cubicBezTo>
                    <a:pt x="6472" y="1266"/>
                    <a:pt x="6467" y="1268"/>
                    <a:pt x="6462" y="1268"/>
                  </a:cubicBezTo>
                  <a:cubicBezTo>
                    <a:pt x="6438" y="1268"/>
                    <a:pt x="6428" y="1223"/>
                    <a:pt x="6418" y="1203"/>
                  </a:cubicBezTo>
                  <a:lnTo>
                    <a:pt x="6418" y="1203"/>
                  </a:lnTo>
                  <a:cubicBezTo>
                    <a:pt x="6418" y="1239"/>
                    <a:pt x="6418" y="1274"/>
                    <a:pt x="6430" y="1322"/>
                  </a:cubicBezTo>
                  <a:cubicBezTo>
                    <a:pt x="6406" y="1322"/>
                    <a:pt x="6347" y="1334"/>
                    <a:pt x="6382" y="1370"/>
                  </a:cubicBezTo>
                  <a:lnTo>
                    <a:pt x="6382" y="1358"/>
                  </a:lnTo>
                  <a:cubicBezTo>
                    <a:pt x="6382" y="1405"/>
                    <a:pt x="6430" y="1405"/>
                    <a:pt x="6406" y="1429"/>
                  </a:cubicBezTo>
                  <a:cubicBezTo>
                    <a:pt x="6404" y="1432"/>
                    <a:pt x="6401" y="1433"/>
                    <a:pt x="6399" y="1433"/>
                  </a:cubicBezTo>
                  <a:cubicBezTo>
                    <a:pt x="6389" y="1433"/>
                    <a:pt x="6380" y="1417"/>
                    <a:pt x="6370" y="1417"/>
                  </a:cubicBezTo>
                  <a:lnTo>
                    <a:pt x="6370" y="1417"/>
                  </a:lnTo>
                  <a:cubicBezTo>
                    <a:pt x="6358" y="1453"/>
                    <a:pt x="6394" y="1453"/>
                    <a:pt x="6394" y="1477"/>
                  </a:cubicBezTo>
                  <a:cubicBezTo>
                    <a:pt x="6389" y="1482"/>
                    <a:pt x="6385" y="1484"/>
                    <a:pt x="6380" y="1484"/>
                  </a:cubicBezTo>
                  <a:cubicBezTo>
                    <a:pt x="6369" y="1484"/>
                    <a:pt x="6360" y="1470"/>
                    <a:pt x="6348" y="1470"/>
                  </a:cubicBezTo>
                  <a:cubicBezTo>
                    <a:pt x="6344" y="1470"/>
                    <a:pt x="6340" y="1472"/>
                    <a:pt x="6335" y="1477"/>
                  </a:cubicBezTo>
                  <a:cubicBezTo>
                    <a:pt x="6370" y="1524"/>
                    <a:pt x="6311" y="1536"/>
                    <a:pt x="6311" y="1572"/>
                  </a:cubicBezTo>
                  <a:cubicBezTo>
                    <a:pt x="6313" y="1572"/>
                    <a:pt x="6315" y="1571"/>
                    <a:pt x="6317" y="1571"/>
                  </a:cubicBezTo>
                  <a:cubicBezTo>
                    <a:pt x="6361" y="1571"/>
                    <a:pt x="6370" y="1669"/>
                    <a:pt x="6405" y="1669"/>
                  </a:cubicBezTo>
                  <a:cubicBezTo>
                    <a:pt x="6412" y="1669"/>
                    <a:pt x="6420" y="1665"/>
                    <a:pt x="6430" y="1655"/>
                  </a:cubicBezTo>
                  <a:cubicBezTo>
                    <a:pt x="6442" y="1679"/>
                    <a:pt x="6454" y="1703"/>
                    <a:pt x="6466" y="1727"/>
                  </a:cubicBezTo>
                  <a:cubicBezTo>
                    <a:pt x="6461" y="1730"/>
                    <a:pt x="6456" y="1731"/>
                    <a:pt x="6452" y="1731"/>
                  </a:cubicBezTo>
                  <a:cubicBezTo>
                    <a:pt x="6420" y="1731"/>
                    <a:pt x="6383" y="1678"/>
                    <a:pt x="6344" y="1678"/>
                  </a:cubicBezTo>
                  <a:cubicBezTo>
                    <a:pt x="6341" y="1678"/>
                    <a:pt x="6338" y="1678"/>
                    <a:pt x="6335" y="1679"/>
                  </a:cubicBezTo>
                  <a:cubicBezTo>
                    <a:pt x="6335" y="1667"/>
                    <a:pt x="6335" y="1644"/>
                    <a:pt x="6347" y="1620"/>
                  </a:cubicBezTo>
                  <a:cubicBezTo>
                    <a:pt x="6263" y="1620"/>
                    <a:pt x="6370" y="1763"/>
                    <a:pt x="6287" y="1798"/>
                  </a:cubicBezTo>
                  <a:cubicBezTo>
                    <a:pt x="6287" y="1834"/>
                    <a:pt x="6299" y="1822"/>
                    <a:pt x="6263" y="1894"/>
                  </a:cubicBezTo>
                  <a:lnTo>
                    <a:pt x="6335" y="1882"/>
                  </a:lnTo>
                  <a:lnTo>
                    <a:pt x="6335" y="1882"/>
                  </a:lnTo>
                  <a:cubicBezTo>
                    <a:pt x="6311" y="1917"/>
                    <a:pt x="6287" y="1929"/>
                    <a:pt x="6275" y="1929"/>
                  </a:cubicBezTo>
                  <a:cubicBezTo>
                    <a:pt x="6275" y="1953"/>
                    <a:pt x="6275" y="1977"/>
                    <a:pt x="6275" y="2001"/>
                  </a:cubicBezTo>
                  <a:cubicBezTo>
                    <a:pt x="6263" y="1989"/>
                    <a:pt x="6263" y="1989"/>
                    <a:pt x="6251" y="1977"/>
                  </a:cubicBezTo>
                  <a:cubicBezTo>
                    <a:pt x="6216" y="2013"/>
                    <a:pt x="6239" y="2013"/>
                    <a:pt x="6251" y="2025"/>
                  </a:cubicBezTo>
                  <a:cubicBezTo>
                    <a:pt x="6275" y="2036"/>
                    <a:pt x="6275" y="2060"/>
                    <a:pt x="6287" y="2084"/>
                  </a:cubicBezTo>
                  <a:lnTo>
                    <a:pt x="6251" y="2072"/>
                  </a:lnTo>
                  <a:lnTo>
                    <a:pt x="6251" y="2072"/>
                  </a:lnTo>
                  <a:cubicBezTo>
                    <a:pt x="6263" y="2084"/>
                    <a:pt x="6275" y="2096"/>
                    <a:pt x="6287" y="2096"/>
                  </a:cubicBezTo>
                  <a:cubicBezTo>
                    <a:pt x="6287" y="2108"/>
                    <a:pt x="6287" y="2108"/>
                    <a:pt x="6299" y="2120"/>
                  </a:cubicBezTo>
                  <a:cubicBezTo>
                    <a:pt x="6311" y="2108"/>
                    <a:pt x="6347" y="2084"/>
                    <a:pt x="6347" y="2048"/>
                  </a:cubicBezTo>
                  <a:cubicBezTo>
                    <a:pt x="6347" y="2144"/>
                    <a:pt x="6382" y="2191"/>
                    <a:pt x="6370" y="2286"/>
                  </a:cubicBezTo>
                  <a:cubicBezTo>
                    <a:pt x="6347" y="2286"/>
                    <a:pt x="6311" y="2275"/>
                    <a:pt x="6311" y="2275"/>
                  </a:cubicBezTo>
                  <a:lnTo>
                    <a:pt x="6311" y="2275"/>
                  </a:lnTo>
                  <a:cubicBezTo>
                    <a:pt x="6320" y="2309"/>
                    <a:pt x="6347" y="2332"/>
                    <a:pt x="6371" y="2332"/>
                  </a:cubicBezTo>
                  <a:cubicBezTo>
                    <a:pt x="6380" y="2332"/>
                    <a:pt x="6388" y="2329"/>
                    <a:pt x="6394" y="2322"/>
                  </a:cubicBezTo>
                  <a:cubicBezTo>
                    <a:pt x="6406" y="2334"/>
                    <a:pt x="6406" y="2334"/>
                    <a:pt x="6406" y="2334"/>
                  </a:cubicBezTo>
                  <a:cubicBezTo>
                    <a:pt x="6394" y="2358"/>
                    <a:pt x="6382" y="2370"/>
                    <a:pt x="6394" y="2394"/>
                  </a:cubicBezTo>
                  <a:cubicBezTo>
                    <a:pt x="6394" y="2394"/>
                    <a:pt x="6394" y="2406"/>
                    <a:pt x="6394" y="2417"/>
                  </a:cubicBezTo>
                  <a:cubicBezTo>
                    <a:pt x="6401" y="2414"/>
                    <a:pt x="6407" y="2413"/>
                    <a:pt x="6413" y="2413"/>
                  </a:cubicBezTo>
                  <a:cubicBezTo>
                    <a:pt x="6449" y="2413"/>
                    <a:pt x="6469" y="2465"/>
                    <a:pt x="6489" y="2465"/>
                  </a:cubicBezTo>
                  <a:cubicBezTo>
                    <a:pt x="6489" y="2453"/>
                    <a:pt x="6478" y="2441"/>
                    <a:pt x="6466" y="2417"/>
                  </a:cubicBezTo>
                  <a:lnTo>
                    <a:pt x="6466" y="2417"/>
                  </a:lnTo>
                  <a:cubicBezTo>
                    <a:pt x="6513" y="2429"/>
                    <a:pt x="6561" y="2417"/>
                    <a:pt x="6549" y="2453"/>
                  </a:cubicBezTo>
                  <a:cubicBezTo>
                    <a:pt x="6543" y="2451"/>
                    <a:pt x="6538" y="2450"/>
                    <a:pt x="6534" y="2450"/>
                  </a:cubicBezTo>
                  <a:cubicBezTo>
                    <a:pt x="6509" y="2450"/>
                    <a:pt x="6526" y="2495"/>
                    <a:pt x="6509" y="2495"/>
                  </a:cubicBezTo>
                  <a:cubicBezTo>
                    <a:pt x="6503" y="2495"/>
                    <a:pt x="6493" y="2490"/>
                    <a:pt x="6478" y="2477"/>
                  </a:cubicBezTo>
                  <a:lnTo>
                    <a:pt x="6478" y="2477"/>
                  </a:lnTo>
                  <a:cubicBezTo>
                    <a:pt x="6473" y="2510"/>
                    <a:pt x="6481" y="2517"/>
                    <a:pt x="6494" y="2517"/>
                  </a:cubicBezTo>
                  <a:cubicBezTo>
                    <a:pt x="6504" y="2517"/>
                    <a:pt x="6516" y="2513"/>
                    <a:pt x="6528" y="2513"/>
                  </a:cubicBezTo>
                  <a:cubicBezTo>
                    <a:pt x="6541" y="2513"/>
                    <a:pt x="6553" y="2518"/>
                    <a:pt x="6561" y="2537"/>
                  </a:cubicBezTo>
                  <a:lnTo>
                    <a:pt x="6573" y="2584"/>
                  </a:lnTo>
                  <a:cubicBezTo>
                    <a:pt x="6569" y="2585"/>
                    <a:pt x="6565" y="2586"/>
                    <a:pt x="6561" y="2586"/>
                  </a:cubicBezTo>
                  <a:cubicBezTo>
                    <a:pt x="6533" y="2586"/>
                    <a:pt x="6509" y="2558"/>
                    <a:pt x="6503" y="2558"/>
                  </a:cubicBezTo>
                  <a:cubicBezTo>
                    <a:pt x="6502" y="2558"/>
                    <a:pt x="6501" y="2559"/>
                    <a:pt x="6501" y="2560"/>
                  </a:cubicBezTo>
                  <a:lnTo>
                    <a:pt x="6525" y="2584"/>
                  </a:lnTo>
                  <a:cubicBezTo>
                    <a:pt x="6489" y="2584"/>
                    <a:pt x="6430" y="2477"/>
                    <a:pt x="6358" y="2453"/>
                  </a:cubicBezTo>
                  <a:lnTo>
                    <a:pt x="6358" y="2453"/>
                  </a:lnTo>
                  <a:cubicBezTo>
                    <a:pt x="6370" y="2489"/>
                    <a:pt x="6394" y="2537"/>
                    <a:pt x="6418" y="2572"/>
                  </a:cubicBezTo>
                  <a:cubicBezTo>
                    <a:pt x="6501" y="2632"/>
                    <a:pt x="6573" y="2703"/>
                    <a:pt x="6656" y="2751"/>
                  </a:cubicBezTo>
                  <a:cubicBezTo>
                    <a:pt x="6736" y="2800"/>
                    <a:pt x="6815" y="2825"/>
                    <a:pt x="6894" y="2825"/>
                  </a:cubicBezTo>
                  <a:cubicBezTo>
                    <a:pt x="6910" y="2825"/>
                    <a:pt x="6926" y="2824"/>
                    <a:pt x="6942" y="2822"/>
                  </a:cubicBezTo>
                  <a:lnTo>
                    <a:pt x="6930" y="2810"/>
                  </a:lnTo>
                  <a:cubicBezTo>
                    <a:pt x="6930" y="2810"/>
                    <a:pt x="6942" y="2810"/>
                    <a:pt x="6942" y="2798"/>
                  </a:cubicBezTo>
                  <a:lnTo>
                    <a:pt x="6954" y="2798"/>
                  </a:lnTo>
                  <a:lnTo>
                    <a:pt x="6990" y="2787"/>
                  </a:lnTo>
                  <a:cubicBezTo>
                    <a:pt x="7013" y="2822"/>
                    <a:pt x="7073" y="2846"/>
                    <a:pt x="7144" y="2870"/>
                  </a:cubicBezTo>
                  <a:cubicBezTo>
                    <a:pt x="7097" y="2846"/>
                    <a:pt x="7097" y="2846"/>
                    <a:pt x="7097" y="2810"/>
                  </a:cubicBezTo>
                  <a:cubicBezTo>
                    <a:pt x="7106" y="2784"/>
                    <a:pt x="7108" y="2770"/>
                    <a:pt x="7128" y="2770"/>
                  </a:cubicBezTo>
                  <a:cubicBezTo>
                    <a:pt x="7135" y="2770"/>
                    <a:pt x="7144" y="2772"/>
                    <a:pt x="7156" y="2775"/>
                  </a:cubicBezTo>
                  <a:cubicBezTo>
                    <a:pt x="7167" y="2797"/>
                    <a:pt x="7137" y="2798"/>
                    <a:pt x="7162" y="2818"/>
                  </a:cubicBezTo>
                  <a:lnTo>
                    <a:pt x="7162" y="2818"/>
                  </a:lnTo>
                  <a:cubicBezTo>
                    <a:pt x="7150" y="2805"/>
                    <a:pt x="7171" y="2785"/>
                    <a:pt x="7192" y="2775"/>
                  </a:cubicBezTo>
                  <a:cubicBezTo>
                    <a:pt x="7216" y="2798"/>
                    <a:pt x="7263" y="2787"/>
                    <a:pt x="7275" y="2810"/>
                  </a:cubicBezTo>
                  <a:cubicBezTo>
                    <a:pt x="7271" y="2814"/>
                    <a:pt x="7267" y="2816"/>
                    <a:pt x="7263" y="2816"/>
                  </a:cubicBezTo>
                  <a:cubicBezTo>
                    <a:pt x="7255" y="2816"/>
                    <a:pt x="7247" y="2810"/>
                    <a:pt x="7240" y="2810"/>
                  </a:cubicBezTo>
                  <a:cubicBezTo>
                    <a:pt x="7228" y="2822"/>
                    <a:pt x="7299" y="2822"/>
                    <a:pt x="7263" y="2858"/>
                  </a:cubicBezTo>
                  <a:cubicBezTo>
                    <a:pt x="7275" y="2846"/>
                    <a:pt x="7299" y="2846"/>
                    <a:pt x="7311" y="2834"/>
                  </a:cubicBezTo>
                  <a:cubicBezTo>
                    <a:pt x="7359" y="2846"/>
                    <a:pt x="7311" y="2882"/>
                    <a:pt x="7323" y="2882"/>
                  </a:cubicBezTo>
                  <a:cubicBezTo>
                    <a:pt x="7418" y="2834"/>
                    <a:pt x="7430" y="2763"/>
                    <a:pt x="7490" y="2703"/>
                  </a:cubicBezTo>
                  <a:cubicBezTo>
                    <a:pt x="7490" y="2712"/>
                    <a:pt x="7510" y="2742"/>
                    <a:pt x="7515" y="2750"/>
                  </a:cubicBezTo>
                  <a:lnTo>
                    <a:pt x="7515" y="2750"/>
                  </a:lnTo>
                  <a:cubicBezTo>
                    <a:pt x="7567" y="2732"/>
                    <a:pt x="7581" y="2660"/>
                    <a:pt x="7599" y="2606"/>
                  </a:cubicBezTo>
                  <a:lnTo>
                    <a:pt x="7599" y="2606"/>
                  </a:lnTo>
                  <a:cubicBezTo>
                    <a:pt x="7764" y="2475"/>
                    <a:pt x="7823" y="2309"/>
                    <a:pt x="7918" y="2132"/>
                  </a:cubicBezTo>
                  <a:cubicBezTo>
                    <a:pt x="7894" y="2108"/>
                    <a:pt x="7882" y="2084"/>
                    <a:pt x="7859" y="2072"/>
                  </a:cubicBezTo>
                  <a:lnTo>
                    <a:pt x="7906" y="2025"/>
                  </a:lnTo>
                  <a:cubicBezTo>
                    <a:pt x="7930" y="1917"/>
                    <a:pt x="7918" y="1822"/>
                    <a:pt x="7894" y="1727"/>
                  </a:cubicBezTo>
                  <a:cubicBezTo>
                    <a:pt x="7859" y="1644"/>
                    <a:pt x="7823" y="1572"/>
                    <a:pt x="7775" y="1489"/>
                  </a:cubicBezTo>
                  <a:cubicBezTo>
                    <a:pt x="7740" y="1441"/>
                    <a:pt x="7787" y="1441"/>
                    <a:pt x="7799" y="1405"/>
                  </a:cubicBezTo>
                  <a:cubicBezTo>
                    <a:pt x="7740" y="1286"/>
                    <a:pt x="7656" y="1298"/>
                    <a:pt x="7573" y="1227"/>
                  </a:cubicBezTo>
                  <a:cubicBezTo>
                    <a:pt x="7597" y="1227"/>
                    <a:pt x="7656" y="1215"/>
                    <a:pt x="7632" y="1167"/>
                  </a:cubicBezTo>
                  <a:lnTo>
                    <a:pt x="7632" y="1167"/>
                  </a:lnTo>
                  <a:cubicBezTo>
                    <a:pt x="7621" y="1173"/>
                    <a:pt x="7609" y="1179"/>
                    <a:pt x="7598" y="1179"/>
                  </a:cubicBezTo>
                  <a:cubicBezTo>
                    <a:pt x="7588" y="1179"/>
                    <a:pt x="7579" y="1173"/>
                    <a:pt x="7573" y="1155"/>
                  </a:cubicBezTo>
                  <a:lnTo>
                    <a:pt x="7597" y="1155"/>
                  </a:lnTo>
                  <a:cubicBezTo>
                    <a:pt x="7597" y="1120"/>
                    <a:pt x="7561" y="1108"/>
                    <a:pt x="7525" y="1060"/>
                  </a:cubicBezTo>
                  <a:cubicBezTo>
                    <a:pt x="7454" y="989"/>
                    <a:pt x="7347" y="953"/>
                    <a:pt x="7240" y="953"/>
                  </a:cubicBezTo>
                  <a:cubicBezTo>
                    <a:pt x="7180" y="905"/>
                    <a:pt x="7287" y="905"/>
                    <a:pt x="7287" y="893"/>
                  </a:cubicBezTo>
                  <a:cubicBezTo>
                    <a:pt x="7301" y="916"/>
                    <a:pt x="7309" y="923"/>
                    <a:pt x="7316" y="923"/>
                  </a:cubicBezTo>
                  <a:cubicBezTo>
                    <a:pt x="7326" y="923"/>
                    <a:pt x="7332" y="905"/>
                    <a:pt x="7347" y="905"/>
                  </a:cubicBezTo>
                  <a:cubicBezTo>
                    <a:pt x="7311" y="893"/>
                    <a:pt x="7275" y="882"/>
                    <a:pt x="7287" y="834"/>
                  </a:cubicBezTo>
                  <a:cubicBezTo>
                    <a:pt x="7251" y="810"/>
                    <a:pt x="7228" y="786"/>
                    <a:pt x="7180" y="786"/>
                  </a:cubicBezTo>
                  <a:cubicBezTo>
                    <a:pt x="7204" y="786"/>
                    <a:pt x="7204" y="822"/>
                    <a:pt x="7180" y="822"/>
                  </a:cubicBezTo>
                  <a:cubicBezTo>
                    <a:pt x="7156" y="786"/>
                    <a:pt x="7073" y="751"/>
                    <a:pt x="7097" y="715"/>
                  </a:cubicBezTo>
                  <a:cubicBezTo>
                    <a:pt x="6918" y="596"/>
                    <a:pt x="6704" y="477"/>
                    <a:pt x="6489" y="381"/>
                  </a:cubicBezTo>
                  <a:lnTo>
                    <a:pt x="6489" y="381"/>
                  </a:lnTo>
                  <a:cubicBezTo>
                    <a:pt x="6442" y="393"/>
                    <a:pt x="6513" y="405"/>
                    <a:pt x="6489" y="417"/>
                  </a:cubicBezTo>
                  <a:cubicBezTo>
                    <a:pt x="6481" y="419"/>
                    <a:pt x="6475" y="419"/>
                    <a:pt x="6469" y="419"/>
                  </a:cubicBezTo>
                  <a:cubicBezTo>
                    <a:pt x="6430" y="419"/>
                    <a:pt x="6442" y="391"/>
                    <a:pt x="6411" y="391"/>
                  </a:cubicBezTo>
                  <a:cubicBezTo>
                    <a:pt x="6406" y="391"/>
                    <a:pt x="6401" y="392"/>
                    <a:pt x="6394" y="393"/>
                  </a:cubicBezTo>
                  <a:lnTo>
                    <a:pt x="6430" y="370"/>
                  </a:lnTo>
                  <a:cubicBezTo>
                    <a:pt x="6411" y="362"/>
                    <a:pt x="6391" y="359"/>
                    <a:pt x="6369" y="359"/>
                  </a:cubicBezTo>
                  <a:cubicBezTo>
                    <a:pt x="6320" y="359"/>
                    <a:pt x="6265" y="373"/>
                    <a:pt x="6216" y="381"/>
                  </a:cubicBezTo>
                  <a:cubicBezTo>
                    <a:pt x="6228" y="346"/>
                    <a:pt x="6168" y="334"/>
                    <a:pt x="6228" y="334"/>
                  </a:cubicBezTo>
                  <a:cubicBezTo>
                    <a:pt x="6194" y="323"/>
                    <a:pt x="6202" y="188"/>
                    <a:pt x="6175" y="188"/>
                  </a:cubicBezTo>
                  <a:cubicBezTo>
                    <a:pt x="6173" y="188"/>
                    <a:pt x="6171" y="189"/>
                    <a:pt x="6168" y="191"/>
                  </a:cubicBezTo>
                  <a:lnTo>
                    <a:pt x="6168" y="334"/>
                  </a:lnTo>
                  <a:cubicBezTo>
                    <a:pt x="6162" y="340"/>
                    <a:pt x="6150" y="340"/>
                    <a:pt x="6140" y="340"/>
                  </a:cubicBezTo>
                  <a:cubicBezTo>
                    <a:pt x="6129" y="340"/>
                    <a:pt x="6120" y="340"/>
                    <a:pt x="6120" y="346"/>
                  </a:cubicBezTo>
                  <a:cubicBezTo>
                    <a:pt x="6097" y="310"/>
                    <a:pt x="6085" y="262"/>
                    <a:pt x="6061" y="262"/>
                  </a:cubicBezTo>
                  <a:cubicBezTo>
                    <a:pt x="6061" y="241"/>
                    <a:pt x="6071" y="234"/>
                    <a:pt x="6084" y="234"/>
                  </a:cubicBezTo>
                  <a:cubicBezTo>
                    <a:pt x="6099" y="234"/>
                    <a:pt x="6119" y="244"/>
                    <a:pt x="6132" y="251"/>
                  </a:cubicBezTo>
                  <a:cubicBezTo>
                    <a:pt x="6156" y="191"/>
                    <a:pt x="6061" y="179"/>
                    <a:pt x="6108" y="143"/>
                  </a:cubicBezTo>
                  <a:cubicBezTo>
                    <a:pt x="6102" y="142"/>
                    <a:pt x="6097" y="141"/>
                    <a:pt x="6093" y="141"/>
                  </a:cubicBezTo>
                  <a:cubicBezTo>
                    <a:pt x="6061" y="141"/>
                    <a:pt x="6105" y="180"/>
                    <a:pt x="6073" y="191"/>
                  </a:cubicBezTo>
                  <a:lnTo>
                    <a:pt x="6025" y="167"/>
                  </a:lnTo>
                  <a:lnTo>
                    <a:pt x="6061" y="191"/>
                  </a:lnTo>
                  <a:cubicBezTo>
                    <a:pt x="6031" y="198"/>
                    <a:pt x="6011" y="215"/>
                    <a:pt x="5988" y="215"/>
                  </a:cubicBezTo>
                  <a:cubicBezTo>
                    <a:pt x="5974" y="215"/>
                    <a:pt x="5960" y="209"/>
                    <a:pt x="5942" y="191"/>
                  </a:cubicBezTo>
                  <a:lnTo>
                    <a:pt x="5870" y="239"/>
                  </a:lnTo>
                  <a:cubicBezTo>
                    <a:pt x="5878" y="207"/>
                    <a:pt x="5860" y="207"/>
                    <a:pt x="5839" y="207"/>
                  </a:cubicBezTo>
                  <a:cubicBezTo>
                    <a:pt x="5829" y="207"/>
                    <a:pt x="5819" y="207"/>
                    <a:pt x="5811" y="203"/>
                  </a:cubicBezTo>
                  <a:lnTo>
                    <a:pt x="5835" y="179"/>
                  </a:lnTo>
                  <a:cubicBezTo>
                    <a:pt x="5799" y="167"/>
                    <a:pt x="5775" y="155"/>
                    <a:pt x="5763" y="131"/>
                  </a:cubicBezTo>
                  <a:cubicBezTo>
                    <a:pt x="5769" y="123"/>
                    <a:pt x="5774" y="120"/>
                    <a:pt x="5777" y="120"/>
                  </a:cubicBezTo>
                  <a:cubicBezTo>
                    <a:pt x="5785" y="120"/>
                    <a:pt x="5789" y="131"/>
                    <a:pt x="5797" y="131"/>
                  </a:cubicBezTo>
                  <a:cubicBezTo>
                    <a:pt x="5800" y="131"/>
                    <a:pt x="5805" y="128"/>
                    <a:pt x="5811" y="120"/>
                  </a:cubicBezTo>
                  <a:lnTo>
                    <a:pt x="5775" y="96"/>
                  </a:lnTo>
                  <a:cubicBezTo>
                    <a:pt x="5763" y="120"/>
                    <a:pt x="5739" y="131"/>
                    <a:pt x="5763" y="155"/>
                  </a:cubicBezTo>
                  <a:cubicBezTo>
                    <a:pt x="5726" y="192"/>
                    <a:pt x="5696" y="222"/>
                    <a:pt x="5639" y="222"/>
                  </a:cubicBezTo>
                  <a:cubicBezTo>
                    <a:pt x="5623" y="222"/>
                    <a:pt x="5605" y="220"/>
                    <a:pt x="5585" y="215"/>
                  </a:cubicBezTo>
                  <a:cubicBezTo>
                    <a:pt x="5549" y="155"/>
                    <a:pt x="5644" y="179"/>
                    <a:pt x="5632" y="131"/>
                  </a:cubicBezTo>
                  <a:cubicBezTo>
                    <a:pt x="5622" y="127"/>
                    <a:pt x="5611" y="126"/>
                    <a:pt x="5602" y="126"/>
                  </a:cubicBezTo>
                  <a:cubicBezTo>
                    <a:pt x="5533" y="126"/>
                    <a:pt x="5490" y="217"/>
                    <a:pt x="5443" y="217"/>
                  </a:cubicBezTo>
                  <a:cubicBezTo>
                    <a:pt x="5439" y="217"/>
                    <a:pt x="5434" y="217"/>
                    <a:pt x="5430" y="215"/>
                  </a:cubicBezTo>
                  <a:cubicBezTo>
                    <a:pt x="5415" y="210"/>
                    <a:pt x="5403" y="208"/>
                    <a:pt x="5394" y="208"/>
                  </a:cubicBezTo>
                  <a:cubicBezTo>
                    <a:pt x="5361" y="208"/>
                    <a:pt x="5348" y="229"/>
                    <a:pt x="5309" y="229"/>
                  </a:cubicBezTo>
                  <a:cubicBezTo>
                    <a:pt x="5302" y="229"/>
                    <a:pt x="5295" y="228"/>
                    <a:pt x="5287" y="227"/>
                  </a:cubicBezTo>
                  <a:cubicBezTo>
                    <a:pt x="5311" y="203"/>
                    <a:pt x="5239" y="191"/>
                    <a:pt x="5227" y="155"/>
                  </a:cubicBezTo>
                  <a:lnTo>
                    <a:pt x="5251" y="131"/>
                  </a:lnTo>
                  <a:cubicBezTo>
                    <a:pt x="5227" y="131"/>
                    <a:pt x="5215" y="120"/>
                    <a:pt x="5215" y="96"/>
                  </a:cubicBezTo>
                  <a:cubicBezTo>
                    <a:pt x="5215" y="143"/>
                    <a:pt x="5120" y="131"/>
                    <a:pt x="5061" y="143"/>
                  </a:cubicBezTo>
                  <a:lnTo>
                    <a:pt x="5073" y="191"/>
                  </a:lnTo>
                  <a:cubicBezTo>
                    <a:pt x="5035" y="191"/>
                    <a:pt x="4989" y="206"/>
                    <a:pt x="4954" y="206"/>
                  </a:cubicBezTo>
                  <a:cubicBezTo>
                    <a:pt x="4945" y="206"/>
                    <a:pt x="4937" y="205"/>
                    <a:pt x="4930" y="203"/>
                  </a:cubicBezTo>
                  <a:cubicBezTo>
                    <a:pt x="4858" y="215"/>
                    <a:pt x="4882" y="251"/>
                    <a:pt x="4823" y="286"/>
                  </a:cubicBezTo>
                  <a:cubicBezTo>
                    <a:pt x="4799" y="251"/>
                    <a:pt x="4799" y="215"/>
                    <a:pt x="4811" y="179"/>
                  </a:cubicBezTo>
                  <a:lnTo>
                    <a:pt x="4811" y="179"/>
                  </a:lnTo>
                  <a:cubicBezTo>
                    <a:pt x="4823" y="185"/>
                    <a:pt x="4834" y="185"/>
                    <a:pt x="4846" y="185"/>
                  </a:cubicBezTo>
                  <a:cubicBezTo>
                    <a:pt x="4858" y="185"/>
                    <a:pt x="4870" y="185"/>
                    <a:pt x="4882" y="191"/>
                  </a:cubicBezTo>
                  <a:cubicBezTo>
                    <a:pt x="4951" y="171"/>
                    <a:pt x="5012" y="111"/>
                    <a:pt x="5078" y="111"/>
                  </a:cubicBezTo>
                  <a:cubicBezTo>
                    <a:pt x="5092" y="111"/>
                    <a:pt x="5106" y="113"/>
                    <a:pt x="5120" y="120"/>
                  </a:cubicBezTo>
                  <a:cubicBezTo>
                    <a:pt x="5133" y="85"/>
                    <a:pt x="5129" y="76"/>
                    <a:pt x="5117" y="76"/>
                  </a:cubicBezTo>
                  <a:cubicBezTo>
                    <a:pt x="5101" y="76"/>
                    <a:pt x="5072" y="92"/>
                    <a:pt x="5048" y="92"/>
                  </a:cubicBezTo>
                  <a:cubicBezTo>
                    <a:pt x="5039" y="92"/>
                    <a:pt x="5031" y="90"/>
                    <a:pt x="5025" y="84"/>
                  </a:cubicBezTo>
                  <a:lnTo>
                    <a:pt x="5037" y="84"/>
                  </a:lnTo>
                  <a:cubicBezTo>
                    <a:pt x="5025" y="84"/>
                    <a:pt x="5025" y="84"/>
                    <a:pt x="5025" y="72"/>
                  </a:cubicBezTo>
                  <a:cubicBezTo>
                    <a:pt x="5049" y="72"/>
                    <a:pt x="5096" y="60"/>
                    <a:pt x="5108" y="12"/>
                  </a:cubicBezTo>
                  <a:cubicBezTo>
                    <a:pt x="5069" y="12"/>
                    <a:pt x="5070" y="69"/>
                    <a:pt x="5039" y="69"/>
                  </a:cubicBezTo>
                  <a:cubicBezTo>
                    <a:pt x="5032" y="69"/>
                    <a:pt x="5024" y="66"/>
                    <a:pt x="5013" y="60"/>
                  </a:cubicBezTo>
                  <a:cubicBezTo>
                    <a:pt x="5006" y="63"/>
                    <a:pt x="5000" y="65"/>
                    <a:pt x="4994" y="65"/>
                  </a:cubicBezTo>
                  <a:cubicBezTo>
                    <a:pt x="4956" y="65"/>
                    <a:pt x="4926" y="11"/>
                    <a:pt x="490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2"/>
            <p:cNvSpPr/>
            <p:nvPr/>
          </p:nvSpPr>
          <p:spPr>
            <a:xfrm rot="1290219">
              <a:off x="2649494" y="3268777"/>
              <a:ext cx="2448" cy="1105"/>
            </a:xfrm>
            <a:custGeom>
              <a:rect b="b" l="l" r="r" t="t"/>
              <a:pathLst>
                <a:path extrusionOk="0" h="25" w="48">
                  <a:moveTo>
                    <a:pt x="48" y="1"/>
                  </a:moveTo>
                  <a:cubicBezTo>
                    <a:pt x="36" y="1"/>
                    <a:pt x="12" y="1"/>
                    <a:pt x="0" y="13"/>
                  </a:cubicBezTo>
                  <a:lnTo>
                    <a:pt x="24" y="25"/>
                  </a:ln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2"/>
            <p:cNvSpPr/>
            <p:nvPr/>
          </p:nvSpPr>
          <p:spPr>
            <a:xfrm rot="1290219">
              <a:off x="2628473" y="3288639"/>
              <a:ext cx="2805" cy="2872"/>
            </a:xfrm>
            <a:custGeom>
              <a:rect b="b" l="l" r="r" t="t"/>
              <a:pathLst>
                <a:path extrusionOk="0" h="65" w="55">
                  <a:moveTo>
                    <a:pt x="48" y="0"/>
                  </a:moveTo>
                  <a:cubicBezTo>
                    <a:pt x="31" y="0"/>
                    <a:pt x="0" y="54"/>
                    <a:pt x="31" y="65"/>
                  </a:cubicBezTo>
                  <a:lnTo>
                    <a:pt x="55" y="5"/>
                  </a:lnTo>
                  <a:cubicBezTo>
                    <a:pt x="53" y="2"/>
                    <a:pt x="51" y="0"/>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2"/>
            <p:cNvSpPr/>
            <p:nvPr/>
          </p:nvSpPr>
          <p:spPr>
            <a:xfrm rot="1290219">
              <a:off x="2649547" y="3289634"/>
              <a:ext cx="1836" cy="2651"/>
            </a:xfrm>
            <a:custGeom>
              <a:rect b="b" l="l" r="r" t="t"/>
              <a:pathLst>
                <a:path extrusionOk="0" h="60" w="36">
                  <a:moveTo>
                    <a:pt x="24" y="0"/>
                  </a:moveTo>
                  <a:cubicBezTo>
                    <a:pt x="0" y="24"/>
                    <a:pt x="0" y="48"/>
                    <a:pt x="24" y="60"/>
                  </a:cubicBezTo>
                  <a:cubicBezTo>
                    <a:pt x="19" y="46"/>
                    <a:pt x="20" y="43"/>
                    <a:pt x="23" y="43"/>
                  </a:cubicBezTo>
                  <a:lnTo>
                    <a:pt x="23" y="43"/>
                  </a:lnTo>
                  <a:cubicBezTo>
                    <a:pt x="25" y="43"/>
                    <a:pt x="28" y="45"/>
                    <a:pt x="31" y="45"/>
                  </a:cubicBezTo>
                  <a:cubicBezTo>
                    <a:pt x="34" y="45"/>
                    <a:pt x="36" y="43"/>
                    <a:pt x="36" y="36"/>
                  </a:cubicBezTo>
                  <a:lnTo>
                    <a:pt x="2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2"/>
            <p:cNvSpPr/>
            <p:nvPr/>
          </p:nvSpPr>
          <p:spPr>
            <a:xfrm rot="1290219">
              <a:off x="2626121" y="3298741"/>
              <a:ext cx="3060" cy="3712"/>
            </a:xfrm>
            <a:custGeom>
              <a:rect b="b" l="l" r="r" t="t"/>
              <a:pathLst>
                <a:path extrusionOk="0" h="84" w="60">
                  <a:moveTo>
                    <a:pt x="12" y="0"/>
                  </a:moveTo>
                  <a:cubicBezTo>
                    <a:pt x="60" y="24"/>
                    <a:pt x="0" y="72"/>
                    <a:pt x="48" y="84"/>
                  </a:cubicBezTo>
                  <a:cubicBezTo>
                    <a:pt x="24" y="60"/>
                    <a:pt x="60"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2"/>
            <p:cNvSpPr/>
            <p:nvPr/>
          </p:nvSpPr>
          <p:spPr>
            <a:xfrm rot="1290219">
              <a:off x="2646518" y="3301219"/>
              <a:ext cx="3673" cy="2651"/>
            </a:xfrm>
            <a:custGeom>
              <a:rect b="b" l="l" r="r" t="t"/>
              <a:pathLst>
                <a:path extrusionOk="0" h="60" w="72">
                  <a:moveTo>
                    <a:pt x="36" y="0"/>
                  </a:moveTo>
                  <a:cubicBezTo>
                    <a:pt x="36" y="24"/>
                    <a:pt x="0" y="60"/>
                    <a:pt x="24" y="60"/>
                  </a:cubicBezTo>
                  <a:cubicBezTo>
                    <a:pt x="72" y="48"/>
                    <a:pt x="36" y="24"/>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2"/>
            <p:cNvSpPr/>
            <p:nvPr/>
          </p:nvSpPr>
          <p:spPr>
            <a:xfrm rot="1290219">
              <a:off x="2628072" y="3309640"/>
              <a:ext cx="5509" cy="5789"/>
            </a:xfrm>
            <a:custGeom>
              <a:rect b="b" l="l" r="r" t="t"/>
              <a:pathLst>
                <a:path extrusionOk="0" h="131" w="108">
                  <a:moveTo>
                    <a:pt x="86" y="63"/>
                  </a:moveTo>
                  <a:cubicBezTo>
                    <a:pt x="89" y="66"/>
                    <a:pt x="92" y="69"/>
                    <a:pt x="96" y="72"/>
                  </a:cubicBezTo>
                  <a:cubicBezTo>
                    <a:pt x="96" y="67"/>
                    <a:pt x="92" y="65"/>
                    <a:pt x="86" y="63"/>
                  </a:cubicBezTo>
                  <a:close/>
                  <a:moveTo>
                    <a:pt x="36" y="1"/>
                  </a:moveTo>
                  <a:cubicBezTo>
                    <a:pt x="24" y="48"/>
                    <a:pt x="36" y="108"/>
                    <a:pt x="0" y="108"/>
                  </a:cubicBezTo>
                  <a:cubicBezTo>
                    <a:pt x="20" y="121"/>
                    <a:pt x="47" y="130"/>
                    <a:pt x="69" y="130"/>
                  </a:cubicBezTo>
                  <a:cubicBezTo>
                    <a:pt x="87" y="130"/>
                    <a:pt x="102" y="124"/>
                    <a:pt x="108" y="108"/>
                  </a:cubicBezTo>
                  <a:cubicBezTo>
                    <a:pt x="72" y="108"/>
                    <a:pt x="60" y="84"/>
                    <a:pt x="60" y="60"/>
                  </a:cubicBezTo>
                  <a:cubicBezTo>
                    <a:pt x="67" y="60"/>
                    <a:pt x="78" y="60"/>
                    <a:pt x="86" y="63"/>
                  </a:cubicBezTo>
                  <a:lnTo>
                    <a:pt x="86" y="63"/>
                  </a:lnTo>
                  <a:cubicBezTo>
                    <a:pt x="60" y="36"/>
                    <a:pt x="58" y="33"/>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2"/>
            <p:cNvSpPr/>
            <p:nvPr/>
          </p:nvSpPr>
          <p:spPr>
            <a:xfrm rot="1290219">
              <a:off x="2644748" y="3303520"/>
              <a:ext cx="4591" cy="3226"/>
            </a:xfrm>
            <a:custGeom>
              <a:rect b="b" l="l" r="r" t="t"/>
              <a:pathLst>
                <a:path extrusionOk="0" h="73" w="90">
                  <a:moveTo>
                    <a:pt x="90" y="1"/>
                  </a:moveTo>
                  <a:lnTo>
                    <a:pt x="90" y="1"/>
                  </a:lnTo>
                  <a:cubicBezTo>
                    <a:pt x="66" y="13"/>
                    <a:pt x="42" y="25"/>
                    <a:pt x="42" y="48"/>
                  </a:cubicBezTo>
                  <a:lnTo>
                    <a:pt x="6" y="48"/>
                  </a:lnTo>
                  <a:cubicBezTo>
                    <a:pt x="1" y="54"/>
                    <a:pt x="0" y="56"/>
                    <a:pt x="3" y="56"/>
                  </a:cubicBezTo>
                  <a:cubicBezTo>
                    <a:pt x="7" y="56"/>
                    <a:pt x="21" y="50"/>
                    <a:pt x="33" y="50"/>
                  </a:cubicBezTo>
                  <a:cubicBezTo>
                    <a:pt x="44" y="50"/>
                    <a:pt x="54" y="55"/>
                    <a:pt x="54" y="72"/>
                  </a:cubicBezTo>
                  <a:cubicBezTo>
                    <a:pt x="66" y="48"/>
                    <a:pt x="90" y="37"/>
                    <a:pt x="9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2"/>
            <p:cNvSpPr/>
            <p:nvPr/>
          </p:nvSpPr>
          <p:spPr>
            <a:xfrm rot="1290219">
              <a:off x="2625710" y="3317296"/>
              <a:ext cx="6121" cy="5302"/>
            </a:xfrm>
            <a:custGeom>
              <a:rect b="b" l="l" r="r" t="t"/>
              <a:pathLst>
                <a:path extrusionOk="0" h="120" w="120">
                  <a:moveTo>
                    <a:pt x="0" y="0"/>
                  </a:moveTo>
                  <a:cubicBezTo>
                    <a:pt x="24" y="60"/>
                    <a:pt x="84" y="108"/>
                    <a:pt x="108" y="119"/>
                  </a:cubicBezTo>
                  <a:lnTo>
                    <a:pt x="119" y="96"/>
                  </a:lnTo>
                  <a:cubicBezTo>
                    <a:pt x="72" y="72"/>
                    <a:pt x="48"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2"/>
            <p:cNvSpPr/>
            <p:nvPr/>
          </p:nvSpPr>
          <p:spPr>
            <a:xfrm rot="1290219">
              <a:off x="2642647" y="3309799"/>
              <a:ext cx="3673" cy="1635"/>
            </a:xfrm>
            <a:custGeom>
              <a:rect b="b" l="l" r="r" t="t"/>
              <a:pathLst>
                <a:path extrusionOk="0" h="37" w="72">
                  <a:moveTo>
                    <a:pt x="36" y="1"/>
                  </a:moveTo>
                  <a:cubicBezTo>
                    <a:pt x="48" y="24"/>
                    <a:pt x="0" y="13"/>
                    <a:pt x="24" y="36"/>
                  </a:cubicBezTo>
                  <a:lnTo>
                    <a:pt x="72" y="24"/>
                  </a:lnTo>
                  <a:cubicBezTo>
                    <a:pt x="72" y="14"/>
                    <a:pt x="70" y="11"/>
                    <a:pt x="67" y="11"/>
                  </a:cubicBezTo>
                  <a:cubicBezTo>
                    <a:pt x="61" y="11"/>
                    <a:pt x="49" y="26"/>
                    <a:pt x="41" y="26"/>
                  </a:cubicBezTo>
                  <a:cubicBezTo>
                    <a:pt x="39" y="26"/>
                    <a:pt x="37" y="26"/>
                    <a:pt x="36" y="24"/>
                  </a:cubicBezTo>
                  <a:cubicBezTo>
                    <a:pt x="48" y="13"/>
                    <a:pt x="48"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2"/>
            <p:cNvSpPr/>
            <p:nvPr/>
          </p:nvSpPr>
          <p:spPr>
            <a:xfrm rot="1290219">
              <a:off x="2646450" y="3315224"/>
              <a:ext cx="3673" cy="2740"/>
            </a:xfrm>
            <a:custGeom>
              <a:rect b="b" l="l" r="r" t="t"/>
              <a:pathLst>
                <a:path extrusionOk="0" h="62" w="72">
                  <a:moveTo>
                    <a:pt x="52" y="1"/>
                  </a:moveTo>
                  <a:cubicBezTo>
                    <a:pt x="38" y="1"/>
                    <a:pt x="36" y="29"/>
                    <a:pt x="1" y="38"/>
                  </a:cubicBezTo>
                  <a:cubicBezTo>
                    <a:pt x="12" y="50"/>
                    <a:pt x="24" y="50"/>
                    <a:pt x="36" y="62"/>
                  </a:cubicBezTo>
                  <a:cubicBezTo>
                    <a:pt x="48" y="50"/>
                    <a:pt x="60" y="26"/>
                    <a:pt x="72" y="14"/>
                  </a:cubicBezTo>
                  <a:cubicBezTo>
                    <a:pt x="63" y="4"/>
                    <a:pt x="56" y="1"/>
                    <a:pt x="5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2"/>
            <p:cNvSpPr/>
            <p:nvPr/>
          </p:nvSpPr>
          <p:spPr>
            <a:xfrm rot="1290219">
              <a:off x="2644779" y="3319344"/>
              <a:ext cx="4897" cy="1105"/>
            </a:xfrm>
            <a:custGeom>
              <a:rect b="b" l="l" r="r" t="t"/>
              <a:pathLst>
                <a:path extrusionOk="0" h="25" w="96">
                  <a:moveTo>
                    <a:pt x="1" y="0"/>
                  </a:moveTo>
                  <a:lnTo>
                    <a:pt x="1" y="12"/>
                  </a:lnTo>
                  <a:cubicBezTo>
                    <a:pt x="36" y="12"/>
                    <a:pt x="60" y="24"/>
                    <a:pt x="96" y="24"/>
                  </a:cubicBezTo>
                  <a:cubicBezTo>
                    <a:pt x="48" y="12"/>
                    <a:pt x="48"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2"/>
            <p:cNvSpPr/>
            <p:nvPr/>
          </p:nvSpPr>
          <p:spPr>
            <a:xfrm rot="1290219">
              <a:off x="2665789" y="3357511"/>
              <a:ext cx="3060" cy="1502"/>
            </a:xfrm>
            <a:custGeom>
              <a:rect b="b" l="l" r="r" t="t"/>
              <a:pathLst>
                <a:path extrusionOk="0" h="34" w="60">
                  <a:moveTo>
                    <a:pt x="4" y="0"/>
                  </a:moveTo>
                  <a:cubicBezTo>
                    <a:pt x="1" y="0"/>
                    <a:pt x="1" y="2"/>
                    <a:pt x="8" y="5"/>
                  </a:cubicBezTo>
                  <a:cubicBezTo>
                    <a:pt x="8" y="23"/>
                    <a:pt x="52" y="34"/>
                    <a:pt x="58" y="34"/>
                  </a:cubicBezTo>
                  <a:cubicBezTo>
                    <a:pt x="59" y="34"/>
                    <a:pt x="56" y="32"/>
                    <a:pt x="43" y="29"/>
                  </a:cubicBezTo>
                  <a:cubicBezTo>
                    <a:pt x="43" y="12"/>
                    <a:pt x="11" y="0"/>
                    <a:pt x="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2"/>
            <p:cNvSpPr/>
            <p:nvPr/>
          </p:nvSpPr>
          <p:spPr>
            <a:xfrm rot="1290219">
              <a:off x="2663414" y="3338316"/>
              <a:ext cx="3724" cy="1458"/>
            </a:xfrm>
            <a:custGeom>
              <a:rect b="b" l="l" r="r" t="t"/>
              <a:pathLst>
                <a:path extrusionOk="0" h="33" w="73">
                  <a:moveTo>
                    <a:pt x="72" y="0"/>
                  </a:moveTo>
                  <a:lnTo>
                    <a:pt x="72" y="0"/>
                  </a:lnTo>
                  <a:cubicBezTo>
                    <a:pt x="60" y="12"/>
                    <a:pt x="13" y="0"/>
                    <a:pt x="1" y="24"/>
                  </a:cubicBezTo>
                  <a:cubicBezTo>
                    <a:pt x="7" y="30"/>
                    <a:pt x="13" y="33"/>
                    <a:pt x="19" y="33"/>
                  </a:cubicBezTo>
                  <a:cubicBezTo>
                    <a:pt x="25" y="33"/>
                    <a:pt x="31" y="30"/>
                    <a:pt x="37" y="24"/>
                  </a:cubicBezTo>
                  <a:cubicBezTo>
                    <a:pt x="60" y="24"/>
                    <a:pt x="72" y="12"/>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2"/>
            <p:cNvSpPr/>
            <p:nvPr/>
          </p:nvSpPr>
          <p:spPr>
            <a:xfrm rot="1290219">
              <a:off x="2684028" y="3315300"/>
              <a:ext cx="3111" cy="2165"/>
            </a:xfrm>
            <a:custGeom>
              <a:rect b="b" l="l" r="r" t="t"/>
              <a:pathLst>
                <a:path extrusionOk="0" h="49" w="61">
                  <a:moveTo>
                    <a:pt x="1" y="0"/>
                  </a:moveTo>
                  <a:lnTo>
                    <a:pt x="1" y="0"/>
                  </a:lnTo>
                  <a:cubicBezTo>
                    <a:pt x="9" y="9"/>
                    <a:pt x="6" y="17"/>
                    <a:pt x="12" y="17"/>
                  </a:cubicBezTo>
                  <a:cubicBezTo>
                    <a:pt x="14" y="17"/>
                    <a:pt x="18" y="16"/>
                    <a:pt x="25" y="12"/>
                  </a:cubicBezTo>
                  <a:cubicBezTo>
                    <a:pt x="25" y="36"/>
                    <a:pt x="37" y="48"/>
                    <a:pt x="61" y="48"/>
                  </a:cubicBezTo>
                  <a:cubicBezTo>
                    <a:pt x="49" y="36"/>
                    <a:pt x="37"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2"/>
            <p:cNvSpPr/>
            <p:nvPr/>
          </p:nvSpPr>
          <p:spPr>
            <a:xfrm rot="1290219">
              <a:off x="2683867" y="3306602"/>
              <a:ext cx="1887" cy="707"/>
            </a:xfrm>
            <a:custGeom>
              <a:rect b="b" l="l" r="r" t="t"/>
              <a:pathLst>
                <a:path extrusionOk="0" h="16" w="37">
                  <a:moveTo>
                    <a:pt x="18" y="1"/>
                  </a:moveTo>
                  <a:cubicBezTo>
                    <a:pt x="9" y="1"/>
                    <a:pt x="0" y="4"/>
                    <a:pt x="0" y="10"/>
                  </a:cubicBezTo>
                  <a:cubicBezTo>
                    <a:pt x="8" y="10"/>
                    <a:pt x="11" y="15"/>
                    <a:pt x="19" y="15"/>
                  </a:cubicBezTo>
                  <a:cubicBezTo>
                    <a:pt x="23" y="15"/>
                    <a:pt x="28" y="14"/>
                    <a:pt x="36" y="10"/>
                  </a:cubicBezTo>
                  <a:cubicBezTo>
                    <a:pt x="36" y="4"/>
                    <a:pt x="27" y="1"/>
                    <a:pt x="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2"/>
            <p:cNvSpPr/>
            <p:nvPr/>
          </p:nvSpPr>
          <p:spPr>
            <a:xfrm rot="1290219">
              <a:off x="2640173" y="3220125"/>
              <a:ext cx="1887" cy="1414"/>
            </a:xfrm>
            <a:custGeom>
              <a:rect b="b" l="l" r="r" t="t"/>
              <a:pathLst>
                <a:path extrusionOk="0" h="32" w="37">
                  <a:moveTo>
                    <a:pt x="15" y="0"/>
                  </a:moveTo>
                  <a:cubicBezTo>
                    <a:pt x="6" y="0"/>
                    <a:pt x="1" y="8"/>
                    <a:pt x="1" y="31"/>
                  </a:cubicBezTo>
                  <a:cubicBezTo>
                    <a:pt x="25" y="31"/>
                    <a:pt x="13" y="7"/>
                    <a:pt x="37" y="7"/>
                  </a:cubicBezTo>
                  <a:cubicBezTo>
                    <a:pt x="28" y="3"/>
                    <a:pt x="21" y="0"/>
                    <a:pt x="1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2"/>
            <p:cNvSpPr/>
            <p:nvPr/>
          </p:nvSpPr>
          <p:spPr>
            <a:xfrm rot="1290219">
              <a:off x="2637611" y="3218077"/>
              <a:ext cx="663" cy="1635"/>
            </a:xfrm>
            <a:custGeom>
              <a:rect b="b" l="l" r="r" t="t"/>
              <a:pathLst>
                <a:path extrusionOk="0" h="37" w="13">
                  <a:moveTo>
                    <a:pt x="0" y="0"/>
                  </a:moveTo>
                  <a:lnTo>
                    <a:pt x="12" y="36"/>
                  </a:lnTo>
                  <a:lnTo>
                    <a:pt x="12" y="24"/>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2"/>
            <p:cNvSpPr/>
            <p:nvPr/>
          </p:nvSpPr>
          <p:spPr>
            <a:xfrm rot="1290219">
              <a:off x="2630067" y="3212343"/>
              <a:ext cx="1275" cy="574"/>
            </a:xfrm>
            <a:custGeom>
              <a:rect b="b" l="l" r="r" t="t"/>
              <a:pathLst>
                <a:path extrusionOk="0" h="13" w="25">
                  <a:moveTo>
                    <a:pt x="25" y="1"/>
                  </a:moveTo>
                  <a:lnTo>
                    <a:pt x="25" y="1"/>
                  </a:lnTo>
                  <a:cubicBezTo>
                    <a:pt x="13" y="1"/>
                    <a:pt x="1" y="13"/>
                    <a:pt x="13" y="13"/>
                  </a:cubicBezTo>
                  <a:cubicBezTo>
                    <a:pt x="13" y="13"/>
                    <a:pt x="13" y="1"/>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2"/>
            <p:cNvSpPr/>
            <p:nvPr/>
          </p:nvSpPr>
          <p:spPr>
            <a:xfrm rot="1290219">
              <a:off x="2631206" y="3212792"/>
              <a:ext cx="1275" cy="574"/>
            </a:xfrm>
            <a:custGeom>
              <a:rect b="b" l="l" r="r" t="t"/>
              <a:pathLst>
                <a:path extrusionOk="0" h="13" w="25">
                  <a:moveTo>
                    <a:pt x="1" y="1"/>
                  </a:moveTo>
                  <a:cubicBezTo>
                    <a:pt x="13" y="1"/>
                    <a:pt x="13" y="1"/>
                    <a:pt x="13" y="13"/>
                  </a:cubicBez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2"/>
            <p:cNvSpPr/>
            <p:nvPr/>
          </p:nvSpPr>
          <p:spPr>
            <a:xfrm rot="1290219">
              <a:off x="2627074" y="3210762"/>
              <a:ext cx="4285" cy="3181"/>
            </a:xfrm>
            <a:custGeom>
              <a:rect b="b" l="l" r="r" t="t"/>
              <a:pathLst>
                <a:path extrusionOk="0" h="72" w="84">
                  <a:moveTo>
                    <a:pt x="48" y="0"/>
                  </a:moveTo>
                  <a:lnTo>
                    <a:pt x="12" y="24"/>
                  </a:lnTo>
                  <a:lnTo>
                    <a:pt x="36" y="72"/>
                  </a:lnTo>
                  <a:cubicBezTo>
                    <a:pt x="84" y="60"/>
                    <a:pt x="0" y="36"/>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2"/>
            <p:cNvSpPr/>
            <p:nvPr/>
          </p:nvSpPr>
          <p:spPr>
            <a:xfrm rot="1290219">
              <a:off x="2610185" y="3205491"/>
              <a:ext cx="10967" cy="5037"/>
            </a:xfrm>
            <a:custGeom>
              <a:rect b="b" l="l" r="r" t="t"/>
              <a:pathLst>
                <a:path extrusionOk="0" h="114" w="215">
                  <a:moveTo>
                    <a:pt x="107" y="0"/>
                  </a:moveTo>
                  <a:lnTo>
                    <a:pt x="107" y="0"/>
                  </a:lnTo>
                  <a:cubicBezTo>
                    <a:pt x="0" y="12"/>
                    <a:pt x="119" y="95"/>
                    <a:pt x="0" y="107"/>
                  </a:cubicBezTo>
                  <a:cubicBezTo>
                    <a:pt x="12" y="111"/>
                    <a:pt x="22" y="113"/>
                    <a:pt x="31" y="113"/>
                  </a:cubicBezTo>
                  <a:cubicBezTo>
                    <a:pt x="87" y="113"/>
                    <a:pt x="78" y="38"/>
                    <a:pt x="129" y="38"/>
                  </a:cubicBezTo>
                  <a:cubicBezTo>
                    <a:pt x="139" y="38"/>
                    <a:pt x="151" y="41"/>
                    <a:pt x="167" y="48"/>
                  </a:cubicBezTo>
                  <a:cubicBezTo>
                    <a:pt x="135" y="16"/>
                    <a:pt x="161" y="16"/>
                    <a:pt x="186" y="16"/>
                  </a:cubicBezTo>
                  <a:lnTo>
                    <a:pt x="186" y="16"/>
                  </a:lnTo>
                  <a:cubicBezTo>
                    <a:pt x="198" y="16"/>
                    <a:pt x="210" y="16"/>
                    <a:pt x="214" y="12"/>
                  </a:cubicBezTo>
                  <a:cubicBezTo>
                    <a:pt x="209" y="8"/>
                    <a:pt x="203" y="7"/>
                    <a:pt x="197" y="7"/>
                  </a:cubicBezTo>
                  <a:cubicBezTo>
                    <a:pt x="174" y="7"/>
                    <a:pt x="148" y="24"/>
                    <a:pt x="130" y="24"/>
                  </a:cubicBezTo>
                  <a:cubicBezTo>
                    <a:pt x="119" y="24"/>
                    <a:pt x="111" y="19"/>
                    <a:pt x="10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2"/>
            <p:cNvSpPr/>
            <p:nvPr/>
          </p:nvSpPr>
          <p:spPr>
            <a:xfrm rot="1290219">
              <a:off x="2617779" y="3210644"/>
              <a:ext cx="2856" cy="1502"/>
            </a:xfrm>
            <a:custGeom>
              <a:rect b="b" l="l" r="r" t="t"/>
              <a:pathLst>
                <a:path extrusionOk="0" h="34" w="56">
                  <a:moveTo>
                    <a:pt x="25" y="0"/>
                  </a:moveTo>
                  <a:cubicBezTo>
                    <a:pt x="15" y="0"/>
                    <a:pt x="5" y="4"/>
                    <a:pt x="1" y="13"/>
                  </a:cubicBezTo>
                  <a:cubicBezTo>
                    <a:pt x="10" y="13"/>
                    <a:pt x="25" y="33"/>
                    <a:pt x="38" y="33"/>
                  </a:cubicBezTo>
                  <a:cubicBezTo>
                    <a:pt x="42" y="33"/>
                    <a:pt x="45" y="31"/>
                    <a:pt x="48" y="25"/>
                  </a:cubicBezTo>
                  <a:cubicBezTo>
                    <a:pt x="56" y="11"/>
                    <a:pt x="40" y="0"/>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2"/>
            <p:cNvSpPr/>
            <p:nvPr/>
          </p:nvSpPr>
          <p:spPr>
            <a:xfrm rot="1290219">
              <a:off x="2609542" y="3202847"/>
              <a:ext cx="2448" cy="1060"/>
            </a:xfrm>
            <a:custGeom>
              <a:rect b="b" l="l" r="r" t="t"/>
              <a:pathLst>
                <a:path extrusionOk="0" h="24" w="48">
                  <a:moveTo>
                    <a:pt x="12" y="0"/>
                  </a:moveTo>
                  <a:lnTo>
                    <a:pt x="0" y="12"/>
                  </a:lnTo>
                  <a:lnTo>
                    <a:pt x="48" y="24"/>
                  </a:ln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2"/>
            <p:cNvSpPr/>
            <p:nvPr/>
          </p:nvSpPr>
          <p:spPr>
            <a:xfrm rot="1290219">
              <a:off x="2605548" y="3200097"/>
              <a:ext cx="2244" cy="1105"/>
            </a:xfrm>
            <a:custGeom>
              <a:rect b="b" l="l" r="r" t="t"/>
              <a:pathLst>
                <a:path extrusionOk="0" h="25" w="44">
                  <a:moveTo>
                    <a:pt x="44" y="0"/>
                  </a:moveTo>
                  <a:lnTo>
                    <a:pt x="39" y="5"/>
                  </a:lnTo>
                  <a:lnTo>
                    <a:pt x="39" y="5"/>
                  </a:lnTo>
                  <a:cubicBezTo>
                    <a:pt x="42" y="4"/>
                    <a:pt x="44" y="3"/>
                    <a:pt x="44" y="0"/>
                  </a:cubicBezTo>
                  <a:close/>
                  <a:moveTo>
                    <a:pt x="39" y="5"/>
                  </a:moveTo>
                  <a:lnTo>
                    <a:pt x="39" y="5"/>
                  </a:lnTo>
                  <a:cubicBezTo>
                    <a:pt x="27" y="9"/>
                    <a:pt x="1" y="5"/>
                    <a:pt x="20" y="24"/>
                  </a:cubicBezTo>
                  <a:lnTo>
                    <a:pt x="39" y="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2"/>
            <p:cNvSpPr/>
            <p:nvPr/>
          </p:nvSpPr>
          <p:spPr>
            <a:xfrm rot="1290219">
              <a:off x="2596250" y="3195381"/>
              <a:ext cx="2703" cy="2254"/>
            </a:xfrm>
            <a:custGeom>
              <a:rect b="b" l="l" r="r" t="t"/>
              <a:pathLst>
                <a:path extrusionOk="0" h="51" w="53">
                  <a:moveTo>
                    <a:pt x="44" y="0"/>
                  </a:moveTo>
                  <a:cubicBezTo>
                    <a:pt x="16" y="0"/>
                    <a:pt x="0" y="51"/>
                    <a:pt x="40" y="51"/>
                  </a:cubicBezTo>
                  <a:cubicBezTo>
                    <a:pt x="43" y="51"/>
                    <a:pt x="48" y="50"/>
                    <a:pt x="52" y="49"/>
                  </a:cubicBezTo>
                  <a:lnTo>
                    <a:pt x="40" y="49"/>
                  </a:lnTo>
                  <a:cubicBezTo>
                    <a:pt x="40" y="37"/>
                    <a:pt x="5" y="2"/>
                    <a:pt x="52" y="2"/>
                  </a:cubicBezTo>
                  <a:cubicBezTo>
                    <a:pt x="49" y="1"/>
                    <a:pt x="47" y="0"/>
                    <a:pt x="4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2"/>
            <p:cNvSpPr/>
            <p:nvPr/>
          </p:nvSpPr>
          <p:spPr>
            <a:xfrm rot="1290219">
              <a:off x="2578365" y="3192913"/>
              <a:ext cx="3060" cy="1105"/>
            </a:xfrm>
            <a:custGeom>
              <a:rect b="b" l="l" r="r" t="t"/>
              <a:pathLst>
                <a:path extrusionOk="0" h="25" w="60">
                  <a:moveTo>
                    <a:pt x="48" y="1"/>
                  </a:moveTo>
                  <a:lnTo>
                    <a:pt x="0" y="13"/>
                  </a:lnTo>
                  <a:lnTo>
                    <a:pt x="12" y="25"/>
                  </a:lnTo>
                  <a:cubicBezTo>
                    <a:pt x="36" y="25"/>
                    <a:pt x="60" y="13"/>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2"/>
            <p:cNvSpPr/>
            <p:nvPr/>
          </p:nvSpPr>
          <p:spPr>
            <a:xfrm rot="1290219">
              <a:off x="2576743" y="3202131"/>
              <a:ext cx="4285" cy="972"/>
            </a:xfrm>
            <a:custGeom>
              <a:rect b="b" l="l" r="r" t="t"/>
              <a:pathLst>
                <a:path extrusionOk="0" h="22" w="84">
                  <a:moveTo>
                    <a:pt x="0" y="0"/>
                  </a:moveTo>
                  <a:cubicBezTo>
                    <a:pt x="8" y="17"/>
                    <a:pt x="17" y="22"/>
                    <a:pt x="26" y="22"/>
                  </a:cubicBezTo>
                  <a:cubicBezTo>
                    <a:pt x="37" y="22"/>
                    <a:pt x="50" y="13"/>
                    <a:pt x="65" y="11"/>
                  </a:cubicBezTo>
                  <a:lnTo>
                    <a:pt x="65" y="11"/>
                  </a:lnTo>
                  <a:cubicBezTo>
                    <a:pt x="70" y="12"/>
                    <a:pt x="76" y="12"/>
                    <a:pt x="84" y="12"/>
                  </a:cubicBezTo>
                  <a:cubicBezTo>
                    <a:pt x="79" y="11"/>
                    <a:pt x="75" y="10"/>
                    <a:pt x="71" y="10"/>
                  </a:cubicBezTo>
                  <a:cubicBezTo>
                    <a:pt x="69" y="10"/>
                    <a:pt x="67" y="10"/>
                    <a:pt x="65" y="11"/>
                  </a:cubicBezTo>
                  <a:lnTo>
                    <a:pt x="65" y="11"/>
                  </a:lnTo>
                  <a:cubicBezTo>
                    <a:pt x="46" y="8"/>
                    <a:pt x="37"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2"/>
            <p:cNvSpPr/>
            <p:nvPr/>
          </p:nvSpPr>
          <p:spPr>
            <a:xfrm rot="1290219">
              <a:off x="2576909" y="3189387"/>
              <a:ext cx="2499" cy="1149"/>
            </a:xfrm>
            <a:custGeom>
              <a:rect b="b" l="l" r="r" t="t"/>
              <a:pathLst>
                <a:path extrusionOk="0" h="26" w="49">
                  <a:moveTo>
                    <a:pt x="28" y="0"/>
                  </a:moveTo>
                  <a:cubicBezTo>
                    <a:pt x="14" y="0"/>
                    <a:pt x="1" y="10"/>
                    <a:pt x="1" y="25"/>
                  </a:cubicBezTo>
                  <a:cubicBezTo>
                    <a:pt x="7" y="13"/>
                    <a:pt x="16" y="10"/>
                    <a:pt x="25" y="10"/>
                  </a:cubicBezTo>
                  <a:cubicBezTo>
                    <a:pt x="33" y="10"/>
                    <a:pt x="42" y="13"/>
                    <a:pt x="48" y="13"/>
                  </a:cubicBezTo>
                  <a:cubicBezTo>
                    <a:pt x="44" y="4"/>
                    <a:pt x="36" y="0"/>
                    <a:pt x="2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2"/>
            <p:cNvSpPr/>
            <p:nvPr/>
          </p:nvSpPr>
          <p:spPr>
            <a:xfrm rot="1290219">
              <a:off x="2566532" y="3186208"/>
              <a:ext cx="9130" cy="5877"/>
            </a:xfrm>
            <a:custGeom>
              <a:rect b="b" l="l" r="r" t="t"/>
              <a:pathLst>
                <a:path extrusionOk="0" h="133" w="179">
                  <a:moveTo>
                    <a:pt x="169" y="0"/>
                  </a:moveTo>
                  <a:cubicBezTo>
                    <a:pt x="135" y="0"/>
                    <a:pt x="140" y="55"/>
                    <a:pt x="112" y="60"/>
                  </a:cubicBezTo>
                  <a:lnTo>
                    <a:pt x="112" y="60"/>
                  </a:lnTo>
                  <a:cubicBezTo>
                    <a:pt x="110" y="60"/>
                    <a:pt x="108" y="59"/>
                    <a:pt x="106" y="59"/>
                  </a:cubicBezTo>
                  <a:lnTo>
                    <a:pt x="106" y="59"/>
                  </a:lnTo>
                  <a:cubicBezTo>
                    <a:pt x="107" y="59"/>
                    <a:pt x="107" y="60"/>
                    <a:pt x="107" y="61"/>
                  </a:cubicBezTo>
                  <a:cubicBezTo>
                    <a:pt x="109" y="61"/>
                    <a:pt x="111" y="61"/>
                    <a:pt x="112" y="60"/>
                  </a:cubicBezTo>
                  <a:lnTo>
                    <a:pt x="112" y="60"/>
                  </a:lnTo>
                  <a:cubicBezTo>
                    <a:pt x="118" y="64"/>
                    <a:pt x="125" y="71"/>
                    <a:pt x="131" y="85"/>
                  </a:cubicBezTo>
                  <a:lnTo>
                    <a:pt x="179" y="1"/>
                  </a:lnTo>
                  <a:cubicBezTo>
                    <a:pt x="175" y="0"/>
                    <a:pt x="172" y="0"/>
                    <a:pt x="169" y="0"/>
                  </a:cubicBezTo>
                  <a:close/>
                  <a:moveTo>
                    <a:pt x="57" y="6"/>
                  </a:moveTo>
                  <a:cubicBezTo>
                    <a:pt x="35" y="6"/>
                    <a:pt x="15" y="14"/>
                    <a:pt x="0" y="37"/>
                  </a:cubicBezTo>
                  <a:cubicBezTo>
                    <a:pt x="12" y="49"/>
                    <a:pt x="24" y="109"/>
                    <a:pt x="12" y="132"/>
                  </a:cubicBezTo>
                  <a:cubicBezTo>
                    <a:pt x="56" y="115"/>
                    <a:pt x="81" y="59"/>
                    <a:pt x="105" y="59"/>
                  </a:cubicBezTo>
                  <a:cubicBezTo>
                    <a:pt x="105" y="59"/>
                    <a:pt x="106" y="59"/>
                    <a:pt x="106" y="59"/>
                  </a:cubicBezTo>
                  <a:lnTo>
                    <a:pt x="106" y="59"/>
                  </a:lnTo>
                  <a:cubicBezTo>
                    <a:pt x="96" y="36"/>
                    <a:pt x="107" y="25"/>
                    <a:pt x="96" y="13"/>
                  </a:cubicBezTo>
                  <a:cubicBezTo>
                    <a:pt x="82" y="9"/>
                    <a:pt x="69" y="6"/>
                    <a:pt x="57" y="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2"/>
            <p:cNvSpPr/>
            <p:nvPr/>
          </p:nvSpPr>
          <p:spPr>
            <a:xfrm rot="1290219">
              <a:off x="2573260" y="3196041"/>
              <a:ext cx="3111" cy="2695"/>
            </a:xfrm>
            <a:custGeom>
              <a:rect b="b" l="l" r="r" t="t"/>
              <a:pathLst>
                <a:path extrusionOk="0" h="61" w="61">
                  <a:moveTo>
                    <a:pt x="25" y="1"/>
                  </a:moveTo>
                  <a:cubicBezTo>
                    <a:pt x="37" y="25"/>
                    <a:pt x="13" y="25"/>
                    <a:pt x="1" y="37"/>
                  </a:cubicBezTo>
                  <a:cubicBezTo>
                    <a:pt x="4" y="54"/>
                    <a:pt x="10" y="60"/>
                    <a:pt x="16" y="60"/>
                  </a:cubicBezTo>
                  <a:cubicBezTo>
                    <a:pt x="32" y="60"/>
                    <a:pt x="52" y="25"/>
                    <a:pt x="60" y="25"/>
                  </a:cubicBezTo>
                  <a:lnTo>
                    <a:pt x="2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2"/>
            <p:cNvSpPr/>
            <p:nvPr/>
          </p:nvSpPr>
          <p:spPr>
            <a:xfrm rot="1290219">
              <a:off x="2552279" y="3184921"/>
              <a:ext cx="3111" cy="1105"/>
            </a:xfrm>
            <a:custGeom>
              <a:rect b="b" l="l" r="r" t="t"/>
              <a:pathLst>
                <a:path extrusionOk="0" h="25" w="61">
                  <a:moveTo>
                    <a:pt x="60" y="0"/>
                  </a:moveTo>
                  <a:lnTo>
                    <a:pt x="1" y="24"/>
                  </a:lnTo>
                  <a:lnTo>
                    <a:pt x="24" y="24"/>
                  </a:lnTo>
                  <a:lnTo>
                    <a:pt x="6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2"/>
            <p:cNvSpPr/>
            <p:nvPr/>
          </p:nvSpPr>
          <p:spPr>
            <a:xfrm rot="1290219">
              <a:off x="2550834" y="3183113"/>
              <a:ext cx="2499" cy="1635"/>
            </a:xfrm>
            <a:custGeom>
              <a:rect b="b" l="l" r="r" t="t"/>
              <a:pathLst>
                <a:path extrusionOk="0" h="37" w="49">
                  <a:moveTo>
                    <a:pt x="48" y="1"/>
                  </a:moveTo>
                  <a:cubicBezTo>
                    <a:pt x="37" y="13"/>
                    <a:pt x="13" y="24"/>
                    <a:pt x="1" y="36"/>
                  </a:cubicBezTo>
                  <a:cubicBezTo>
                    <a:pt x="25" y="24"/>
                    <a:pt x="37" y="24"/>
                    <a:pt x="48" y="13"/>
                  </a:cubicBez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2"/>
            <p:cNvSpPr/>
            <p:nvPr/>
          </p:nvSpPr>
          <p:spPr>
            <a:xfrm rot="1290219">
              <a:off x="2550068" y="3182194"/>
              <a:ext cx="2448" cy="574"/>
            </a:xfrm>
            <a:custGeom>
              <a:rect b="b" l="l" r="r" t="t"/>
              <a:pathLst>
                <a:path extrusionOk="0" h="13" w="48">
                  <a:moveTo>
                    <a:pt x="48" y="1"/>
                  </a:moveTo>
                  <a:lnTo>
                    <a:pt x="0" y="13"/>
                  </a:lnTo>
                  <a:lnTo>
                    <a:pt x="12" y="13"/>
                  </a:ln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2"/>
            <p:cNvSpPr/>
            <p:nvPr/>
          </p:nvSpPr>
          <p:spPr>
            <a:xfrm rot="1290219">
              <a:off x="2542847" y="3180676"/>
              <a:ext cx="3316" cy="1105"/>
            </a:xfrm>
            <a:custGeom>
              <a:rect b="b" l="l" r="r" t="t"/>
              <a:pathLst>
                <a:path extrusionOk="0" h="25" w="65">
                  <a:moveTo>
                    <a:pt x="0" y="1"/>
                  </a:moveTo>
                  <a:lnTo>
                    <a:pt x="12" y="24"/>
                  </a:lnTo>
                  <a:cubicBezTo>
                    <a:pt x="17" y="22"/>
                    <a:pt x="23" y="21"/>
                    <a:pt x="29" y="21"/>
                  </a:cubicBezTo>
                  <a:cubicBezTo>
                    <a:pt x="40" y="21"/>
                    <a:pt x="50" y="24"/>
                    <a:pt x="56" y="24"/>
                  </a:cubicBezTo>
                  <a:cubicBezTo>
                    <a:pt x="62" y="24"/>
                    <a:pt x="64" y="21"/>
                    <a:pt x="60" y="12"/>
                  </a:cubicBezTo>
                  <a:lnTo>
                    <a:pt x="60" y="12"/>
                  </a:lnTo>
                  <a:cubicBezTo>
                    <a:pt x="55" y="17"/>
                    <a:pt x="46" y="20"/>
                    <a:pt x="36" y="20"/>
                  </a:cubicBezTo>
                  <a:cubicBezTo>
                    <a:pt x="22" y="20"/>
                    <a:pt x="7" y="14"/>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2"/>
            <p:cNvSpPr/>
            <p:nvPr/>
          </p:nvSpPr>
          <p:spPr>
            <a:xfrm rot="1290219">
              <a:off x="2518403" y="3202841"/>
              <a:ext cx="1275" cy="1591"/>
            </a:xfrm>
            <a:custGeom>
              <a:rect b="b" l="l" r="r" t="t"/>
              <a:pathLst>
                <a:path extrusionOk="0" h="36" w="25">
                  <a:moveTo>
                    <a:pt x="1" y="0"/>
                  </a:moveTo>
                  <a:lnTo>
                    <a:pt x="1" y="36"/>
                  </a:lnTo>
                  <a:lnTo>
                    <a:pt x="13" y="36"/>
                  </a:lnTo>
                  <a:cubicBezTo>
                    <a:pt x="25" y="24"/>
                    <a:pt x="13"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2"/>
            <p:cNvSpPr/>
            <p:nvPr/>
          </p:nvSpPr>
          <p:spPr>
            <a:xfrm rot="1290219">
              <a:off x="2513219" y="3200844"/>
              <a:ext cx="4897" cy="2784"/>
            </a:xfrm>
            <a:custGeom>
              <a:rect b="b" l="l" r="r" t="t"/>
              <a:pathLst>
                <a:path extrusionOk="0" h="63" w="96">
                  <a:moveTo>
                    <a:pt x="86" y="1"/>
                  </a:moveTo>
                  <a:cubicBezTo>
                    <a:pt x="68" y="1"/>
                    <a:pt x="55" y="27"/>
                    <a:pt x="24" y="27"/>
                  </a:cubicBezTo>
                  <a:lnTo>
                    <a:pt x="36" y="3"/>
                  </a:lnTo>
                  <a:lnTo>
                    <a:pt x="1" y="63"/>
                  </a:lnTo>
                  <a:cubicBezTo>
                    <a:pt x="60" y="63"/>
                    <a:pt x="48" y="15"/>
                    <a:pt x="96" y="3"/>
                  </a:cubicBezTo>
                  <a:cubicBezTo>
                    <a:pt x="92" y="2"/>
                    <a:pt x="89" y="1"/>
                    <a:pt x="8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2"/>
            <p:cNvSpPr/>
            <p:nvPr/>
          </p:nvSpPr>
          <p:spPr>
            <a:xfrm rot="1290219">
              <a:off x="2462978" y="3192855"/>
              <a:ext cx="6325" cy="5612"/>
            </a:xfrm>
            <a:custGeom>
              <a:rect b="b" l="l" r="r" t="t"/>
              <a:pathLst>
                <a:path extrusionOk="0" h="127" w="124">
                  <a:moveTo>
                    <a:pt x="123" y="0"/>
                  </a:moveTo>
                  <a:lnTo>
                    <a:pt x="123" y="0"/>
                  </a:lnTo>
                  <a:cubicBezTo>
                    <a:pt x="88" y="36"/>
                    <a:pt x="52" y="48"/>
                    <a:pt x="4" y="84"/>
                  </a:cubicBezTo>
                  <a:cubicBezTo>
                    <a:pt x="14" y="93"/>
                    <a:pt x="0" y="126"/>
                    <a:pt x="1" y="126"/>
                  </a:cubicBezTo>
                  <a:cubicBezTo>
                    <a:pt x="1" y="126"/>
                    <a:pt x="2" y="124"/>
                    <a:pt x="4" y="119"/>
                  </a:cubicBezTo>
                  <a:lnTo>
                    <a:pt x="52" y="84"/>
                  </a:lnTo>
                  <a:lnTo>
                    <a:pt x="52" y="108"/>
                  </a:lnTo>
                  <a:cubicBezTo>
                    <a:pt x="111" y="108"/>
                    <a:pt x="64" y="60"/>
                    <a:pt x="111" y="60"/>
                  </a:cubicBezTo>
                  <a:cubicBezTo>
                    <a:pt x="111" y="24"/>
                    <a:pt x="99" y="36"/>
                    <a:pt x="12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2"/>
            <p:cNvSpPr/>
            <p:nvPr/>
          </p:nvSpPr>
          <p:spPr>
            <a:xfrm rot="1290219">
              <a:off x="2538160" y="3210526"/>
              <a:ext cx="4897" cy="10561"/>
            </a:xfrm>
            <a:custGeom>
              <a:rect b="b" l="l" r="r" t="t"/>
              <a:pathLst>
                <a:path extrusionOk="0" h="239" w="96">
                  <a:moveTo>
                    <a:pt x="72" y="0"/>
                  </a:moveTo>
                  <a:lnTo>
                    <a:pt x="72" y="0"/>
                  </a:lnTo>
                  <a:cubicBezTo>
                    <a:pt x="12" y="72"/>
                    <a:pt x="0" y="203"/>
                    <a:pt x="48" y="239"/>
                  </a:cubicBezTo>
                  <a:cubicBezTo>
                    <a:pt x="36" y="143"/>
                    <a:pt x="95" y="72"/>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2"/>
            <p:cNvSpPr/>
            <p:nvPr/>
          </p:nvSpPr>
          <p:spPr>
            <a:xfrm rot="1290219">
              <a:off x="2541827" y="3216080"/>
              <a:ext cx="1275" cy="3712"/>
            </a:xfrm>
            <a:custGeom>
              <a:rect b="b" l="l" r="r" t="t"/>
              <a:pathLst>
                <a:path extrusionOk="0" h="84" w="25">
                  <a:moveTo>
                    <a:pt x="1" y="1"/>
                  </a:moveTo>
                  <a:lnTo>
                    <a:pt x="24" y="84"/>
                  </a:lnTo>
                  <a:lnTo>
                    <a:pt x="24" y="24"/>
                  </a:ln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2"/>
            <p:cNvSpPr/>
            <p:nvPr/>
          </p:nvSpPr>
          <p:spPr>
            <a:xfrm rot="1290219">
              <a:off x="2544207" y="3215817"/>
              <a:ext cx="663" cy="5302"/>
            </a:xfrm>
            <a:custGeom>
              <a:rect b="b" l="l" r="r" t="t"/>
              <a:pathLst>
                <a:path extrusionOk="0" h="120" w="13">
                  <a:moveTo>
                    <a:pt x="12" y="1"/>
                  </a:moveTo>
                  <a:lnTo>
                    <a:pt x="0" y="13"/>
                  </a:lnTo>
                  <a:lnTo>
                    <a:pt x="0" y="120"/>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2"/>
            <p:cNvSpPr/>
            <p:nvPr/>
          </p:nvSpPr>
          <p:spPr>
            <a:xfrm rot="1290219">
              <a:off x="2530976" y="3220625"/>
              <a:ext cx="7498" cy="10561"/>
            </a:xfrm>
            <a:custGeom>
              <a:rect b="b" l="l" r="r" t="t"/>
              <a:pathLst>
                <a:path extrusionOk="0" h="239" w="147">
                  <a:moveTo>
                    <a:pt x="99" y="0"/>
                  </a:moveTo>
                  <a:cubicBezTo>
                    <a:pt x="65" y="0"/>
                    <a:pt x="63" y="169"/>
                    <a:pt x="24" y="169"/>
                  </a:cubicBezTo>
                  <a:cubicBezTo>
                    <a:pt x="21" y="169"/>
                    <a:pt x="18" y="168"/>
                    <a:pt x="16" y="167"/>
                  </a:cubicBezTo>
                  <a:cubicBezTo>
                    <a:pt x="1" y="212"/>
                    <a:pt x="3" y="221"/>
                    <a:pt x="11" y="221"/>
                  </a:cubicBezTo>
                  <a:cubicBezTo>
                    <a:pt x="16" y="221"/>
                    <a:pt x="25" y="217"/>
                    <a:pt x="33" y="217"/>
                  </a:cubicBezTo>
                  <a:cubicBezTo>
                    <a:pt x="41" y="217"/>
                    <a:pt x="48" y="221"/>
                    <a:pt x="51" y="238"/>
                  </a:cubicBezTo>
                  <a:cubicBezTo>
                    <a:pt x="51" y="203"/>
                    <a:pt x="51" y="179"/>
                    <a:pt x="51" y="155"/>
                  </a:cubicBezTo>
                  <a:cubicBezTo>
                    <a:pt x="65" y="139"/>
                    <a:pt x="74" y="133"/>
                    <a:pt x="82" y="133"/>
                  </a:cubicBezTo>
                  <a:cubicBezTo>
                    <a:pt x="102" y="133"/>
                    <a:pt x="104" y="178"/>
                    <a:pt x="114" y="178"/>
                  </a:cubicBezTo>
                  <a:cubicBezTo>
                    <a:pt x="116" y="178"/>
                    <a:pt x="119" y="175"/>
                    <a:pt x="123" y="167"/>
                  </a:cubicBezTo>
                  <a:cubicBezTo>
                    <a:pt x="147" y="72"/>
                    <a:pt x="63" y="119"/>
                    <a:pt x="9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2"/>
            <p:cNvSpPr/>
            <p:nvPr/>
          </p:nvSpPr>
          <p:spPr>
            <a:xfrm rot="1290219">
              <a:off x="2628742" y="3403289"/>
              <a:ext cx="612" cy="309"/>
            </a:xfrm>
            <a:custGeom>
              <a:rect b="b" l="l" r="r" t="t"/>
              <a:pathLst>
                <a:path extrusionOk="0" h="7" w="12">
                  <a:moveTo>
                    <a:pt x="3" y="1"/>
                  </a:moveTo>
                  <a:cubicBezTo>
                    <a:pt x="1" y="1"/>
                    <a:pt x="0" y="2"/>
                    <a:pt x="0" y="6"/>
                  </a:cubicBezTo>
                  <a:lnTo>
                    <a:pt x="12" y="6"/>
                  </a:lnTo>
                  <a:cubicBezTo>
                    <a:pt x="12" y="6"/>
                    <a:pt x="7" y="1"/>
                    <a:pt x="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2"/>
            <p:cNvSpPr/>
            <p:nvPr/>
          </p:nvSpPr>
          <p:spPr>
            <a:xfrm rot="1290219">
              <a:off x="2686003" y="3408988"/>
              <a:ext cx="2448" cy="1105"/>
            </a:xfrm>
            <a:custGeom>
              <a:rect b="b" l="l" r="r" t="t"/>
              <a:pathLst>
                <a:path extrusionOk="0" h="25" w="48">
                  <a:moveTo>
                    <a:pt x="24" y="1"/>
                  </a:moveTo>
                  <a:lnTo>
                    <a:pt x="0" y="25"/>
                  </a:lnTo>
                  <a:cubicBezTo>
                    <a:pt x="24" y="25"/>
                    <a:pt x="36" y="13"/>
                    <a:pt x="48" y="13"/>
                  </a:cubicBezTo>
                  <a:cubicBezTo>
                    <a:pt x="48" y="13"/>
                    <a:pt x="36"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2"/>
            <p:cNvSpPr/>
            <p:nvPr/>
          </p:nvSpPr>
          <p:spPr>
            <a:xfrm rot="1290219">
              <a:off x="2590204" y="3388210"/>
              <a:ext cx="2448" cy="1060"/>
            </a:xfrm>
            <a:custGeom>
              <a:rect b="b" l="l" r="r" t="t"/>
              <a:pathLst>
                <a:path extrusionOk="0" h="24" w="48">
                  <a:moveTo>
                    <a:pt x="0" y="0"/>
                  </a:moveTo>
                  <a:cubicBezTo>
                    <a:pt x="12" y="12"/>
                    <a:pt x="24" y="24"/>
                    <a:pt x="48" y="24"/>
                  </a:cubicBezTo>
                  <a:cubicBezTo>
                    <a:pt x="36" y="12"/>
                    <a:pt x="12"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2"/>
            <p:cNvSpPr/>
            <p:nvPr/>
          </p:nvSpPr>
          <p:spPr>
            <a:xfrm rot="1290219">
              <a:off x="2743818" y="3202990"/>
              <a:ext cx="1275" cy="574"/>
            </a:xfrm>
            <a:custGeom>
              <a:rect b="b" l="l" r="r" t="t"/>
              <a:pathLst>
                <a:path extrusionOk="0" h="13" w="25">
                  <a:moveTo>
                    <a:pt x="1" y="1"/>
                  </a:moveTo>
                  <a:lnTo>
                    <a:pt x="12" y="13"/>
                  </a:lnTo>
                  <a:cubicBezTo>
                    <a:pt x="12" y="1"/>
                    <a:pt x="24"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2"/>
            <p:cNvSpPr/>
            <p:nvPr/>
          </p:nvSpPr>
          <p:spPr>
            <a:xfrm rot="1290219">
              <a:off x="2739333" y="3382862"/>
              <a:ext cx="663" cy="2165"/>
            </a:xfrm>
            <a:custGeom>
              <a:rect b="b" l="l" r="r" t="t"/>
              <a:pathLst>
                <a:path extrusionOk="0" h="49" w="13">
                  <a:moveTo>
                    <a:pt x="13" y="1"/>
                  </a:moveTo>
                  <a:lnTo>
                    <a:pt x="13" y="1"/>
                  </a:lnTo>
                  <a:cubicBezTo>
                    <a:pt x="1" y="25"/>
                    <a:pt x="1" y="36"/>
                    <a:pt x="1" y="48"/>
                  </a:cubicBezTo>
                  <a:cubicBezTo>
                    <a:pt x="1" y="36"/>
                    <a:pt x="13" y="13"/>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2"/>
            <p:cNvSpPr/>
            <p:nvPr/>
          </p:nvSpPr>
          <p:spPr>
            <a:xfrm rot="1290219">
              <a:off x="2517945" y="3283343"/>
              <a:ext cx="1275" cy="2165"/>
            </a:xfrm>
            <a:custGeom>
              <a:rect b="b" l="l" r="r" t="t"/>
              <a:pathLst>
                <a:path extrusionOk="0" h="49" w="25">
                  <a:moveTo>
                    <a:pt x="1" y="1"/>
                  </a:moveTo>
                  <a:cubicBezTo>
                    <a:pt x="1" y="25"/>
                    <a:pt x="13" y="37"/>
                    <a:pt x="25" y="48"/>
                  </a:cubicBezTo>
                  <a:cubicBezTo>
                    <a:pt x="25" y="37"/>
                    <a:pt x="25" y="25"/>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2"/>
            <p:cNvSpPr/>
            <p:nvPr/>
          </p:nvSpPr>
          <p:spPr>
            <a:xfrm rot="1290219">
              <a:off x="2520836" y="3305184"/>
              <a:ext cx="663" cy="44"/>
            </a:xfrm>
            <a:custGeom>
              <a:rect b="b" l="l" r="r" t="t"/>
              <a:pathLst>
                <a:path extrusionOk="0" h="1" w="13">
                  <a:moveTo>
                    <a:pt x="12" y="0"/>
                  </a:moveTo>
                  <a:lnTo>
                    <a:pt x="1" y="0"/>
                  </a:lnTo>
                  <a:cubicBezTo>
                    <a:pt x="1" y="0"/>
                    <a:pt x="1"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2"/>
            <p:cNvSpPr/>
            <p:nvPr/>
          </p:nvSpPr>
          <p:spPr>
            <a:xfrm rot="1290219">
              <a:off x="2524517" y="3319499"/>
              <a:ext cx="51" cy="44"/>
            </a:xfrm>
            <a:custGeom>
              <a:rect b="b" l="l" r="r" t="t"/>
              <a:pathLst>
                <a:path extrusionOk="0" h="1" w="1">
                  <a:moveTo>
                    <a:pt x="0" y="0"/>
                  </a:moveTo>
                  <a:lnTo>
                    <a:pt x="0" y="0"/>
                  </a:lnTo>
                  <a:cubicBezTo>
                    <a:pt x="0" y="0"/>
                    <a:pt x="0"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2"/>
            <p:cNvSpPr/>
            <p:nvPr/>
          </p:nvSpPr>
          <p:spPr>
            <a:xfrm rot="1290219">
              <a:off x="2513857" y="3285662"/>
              <a:ext cx="8518" cy="8440"/>
            </a:xfrm>
            <a:custGeom>
              <a:rect b="b" l="l" r="r" t="t"/>
              <a:pathLst>
                <a:path extrusionOk="0" h="191" w="167">
                  <a:moveTo>
                    <a:pt x="72" y="0"/>
                  </a:moveTo>
                  <a:lnTo>
                    <a:pt x="72" y="0"/>
                  </a:lnTo>
                  <a:cubicBezTo>
                    <a:pt x="60" y="48"/>
                    <a:pt x="0" y="84"/>
                    <a:pt x="96" y="108"/>
                  </a:cubicBezTo>
                  <a:lnTo>
                    <a:pt x="96" y="96"/>
                  </a:lnTo>
                  <a:cubicBezTo>
                    <a:pt x="96" y="131"/>
                    <a:pt x="131" y="167"/>
                    <a:pt x="155" y="191"/>
                  </a:cubicBezTo>
                  <a:cubicBezTo>
                    <a:pt x="155" y="191"/>
                    <a:pt x="155" y="179"/>
                    <a:pt x="167" y="179"/>
                  </a:cubicBezTo>
                  <a:cubicBezTo>
                    <a:pt x="155" y="155"/>
                    <a:pt x="143" y="131"/>
                    <a:pt x="143" y="96"/>
                  </a:cubicBezTo>
                  <a:cubicBezTo>
                    <a:pt x="143" y="60"/>
                    <a:pt x="96" y="36"/>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2"/>
            <p:cNvSpPr/>
            <p:nvPr/>
          </p:nvSpPr>
          <p:spPr>
            <a:xfrm rot="1290219">
              <a:off x="2627427" y="3403458"/>
              <a:ext cx="1224" cy="265"/>
            </a:xfrm>
            <a:custGeom>
              <a:rect b="b" l="l" r="r" t="t"/>
              <a:pathLst>
                <a:path extrusionOk="0" h="6" w="24">
                  <a:moveTo>
                    <a:pt x="11" y="1"/>
                  </a:moveTo>
                  <a:cubicBezTo>
                    <a:pt x="3" y="1"/>
                    <a:pt x="0" y="6"/>
                    <a:pt x="24" y="6"/>
                  </a:cubicBezTo>
                  <a:cubicBezTo>
                    <a:pt x="20" y="2"/>
                    <a:pt x="15" y="1"/>
                    <a:pt x="1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2"/>
            <p:cNvSpPr/>
            <p:nvPr/>
          </p:nvSpPr>
          <p:spPr>
            <a:xfrm rot="1290219">
              <a:off x="2556023" y="3352317"/>
              <a:ext cx="663" cy="44"/>
            </a:xfrm>
            <a:custGeom>
              <a:rect b="b" l="l" r="r" t="t"/>
              <a:pathLst>
                <a:path extrusionOk="0" h="1" w="13">
                  <a:moveTo>
                    <a:pt x="0" y="1"/>
                  </a:moveTo>
                  <a:lnTo>
                    <a:pt x="0" y="1"/>
                  </a:lnTo>
                  <a:cubicBezTo>
                    <a:pt x="12" y="1"/>
                    <a:pt x="0"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2"/>
            <p:cNvSpPr/>
            <p:nvPr/>
          </p:nvSpPr>
          <p:spPr>
            <a:xfrm rot="1290219">
              <a:off x="2611441" y="3399794"/>
              <a:ext cx="1887" cy="44"/>
            </a:xfrm>
            <a:custGeom>
              <a:rect b="b" l="l" r="r" t="t"/>
              <a:pathLst>
                <a:path extrusionOk="0" h="1" w="37">
                  <a:moveTo>
                    <a:pt x="36" y="1"/>
                  </a:moveTo>
                  <a:lnTo>
                    <a:pt x="1" y="1"/>
                  </a:lnTo>
                  <a:cubicBezTo>
                    <a:pt x="13" y="1"/>
                    <a:pt x="25"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2"/>
            <p:cNvSpPr/>
            <p:nvPr/>
          </p:nvSpPr>
          <p:spPr>
            <a:xfrm rot="1290219">
              <a:off x="2449268" y="3118075"/>
              <a:ext cx="5764" cy="3535"/>
            </a:xfrm>
            <a:custGeom>
              <a:rect b="b" l="l" r="r" t="t"/>
              <a:pathLst>
                <a:path extrusionOk="0" h="80" w="113">
                  <a:moveTo>
                    <a:pt x="106" y="0"/>
                  </a:moveTo>
                  <a:cubicBezTo>
                    <a:pt x="93" y="0"/>
                    <a:pt x="52" y="40"/>
                    <a:pt x="41" y="40"/>
                  </a:cubicBezTo>
                  <a:cubicBezTo>
                    <a:pt x="36" y="40"/>
                    <a:pt x="37" y="32"/>
                    <a:pt x="48" y="8"/>
                  </a:cubicBezTo>
                  <a:lnTo>
                    <a:pt x="48" y="8"/>
                  </a:lnTo>
                  <a:cubicBezTo>
                    <a:pt x="25" y="32"/>
                    <a:pt x="13" y="55"/>
                    <a:pt x="1" y="67"/>
                  </a:cubicBezTo>
                  <a:lnTo>
                    <a:pt x="60" y="79"/>
                  </a:lnTo>
                  <a:cubicBezTo>
                    <a:pt x="72" y="64"/>
                    <a:pt x="72" y="60"/>
                    <a:pt x="68" y="60"/>
                  </a:cubicBezTo>
                  <a:cubicBezTo>
                    <a:pt x="63" y="60"/>
                    <a:pt x="49" y="68"/>
                    <a:pt x="41" y="68"/>
                  </a:cubicBezTo>
                  <a:cubicBezTo>
                    <a:pt x="36" y="68"/>
                    <a:pt x="33" y="65"/>
                    <a:pt x="37" y="55"/>
                  </a:cubicBezTo>
                  <a:cubicBezTo>
                    <a:pt x="60" y="32"/>
                    <a:pt x="84" y="44"/>
                    <a:pt x="108" y="20"/>
                  </a:cubicBezTo>
                  <a:cubicBezTo>
                    <a:pt x="113" y="5"/>
                    <a:pt x="111" y="0"/>
                    <a:pt x="10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2"/>
            <p:cNvSpPr/>
            <p:nvPr/>
          </p:nvSpPr>
          <p:spPr>
            <a:xfrm rot="1290219">
              <a:off x="2727773" y="3183821"/>
              <a:ext cx="6733" cy="4772"/>
            </a:xfrm>
            <a:custGeom>
              <a:rect b="b" l="l" r="r" t="t"/>
              <a:pathLst>
                <a:path extrusionOk="0" h="108" w="132">
                  <a:moveTo>
                    <a:pt x="84" y="0"/>
                  </a:moveTo>
                  <a:cubicBezTo>
                    <a:pt x="36" y="12"/>
                    <a:pt x="84" y="84"/>
                    <a:pt x="1" y="84"/>
                  </a:cubicBezTo>
                  <a:cubicBezTo>
                    <a:pt x="13" y="96"/>
                    <a:pt x="36" y="96"/>
                    <a:pt x="48" y="107"/>
                  </a:cubicBezTo>
                  <a:cubicBezTo>
                    <a:pt x="36" y="72"/>
                    <a:pt x="72" y="60"/>
                    <a:pt x="108" y="48"/>
                  </a:cubicBezTo>
                  <a:lnTo>
                    <a:pt x="120" y="60"/>
                  </a:lnTo>
                  <a:cubicBezTo>
                    <a:pt x="120" y="36"/>
                    <a:pt x="132" y="36"/>
                    <a:pt x="8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2"/>
            <p:cNvSpPr/>
            <p:nvPr/>
          </p:nvSpPr>
          <p:spPr>
            <a:xfrm rot="1290219">
              <a:off x="2729255" y="3188407"/>
              <a:ext cx="1887" cy="1635"/>
            </a:xfrm>
            <a:custGeom>
              <a:rect b="b" l="l" r="r" t="t"/>
              <a:pathLst>
                <a:path extrusionOk="0" h="37" w="37">
                  <a:moveTo>
                    <a:pt x="0" y="0"/>
                  </a:moveTo>
                  <a:cubicBezTo>
                    <a:pt x="0" y="12"/>
                    <a:pt x="0" y="12"/>
                    <a:pt x="0" y="12"/>
                  </a:cubicBezTo>
                  <a:cubicBezTo>
                    <a:pt x="0" y="12"/>
                    <a:pt x="0" y="24"/>
                    <a:pt x="12" y="24"/>
                  </a:cubicBezTo>
                  <a:cubicBezTo>
                    <a:pt x="24" y="24"/>
                    <a:pt x="24" y="36"/>
                    <a:pt x="36" y="36"/>
                  </a:cubicBezTo>
                  <a:cubicBezTo>
                    <a:pt x="24" y="24"/>
                    <a:pt x="12"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2"/>
            <p:cNvSpPr/>
            <p:nvPr/>
          </p:nvSpPr>
          <p:spPr>
            <a:xfrm rot="1290219">
              <a:off x="2500186" y="3113332"/>
              <a:ext cx="1887" cy="574"/>
            </a:xfrm>
            <a:custGeom>
              <a:rect b="b" l="l" r="r" t="t"/>
              <a:pathLst>
                <a:path extrusionOk="0" h="13" w="37">
                  <a:moveTo>
                    <a:pt x="36" y="1"/>
                  </a:moveTo>
                  <a:cubicBezTo>
                    <a:pt x="13" y="1"/>
                    <a:pt x="1" y="1"/>
                    <a:pt x="1" y="13"/>
                  </a:cubicBezTo>
                  <a:cubicBezTo>
                    <a:pt x="13" y="1"/>
                    <a:pt x="24"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2"/>
            <p:cNvSpPr/>
            <p:nvPr/>
          </p:nvSpPr>
          <p:spPr>
            <a:xfrm rot="1290219">
              <a:off x="2754636" y="3408654"/>
              <a:ext cx="663" cy="2165"/>
            </a:xfrm>
            <a:custGeom>
              <a:rect b="b" l="l" r="r" t="t"/>
              <a:pathLst>
                <a:path extrusionOk="0" h="49" w="13">
                  <a:moveTo>
                    <a:pt x="12" y="0"/>
                  </a:moveTo>
                  <a:cubicBezTo>
                    <a:pt x="12" y="24"/>
                    <a:pt x="0" y="36"/>
                    <a:pt x="0" y="48"/>
                  </a:cubicBezTo>
                  <a:cubicBezTo>
                    <a:pt x="12" y="24"/>
                    <a:pt x="12"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2"/>
            <p:cNvSpPr/>
            <p:nvPr/>
          </p:nvSpPr>
          <p:spPr>
            <a:xfrm rot="1290219">
              <a:off x="2757406" y="3215420"/>
              <a:ext cx="2499" cy="2165"/>
            </a:xfrm>
            <a:custGeom>
              <a:rect b="b" l="l" r="r" t="t"/>
              <a:pathLst>
                <a:path extrusionOk="0" h="49" w="49">
                  <a:moveTo>
                    <a:pt x="1" y="1"/>
                  </a:moveTo>
                  <a:lnTo>
                    <a:pt x="1" y="1"/>
                  </a:lnTo>
                  <a:cubicBezTo>
                    <a:pt x="13" y="13"/>
                    <a:pt x="13" y="25"/>
                    <a:pt x="25" y="37"/>
                  </a:cubicBezTo>
                  <a:cubicBezTo>
                    <a:pt x="37" y="37"/>
                    <a:pt x="37" y="37"/>
                    <a:pt x="49" y="48"/>
                  </a:cubicBez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2"/>
            <p:cNvSpPr/>
            <p:nvPr/>
          </p:nvSpPr>
          <p:spPr>
            <a:xfrm rot="1290219">
              <a:off x="2646264" y="3159730"/>
              <a:ext cx="5968" cy="1458"/>
            </a:xfrm>
            <a:custGeom>
              <a:rect b="b" l="l" r="r" t="t"/>
              <a:pathLst>
                <a:path extrusionOk="0" h="33" w="117">
                  <a:moveTo>
                    <a:pt x="109" y="0"/>
                  </a:moveTo>
                  <a:cubicBezTo>
                    <a:pt x="101" y="0"/>
                    <a:pt x="83" y="10"/>
                    <a:pt x="62" y="10"/>
                  </a:cubicBezTo>
                  <a:cubicBezTo>
                    <a:pt x="54" y="10"/>
                    <a:pt x="45" y="8"/>
                    <a:pt x="37" y="4"/>
                  </a:cubicBezTo>
                  <a:lnTo>
                    <a:pt x="1" y="28"/>
                  </a:lnTo>
                  <a:cubicBezTo>
                    <a:pt x="13" y="32"/>
                    <a:pt x="25" y="33"/>
                    <a:pt x="37" y="33"/>
                  </a:cubicBezTo>
                  <a:cubicBezTo>
                    <a:pt x="60" y="33"/>
                    <a:pt x="84" y="28"/>
                    <a:pt x="108" y="28"/>
                  </a:cubicBezTo>
                  <a:cubicBezTo>
                    <a:pt x="117" y="6"/>
                    <a:pt x="116" y="0"/>
                    <a:pt x="10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2"/>
            <p:cNvSpPr/>
            <p:nvPr/>
          </p:nvSpPr>
          <p:spPr>
            <a:xfrm rot="1290219">
              <a:off x="2449096" y="3119931"/>
              <a:ext cx="51" cy="44"/>
            </a:xfrm>
            <a:custGeom>
              <a:rect b="b" l="l" r="r" t="t"/>
              <a:pathLst>
                <a:path extrusionOk="0" h="1" w="1">
                  <a:moveTo>
                    <a:pt x="1" y="0"/>
                  </a:moveTo>
                  <a:cubicBezTo>
                    <a:pt x="1" y="0"/>
                    <a:pt x="1" y="0"/>
                    <a:pt x="1" y="0"/>
                  </a:cubicBezTo>
                  <a:cubicBezTo>
                    <a:pt x="1" y="0"/>
                    <a:pt x="1"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2"/>
            <p:cNvSpPr/>
            <p:nvPr/>
          </p:nvSpPr>
          <p:spPr>
            <a:xfrm rot="1290219">
              <a:off x="2738595" y="3200063"/>
              <a:ext cx="7957" cy="4330"/>
            </a:xfrm>
            <a:custGeom>
              <a:rect b="b" l="l" r="r" t="t"/>
              <a:pathLst>
                <a:path extrusionOk="0" h="98" w="156">
                  <a:moveTo>
                    <a:pt x="9" y="1"/>
                  </a:moveTo>
                  <a:cubicBezTo>
                    <a:pt x="6" y="1"/>
                    <a:pt x="3" y="1"/>
                    <a:pt x="0" y="2"/>
                  </a:cubicBezTo>
                  <a:cubicBezTo>
                    <a:pt x="60" y="38"/>
                    <a:pt x="108" y="62"/>
                    <a:pt x="155" y="98"/>
                  </a:cubicBezTo>
                  <a:lnTo>
                    <a:pt x="119" y="62"/>
                  </a:lnTo>
                  <a:cubicBezTo>
                    <a:pt x="86" y="62"/>
                    <a:pt x="43" y="1"/>
                    <a:pt x="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2"/>
            <p:cNvSpPr/>
            <p:nvPr/>
          </p:nvSpPr>
          <p:spPr>
            <a:xfrm rot="1290219">
              <a:off x="2534971" y="3234002"/>
              <a:ext cx="4285" cy="11091"/>
            </a:xfrm>
            <a:custGeom>
              <a:rect b="b" l="l" r="r" t="t"/>
              <a:pathLst>
                <a:path extrusionOk="0" h="251" w="84">
                  <a:moveTo>
                    <a:pt x="1" y="0"/>
                  </a:moveTo>
                  <a:lnTo>
                    <a:pt x="1" y="0"/>
                  </a:lnTo>
                  <a:cubicBezTo>
                    <a:pt x="24" y="84"/>
                    <a:pt x="1" y="131"/>
                    <a:pt x="12" y="250"/>
                  </a:cubicBezTo>
                  <a:lnTo>
                    <a:pt x="48" y="155"/>
                  </a:lnTo>
                  <a:lnTo>
                    <a:pt x="60" y="179"/>
                  </a:lnTo>
                  <a:cubicBezTo>
                    <a:pt x="60" y="167"/>
                    <a:pt x="72" y="143"/>
                    <a:pt x="84" y="131"/>
                  </a:cubicBezTo>
                  <a:cubicBezTo>
                    <a:pt x="72" y="36"/>
                    <a:pt x="36" y="24"/>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2"/>
            <p:cNvSpPr/>
            <p:nvPr/>
          </p:nvSpPr>
          <p:spPr>
            <a:xfrm rot="1290219">
              <a:off x="2523047" y="3237532"/>
              <a:ext cx="1887" cy="2695"/>
            </a:xfrm>
            <a:custGeom>
              <a:rect b="b" l="l" r="r" t="t"/>
              <a:pathLst>
                <a:path extrusionOk="0" h="61" w="37">
                  <a:moveTo>
                    <a:pt x="36" y="1"/>
                  </a:moveTo>
                  <a:cubicBezTo>
                    <a:pt x="24" y="13"/>
                    <a:pt x="0" y="36"/>
                    <a:pt x="0" y="48"/>
                  </a:cubicBezTo>
                  <a:lnTo>
                    <a:pt x="24" y="60"/>
                  </a:lnTo>
                  <a:lnTo>
                    <a:pt x="36"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2"/>
            <p:cNvSpPr/>
            <p:nvPr/>
          </p:nvSpPr>
          <p:spPr>
            <a:xfrm rot="1290219">
              <a:off x="2511658" y="3286162"/>
              <a:ext cx="2397" cy="4905"/>
            </a:xfrm>
            <a:custGeom>
              <a:rect b="b" l="l" r="r" t="t"/>
              <a:pathLst>
                <a:path extrusionOk="0" h="111" w="47">
                  <a:moveTo>
                    <a:pt x="26" y="0"/>
                  </a:moveTo>
                  <a:cubicBezTo>
                    <a:pt x="1" y="0"/>
                    <a:pt x="14" y="110"/>
                    <a:pt x="46" y="110"/>
                  </a:cubicBezTo>
                  <a:lnTo>
                    <a:pt x="34" y="3"/>
                  </a:lnTo>
                  <a:cubicBezTo>
                    <a:pt x="31" y="1"/>
                    <a:pt x="29" y="0"/>
                    <a:pt x="2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2"/>
            <p:cNvSpPr/>
            <p:nvPr/>
          </p:nvSpPr>
          <p:spPr>
            <a:xfrm rot="1290219">
              <a:off x="2529433" y="3272404"/>
              <a:ext cx="2499" cy="4242"/>
            </a:xfrm>
            <a:custGeom>
              <a:rect b="b" l="l" r="r" t="t"/>
              <a:pathLst>
                <a:path extrusionOk="0" h="96" w="49">
                  <a:moveTo>
                    <a:pt x="13" y="0"/>
                  </a:moveTo>
                  <a:lnTo>
                    <a:pt x="13" y="0"/>
                  </a:lnTo>
                  <a:cubicBezTo>
                    <a:pt x="1" y="36"/>
                    <a:pt x="13" y="96"/>
                    <a:pt x="36" y="96"/>
                  </a:cubicBezTo>
                  <a:cubicBezTo>
                    <a:pt x="13" y="48"/>
                    <a:pt x="48" y="84"/>
                    <a:pt x="36" y="36"/>
                  </a:cubicBez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2"/>
            <p:cNvSpPr/>
            <p:nvPr/>
          </p:nvSpPr>
          <p:spPr>
            <a:xfrm rot="1290219">
              <a:off x="2514126" y="3304377"/>
              <a:ext cx="3673" cy="4286"/>
            </a:xfrm>
            <a:custGeom>
              <a:rect b="b" l="l" r="r" t="t"/>
              <a:pathLst>
                <a:path extrusionOk="0" h="97" w="72">
                  <a:moveTo>
                    <a:pt x="7" y="0"/>
                  </a:moveTo>
                  <a:cubicBezTo>
                    <a:pt x="5" y="0"/>
                    <a:pt x="3" y="0"/>
                    <a:pt x="0" y="1"/>
                  </a:cubicBezTo>
                  <a:cubicBezTo>
                    <a:pt x="48" y="13"/>
                    <a:pt x="24" y="96"/>
                    <a:pt x="72" y="96"/>
                  </a:cubicBezTo>
                  <a:cubicBezTo>
                    <a:pt x="49" y="85"/>
                    <a:pt x="38" y="0"/>
                    <a:pt x="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2"/>
            <p:cNvSpPr/>
            <p:nvPr/>
          </p:nvSpPr>
          <p:spPr>
            <a:xfrm rot="1290219">
              <a:off x="2532932" y="3294885"/>
              <a:ext cx="3571" cy="5302"/>
            </a:xfrm>
            <a:custGeom>
              <a:rect b="b" l="l" r="r" t="t"/>
              <a:pathLst>
                <a:path extrusionOk="0" h="120" w="70">
                  <a:moveTo>
                    <a:pt x="0" y="1"/>
                  </a:moveTo>
                  <a:cubicBezTo>
                    <a:pt x="2" y="4"/>
                    <a:pt x="3" y="7"/>
                    <a:pt x="5" y="10"/>
                  </a:cubicBezTo>
                  <a:lnTo>
                    <a:pt x="5" y="10"/>
                  </a:lnTo>
                  <a:cubicBezTo>
                    <a:pt x="4" y="7"/>
                    <a:pt x="2" y="4"/>
                    <a:pt x="0" y="1"/>
                  </a:cubicBezTo>
                  <a:close/>
                  <a:moveTo>
                    <a:pt x="5" y="10"/>
                  </a:moveTo>
                  <a:cubicBezTo>
                    <a:pt x="22" y="49"/>
                    <a:pt x="15" y="120"/>
                    <a:pt x="48" y="120"/>
                  </a:cubicBezTo>
                  <a:cubicBezTo>
                    <a:pt x="70" y="87"/>
                    <a:pt x="30" y="53"/>
                    <a:pt x="5" y="1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2"/>
            <p:cNvSpPr/>
            <p:nvPr/>
          </p:nvSpPr>
          <p:spPr>
            <a:xfrm rot="1290219">
              <a:off x="2521920" y="3320142"/>
              <a:ext cx="7039" cy="7998"/>
            </a:xfrm>
            <a:custGeom>
              <a:rect b="b" l="l" r="r" t="t"/>
              <a:pathLst>
                <a:path extrusionOk="0" h="181" w="138">
                  <a:moveTo>
                    <a:pt x="103" y="92"/>
                  </a:moveTo>
                  <a:cubicBezTo>
                    <a:pt x="104" y="93"/>
                    <a:pt x="106" y="94"/>
                    <a:pt x="108" y="95"/>
                  </a:cubicBezTo>
                  <a:cubicBezTo>
                    <a:pt x="106" y="94"/>
                    <a:pt x="105" y="93"/>
                    <a:pt x="103" y="92"/>
                  </a:cubicBezTo>
                  <a:close/>
                  <a:moveTo>
                    <a:pt x="1" y="0"/>
                  </a:moveTo>
                  <a:lnTo>
                    <a:pt x="1" y="0"/>
                  </a:lnTo>
                  <a:cubicBezTo>
                    <a:pt x="12" y="60"/>
                    <a:pt x="60" y="143"/>
                    <a:pt x="24" y="155"/>
                  </a:cubicBezTo>
                  <a:cubicBezTo>
                    <a:pt x="50" y="168"/>
                    <a:pt x="82" y="180"/>
                    <a:pt x="105" y="180"/>
                  </a:cubicBezTo>
                  <a:cubicBezTo>
                    <a:pt x="125" y="180"/>
                    <a:pt x="137" y="171"/>
                    <a:pt x="131" y="143"/>
                  </a:cubicBezTo>
                  <a:lnTo>
                    <a:pt x="131" y="143"/>
                  </a:lnTo>
                  <a:cubicBezTo>
                    <a:pt x="127" y="145"/>
                    <a:pt x="122" y="145"/>
                    <a:pt x="119" y="145"/>
                  </a:cubicBezTo>
                  <a:cubicBezTo>
                    <a:pt x="92" y="145"/>
                    <a:pt x="81" y="113"/>
                    <a:pt x="60" y="72"/>
                  </a:cubicBezTo>
                  <a:lnTo>
                    <a:pt x="60" y="72"/>
                  </a:lnTo>
                  <a:cubicBezTo>
                    <a:pt x="71" y="82"/>
                    <a:pt x="90" y="83"/>
                    <a:pt x="103" y="92"/>
                  </a:cubicBezTo>
                  <a:lnTo>
                    <a:pt x="103" y="92"/>
                  </a:lnTo>
                  <a:cubicBezTo>
                    <a:pt x="48" y="48"/>
                    <a:pt x="47" y="46"/>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2"/>
            <p:cNvSpPr/>
            <p:nvPr/>
          </p:nvSpPr>
          <p:spPr>
            <a:xfrm rot="1290219">
              <a:off x="2533050" y="3300099"/>
              <a:ext cx="3724" cy="5833"/>
            </a:xfrm>
            <a:custGeom>
              <a:rect b="b" l="l" r="r" t="t"/>
              <a:pathLst>
                <a:path extrusionOk="0" h="132" w="73">
                  <a:moveTo>
                    <a:pt x="48" y="0"/>
                  </a:moveTo>
                  <a:cubicBezTo>
                    <a:pt x="37" y="12"/>
                    <a:pt x="13" y="47"/>
                    <a:pt x="47" y="105"/>
                  </a:cubicBezTo>
                  <a:lnTo>
                    <a:pt x="47" y="105"/>
                  </a:lnTo>
                  <a:cubicBezTo>
                    <a:pt x="47" y="105"/>
                    <a:pt x="46" y="105"/>
                    <a:pt x="45" y="105"/>
                  </a:cubicBezTo>
                  <a:cubicBezTo>
                    <a:pt x="44" y="105"/>
                    <a:pt x="43" y="105"/>
                    <a:pt x="42" y="106"/>
                  </a:cubicBezTo>
                  <a:lnTo>
                    <a:pt x="42" y="106"/>
                  </a:lnTo>
                  <a:lnTo>
                    <a:pt x="1" y="95"/>
                  </a:lnTo>
                  <a:lnTo>
                    <a:pt x="1" y="95"/>
                  </a:lnTo>
                  <a:cubicBezTo>
                    <a:pt x="4" y="115"/>
                    <a:pt x="8" y="121"/>
                    <a:pt x="13" y="121"/>
                  </a:cubicBezTo>
                  <a:cubicBezTo>
                    <a:pt x="21" y="121"/>
                    <a:pt x="30" y="108"/>
                    <a:pt x="42" y="106"/>
                  </a:cubicBezTo>
                  <a:lnTo>
                    <a:pt x="42" y="106"/>
                  </a:lnTo>
                  <a:lnTo>
                    <a:pt x="48" y="107"/>
                  </a:lnTo>
                  <a:cubicBezTo>
                    <a:pt x="48" y="107"/>
                    <a:pt x="48" y="106"/>
                    <a:pt x="47" y="105"/>
                  </a:cubicBezTo>
                  <a:lnTo>
                    <a:pt x="47" y="105"/>
                  </a:lnTo>
                  <a:cubicBezTo>
                    <a:pt x="55" y="106"/>
                    <a:pt x="63" y="113"/>
                    <a:pt x="72" y="131"/>
                  </a:cubicBezTo>
                  <a:cubicBezTo>
                    <a:pt x="60" y="83"/>
                    <a:pt x="72" y="48"/>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2"/>
            <p:cNvSpPr/>
            <p:nvPr/>
          </p:nvSpPr>
          <p:spPr>
            <a:xfrm rot="1290219">
              <a:off x="2521396" y="3332293"/>
              <a:ext cx="9743" cy="7379"/>
            </a:xfrm>
            <a:custGeom>
              <a:rect b="b" l="l" r="r" t="t"/>
              <a:pathLst>
                <a:path extrusionOk="0" h="167" w="191">
                  <a:moveTo>
                    <a:pt x="0" y="0"/>
                  </a:moveTo>
                  <a:lnTo>
                    <a:pt x="0" y="0"/>
                  </a:lnTo>
                  <a:cubicBezTo>
                    <a:pt x="48" y="72"/>
                    <a:pt x="143" y="143"/>
                    <a:pt x="191" y="167"/>
                  </a:cubicBezTo>
                  <a:lnTo>
                    <a:pt x="179" y="131"/>
                  </a:lnTo>
                  <a:cubicBezTo>
                    <a:pt x="107" y="95"/>
                    <a:pt x="60"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2"/>
            <p:cNvSpPr/>
            <p:nvPr/>
          </p:nvSpPr>
          <p:spPr>
            <a:xfrm rot="1290219">
              <a:off x="2533549" y="3313939"/>
              <a:ext cx="4897" cy="3226"/>
            </a:xfrm>
            <a:custGeom>
              <a:rect b="b" l="l" r="r" t="t"/>
              <a:pathLst>
                <a:path extrusionOk="0" h="73" w="96">
                  <a:moveTo>
                    <a:pt x="24" y="1"/>
                  </a:moveTo>
                  <a:lnTo>
                    <a:pt x="24" y="1"/>
                  </a:lnTo>
                  <a:cubicBezTo>
                    <a:pt x="72" y="60"/>
                    <a:pt x="0" y="25"/>
                    <a:pt x="48" y="72"/>
                  </a:cubicBezTo>
                  <a:lnTo>
                    <a:pt x="95" y="60"/>
                  </a:lnTo>
                  <a:cubicBezTo>
                    <a:pt x="85" y="42"/>
                    <a:pt x="79" y="36"/>
                    <a:pt x="76" y="36"/>
                  </a:cubicBezTo>
                  <a:cubicBezTo>
                    <a:pt x="71" y="36"/>
                    <a:pt x="75" y="62"/>
                    <a:pt x="65" y="62"/>
                  </a:cubicBezTo>
                  <a:cubicBezTo>
                    <a:pt x="63" y="62"/>
                    <a:pt x="62" y="61"/>
                    <a:pt x="60" y="60"/>
                  </a:cubicBezTo>
                  <a:cubicBezTo>
                    <a:pt x="48" y="37"/>
                    <a:pt x="48" y="13"/>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2"/>
            <p:cNvSpPr/>
            <p:nvPr/>
          </p:nvSpPr>
          <p:spPr>
            <a:xfrm rot="1290219">
              <a:off x="2541293" y="3324490"/>
              <a:ext cx="3673" cy="4993"/>
            </a:xfrm>
            <a:custGeom>
              <a:rect b="b" l="l" r="r" t="t"/>
              <a:pathLst>
                <a:path extrusionOk="0" h="113" w="72">
                  <a:moveTo>
                    <a:pt x="32" y="1"/>
                  </a:moveTo>
                  <a:cubicBezTo>
                    <a:pt x="15" y="1"/>
                    <a:pt x="26" y="45"/>
                    <a:pt x="1" y="53"/>
                  </a:cubicBezTo>
                  <a:cubicBezTo>
                    <a:pt x="24" y="77"/>
                    <a:pt x="36" y="89"/>
                    <a:pt x="60" y="113"/>
                  </a:cubicBezTo>
                  <a:cubicBezTo>
                    <a:pt x="60" y="77"/>
                    <a:pt x="60" y="53"/>
                    <a:pt x="72" y="29"/>
                  </a:cubicBezTo>
                  <a:cubicBezTo>
                    <a:pt x="51" y="8"/>
                    <a:pt x="39" y="1"/>
                    <a:pt x="3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2"/>
            <p:cNvSpPr/>
            <p:nvPr/>
          </p:nvSpPr>
          <p:spPr>
            <a:xfrm rot="1290219">
              <a:off x="2541094" y="3332512"/>
              <a:ext cx="6733" cy="2651"/>
            </a:xfrm>
            <a:custGeom>
              <a:rect b="b" l="l" r="r" t="t"/>
              <a:pathLst>
                <a:path extrusionOk="0" h="60" w="132">
                  <a:moveTo>
                    <a:pt x="0" y="0"/>
                  </a:moveTo>
                  <a:lnTo>
                    <a:pt x="0" y="12"/>
                  </a:lnTo>
                  <a:cubicBezTo>
                    <a:pt x="48" y="24"/>
                    <a:pt x="84" y="36"/>
                    <a:pt x="131" y="60"/>
                  </a:cubicBezTo>
                  <a:cubicBezTo>
                    <a:pt x="60" y="24"/>
                    <a:pt x="60"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2"/>
            <p:cNvSpPr/>
            <p:nvPr/>
          </p:nvSpPr>
          <p:spPr>
            <a:xfrm rot="1290219">
              <a:off x="2580807" y="3398131"/>
              <a:ext cx="3060" cy="2254"/>
            </a:xfrm>
            <a:custGeom>
              <a:rect b="b" l="l" r="r" t="t"/>
              <a:pathLst>
                <a:path extrusionOk="0" h="51" w="60">
                  <a:moveTo>
                    <a:pt x="16" y="1"/>
                  </a:moveTo>
                  <a:cubicBezTo>
                    <a:pt x="12" y="1"/>
                    <a:pt x="12" y="4"/>
                    <a:pt x="18" y="14"/>
                  </a:cubicBezTo>
                  <a:cubicBezTo>
                    <a:pt x="1" y="23"/>
                    <a:pt x="48" y="51"/>
                    <a:pt x="55" y="51"/>
                  </a:cubicBezTo>
                  <a:cubicBezTo>
                    <a:pt x="57" y="51"/>
                    <a:pt x="55" y="47"/>
                    <a:pt x="42" y="38"/>
                  </a:cubicBezTo>
                  <a:cubicBezTo>
                    <a:pt x="59" y="29"/>
                    <a:pt x="25" y="1"/>
                    <a:pt x="1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2"/>
            <p:cNvSpPr/>
            <p:nvPr/>
          </p:nvSpPr>
          <p:spPr>
            <a:xfrm rot="1290219">
              <a:off x="2580753" y="3377957"/>
              <a:ext cx="9743" cy="2254"/>
            </a:xfrm>
            <a:custGeom>
              <a:rect b="b" l="l" r="r" t="t"/>
              <a:pathLst>
                <a:path extrusionOk="0" h="51" w="191">
                  <a:moveTo>
                    <a:pt x="13" y="1"/>
                  </a:moveTo>
                  <a:cubicBezTo>
                    <a:pt x="5" y="1"/>
                    <a:pt x="0" y="4"/>
                    <a:pt x="0" y="14"/>
                  </a:cubicBezTo>
                  <a:cubicBezTo>
                    <a:pt x="24" y="38"/>
                    <a:pt x="143" y="50"/>
                    <a:pt x="191" y="50"/>
                  </a:cubicBezTo>
                  <a:cubicBezTo>
                    <a:pt x="155" y="50"/>
                    <a:pt x="107" y="26"/>
                    <a:pt x="72" y="14"/>
                  </a:cubicBezTo>
                  <a:cubicBezTo>
                    <a:pt x="44" y="7"/>
                    <a:pt x="25"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2"/>
            <p:cNvSpPr/>
            <p:nvPr/>
          </p:nvSpPr>
          <p:spPr>
            <a:xfrm rot="1290219">
              <a:off x="2680647" y="3404249"/>
              <a:ext cx="5509" cy="4772"/>
            </a:xfrm>
            <a:custGeom>
              <a:rect b="b" l="l" r="r" t="t"/>
              <a:pathLst>
                <a:path extrusionOk="0" h="108" w="108">
                  <a:moveTo>
                    <a:pt x="107" y="0"/>
                  </a:moveTo>
                  <a:cubicBezTo>
                    <a:pt x="95" y="12"/>
                    <a:pt x="60" y="12"/>
                    <a:pt x="72" y="36"/>
                  </a:cubicBezTo>
                  <a:cubicBezTo>
                    <a:pt x="48" y="36"/>
                    <a:pt x="0" y="84"/>
                    <a:pt x="0" y="108"/>
                  </a:cubicBezTo>
                  <a:cubicBezTo>
                    <a:pt x="36" y="72"/>
                    <a:pt x="72" y="48"/>
                    <a:pt x="10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2"/>
            <p:cNvSpPr/>
            <p:nvPr/>
          </p:nvSpPr>
          <p:spPr>
            <a:xfrm rot="1290219">
              <a:off x="2703304" y="3402026"/>
              <a:ext cx="3673" cy="2651"/>
            </a:xfrm>
            <a:custGeom>
              <a:rect b="b" l="l" r="r" t="t"/>
              <a:pathLst>
                <a:path extrusionOk="0" h="60" w="72">
                  <a:moveTo>
                    <a:pt x="48" y="0"/>
                  </a:moveTo>
                  <a:cubicBezTo>
                    <a:pt x="36" y="36"/>
                    <a:pt x="0" y="48"/>
                    <a:pt x="24" y="60"/>
                  </a:cubicBezTo>
                  <a:cubicBezTo>
                    <a:pt x="48" y="60"/>
                    <a:pt x="71" y="0"/>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2"/>
            <p:cNvSpPr/>
            <p:nvPr/>
          </p:nvSpPr>
          <p:spPr>
            <a:xfrm rot="1290219">
              <a:off x="2801913" y="3292675"/>
              <a:ext cx="3111" cy="2916"/>
            </a:xfrm>
            <a:custGeom>
              <a:rect b="b" l="l" r="r" t="t"/>
              <a:pathLst>
                <a:path extrusionOk="0" h="66" w="61">
                  <a:moveTo>
                    <a:pt x="21" y="1"/>
                  </a:moveTo>
                  <a:cubicBezTo>
                    <a:pt x="15" y="1"/>
                    <a:pt x="8" y="6"/>
                    <a:pt x="1" y="18"/>
                  </a:cubicBezTo>
                  <a:cubicBezTo>
                    <a:pt x="24" y="65"/>
                    <a:pt x="24" y="30"/>
                    <a:pt x="60" y="65"/>
                  </a:cubicBezTo>
                  <a:cubicBezTo>
                    <a:pt x="44" y="25"/>
                    <a:pt x="33" y="1"/>
                    <a:pt x="2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2"/>
            <p:cNvSpPr/>
            <p:nvPr/>
          </p:nvSpPr>
          <p:spPr>
            <a:xfrm rot="1290219">
              <a:off x="2801700" y="3287266"/>
              <a:ext cx="663" cy="2695"/>
            </a:xfrm>
            <a:custGeom>
              <a:rect b="b" l="l" r="r" t="t"/>
              <a:pathLst>
                <a:path extrusionOk="0" h="61" w="13">
                  <a:moveTo>
                    <a:pt x="13" y="1"/>
                  </a:moveTo>
                  <a:lnTo>
                    <a:pt x="1" y="60"/>
                  </a:lnTo>
                  <a:lnTo>
                    <a:pt x="13" y="36"/>
                  </a:ln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2"/>
            <p:cNvSpPr/>
            <p:nvPr/>
          </p:nvSpPr>
          <p:spPr>
            <a:xfrm rot="1290219">
              <a:off x="2798743" y="3271829"/>
              <a:ext cx="1224" cy="751"/>
            </a:xfrm>
            <a:custGeom>
              <a:rect b="b" l="l" r="r" t="t"/>
              <a:pathLst>
                <a:path extrusionOk="0" h="17" w="24">
                  <a:moveTo>
                    <a:pt x="3" y="0"/>
                  </a:moveTo>
                  <a:cubicBezTo>
                    <a:pt x="1" y="0"/>
                    <a:pt x="0" y="2"/>
                    <a:pt x="0" y="5"/>
                  </a:cubicBezTo>
                  <a:cubicBezTo>
                    <a:pt x="12" y="5"/>
                    <a:pt x="12" y="17"/>
                    <a:pt x="24" y="17"/>
                  </a:cubicBezTo>
                  <a:cubicBezTo>
                    <a:pt x="16" y="9"/>
                    <a:pt x="7"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2"/>
            <p:cNvSpPr/>
            <p:nvPr/>
          </p:nvSpPr>
          <p:spPr>
            <a:xfrm rot="1290219">
              <a:off x="2799963" y="3273705"/>
              <a:ext cx="1275" cy="1060"/>
            </a:xfrm>
            <a:custGeom>
              <a:rect b="b" l="l" r="r" t="t"/>
              <a:pathLst>
                <a:path extrusionOk="0" h="24" w="25">
                  <a:moveTo>
                    <a:pt x="1" y="0"/>
                  </a:moveTo>
                  <a:cubicBezTo>
                    <a:pt x="1" y="12"/>
                    <a:pt x="13" y="12"/>
                    <a:pt x="1" y="24"/>
                  </a:cubicBezTo>
                  <a:lnTo>
                    <a:pt x="25" y="24"/>
                  </a:lnTo>
                  <a:cubicBezTo>
                    <a:pt x="13" y="12"/>
                    <a:pt x="1"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2"/>
            <p:cNvSpPr/>
            <p:nvPr/>
          </p:nvSpPr>
          <p:spPr>
            <a:xfrm rot="1290219">
              <a:off x="2796531" y="3267141"/>
              <a:ext cx="3111" cy="4198"/>
            </a:xfrm>
            <a:custGeom>
              <a:rect b="b" l="l" r="r" t="t"/>
              <a:pathLst>
                <a:path extrusionOk="0" h="95" w="61">
                  <a:moveTo>
                    <a:pt x="1" y="1"/>
                  </a:moveTo>
                  <a:lnTo>
                    <a:pt x="1" y="84"/>
                  </a:lnTo>
                  <a:cubicBezTo>
                    <a:pt x="10" y="92"/>
                    <a:pt x="16" y="95"/>
                    <a:pt x="19" y="95"/>
                  </a:cubicBezTo>
                  <a:cubicBezTo>
                    <a:pt x="35" y="95"/>
                    <a:pt x="3" y="30"/>
                    <a:pt x="36" y="30"/>
                  </a:cubicBezTo>
                  <a:cubicBezTo>
                    <a:pt x="42" y="30"/>
                    <a:pt x="50" y="32"/>
                    <a:pt x="60" y="37"/>
                  </a:cubicBez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2"/>
            <p:cNvSpPr/>
            <p:nvPr/>
          </p:nvSpPr>
          <p:spPr>
            <a:xfrm rot="1290219">
              <a:off x="2786122" y="3254259"/>
              <a:ext cx="4336" cy="3712"/>
            </a:xfrm>
            <a:custGeom>
              <a:rect b="b" l="l" r="r" t="t"/>
              <a:pathLst>
                <a:path extrusionOk="0" h="84" w="85">
                  <a:moveTo>
                    <a:pt x="1" y="0"/>
                  </a:moveTo>
                  <a:lnTo>
                    <a:pt x="1" y="0"/>
                  </a:lnTo>
                  <a:cubicBezTo>
                    <a:pt x="25" y="24"/>
                    <a:pt x="13" y="84"/>
                    <a:pt x="60" y="84"/>
                  </a:cubicBezTo>
                  <a:cubicBezTo>
                    <a:pt x="84" y="84"/>
                    <a:pt x="37"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2"/>
            <p:cNvSpPr/>
            <p:nvPr/>
          </p:nvSpPr>
          <p:spPr>
            <a:xfrm rot="1290219">
              <a:off x="2766392" y="3214711"/>
              <a:ext cx="4387" cy="2828"/>
            </a:xfrm>
            <a:custGeom>
              <a:rect b="b" l="l" r="r" t="t"/>
              <a:pathLst>
                <a:path extrusionOk="0" h="64" w="86">
                  <a:moveTo>
                    <a:pt x="49" y="1"/>
                  </a:moveTo>
                  <a:cubicBezTo>
                    <a:pt x="22" y="1"/>
                    <a:pt x="0" y="22"/>
                    <a:pt x="39" y="50"/>
                  </a:cubicBezTo>
                  <a:lnTo>
                    <a:pt x="39" y="50"/>
                  </a:lnTo>
                  <a:cubicBezTo>
                    <a:pt x="46" y="39"/>
                    <a:pt x="36" y="4"/>
                    <a:pt x="57" y="4"/>
                  </a:cubicBezTo>
                  <a:cubicBezTo>
                    <a:pt x="63" y="4"/>
                    <a:pt x="72" y="7"/>
                    <a:pt x="86" y="15"/>
                  </a:cubicBezTo>
                  <a:cubicBezTo>
                    <a:pt x="76" y="5"/>
                    <a:pt x="62" y="1"/>
                    <a:pt x="49" y="1"/>
                  </a:cubicBezTo>
                  <a:close/>
                  <a:moveTo>
                    <a:pt x="39" y="50"/>
                  </a:moveTo>
                  <a:cubicBezTo>
                    <a:pt x="39" y="50"/>
                    <a:pt x="39" y="51"/>
                    <a:pt x="38" y="51"/>
                  </a:cubicBezTo>
                  <a:lnTo>
                    <a:pt x="62" y="63"/>
                  </a:lnTo>
                  <a:cubicBezTo>
                    <a:pt x="53" y="59"/>
                    <a:pt x="45" y="54"/>
                    <a:pt x="39" y="5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2"/>
            <p:cNvSpPr/>
            <p:nvPr/>
          </p:nvSpPr>
          <p:spPr>
            <a:xfrm rot="1290219">
              <a:off x="2741467" y="3192113"/>
              <a:ext cx="4897" cy="1856"/>
            </a:xfrm>
            <a:custGeom>
              <a:rect b="b" l="l" r="r" t="t"/>
              <a:pathLst>
                <a:path extrusionOk="0" h="42" w="96">
                  <a:moveTo>
                    <a:pt x="0" y="1"/>
                  </a:moveTo>
                  <a:lnTo>
                    <a:pt x="12" y="25"/>
                  </a:lnTo>
                  <a:cubicBezTo>
                    <a:pt x="38" y="33"/>
                    <a:pt x="69" y="41"/>
                    <a:pt x="85" y="41"/>
                  </a:cubicBezTo>
                  <a:cubicBezTo>
                    <a:pt x="92" y="41"/>
                    <a:pt x="96" y="40"/>
                    <a:pt x="96" y="36"/>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2"/>
            <p:cNvSpPr/>
            <p:nvPr/>
          </p:nvSpPr>
          <p:spPr>
            <a:xfrm rot="1290219">
              <a:off x="2736286" y="3199432"/>
              <a:ext cx="6121" cy="3712"/>
            </a:xfrm>
            <a:custGeom>
              <a:rect b="b" l="l" r="r" t="t"/>
              <a:pathLst>
                <a:path extrusionOk="0" h="84" w="120">
                  <a:moveTo>
                    <a:pt x="1" y="0"/>
                  </a:moveTo>
                  <a:cubicBezTo>
                    <a:pt x="1" y="60"/>
                    <a:pt x="72" y="36"/>
                    <a:pt x="120" y="84"/>
                  </a:cubicBezTo>
                  <a:cubicBezTo>
                    <a:pt x="72" y="36"/>
                    <a:pt x="72" y="36"/>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2"/>
            <p:cNvSpPr/>
            <p:nvPr/>
          </p:nvSpPr>
          <p:spPr>
            <a:xfrm rot="1290219">
              <a:off x="2739877" y="3186838"/>
              <a:ext cx="4795" cy="2298"/>
            </a:xfrm>
            <a:custGeom>
              <a:rect b="b" l="l" r="r" t="t"/>
              <a:pathLst>
                <a:path extrusionOk="0" h="52" w="94">
                  <a:moveTo>
                    <a:pt x="17" y="0"/>
                  </a:moveTo>
                  <a:cubicBezTo>
                    <a:pt x="11" y="0"/>
                    <a:pt x="5" y="1"/>
                    <a:pt x="1" y="3"/>
                  </a:cubicBezTo>
                  <a:cubicBezTo>
                    <a:pt x="37" y="3"/>
                    <a:pt x="72" y="27"/>
                    <a:pt x="84" y="51"/>
                  </a:cubicBezTo>
                  <a:cubicBezTo>
                    <a:pt x="94" y="22"/>
                    <a:pt x="47" y="0"/>
                    <a:pt x="1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2"/>
            <p:cNvSpPr/>
            <p:nvPr/>
          </p:nvSpPr>
          <p:spPr>
            <a:xfrm rot="1290219">
              <a:off x="2724367" y="3176514"/>
              <a:ext cx="17037" cy="6495"/>
            </a:xfrm>
            <a:custGeom>
              <a:rect b="b" l="l" r="r" t="t"/>
              <a:pathLst>
                <a:path extrusionOk="0" h="147" w="334">
                  <a:moveTo>
                    <a:pt x="39" y="1"/>
                  </a:moveTo>
                  <a:cubicBezTo>
                    <a:pt x="29" y="1"/>
                    <a:pt x="21" y="2"/>
                    <a:pt x="12" y="4"/>
                  </a:cubicBezTo>
                  <a:cubicBezTo>
                    <a:pt x="24" y="27"/>
                    <a:pt x="36" y="87"/>
                    <a:pt x="1" y="99"/>
                  </a:cubicBezTo>
                  <a:cubicBezTo>
                    <a:pt x="21" y="103"/>
                    <a:pt x="41" y="105"/>
                    <a:pt x="60" y="105"/>
                  </a:cubicBezTo>
                  <a:cubicBezTo>
                    <a:pt x="94" y="105"/>
                    <a:pt x="124" y="100"/>
                    <a:pt x="148" y="100"/>
                  </a:cubicBezTo>
                  <a:cubicBezTo>
                    <a:pt x="181" y="100"/>
                    <a:pt x="204" y="108"/>
                    <a:pt x="215" y="146"/>
                  </a:cubicBezTo>
                  <a:lnTo>
                    <a:pt x="334" y="111"/>
                  </a:lnTo>
                  <a:cubicBezTo>
                    <a:pt x="312" y="98"/>
                    <a:pt x="295" y="94"/>
                    <a:pt x="282" y="94"/>
                  </a:cubicBezTo>
                  <a:cubicBezTo>
                    <a:pt x="257" y="94"/>
                    <a:pt x="244" y="109"/>
                    <a:pt x="223" y="109"/>
                  </a:cubicBezTo>
                  <a:cubicBezTo>
                    <a:pt x="214" y="109"/>
                    <a:pt x="204" y="107"/>
                    <a:pt x="191" y="99"/>
                  </a:cubicBezTo>
                  <a:cubicBezTo>
                    <a:pt x="167" y="75"/>
                    <a:pt x="215" y="87"/>
                    <a:pt x="191" y="63"/>
                  </a:cubicBezTo>
                  <a:cubicBezTo>
                    <a:pt x="142" y="24"/>
                    <a:pt x="84" y="1"/>
                    <a:pt x="3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2"/>
            <p:cNvSpPr/>
            <p:nvPr/>
          </p:nvSpPr>
          <p:spPr>
            <a:xfrm rot="1290219">
              <a:off x="2731672" y="3190779"/>
              <a:ext cx="6121" cy="2121"/>
            </a:xfrm>
            <a:custGeom>
              <a:rect b="b" l="l" r="r" t="t"/>
              <a:pathLst>
                <a:path extrusionOk="0" h="48" w="120">
                  <a:moveTo>
                    <a:pt x="84" y="0"/>
                  </a:moveTo>
                  <a:cubicBezTo>
                    <a:pt x="84" y="10"/>
                    <a:pt x="76" y="14"/>
                    <a:pt x="63" y="14"/>
                  </a:cubicBezTo>
                  <a:cubicBezTo>
                    <a:pt x="46" y="14"/>
                    <a:pt x="21" y="7"/>
                    <a:pt x="1" y="0"/>
                  </a:cubicBezTo>
                  <a:lnTo>
                    <a:pt x="1" y="0"/>
                  </a:lnTo>
                  <a:cubicBezTo>
                    <a:pt x="1" y="40"/>
                    <a:pt x="31" y="47"/>
                    <a:pt x="61" y="47"/>
                  </a:cubicBezTo>
                  <a:cubicBezTo>
                    <a:pt x="76" y="47"/>
                    <a:pt x="90" y="45"/>
                    <a:pt x="102" y="45"/>
                  </a:cubicBezTo>
                  <a:cubicBezTo>
                    <a:pt x="109" y="45"/>
                    <a:pt x="116" y="46"/>
                    <a:pt x="120" y="48"/>
                  </a:cubicBezTo>
                  <a:cubicBezTo>
                    <a:pt x="108" y="24"/>
                    <a:pt x="96" y="12"/>
                    <a:pt x="8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2"/>
            <p:cNvSpPr/>
            <p:nvPr/>
          </p:nvSpPr>
          <p:spPr>
            <a:xfrm rot="1290219">
              <a:off x="2701109" y="3161884"/>
              <a:ext cx="6733" cy="574"/>
            </a:xfrm>
            <a:custGeom>
              <a:rect b="b" l="l" r="r" t="t"/>
              <a:pathLst>
                <a:path extrusionOk="0" h="13" w="132">
                  <a:moveTo>
                    <a:pt x="1" y="0"/>
                  </a:moveTo>
                  <a:lnTo>
                    <a:pt x="48" y="12"/>
                  </a:lnTo>
                  <a:lnTo>
                    <a:pt x="132" y="12"/>
                  </a:lnTo>
                  <a:cubicBezTo>
                    <a:pt x="84" y="12"/>
                    <a:pt x="48"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2"/>
            <p:cNvSpPr/>
            <p:nvPr/>
          </p:nvSpPr>
          <p:spPr>
            <a:xfrm rot="1290219">
              <a:off x="2699407" y="3159266"/>
              <a:ext cx="5509" cy="574"/>
            </a:xfrm>
            <a:custGeom>
              <a:rect b="b" l="l" r="r" t="t"/>
              <a:pathLst>
                <a:path extrusionOk="0" h="13" w="108">
                  <a:moveTo>
                    <a:pt x="107" y="0"/>
                  </a:moveTo>
                  <a:cubicBezTo>
                    <a:pt x="72" y="0"/>
                    <a:pt x="36" y="12"/>
                    <a:pt x="0" y="12"/>
                  </a:cubicBezTo>
                  <a:lnTo>
                    <a:pt x="107" y="12"/>
                  </a:lnTo>
                  <a:lnTo>
                    <a:pt x="107"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2"/>
            <p:cNvSpPr/>
            <p:nvPr/>
          </p:nvSpPr>
          <p:spPr>
            <a:xfrm rot="1290219">
              <a:off x="2698694" y="3157708"/>
              <a:ext cx="4897" cy="44"/>
            </a:xfrm>
            <a:custGeom>
              <a:rect b="b" l="l" r="r" t="t"/>
              <a:pathLst>
                <a:path extrusionOk="0" h="1" w="96">
                  <a:moveTo>
                    <a:pt x="0" y="1"/>
                  </a:moveTo>
                  <a:lnTo>
                    <a:pt x="12" y="1"/>
                  </a:lnTo>
                  <a:lnTo>
                    <a:pt x="96"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2"/>
            <p:cNvSpPr/>
            <p:nvPr/>
          </p:nvSpPr>
          <p:spPr>
            <a:xfrm rot="1290219">
              <a:off x="2686750" y="3150510"/>
              <a:ext cx="6121" cy="1767"/>
            </a:xfrm>
            <a:custGeom>
              <a:rect b="b" l="l" r="r" t="t"/>
              <a:pathLst>
                <a:path extrusionOk="0" h="40" w="120">
                  <a:moveTo>
                    <a:pt x="0" y="0"/>
                  </a:moveTo>
                  <a:lnTo>
                    <a:pt x="24" y="24"/>
                  </a:lnTo>
                  <a:cubicBezTo>
                    <a:pt x="48" y="24"/>
                    <a:pt x="82" y="40"/>
                    <a:pt x="103" y="40"/>
                  </a:cubicBezTo>
                  <a:cubicBezTo>
                    <a:pt x="113" y="40"/>
                    <a:pt x="119" y="36"/>
                    <a:pt x="119" y="24"/>
                  </a:cubicBezTo>
                  <a:lnTo>
                    <a:pt x="119" y="24"/>
                  </a:lnTo>
                  <a:cubicBezTo>
                    <a:pt x="110" y="27"/>
                    <a:pt x="99" y="29"/>
                    <a:pt x="87" y="29"/>
                  </a:cubicBezTo>
                  <a:cubicBezTo>
                    <a:pt x="54" y="29"/>
                    <a:pt x="18" y="18"/>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2"/>
            <p:cNvSpPr/>
            <p:nvPr/>
          </p:nvSpPr>
          <p:spPr>
            <a:xfrm rot="1290219">
              <a:off x="2638198" y="3156595"/>
              <a:ext cx="2448" cy="2165"/>
            </a:xfrm>
            <a:custGeom>
              <a:rect b="b" l="l" r="r" t="t"/>
              <a:pathLst>
                <a:path extrusionOk="0" h="49" w="48">
                  <a:moveTo>
                    <a:pt x="3" y="42"/>
                  </a:moveTo>
                  <a:cubicBezTo>
                    <a:pt x="1" y="44"/>
                    <a:pt x="0" y="46"/>
                    <a:pt x="0" y="48"/>
                  </a:cubicBezTo>
                  <a:lnTo>
                    <a:pt x="3" y="42"/>
                  </a:lnTo>
                  <a:close/>
                  <a:moveTo>
                    <a:pt x="24" y="1"/>
                  </a:moveTo>
                  <a:lnTo>
                    <a:pt x="3" y="42"/>
                  </a:lnTo>
                  <a:lnTo>
                    <a:pt x="3" y="42"/>
                  </a:lnTo>
                  <a:cubicBezTo>
                    <a:pt x="6" y="40"/>
                    <a:pt x="9" y="39"/>
                    <a:pt x="14" y="39"/>
                  </a:cubicBezTo>
                  <a:cubicBezTo>
                    <a:pt x="21" y="39"/>
                    <a:pt x="30" y="42"/>
                    <a:pt x="36" y="48"/>
                  </a:cubicBezTo>
                  <a:cubicBezTo>
                    <a:pt x="48" y="25"/>
                    <a:pt x="36" y="13"/>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2"/>
            <p:cNvSpPr/>
            <p:nvPr/>
          </p:nvSpPr>
          <p:spPr>
            <a:xfrm rot="1290219">
              <a:off x="2629053" y="3153779"/>
              <a:ext cx="9794" cy="2254"/>
            </a:xfrm>
            <a:custGeom>
              <a:rect b="b" l="l" r="r" t="t"/>
              <a:pathLst>
                <a:path extrusionOk="0" h="51" w="192">
                  <a:moveTo>
                    <a:pt x="84" y="3"/>
                  </a:moveTo>
                  <a:lnTo>
                    <a:pt x="60" y="15"/>
                  </a:lnTo>
                  <a:cubicBezTo>
                    <a:pt x="61" y="15"/>
                    <a:pt x="62" y="15"/>
                    <a:pt x="62" y="15"/>
                  </a:cubicBezTo>
                  <a:lnTo>
                    <a:pt x="62" y="15"/>
                  </a:lnTo>
                  <a:lnTo>
                    <a:pt x="84" y="3"/>
                  </a:lnTo>
                  <a:close/>
                  <a:moveTo>
                    <a:pt x="175" y="0"/>
                  </a:moveTo>
                  <a:cubicBezTo>
                    <a:pt x="147" y="0"/>
                    <a:pt x="115" y="17"/>
                    <a:pt x="81" y="17"/>
                  </a:cubicBezTo>
                  <a:cubicBezTo>
                    <a:pt x="75" y="17"/>
                    <a:pt x="69" y="17"/>
                    <a:pt x="62" y="15"/>
                  </a:cubicBezTo>
                  <a:lnTo>
                    <a:pt x="62" y="15"/>
                  </a:lnTo>
                  <a:lnTo>
                    <a:pt x="1" y="50"/>
                  </a:lnTo>
                  <a:cubicBezTo>
                    <a:pt x="96" y="50"/>
                    <a:pt x="108" y="15"/>
                    <a:pt x="191" y="3"/>
                  </a:cubicBezTo>
                  <a:cubicBezTo>
                    <a:pt x="186" y="1"/>
                    <a:pt x="181" y="0"/>
                    <a:pt x="17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2"/>
            <p:cNvSpPr/>
            <p:nvPr/>
          </p:nvSpPr>
          <p:spPr>
            <a:xfrm rot="1290219">
              <a:off x="2539473" y="3132388"/>
              <a:ext cx="13007" cy="7468"/>
            </a:xfrm>
            <a:custGeom>
              <a:rect b="b" l="l" r="r" t="t"/>
              <a:pathLst>
                <a:path extrusionOk="0" h="169" w="255">
                  <a:moveTo>
                    <a:pt x="255" y="1"/>
                  </a:moveTo>
                  <a:lnTo>
                    <a:pt x="255" y="1"/>
                  </a:lnTo>
                  <a:cubicBezTo>
                    <a:pt x="183" y="48"/>
                    <a:pt x="112" y="72"/>
                    <a:pt x="17" y="108"/>
                  </a:cubicBezTo>
                  <a:cubicBezTo>
                    <a:pt x="38" y="119"/>
                    <a:pt x="1" y="169"/>
                    <a:pt x="12" y="169"/>
                  </a:cubicBezTo>
                  <a:cubicBezTo>
                    <a:pt x="13" y="169"/>
                    <a:pt x="15" y="168"/>
                    <a:pt x="17" y="167"/>
                  </a:cubicBezTo>
                  <a:lnTo>
                    <a:pt x="112" y="96"/>
                  </a:lnTo>
                  <a:lnTo>
                    <a:pt x="112" y="132"/>
                  </a:lnTo>
                  <a:cubicBezTo>
                    <a:pt x="183" y="120"/>
                    <a:pt x="136" y="72"/>
                    <a:pt x="219" y="60"/>
                  </a:cubicBezTo>
                  <a:cubicBezTo>
                    <a:pt x="219" y="25"/>
                    <a:pt x="207" y="36"/>
                    <a:pt x="25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2"/>
            <p:cNvSpPr/>
            <p:nvPr/>
          </p:nvSpPr>
          <p:spPr>
            <a:xfrm rot="1290219">
              <a:off x="2882698" y="3119072"/>
              <a:ext cx="918" cy="884"/>
            </a:xfrm>
            <a:custGeom>
              <a:rect b="b" l="l" r="r" t="t"/>
              <a:pathLst>
                <a:path extrusionOk="0" h="20" w="18">
                  <a:moveTo>
                    <a:pt x="16" y="1"/>
                  </a:moveTo>
                  <a:cubicBezTo>
                    <a:pt x="14" y="1"/>
                    <a:pt x="7" y="13"/>
                    <a:pt x="0" y="20"/>
                  </a:cubicBezTo>
                  <a:lnTo>
                    <a:pt x="12" y="20"/>
                  </a:lnTo>
                  <a:cubicBezTo>
                    <a:pt x="17" y="6"/>
                    <a:pt x="18" y="1"/>
                    <a:pt x="1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2"/>
            <p:cNvSpPr/>
            <p:nvPr/>
          </p:nvSpPr>
          <p:spPr>
            <a:xfrm rot="1290219">
              <a:off x="2882092" y="3119094"/>
              <a:ext cx="612" cy="574"/>
            </a:xfrm>
            <a:custGeom>
              <a:rect b="b" l="l" r="r" t="t"/>
              <a:pathLst>
                <a:path extrusionOk="0" h="13" w="12">
                  <a:moveTo>
                    <a:pt x="0" y="1"/>
                  </a:moveTo>
                  <a:cubicBezTo>
                    <a:pt x="0" y="13"/>
                    <a:pt x="12" y="13"/>
                    <a:pt x="12" y="13"/>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2"/>
            <p:cNvSpPr/>
            <p:nvPr/>
          </p:nvSpPr>
          <p:spPr>
            <a:xfrm rot="1290219">
              <a:off x="2818748" y="3116064"/>
              <a:ext cx="51" cy="574"/>
            </a:xfrm>
            <a:custGeom>
              <a:rect b="b" l="l" r="r" t="t"/>
              <a:pathLst>
                <a:path extrusionOk="0" h="13" w="1">
                  <a:moveTo>
                    <a:pt x="1" y="0"/>
                  </a:moveTo>
                  <a:cubicBezTo>
                    <a:pt x="1" y="0"/>
                    <a:pt x="1" y="0"/>
                    <a:pt x="1" y="0"/>
                  </a:cubicBezTo>
                  <a:cubicBezTo>
                    <a:pt x="1" y="0"/>
                    <a:pt x="1"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2"/>
            <p:cNvSpPr/>
            <p:nvPr/>
          </p:nvSpPr>
          <p:spPr>
            <a:xfrm rot="1290219">
              <a:off x="2802979" y="3115612"/>
              <a:ext cx="663" cy="574"/>
            </a:xfrm>
            <a:custGeom>
              <a:rect b="b" l="l" r="r" t="t"/>
              <a:pathLst>
                <a:path extrusionOk="0" h="13" w="13">
                  <a:moveTo>
                    <a:pt x="1" y="0"/>
                  </a:moveTo>
                  <a:cubicBezTo>
                    <a:pt x="1" y="12"/>
                    <a:pt x="13" y="12"/>
                    <a:pt x="13" y="12"/>
                  </a:cubicBezTo>
                  <a:cubicBezTo>
                    <a:pt x="13" y="12"/>
                    <a:pt x="13"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2"/>
            <p:cNvSpPr/>
            <p:nvPr/>
          </p:nvSpPr>
          <p:spPr>
            <a:xfrm rot="1290219">
              <a:off x="2827990" y="3113169"/>
              <a:ext cx="1275" cy="574"/>
            </a:xfrm>
            <a:custGeom>
              <a:rect b="b" l="l" r="r" t="t"/>
              <a:pathLst>
                <a:path extrusionOk="0" h="13" w="25">
                  <a:moveTo>
                    <a:pt x="0" y="0"/>
                  </a:moveTo>
                  <a:cubicBezTo>
                    <a:pt x="12" y="12"/>
                    <a:pt x="12" y="12"/>
                    <a:pt x="24" y="12"/>
                  </a:cubicBezTo>
                  <a:cubicBezTo>
                    <a:pt x="12" y="0"/>
                    <a:pt x="12"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2"/>
            <p:cNvSpPr/>
            <p:nvPr/>
          </p:nvSpPr>
          <p:spPr>
            <a:xfrm rot="1290219">
              <a:off x="2729009" y="3102250"/>
              <a:ext cx="663" cy="574"/>
            </a:xfrm>
            <a:custGeom>
              <a:rect b="b" l="l" r="r" t="t"/>
              <a:pathLst>
                <a:path extrusionOk="0" h="13" w="13">
                  <a:moveTo>
                    <a:pt x="12" y="13"/>
                  </a:moveTo>
                  <a:cubicBezTo>
                    <a:pt x="12" y="13"/>
                    <a:pt x="12" y="13"/>
                    <a:pt x="0" y="1"/>
                  </a:cubicBezTo>
                  <a:lnTo>
                    <a:pt x="0" y="1"/>
                  </a:lnTo>
                  <a:lnTo>
                    <a:pt x="12" y="13"/>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2"/>
            <p:cNvSpPr/>
            <p:nvPr/>
          </p:nvSpPr>
          <p:spPr>
            <a:xfrm rot="1290219">
              <a:off x="2855927" y="3107565"/>
              <a:ext cx="51" cy="44"/>
            </a:xfrm>
            <a:custGeom>
              <a:rect b="b" l="l" r="r" t="t"/>
              <a:pathLst>
                <a:path extrusionOk="0" h="1" w="1">
                  <a:moveTo>
                    <a:pt x="1" y="0"/>
                  </a:moveTo>
                  <a:lnTo>
                    <a:pt x="1" y="0"/>
                  </a:lnTo>
                  <a:cubicBezTo>
                    <a:pt x="1" y="0"/>
                    <a:pt x="1"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2"/>
            <p:cNvSpPr/>
            <p:nvPr/>
          </p:nvSpPr>
          <p:spPr>
            <a:xfrm rot="1290219">
              <a:off x="2852483" y="3106226"/>
              <a:ext cx="51" cy="530"/>
            </a:xfrm>
            <a:custGeom>
              <a:rect b="b" l="l" r="r" t="t"/>
              <a:pathLst>
                <a:path extrusionOk="0" h="12" w="1">
                  <a:moveTo>
                    <a:pt x="0" y="12"/>
                  </a:moveTo>
                  <a:cubicBezTo>
                    <a:pt x="0" y="12"/>
                    <a:pt x="0" y="12"/>
                    <a:pt x="0" y="12"/>
                  </a:cubicBezTo>
                  <a:cubicBezTo>
                    <a:pt x="0" y="0"/>
                    <a:pt x="0" y="0"/>
                    <a:pt x="0"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2"/>
            <p:cNvSpPr/>
            <p:nvPr/>
          </p:nvSpPr>
          <p:spPr>
            <a:xfrm rot="1290219">
              <a:off x="2840627" y="3117454"/>
              <a:ext cx="663" cy="442"/>
            </a:xfrm>
            <a:custGeom>
              <a:rect b="b" l="l" r="r" t="t"/>
              <a:pathLst>
                <a:path extrusionOk="0" h="10" w="13">
                  <a:moveTo>
                    <a:pt x="0" y="0"/>
                  </a:moveTo>
                  <a:cubicBezTo>
                    <a:pt x="6" y="6"/>
                    <a:pt x="9" y="9"/>
                    <a:pt x="11" y="9"/>
                  </a:cubicBezTo>
                  <a:cubicBezTo>
                    <a:pt x="12" y="9"/>
                    <a:pt x="12" y="6"/>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2"/>
            <p:cNvSpPr/>
            <p:nvPr/>
          </p:nvSpPr>
          <p:spPr>
            <a:xfrm rot="1290219">
              <a:off x="2822890" y="3113146"/>
              <a:ext cx="51" cy="574"/>
            </a:xfrm>
            <a:custGeom>
              <a:rect b="b" l="l" r="r" t="t"/>
              <a:pathLst>
                <a:path extrusionOk="0" h="13" w="1">
                  <a:moveTo>
                    <a:pt x="0" y="13"/>
                  </a:moveTo>
                  <a:cubicBezTo>
                    <a:pt x="0" y="13"/>
                    <a:pt x="0" y="13"/>
                    <a:pt x="0" y="13"/>
                  </a:cubicBezTo>
                  <a:cubicBezTo>
                    <a:pt x="0" y="13"/>
                    <a:pt x="0" y="1"/>
                    <a:pt x="0"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2"/>
            <p:cNvSpPr/>
            <p:nvPr/>
          </p:nvSpPr>
          <p:spPr>
            <a:xfrm rot="1290219">
              <a:off x="2653884" y="3109623"/>
              <a:ext cx="1836" cy="2165"/>
            </a:xfrm>
            <a:custGeom>
              <a:rect b="b" l="l" r="r" t="t"/>
              <a:pathLst>
                <a:path extrusionOk="0" h="49" w="36">
                  <a:moveTo>
                    <a:pt x="0" y="1"/>
                  </a:moveTo>
                  <a:cubicBezTo>
                    <a:pt x="0" y="1"/>
                    <a:pt x="0" y="12"/>
                    <a:pt x="0" y="24"/>
                  </a:cubicBezTo>
                  <a:lnTo>
                    <a:pt x="36" y="48"/>
                  </a:lnTo>
                  <a:cubicBezTo>
                    <a:pt x="36" y="36"/>
                    <a:pt x="33" y="36"/>
                    <a:pt x="28" y="36"/>
                  </a:cubicBezTo>
                  <a:cubicBezTo>
                    <a:pt x="24" y="36"/>
                    <a:pt x="18" y="36"/>
                    <a:pt x="12" y="24"/>
                  </a:cubicBezTo>
                  <a:cubicBezTo>
                    <a:pt x="12" y="20"/>
                    <a:pt x="13" y="19"/>
                    <a:pt x="16" y="19"/>
                  </a:cubicBezTo>
                  <a:cubicBezTo>
                    <a:pt x="20" y="19"/>
                    <a:pt x="28" y="24"/>
                    <a:pt x="36" y="24"/>
                  </a:cubicBezTo>
                  <a:cubicBezTo>
                    <a:pt x="29" y="11"/>
                    <a:pt x="25" y="7"/>
                    <a:pt x="21" y="7"/>
                  </a:cubicBezTo>
                  <a:cubicBezTo>
                    <a:pt x="15" y="7"/>
                    <a:pt x="12" y="18"/>
                    <a:pt x="8" y="18"/>
                  </a:cubicBezTo>
                  <a:cubicBezTo>
                    <a:pt x="6" y="18"/>
                    <a:pt x="3" y="14"/>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2"/>
            <p:cNvSpPr/>
            <p:nvPr/>
          </p:nvSpPr>
          <p:spPr>
            <a:xfrm rot="1290219">
              <a:off x="2722056" y="3098422"/>
              <a:ext cx="3111" cy="4286"/>
            </a:xfrm>
            <a:custGeom>
              <a:rect b="b" l="l" r="r" t="t"/>
              <a:pathLst>
                <a:path extrusionOk="0" h="97" w="61">
                  <a:moveTo>
                    <a:pt x="1" y="1"/>
                  </a:moveTo>
                  <a:cubicBezTo>
                    <a:pt x="1" y="37"/>
                    <a:pt x="48" y="60"/>
                    <a:pt x="48" y="96"/>
                  </a:cubicBezTo>
                  <a:lnTo>
                    <a:pt x="60" y="96"/>
                  </a:lnTo>
                  <a:cubicBezTo>
                    <a:pt x="36" y="72"/>
                    <a:pt x="36" y="49"/>
                    <a:pt x="24" y="25"/>
                  </a:cubicBezTo>
                  <a:cubicBezTo>
                    <a:pt x="12" y="13"/>
                    <a:pt x="12"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2"/>
            <p:cNvSpPr/>
            <p:nvPr/>
          </p:nvSpPr>
          <p:spPr>
            <a:xfrm rot="1290219">
              <a:off x="2724241" y="3103326"/>
              <a:ext cx="1224" cy="574"/>
            </a:xfrm>
            <a:custGeom>
              <a:rect b="b" l="l" r="r" t="t"/>
              <a:pathLst>
                <a:path extrusionOk="0" h="13" w="24">
                  <a:moveTo>
                    <a:pt x="0" y="0"/>
                  </a:moveTo>
                  <a:cubicBezTo>
                    <a:pt x="12" y="0"/>
                    <a:pt x="12" y="12"/>
                    <a:pt x="12" y="12"/>
                  </a:cubicBezTo>
                  <a:lnTo>
                    <a:pt x="24" y="12"/>
                  </a:lnTo>
                  <a:cubicBezTo>
                    <a:pt x="12" y="0"/>
                    <a:pt x="12"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2"/>
            <p:cNvSpPr/>
            <p:nvPr/>
          </p:nvSpPr>
          <p:spPr>
            <a:xfrm rot="1290219">
              <a:off x="2665764" y="3107218"/>
              <a:ext cx="663" cy="44"/>
            </a:xfrm>
            <a:custGeom>
              <a:rect b="b" l="l" r="r" t="t"/>
              <a:pathLst>
                <a:path extrusionOk="0" h="1" w="13">
                  <a:moveTo>
                    <a:pt x="1" y="1"/>
                  </a:moveTo>
                  <a:cubicBezTo>
                    <a:pt x="12" y="1"/>
                    <a:pt x="12" y="1"/>
                    <a:pt x="12" y="1"/>
                  </a:cubicBez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2"/>
            <p:cNvSpPr/>
            <p:nvPr/>
          </p:nvSpPr>
          <p:spPr>
            <a:xfrm rot="1290219">
              <a:off x="2732848" y="3100379"/>
              <a:ext cx="663" cy="44"/>
            </a:xfrm>
            <a:custGeom>
              <a:rect b="b" l="l" r="r" t="t"/>
              <a:pathLst>
                <a:path extrusionOk="0" h="1" w="13">
                  <a:moveTo>
                    <a:pt x="1" y="0"/>
                  </a:moveTo>
                  <a:cubicBezTo>
                    <a:pt x="1" y="0"/>
                    <a:pt x="1" y="0"/>
                    <a:pt x="13" y="0"/>
                  </a:cubicBezTo>
                  <a:cubicBezTo>
                    <a:pt x="13" y="0"/>
                    <a:pt x="13"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2"/>
            <p:cNvSpPr/>
            <p:nvPr/>
          </p:nvSpPr>
          <p:spPr>
            <a:xfrm rot="1290219">
              <a:off x="2711194" y="3123716"/>
              <a:ext cx="1224" cy="1502"/>
            </a:xfrm>
            <a:custGeom>
              <a:rect b="b" l="l" r="r" t="t"/>
              <a:pathLst>
                <a:path extrusionOk="0" h="34" w="24">
                  <a:moveTo>
                    <a:pt x="12" y="0"/>
                  </a:moveTo>
                  <a:cubicBezTo>
                    <a:pt x="11" y="0"/>
                    <a:pt x="14" y="12"/>
                    <a:pt x="7" y="12"/>
                  </a:cubicBezTo>
                  <a:cubicBezTo>
                    <a:pt x="5" y="12"/>
                    <a:pt x="3" y="11"/>
                    <a:pt x="0" y="10"/>
                  </a:cubicBezTo>
                  <a:lnTo>
                    <a:pt x="0" y="10"/>
                  </a:lnTo>
                  <a:lnTo>
                    <a:pt x="12" y="34"/>
                  </a:lnTo>
                  <a:cubicBezTo>
                    <a:pt x="24" y="34"/>
                    <a:pt x="24" y="22"/>
                    <a:pt x="24" y="22"/>
                  </a:cubicBezTo>
                  <a:cubicBezTo>
                    <a:pt x="16" y="5"/>
                    <a:pt x="13"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2"/>
            <p:cNvSpPr/>
            <p:nvPr/>
          </p:nvSpPr>
          <p:spPr>
            <a:xfrm rot="1290219">
              <a:off x="2653355" y="3110244"/>
              <a:ext cx="663" cy="44"/>
            </a:xfrm>
            <a:custGeom>
              <a:rect b="b" l="l" r="r" t="t"/>
              <a:pathLst>
                <a:path extrusionOk="0" h="1" w="13">
                  <a:moveTo>
                    <a:pt x="0" y="0"/>
                  </a:moveTo>
                  <a:lnTo>
                    <a:pt x="12" y="0"/>
                  </a:ln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2"/>
            <p:cNvSpPr/>
            <p:nvPr/>
          </p:nvSpPr>
          <p:spPr>
            <a:xfrm rot="1290219">
              <a:off x="2727859" y="3102686"/>
              <a:ext cx="2193" cy="1105"/>
            </a:xfrm>
            <a:custGeom>
              <a:rect b="b" l="l" r="r" t="t"/>
              <a:pathLst>
                <a:path extrusionOk="0" h="25" w="43">
                  <a:moveTo>
                    <a:pt x="30" y="1"/>
                  </a:moveTo>
                  <a:cubicBezTo>
                    <a:pt x="36" y="12"/>
                    <a:pt x="27" y="12"/>
                    <a:pt x="18" y="12"/>
                  </a:cubicBezTo>
                  <a:cubicBezTo>
                    <a:pt x="10" y="12"/>
                    <a:pt x="1" y="12"/>
                    <a:pt x="7" y="24"/>
                  </a:cubicBezTo>
                  <a:lnTo>
                    <a:pt x="42" y="12"/>
                  </a:lnTo>
                  <a:lnTo>
                    <a:pt x="3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2"/>
            <p:cNvSpPr/>
            <p:nvPr/>
          </p:nvSpPr>
          <p:spPr>
            <a:xfrm rot="1290219">
              <a:off x="2871248" y="3119428"/>
              <a:ext cx="3111" cy="4242"/>
            </a:xfrm>
            <a:custGeom>
              <a:rect b="b" l="l" r="r" t="t"/>
              <a:pathLst>
                <a:path extrusionOk="0" h="96" w="61">
                  <a:moveTo>
                    <a:pt x="60" y="0"/>
                  </a:moveTo>
                  <a:cubicBezTo>
                    <a:pt x="36" y="36"/>
                    <a:pt x="24" y="24"/>
                    <a:pt x="1" y="36"/>
                  </a:cubicBezTo>
                  <a:lnTo>
                    <a:pt x="24" y="72"/>
                  </a:lnTo>
                  <a:lnTo>
                    <a:pt x="24" y="84"/>
                  </a:lnTo>
                  <a:lnTo>
                    <a:pt x="36" y="95"/>
                  </a:lnTo>
                  <a:cubicBezTo>
                    <a:pt x="60" y="72"/>
                    <a:pt x="60" y="36"/>
                    <a:pt x="6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2"/>
            <p:cNvSpPr/>
            <p:nvPr/>
          </p:nvSpPr>
          <p:spPr>
            <a:xfrm rot="1290219">
              <a:off x="2860413" y="3102934"/>
              <a:ext cx="1224" cy="1502"/>
            </a:xfrm>
            <a:custGeom>
              <a:rect b="b" l="l" r="r" t="t"/>
              <a:pathLst>
                <a:path extrusionOk="0" h="34" w="24">
                  <a:moveTo>
                    <a:pt x="5" y="0"/>
                  </a:moveTo>
                  <a:cubicBezTo>
                    <a:pt x="2" y="0"/>
                    <a:pt x="0" y="3"/>
                    <a:pt x="0" y="10"/>
                  </a:cubicBezTo>
                  <a:lnTo>
                    <a:pt x="24" y="34"/>
                  </a:lnTo>
                  <a:cubicBezTo>
                    <a:pt x="24" y="17"/>
                    <a:pt x="12" y="0"/>
                    <a:pt x="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2"/>
            <p:cNvSpPr/>
            <p:nvPr/>
          </p:nvSpPr>
          <p:spPr>
            <a:xfrm rot="1290219">
              <a:off x="2862030" y="3119511"/>
              <a:ext cx="1224" cy="1944"/>
            </a:xfrm>
            <a:custGeom>
              <a:rect b="b" l="l" r="r" t="t"/>
              <a:pathLst>
                <a:path extrusionOk="0" h="44" w="24">
                  <a:moveTo>
                    <a:pt x="11" y="0"/>
                  </a:moveTo>
                  <a:cubicBezTo>
                    <a:pt x="5" y="0"/>
                    <a:pt x="0" y="9"/>
                    <a:pt x="0" y="31"/>
                  </a:cubicBezTo>
                  <a:cubicBezTo>
                    <a:pt x="3" y="25"/>
                    <a:pt x="5" y="23"/>
                    <a:pt x="7" y="23"/>
                  </a:cubicBezTo>
                  <a:cubicBezTo>
                    <a:pt x="13" y="23"/>
                    <a:pt x="15" y="43"/>
                    <a:pt x="24" y="43"/>
                  </a:cubicBezTo>
                  <a:lnTo>
                    <a:pt x="24" y="7"/>
                  </a:lnTo>
                  <a:cubicBezTo>
                    <a:pt x="19" y="3"/>
                    <a:pt x="15" y="0"/>
                    <a:pt x="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2"/>
            <p:cNvSpPr/>
            <p:nvPr/>
          </p:nvSpPr>
          <p:spPr>
            <a:xfrm rot="1290219">
              <a:off x="2855615" y="3102141"/>
              <a:ext cx="1581" cy="1060"/>
            </a:xfrm>
            <a:custGeom>
              <a:rect b="b" l="l" r="r" t="t"/>
              <a:pathLst>
                <a:path extrusionOk="0" h="24" w="31">
                  <a:moveTo>
                    <a:pt x="25" y="0"/>
                  </a:moveTo>
                  <a:cubicBezTo>
                    <a:pt x="25" y="9"/>
                    <a:pt x="23" y="12"/>
                    <a:pt x="21" y="12"/>
                  </a:cubicBezTo>
                  <a:cubicBezTo>
                    <a:pt x="17" y="12"/>
                    <a:pt x="11" y="4"/>
                    <a:pt x="6" y="4"/>
                  </a:cubicBezTo>
                  <a:cubicBezTo>
                    <a:pt x="3" y="4"/>
                    <a:pt x="1" y="9"/>
                    <a:pt x="1" y="24"/>
                  </a:cubicBezTo>
                  <a:cubicBezTo>
                    <a:pt x="4" y="21"/>
                    <a:pt x="7" y="20"/>
                    <a:pt x="11" y="20"/>
                  </a:cubicBezTo>
                  <a:cubicBezTo>
                    <a:pt x="15" y="20"/>
                    <a:pt x="19" y="21"/>
                    <a:pt x="22" y="21"/>
                  </a:cubicBezTo>
                  <a:cubicBezTo>
                    <a:pt x="28" y="21"/>
                    <a:pt x="31" y="18"/>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2"/>
            <p:cNvSpPr/>
            <p:nvPr/>
          </p:nvSpPr>
          <p:spPr>
            <a:xfrm rot="1290219">
              <a:off x="2855368" y="3120644"/>
              <a:ext cx="1887" cy="1326"/>
            </a:xfrm>
            <a:custGeom>
              <a:rect b="b" l="l" r="r" t="t"/>
              <a:pathLst>
                <a:path extrusionOk="0" h="30" w="37">
                  <a:moveTo>
                    <a:pt x="6" y="0"/>
                  </a:moveTo>
                  <a:cubicBezTo>
                    <a:pt x="3" y="0"/>
                    <a:pt x="1" y="4"/>
                    <a:pt x="1" y="14"/>
                  </a:cubicBezTo>
                  <a:cubicBezTo>
                    <a:pt x="5" y="26"/>
                    <a:pt x="9" y="30"/>
                    <a:pt x="13" y="30"/>
                  </a:cubicBezTo>
                  <a:cubicBezTo>
                    <a:pt x="19" y="30"/>
                    <a:pt x="25" y="20"/>
                    <a:pt x="31" y="16"/>
                  </a:cubicBezTo>
                  <a:lnTo>
                    <a:pt x="31" y="16"/>
                  </a:lnTo>
                  <a:cubicBezTo>
                    <a:pt x="32" y="16"/>
                    <a:pt x="32" y="16"/>
                    <a:pt x="32" y="16"/>
                  </a:cubicBezTo>
                  <a:cubicBezTo>
                    <a:pt x="34" y="16"/>
                    <a:pt x="35" y="15"/>
                    <a:pt x="37" y="14"/>
                  </a:cubicBezTo>
                  <a:lnTo>
                    <a:pt x="37" y="14"/>
                  </a:lnTo>
                  <a:cubicBezTo>
                    <a:pt x="35" y="14"/>
                    <a:pt x="33" y="15"/>
                    <a:pt x="31" y="16"/>
                  </a:cubicBezTo>
                  <a:lnTo>
                    <a:pt x="31" y="16"/>
                  </a:lnTo>
                  <a:cubicBezTo>
                    <a:pt x="23" y="15"/>
                    <a:pt x="12" y="0"/>
                    <a:pt x="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2"/>
            <p:cNvSpPr/>
            <p:nvPr/>
          </p:nvSpPr>
          <p:spPr>
            <a:xfrm rot="1290219">
              <a:off x="2850015" y="3102030"/>
              <a:ext cx="3111" cy="4772"/>
            </a:xfrm>
            <a:custGeom>
              <a:rect b="b" l="l" r="r" t="t"/>
              <a:pathLst>
                <a:path extrusionOk="0" h="108" w="61">
                  <a:moveTo>
                    <a:pt x="12" y="1"/>
                  </a:moveTo>
                  <a:cubicBezTo>
                    <a:pt x="12" y="36"/>
                    <a:pt x="1" y="72"/>
                    <a:pt x="24" y="108"/>
                  </a:cubicBezTo>
                  <a:cubicBezTo>
                    <a:pt x="12" y="72"/>
                    <a:pt x="24" y="72"/>
                    <a:pt x="36" y="72"/>
                  </a:cubicBezTo>
                  <a:cubicBezTo>
                    <a:pt x="36" y="84"/>
                    <a:pt x="36" y="96"/>
                    <a:pt x="36" y="108"/>
                  </a:cubicBezTo>
                  <a:cubicBezTo>
                    <a:pt x="48" y="84"/>
                    <a:pt x="48" y="84"/>
                    <a:pt x="60" y="72"/>
                  </a:cubicBezTo>
                  <a:cubicBezTo>
                    <a:pt x="48" y="48"/>
                    <a:pt x="24" y="36"/>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2"/>
            <p:cNvSpPr/>
            <p:nvPr/>
          </p:nvSpPr>
          <p:spPr>
            <a:xfrm rot="1290219">
              <a:off x="2854146" y="3118452"/>
              <a:ext cx="2091" cy="4021"/>
            </a:xfrm>
            <a:custGeom>
              <a:rect b="b" l="l" r="r" t="t"/>
              <a:pathLst>
                <a:path extrusionOk="0" h="91" w="41">
                  <a:moveTo>
                    <a:pt x="2" y="0"/>
                  </a:moveTo>
                  <a:lnTo>
                    <a:pt x="2" y="0"/>
                  </a:lnTo>
                  <a:cubicBezTo>
                    <a:pt x="1" y="0"/>
                    <a:pt x="3" y="9"/>
                    <a:pt x="5" y="20"/>
                  </a:cubicBezTo>
                  <a:lnTo>
                    <a:pt x="5" y="20"/>
                  </a:lnTo>
                  <a:lnTo>
                    <a:pt x="5" y="5"/>
                  </a:lnTo>
                  <a:cubicBezTo>
                    <a:pt x="3" y="2"/>
                    <a:pt x="2" y="0"/>
                    <a:pt x="2" y="0"/>
                  </a:cubicBezTo>
                  <a:close/>
                  <a:moveTo>
                    <a:pt x="5" y="20"/>
                  </a:moveTo>
                  <a:lnTo>
                    <a:pt x="5" y="53"/>
                  </a:lnTo>
                  <a:cubicBezTo>
                    <a:pt x="6" y="52"/>
                    <a:pt x="7" y="51"/>
                    <a:pt x="8" y="51"/>
                  </a:cubicBezTo>
                  <a:lnTo>
                    <a:pt x="8" y="51"/>
                  </a:lnTo>
                  <a:cubicBezTo>
                    <a:pt x="7" y="52"/>
                    <a:pt x="6" y="53"/>
                    <a:pt x="5" y="53"/>
                  </a:cubicBezTo>
                  <a:cubicBezTo>
                    <a:pt x="15" y="63"/>
                    <a:pt x="26" y="91"/>
                    <a:pt x="36" y="91"/>
                  </a:cubicBezTo>
                  <a:cubicBezTo>
                    <a:pt x="38" y="91"/>
                    <a:pt x="39" y="90"/>
                    <a:pt x="41" y="89"/>
                  </a:cubicBezTo>
                  <a:cubicBezTo>
                    <a:pt x="31" y="69"/>
                    <a:pt x="21" y="50"/>
                    <a:pt x="12" y="50"/>
                  </a:cubicBezTo>
                  <a:cubicBezTo>
                    <a:pt x="10" y="50"/>
                    <a:pt x="9" y="50"/>
                    <a:pt x="8" y="51"/>
                  </a:cubicBezTo>
                  <a:lnTo>
                    <a:pt x="8" y="51"/>
                  </a:lnTo>
                  <a:cubicBezTo>
                    <a:pt x="10" y="46"/>
                    <a:pt x="8" y="32"/>
                    <a:pt x="5" y="2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2"/>
            <p:cNvSpPr/>
            <p:nvPr/>
          </p:nvSpPr>
          <p:spPr>
            <a:xfrm rot="1290219">
              <a:off x="2847798" y="3099832"/>
              <a:ext cx="2448" cy="3226"/>
            </a:xfrm>
            <a:custGeom>
              <a:rect b="b" l="l" r="r" t="t"/>
              <a:pathLst>
                <a:path extrusionOk="0" h="73" w="48">
                  <a:moveTo>
                    <a:pt x="48" y="1"/>
                  </a:moveTo>
                  <a:cubicBezTo>
                    <a:pt x="24" y="13"/>
                    <a:pt x="0" y="37"/>
                    <a:pt x="0" y="60"/>
                  </a:cubicBezTo>
                  <a:lnTo>
                    <a:pt x="12" y="72"/>
                  </a:lnTo>
                  <a:cubicBezTo>
                    <a:pt x="24" y="37"/>
                    <a:pt x="48" y="49"/>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2"/>
            <p:cNvSpPr/>
            <p:nvPr/>
          </p:nvSpPr>
          <p:spPr>
            <a:xfrm rot="1290219">
              <a:off x="2851265" y="3117004"/>
              <a:ext cx="1275" cy="2430"/>
            </a:xfrm>
            <a:custGeom>
              <a:rect b="b" l="l" r="r" t="t"/>
              <a:pathLst>
                <a:path extrusionOk="0" h="55" w="25">
                  <a:moveTo>
                    <a:pt x="6" y="0"/>
                  </a:moveTo>
                  <a:cubicBezTo>
                    <a:pt x="5" y="0"/>
                    <a:pt x="3" y="2"/>
                    <a:pt x="1" y="7"/>
                  </a:cubicBezTo>
                  <a:lnTo>
                    <a:pt x="1" y="55"/>
                  </a:lnTo>
                  <a:cubicBezTo>
                    <a:pt x="25" y="55"/>
                    <a:pt x="1" y="31"/>
                    <a:pt x="1" y="19"/>
                  </a:cubicBezTo>
                  <a:lnTo>
                    <a:pt x="1" y="19"/>
                  </a:lnTo>
                  <a:cubicBezTo>
                    <a:pt x="7" y="25"/>
                    <a:pt x="10" y="28"/>
                    <a:pt x="13" y="28"/>
                  </a:cubicBezTo>
                  <a:cubicBezTo>
                    <a:pt x="16" y="28"/>
                    <a:pt x="19" y="25"/>
                    <a:pt x="25" y="19"/>
                  </a:cubicBezTo>
                  <a:lnTo>
                    <a:pt x="25" y="19"/>
                  </a:lnTo>
                  <a:cubicBezTo>
                    <a:pt x="22" y="20"/>
                    <a:pt x="20" y="21"/>
                    <a:pt x="18" y="21"/>
                  </a:cubicBezTo>
                  <a:cubicBezTo>
                    <a:pt x="6" y="21"/>
                    <a:pt x="9" y="0"/>
                    <a:pt x="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2"/>
            <p:cNvSpPr/>
            <p:nvPr/>
          </p:nvSpPr>
          <p:spPr>
            <a:xfrm rot="1290219">
              <a:off x="2847412" y="3118874"/>
              <a:ext cx="2448" cy="3226"/>
            </a:xfrm>
            <a:custGeom>
              <a:rect b="b" l="l" r="r" t="t"/>
              <a:pathLst>
                <a:path extrusionOk="0" h="73" w="48">
                  <a:moveTo>
                    <a:pt x="12" y="1"/>
                  </a:moveTo>
                  <a:lnTo>
                    <a:pt x="0" y="25"/>
                  </a:lnTo>
                  <a:lnTo>
                    <a:pt x="24" y="72"/>
                  </a:lnTo>
                  <a:cubicBezTo>
                    <a:pt x="48" y="48"/>
                    <a:pt x="24" y="48"/>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2"/>
            <p:cNvSpPr/>
            <p:nvPr/>
          </p:nvSpPr>
          <p:spPr>
            <a:xfrm rot="1290219">
              <a:off x="2846143" y="3116501"/>
              <a:ext cx="1275" cy="3712"/>
            </a:xfrm>
            <a:custGeom>
              <a:rect b="b" l="l" r="r" t="t"/>
              <a:pathLst>
                <a:path extrusionOk="0" h="84" w="25">
                  <a:moveTo>
                    <a:pt x="12" y="0"/>
                  </a:moveTo>
                  <a:lnTo>
                    <a:pt x="0" y="83"/>
                  </a:lnTo>
                  <a:cubicBezTo>
                    <a:pt x="12" y="48"/>
                    <a:pt x="12" y="48"/>
                    <a:pt x="24" y="12"/>
                  </a:cubicBez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2"/>
            <p:cNvSpPr/>
            <p:nvPr/>
          </p:nvSpPr>
          <p:spPr>
            <a:xfrm rot="1290219">
              <a:off x="2828823" y="3098658"/>
              <a:ext cx="1275" cy="1723"/>
            </a:xfrm>
            <a:custGeom>
              <a:rect b="b" l="l" r="r" t="t"/>
              <a:pathLst>
                <a:path extrusionOk="0" h="39" w="25">
                  <a:moveTo>
                    <a:pt x="1" y="0"/>
                  </a:moveTo>
                  <a:lnTo>
                    <a:pt x="1" y="0"/>
                  </a:lnTo>
                  <a:cubicBezTo>
                    <a:pt x="0" y="0"/>
                    <a:pt x="2" y="1"/>
                    <a:pt x="6" y="3"/>
                  </a:cubicBezTo>
                  <a:lnTo>
                    <a:pt x="6" y="3"/>
                  </a:lnTo>
                  <a:cubicBezTo>
                    <a:pt x="3" y="1"/>
                    <a:pt x="1" y="0"/>
                    <a:pt x="1" y="0"/>
                  </a:cubicBezTo>
                  <a:close/>
                  <a:moveTo>
                    <a:pt x="6" y="3"/>
                  </a:moveTo>
                  <a:cubicBezTo>
                    <a:pt x="7" y="4"/>
                    <a:pt x="8" y="5"/>
                    <a:pt x="9" y="6"/>
                  </a:cubicBezTo>
                  <a:lnTo>
                    <a:pt x="9" y="6"/>
                  </a:lnTo>
                  <a:cubicBezTo>
                    <a:pt x="9" y="5"/>
                    <a:pt x="9" y="5"/>
                    <a:pt x="9" y="5"/>
                  </a:cubicBezTo>
                  <a:cubicBezTo>
                    <a:pt x="8" y="4"/>
                    <a:pt x="7" y="4"/>
                    <a:pt x="6" y="3"/>
                  </a:cubicBezTo>
                  <a:close/>
                  <a:moveTo>
                    <a:pt x="9" y="6"/>
                  </a:moveTo>
                  <a:lnTo>
                    <a:pt x="9" y="6"/>
                  </a:lnTo>
                  <a:cubicBezTo>
                    <a:pt x="9" y="22"/>
                    <a:pt x="21" y="38"/>
                    <a:pt x="23" y="38"/>
                  </a:cubicBezTo>
                  <a:cubicBezTo>
                    <a:pt x="25" y="38"/>
                    <a:pt x="24" y="36"/>
                    <a:pt x="21" y="29"/>
                  </a:cubicBezTo>
                  <a:cubicBezTo>
                    <a:pt x="21" y="19"/>
                    <a:pt x="14" y="11"/>
                    <a:pt x="9" y="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2"/>
            <p:cNvSpPr/>
            <p:nvPr/>
          </p:nvSpPr>
          <p:spPr>
            <a:xfrm rot="1290219">
              <a:off x="2829701" y="3116967"/>
              <a:ext cx="3111" cy="2254"/>
            </a:xfrm>
            <a:custGeom>
              <a:rect b="b" l="l" r="r" t="t"/>
              <a:pathLst>
                <a:path extrusionOk="0" h="51" w="61">
                  <a:moveTo>
                    <a:pt x="43" y="1"/>
                  </a:moveTo>
                  <a:cubicBezTo>
                    <a:pt x="30" y="1"/>
                    <a:pt x="11" y="30"/>
                    <a:pt x="1" y="51"/>
                  </a:cubicBezTo>
                  <a:cubicBezTo>
                    <a:pt x="13" y="27"/>
                    <a:pt x="60" y="27"/>
                    <a:pt x="49" y="3"/>
                  </a:cubicBezTo>
                  <a:cubicBezTo>
                    <a:pt x="47" y="1"/>
                    <a:pt x="45" y="1"/>
                    <a:pt x="4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2"/>
            <p:cNvSpPr/>
            <p:nvPr/>
          </p:nvSpPr>
          <p:spPr>
            <a:xfrm rot="1290219">
              <a:off x="2803690" y="3118417"/>
              <a:ext cx="1785" cy="2695"/>
            </a:xfrm>
            <a:custGeom>
              <a:rect b="b" l="l" r="r" t="t"/>
              <a:pathLst>
                <a:path extrusionOk="0" h="61" w="35">
                  <a:moveTo>
                    <a:pt x="24" y="1"/>
                  </a:moveTo>
                  <a:cubicBezTo>
                    <a:pt x="24" y="25"/>
                    <a:pt x="13" y="25"/>
                    <a:pt x="1" y="60"/>
                  </a:cubicBezTo>
                  <a:cubicBezTo>
                    <a:pt x="13" y="49"/>
                    <a:pt x="24" y="60"/>
                    <a:pt x="13" y="37"/>
                  </a:cubicBezTo>
                  <a:lnTo>
                    <a:pt x="13" y="37"/>
                  </a:lnTo>
                  <a:cubicBezTo>
                    <a:pt x="15" y="39"/>
                    <a:pt x="17" y="40"/>
                    <a:pt x="19" y="40"/>
                  </a:cubicBezTo>
                  <a:cubicBezTo>
                    <a:pt x="28" y="40"/>
                    <a:pt x="34" y="20"/>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2"/>
            <p:cNvSpPr/>
            <p:nvPr/>
          </p:nvSpPr>
          <p:spPr>
            <a:xfrm rot="1290219">
              <a:off x="2797737" y="3117639"/>
              <a:ext cx="1275" cy="1635"/>
            </a:xfrm>
            <a:custGeom>
              <a:rect b="b" l="l" r="r" t="t"/>
              <a:pathLst>
                <a:path extrusionOk="0" h="37" w="25">
                  <a:moveTo>
                    <a:pt x="12" y="1"/>
                  </a:moveTo>
                  <a:cubicBezTo>
                    <a:pt x="12" y="1"/>
                    <a:pt x="1" y="24"/>
                    <a:pt x="12" y="36"/>
                  </a:cubicBezTo>
                  <a:cubicBezTo>
                    <a:pt x="12" y="24"/>
                    <a:pt x="24" y="24"/>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2"/>
            <p:cNvSpPr/>
            <p:nvPr/>
          </p:nvSpPr>
          <p:spPr>
            <a:xfrm rot="1290219">
              <a:off x="2751303" y="3089770"/>
              <a:ext cx="1275" cy="1591"/>
            </a:xfrm>
            <a:custGeom>
              <a:rect b="b" l="l" r="r" t="t"/>
              <a:pathLst>
                <a:path extrusionOk="0" h="36" w="25">
                  <a:moveTo>
                    <a:pt x="13" y="0"/>
                  </a:moveTo>
                  <a:cubicBezTo>
                    <a:pt x="1" y="0"/>
                    <a:pt x="1" y="12"/>
                    <a:pt x="13" y="36"/>
                  </a:cubicBezTo>
                  <a:cubicBezTo>
                    <a:pt x="25" y="24"/>
                    <a:pt x="13" y="12"/>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2"/>
            <p:cNvSpPr/>
            <p:nvPr/>
          </p:nvSpPr>
          <p:spPr>
            <a:xfrm rot="1290219">
              <a:off x="2749921" y="3090344"/>
              <a:ext cx="1275" cy="1060"/>
            </a:xfrm>
            <a:custGeom>
              <a:rect b="b" l="l" r="r" t="t"/>
              <a:pathLst>
                <a:path extrusionOk="0" h="24" w="25">
                  <a:moveTo>
                    <a:pt x="13" y="12"/>
                  </a:moveTo>
                  <a:lnTo>
                    <a:pt x="1" y="0"/>
                  </a:lnTo>
                  <a:lnTo>
                    <a:pt x="25" y="24"/>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2"/>
            <p:cNvSpPr/>
            <p:nvPr/>
          </p:nvSpPr>
          <p:spPr>
            <a:xfrm rot="1290219">
              <a:off x="2745929" y="3089154"/>
              <a:ext cx="663" cy="574"/>
            </a:xfrm>
            <a:custGeom>
              <a:rect b="b" l="l" r="r" t="t"/>
              <a:pathLst>
                <a:path extrusionOk="0" h="13" w="13">
                  <a:moveTo>
                    <a:pt x="12" y="1"/>
                  </a:moveTo>
                  <a:cubicBezTo>
                    <a:pt x="1" y="1"/>
                    <a:pt x="1" y="13"/>
                    <a:pt x="12" y="13"/>
                  </a:cubicBezTo>
                  <a:cubicBezTo>
                    <a:pt x="12" y="13"/>
                    <a:pt x="12"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2"/>
            <p:cNvSpPr/>
            <p:nvPr/>
          </p:nvSpPr>
          <p:spPr>
            <a:xfrm rot="1290219">
              <a:off x="2746654" y="3088916"/>
              <a:ext cx="663" cy="530"/>
            </a:xfrm>
            <a:custGeom>
              <a:rect b="b" l="l" r="r" t="t"/>
              <a:pathLst>
                <a:path extrusionOk="0" h="12" w="13">
                  <a:moveTo>
                    <a:pt x="0" y="0"/>
                  </a:moveTo>
                  <a:cubicBezTo>
                    <a:pt x="0" y="0"/>
                    <a:pt x="0" y="0"/>
                    <a:pt x="0" y="12"/>
                  </a:cubicBezTo>
                  <a:cubicBezTo>
                    <a:pt x="0" y="8"/>
                    <a:pt x="0" y="7"/>
                    <a:pt x="1" y="7"/>
                  </a:cubicBezTo>
                  <a:cubicBezTo>
                    <a:pt x="2" y="7"/>
                    <a:pt x="4" y="12"/>
                    <a:pt x="12" y="12"/>
                  </a:cubicBez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2"/>
            <p:cNvSpPr/>
            <p:nvPr/>
          </p:nvSpPr>
          <p:spPr>
            <a:xfrm rot="1290219">
              <a:off x="2745067" y="3088629"/>
              <a:ext cx="1887" cy="3181"/>
            </a:xfrm>
            <a:custGeom>
              <a:rect b="b" l="l" r="r" t="t"/>
              <a:pathLst>
                <a:path extrusionOk="0" h="72" w="37">
                  <a:moveTo>
                    <a:pt x="1" y="0"/>
                  </a:moveTo>
                  <a:lnTo>
                    <a:pt x="1" y="36"/>
                  </a:lnTo>
                  <a:lnTo>
                    <a:pt x="36" y="71"/>
                  </a:lnTo>
                  <a:cubicBezTo>
                    <a:pt x="36" y="36"/>
                    <a:pt x="1" y="6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2"/>
            <p:cNvSpPr/>
            <p:nvPr/>
          </p:nvSpPr>
          <p:spPr>
            <a:xfrm rot="1290219">
              <a:off x="2737770" y="3089966"/>
              <a:ext cx="5509" cy="6893"/>
            </a:xfrm>
            <a:custGeom>
              <a:rect b="b" l="l" r="r" t="t"/>
              <a:pathLst>
                <a:path extrusionOk="0" h="156" w="108">
                  <a:moveTo>
                    <a:pt x="72" y="0"/>
                  </a:moveTo>
                  <a:cubicBezTo>
                    <a:pt x="54" y="0"/>
                    <a:pt x="56" y="41"/>
                    <a:pt x="49" y="41"/>
                  </a:cubicBezTo>
                  <a:cubicBezTo>
                    <a:pt x="46" y="41"/>
                    <a:pt x="42" y="36"/>
                    <a:pt x="36" y="24"/>
                  </a:cubicBezTo>
                  <a:lnTo>
                    <a:pt x="36" y="24"/>
                  </a:lnTo>
                  <a:cubicBezTo>
                    <a:pt x="1" y="84"/>
                    <a:pt x="84" y="108"/>
                    <a:pt x="48" y="155"/>
                  </a:cubicBezTo>
                  <a:cubicBezTo>
                    <a:pt x="108" y="155"/>
                    <a:pt x="24" y="48"/>
                    <a:pt x="72" y="48"/>
                  </a:cubicBezTo>
                  <a:cubicBezTo>
                    <a:pt x="36" y="24"/>
                    <a:pt x="72" y="24"/>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2"/>
            <p:cNvSpPr/>
            <p:nvPr/>
          </p:nvSpPr>
          <p:spPr>
            <a:xfrm rot="1290219">
              <a:off x="2742391" y="3093872"/>
              <a:ext cx="1479" cy="1326"/>
            </a:xfrm>
            <a:custGeom>
              <a:rect b="b" l="l" r="r" t="t"/>
              <a:pathLst>
                <a:path extrusionOk="0" h="30" w="29">
                  <a:moveTo>
                    <a:pt x="8" y="1"/>
                  </a:moveTo>
                  <a:cubicBezTo>
                    <a:pt x="4" y="1"/>
                    <a:pt x="1" y="7"/>
                    <a:pt x="1" y="19"/>
                  </a:cubicBezTo>
                  <a:cubicBezTo>
                    <a:pt x="9" y="19"/>
                    <a:pt x="22" y="29"/>
                    <a:pt x="26" y="29"/>
                  </a:cubicBezTo>
                  <a:cubicBezTo>
                    <a:pt x="29" y="29"/>
                    <a:pt x="29" y="27"/>
                    <a:pt x="25" y="19"/>
                  </a:cubicBezTo>
                  <a:cubicBezTo>
                    <a:pt x="19" y="7"/>
                    <a:pt x="13" y="1"/>
                    <a:pt x="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2"/>
            <p:cNvSpPr/>
            <p:nvPr/>
          </p:nvSpPr>
          <p:spPr>
            <a:xfrm rot="1290219">
              <a:off x="2737531" y="3091531"/>
              <a:ext cx="663" cy="530"/>
            </a:xfrm>
            <a:custGeom>
              <a:rect b="b" l="l" r="r" t="t"/>
              <a:pathLst>
                <a:path extrusionOk="0" h="12" w="13">
                  <a:moveTo>
                    <a:pt x="1" y="0"/>
                  </a:moveTo>
                  <a:lnTo>
                    <a:pt x="1" y="12"/>
                  </a:lnTo>
                  <a:lnTo>
                    <a:pt x="13" y="12"/>
                  </a:lnTo>
                  <a:lnTo>
                    <a:pt x="1"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2"/>
            <p:cNvSpPr/>
            <p:nvPr/>
          </p:nvSpPr>
          <p:spPr>
            <a:xfrm rot="1290219">
              <a:off x="2734711" y="3090000"/>
              <a:ext cx="1224" cy="1591"/>
            </a:xfrm>
            <a:custGeom>
              <a:rect b="b" l="l" r="r" t="t"/>
              <a:pathLst>
                <a:path extrusionOk="0" h="36" w="24">
                  <a:moveTo>
                    <a:pt x="24" y="0"/>
                  </a:moveTo>
                  <a:cubicBezTo>
                    <a:pt x="24" y="12"/>
                    <a:pt x="0" y="24"/>
                    <a:pt x="24" y="36"/>
                  </a:cubicBezTo>
                  <a:lnTo>
                    <a:pt x="2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2"/>
            <p:cNvSpPr/>
            <p:nvPr/>
          </p:nvSpPr>
          <p:spPr>
            <a:xfrm rot="1290219">
              <a:off x="2731121" y="3090313"/>
              <a:ext cx="1428" cy="2386"/>
            </a:xfrm>
            <a:custGeom>
              <a:rect b="b" l="l" r="r" t="t"/>
              <a:pathLst>
                <a:path extrusionOk="0" h="54" w="28">
                  <a:moveTo>
                    <a:pt x="4" y="1"/>
                  </a:moveTo>
                  <a:lnTo>
                    <a:pt x="4" y="1"/>
                  </a:lnTo>
                  <a:cubicBezTo>
                    <a:pt x="1" y="1"/>
                    <a:pt x="0" y="4"/>
                    <a:pt x="0" y="8"/>
                  </a:cubicBezTo>
                  <a:lnTo>
                    <a:pt x="0" y="8"/>
                  </a:lnTo>
                  <a:cubicBezTo>
                    <a:pt x="1" y="5"/>
                    <a:pt x="1" y="3"/>
                    <a:pt x="4" y="1"/>
                  </a:cubicBezTo>
                  <a:close/>
                  <a:moveTo>
                    <a:pt x="0" y="8"/>
                  </a:moveTo>
                  <a:lnTo>
                    <a:pt x="0" y="8"/>
                  </a:lnTo>
                  <a:cubicBezTo>
                    <a:pt x="0" y="9"/>
                    <a:pt x="0" y="10"/>
                    <a:pt x="1" y="12"/>
                  </a:cubicBezTo>
                  <a:lnTo>
                    <a:pt x="1" y="12"/>
                  </a:lnTo>
                  <a:cubicBezTo>
                    <a:pt x="1" y="10"/>
                    <a:pt x="0" y="9"/>
                    <a:pt x="0" y="8"/>
                  </a:cubicBezTo>
                  <a:close/>
                  <a:moveTo>
                    <a:pt x="1" y="12"/>
                  </a:moveTo>
                  <a:cubicBezTo>
                    <a:pt x="2" y="27"/>
                    <a:pt x="13" y="53"/>
                    <a:pt x="22" y="53"/>
                  </a:cubicBezTo>
                  <a:cubicBezTo>
                    <a:pt x="24" y="53"/>
                    <a:pt x="26" y="52"/>
                    <a:pt x="27" y="48"/>
                  </a:cubicBezTo>
                  <a:cubicBezTo>
                    <a:pt x="19" y="40"/>
                    <a:pt x="3" y="24"/>
                    <a:pt x="1"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2"/>
            <p:cNvSpPr/>
            <p:nvPr/>
          </p:nvSpPr>
          <p:spPr>
            <a:xfrm rot="1290219">
              <a:off x="2724703" y="3095622"/>
              <a:ext cx="1275" cy="1105"/>
            </a:xfrm>
            <a:custGeom>
              <a:rect b="b" l="l" r="r" t="t"/>
              <a:pathLst>
                <a:path extrusionOk="0" h="25" w="25">
                  <a:moveTo>
                    <a:pt x="12" y="1"/>
                  </a:moveTo>
                  <a:lnTo>
                    <a:pt x="0" y="24"/>
                  </a:lnTo>
                  <a:lnTo>
                    <a:pt x="12" y="24"/>
                  </a:lnTo>
                  <a:cubicBezTo>
                    <a:pt x="24" y="24"/>
                    <a:pt x="24" y="12"/>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2"/>
            <p:cNvSpPr/>
            <p:nvPr/>
          </p:nvSpPr>
          <p:spPr>
            <a:xfrm rot="1290219">
              <a:off x="2728069" y="3104986"/>
              <a:ext cx="1887" cy="1149"/>
            </a:xfrm>
            <a:custGeom>
              <a:rect b="b" l="l" r="r" t="t"/>
              <a:pathLst>
                <a:path extrusionOk="0" h="26" w="37">
                  <a:moveTo>
                    <a:pt x="36" y="0"/>
                  </a:moveTo>
                  <a:cubicBezTo>
                    <a:pt x="32" y="0"/>
                    <a:pt x="28" y="2"/>
                    <a:pt x="26" y="4"/>
                  </a:cubicBezTo>
                  <a:lnTo>
                    <a:pt x="26" y="4"/>
                  </a:lnTo>
                  <a:cubicBezTo>
                    <a:pt x="29" y="4"/>
                    <a:pt x="32" y="2"/>
                    <a:pt x="36" y="0"/>
                  </a:cubicBezTo>
                  <a:close/>
                  <a:moveTo>
                    <a:pt x="26" y="4"/>
                  </a:moveTo>
                  <a:cubicBezTo>
                    <a:pt x="20" y="6"/>
                    <a:pt x="17" y="6"/>
                    <a:pt x="14" y="6"/>
                  </a:cubicBezTo>
                  <a:cubicBezTo>
                    <a:pt x="9" y="6"/>
                    <a:pt x="6" y="6"/>
                    <a:pt x="0" y="12"/>
                  </a:cubicBezTo>
                  <a:cubicBezTo>
                    <a:pt x="7" y="22"/>
                    <a:pt x="11" y="25"/>
                    <a:pt x="13" y="25"/>
                  </a:cubicBezTo>
                  <a:cubicBezTo>
                    <a:pt x="19" y="25"/>
                    <a:pt x="19" y="12"/>
                    <a:pt x="26" y="4"/>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2"/>
            <p:cNvSpPr/>
            <p:nvPr/>
          </p:nvSpPr>
          <p:spPr>
            <a:xfrm rot="1290219">
              <a:off x="2722917" y="3093167"/>
              <a:ext cx="1275" cy="1149"/>
            </a:xfrm>
            <a:custGeom>
              <a:rect b="b" l="l" r="r" t="t"/>
              <a:pathLst>
                <a:path extrusionOk="0" h="26" w="25">
                  <a:moveTo>
                    <a:pt x="6" y="1"/>
                  </a:moveTo>
                  <a:cubicBezTo>
                    <a:pt x="1" y="1"/>
                    <a:pt x="1" y="11"/>
                    <a:pt x="1" y="26"/>
                  </a:cubicBezTo>
                  <a:cubicBezTo>
                    <a:pt x="1" y="14"/>
                    <a:pt x="4" y="11"/>
                    <a:pt x="8" y="11"/>
                  </a:cubicBezTo>
                  <a:cubicBezTo>
                    <a:pt x="13" y="11"/>
                    <a:pt x="19" y="14"/>
                    <a:pt x="25" y="14"/>
                  </a:cubicBezTo>
                  <a:cubicBezTo>
                    <a:pt x="15" y="5"/>
                    <a:pt x="10" y="1"/>
                    <a:pt x="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2"/>
            <p:cNvSpPr/>
            <p:nvPr/>
          </p:nvSpPr>
          <p:spPr>
            <a:xfrm rot="1290219">
              <a:off x="2718293" y="3092125"/>
              <a:ext cx="4132" cy="5833"/>
            </a:xfrm>
            <a:custGeom>
              <a:rect b="b" l="l" r="r" t="t"/>
              <a:pathLst>
                <a:path extrusionOk="0" h="132" w="81">
                  <a:moveTo>
                    <a:pt x="57" y="1"/>
                  </a:moveTo>
                  <a:cubicBezTo>
                    <a:pt x="35" y="1"/>
                    <a:pt x="75" y="43"/>
                    <a:pt x="61" y="58"/>
                  </a:cubicBezTo>
                  <a:lnTo>
                    <a:pt x="61" y="58"/>
                  </a:lnTo>
                  <a:cubicBezTo>
                    <a:pt x="64" y="58"/>
                    <a:pt x="71" y="62"/>
                    <a:pt x="81" y="72"/>
                  </a:cubicBezTo>
                  <a:lnTo>
                    <a:pt x="57" y="1"/>
                  </a:lnTo>
                  <a:close/>
                  <a:moveTo>
                    <a:pt x="18" y="20"/>
                  </a:moveTo>
                  <a:cubicBezTo>
                    <a:pt x="5" y="20"/>
                    <a:pt x="0" y="34"/>
                    <a:pt x="9" y="60"/>
                  </a:cubicBezTo>
                  <a:cubicBezTo>
                    <a:pt x="21" y="72"/>
                    <a:pt x="57" y="108"/>
                    <a:pt x="57" y="132"/>
                  </a:cubicBezTo>
                  <a:cubicBezTo>
                    <a:pt x="65" y="115"/>
                    <a:pt x="51" y="70"/>
                    <a:pt x="57" y="60"/>
                  </a:cubicBezTo>
                  <a:lnTo>
                    <a:pt x="57" y="60"/>
                  </a:lnTo>
                  <a:cubicBezTo>
                    <a:pt x="57" y="60"/>
                    <a:pt x="57" y="60"/>
                    <a:pt x="57" y="60"/>
                  </a:cubicBezTo>
                  <a:cubicBezTo>
                    <a:pt x="58" y="60"/>
                    <a:pt x="60" y="59"/>
                    <a:pt x="61" y="58"/>
                  </a:cubicBezTo>
                  <a:lnTo>
                    <a:pt x="61" y="58"/>
                  </a:lnTo>
                  <a:cubicBezTo>
                    <a:pt x="60" y="58"/>
                    <a:pt x="60" y="58"/>
                    <a:pt x="60" y="58"/>
                  </a:cubicBezTo>
                  <a:cubicBezTo>
                    <a:pt x="59" y="58"/>
                    <a:pt x="57" y="59"/>
                    <a:pt x="57" y="60"/>
                  </a:cubicBezTo>
                  <a:lnTo>
                    <a:pt x="57" y="60"/>
                  </a:lnTo>
                  <a:cubicBezTo>
                    <a:pt x="45" y="48"/>
                    <a:pt x="45" y="36"/>
                    <a:pt x="33" y="25"/>
                  </a:cubicBezTo>
                  <a:cubicBezTo>
                    <a:pt x="27" y="22"/>
                    <a:pt x="22" y="20"/>
                    <a:pt x="18" y="2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2"/>
            <p:cNvSpPr/>
            <p:nvPr/>
          </p:nvSpPr>
          <p:spPr>
            <a:xfrm rot="1290219">
              <a:off x="2724744" y="3100878"/>
              <a:ext cx="1887" cy="2430"/>
            </a:xfrm>
            <a:custGeom>
              <a:rect b="b" l="l" r="r" t="t"/>
              <a:pathLst>
                <a:path extrusionOk="0" h="55" w="37">
                  <a:moveTo>
                    <a:pt x="0" y="1"/>
                  </a:moveTo>
                  <a:cubicBezTo>
                    <a:pt x="12" y="24"/>
                    <a:pt x="12" y="24"/>
                    <a:pt x="12" y="36"/>
                  </a:cubicBezTo>
                  <a:cubicBezTo>
                    <a:pt x="22" y="50"/>
                    <a:pt x="27" y="55"/>
                    <a:pt x="30" y="55"/>
                  </a:cubicBezTo>
                  <a:cubicBezTo>
                    <a:pt x="36" y="55"/>
                    <a:pt x="24" y="21"/>
                    <a:pt x="24" y="13"/>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2"/>
            <p:cNvSpPr/>
            <p:nvPr/>
          </p:nvSpPr>
          <p:spPr>
            <a:xfrm rot="1290219">
              <a:off x="2713871" y="3097563"/>
              <a:ext cx="1275" cy="1105"/>
            </a:xfrm>
            <a:custGeom>
              <a:rect b="b" l="l" r="r" t="t"/>
              <a:pathLst>
                <a:path extrusionOk="0" h="25" w="25">
                  <a:moveTo>
                    <a:pt x="25" y="0"/>
                  </a:moveTo>
                  <a:lnTo>
                    <a:pt x="1" y="24"/>
                  </a:lnTo>
                  <a:lnTo>
                    <a:pt x="13" y="24"/>
                  </a:lnTo>
                  <a:lnTo>
                    <a:pt x="25"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2"/>
            <p:cNvSpPr/>
            <p:nvPr/>
          </p:nvSpPr>
          <p:spPr>
            <a:xfrm rot="1290219">
              <a:off x="2712964" y="3095977"/>
              <a:ext cx="612" cy="2165"/>
            </a:xfrm>
            <a:custGeom>
              <a:rect b="b" l="l" r="r" t="t"/>
              <a:pathLst>
                <a:path extrusionOk="0" h="49" w="12">
                  <a:moveTo>
                    <a:pt x="12" y="1"/>
                  </a:moveTo>
                  <a:lnTo>
                    <a:pt x="0" y="48"/>
                  </a:lnTo>
                  <a:lnTo>
                    <a:pt x="12" y="13"/>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2"/>
            <p:cNvSpPr/>
            <p:nvPr/>
          </p:nvSpPr>
          <p:spPr>
            <a:xfrm rot="1290219">
              <a:off x="2711986" y="3095563"/>
              <a:ext cx="663" cy="1105"/>
            </a:xfrm>
            <a:custGeom>
              <a:rect b="b" l="l" r="r" t="t"/>
              <a:pathLst>
                <a:path extrusionOk="0" h="25" w="13">
                  <a:moveTo>
                    <a:pt x="12" y="1"/>
                  </a:moveTo>
                  <a:lnTo>
                    <a:pt x="0" y="24"/>
                  </a:lnTo>
                  <a:lnTo>
                    <a:pt x="12" y="24"/>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2"/>
            <p:cNvSpPr/>
            <p:nvPr/>
          </p:nvSpPr>
          <p:spPr>
            <a:xfrm rot="1290219">
              <a:off x="2708572" y="3096309"/>
              <a:ext cx="2601" cy="1193"/>
            </a:xfrm>
            <a:custGeom>
              <a:rect b="b" l="l" r="r" t="t"/>
              <a:pathLst>
                <a:path extrusionOk="0" h="27" w="51">
                  <a:moveTo>
                    <a:pt x="36" y="0"/>
                  </a:moveTo>
                  <a:cubicBezTo>
                    <a:pt x="36" y="14"/>
                    <a:pt x="32" y="20"/>
                    <a:pt x="24" y="20"/>
                  </a:cubicBezTo>
                  <a:cubicBezTo>
                    <a:pt x="18" y="20"/>
                    <a:pt x="11" y="17"/>
                    <a:pt x="1" y="12"/>
                  </a:cubicBezTo>
                  <a:lnTo>
                    <a:pt x="1" y="12"/>
                  </a:lnTo>
                  <a:lnTo>
                    <a:pt x="25" y="24"/>
                  </a:lnTo>
                  <a:cubicBezTo>
                    <a:pt x="25" y="24"/>
                    <a:pt x="30" y="26"/>
                    <a:pt x="36" y="26"/>
                  </a:cubicBezTo>
                  <a:cubicBezTo>
                    <a:pt x="44" y="26"/>
                    <a:pt x="51" y="22"/>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2"/>
            <p:cNvSpPr/>
            <p:nvPr/>
          </p:nvSpPr>
          <p:spPr>
            <a:xfrm rot="1290219">
              <a:off x="2708835" y="3125055"/>
              <a:ext cx="1887" cy="1635"/>
            </a:xfrm>
            <a:custGeom>
              <a:rect b="b" l="l" r="r" t="t"/>
              <a:pathLst>
                <a:path extrusionOk="0" h="37" w="37">
                  <a:moveTo>
                    <a:pt x="0" y="1"/>
                  </a:moveTo>
                  <a:lnTo>
                    <a:pt x="24" y="36"/>
                  </a:lnTo>
                  <a:cubicBezTo>
                    <a:pt x="24" y="36"/>
                    <a:pt x="24" y="31"/>
                    <a:pt x="28" y="31"/>
                  </a:cubicBezTo>
                  <a:cubicBezTo>
                    <a:pt x="29" y="31"/>
                    <a:pt x="32" y="32"/>
                    <a:pt x="36" y="36"/>
                  </a:cubicBezTo>
                  <a:cubicBezTo>
                    <a:pt x="24" y="13"/>
                    <a:pt x="12"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2"/>
            <p:cNvSpPr/>
            <p:nvPr/>
          </p:nvSpPr>
          <p:spPr>
            <a:xfrm rot="1290219">
              <a:off x="2707140" y="3123765"/>
              <a:ext cx="1887" cy="2784"/>
            </a:xfrm>
            <a:custGeom>
              <a:rect b="b" l="l" r="r" t="t"/>
              <a:pathLst>
                <a:path extrusionOk="0" h="63" w="37">
                  <a:moveTo>
                    <a:pt x="21" y="0"/>
                  </a:moveTo>
                  <a:lnTo>
                    <a:pt x="21" y="0"/>
                  </a:lnTo>
                  <a:cubicBezTo>
                    <a:pt x="15" y="0"/>
                    <a:pt x="23" y="27"/>
                    <a:pt x="13" y="27"/>
                  </a:cubicBezTo>
                  <a:lnTo>
                    <a:pt x="1" y="15"/>
                  </a:lnTo>
                  <a:lnTo>
                    <a:pt x="13" y="62"/>
                  </a:lnTo>
                  <a:cubicBezTo>
                    <a:pt x="36" y="50"/>
                    <a:pt x="13" y="27"/>
                    <a:pt x="24" y="3"/>
                  </a:cubicBezTo>
                  <a:cubicBezTo>
                    <a:pt x="23" y="1"/>
                    <a:pt x="21" y="0"/>
                    <a:pt x="2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2"/>
            <p:cNvSpPr/>
            <p:nvPr/>
          </p:nvSpPr>
          <p:spPr>
            <a:xfrm rot="1290219">
              <a:off x="2684948" y="3125066"/>
              <a:ext cx="3367" cy="3800"/>
            </a:xfrm>
            <a:custGeom>
              <a:rect b="b" l="l" r="r" t="t"/>
              <a:pathLst>
                <a:path extrusionOk="0" h="86" w="66">
                  <a:moveTo>
                    <a:pt x="37" y="0"/>
                  </a:moveTo>
                  <a:cubicBezTo>
                    <a:pt x="37" y="24"/>
                    <a:pt x="13" y="36"/>
                    <a:pt x="1" y="48"/>
                  </a:cubicBezTo>
                  <a:cubicBezTo>
                    <a:pt x="21" y="58"/>
                    <a:pt x="24" y="86"/>
                    <a:pt x="25" y="86"/>
                  </a:cubicBezTo>
                  <a:cubicBezTo>
                    <a:pt x="25" y="86"/>
                    <a:pt x="25" y="85"/>
                    <a:pt x="25" y="83"/>
                  </a:cubicBezTo>
                  <a:lnTo>
                    <a:pt x="37" y="60"/>
                  </a:lnTo>
                  <a:lnTo>
                    <a:pt x="48" y="72"/>
                  </a:lnTo>
                  <a:cubicBezTo>
                    <a:pt x="51" y="73"/>
                    <a:pt x="53" y="73"/>
                    <a:pt x="54" y="73"/>
                  </a:cubicBezTo>
                  <a:cubicBezTo>
                    <a:pt x="65" y="73"/>
                    <a:pt x="39" y="36"/>
                    <a:pt x="60" y="36"/>
                  </a:cubicBezTo>
                  <a:cubicBezTo>
                    <a:pt x="37" y="12"/>
                    <a:pt x="37" y="24"/>
                    <a:pt x="3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2"/>
            <p:cNvSpPr/>
            <p:nvPr/>
          </p:nvSpPr>
          <p:spPr>
            <a:xfrm rot="1290219">
              <a:off x="2884770" y="3047576"/>
              <a:ext cx="1836" cy="44"/>
            </a:xfrm>
            <a:custGeom>
              <a:rect b="b" l="l" r="r" t="t"/>
              <a:pathLst>
                <a:path extrusionOk="0" h="1" w="36">
                  <a:moveTo>
                    <a:pt x="36" y="1"/>
                  </a:moveTo>
                  <a:cubicBezTo>
                    <a:pt x="0" y="1"/>
                    <a:pt x="24"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2"/>
            <p:cNvSpPr/>
            <p:nvPr/>
          </p:nvSpPr>
          <p:spPr>
            <a:xfrm rot="1290219">
              <a:off x="2885924" y="3047679"/>
              <a:ext cx="51" cy="44"/>
            </a:xfrm>
            <a:custGeom>
              <a:rect b="b" l="l" r="r" t="t"/>
              <a:pathLst>
                <a:path extrusionOk="0" h="1" w="1">
                  <a:moveTo>
                    <a:pt x="1" y="1"/>
                  </a:moveTo>
                  <a:lnTo>
                    <a:pt x="1" y="1"/>
                  </a:ln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2"/>
            <p:cNvSpPr/>
            <p:nvPr/>
          </p:nvSpPr>
          <p:spPr>
            <a:xfrm rot="1290219">
              <a:off x="2881927" y="3047343"/>
              <a:ext cx="3316" cy="795"/>
            </a:xfrm>
            <a:custGeom>
              <a:rect b="b" l="l" r="r" t="t"/>
              <a:pathLst>
                <a:path extrusionOk="0" h="18" w="65">
                  <a:moveTo>
                    <a:pt x="17" y="1"/>
                  </a:moveTo>
                  <a:cubicBezTo>
                    <a:pt x="1" y="9"/>
                    <a:pt x="2" y="18"/>
                    <a:pt x="20" y="18"/>
                  </a:cubicBezTo>
                  <a:cubicBezTo>
                    <a:pt x="28" y="18"/>
                    <a:pt x="39" y="16"/>
                    <a:pt x="53" y="13"/>
                  </a:cubicBezTo>
                  <a:cubicBezTo>
                    <a:pt x="29" y="13"/>
                    <a:pt x="65" y="1"/>
                    <a:pt x="1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2"/>
            <p:cNvSpPr/>
            <p:nvPr/>
          </p:nvSpPr>
          <p:spPr>
            <a:xfrm rot="1290219">
              <a:off x="2885097" y="3048293"/>
              <a:ext cx="1836" cy="574"/>
            </a:xfrm>
            <a:custGeom>
              <a:rect b="b" l="l" r="r" t="t"/>
              <a:pathLst>
                <a:path extrusionOk="0" h="13" w="36">
                  <a:moveTo>
                    <a:pt x="24" y="1"/>
                  </a:moveTo>
                  <a:lnTo>
                    <a:pt x="0" y="13"/>
                  </a:lnTo>
                  <a:lnTo>
                    <a:pt x="36"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2"/>
            <p:cNvSpPr/>
            <p:nvPr/>
          </p:nvSpPr>
          <p:spPr>
            <a:xfrm rot="1290219">
              <a:off x="2886858" y="3048857"/>
              <a:ext cx="1275" cy="44"/>
            </a:xfrm>
            <a:custGeom>
              <a:rect b="b" l="l" r="r" t="t"/>
              <a:pathLst>
                <a:path extrusionOk="0" h="1" w="25">
                  <a:moveTo>
                    <a:pt x="13" y="1"/>
                  </a:moveTo>
                  <a:lnTo>
                    <a:pt x="1" y="1"/>
                  </a:lnTo>
                  <a:lnTo>
                    <a:pt x="2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2"/>
            <p:cNvSpPr/>
            <p:nvPr/>
          </p:nvSpPr>
          <p:spPr>
            <a:xfrm rot="1290219">
              <a:off x="2880801" y="3048549"/>
              <a:ext cx="5917" cy="795"/>
            </a:xfrm>
            <a:custGeom>
              <a:rect b="b" l="l" r="r" t="t"/>
              <a:pathLst>
                <a:path extrusionOk="0" h="18" w="116">
                  <a:moveTo>
                    <a:pt x="56" y="1"/>
                  </a:moveTo>
                  <a:cubicBezTo>
                    <a:pt x="20" y="1"/>
                    <a:pt x="56" y="13"/>
                    <a:pt x="9" y="13"/>
                  </a:cubicBezTo>
                  <a:cubicBezTo>
                    <a:pt x="1" y="17"/>
                    <a:pt x="1" y="18"/>
                    <a:pt x="5" y="18"/>
                  </a:cubicBezTo>
                  <a:cubicBezTo>
                    <a:pt x="14" y="18"/>
                    <a:pt x="40" y="13"/>
                    <a:pt x="56" y="13"/>
                  </a:cubicBezTo>
                  <a:lnTo>
                    <a:pt x="44" y="13"/>
                  </a:lnTo>
                  <a:cubicBezTo>
                    <a:pt x="62" y="7"/>
                    <a:pt x="74" y="7"/>
                    <a:pt x="84" y="7"/>
                  </a:cubicBezTo>
                  <a:cubicBezTo>
                    <a:pt x="95" y="7"/>
                    <a:pt x="104" y="7"/>
                    <a:pt x="116" y="1"/>
                  </a:cubicBezTo>
                  <a:lnTo>
                    <a:pt x="116" y="1"/>
                  </a:lnTo>
                  <a:cubicBezTo>
                    <a:pt x="116" y="1"/>
                    <a:pt x="84" y="6"/>
                    <a:pt x="66" y="6"/>
                  </a:cubicBezTo>
                  <a:cubicBezTo>
                    <a:pt x="58" y="6"/>
                    <a:pt x="52" y="5"/>
                    <a:pt x="5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2"/>
            <p:cNvSpPr/>
            <p:nvPr/>
          </p:nvSpPr>
          <p:spPr>
            <a:xfrm rot="1290219">
              <a:off x="2875303" y="3088901"/>
              <a:ext cx="1275" cy="44"/>
            </a:xfrm>
            <a:custGeom>
              <a:rect b="b" l="l" r="r" t="t"/>
              <a:pathLst>
                <a:path extrusionOk="0" h="1" w="25">
                  <a:moveTo>
                    <a:pt x="24" y="0"/>
                  </a:moveTo>
                  <a:cubicBezTo>
                    <a:pt x="12" y="0"/>
                    <a:pt x="12" y="0"/>
                    <a:pt x="1" y="0"/>
                  </a:cubicBezTo>
                  <a:cubicBezTo>
                    <a:pt x="1" y="0"/>
                    <a:pt x="1" y="0"/>
                    <a:pt x="1" y="0"/>
                  </a:cubicBez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2"/>
            <p:cNvSpPr/>
            <p:nvPr/>
          </p:nvSpPr>
          <p:spPr>
            <a:xfrm rot="1290219">
              <a:off x="2879363" y="3052132"/>
              <a:ext cx="1275" cy="574"/>
            </a:xfrm>
            <a:custGeom>
              <a:rect b="b" l="l" r="r" t="t"/>
              <a:pathLst>
                <a:path extrusionOk="0" h="13" w="25">
                  <a:moveTo>
                    <a:pt x="13" y="1"/>
                  </a:moveTo>
                  <a:cubicBezTo>
                    <a:pt x="1" y="13"/>
                    <a:pt x="13" y="13"/>
                    <a:pt x="13" y="13"/>
                  </a:cubicBezTo>
                  <a:cubicBezTo>
                    <a:pt x="24" y="13"/>
                    <a:pt x="24"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2"/>
            <p:cNvSpPr/>
            <p:nvPr/>
          </p:nvSpPr>
          <p:spPr>
            <a:xfrm rot="1290219">
              <a:off x="2879549" y="3053771"/>
              <a:ext cx="663" cy="44"/>
            </a:xfrm>
            <a:custGeom>
              <a:rect b="b" l="l" r="r" t="t"/>
              <a:pathLst>
                <a:path extrusionOk="0" h="1" w="13">
                  <a:moveTo>
                    <a:pt x="12" y="1"/>
                  </a:moveTo>
                  <a:cubicBezTo>
                    <a:pt x="12" y="1"/>
                    <a:pt x="12" y="1"/>
                    <a:pt x="12" y="1"/>
                  </a:cubicBezTo>
                  <a:cubicBezTo>
                    <a:pt x="1" y="1"/>
                    <a:pt x="1"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2"/>
            <p:cNvSpPr/>
            <p:nvPr/>
          </p:nvSpPr>
          <p:spPr>
            <a:xfrm rot="1290219">
              <a:off x="2879246" y="3054669"/>
              <a:ext cx="51" cy="44"/>
            </a:xfrm>
            <a:custGeom>
              <a:rect b="b" l="l" r="r" t="t"/>
              <a:pathLst>
                <a:path extrusionOk="0" h="1" w="1">
                  <a:moveTo>
                    <a:pt x="1" y="0"/>
                  </a:moveTo>
                  <a:cubicBezTo>
                    <a:pt x="1" y="0"/>
                    <a:pt x="1" y="0"/>
                    <a:pt x="1" y="0"/>
                  </a:cubicBezTo>
                  <a:cubicBezTo>
                    <a:pt x="1" y="0"/>
                    <a:pt x="1"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2"/>
            <p:cNvSpPr/>
            <p:nvPr/>
          </p:nvSpPr>
          <p:spPr>
            <a:xfrm rot="1290219">
              <a:off x="2877583" y="3052562"/>
              <a:ext cx="4132" cy="574"/>
            </a:xfrm>
            <a:custGeom>
              <a:rect b="b" l="l" r="r" t="t"/>
              <a:pathLst>
                <a:path extrusionOk="0" h="13" w="81">
                  <a:moveTo>
                    <a:pt x="33" y="1"/>
                  </a:moveTo>
                  <a:cubicBezTo>
                    <a:pt x="9" y="5"/>
                    <a:pt x="1" y="6"/>
                    <a:pt x="1" y="6"/>
                  </a:cubicBezTo>
                  <a:cubicBezTo>
                    <a:pt x="2" y="6"/>
                    <a:pt x="37" y="1"/>
                    <a:pt x="45" y="1"/>
                  </a:cubicBezTo>
                  <a:close/>
                  <a:moveTo>
                    <a:pt x="45" y="1"/>
                  </a:moveTo>
                  <a:cubicBezTo>
                    <a:pt x="33" y="13"/>
                    <a:pt x="56" y="13"/>
                    <a:pt x="56" y="13"/>
                  </a:cubicBezTo>
                  <a:lnTo>
                    <a:pt x="80" y="13"/>
                  </a:lnTo>
                  <a:cubicBezTo>
                    <a:pt x="80" y="1"/>
                    <a:pt x="80" y="1"/>
                    <a:pt x="8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2"/>
            <p:cNvSpPr/>
            <p:nvPr/>
          </p:nvSpPr>
          <p:spPr>
            <a:xfrm rot="1290219">
              <a:off x="2892882" y="3061868"/>
              <a:ext cx="663" cy="44"/>
            </a:xfrm>
            <a:custGeom>
              <a:rect b="b" l="l" r="r" t="t"/>
              <a:pathLst>
                <a:path extrusionOk="0" h="1" w="13">
                  <a:moveTo>
                    <a:pt x="12" y="0"/>
                  </a:moveTo>
                  <a:cubicBezTo>
                    <a:pt x="12" y="0"/>
                    <a:pt x="0" y="0"/>
                    <a:pt x="0" y="0"/>
                  </a:cubicBezTo>
                  <a:cubicBezTo>
                    <a:pt x="12" y="0"/>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2"/>
            <p:cNvSpPr/>
            <p:nvPr/>
          </p:nvSpPr>
          <p:spPr>
            <a:xfrm rot="1290219">
              <a:off x="2859743" y="3105579"/>
              <a:ext cx="2448" cy="574"/>
            </a:xfrm>
            <a:custGeom>
              <a:rect b="b" l="l" r="r" t="t"/>
              <a:pathLst>
                <a:path extrusionOk="0" h="13" w="48">
                  <a:moveTo>
                    <a:pt x="48" y="1"/>
                  </a:moveTo>
                  <a:cubicBezTo>
                    <a:pt x="0" y="13"/>
                    <a:pt x="48" y="13"/>
                    <a:pt x="0" y="13"/>
                  </a:cubicBezTo>
                  <a:lnTo>
                    <a:pt x="36" y="13"/>
                  </a:lnTo>
                  <a:cubicBezTo>
                    <a:pt x="24" y="13"/>
                    <a:pt x="48" y="13"/>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2"/>
            <p:cNvSpPr/>
            <p:nvPr/>
          </p:nvSpPr>
          <p:spPr>
            <a:xfrm rot="1290219">
              <a:off x="2869490" y="3089290"/>
              <a:ext cx="6121" cy="574"/>
            </a:xfrm>
            <a:custGeom>
              <a:rect b="b" l="l" r="r" t="t"/>
              <a:pathLst>
                <a:path extrusionOk="0" h="13" w="120">
                  <a:moveTo>
                    <a:pt x="36" y="0"/>
                  </a:moveTo>
                  <a:cubicBezTo>
                    <a:pt x="17" y="10"/>
                    <a:pt x="13" y="12"/>
                    <a:pt x="7" y="12"/>
                  </a:cubicBezTo>
                  <a:lnTo>
                    <a:pt x="7" y="12"/>
                  </a:lnTo>
                  <a:cubicBezTo>
                    <a:pt x="42" y="11"/>
                    <a:pt x="86" y="0"/>
                    <a:pt x="119" y="0"/>
                  </a:cubicBezTo>
                  <a:close/>
                  <a:moveTo>
                    <a:pt x="7" y="12"/>
                  </a:moveTo>
                  <a:cubicBezTo>
                    <a:pt x="5" y="12"/>
                    <a:pt x="2" y="12"/>
                    <a:pt x="0" y="12"/>
                  </a:cubicBezTo>
                  <a:cubicBezTo>
                    <a:pt x="3" y="12"/>
                    <a:pt x="5" y="12"/>
                    <a:pt x="7"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2"/>
            <p:cNvSpPr/>
            <p:nvPr/>
          </p:nvSpPr>
          <p:spPr>
            <a:xfrm rot="1290219">
              <a:off x="2875489" y="3090010"/>
              <a:ext cx="663" cy="574"/>
            </a:xfrm>
            <a:custGeom>
              <a:rect b="b" l="l" r="r" t="t"/>
              <a:pathLst>
                <a:path extrusionOk="0" h="13" w="13">
                  <a:moveTo>
                    <a:pt x="12" y="0"/>
                  </a:moveTo>
                  <a:cubicBezTo>
                    <a:pt x="12" y="12"/>
                    <a:pt x="0" y="12"/>
                    <a:pt x="0" y="12"/>
                  </a:cubicBezTo>
                  <a:lnTo>
                    <a:pt x="12" y="12"/>
                  </a:lnTo>
                  <a:cubicBezTo>
                    <a:pt x="12" y="12"/>
                    <a:pt x="12"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2"/>
            <p:cNvSpPr/>
            <p:nvPr/>
          </p:nvSpPr>
          <p:spPr>
            <a:xfrm rot="1290219">
              <a:off x="2862424" y="3102919"/>
              <a:ext cx="663" cy="574"/>
            </a:xfrm>
            <a:custGeom>
              <a:rect b="b" l="l" r="r" t="t"/>
              <a:pathLst>
                <a:path extrusionOk="0" h="13" w="13">
                  <a:moveTo>
                    <a:pt x="13" y="0"/>
                  </a:moveTo>
                  <a:cubicBezTo>
                    <a:pt x="1" y="12"/>
                    <a:pt x="1" y="12"/>
                    <a:pt x="13" y="12"/>
                  </a:cubicBezTo>
                  <a:cubicBezTo>
                    <a:pt x="13" y="12"/>
                    <a:pt x="13"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2"/>
            <p:cNvSpPr/>
            <p:nvPr/>
          </p:nvSpPr>
          <p:spPr>
            <a:xfrm rot="1290219">
              <a:off x="2873859" y="3087093"/>
              <a:ext cx="663" cy="574"/>
            </a:xfrm>
            <a:custGeom>
              <a:rect b="b" l="l" r="r" t="t"/>
              <a:pathLst>
                <a:path extrusionOk="0" h="13" w="13">
                  <a:moveTo>
                    <a:pt x="13" y="1"/>
                  </a:moveTo>
                  <a:cubicBezTo>
                    <a:pt x="13" y="1"/>
                    <a:pt x="1" y="1"/>
                    <a:pt x="1" y="13"/>
                  </a:cubicBez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2"/>
            <p:cNvSpPr/>
            <p:nvPr/>
          </p:nvSpPr>
          <p:spPr>
            <a:xfrm rot="1290219">
              <a:off x="2891205" y="3100738"/>
              <a:ext cx="3724" cy="574"/>
            </a:xfrm>
            <a:custGeom>
              <a:rect b="b" l="l" r="r" t="t"/>
              <a:pathLst>
                <a:path extrusionOk="0" h="13" w="73">
                  <a:moveTo>
                    <a:pt x="60" y="1"/>
                  </a:moveTo>
                  <a:cubicBezTo>
                    <a:pt x="1" y="1"/>
                    <a:pt x="60" y="1"/>
                    <a:pt x="36" y="13"/>
                  </a:cubicBezTo>
                  <a:lnTo>
                    <a:pt x="60" y="13"/>
                  </a:lnTo>
                  <a:cubicBezTo>
                    <a:pt x="72" y="1"/>
                    <a:pt x="60" y="1"/>
                    <a:pt x="6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2"/>
            <p:cNvSpPr/>
            <p:nvPr/>
          </p:nvSpPr>
          <p:spPr>
            <a:xfrm rot="1290219">
              <a:off x="2860246" y="3105975"/>
              <a:ext cx="663" cy="44"/>
            </a:xfrm>
            <a:custGeom>
              <a:rect b="b" l="l" r="r" t="t"/>
              <a:pathLst>
                <a:path extrusionOk="0" h="1" w="13">
                  <a:moveTo>
                    <a:pt x="1" y="1"/>
                  </a:moveTo>
                  <a:cubicBezTo>
                    <a:pt x="1" y="1"/>
                    <a:pt x="13" y="1"/>
                    <a:pt x="13" y="1"/>
                  </a:cubicBezTo>
                  <a:cubicBezTo>
                    <a:pt x="13" y="1"/>
                    <a:pt x="13"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2"/>
            <p:cNvSpPr/>
            <p:nvPr/>
          </p:nvSpPr>
          <p:spPr>
            <a:xfrm rot="1290219">
              <a:off x="2875180" y="3089112"/>
              <a:ext cx="2499" cy="574"/>
            </a:xfrm>
            <a:custGeom>
              <a:rect b="b" l="l" r="r" t="t"/>
              <a:pathLst>
                <a:path extrusionOk="0" h="13" w="49">
                  <a:moveTo>
                    <a:pt x="24" y="0"/>
                  </a:moveTo>
                  <a:cubicBezTo>
                    <a:pt x="48" y="0"/>
                    <a:pt x="1" y="12"/>
                    <a:pt x="24" y="12"/>
                  </a:cubicBezTo>
                  <a:lnTo>
                    <a:pt x="36"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2"/>
            <p:cNvSpPr/>
            <p:nvPr/>
          </p:nvSpPr>
          <p:spPr>
            <a:xfrm rot="1290219">
              <a:off x="2888525" y="3051403"/>
              <a:ext cx="4897" cy="1105"/>
            </a:xfrm>
            <a:custGeom>
              <a:rect b="b" l="l" r="r" t="t"/>
              <a:pathLst>
                <a:path extrusionOk="0" h="25" w="96">
                  <a:moveTo>
                    <a:pt x="0" y="1"/>
                  </a:moveTo>
                  <a:cubicBezTo>
                    <a:pt x="36" y="1"/>
                    <a:pt x="24" y="13"/>
                    <a:pt x="36" y="25"/>
                  </a:cubicBezTo>
                  <a:lnTo>
                    <a:pt x="60" y="13"/>
                  </a:lnTo>
                  <a:lnTo>
                    <a:pt x="72" y="13"/>
                  </a:lnTo>
                  <a:lnTo>
                    <a:pt x="96"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2"/>
            <p:cNvSpPr/>
            <p:nvPr/>
          </p:nvSpPr>
          <p:spPr>
            <a:xfrm rot="1290219">
              <a:off x="2878070" y="3048368"/>
              <a:ext cx="1836" cy="574"/>
            </a:xfrm>
            <a:custGeom>
              <a:rect b="b" l="l" r="r" t="t"/>
              <a:pathLst>
                <a:path extrusionOk="0" h="13" w="36">
                  <a:moveTo>
                    <a:pt x="36" y="0"/>
                  </a:moveTo>
                  <a:cubicBezTo>
                    <a:pt x="36" y="0"/>
                    <a:pt x="12" y="12"/>
                    <a:pt x="0" y="12"/>
                  </a:cubicBezTo>
                  <a:lnTo>
                    <a:pt x="24" y="12"/>
                  </a:lnTo>
                  <a:lnTo>
                    <a:pt x="36"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2"/>
            <p:cNvSpPr/>
            <p:nvPr/>
          </p:nvSpPr>
          <p:spPr>
            <a:xfrm rot="1290219">
              <a:off x="2872779" y="3050916"/>
              <a:ext cx="2499" cy="574"/>
            </a:xfrm>
            <a:custGeom>
              <a:rect b="b" l="l" r="r" t="t"/>
              <a:pathLst>
                <a:path extrusionOk="0" h="13" w="49">
                  <a:moveTo>
                    <a:pt x="48" y="1"/>
                  </a:moveTo>
                  <a:cubicBezTo>
                    <a:pt x="25" y="1"/>
                    <a:pt x="1" y="13"/>
                    <a:pt x="36" y="13"/>
                  </a:cubicBez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2"/>
            <p:cNvSpPr/>
            <p:nvPr/>
          </p:nvSpPr>
          <p:spPr>
            <a:xfrm rot="1290219">
              <a:off x="2890679" y="3054604"/>
              <a:ext cx="2499" cy="574"/>
            </a:xfrm>
            <a:custGeom>
              <a:rect b="b" l="l" r="r" t="t"/>
              <a:pathLst>
                <a:path extrusionOk="0" h="13" w="49">
                  <a:moveTo>
                    <a:pt x="25" y="0"/>
                  </a:moveTo>
                  <a:cubicBezTo>
                    <a:pt x="1" y="12"/>
                    <a:pt x="13" y="12"/>
                    <a:pt x="37" y="12"/>
                  </a:cubicBezTo>
                  <a:cubicBezTo>
                    <a:pt x="13" y="12"/>
                    <a:pt x="49" y="12"/>
                    <a:pt x="4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2"/>
            <p:cNvSpPr/>
            <p:nvPr/>
          </p:nvSpPr>
          <p:spPr>
            <a:xfrm rot="1290219">
              <a:off x="2873004" y="3052263"/>
              <a:ext cx="3111" cy="574"/>
            </a:xfrm>
            <a:custGeom>
              <a:rect b="b" l="l" r="r" t="t"/>
              <a:pathLst>
                <a:path extrusionOk="0" h="13" w="61">
                  <a:moveTo>
                    <a:pt x="13" y="0"/>
                  </a:moveTo>
                  <a:cubicBezTo>
                    <a:pt x="60" y="0"/>
                    <a:pt x="1" y="12"/>
                    <a:pt x="36" y="12"/>
                  </a:cubicBezTo>
                  <a:cubicBezTo>
                    <a:pt x="24" y="12"/>
                    <a:pt x="60"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2"/>
            <p:cNvSpPr/>
            <p:nvPr/>
          </p:nvSpPr>
          <p:spPr>
            <a:xfrm rot="1290219">
              <a:off x="2892610" y="3057124"/>
              <a:ext cx="3009" cy="574"/>
            </a:xfrm>
            <a:custGeom>
              <a:rect b="b" l="l" r="r" t="t"/>
              <a:pathLst>
                <a:path extrusionOk="0" h="13" w="59">
                  <a:moveTo>
                    <a:pt x="45" y="1"/>
                  </a:moveTo>
                  <a:cubicBezTo>
                    <a:pt x="42" y="1"/>
                    <a:pt x="42" y="1"/>
                    <a:pt x="44" y="1"/>
                  </a:cubicBezTo>
                  <a:lnTo>
                    <a:pt x="44" y="1"/>
                  </a:lnTo>
                  <a:cubicBezTo>
                    <a:pt x="45" y="1"/>
                    <a:pt x="45" y="1"/>
                    <a:pt x="45" y="1"/>
                  </a:cubicBezTo>
                  <a:close/>
                  <a:moveTo>
                    <a:pt x="44" y="1"/>
                  </a:moveTo>
                  <a:lnTo>
                    <a:pt x="44" y="1"/>
                  </a:lnTo>
                  <a:cubicBezTo>
                    <a:pt x="37" y="3"/>
                    <a:pt x="1" y="13"/>
                    <a:pt x="33" y="13"/>
                  </a:cubicBezTo>
                  <a:cubicBezTo>
                    <a:pt x="58" y="4"/>
                    <a:pt x="48" y="2"/>
                    <a:pt x="4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2"/>
            <p:cNvSpPr/>
            <p:nvPr/>
          </p:nvSpPr>
          <p:spPr>
            <a:xfrm rot="1290219">
              <a:off x="2874955" y="3054092"/>
              <a:ext cx="5509" cy="1105"/>
            </a:xfrm>
            <a:custGeom>
              <a:rect b="b" l="l" r="r" t="t"/>
              <a:pathLst>
                <a:path extrusionOk="0" h="25" w="108">
                  <a:moveTo>
                    <a:pt x="72" y="0"/>
                  </a:moveTo>
                  <a:cubicBezTo>
                    <a:pt x="48" y="12"/>
                    <a:pt x="36" y="24"/>
                    <a:pt x="0" y="24"/>
                  </a:cubicBezTo>
                  <a:cubicBezTo>
                    <a:pt x="24" y="24"/>
                    <a:pt x="72" y="24"/>
                    <a:pt x="95" y="12"/>
                  </a:cubicBezTo>
                  <a:lnTo>
                    <a:pt x="107" y="12"/>
                  </a:lnTo>
                  <a:cubicBezTo>
                    <a:pt x="72" y="12"/>
                    <a:pt x="84" y="0"/>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2"/>
            <p:cNvSpPr/>
            <p:nvPr/>
          </p:nvSpPr>
          <p:spPr>
            <a:xfrm rot="1290219">
              <a:off x="2891231" y="3056961"/>
              <a:ext cx="4846" cy="1105"/>
            </a:xfrm>
            <a:custGeom>
              <a:rect b="b" l="l" r="r" t="t"/>
              <a:pathLst>
                <a:path extrusionOk="0" h="25" w="95">
                  <a:moveTo>
                    <a:pt x="24" y="21"/>
                  </a:moveTo>
                  <a:cubicBezTo>
                    <a:pt x="10" y="22"/>
                    <a:pt x="0" y="25"/>
                    <a:pt x="12" y="25"/>
                  </a:cubicBezTo>
                  <a:lnTo>
                    <a:pt x="24" y="21"/>
                  </a:lnTo>
                  <a:close/>
                  <a:moveTo>
                    <a:pt x="95" y="1"/>
                  </a:moveTo>
                  <a:lnTo>
                    <a:pt x="95" y="1"/>
                  </a:lnTo>
                  <a:cubicBezTo>
                    <a:pt x="71" y="13"/>
                    <a:pt x="47" y="13"/>
                    <a:pt x="47" y="13"/>
                  </a:cubicBezTo>
                  <a:lnTo>
                    <a:pt x="24" y="21"/>
                  </a:lnTo>
                  <a:lnTo>
                    <a:pt x="24" y="21"/>
                  </a:lnTo>
                  <a:cubicBezTo>
                    <a:pt x="30" y="20"/>
                    <a:pt x="36" y="19"/>
                    <a:pt x="42" y="19"/>
                  </a:cubicBezTo>
                  <a:cubicBezTo>
                    <a:pt x="51" y="19"/>
                    <a:pt x="59" y="21"/>
                    <a:pt x="59" y="25"/>
                  </a:cubicBezTo>
                  <a:cubicBezTo>
                    <a:pt x="71" y="13"/>
                    <a:pt x="95" y="13"/>
                    <a:pt x="9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2"/>
            <p:cNvSpPr/>
            <p:nvPr/>
          </p:nvSpPr>
          <p:spPr>
            <a:xfrm rot="1290219">
              <a:off x="2872947" y="3054351"/>
              <a:ext cx="3673" cy="840"/>
            </a:xfrm>
            <a:custGeom>
              <a:rect b="b" l="l" r="r" t="t"/>
              <a:pathLst>
                <a:path extrusionOk="0" h="19" w="72">
                  <a:moveTo>
                    <a:pt x="32" y="1"/>
                  </a:moveTo>
                  <a:cubicBezTo>
                    <a:pt x="26" y="1"/>
                    <a:pt x="16" y="2"/>
                    <a:pt x="1" y="6"/>
                  </a:cubicBezTo>
                  <a:cubicBezTo>
                    <a:pt x="12" y="6"/>
                    <a:pt x="24" y="18"/>
                    <a:pt x="48" y="18"/>
                  </a:cubicBezTo>
                  <a:lnTo>
                    <a:pt x="72" y="6"/>
                  </a:lnTo>
                  <a:cubicBezTo>
                    <a:pt x="48" y="6"/>
                    <a:pt x="45" y="1"/>
                    <a:pt x="3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2"/>
            <p:cNvSpPr/>
            <p:nvPr/>
          </p:nvSpPr>
          <p:spPr>
            <a:xfrm rot="1290219">
              <a:off x="2889679" y="3057816"/>
              <a:ext cx="3724" cy="574"/>
            </a:xfrm>
            <a:custGeom>
              <a:rect b="b" l="l" r="r" t="t"/>
              <a:pathLst>
                <a:path extrusionOk="0" h="13" w="73">
                  <a:moveTo>
                    <a:pt x="49" y="1"/>
                  </a:moveTo>
                  <a:cubicBezTo>
                    <a:pt x="49" y="1"/>
                    <a:pt x="1" y="1"/>
                    <a:pt x="25" y="13"/>
                  </a:cubicBezTo>
                  <a:lnTo>
                    <a:pt x="7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2"/>
            <p:cNvSpPr/>
            <p:nvPr/>
          </p:nvSpPr>
          <p:spPr>
            <a:xfrm rot="1290219">
              <a:off x="2873741" y="3060009"/>
              <a:ext cx="3673" cy="574"/>
            </a:xfrm>
            <a:custGeom>
              <a:rect b="b" l="l" r="r" t="t"/>
              <a:pathLst>
                <a:path extrusionOk="0" h="13" w="72">
                  <a:moveTo>
                    <a:pt x="48" y="0"/>
                  </a:moveTo>
                  <a:cubicBezTo>
                    <a:pt x="24" y="0"/>
                    <a:pt x="0" y="12"/>
                    <a:pt x="24" y="12"/>
                  </a:cubicBezTo>
                  <a:cubicBezTo>
                    <a:pt x="36" y="12"/>
                    <a:pt x="72" y="0"/>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2"/>
            <p:cNvSpPr/>
            <p:nvPr/>
          </p:nvSpPr>
          <p:spPr>
            <a:xfrm rot="1290219">
              <a:off x="2865841" y="3079069"/>
              <a:ext cx="1734" cy="442"/>
            </a:xfrm>
            <a:custGeom>
              <a:rect b="b" l="l" r="r" t="t"/>
              <a:pathLst>
                <a:path extrusionOk="0" h="10" w="34">
                  <a:moveTo>
                    <a:pt x="9" y="1"/>
                  </a:moveTo>
                  <a:cubicBezTo>
                    <a:pt x="3" y="6"/>
                    <a:pt x="0" y="9"/>
                    <a:pt x="3" y="9"/>
                  </a:cubicBezTo>
                  <a:cubicBezTo>
                    <a:pt x="6" y="9"/>
                    <a:pt x="15" y="6"/>
                    <a:pt x="3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2"/>
            <p:cNvSpPr/>
            <p:nvPr/>
          </p:nvSpPr>
          <p:spPr>
            <a:xfrm rot="1290219">
              <a:off x="2865571" y="3079668"/>
              <a:ext cx="2499" cy="44"/>
            </a:xfrm>
            <a:custGeom>
              <a:rect b="b" l="l" r="r" t="t"/>
              <a:pathLst>
                <a:path extrusionOk="0" h="1" w="49">
                  <a:moveTo>
                    <a:pt x="48" y="0"/>
                  </a:moveTo>
                  <a:lnTo>
                    <a:pt x="24" y="0"/>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2"/>
            <p:cNvSpPr/>
            <p:nvPr/>
          </p:nvSpPr>
          <p:spPr>
            <a:xfrm rot="1290219">
              <a:off x="2864151" y="3080005"/>
              <a:ext cx="1275" cy="44"/>
            </a:xfrm>
            <a:custGeom>
              <a:rect b="b" l="l" r="r" t="t"/>
              <a:pathLst>
                <a:path extrusionOk="0" h="1" w="25">
                  <a:moveTo>
                    <a:pt x="24" y="0"/>
                  </a:moveTo>
                  <a:lnTo>
                    <a:pt x="1" y="0"/>
                  </a:lnTo>
                  <a:cubicBezTo>
                    <a:pt x="1" y="0"/>
                    <a:pt x="13" y="0"/>
                    <a:pt x="13" y="0"/>
                  </a:cubicBezTo>
                  <a:cubicBezTo>
                    <a:pt x="13" y="0"/>
                    <a:pt x="13"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2"/>
            <p:cNvSpPr/>
            <p:nvPr/>
          </p:nvSpPr>
          <p:spPr>
            <a:xfrm rot="1290219">
              <a:off x="2863394" y="3080328"/>
              <a:ext cx="4336" cy="574"/>
            </a:xfrm>
            <a:custGeom>
              <a:rect b="b" l="l" r="r" t="t"/>
              <a:pathLst>
                <a:path extrusionOk="0" h="13" w="85">
                  <a:moveTo>
                    <a:pt x="84" y="0"/>
                  </a:moveTo>
                  <a:cubicBezTo>
                    <a:pt x="60" y="0"/>
                    <a:pt x="60" y="12"/>
                    <a:pt x="1" y="12"/>
                  </a:cubicBezTo>
                  <a:lnTo>
                    <a:pt x="36" y="12"/>
                  </a:lnTo>
                  <a:lnTo>
                    <a:pt x="8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2"/>
            <p:cNvSpPr/>
            <p:nvPr/>
          </p:nvSpPr>
          <p:spPr>
            <a:xfrm rot="1290219">
              <a:off x="2864666" y="3082494"/>
              <a:ext cx="6988" cy="707"/>
            </a:xfrm>
            <a:custGeom>
              <a:rect b="b" l="l" r="r" t="t"/>
              <a:pathLst>
                <a:path extrusionOk="0" h="16" w="137">
                  <a:moveTo>
                    <a:pt x="127" y="8"/>
                  </a:moveTo>
                  <a:cubicBezTo>
                    <a:pt x="125" y="8"/>
                    <a:pt x="121" y="9"/>
                    <a:pt x="118" y="9"/>
                  </a:cubicBezTo>
                  <a:lnTo>
                    <a:pt x="118" y="9"/>
                  </a:lnTo>
                  <a:cubicBezTo>
                    <a:pt x="116" y="9"/>
                    <a:pt x="114" y="9"/>
                    <a:pt x="112" y="9"/>
                  </a:cubicBezTo>
                  <a:cubicBezTo>
                    <a:pt x="104" y="9"/>
                    <a:pt x="95" y="9"/>
                    <a:pt x="86" y="11"/>
                  </a:cubicBezTo>
                  <a:lnTo>
                    <a:pt x="86" y="11"/>
                  </a:lnTo>
                  <a:cubicBezTo>
                    <a:pt x="97" y="10"/>
                    <a:pt x="109" y="9"/>
                    <a:pt x="118" y="9"/>
                  </a:cubicBezTo>
                  <a:lnTo>
                    <a:pt x="118" y="9"/>
                  </a:lnTo>
                  <a:cubicBezTo>
                    <a:pt x="123" y="9"/>
                    <a:pt x="128" y="10"/>
                    <a:pt x="131" y="12"/>
                  </a:cubicBezTo>
                  <a:cubicBezTo>
                    <a:pt x="137" y="9"/>
                    <a:pt x="134" y="8"/>
                    <a:pt x="127" y="8"/>
                  </a:cubicBezTo>
                  <a:close/>
                  <a:moveTo>
                    <a:pt x="12" y="0"/>
                  </a:moveTo>
                  <a:cubicBezTo>
                    <a:pt x="0" y="12"/>
                    <a:pt x="72" y="12"/>
                    <a:pt x="12" y="12"/>
                  </a:cubicBezTo>
                  <a:cubicBezTo>
                    <a:pt x="20" y="14"/>
                    <a:pt x="28" y="15"/>
                    <a:pt x="38" y="15"/>
                  </a:cubicBezTo>
                  <a:cubicBezTo>
                    <a:pt x="53" y="15"/>
                    <a:pt x="70" y="13"/>
                    <a:pt x="86" y="11"/>
                  </a:cubicBezTo>
                  <a:lnTo>
                    <a:pt x="86" y="11"/>
                  </a:lnTo>
                  <a:cubicBezTo>
                    <a:pt x="80" y="11"/>
                    <a:pt x="75" y="11"/>
                    <a:pt x="69" y="11"/>
                  </a:cubicBezTo>
                  <a:cubicBezTo>
                    <a:pt x="52" y="11"/>
                    <a:pt x="39" y="9"/>
                    <a:pt x="48" y="0"/>
                  </a:cubicBezTo>
                  <a:lnTo>
                    <a:pt x="48" y="0"/>
                  </a:lnTo>
                  <a:cubicBezTo>
                    <a:pt x="40" y="4"/>
                    <a:pt x="35" y="5"/>
                    <a:pt x="31" y="5"/>
                  </a:cubicBezTo>
                  <a:cubicBezTo>
                    <a:pt x="23" y="5"/>
                    <a:pt x="20"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2"/>
            <p:cNvSpPr/>
            <p:nvPr/>
          </p:nvSpPr>
          <p:spPr>
            <a:xfrm rot="1290219">
              <a:off x="2868353" y="3082610"/>
              <a:ext cx="3111" cy="574"/>
            </a:xfrm>
            <a:custGeom>
              <a:rect b="b" l="l" r="r" t="t"/>
              <a:pathLst>
                <a:path extrusionOk="0" h="13" w="61">
                  <a:moveTo>
                    <a:pt x="37" y="0"/>
                  </a:moveTo>
                  <a:cubicBezTo>
                    <a:pt x="1" y="0"/>
                    <a:pt x="1" y="12"/>
                    <a:pt x="25" y="12"/>
                  </a:cubicBezTo>
                  <a:cubicBezTo>
                    <a:pt x="25" y="12"/>
                    <a:pt x="60" y="0"/>
                    <a:pt x="3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2"/>
            <p:cNvSpPr/>
            <p:nvPr/>
          </p:nvSpPr>
          <p:spPr>
            <a:xfrm rot="1290219">
              <a:off x="2865735" y="3082755"/>
              <a:ext cx="663" cy="574"/>
            </a:xfrm>
            <a:custGeom>
              <a:rect b="b" l="l" r="r" t="t"/>
              <a:pathLst>
                <a:path extrusionOk="0" h="13" w="13">
                  <a:moveTo>
                    <a:pt x="12" y="1"/>
                  </a:moveTo>
                  <a:lnTo>
                    <a:pt x="0" y="13"/>
                  </a:lnTo>
                  <a:lnTo>
                    <a:pt x="12" y="13"/>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2"/>
            <p:cNvSpPr/>
            <p:nvPr/>
          </p:nvSpPr>
          <p:spPr>
            <a:xfrm rot="1290219">
              <a:off x="2864311" y="3083553"/>
              <a:ext cx="1887" cy="44"/>
            </a:xfrm>
            <a:custGeom>
              <a:rect b="b" l="l" r="r" t="t"/>
              <a:pathLst>
                <a:path extrusionOk="0" h="1" w="37">
                  <a:moveTo>
                    <a:pt x="36" y="1"/>
                  </a:moveTo>
                  <a:lnTo>
                    <a:pt x="0" y="1"/>
                  </a:lnTo>
                  <a:cubicBezTo>
                    <a:pt x="12" y="1"/>
                    <a:pt x="12"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2"/>
            <p:cNvSpPr/>
            <p:nvPr/>
          </p:nvSpPr>
          <p:spPr>
            <a:xfrm rot="1290219">
              <a:off x="2863206" y="3084017"/>
              <a:ext cx="3469" cy="574"/>
            </a:xfrm>
            <a:custGeom>
              <a:rect b="b" l="l" r="r" t="t"/>
              <a:pathLst>
                <a:path extrusionOk="0" h="13" w="68">
                  <a:moveTo>
                    <a:pt x="53" y="1"/>
                  </a:moveTo>
                  <a:cubicBezTo>
                    <a:pt x="46" y="8"/>
                    <a:pt x="35" y="11"/>
                    <a:pt x="24" y="12"/>
                  </a:cubicBezTo>
                  <a:lnTo>
                    <a:pt x="24" y="12"/>
                  </a:lnTo>
                  <a:cubicBezTo>
                    <a:pt x="43" y="11"/>
                    <a:pt x="67" y="8"/>
                    <a:pt x="53" y="1"/>
                  </a:cubicBezTo>
                  <a:close/>
                  <a:moveTo>
                    <a:pt x="24" y="12"/>
                  </a:moveTo>
                  <a:cubicBezTo>
                    <a:pt x="11" y="12"/>
                    <a:pt x="1" y="12"/>
                    <a:pt x="6" y="12"/>
                  </a:cubicBezTo>
                  <a:cubicBezTo>
                    <a:pt x="10" y="12"/>
                    <a:pt x="17" y="12"/>
                    <a:pt x="24"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2"/>
            <p:cNvSpPr/>
            <p:nvPr/>
          </p:nvSpPr>
          <p:spPr>
            <a:xfrm rot="1290219">
              <a:off x="2868072" y="3087483"/>
              <a:ext cx="1275" cy="309"/>
            </a:xfrm>
            <a:custGeom>
              <a:rect b="b" l="l" r="r" t="t"/>
              <a:pathLst>
                <a:path extrusionOk="0" h="7" w="25">
                  <a:moveTo>
                    <a:pt x="12" y="1"/>
                  </a:moveTo>
                  <a:cubicBezTo>
                    <a:pt x="9" y="1"/>
                    <a:pt x="5" y="2"/>
                    <a:pt x="1" y="6"/>
                  </a:cubicBezTo>
                  <a:lnTo>
                    <a:pt x="24" y="6"/>
                  </a:lnTo>
                  <a:cubicBezTo>
                    <a:pt x="24" y="6"/>
                    <a:pt x="19"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2"/>
            <p:cNvSpPr/>
            <p:nvPr/>
          </p:nvSpPr>
          <p:spPr>
            <a:xfrm rot="1290219">
              <a:off x="2878029" y="3090225"/>
              <a:ext cx="2448" cy="574"/>
            </a:xfrm>
            <a:custGeom>
              <a:rect b="b" l="l" r="r" t="t"/>
              <a:pathLst>
                <a:path extrusionOk="0" h="13" w="48">
                  <a:moveTo>
                    <a:pt x="12" y="0"/>
                  </a:moveTo>
                  <a:cubicBezTo>
                    <a:pt x="0" y="0"/>
                    <a:pt x="0" y="0"/>
                    <a:pt x="0" y="12"/>
                  </a:cubicBezTo>
                  <a:cubicBezTo>
                    <a:pt x="48" y="0"/>
                    <a:pt x="0"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2"/>
            <p:cNvSpPr/>
            <p:nvPr/>
          </p:nvSpPr>
          <p:spPr>
            <a:xfrm rot="1290219">
              <a:off x="2864500" y="3086919"/>
              <a:ext cx="1275" cy="44"/>
            </a:xfrm>
            <a:custGeom>
              <a:rect b="b" l="l" r="r" t="t"/>
              <a:pathLst>
                <a:path extrusionOk="0" h="1" w="25">
                  <a:moveTo>
                    <a:pt x="24" y="0"/>
                  </a:moveTo>
                  <a:cubicBezTo>
                    <a:pt x="12" y="0"/>
                    <a:pt x="24" y="0"/>
                    <a:pt x="24" y="0"/>
                  </a:cubicBezTo>
                  <a:cubicBezTo>
                    <a:pt x="0" y="0"/>
                    <a:pt x="0"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2"/>
            <p:cNvSpPr/>
            <p:nvPr/>
          </p:nvSpPr>
          <p:spPr>
            <a:xfrm rot="1290219">
              <a:off x="2863262" y="3087493"/>
              <a:ext cx="6478" cy="1060"/>
            </a:xfrm>
            <a:custGeom>
              <a:rect b="b" l="l" r="r" t="t"/>
              <a:pathLst>
                <a:path extrusionOk="0" h="24" w="127">
                  <a:moveTo>
                    <a:pt x="44" y="7"/>
                  </a:moveTo>
                  <a:cubicBezTo>
                    <a:pt x="24" y="8"/>
                    <a:pt x="0" y="12"/>
                    <a:pt x="7" y="12"/>
                  </a:cubicBezTo>
                  <a:lnTo>
                    <a:pt x="44" y="7"/>
                  </a:lnTo>
                  <a:close/>
                  <a:moveTo>
                    <a:pt x="91" y="0"/>
                  </a:moveTo>
                  <a:lnTo>
                    <a:pt x="44" y="7"/>
                  </a:lnTo>
                  <a:lnTo>
                    <a:pt x="44" y="7"/>
                  </a:lnTo>
                  <a:cubicBezTo>
                    <a:pt x="45" y="7"/>
                    <a:pt x="47" y="7"/>
                    <a:pt x="49" y="7"/>
                  </a:cubicBezTo>
                  <a:cubicBezTo>
                    <a:pt x="59" y="7"/>
                    <a:pt x="67" y="8"/>
                    <a:pt x="67" y="12"/>
                  </a:cubicBezTo>
                  <a:lnTo>
                    <a:pt x="31" y="12"/>
                  </a:lnTo>
                  <a:cubicBezTo>
                    <a:pt x="7" y="24"/>
                    <a:pt x="7" y="24"/>
                    <a:pt x="31" y="24"/>
                  </a:cubicBezTo>
                  <a:cubicBezTo>
                    <a:pt x="55" y="24"/>
                    <a:pt x="103" y="12"/>
                    <a:pt x="126" y="12"/>
                  </a:cubicBezTo>
                  <a:cubicBezTo>
                    <a:pt x="114" y="12"/>
                    <a:pt x="31" y="12"/>
                    <a:pt x="9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2"/>
            <p:cNvSpPr/>
            <p:nvPr/>
          </p:nvSpPr>
          <p:spPr>
            <a:xfrm rot="1290219">
              <a:off x="2872493" y="3089674"/>
              <a:ext cx="4948" cy="574"/>
            </a:xfrm>
            <a:custGeom>
              <a:rect b="b" l="l" r="r" t="t"/>
              <a:pathLst>
                <a:path extrusionOk="0" h="13" w="97">
                  <a:moveTo>
                    <a:pt x="25" y="0"/>
                  </a:moveTo>
                  <a:lnTo>
                    <a:pt x="1" y="12"/>
                  </a:lnTo>
                  <a:cubicBezTo>
                    <a:pt x="9" y="8"/>
                    <a:pt x="15" y="7"/>
                    <a:pt x="21" y="7"/>
                  </a:cubicBezTo>
                  <a:cubicBezTo>
                    <a:pt x="33" y="7"/>
                    <a:pt x="41" y="12"/>
                    <a:pt x="49" y="12"/>
                  </a:cubicBezTo>
                  <a:cubicBezTo>
                    <a:pt x="96" y="0"/>
                    <a:pt x="37" y="0"/>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2"/>
            <p:cNvSpPr/>
            <p:nvPr/>
          </p:nvSpPr>
          <p:spPr>
            <a:xfrm rot="1290219">
              <a:off x="2867724" y="3090436"/>
              <a:ext cx="1275" cy="574"/>
            </a:xfrm>
            <a:custGeom>
              <a:rect b="b" l="l" r="r" t="t"/>
              <a:pathLst>
                <a:path extrusionOk="0" h="13" w="25">
                  <a:moveTo>
                    <a:pt x="1" y="1"/>
                  </a:moveTo>
                  <a:lnTo>
                    <a:pt x="12"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2"/>
            <p:cNvSpPr/>
            <p:nvPr/>
          </p:nvSpPr>
          <p:spPr>
            <a:xfrm rot="1290219">
              <a:off x="2865913" y="3090393"/>
              <a:ext cx="1887" cy="44"/>
            </a:xfrm>
            <a:custGeom>
              <a:rect b="b" l="l" r="r" t="t"/>
              <a:pathLst>
                <a:path extrusionOk="0" h="1" w="37">
                  <a:moveTo>
                    <a:pt x="25" y="1"/>
                  </a:moveTo>
                  <a:lnTo>
                    <a:pt x="1" y="1"/>
                  </a:lnTo>
                  <a:lnTo>
                    <a:pt x="37"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2"/>
            <p:cNvSpPr/>
            <p:nvPr/>
          </p:nvSpPr>
          <p:spPr>
            <a:xfrm rot="1290219">
              <a:off x="2865305" y="3089931"/>
              <a:ext cx="663" cy="574"/>
            </a:xfrm>
            <a:custGeom>
              <a:rect b="b" l="l" r="r" t="t"/>
              <a:pathLst>
                <a:path extrusionOk="0" h="13" w="13">
                  <a:moveTo>
                    <a:pt x="13" y="13"/>
                  </a:moveTo>
                  <a:lnTo>
                    <a:pt x="13" y="13"/>
                  </a:ln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2"/>
            <p:cNvSpPr/>
            <p:nvPr/>
          </p:nvSpPr>
          <p:spPr>
            <a:xfrm rot="1290219">
              <a:off x="2865646" y="3091065"/>
              <a:ext cx="1224" cy="265"/>
            </a:xfrm>
            <a:custGeom>
              <a:rect b="b" l="l" r="r" t="t"/>
              <a:pathLst>
                <a:path extrusionOk="0" h="6" w="24">
                  <a:moveTo>
                    <a:pt x="20" y="0"/>
                  </a:moveTo>
                  <a:cubicBezTo>
                    <a:pt x="18" y="0"/>
                    <a:pt x="13" y="1"/>
                    <a:pt x="1" y="5"/>
                  </a:cubicBezTo>
                  <a:lnTo>
                    <a:pt x="13" y="5"/>
                  </a:lnTo>
                  <a:cubicBezTo>
                    <a:pt x="13" y="5"/>
                    <a:pt x="23" y="0"/>
                    <a:pt x="2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2"/>
            <p:cNvSpPr/>
            <p:nvPr/>
          </p:nvSpPr>
          <p:spPr>
            <a:xfrm rot="1290219">
              <a:off x="2893366" y="3101907"/>
              <a:ext cx="2448" cy="574"/>
            </a:xfrm>
            <a:custGeom>
              <a:rect b="b" l="l" r="r" t="t"/>
              <a:pathLst>
                <a:path extrusionOk="0" h="13" w="48">
                  <a:moveTo>
                    <a:pt x="48" y="1"/>
                  </a:moveTo>
                  <a:cubicBezTo>
                    <a:pt x="24" y="1"/>
                    <a:pt x="12" y="12"/>
                    <a:pt x="0" y="12"/>
                  </a:cubicBezTo>
                  <a:lnTo>
                    <a:pt x="36" y="12"/>
                  </a:lnTo>
                  <a:cubicBezTo>
                    <a:pt x="36" y="12"/>
                    <a:pt x="36" y="1"/>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2"/>
            <p:cNvSpPr/>
            <p:nvPr/>
          </p:nvSpPr>
          <p:spPr>
            <a:xfrm rot="1290219">
              <a:off x="2891462" y="3101917"/>
              <a:ext cx="3418" cy="574"/>
            </a:xfrm>
            <a:custGeom>
              <a:rect b="b" l="l" r="r" t="t"/>
              <a:pathLst>
                <a:path extrusionOk="0" h="13" w="67">
                  <a:moveTo>
                    <a:pt x="24" y="0"/>
                  </a:moveTo>
                  <a:cubicBezTo>
                    <a:pt x="1" y="0"/>
                    <a:pt x="36" y="0"/>
                    <a:pt x="24" y="12"/>
                  </a:cubicBezTo>
                  <a:lnTo>
                    <a:pt x="60" y="12"/>
                  </a:lnTo>
                  <a:cubicBezTo>
                    <a:pt x="66" y="6"/>
                    <a:pt x="57" y="6"/>
                    <a:pt x="47" y="6"/>
                  </a:cubicBezTo>
                  <a:cubicBezTo>
                    <a:pt x="36" y="6"/>
                    <a:pt x="24" y="6"/>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2"/>
            <p:cNvSpPr/>
            <p:nvPr/>
          </p:nvSpPr>
          <p:spPr>
            <a:xfrm rot="1290219">
              <a:off x="2886622" y="3106977"/>
              <a:ext cx="4285" cy="1105"/>
            </a:xfrm>
            <a:custGeom>
              <a:rect b="b" l="l" r="r" t="t"/>
              <a:pathLst>
                <a:path extrusionOk="0" h="25" w="84">
                  <a:moveTo>
                    <a:pt x="48" y="0"/>
                  </a:moveTo>
                  <a:cubicBezTo>
                    <a:pt x="36" y="6"/>
                    <a:pt x="30" y="9"/>
                    <a:pt x="24" y="9"/>
                  </a:cubicBezTo>
                  <a:cubicBezTo>
                    <a:pt x="18" y="9"/>
                    <a:pt x="12" y="6"/>
                    <a:pt x="0" y="0"/>
                  </a:cubicBezTo>
                  <a:lnTo>
                    <a:pt x="0" y="0"/>
                  </a:lnTo>
                  <a:cubicBezTo>
                    <a:pt x="24" y="12"/>
                    <a:pt x="12" y="12"/>
                    <a:pt x="24" y="24"/>
                  </a:cubicBezTo>
                  <a:lnTo>
                    <a:pt x="71" y="24"/>
                  </a:lnTo>
                  <a:lnTo>
                    <a:pt x="48" y="12"/>
                  </a:lnTo>
                  <a:lnTo>
                    <a:pt x="71" y="12"/>
                  </a:lnTo>
                  <a:cubicBezTo>
                    <a:pt x="83" y="6"/>
                    <a:pt x="74" y="6"/>
                    <a:pt x="64" y="6"/>
                  </a:cubicBezTo>
                  <a:cubicBezTo>
                    <a:pt x="54" y="6"/>
                    <a:pt x="42" y="6"/>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2"/>
            <p:cNvSpPr/>
            <p:nvPr/>
          </p:nvSpPr>
          <p:spPr>
            <a:xfrm rot="1290219">
              <a:off x="2949053" y="3116598"/>
              <a:ext cx="51" cy="574"/>
            </a:xfrm>
            <a:custGeom>
              <a:rect b="b" l="l" r="r" t="t"/>
              <a:pathLst>
                <a:path extrusionOk="0" h="13" w="1">
                  <a:moveTo>
                    <a:pt x="0" y="13"/>
                  </a:moveTo>
                  <a:cubicBezTo>
                    <a:pt x="0" y="13"/>
                    <a:pt x="0" y="13"/>
                    <a:pt x="0" y="1"/>
                  </a:cubicBezTo>
                  <a:lnTo>
                    <a:pt x="0" y="1"/>
                  </a:lnTo>
                  <a:lnTo>
                    <a:pt x="0" y="13"/>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2"/>
            <p:cNvSpPr/>
            <p:nvPr/>
          </p:nvSpPr>
          <p:spPr>
            <a:xfrm rot="1290219">
              <a:off x="2912756" y="3068201"/>
              <a:ext cx="2499" cy="2386"/>
            </a:xfrm>
            <a:custGeom>
              <a:rect b="b" l="l" r="r" t="t"/>
              <a:pathLst>
                <a:path extrusionOk="0" h="54" w="49">
                  <a:moveTo>
                    <a:pt x="28" y="0"/>
                  </a:moveTo>
                  <a:cubicBezTo>
                    <a:pt x="23" y="0"/>
                    <a:pt x="21" y="5"/>
                    <a:pt x="13" y="5"/>
                  </a:cubicBezTo>
                  <a:lnTo>
                    <a:pt x="1" y="53"/>
                  </a:lnTo>
                  <a:cubicBezTo>
                    <a:pt x="25" y="41"/>
                    <a:pt x="1" y="41"/>
                    <a:pt x="13" y="17"/>
                  </a:cubicBezTo>
                  <a:lnTo>
                    <a:pt x="13" y="17"/>
                  </a:lnTo>
                  <a:cubicBezTo>
                    <a:pt x="25" y="17"/>
                    <a:pt x="25" y="41"/>
                    <a:pt x="25" y="41"/>
                  </a:cubicBezTo>
                  <a:cubicBezTo>
                    <a:pt x="49" y="5"/>
                    <a:pt x="1" y="29"/>
                    <a:pt x="37" y="5"/>
                  </a:cubicBezTo>
                  <a:cubicBezTo>
                    <a:pt x="33" y="1"/>
                    <a:pt x="30" y="0"/>
                    <a:pt x="2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2"/>
            <p:cNvSpPr/>
            <p:nvPr/>
          </p:nvSpPr>
          <p:spPr>
            <a:xfrm rot="1290219">
              <a:off x="2946818" y="3109695"/>
              <a:ext cx="3111" cy="4772"/>
            </a:xfrm>
            <a:custGeom>
              <a:rect b="b" l="l" r="r" t="t"/>
              <a:pathLst>
                <a:path extrusionOk="0" h="108" w="61">
                  <a:moveTo>
                    <a:pt x="60" y="1"/>
                  </a:moveTo>
                  <a:cubicBezTo>
                    <a:pt x="38" y="34"/>
                    <a:pt x="26" y="78"/>
                    <a:pt x="5" y="103"/>
                  </a:cubicBezTo>
                  <a:lnTo>
                    <a:pt x="5" y="103"/>
                  </a:lnTo>
                  <a:cubicBezTo>
                    <a:pt x="5" y="103"/>
                    <a:pt x="4" y="103"/>
                    <a:pt x="4" y="103"/>
                  </a:cubicBezTo>
                  <a:cubicBezTo>
                    <a:pt x="2" y="103"/>
                    <a:pt x="1" y="104"/>
                    <a:pt x="1" y="108"/>
                  </a:cubicBezTo>
                  <a:cubicBezTo>
                    <a:pt x="2" y="106"/>
                    <a:pt x="4" y="105"/>
                    <a:pt x="5" y="103"/>
                  </a:cubicBezTo>
                  <a:lnTo>
                    <a:pt x="5" y="103"/>
                  </a:lnTo>
                  <a:cubicBezTo>
                    <a:pt x="9" y="104"/>
                    <a:pt x="13" y="108"/>
                    <a:pt x="13" y="108"/>
                  </a:cubicBezTo>
                  <a:cubicBezTo>
                    <a:pt x="13" y="84"/>
                    <a:pt x="37" y="60"/>
                    <a:pt x="49" y="37"/>
                  </a:cubicBezTo>
                  <a:lnTo>
                    <a:pt x="49" y="48"/>
                  </a:lnTo>
                  <a:cubicBezTo>
                    <a:pt x="60" y="25"/>
                    <a:pt x="60" y="25"/>
                    <a:pt x="6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2"/>
            <p:cNvSpPr/>
            <p:nvPr/>
          </p:nvSpPr>
          <p:spPr>
            <a:xfrm rot="1290219">
              <a:off x="2946019" y="3113836"/>
              <a:ext cx="663" cy="1105"/>
            </a:xfrm>
            <a:custGeom>
              <a:rect b="b" l="l" r="r" t="t"/>
              <a:pathLst>
                <a:path extrusionOk="0" h="25" w="13">
                  <a:moveTo>
                    <a:pt x="13" y="1"/>
                  </a:moveTo>
                  <a:cubicBezTo>
                    <a:pt x="1" y="13"/>
                    <a:pt x="1" y="13"/>
                    <a:pt x="1" y="13"/>
                  </a:cubicBezTo>
                  <a:cubicBezTo>
                    <a:pt x="1" y="13"/>
                    <a:pt x="1" y="25"/>
                    <a:pt x="1" y="25"/>
                  </a:cubicBezTo>
                  <a:cubicBezTo>
                    <a:pt x="13" y="13"/>
                    <a:pt x="13" y="13"/>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2"/>
            <p:cNvSpPr/>
            <p:nvPr/>
          </p:nvSpPr>
          <p:spPr>
            <a:xfrm rot="1290219">
              <a:off x="2920080" y="3075968"/>
              <a:ext cx="663" cy="574"/>
            </a:xfrm>
            <a:custGeom>
              <a:rect b="b" l="l" r="r" t="t"/>
              <a:pathLst>
                <a:path extrusionOk="0" h="13" w="13">
                  <a:moveTo>
                    <a:pt x="1" y="1"/>
                  </a:moveTo>
                  <a:lnTo>
                    <a:pt x="12" y="12"/>
                  </a:lnTo>
                  <a:cubicBezTo>
                    <a:pt x="12" y="1"/>
                    <a:pt x="12"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2"/>
            <p:cNvSpPr/>
            <p:nvPr/>
          </p:nvSpPr>
          <p:spPr>
            <a:xfrm rot="1290219">
              <a:off x="2952401" y="3118037"/>
              <a:ext cx="663" cy="574"/>
            </a:xfrm>
            <a:custGeom>
              <a:rect b="b" l="l" r="r" t="t"/>
              <a:pathLst>
                <a:path extrusionOk="0" h="13" w="13">
                  <a:moveTo>
                    <a:pt x="1" y="1"/>
                  </a:moveTo>
                  <a:cubicBezTo>
                    <a:pt x="1" y="1"/>
                    <a:pt x="13" y="13"/>
                    <a:pt x="13" y="13"/>
                  </a:cubicBezTo>
                  <a:cubicBezTo>
                    <a:pt x="13" y="13"/>
                    <a:pt x="13" y="13"/>
                    <a:pt x="13"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2"/>
            <p:cNvSpPr/>
            <p:nvPr/>
          </p:nvSpPr>
          <p:spPr>
            <a:xfrm rot="1290219">
              <a:off x="2921360" y="3113342"/>
              <a:ext cx="1479" cy="1326"/>
            </a:xfrm>
            <a:custGeom>
              <a:rect b="b" l="l" r="r" t="t"/>
              <a:pathLst>
                <a:path extrusionOk="0" h="30" w="29">
                  <a:moveTo>
                    <a:pt x="28" y="10"/>
                  </a:moveTo>
                  <a:cubicBezTo>
                    <a:pt x="28" y="10"/>
                    <a:pt x="27" y="11"/>
                    <a:pt x="24" y="14"/>
                  </a:cubicBezTo>
                  <a:lnTo>
                    <a:pt x="24" y="14"/>
                  </a:lnTo>
                  <a:cubicBezTo>
                    <a:pt x="27" y="12"/>
                    <a:pt x="29" y="10"/>
                    <a:pt x="28" y="10"/>
                  </a:cubicBezTo>
                  <a:close/>
                  <a:moveTo>
                    <a:pt x="12" y="0"/>
                  </a:moveTo>
                  <a:lnTo>
                    <a:pt x="1" y="24"/>
                  </a:lnTo>
                  <a:cubicBezTo>
                    <a:pt x="1" y="28"/>
                    <a:pt x="2" y="30"/>
                    <a:pt x="4" y="30"/>
                  </a:cubicBezTo>
                  <a:cubicBezTo>
                    <a:pt x="7" y="30"/>
                    <a:pt x="12" y="24"/>
                    <a:pt x="12" y="24"/>
                  </a:cubicBezTo>
                  <a:cubicBezTo>
                    <a:pt x="18" y="19"/>
                    <a:pt x="21" y="16"/>
                    <a:pt x="24" y="14"/>
                  </a:cubicBezTo>
                  <a:lnTo>
                    <a:pt x="24" y="14"/>
                  </a:lnTo>
                  <a:cubicBezTo>
                    <a:pt x="22" y="14"/>
                    <a:pt x="21" y="15"/>
                    <a:pt x="20" y="15"/>
                  </a:cubicBezTo>
                  <a:cubicBezTo>
                    <a:pt x="16" y="15"/>
                    <a:pt x="12"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2"/>
            <p:cNvSpPr/>
            <p:nvPr/>
          </p:nvSpPr>
          <p:spPr>
            <a:xfrm rot="1290219">
              <a:off x="2913700" y="3068243"/>
              <a:ext cx="51" cy="44"/>
            </a:xfrm>
            <a:custGeom>
              <a:rect b="b" l="l" r="r" t="t"/>
              <a:pathLst>
                <a:path extrusionOk="0" h="1" w="1">
                  <a:moveTo>
                    <a:pt x="1" y="0"/>
                  </a:moveTo>
                  <a:lnTo>
                    <a:pt x="1" y="0"/>
                  </a:lnTo>
                  <a:lnTo>
                    <a:pt x="1"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2"/>
            <p:cNvSpPr/>
            <p:nvPr/>
          </p:nvSpPr>
          <p:spPr>
            <a:xfrm rot="1290219">
              <a:off x="2947757" y="3116576"/>
              <a:ext cx="1275" cy="884"/>
            </a:xfrm>
            <a:custGeom>
              <a:rect b="b" l="l" r="r" t="t"/>
              <a:pathLst>
                <a:path extrusionOk="0" h="20" w="25">
                  <a:moveTo>
                    <a:pt x="5" y="1"/>
                  </a:moveTo>
                  <a:cubicBezTo>
                    <a:pt x="5" y="1"/>
                    <a:pt x="3" y="3"/>
                    <a:pt x="1" y="8"/>
                  </a:cubicBezTo>
                  <a:lnTo>
                    <a:pt x="10" y="12"/>
                  </a:lnTo>
                  <a:lnTo>
                    <a:pt x="10" y="12"/>
                  </a:lnTo>
                  <a:cubicBezTo>
                    <a:pt x="7" y="8"/>
                    <a:pt x="7" y="1"/>
                    <a:pt x="5" y="1"/>
                  </a:cubicBezTo>
                  <a:close/>
                  <a:moveTo>
                    <a:pt x="24" y="8"/>
                  </a:moveTo>
                  <a:cubicBezTo>
                    <a:pt x="20" y="12"/>
                    <a:pt x="17" y="14"/>
                    <a:pt x="14" y="14"/>
                  </a:cubicBezTo>
                  <a:lnTo>
                    <a:pt x="14" y="14"/>
                  </a:lnTo>
                  <a:lnTo>
                    <a:pt x="10" y="12"/>
                  </a:lnTo>
                  <a:lnTo>
                    <a:pt x="10" y="12"/>
                  </a:lnTo>
                  <a:cubicBezTo>
                    <a:pt x="11" y="14"/>
                    <a:pt x="12" y="14"/>
                    <a:pt x="13" y="14"/>
                  </a:cubicBezTo>
                  <a:cubicBezTo>
                    <a:pt x="14" y="14"/>
                    <a:pt x="14" y="14"/>
                    <a:pt x="14" y="14"/>
                  </a:cubicBezTo>
                  <a:lnTo>
                    <a:pt x="14" y="14"/>
                  </a:lnTo>
                  <a:lnTo>
                    <a:pt x="24" y="19"/>
                  </a:lnTo>
                  <a:lnTo>
                    <a:pt x="24" y="8"/>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2"/>
            <p:cNvSpPr/>
            <p:nvPr/>
          </p:nvSpPr>
          <p:spPr>
            <a:xfrm rot="1290219">
              <a:off x="2338075" y="2981728"/>
              <a:ext cx="668102" cy="441650"/>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2"/>
            <p:cNvSpPr/>
            <p:nvPr/>
          </p:nvSpPr>
          <p:spPr>
            <a:xfrm rot="1290219">
              <a:off x="2968721" y="3124067"/>
              <a:ext cx="1224" cy="2165"/>
            </a:xfrm>
            <a:custGeom>
              <a:rect b="b" l="l" r="r" t="t"/>
              <a:pathLst>
                <a:path extrusionOk="0" h="49" w="24">
                  <a:moveTo>
                    <a:pt x="24" y="1"/>
                  </a:moveTo>
                  <a:lnTo>
                    <a:pt x="0" y="48"/>
                  </a:lnTo>
                  <a:lnTo>
                    <a:pt x="12" y="2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2"/>
            <p:cNvSpPr/>
            <p:nvPr/>
          </p:nvSpPr>
          <p:spPr>
            <a:xfrm rot="1290219">
              <a:off x="2969069" y="3121687"/>
              <a:ext cx="51" cy="574"/>
            </a:xfrm>
            <a:custGeom>
              <a:rect b="b" l="l" r="r" t="t"/>
              <a:pathLst>
                <a:path extrusionOk="0" h="13" w="1">
                  <a:moveTo>
                    <a:pt x="0" y="0"/>
                  </a:moveTo>
                  <a:cubicBezTo>
                    <a:pt x="0" y="0"/>
                    <a:pt x="0" y="0"/>
                    <a:pt x="0" y="12"/>
                  </a:cubicBezTo>
                  <a:cubicBezTo>
                    <a:pt x="0" y="12"/>
                    <a:pt x="0" y="12"/>
                    <a:pt x="0"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2"/>
            <p:cNvSpPr/>
            <p:nvPr/>
          </p:nvSpPr>
          <p:spPr>
            <a:xfrm rot="1290219">
              <a:off x="2966572" y="3120572"/>
              <a:ext cx="1887" cy="2651"/>
            </a:xfrm>
            <a:custGeom>
              <a:rect b="b" l="l" r="r" t="t"/>
              <a:pathLst>
                <a:path extrusionOk="0" h="60" w="37">
                  <a:moveTo>
                    <a:pt x="36" y="0"/>
                  </a:moveTo>
                  <a:lnTo>
                    <a:pt x="12" y="12"/>
                  </a:lnTo>
                  <a:lnTo>
                    <a:pt x="1" y="60"/>
                  </a:lnTo>
                  <a:cubicBezTo>
                    <a:pt x="24" y="48"/>
                    <a:pt x="1" y="36"/>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2"/>
            <p:cNvSpPr/>
            <p:nvPr/>
          </p:nvSpPr>
          <p:spPr>
            <a:xfrm rot="1290219">
              <a:off x="2959564" y="3118132"/>
              <a:ext cx="6121" cy="4198"/>
            </a:xfrm>
            <a:custGeom>
              <a:rect b="b" l="l" r="r" t="t"/>
              <a:pathLst>
                <a:path extrusionOk="0" h="95" w="120">
                  <a:moveTo>
                    <a:pt x="84" y="0"/>
                  </a:moveTo>
                  <a:lnTo>
                    <a:pt x="84" y="0"/>
                  </a:lnTo>
                  <a:cubicBezTo>
                    <a:pt x="36" y="12"/>
                    <a:pt x="48" y="84"/>
                    <a:pt x="1" y="84"/>
                  </a:cubicBezTo>
                  <a:cubicBezTo>
                    <a:pt x="3" y="91"/>
                    <a:pt x="6" y="94"/>
                    <a:pt x="10" y="94"/>
                  </a:cubicBezTo>
                  <a:cubicBezTo>
                    <a:pt x="26" y="94"/>
                    <a:pt x="58" y="37"/>
                    <a:pt x="75" y="37"/>
                  </a:cubicBezTo>
                  <a:cubicBezTo>
                    <a:pt x="79" y="37"/>
                    <a:pt x="82" y="40"/>
                    <a:pt x="84" y="48"/>
                  </a:cubicBezTo>
                  <a:cubicBezTo>
                    <a:pt x="84" y="16"/>
                    <a:pt x="95" y="16"/>
                    <a:pt x="105" y="16"/>
                  </a:cubicBezTo>
                  <a:lnTo>
                    <a:pt x="105" y="16"/>
                  </a:lnTo>
                  <a:cubicBezTo>
                    <a:pt x="110" y="16"/>
                    <a:pt x="116" y="16"/>
                    <a:pt x="120" y="12"/>
                  </a:cubicBezTo>
                  <a:cubicBezTo>
                    <a:pt x="118" y="11"/>
                    <a:pt x="116" y="10"/>
                    <a:pt x="114" y="10"/>
                  </a:cubicBezTo>
                  <a:cubicBezTo>
                    <a:pt x="104" y="10"/>
                    <a:pt x="88" y="22"/>
                    <a:pt x="81" y="22"/>
                  </a:cubicBezTo>
                  <a:cubicBezTo>
                    <a:pt x="76" y="22"/>
                    <a:pt x="76" y="17"/>
                    <a:pt x="8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2"/>
            <p:cNvSpPr/>
            <p:nvPr/>
          </p:nvSpPr>
          <p:spPr>
            <a:xfrm rot="1290219">
              <a:off x="2961875" y="3121517"/>
              <a:ext cx="1173" cy="1281"/>
            </a:xfrm>
            <a:custGeom>
              <a:rect b="b" l="l" r="r" t="t"/>
              <a:pathLst>
                <a:path extrusionOk="0" h="29" w="23">
                  <a:moveTo>
                    <a:pt x="16" y="1"/>
                  </a:moveTo>
                  <a:cubicBezTo>
                    <a:pt x="13" y="1"/>
                    <a:pt x="8" y="4"/>
                    <a:pt x="3" y="9"/>
                  </a:cubicBezTo>
                  <a:cubicBezTo>
                    <a:pt x="12" y="9"/>
                    <a:pt x="1" y="29"/>
                    <a:pt x="5" y="29"/>
                  </a:cubicBezTo>
                  <a:cubicBezTo>
                    <a:pt x="6" y="29"/>
                    <a:pt x="9" y="27"/>
                    <a:pt x="15" y="21"/>
                  </a:cubicBezTo>
                  <a:cubicBezTo>
                    <a:pt x="22" y="7"/>
                    <a:pt x="21" y="1"/>
                    <a:pt x="1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2"/>
            <p:cNvSpPr/>
            <p:nvPr/>
          </p:nvSpPr>
          <p:spPr>
            <a:xfrm rot="1290219">
              <a:off x="2962258" y="3116869"/>
              <a:ext cx="663" cy="1105"/>
            </a:xfrm>
            <a:custGeom>
              <a:rect b="b" l="l" r="r" t="t"/>
              <a:pathLst>
                <a:path extrusionOk="0" h="25" w="13">
                  <a:moveTo>
                    <a:pt x="12" y="1"/>
                  </a:moveTo>
                  <a:lnTo>
                    <a:pt x="0" y="24"/>
                  </a:lnTo>
                  <a:lnTo>
                    <a:pt x="12" y="24"/>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2"/>
            <p:cNvSpPr/>
            <p:nvPr/>
          </p:nvSpPr>
          <p:spPr>
            <a:xfrm rot="1290219">
              <a:off x="2961400" y="3115635"/>
              <a:ext cx="1887" cy="1105"/>
            </a:xfrm>
            <a:custGeom>
              <a:rect b="b" l="l" r="r" t="t"/>
              <a:pathLst>
                <a:path extrusionOk="0" h="25" w="37">
                  <a:moveTo>
                    <a:pt x="36" y="1"/>
                  </a:moveTo>
                  <a:lnTo>
                    <a:pt x="29" y="5"/>
                  </a:lnTo>
                  <a:lnTo>
                    <a:pt x="29" y="5"/>
                  </a:lnTo>
                  <a:cubicBezTo>
                    <a:pt x="32" y="5"/>
                    <a:pt x="34" y="3"/>
                    <a:pt x="36" y="1"/>
                  </a:cubicBezTo>
                  <a:close/>
                  <a:moveTo>
                    <a:pt x="29" y="5"/>
                  </a:moveTo>
                  <a:lnTo>
                    <a:pt x="29" y="5"/>
                  </a:lnTo>
                  <a:cubicBezTo>
                    <a:pt x="20" y="9"/>
                    <a:pt x="10" y="5"/>
                    <a:pt x="1" y="25"/>
                  </a:cubicBezTo>
                  <a:lnTo>
                    <a:pt x="29" y="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2"/>
            <p:cNvSpPr/>
            <p:nvPr/>
          </p:nvSpPr>
          <p:spPr>
            <a:xfrm rot="1290219">
              <a:off x="2958873" y="3112792"/>
              <a:ext cx="1989" cy="1900"/>
            </a:xfrm>
            <a:custGeom>
              <a:rect b="b" l="l" r="r" t="t"/>
              <a:pathLst>
                <a:path extrusionOk="0" h="43" w="39">
                  <a:moveTo>
                    <a:pt x="36" y="0"/>
                  </a:moveTo>
                  <a:cubicBezTo>
                    <a:pt x="27" y="0"/>
                    <a:pt x="0" y="42"/>
                    <a:pt x="11" y="42"/>
                  </a:cubicBezTo>
                  <a:cubicBezTo>
                    <a:pt x="12" y="42"/>
                    <a:pt x="13" y="42"/>
                    <a:pt x="15" y="41"/>
                  </a:cubicBezTo>
                  <a:cubicBezTo>
                    <a:pt x="27" y="29"/>
                    <a:pt x="27" y="5"/>
                    <a:pt x="39" y="5"/>
                  </a:cubicBezTo>
                  <a:cubicBezTo>
                    <a:pt x="39" y="2"/>
                    <a:pt x="38" y="0"/>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2"/>
            <p:cNvSpPr/>
            <p:nvPr/>
          </p:nvSpPr>
          <p:spPr>
            <a:xfrm rot="1290219">
              <a:off x="2952616" y="3111463"/>
              <a:ext cx="1224" cy="795"/>
            </a:xfrm>
            <a:custGeom>
              <a:rect b="b" l="l" r="r" t="t"/>
              <a:pathLst>
                <a:path extrusionOk="0" h="18" w="24">
                  <a:moveTo>
                    <a:pt x="0" y="1"/>
                  </a:moveTo>
                  <a:lnTo>
                    <a:pt x="0" y="13"/>
                  </a:lnTo>
                  <a:cubicBezTo>
                    <a:pt x="0" y="16"/>
                    <a:pt x="1" y="18"/>
                    <a:pt x="3" y="18"/>
                  </a:cubicBezTo>
                  <a:cubicBezTo>
                    <a:pt x="7" y="18"/>
                    <a:pt x="15" y="9"/>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2"/>
            <p:cNvSpPr/>
            <p:nvPr/>
          </p:nvSpPr>
          <p:spPr>
            <a:xfrm rot="1290219">
              <a:off x="2945744" y="3117230"/>
              <a:ext cx="1122" cy="1105"/>
            </a:xfrm>
            <a:custGeom>
              <a:rect b="b" l="l" r="r" t="t"/>
              <a:pathLst>
                <a:path extrusionOk="0" h="25" w="22">
                  <a:moveTo>
                    <a:pt x="10" y="0"/>
                  </a:moveTo>
                  <a:cubicBezTo>
                    <a:pt x="1" y="18"/>
                    <a:pt x="0" y="23"/>
                    <a:pt x="3" y="23"/>
                  </a:cubicBezTo>
                  <a:cubicBezTo>
                    <a:pt x="6" y="23"/>
                    <a:pt x="13" y="17"/>
                    <a:pt x="17" y="17"/>
                  </a:cubicBezTo>
                  <a:cubicBezTo>
                    <a:pt x="20" y="17"/>
                    <a:pt x="22" y="19"/>
                    <a:pt x="22" y="24"/>
                  </a:cubicBezTo>
                  <a:cubicBezTo>
                    <a:pt x="22" y="12"/>
                    <a:pt x="22" y="0"/>
                    <a:pt x="1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2"/>
            <p:cNvSpPr/>
            <p:nvPr/>
          </p:nvSpPr>
          <p:spPr>
            <a:xfrm rot="1290219">
              <a:off x="2954055" y="3108952"/>
              <a:ext cx="1224" cy="840"/>
            </a:xfrm>
            <a:custGeom>
              <a:rect b="b" l="l" r="r" t="t"/>
              <a:pathLst>
                <a:path extrusionOk="0" h="19" w="24">
                  <a:moveTo>
                    <a:pt x="16" y="0"/>
                  </a:moveTo>
                  <a:cubicBezTo>
                    <a:pt x="12" y="0"/>
                    <a:pt x="6" y="6"/>
                    <a:pt x="0" y="18"/>
                  </a:cubicBezTo>
                  <a:lnTo>
                    <a:pt x="0" y="18"/>
                  </a:lnTo>
                  <a:cubicBezTo>
                    <a:pt x="4" y="10"/>
                    <a:pt x="7" y="8"/>
                    <a:pt x="9" y="8"/>
                  </a:cubicBezTo>
                  <a:cubicBezTo>
                    <a:pt x="13" y="8"/>
                    <a:pt x="16" y="18"/>
                    <a:pt x="24" y="18"/>
                  </a:cubicBezTo>
                  <a:cubicBezTo>
                    <a:pt x="24" y="6"/>
                    <a:pt x="21" y="0"/>
                    <a:pt x="1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2"/>
            <p:cNvSpPr/>
            <p:nvPr/>
          </p:nvSpPr>
          <p:spPr>
            <a:xfrm rot="1290219">
              <a:off x="2949404" y="3106050"/>
              <a:ext cx="5509" cy="4286"/>
            </a:xfrm>
            <a:custGeom>
              <a:rect b="b" l="l" r="r" t="t"/>
              <a:pathLst>
                <a:path extrusionOk="0" h="97" w="108">
                  <a:moveTo>
                    <a:pt x="70" y="1"/>
                  </a:moveTo>
                  <a:cubicBezTo>
                    <a:pt x="65" y="1"/>
                    <a:pt x="57" y="4"/>
                    <a:pt x="48" y="14"/>
                  </a:cubicBezTo>
                  <a:cubicBezTo>
                    <a:pt x="36" y="25"/>
                    <a:pt x="25" y="85"/>
                    <a:pt x="1" y="97"/>
                  </a:cubicBezTo>
                  <a:cubicBezTo>
                    <a:pt x="18" y="97"/>
                    <a:pt x="52" y="61"/>
                    <a:pt x="63" y="61"/>
                  </a:cubicBezTo>
                  <a:cubicBezTo>
                    <a:pt x="67" y="61"/>
                    <a:pt x="67" y="67"/>
                    <a:pt x="60" y="85"/>
                  </a:cubicBezTo>
                  <a:lnTo>
                    <a:pt x="108" y="25"/>
                  </a:lnTo>
                  <a:cubicBezTo>
                    <a:pt x="108" y="21"/>
                    <a:pt x="107" y="20"/>
                    <a:pt x="105" y="20"/>
                  </a:cubicBezTo>
                  <a:cubicBezTo>
                    <a:pt x="97" y="20"/>
                    <a:pt x="70" y="61"/>
                    <a:pt x="60" y="61"/>
                  </a:cubicBezTo>
                  <a:cubicBezTo>
                    <a:pt x="72" y="37"/>
                    <a:pt x="84" y="37"/>
                    <a:pt x="84" y="25"/>
                  </a:cubicBezTo>
                  <a:cubicBezTo>
                    <a:pt x="84" y="11"/>
                    <a:pt x="80" y="1"/>
                    <a:pt x="7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2"/>
            <p:cNvSpPr/>
            <p:nvPr/>
          </p:nvSpPr>
          <p:spPr>
            <a:xfrm rot="1290219">
              <a:off x="2946993" y="3112815"/>
              <a:ext cx="1683" cy="2563"/>
            </a:xfrm>
            <a:custGeom>
              <a:rect b="b" l="l" r="r" t="t"/>
              <a:pathLst>
                <a:path extrusionOk="0" h="58" w="33">
                  <a:moveTo>
                    <a:pt x="33" y="0"/>
                  </a:moveTo>
                  <a:cubicBezTo>
                    <a:pt x="33" y="24"/>
                    <a:pt x="21" y="24"/>
                    <a:pt x="9" y="36"/>
                  </a:cubicBezTo>
                  <a:cubicBezTo>
                    <a:pt x="1" y="52"/>
                    <a:pt x="1" y="57"/>
                    <a:pt x="4" y="57"/>
                  </a:cubicBezTo>
                  <a:cubicBezTo>
                    <a:pt x="11" y="57"/>
                    <a:pt x="33" y="36"/>
                    <a:pt x="33" y="36"/>
                  </a:cubicBezTo>
                  <a:lnTo>
                    <a:pt x="3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2"/>
            <p:cNvSpPr/>
            <p:nvPr/>
          </p:nvSpPr>
          <p:spPr>
            <a:xfrm rot="1290219">
              <a:off x="2946331" y="3105605"/>
              <a:ext cx="1275" cy="44"/>
            </a:xfrm>
            <a:custGeom>
              <a:rect b="b" l="l" r="r" t="t"/>
              <a:pathLst>
                <a:path extrusionOk="0" h="1" w="25">
                  <a:moveTo>
                    <a:pt x="0" y="0"/>
                  </a:moveTo>
                  <a:lnTo>
                    <a:pt x="24" y="0"/>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2"/>
            <p:cNvSpPr/>
            <p:nvPr/>
          </p:nvSpPr>
          <p:spPr>
            <a:xfrm rot="1290219">
              <a:off x="2946735" y="3104078"/>
              <a:ext cx="1275" cy="574"/>
            </a:xfrm>
            <a:custGeom>
              <a:rect b="b" l="l" r="r" t="t"/>
              <a:pathLst>
                <a:path extrusionOk="0" h="13" w="25">
                  <a:moveTo>
                    <a:pt x="24" y="1"/>
                  </a:moveTo>
                  <a:lnTo>
                    <a:pt x="0" y="13"/>
                  </a:lnTo>
                  <a:lnTo>
                    <a:pt x="12"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2"/>
            <p:cNvSpPr/>
            <p:nvPr/>
          </p:nvSpPr>
          <p:spPr>
            <a:xfrm rot="1290219">
              <a:off x="2947059" y="3103068"/>
              <a:ext cx="1275" cy="574"/>
            </a:xfrm>
            <a:custGeom>
              <a:rect b="b" l="l" r="r" t="t"/>
              <a:pathLst>
                <a:path extrusionOk="0" h="13" w="25">
                  <a:moveTo>
                    <a:pt x="0" y="1"/>
                  </a:moveTo>
                  <a:lnTo>
                    <a:pt x="12"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2"/>
            <p:cNvSpPr/>
            <p:nvPr/>
          </p:nvSpPr>
          <p:spPr>
            <a:xfrm rot="1290219">
              <a:off x="2945574" y="3101298"/>
              <a:ext cx="663" cy="1281"/>
            </a:xfrm>
            <a:custGeom>
              <a:rect b="b" l="l" r="r" t="t"/>
              <a:pathLst>
                <a:path extrusionOk="0" h="29" w="13">
                  <a:moveTo>
                    <a:pt x="12" y="12"/>
                  </a:moveTo>
                  <a:cubicBezTo>
                    <a:pt x="12" y="14"/>
                    <a:pt x="11" y="15"/>
                    <a:pt x="11" y="17"/>
                  </a:cubicBezTo>
                  <a:lnTo>
                    <a:pt x="11" y="17"/>
                  </a:lnTo>
                  <a:cubicBezTo>
                    <a:pt x="12" y="16"/>
                    <a:pt x="12" y="15"/>
                    <a:pt x="12" y="12"/>
                  </a:cubicBezTo>
                  <a:close/>
                  <a:moveTo>
                    <a:pt x="1" y="0"/>
                  </a:moveTo>
                  <a:lnTo>
                    <a:pt x="1" y="24"/>
                  </a:lnTo>
                  <a:cubicBezTo>
                    <a:pt x="1" y="22"/>
                    <a:pt x="1" y="21"/>
                    <a:pt x="1" y="21"/>
                  </a:cubicBezTo>
                  <a:cubicBezTo>
                    <a:pt x="1" y="21"/>
                    <a:pt x="1" y="28"/>
                    <a:pt x="4" y="28"/>
                  </a:cubicBezTo>
                  <a:cubicBezTo>
                    <a:pt x="5" y="28"/>
                    <a:pt x="8" y="26"/>
                    <a:pt x="11" y="17"/>
                  </a:cubicBezTo>
                  <a:lnTo>
                    <a:pt x="11" y="17"/>
                  </a:lnTo>
                  <a:cubicBezTo>
                    <a:pt x="11" y="17"/>
                    <a:pt x="10" y="17"/>
                    <a:pt x="10" y="17"/>
                  </a:cubicBezTo>
                  <a:cubicBezTo>
                    <a:pt x="7" y="17"/>
                    <a:pt x="1" y="8"/>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2"/>
            <p:cNvSpPr/>
            <p:nvPr/>
          </p:nvSpPr>
          <p:spPr>
            <a:xfrm rot="1290219">
              <a:off x="2919123" y="3111882"/>
              <a:ext cx="1275" cy="2165"/>
            </a:xfrm>
            <a:custGeom>
              <a:rect b="b" l="l" r="r" t="t"/>
              <a:pathLst>
                <a:path extrusionOk="0" h="49" w="25">
                  <a:moveTo>
                    <a:pt x="25" y="1"/>
                  </a:moveTo>
                  <a:lnTo>
                    <a:pt x="1" y="36"/>
                  </a:lnTo>
                  <a:cubicBezTo>
                    <a:pt x="13" y="36"/>
                    <a:pt x="13" y="36"/>
                    <a:pt x="13" y="48"/>
                  </a:cubicBezTo>
                  <a:cubicBezTo>
                    <a:pt x="25" y="36"/>
                    <a:pt x="25" y="24"/>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2"/>
            <p:cNvSpPr/>
            <p:nvPr/>
          </p:nvSpPr>
          <p:spPr>
            <a:xfrm rot="1290219">
              <a:off x="2918300" y="3111168"/>
              <a:ext cx="3060" cy="1326"/>
            </a:xfrm>
            <a:custGeom>
              <a:rect b="b" l="l" r="r" t="t"/>
              <a:pathLst>
                <a:path extrusionOk="0" h="30" w="60">
                  <a:moveTo>
                    <a:pt x="57" y="0"/>
                  </a:moveTo>
                  <a:cubicBezTo>
                    <a:pt x="52" y="0"/>
                    <a:pt x="42" y="7"/>
                    <a:pt x="33" y="7"/>
                  </a:cubicBezTo>
                  <a:cubicBezTo>
                    <a:pt x="30" y="7"/>
                    <a:pt x="26" y="6"/>
                    <a:pt x="24" y="4"/>
                  </a:cubicBezTo>
                  <a:lnTo>
                    <a:pt x="24" y="4"/>
                  </a:lnTo>
                  <a:lnTo>
                    <a:pt x="0" y="27"/>
                  </a:lnTo>
                  <a:cubicBezTo>
                    <a:pt x="2" y="29"/>
                    <a:pt x="4" y="30"/>
                    <a:pt x="6" y="30"/>
                  </a:cubicBezTo>
                  <a:cubicBezTo>
                    <a:pt x="19" y="30"/>
                    <a:pt x="39" y="4"/>
                    <a:pt x="60" y="4"/>
                  </a:cubicBezTo>
                  <a:cubicBezTo>
                    <a:pt x="60" y="1"/>
                    <a:pt x="59" y="0"/>
                    <a:pt x="5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2"/>
            <p:cNvSpPr/>
            <p:nvPr/>
          </p:nvSpPr>
          <p:spPr>
            <a:xfrm rot="1290219">
              <a:off x="2907531" y="3096636"/>
              <a:ext cx="4285" cy="2386"/>
            </a:xfrm>
            <a:custGeom>
              <a:rect b="b" l="l" r="r" t="t"/>
              <a:pathLst>
                <a:path extrusionOk="0" h="54" w="84">
                  <a:moveTo>
                    <a:pt x="24" y="0"/>
                  </a:moveTo>
                  <a:cubicBezTo>
                    <a:pt x="24" y="12"/>
                    <a:pt x="0" y="36"/>
                    <a:pt x="0" y="36"/>
                  </a:cubicBezTo>
                  <a:lnTo>
                    <a:pt x="36" y="24"/>
                  </a:lnTo>
                  <a:lnTo>
                    <a:pt x="24" y="48"/>
                  </a:lnTo>
                  <a:cubicBezTo>
                    <a:pt x="24" y="52"/>
                    <a:pt x="25" y="54"/>
                    <a:pt x="26" y="54"/>
                  </a:cubicBezTo>
                  <a:cubicBezTo>
                    <a:pt x="31" y="54"/>
                    <a:pt x="42" y="30"/>
                    <a:pt x="46" y="30"/>
                  </a:cubicBezTo>
                  <a:cubicBezTo>
                    <a:pt x="47" y="30"/>
                    <a:pt x="48" y="32"/>
                    <a:pt x="48" y="36"/>
                  </a:cubicBezTo>
                  <a:cubicBezTo>
                    <a:pt x="72" y="12"/>
                    <a:pt x="60" y="12"/>
                    <a:pt x="84" y="0"/>
                  </a:cubicBezTo>
                  <a:lnTo>
                    <a:pt x="84" y="0"/>
                  </a:lnTo>
                  <a:cubicBezTo>
                    <a:pt x="76" y="4"/>
                    <a:pt x="69" y="6"/>
                    <a:pt x="63" y="6"/>
                  </a:cubicBezTo>
                  <a:cubicBezTo>
                    <a:pt x="51" y="6"/>
                    <a:pt x="40"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2"/>
            <p:cNvSpPr/>
            <p:nvPr/>
          </p:nvSpPr>
          <p:spPr>
            <a:xfrm rot="1290219">
              <a:off x="2869045" y="3289992"/>
              <a:ext cx="3060" cy="2298"/>
            </a:xfrm>
            <a:custGeom>
              <a:rect b="b" l="l" r="r" t="t"/>
              <a:pathLst>
                <a:path extrusionOk="0" h="52" w="60">
                  <a:moveTo>
                    <a:pt x="25" y="1"/>
                  </a:moveTo>
                  <a:cubicBezTo>
                    <a:pt x="37" y="25"/>
                    <a:pt x="1" y="13"/>
                    <a:pt x="37" y="48"/>
                  </a:cubicBezTo>
                  <a:cubicBezTo>
                    <a:pt x="41" y="50"/>
                    <a:pt x="44" y="51"/>
                    <a:pt x="47" y="51"/>
                  </a:cubicBezTo>
                  <a:cubicBezTo>
                    <a:pt x="59" y="51"/>
                    <a:pt x="54" y="30"/>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2"/>
            <p:cNvSpPr/>
            <p:nvPr/>
          </p:nvSpPr>
          <p:spPr>
            <a:xfrm rot="1290219">
              <a:off x="2894069" y="3259347"/>
              <a:ext cx="357" cy="442"/>
            </a:xfrm>
            <a:custGeom>
              <a:rect b="b" l="l" r="r" t="t"/>
              <a:pathLst>
                <a:path extrusionOk="0" h="10" w="7">
                  <a:moveTo>
                    <a:pt x="2" y="0"/>
                  </a:moveTo>
                  <a:cubicBezTo>
                    <a:pt x="1" y="0"/>
                    <a:pt x="1" y="3"/>
                    <a:pt x="7" y="9"/>
                  </a:cubicBezTo>
                  <a:cubicBezTo>
                    <a:pt x="7" y="3"/>
                    <a:pt x="4" y="0"/>
                    <a:pt x="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2"/>
            <p:cNvSpPr/>
            <p:nvPr/>
          </p:nvSpPr>
          <p:spPr>
            <a:xfrm rot="1290219">
              <a:off x="2901069" y="3252517"/>
              <a:ext cx="1224" cy="574"/>
            </a:xfrm>
            <a:custGeom>
              <a:rect b="b" l="l" r="r" t="t"/>
              <a:pathLst>
                <a:path extrusionOk="0" h="13" w="24">
                  <a:moveTo>
                    <a:pt x="0" y="1"/>
                  </a:moveTo>
                  <a:lnTo>
                    <a:pt x="0" y="13"/>
                  </a:lnTo>
                  <a:lnTo>
                    <a:pt x="24" y="13"/>
                  </a:lnTo>
                  <a:cubicBezTo>
                    <a:pt x="12" y="13"/>
                    <a:pt x="12"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2"/>
            <p:cNvSpPr/>
            <p:nvPr/>
          </p:nvSpPr>
          <p:spPr>
            <a:xfrm rot="1290219">
              <a:off x="2881841" y="3286630"/>
              <a:ext cx="663" cy="530"/>
            </a:xfrm>
            <a:custGeom>
              <a:rect b="b" l="l" r="r" t="t"/>
              <a:pathLst>
                <a:path extrusionOk="0" h="12" w="13">
                  <a:moveTo>
                    <a:pt x="12" y="0"/>
                  </a:moveTo>
                  <a:cubicBezTo>
                    <a:pt x="0" y="0"/>
                    <a:pt x="0" y="0"/>
                    <a:pt x="12" y="12"/>
                  </a:cubicBezTo>
                  <a:cubicBezTo>
                    <a:pt x="12" y="12"/>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2"/>
            <p:cNvSpPr/>
            <p:nvPr/>
          </p:nvSpPr>
          <p:spPr>
            <a:xfrm rot="1290219">
              <a:off x="2884923" y="3284981"/>
              <a:ext cx="612" cy="265"/>
            </a:xfrm>
            <a:custGeom>
              <a:rect b="b" l="l" r="r" t="t"/>
              <a:pathLst>
                <a:path extrusionOk="0" h="6" w="12">
                  <a:moveTo>
                    <a:pt x="1" y="1"/>
                  </a:moveTo>
                  <a:cubicBezTo>
                    <a:pt x="5" y="4"/>
                    <a:pt x="7" y="6"/>
                    <a:pt x="9" y="6"/>
                  </a:cubicBezTo>
                  <a:cubicBezTo>
                    <a:pt x="11" y="6"/>
                    <a:pt x="9"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2"/>
            <p:cNvSpPr/>
            <p:nvPr/>
          </p:nvSpPr>
          <p:spPr>
            <a:xfrm rot="1290219">
              <a:off x="2887149" y="3284154"/>
              <a:ext cx="663" cy="44"/>
            </a:xfrm>
            <a:custGeom>
              <a:rect b="b" l="l" r="r" t="t"/>
              <a:pathLst>
                <a:path extrusionOk="0" h="1" w="13">
                  <a:moveTo>
                    <a:pt x="1" y="1"/>
                  </a:moveTo>
                  <a:cubicBezTo>
                    <a:pt x="1" y="1"/>
                    <a:pt x="1" y="1"/>
                    <a:pt x="1" y="1"/>
                  </a:cubicBezTo>
                  <a:cubicBezTo>
                    <a:pt x="1" y="1"/>
                    <a:pt x="12"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2"/>
            <p:cNvSpPr/>
            <p:nvPr/>
          </p:nvSpPr>
          <p:spPr>
            <a:xfrm rot="1290219">
              <a:off x="2880821" y="3284820"/>
              <a:ext cx="4591" cy="3093"/>
            </a:xfrm>
            <a:custGeom>
              <a:rect b="b" l="l" r="r" t="t"/>
              <a:pathLst>
                <a:path extrusionOk="0" h="70" w="90">
                  <a:moveTo>
                    <a:pt x="36" y="0"/>
                  </a:moveTo>
                  <a:cubicBezTo>
                    <a:pt x="24" y="12"/>
                    <a:pt x="24" y="12"/>
                    <a:pt x="24" y="12"/>
                  </a:cubicBezTo>
                  <a:cubicBezTo>
                    <a:pt x="0" y="12"/>
                    <a:pt x="24" y="36"/>
                    <a:pt x="36" y="48"/>
                  </a:cubicBezTo>
                  <a:cubicBezTo>
                    <a:pt x="50" y="55"/>
                    <a:pt x="75" y="70"/>
                    <a:pt x="83" y="70"/>
                  </a:cubicBezTo>
                  <a:cubicBezTo>
                    <a:pt x="89" y="70"/>
                    <a:pt x="85" y="61"/>
                    <a:pt x="60" y="36"/>
                  </a:cubicBezTo>
                  <a:lnTo>
                    <a:pt x="58" y="36"/>
                  </a:lnTo>
                  <a:cubicBezTo>
                    <a:pt x="56" y="31"/>
                    <a:pt x="48" y="19"/>
                    <a:pt x="48" y="12"/>
                  </a:cubicBezTo>
                  <a:cubicBezTo>
                    <a:pt x="48" y="12"/>
                    <a:pt x="36" y="12"/>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2"/>
            <p:cNvSpPr/>
            <p:nvPr/>
          </p:nvSpPr>
          <p:spPr>
            <a:xfrm rot="1290219">
              <a:off x="2883068" y="3269039"/>
              <a:ext cx="663" cy="44"/>
            </a:xfrm>
            <a:custGeom>
              <a:rect b="b" l="l" r="r" t="t"/>
              <a:pathLst>
                <a:path extrusionOk="0" h="1" w="13">
                  <a:moveTo>
                    <a:pt x="13" y="0"/>
                  </a:moveTo>
                  <a:cubicBezTo>
                    <a:pt x="13" y="0"/>
                    <a:pt x="13" y="0"/>
                    <a:pt x="13" y="0"/>
                  </a:cubicBezTo>
                  <a:cubicBezTo>
                    <a:pt x="1" y="0"/>
                    <a:pt x="1"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2"/>
            <p:cNvSpPr/>
            <p:nvPr/>
          </p:nvSpPr>
          <p:spPr>
            <a:xfrm rot="1290219">
              <a:off x="2876297" y="3291987"/>
              <a:ext cx="1887" cy="574"/>
            </a:xfrm>
            <a:custGeom>
              <a:rect b="b" l="l" r="r" t="t"/>
              <a:pathLst>
                <a:path extrusionOk="0" h="13" w="37">
                  <a:moveTo>
                    <a:pt x="1" y="1"/>
                  </a:moveTo>
                  <a:cubicBezTo>
                    <a:pt x="1" y="1"/>
                    <a:pt x="25" y="13"/>
                    <a:pt x="37" y="13"/>
                  </a:cubicBez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2"/>
            <p:cNvSpPr/>
            <p:nvPr/>
          </p:nvSpPr>
          <p:spPr>
            <a:xfrm rot="1290219">
              <a:off x="2885625" y="3290601"/>
              <a:ext cx="1887" cy="840"/>
            </a:xfrm>
            <a:custGeom>
              <a:rect b="b" l="l" r="r" t="t"/>
              <a:pathLst>
                <a:path extrusionOk="0" h="19" w="37">
                  <a:moveTo>
                    <a:pt x="0" y="1"/>
                  </a:moveTo>
                  <a:cubicBezTo>
                    <a:pt x="6" y="13"/>
                    <a:pt x="18" y="19"/>
                    <a:pt x="26" y="19"/>
                  </a:cubicBezTo>
                  <a:cubicBezTo>
                    <a:pt x="33" y="19"/>
                    <a:pt x="36" y="13"/>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2"/>
            <p:cNvSpPr/>
            <p:nvPr/>
          </p:nvSpPr>
          <p:spPr>
            <a:xfrm rot="1290219">
              <a:off x="2887405" y="3288764"/>
              <a:ext cx="3060" cy="1591"/>
            </a:xfrm>
            <a:custGeom>
              <a:rect b="b" l="l" r="r" t="t"/>
              <a:pathLst>
                <a:path extrusionOk="0" h="36" w="60">
                  <a:moveTo>
                    <a:pt x="24" y="0"/>
                  </a:moveTo>
                  <a:cubicBezTo>
                    <a:pt x="36" y="12"/>
                    <a:pt x="0" y="0"/>
                    <a:pt x="36" y="36"/>
                  </a:cubicBezTo>
                  <a:cubicBezTo>
                    <a:pt x="0" y="0"/>
                    <a:pt x="60" y="24"/>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2"/>
            <p:cNvSpPr/>
            <p:nvPr/>
          </p:nvSpPr>
          <p:spPr>
            <a:xfrm rot="1290219">
              <a:off x="2886921" y="3283857"/>
              <a:ext cx="4897" cy="2695"/>
            </a:xfrm>
            <a:custGeom>
              <a:rect b="b" l="l" r="r" t="t"/>
              <a:pathLst>
                <a:path extrusionOk="0" h="61" w="96">
                  <a:moveTo>
                    <a:pt x="1" y="1"/>
                  </a:moveTo>
                  <a:cubicBezTo>
                    <a:pt x="1" y="6"/>
                    <a:pt x="3" y="9"/>
                    <a:pt x="6" y="11"/>
                  </a:cubicBezTo>
                  <a:lnTo>
                    <a:pt x="6" y="11"/>
                  </a:lnTo>
                  <a:cubicBezTo>
                    <a:pt x="4" y="8"/>
                    <a:pt x="3" y="5"/>
                    <a:pt x="1" y="1"/>
                  </a:cubicBezTo>
                  <a:close/>
                  <a:moveTo>
                    <a:pt x="12" y="1"/>
                  </a:moveTo>
                  <a:cubicBezTo>
                    <a:pt x="36" y="13"/>
                    <a:pt x="36" y="25"/>
                    <a:pt x="24" y="25"/>
                  </a:cubicBezTo>
                  <a:cubicBezTo>
                    <a:pt x="17" y="18"/>
                    <a:pt x="10" y="15"/>
                    <a:pt x="6" y="11"/>
                  </a:cubicBezTo>
                  <a:lnTo>
                    <a:pt x="6" y="11"/>
                  </a:lnTo>
                  <a:cubicBezTo>
                    <a:pt x="12" y="25"/>
                    <a:pt x="12" y="27"/>
                    <a:pt x="12" y="37"/>
                  </a:cubicBezTo>
                  <a:cubicBezTo>
                    <a:pt x="36" y="49"/>
                    <a:pt x="60" y="37"/>
                    <a:pt x="96" y="61"/>
                  </a:cubicBezTo>
                  <a:cubicBezTo>
                    <a:pt x="72" y="37"/>
                    <a:pt x="48" y="13"/>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2"/>
            <p:cNvSpPr/>
            <p:nvPr/>
          </p:nvSpPr>
          <p:spPr>
            <a:xfrm rot="1290219">
              <a:off x="2890943" y="3284969"/>
              <a:ext cx="2499" cy="2695"/>
            </a:xfrm>
            <a:custGeom>
              <a:rect b="b" l="l" r="r" t="t"/>
              <a:pathLst>
                <a:path extrusionOk="0" h="61" w="49">
                  <a:moveTo>
                    <a:pt x="13" y="1"/>
                  </a:moveTo>
                  <a:cubicBezTo>
                    <a:pt x="25" y="25"/>
                    <a:pt x="1" y="37"/>
                    <a:pt x="37" y="61"/>
                  </a:cubicBezTo>
                  <a:cubicBezTo>
                    <a:pt x="49" y="49"/>
                    <a:pt x="37" y="25"/>
                    <a:pt x="25" y="13"/>
                  </a:cubicBez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2"/>
            <p:cNvSpPr/>
            <p:nvPr/>
          </p:nvSpPr>
          <p:spPr>
            <a:xfrm rot="1290219">
              <a:off x="2877893" y="3273602"/>
              <a:ext cx="2397" cy="1458"/>
            </a:xfrm>
            <a:custGeom>
              <a:rect b="b" l="l" r="r" t="t"/>
              <a:pathLst>
                <a:path extrusionOk="0" h="33" w="47">
                  <a:moveTo>
                    <a:pt x="7" y="0"/>
                  </a:moveTo>
                  <a:cubicBezTo>
                    <a:pt x="1" y="0"/>
                    <a:pt x="5" y="0"/>
                    <a:pt x="10" y="2"/>
                  </a:cubicBezTo>
                  <a:lnTo>
                    <a:pt x="10" y="2"/>
                  </a:lnTo>
                  <a:lnTo>
                    <a:pt x="7" y="0"/>
                  </a:lnTo>
                  <a:close/>
                  <a:moveTo>
                    <a:pt x="10" y="2"/>
                  </a:moveTo>
                  <a:lnTo>
                    <a:pt x="17" y="7"/>
                  </a:lnTo>
                  <a:lnTo>
                    <a:pt x="17" y="7"/>
                  </a:lnTo>
                  <a:cubicBezTo>
                    <a:pt x="16" y="5"/>
                    <a:pt x="13" y="3"/>
                    <a:pt x="10" y="2"/>
                  </a:cubicBezTo>
                  <a:close/>
                  <a:moveTo>
                    <a:pt x="17" y="7"/>
                  </a:moveTo>
                  <a:cubicBezTo>
                    <a:pt x="19" y="8"/>
                    <a:pt x="19" y="10"/>
                    <a:pt x="19" y="12"/>
                  </a:cubicBezTo>
                  <a:cubicBezTo>
                    <a:pt x="19" y="12"/>
                    <a:pt x="7" y="12"/>
                    <a:pt x="19" y="24"/>
                  </a:cubicBezTo>
                  <a:cubicBezTo>
                    <a:pt x="19" y="22"/>
                    <a:pt x="20" y="21"/>
                    <a:pt x="21" y="21"/>
                  </a:cubicBezTo>
                  <a:cubicBezTo>
                    <a:pt x="27" y="21"/>
                    <a:pt x="40" y="32"/>
                    <a:pt x="44" y="32"/>
                  </a:cubicBezTo>
                  <a:cubicBezTo>
                    <a:pt x="46" y="32"/>
                    <a:pt x="46" y="30"/>
                    <a:pt x="43" y="24"/>
                  </a:cubicBezTo>
                  <a:lnTo>
                    <a:pt x="17" y="7"/>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2"/>
            <p:cNvSpPr/>
            <p:nvPr/>
          </p:nvSpPr>
          <p:spPr>
            <a:xfrm rot="1290219">
              <a:off x="2879737" y="3270402"/>
              <a:ext cx="2448" cy="2695"/>
            </a:xfrm>
            <a:custGeom>
              <a:rect b="b" l="l" r="r" t="t"/>
              <a:pathLst>
                <a:path extrusionOk="0" h="61" w="48">
                  <a:moveTo>
                    <a:pt x="0" y="1"/>
                  </a:moveTo>
                  <a:lnTo>
                    <a:pt x="0" y="1"/>
                  </a:lnTo>
                  <a:cubicBezTo>
                    <a:pt x="12" y="24"/>
                    <a:pt x="12" y="24"/>
                    <a:pt x="36" y="48"/>
                  </a:cubicBezTo>
                  <a:lnTo>
                    <a:pt x="48" y="60"/>
                  </a:ln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2"/>
            <p:cNvSpPr/>
            <p:nvPr/>
          </p:nvSpPr>
          <p:spPr>
            <a:xfrm rot="1290219">
              <a:off x="2900290" y="3278585"/>
              <a:ext cx="2499" cy="840"/>
            </a:xfrm>
            <a:custGeom>
              <a:rect b="b" l="l" r="r" t="t"/>
              <a:pathLst>
                <a:path extrusionOk="0" h="19" w="49">
                  <a:moveTo>
                    <a:pt x="7" y="1"/>
                  </a:moveTo>
                  <a:cubicBezTo>
                    <a:pt x="1" y="1"/>
                    <a:pt x="1" y="4"/>
                    <a:pt x="13" y="10"/>
                  </a:cubicBezTo>
                  <a:cubicBezTo>
                    <a:pt x="19" y="16"/>
                    <a:pt x="31" y="18"/>
                    <a:pt x="38" y="18"/>
                  </a:cubicBezTo>
                  <a:cubicBezTo>
                    <a:pt x="46" y="18"/>
                    <a:pt x="49" y="16"/>
                    <a:pt x="37" y="10"/>
                  </a:cubicBezTo>
                  <a:cubicBezTo>
                    <a:pt x="25" y="4"/>
                    <a:pt x="13" y="1"/>
                    <a:pt x="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2"/>
            <p:cNvSpPr/>
            <p:nvPr/>
          </p:nvSpPr>
          <p:spPr>
            <a:xfrm rot="1290219">
              <a:off x="2886079" y="3262748"/>
              <a:ext cx="2499" cy="2121"/>
            </a:xfrm>
            <a:custGeom>
              <a:rect b="b" l="l" r="r" t="t"/>
              <a:pathLst>
                <a:path extrusionOk="0" h="48" w="49">
                  <a:moveTo>
                    <a:pt x="25" y="0"/>
                  </a:moveTo>
                  <a:cubicBezTo>
                    <a:pt x="25" y="12"/>
                    <a:pt x="1" y="36"/>
                    <a:pt x="25" y="48"/>
                  </a:cubicBezTo>
                  <a:cubicBezTo>
                    <a:pt x="48" y="48"/>
                    <a:pt x="36" y="12"/>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2"/>
            <p:cNvSpPr/>
            <p:nvPr/>
          </p:nvSpPr>
          <p:spPr>
            <a:xfrm rot="1290219">
              <a:off x="2897605" y="3249082"/>
              <a:ext cx="1734" cy="2121"/>
            </a:xfrm>
            <a:custGeom>
              <a:rect b="b" l="l" r="r" t="t"/>
              <a:pathLst>
                <a:path extrusionOk="0" h="48" w="34">
                  <a:moveTo>
                    <a:pt x="10" y="0"/>
                  </a:moveTo>
                  <a:lnTo>
                    <a:pt x="10" y="0"/>
                  </a:lnTo>
                  <a:cubicBezTo>
                    <a:pt x="10" y="0"/>
                    <a:pt x="1" y="0"/>
                    <a:pt x="13" y="8"/>
                  </a:cubicBezTo>
                  <a:lnTo>
                    <a:pt x="13" y="8"/>
                  </a:lnTo>
                  <a:cubicBezTo>
                    <a:pt x="12" y="5"/>
                    <a:pt x="11" y="3"/>
                    <a:pt x="10" y="0"/>
                  </a:cubicBezTo>
                  <a:close/>
                  <a:moveTo>
                    <a:pt x="13" y="8"/>
                  </a:moveTo>
                  <a:cubicBezTo>
                    <a:pt x="14" y="10"/>
                    <a:pt x="15" y="12"/>
                    <a:pt x="16" y="15"/>
                  </a:cubicBezTo>
                  <a:lnTo>
                    <a:pt x="16" y="15"/>
                  </a:lnTo>
                  <a:cubicBezTo>
                    <a:pt x="17" y="13"/>
                    <a:pt x="19" y="12"/>
                    <a:pt x="21" y="12"/>
                  </a:cubicBezTo>
                  <a:cubicBezTo>
                    <a:pt x="18" y="10"/>
                    <a:pt x="15" y="9"/>
                    <a:pt x="13" y="8"/>
                  </a:cubicBezTo>
                  <a:close/>
                  <a:moveTo>
                    <a:pt x="16" y="15"/>
                  </a:moveTo>
                  <a:lnTo>
                    <a:pt x="16" y="15"/>
                  </a:lnTo>
                  <a:cubicBezTo>
                    <a:pt x="10" y="21"/>
                    <a:pt x="14" y="38"/>
                    <a:pt x="33" y="48"/>
                  </a:cubicBezTo>
                  <a:cubicBezTo>
                    <a:pt x="24" y="39"/>
                    <a:pt x="22" y="29"/>
                    <a:pt x="16" y="15"/>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2"/>
            <p:cNvSpPr/>
            <p:nvPr/>
          </p:nvSpPr>
          <p:spPr>
            <a:xfrm rot="1290219">
              <a:off x="2902269" y="3248507"/>
              <a:ext cx="1224" cy="1105"/>
            </a:xfrm>
            <a:custGeom>
              <a:rect b="b" l="l" r="r" t="t"/>
              <a:pathLst>
                <a:path extrusionOk="0" h="25" w="24">
                  <a:moveTo>
                    <a:pt x="0" y="1"/>
                  </a:moveTo>
                  <a:cubicBezTo>
                    <a:pt x="0" y="13"/>
                    <a:pt x="0" y="13"/>
                    <a:pt x="12" y="25"/>
                  </a:cubicBezTo>
                  <a:cubicBezTo>
                    <a:pt x="24" y="25"/>
                    <a:pt x="12"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2"/>
            <p:cNvSpPr/>
            <p:nvPr/>
          </p:nvSpPr>
          <p:spPr>
            <a:xfrm rot="1290219">
              <a:off x="2873662" y="3248815"/>
              <a:ext cx="51" cy="44"/>
            </a:xfrm>
            <a:custGeom>
              <a:rect b="b" l="l" r="r" t="t"/>
              <a:pathLst>
                <a:path extrusionOk="0" h="1" w="1">
                  <a:moveTo>
                    <a:pt x="0" y="1"/>
                  </a:moveTo>
                  <a:cubicBezTo>
                    <a:pt x="0" y="1"/>
                    <a:pt x="0" y="1"/>
                    <a:pt x="0" y="1"/>
                  </a:cubicBezTo>
                  <a:cubicBezTo>
                    <a:pt x="0" y="1"/>
                    <a:pt x="0"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2"/>
            <p:cNvSpPr/>
            <p:nvPr/>
          </p:nvSpPr>
          <p:spPr>
            <a:xfrm rot="1290219">
              <a:off x="2873986" y="3253733"/>
              <a:ext cx="1275" cy="44"/>
            </a:xfrm>
            <a:custGeom>
              <a:rect b="b" l="l" r="r" t="t"/>
              <a:pathLst>
                <a:path extrusionOk="0" h="1" w="25">
                  <a:moveTo>
                    <a:pt x="13" y="0"/>
                  </a:moveTo>
                  <a:cubicBezTo>
                    <a:pt x="13" y="0"/>
                    <a:pt x="13" y="0"/>
                    <a:pt x="1" y="0"/>
                  </a:cubicBezTo>
                  <a:cubicBezTo>
                    <a:pt x="13" y="0"/>
                    <a:pt x="13" y="0"/>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2"/>
            <p:cNvSpPr/>
            <p:nvPr/>
          </p:nvSpPr>
          <p:spPr>
            <a:xfrm rot="1290219">
              <a:off x="2855640" y="3268963"/>
              <a:ext cx="663" cy="574"/>
            </a:xfrm>
            <a:custGeom>
              <a:rect b="b" l="l" r="r" t="t"/>
              <a:pathLst>
                <a:path extrusionOk="0" h="13" w="13">
                  <a:moveTo>
                    <a:pt x="13" y="0"/>
                  </a:moveTo>
                  <a:cubicBezTo>
                    <a:pt x="13" y="12"/>
                    <a:pt x="1" y="12"/>
                    <a:pt x="1" y="12"/>
                  </a:cubicBezTo>
                  <a:lnTo>
                    <a:pt x="13" y="12"/>
                  </a:ln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2"/>
            <p:cNvSpPr/>
            <p:nvPr/>
          </p:nvSpPr>
          <p:spPr>
            <a:xfrm rot="1290219">
              <a:off x="2871931" y="3241944"/>
              <a:ext cx="51" cy="574"/>
            </a:xfrm>
            <a:custGeom>
              <a:rect b="b" l="l" r="r" t="t"/>
              <a:pathLst>
                <a:path extrusionOk="0" h="13" w="1">
                  <a:moveTo>
                    <a:pt x="1" y="1"/>
                  </a:moveTo>
                  <a:cubicBezTo>
                    <a:pt x="1" y="13"/>
                    <a:pt x="1" y="13"/>
                    <a:pt x="1" y="13"/>
                  </a:cubicBez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2"/>
            <p:cNvSpPr/>
            <p:nvPr/>
          </p:nvSpPr>
          <p:spPr>
            <a:xfrm rot="1290219">
              <a:off x="2869816" y="3246852"/>
              <a:ext cx="663" cy="44"/>
            </a:xfrm>
            <a:custGeom>
              <a:rect b="b" l="l" r="r" t="t"/>
              <a:pathLst>
                <a:path extrusionOk="0" h="1" w="13">
                  <a:moveTo>
                    <a:pt x="13" y="1"/>
                  </a:moveTo>
                  <a:cubicBezTo>
                    <a:pt x="13" y="1"/>
                    <a:pt x="13" y="1"/>
                    <a:pt x="13" y="1"/>
                  </a:cubicBezTo>
                  <a:cubicBezTo>
                    <a:pt x="13" y="1"/>
                    <a:pt x="1"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2"/>
            <p:cNvSpPr/>
            <p:nvPr/>
          </p:nvSpPr>
          <p:spPr>
            <a:xfrm rot="1290219">
              <a:off x="2840688" y="3286103"/>
              <a:ext cx="3060" cy="574"/>
            </a:xfrm>
            <a:custGeom>
              <a:rect b="b" l="l" r="r" t="t"/>
              <a:pathLst>
                <a:path extrusionOk="0" h="13" w="60">
                  <a:moveTo>
                    <a:pt x="48" y="1"/>
                  </a:moveTo>
                  <a:cubicBezTo>
                    <a:pt x="45" y="1"/>
                    <a:pt x="43" y="1"/>
                    <a:pt x="40" y="1"/>
                  </a:cubicBezTo>
                  <a:lnTo>
                    <a:pt x="40" y="1"/>
                  </a:lnTo>
                  <a:cubicBezTo>
                    <a:pt x="42" y="1"/>
                    <a:pt x="45" y="1"/>
                    <a:pt x="48" y="1"/>
                  </a:cubicBezTo>
                  <a:close/>
                  <a:moveTo>
                    <a:pt x="60" y="1"/>
                  </a:moveTo>
                  <a:cubicBezTo>
                    <a:pt x="40" y="1"/>
                    <a:pt x="45" y="1"/>
                    <a:pt x="34" y="7"/>
                  </a:cubicBezTo>
                  <a:lnTo>
                    <a:pt x="34" y="7"/>
                  </a:lnTo>
                  <a:lnTo>
                    <a:pt x="60" y="1"/>
                  </a:lnTo>
                  <a:close/>
                  <a:moveTo>
                    <a:pt x="23" y="10"/>
                  </a:moveTo>
                  <a:lnTo>
                    <a:pt x="14" y="12"/>
                  </a:lnTo>
                  <a:lnTo>
                    <a:pt x="14" y="12"/>
                  </a:lnTo>
                  <a:cubicBezTo>
                    <a:pt x="19" y="11"/>
                    <a:pt x="21" y="11"/>
                    <a:pt x="23" y="10"/>
                  </a:cubicBezTo>
                  <a:close/>
                  <a:moveTo>
                    <a:pt x="14" y="12"/>
                  </a:moveTo>
                  <a:cubicBezTo>
                    <a:pt x="11" y="12"/>
                    <a:pt x="6" y="12"/>
                    <a:pt x="0" y="12"/>
                  </a:cubicBezTo>
                  <a:lnTo>
                    <a:pt x="12" y="12"/>
                  </a:lnTo>
                  <a:lnTo>
                    <a:pt x="14" y="12"/>
                  </a:lnTo>
                  <a:close/>
                  <a:moveTo>
                    <a:pt x="40" y="1"/>
                  </a:moveTo>
                  <a:cubicBezTo>
                    <a:pt x="17" y="2"/>
                    <a:pt x="27" y="7"/>
                    <a:pt x="23" y="10"/>
                  </a:cubicBezTo>
                  <a:lnTo>
                    <a:pt x="23" y="10"/>
                  </a:lnTo>
                  <a:lnTo>
                    <a:pt x="24" y="9"/>
                  </a:lnTo>
                  <a:lnTo>
                    <a:pt x="24" y="9"/>
                  </a:lnTo>
                  <a:cubicBezTo>
                    <a:pt x="24" y="10"/>
                    <a:pt x="24" y="11"/>
                    <a:pt x="24" y="12"/>
                  </a:cubicBezTo>
                  <a:cubicBezTo>
                    <a:pt x="29" y="10"/>
                    <a:pt x="32" y="8"/>
                    <a:pt x="34" y="7"/>
                  </a:cubicBezTo>
                  <a:lnTo>
                    <a:pt x="34" y="7"/>
                  </a:lnTo>
                  <a:lnTo>
                    <a:pt x="24" y="9"/>
                  </a:lnTo>
                  <a:lnTo>
                    <a:pt x="24" y="9"/>
                  </a:lnTo>
                  <a:cubicBezTo>
                    <a:pt x="26" y="3"/>
                    <a:pt x="32" y="1"/>
                    <a:pt x="4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2"/>
            <p:cNvSpPr/>
            <p:nvPr/>
          </p:nvSpPr>
          <p:spPr>
            <a:xfrm rot="1290219">
              <a:off x="2849841" y="3269311"/>
              <a:ext cx="5509" cy="1105"/>
            </a:xfrm>
            <a:custGeom>
              <a:rect b="b" l="l" r="r" t="t"/>
              <a:pathLst>
                <a:path extrusionOk="0" h="25" w="108">
                  <a:moveTo>
                    <a:pt x="108" y="1"/>
                  </a:moveTo>
                  <a:cubicBezTo>
                    <a:pt x="85" y="1"/>
                    <a:pt x="56" y="6"/>
                    <a:pt x="33" y="13"/>
                  </a:cubicBezTo>
                  <a:lnTo>
                    <a:pt x="33" y="13"/>
                  </a:lnTo>
                  <a:cubicBezTo>
                    <a:pt x="56" y="13"/>
                    <a:pt x="87" y="12"/>
                    <a:pt x="108" y="1"/>
                  </a:cubicBezTo>
                  <a:close/>
                  <a:moveTo>
                    <a:pt x="33" y="13"/>
                  </a:moveTo>
                  <a:cubicBezTo>
                    <a:pt x="30" y="13"/>
                    <a:pt x="27" y="13"/>
                    <a:pt x="25" y="13"/>
                  </a:cubicBezTo>
                  <a:lnTo>
                    <a:pt x="33" y="13"/>
                  </a:lnTo>
                  <a:cubicBezTo>
                    <a:pt x="33" y="13"/>
                    <a:pt x="33" y="13"/>
                    <a:pt x="33" y="13"/>
                  </a:cubicBezTo>
                  <a:close/>
                  <a:moveTo>
                    <a:pt x="33" y="13"/>
                  </a:moveTo>
                  <a:cubicBezTo>
                    <a:pt x="33" y="13"/>
                    <a:pt x="33" y="13"/>
                    <a:pt x="33" y="13"/>
                  </a:cubicBezTo>
                  <a:lnTo>
                    <a:pt x="33" y="13"/>
                  </a:lnTo>
                  <a:cubicBezTo>
                    <a:pt x="34" y="13"/>
                    <a:pt x="35" y="13"/>
                    <a:pt x="36" y="13"/>
                  </a:cubicBezTo>
                  <a:close/>
                  <a:moveTo>
                    <a:pt x="33" y="13"/>
                  </a:moveTo>
                  <a:cubicBezTo>
                    <a:pt x="11" y="13"/>
                    <a:pt x="1" y="14"/>
                    <a:pt x="1" y="25"/>
                  </a:cubicBezTo>
                  <a:cubicBezTo>
                    <a:pt x="9" y="21"/>
                    <a:pt x="20" y="17"/>
                    <a:pt x="33"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2"/>
            <p:cNvSpPr/>
            <p:nvPr/>
          </p:nvSpPr>
          <p:spPr>
            <a:xfrm rot="1290219">
              <a:off x="2855228" y="3270561"/>
              <a:ext cx="1275" cy="44"/>
            </a:xfrm>
            <a:custGeom>
              <a:rect b="b" l="l" r="r" t="t"/>
              <a:pathLst>
                <a:path extrusionOk="0" h="1" w="25">
                  <a:moveTo>
                    <a:pt x="1" y="1"/>
                  </a:moveTo>
                  <a:cubicBezTo>
                    <a:pt x="1" y="1"/>
                    <a:pt x="1" y="1"/>
                    <a:pt x="1" y="1"/>
                  </a:cubicBezTo>
                  <a:cubicBezTo>
                    <a:pt x="13" y="1"/>
                    <a:pt x="13" y="1"/>
                    <a:pt x="13" y="1"/>
                  </a:cubicBezTo>
                  <a:cubicBezTo>
                    <a:pt x="13" y="1"/>
                    <a:pt x="25" y="1"/>
                    <a:pt x="25" y="1"/>
                  </a:cubicBezTo>
                  <a:cubicBezTo>
                    <a:pt x="13" y="1"/>
                    <a:pt x="13"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2"/>
            <p:cNvSpPr/>
            <p:nvPr/>
          </p:nvSpPr>
          <p:spPr>
            <a:xfrm rot="1290219">
              <a:off x="2843540" y="3283250"/>
              <a:ext cx="51" cy="44"/>
            </a:xfrm>
            <a:custGeom>
              <a:rect b="b" l="l" r="r" t="t"/>
              <a:pathLst>
                <a:path extrusionOk="0" h="1" w="1">
                  <a:moveTo>
                    <a:pt x="0" y="0"/>
                  </a:moveTo>
                  <a:cubicBezTo>
                    <a:pt x="0" y="0"/>
                    <a:pt x="0" y="0"/>
                    <a:pt x="0" y="0"/>
                  </a:cubicBezTo>
                  <a:cubicBezTo>
                    <a:pt x="0" y="0"/>
                    <a:pt x="0"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2"/>
            <p:cNvSpPr/>
            <p:nvPr/>
          </p:nvSpPr>
          <p:spPr>
            <a:xfrm rot="1290219">
              <a:off x="2853653" y="3267592"/>
              <a:ext cx="663" cy="44"/>
            </a:xfrm>
            <a:custGeom>
              <a:rect b="b" l="l" r="r" t="t"/>
              <a:pathLst>
                <a:path extrusionOk="0" h="1" w="13">
                  <a:moveTo>
                    <a:pt x="0" y="0"/>
                  </a:moveTo>
                  <a:cubicBezTo>
                    <a:pt x="12" y="0"/>
                    <a:pt x="12" y="0"/>
                    <a:pt x="12" y="0"/>
                  </a:cubicBezTo>
                  <a:cubicBezTo>
                    <a:pt x="12" y="0"/>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2"/>
            <p:cNvSpPr/>
            <p:nvPr/>
          </p:nvSpPr>
          <p:spPr>
            <a:xfrm rot="1290219">
              <a:off x="2841281" y="3286294"/>
              <a:ext cx="51" cy="44"/>
            </a:xfrm>
            <a:custGeom>
              <a:rect b="b" l="l" r="r" t="t"/>
              <a:pathLst>
                <a:path extrusionOk="0" h="1" w="1">
                  <a:moveTo>
                    <a:pt x="0" y="0"/>
                  </a:moveTo>
                  <a:cubicBezTo>
                    <a:pt x="0" y="0"/>
                    <a:pt x="0" y="0"/>
                    <a:pt x="0" y="0"/>
                  </a:cubicBez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2"/>
            <p:cNvSpPr/>
            <p:nvPr/>
          </p:nvSpPr>
          <p:spPr>
            <a:xfrm rot="1290219">
              <a:off x="2855056" y="3269085"/>
              <a:ext cx="2448" cy="574"/>
            </a:xfrm>
            <a:custGeom>
              <a:rect b="b" l="l" r="r" t="t"/>
              <a:pathLst>
                <a:path extrusionOk="0" h="13" w="48">
                  <a:moveTo>
                    <a:pt x="24" y="0"/>
                  </a:moveTo>
                  <a:cubicBezTo>
                    <a:pt x="48" y="0"/>
                    <a:pt x="0" y="12"/>
                    <a:pt x="36" y="12"/>
                  </a:cubicBezTo>
                  <a:lnTo>
                    <a:pt x="36"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2"/>
            <p:cNvSpPr/>
            <p:nvPr/>
          </p:nvSpPr>
          <p:spPr>
            <a:xfrm rot="1290219">
              <a:off x="2872338" y="3244861"/>
              <a:ext cx="2499" cy="574"/>
            </a:xfrm>
            <a:custGeom>
              <a:rect b="b" l="l" r="r" t="t"/>
              <a:pathLst>
                <a:path extrusionOk="0" h="13" w="49">
                  <a:moveTo>
                    <a:pt x="24" y="0"/>
                  </a:moveTo>
                  <a:cubicBezTo>
                    <a:pt x="1" y="12"/>
                    <a:pt x="36" y="12"/>
                    <a:pt x="48" y="12"/>
                  </a:cubicBezTo>
                  <a:cubicBezTo>
                    <a:pt x="36" y="12"/>
                    <a:pt x="48"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2"/>
            <p:cNvSpPr/>
            <p:nvPr/>
          </p:nvSpPr>
          <p:spPr>
            <a:xfrm rot="1290219">
              <a:off x="2877014" y="3254160"/>
              <a:ext cx="3060" cy="574"/>
            </a:xfrm>
            <a:custGeom>
              <a:rect b="b" l="l" r="r" t="t"/>
              <a:pathLst>
                <a:path extrusionOk="0" h="13" w="60">
                  <a:moveTo>
                    <a:pt x="0" y="0"/>
                  </a:moveTo>
                  <a:cubicBezTo>
                    <a:pt x="12" y="0"/>
                    <a:pt x="24" y="0"/>
                    <a:pt x="48" y="12"/>
                  </a:cubicBezTo>
                  <a:cubicBezTo>
                    <a:pt x="48" y="0"/>
                    <a:pt x="60" y="0"/>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2"/>
            <p:cNvSpPr/>
            <p:nvPr/>
          </p:nvSpPr>
          <p:spPr>
            <a:xfrm rot="1290219">
              <a:off x="2876535" y="3255720"/>
              <a:ext cx="1887" cy="265"/>
            </a:xfrm>
            <a:custGeom>
              <a:rect b="b" l="l" r="r" t="t"/>
              <a:pathLst>
                <a:path extrusionOk="0" h="6" w="37">
                  <a:moveTo>
                    <a:pt x="15" y="1"/>
                  </a:moveTo>
                  <a:cubicBezTo>
                    <a:pt x="12" y="1"/>
                    <a:pt x="8" y="2"/>
                    <a:pt x="0" y="6"/>
                  </a:cubicBezTo>
                  <a:lnTo>
                    <a:pt x="36" y="6"/>
                  </a:lnTo>
                  <a:cubicBezTo>
                    <a:pt x="20" y="6"/>
                    <a:pt x="20" y="1"/>
                    <a:pt x="1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2"/>
            <p:cNvSpPr/>
            <p:nvPr/>
          </p:nvSpPr>
          <p:spPr>
            <a:xfrm rot="1290219">
              <a:off x="2845889" y="3259877"/>
              <a:ext cx="1275" cy="309"/>
            </a:xfrm>
            <a:custGeom>
              <a:rect b="b" l="l" r="r" t="t"/>
              <a:pathLst>
                <a:path extrusionOk="0" h="7" w="25">
                  <a:moveTo>
                    <a:pt x="18" y="1"/>
                  </a:moveTo>
                  <a:cubicBezTo>
                    <a:pt x="11" y="1"/>
                    <a:pt x="1" y="6"/>
                    <a:pt x="1" y="6"/>
                  </a:cubicBezTo>
                  <a:lnTo>
                    <a:pt x="25" y="6"/>
                  </a:lnTo>
                  <a:cubicBezTo>
                    <a:pt x="25" y="2"/>
                    <a:pt x="22" y="1"/>
                    <a:pt x="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2"/>
            <p:cNvSpPr/>
            <p:nvPr/>
          </p:nvSpPr>
          <p:spPr>
            <a:xfrm rot="1290219">
              <a:off x="2845162" y="3260124"/>
              <a:ext cx="2499" cy="530"/>
            </a:xfrm>
            <a:custGeom>
              <a:rect b="b" l="l" r="r" t="t"/>
              <a:pathLst>
                <a:path extrusionOk="0" h="12" w="49">
                  <a:moveTo>
                    <a:pt x="25" y="0"/>
                  </a:moveTo>
                  <a:lnTo>
                    <a:pt x="1" y="12"/>
                  </a:lnTo>
                  <a:lnTo>
                    <a:pt x="49"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2"/>
            <p:cNvSpPr/>
            <p:nvPr/>
          </p:nvSpPr>
          <p:spPr>
            <a:xfrm rot="1290219">
              <a:off x="2843717" y="3260945"/>
              <a:ext cx="1224" cy="44"/>
            </a:xfrm>
            <a:custGeom>
              <a:rect b="b" l="l" r="r" t="t"/>
              <a:pathLst>
                <a:path extrusionOk="0" h="1" w="24">
                  <a:moveTo>
                    <a:pt x="12" y="1"/>
                  </a:moveTo>
                  <a:cubicBezTo>
                    <a:pt x="12" y="1"/>
                    <a:pt x="12" y="1"/>
                    <a:pt x="24" y="1"/>
                  </a:cubicBezTo>
                  <a:lnTo>
                    <a:pt x="0" y="1"/>
                  </a:lnTo>
                  <a:cubicBezTo>
                    <a:pt x="0" y="1"/>
                    <a:pt x="12"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2"/>
            <p:cNvSpPr/>
            <p:nvPr/>
          </p:nvSpPr>
          <p:spPr>
            <a:xfrm rot="1290219">
              <a:off x="2843122" y="3260764"/>
              <a:ext cx="4285" cy="574"/>
            </a:xfrm>
            <a:custGeom>
              <a:rect b="b" l="l" r="r" t="t"/>
              <a:pathLst>
                <a:path extrusionOk="0" h="13" w="84">
                  <a:moveTo>
                    <a:pt x="84" y="1"/>
                  </a:moveTo>
                  <a:cubicBezTo>
                    <a:pt x="60" y="1"/>
                    <a:pt x="60" y="13"/>
                    <a:pt x="0" y="13"/>
                  </a:cubicBezTo>
                  <a:lnTo>
                    <a:pt x="36" y="13"/>
                  </a:lnTo>
                  <a:lnTo>
                    <a:pt x="8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2"/>
            <p:cNvSpPr/>
            <p:nvPr/>
          </p:nvSpPr>
          <p:spPr>
            <a:xfrm rot="1290219">
              <a:off x="2844711" y="3263420"/>
              <a:ext cx="6631" cy="707"/>
            </a:xfrm>
            <a:custGeom>
              <a:rect b="b" l="l" r="r" t="t"/>
              <a:pathLst>
                <a:path extrusionOk="0" h="16" w="130">
                  <a:moveTo>
                    <a:pt x="3" y="4"/>
                  </a:moveTo>
                  <a:cubicBezTo>
                    <a:pt x="0" y="4"/>
                    <a:pt x="2" y="4"/>
                    <a:pt x="5" y="4"/>
                  </a:cubicBezTo>
                  <a:lnTo>
                    <a:pt x="5" y="4"/>
                  </a:lnTo>
                  <a:cubicBezTo>
                    <a:pt x="4" y="4"/>
                    <a:pt x="4" y="4"/>
                    <a:pt x="3" y="4"/>
                  </a:cubicBezTo>
                  <a:close/>
                  <a:moveTo>
                    <a:pt x="124" y="0"/>
                  </a:moveTo>
                  <a:cubicBezTo>
                    <a:pt x="121" y="0"/>
                    <a:pt x="117" y="0"/>
                    <a:pt x="112" y="1"/>
                  </a:cubicBezTo>
                  <a:lnTo>
                    <a:pt x="112" y="1"/>
                  </a:lnTo>
                  <a:cubicBezTo>
                    <a:pt x="110" y="0"/>
                    <a:pt x="107" y="0"/>
                    <a:pt x="104" y="0"/>
                  </a:cubicBezTo>
                  <a:cubicBezTo>
                    <a:pt x="92" y="0"/>
                    <a:pt x="78" y="3"/>
                    <a:pt x="64" y="6"/>
                  </a:cubicBezTo>
                  <a:lnTo>
                    <a:pt x="64" y="6"/>
                  </a:lnTo>
                  <a:cubicBezTo>
                    <a:pt x="79" y="5"/>
                    <a:pt x="99" y="2"/>
                    <a:pt x="112" y="1"/>
                  </a:cubicBezTo>
                  <a:lnTo>
                    <a:pt x="112" y="1"/>
                  </a:lnTo>
                  <a:cubicBezTo>
                    <a:pt x="116" y="1"/>
                    <a:pt x="119" y="2"/>
                    <a:pt x="122" y="4"/>
                  </a:cubicBezTo>
                  <a:cubicBezTo>
                    <a:pt x="129" y="1"/>
                    <a:pt x="129" y="0"/>
                    <a:pt x="124" y="0"/>
                  </a:cubicBezTo>
                  <a:close/>
                  <a:moveTo>
                    <a:pt x="50" y="4"/>
                  </a:moveTo>
                  <a:cubicBezTo>
                    <a:pt x="42" y="6"/>
                    <a:pt x="36" y="8"/>
                    <a:pt x="31" y="8"/>
                  </a:cubicBezTo>
                  <a:lnTo>
                    <a:pt x="31" y="8"/>
                  </a:lnTo>
                  <a:cubicBezTo>
                    <a:pt x="31" y="5"/>
                    <a:pt x="13" y="4"/>
                    <a:pt x="5" y="4"/>
                  </a:cubicBezTo>
                  <a:lnTo>
                    <a:pt x="5" y="4"/>
                  </a:lnTo>
                  <a:cubicBezTo>
                    <a:pt x="11" y="5"/>
                    <a:pt x="14" y="9"/>
                    <a:pt x="25" y="9"/>
                  </a:cubicBezTo>
                  <a:cubicBezTo>
                    <a:pt x="27" y="9"/>
                    <a:pt x="29" y="9"/>
                    <a:pt x="31" y="8"/>
                  </a:cubicBezTo>
                  <a:lnTo>
                    <a:pt x="31" y="8"/>
                  </a:lnTo>
                  <a:cubicBezTo>
                    <a:pt x="31" y="10"/>
                    <a:pt x="27" y="12"/>
                    <a:pt x="15" y="16"/>
                  </a:cubicBezTo>
                  <a:cubicBezTo>
                    <a:pt x="26" y="16"/>
                    <a:pt x="45" y="10"/>
                    <a:pt x="64" y="6"/>
                  </a:cubicBezTo>
                  <a:lnTo>
                    <a:pt x="64" y="6"/>
                  </a:lnTo>
                  <a:cubicBezTo>
                    <a:pt x="58" y="7"/>
                    <a:pt x="52" y="7"/>
                    <a:pt x="48" y="7"/>
                  </a:cubicBezTo>
                  <a:cubicBezTo>
                    <a:pt x="43" y="7"/>
                    <a:pt x="43" y="6"/>
                    <a:pt x="50" y="4"/>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2"/>
            <p:cNvSpPr/>
            <p:nvPr/>
          </p:nvSpPr>
          <p:spPr>
            <a:xfrm rot="1290219">
              <a:off x="2848650" y="3263269"/>
              <a:ext cx="3060" cy="574"/>
            </a:xfrm>
            <a:custGeom>
              <a:rect b="b" l="l" r="r" t="t"/>
              <a:pathLst>
                <a:path extrusionOk="0" h="13" w="60">
                  <a:moveTo>
                    <a:pt x="24" y="1"/>
                  </a:moveTo>
                  <a:cubicBezTo>
                    <a:pt x="0" y="13"/>
                    <a:pt x="0" y="13"/>
                    <a:pt x="12" y="13"/>
                  </a:cubicBezTo>
                  <a:cubicBezTo>
                    <a:pt x="12" y="13"/>
                    <a:pt x="60"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2"/>
            <p:cNvSpPr/>
            <p:nvPr/>
          </p:nvSpPr>
          <p:spPr>
            <a:xfrm rot="1290219">
              <a:off x="2845379" y="3263335"/>
              <a:ext cx="1275" cy="574"/>
            </a:xfrm>
            <a:custGeom>
              <a:rect b="b" l="l" r="r" t="t"/>
              <a:pathLst>
                <a:path extrusionOk="0" h="13" w="25">
                  <a:moveTo>
                    <a:pt x="25" y="1"/>
                  </a:moveTo>
                  <a:lnTo>
                    <a:pt x="1" y="12"/>
                  </a:lnTo>
                  <a:lnTo>
                    <a:pt x="13" y="12"/>
                  </a:lnTo>
                  <a:lnTo>
                    <a:pt x="2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2"/>
            <p:cNvSpPr/>
            <p:nvPr/>
          </p:nvSpPr>
          <p:spPr>
            <a:xfrm rot="1290219">
              <a:off x="2843976" y="3264021"/>
              <a:ext cx="1887" cy="44"/>
            </a:xfrm>
            <a:custGeom>
              <a:rect b="b" l="l" r="r" t="t"/>
              <a:pathLst>
                <a:path extrusionOk="0" h="1" w="37">
                  <a:moveTo>
                    <a:pt x="37" y="0"/>
                  </a:moveTo>
                  <a:lnTo>
                    <a:pt x="1" y="0"/>
                  </a:lnTo>
                  <a:cubicBezTo>
                    <a:pt x="13" y="0"/>
                    <a:pt x="13" y="0"/>
                    <a:pt x="3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2"/>
            <p:cNvSpPr/>
            <p:nvPr/>
          </p:nvSpPr>
          <p:spPr>
            <a:xfrm rot="1290219">
              <a:off x="2843311" y="3264588"/>
              <a:ext cx="3111" cy="574"/>
            </a:xfrm>
            <a:custGeom>
              <a:rect b="b" l="l" r="r" t="t"/>
              <a:pathLst>
                <a:path extrusionOk="0" h="13" w="61">
                  <a:moveTo>
                    <a:pt x="57" y="0"/>
                  </a:moveTo>
                  <a:lnTo>
                    <a:pt x="49" y="8"/>
                  </a:lnTo>
                  <a:lnTo>
                    <a:pt x="49" y="8"/>
                  </a:lnTo>
                  <a:cubicBezTo>
                    <a:pt x="56" y="6"/>
                    <a:pt x="60" y="4"/>
                    <a:pt x="57" y="0"/>
                  </a:cubicBezTo>
                  <a:close/>
                  <a:moveTo>
                    <a:pt x="49" y="8"/>
                  </a:moveTo>
                  <a:cubicBezTo>
                    <a:pt x="32" y="12"/>
                    <a:pt x="1" y="12"/>
                    <a:pt x="9" y="12"/>
                  </a:cubicBezTo>
                  <a:lnTo>
                    <a:pt x="45" y="12"/>
                  </a:lnTo>
                  <a:lnTo>
                    <a:pt x="49" y="8"/>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2"/>
            <p:cNvSpPr/>
            <p:nvPr/>
          </p:nvSpPr>
          <p:spPr>
            <a:xfrm rot="1290219">
              <a:off x="2847840" y="3267659"/>
              <a:ext cx="1224" cy="574"/>
            </a:xfrm>
            <a:custGeom>
              <a:rect b="b" l="l" r="r" t="t"/>
              <a:pathLst>
                <a:path extrusionOk="0" h="13" w="24">
                  <a:moveTo>
                    <a:pt x="0" y="1"/>
                  </a:moveTo>
                  <a:lnTo>
                    <a:pt x="24"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2"/>
            <p:cNvSpPr/>
            <p:nvPr/>
          </p:nvSpPr>
          <p:spPr>
            <a:xfrm rot="1290219">
              <a:off x="2857965" y="3270150"/>
              <a:ext cx="2040" cy="574"/>
            </a:xfrm>
            <a:custGeom>
              <a:rect b="b" l="l" r="r" t="t"/>
              <a:pathLst>
                <a:path extrusionOk="0" h="13" w="40">
                  <a:moveTo>
                    <a:pt x="10" y="0"/>
                  </a:moveTo>
                  <a:cubicBezTo>
                    <a:pt x="8" y="0"/>
                    <a:pt x="8" y="0"/>
                    <a:pt x="9" y="0"/>
                  </a:cubicBezTo>
                  <a:lnTo>
                    <a:pt x="9" y="0"/>
                  </a:lnTo>
                  <a:cubicBezTo>
                    <a:pt x="10" y="0"/>
                    <a:pt x="10" y="0"/>
                    <a:pt x="10" y="0"/>
                  </a:cubicBezTo>
                  <a:close/>
                  <a:moveTo>
                    <a:pt x="9" y="0"/>
                  </a:moveTo>
                  <a:cubicBezTo>
                    <a:pt x="7" y="1"/>
                    <a:pt x="1" y="3"/>
                    <a:pt x="10" y="12"/>
                  </a:cubicBezTo>
                  <a:cubicBezTo>
                    <a:pt x="39" y="3"/>
                    <a:pt x="14" y="1"/>
                    <a:pt x="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2"/>
            <p:cNvSpPr/>
            <p:nvPr/>
          </p:nvSpPr>
          <p:spPr>
            <a:xfrm rot="1290219">
              <a:off x="2844238" y="3266940"/>
              <a:ext cx="1887" cy="574"/>
            </a:xfrm>
            <a:custGeom>
              <a:rect b="b" l="l" r="r" t="t"/>
              <a:pathLst>
                <a:path extrusionOk="0" h="13" w="37">
                  <a:moveTo>
                    <a:pt x="25" y="1"/>
                  </a:moveTo>
                  <a:lnTo>
                    <a:pt x="25" y="1"/>
                  </a:lnTo>
                  <a:cubicBezTo>
                    <a:pt x="1" y="13"/>
                    <a:pt x="13" y="13"/>
                    <a:pt x="36" y="13"/>
                  </a:cubicBezTo>
                  <a:cubicBezTo>
                    <a:pt x="13" y="13"/>
                    <a:pt x="25" y="13"/>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2"/>
            <p:cNvSpPr/>
            <p:nvPr/>
          </p:nvSpPr>
          <p:spPr>
            <a:xfrm rot="1290219">
              <a:off x="2843257" y="3268096"/>
              <a:ext cx="6733" cy="1105"/>
            </a:xfrm>
            <a:custGeom>
              <a:rect b="b" l="l" r="r" t="t"/>
              <a:pathLst>
                <a:path extrusionOk="0" h="25" w="132">
                  <a:moveTo>
                    <a:pt x="50" y="7"/>
                  </a:moveTo>
                  <a:cubicBezTo>
                    <a:pt x="33" y="8"/>
                    <a:pt x="5" y="13"/>
                    <a:pt x="13" y="13"/>
                  </a:cubicBezTo>
                  <a:lnTo>
                    <a:pt x="50" y="7"/>
                  </a:lnTo>
                  <a:close/>
                  <a:moveTo>
                    <a:pt x="96" y="1"/>
                  </a:moveTo>
                  <a:lnTo>
                    <a:pt x="50" y="7"/>
                  </a:lnTo>
                  <a:lnTo>
                    <a:pt x="50" y="7"/>
                  </a:lnTo>
                  <a:cubicBezTo>
                    <a:pt x="50" y="7"/>
                    <a:pt x="50" y="7"/>
                    <a:pt x="51" y="7"/>
                  </a:cubicBezTo>
                  <a:cubicBezTo>
                    <a:pt x="59" y="7"/>
                    <a:pt x="64" y="9"/>
                    <a:pt x="60" y="13"/>
                  </a:cubicBezTo>
                  <a:lnTo>
                    <a:pt x="25" y="13"/>
                  </a:lnTo>
                  <a:cubicBezTo>
                    <a:pt x="1" y="25"/>
                    <a:pt x="13" y="25"/>
                    <a:pt x="37" y="25"/>
                  </a:cubicBezTo>
                  <a:cubicBezTo>
                    <a:pt x="60" y="25"/>
                    <a:pt x="108" y="13"/>
                    <a:pt x="132" y="13"/>
                  </a:cubicBezTo>
                  <a:cubicBezTo>
                    <a:pt x="120" y="7"/>
                    <a:pt x="93" y="7"/>
                    <a:pt x="78" y="7"/>
                  </a:cubicBezTo>
                  <a:cubicBezTo>
                    <a:pt x="63" y="7"/>
                    <a:pt x="60" y="7"/>
                    <a:pt x="9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2"/>
            <p:cNvSpPr/>
            <p:nvPr/>
          </p:nvSpPr>
          <p:spPr>
            <a:xfrm rot="1290219">
              <a:off x="2852999" y="3269591"/>
              <a:ext cx="3367" cy="530"/>
            </a:xfrm>
            <a:custGeom>
              <a:rect b="b" l="l" r="r" t="t"/>
              <a:pathLst>
                <a:path extrusionOk="0" h="12" w="66">
                  <a:moveTo>
                    <a:pt x="24" y="0"/>
                  </a:moveTo>
                  <a:lnTo>
                    <a:pt x="0" y="12"/>
                  </a:lnTo>
                  <a:lnTo>
                    <a:pt x="36" y="12"/>
                  </a:lnTo>
                  <a:cubicBezTo>
                    <a:pt x="66" y="6"/>
                    <a:pt x="63" y="6"/>
                    <a:pt x="52" y="6"/>
                  </a:cubicBezTo>
                  <a:cubicBezTo>
                    <a:pt x="42" y="6"/>
                    <a:pt x="24" y="6"/>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2"/>
            <p:cNvSpPr/>
            <p:nvPr/>
          </p:nvSpPr>
          <p:spPr>
            <a:xfrm rot="1290219">
              <a:off x="2848061" y="3271029"/>
              <a:ext cx="663" cy="44"/>
            </a:xfrm>
            <a:custGeom>
              <a:rect b="b" l="l" r="r" t="t"/>
              <a:pathLst>
                <a:path extrusionOk="0" h="1" w="13">
                  <a:moveTo>
                    <a:pt x="1" y="0"/>
                  </a:moveTo>
                  <a:lnTo>
                    <a:pt x="13" y="0"/>
                  </a:ln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2"/>
            <p:cNvSpPr/>
            <p:nvPr/>
          </p:nvSpPr>
          <p:spPr>
            <a:xfrm rot="1290219">
              <a:off x="2846278" y="3270577"/>
              <a:ext cx="1836" cy="574"/>
            </a:xfrm>
            <a:custGeom>
              <a:rect b="b" l="l" r="r" t="t"/>
              <a:pathLst>
                <a:path extrusionOk="0" h="13" w="36">
                  <a:moveTo>
                    <a:pt x="12" y="0"/>
                  </a:moveTo>
                  <a:lnTo>
                    <a:pt x="0" y="12"/>
                  </a:lnTo>
                  <a:lnTo>
                    <a:pt x="36" y="12"/>
                  </a:ln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2"/>
            <p:cNvSpPr/>
            <p:nvPr/>
          </p:nvSpPr>
          <p:spPr>
            <a:xfrm rot="1290219">
              <a:off x="2845668" y="3270655"/>
              <a:ext cx="663" cy="44"/>
            </a:xfrm>
            <a:custGeom>
              <a:rect b="b" l="l" r="r" t="t"/>
              <a:pathLst>
                <a:path extrusionOk="0" h="1" w="13">
                  <a:moveTo>
                    <a:pt x="12" y="0"/>
                  </a:moveTo>
                  <a:lnTo>
                    <a:pt x="12" y="0"/>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2"/>
            <p:cNvSpPr/>
            <p:nvPr/>
          </p:nvSpPr>
          <p:spPr>
            <a:xfrm rot="1290219">
              <a:off x="2845364" y="3271474"/>
              <a:ext cx="2448" cy="574"/>
            </a:xfrm>
            <a:custGeom>
              <a:rect b="b" l="l" r="r" t="t"/>
              <a:pathLst>
                <a:path extrusionOk="0" h="13" w="48">
                  <a:moveTo>
                    <a:pt x="12" y="0"/>
                  </a:moveTo>
                  <a:cubicBezTo>
                    <a:pt x="24" y="0"/>
                    <a:pt x="24" y="12"/>
                    <a:pt x="0" y="12"/>
                  </a:cubicBezTo>
                  <a:lnTo>
                    <a:pt x="24" y="12"/>
                  </a:lnTo>
                  <a:cubicBezTo>
                    <a:pt x="24" y="0"/>
                    <a:pt x="48"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2"/>
            <p:cNvSpPr/>
            <p:nvPr/>
          </p:nvSpPr>
          <p:spPr>
            <a:xfrm rot="1290219">
              <a:off x="2849818" y="3297373"/>
              <a:ext cx="1887" cy="265"/>
            </a:xfrm>
            <a:custGeom>
              <a:rect b="b" l="l" r="r" t="t"/>
              <a:pathLst>
                <a:path extrusionOk="0" h="6" w="37">
                  <a:moveTo>
                    <a:pt x="0" y="0"/>
                  </a:moveTo>
                  <a:cubicBezTo>
                    <a:pt x="4" y="4"/>
                    <a:pt x="10" y="5"/>
                    <a:pt x="15" y="5"/>
                  </a:cubicBezTo>
                  <a:cubicBezTo>
                    <a:pt x="26" y="5"/>
                    <a:pt x="36" y="0"/>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2"/>
            <p:cNvSpPr/>
            <p:nvPr/>
          </p:nvSpPr>
          <p:spPr>
            <a:xfrm rot="1290219">
              <a:off x="2886627" y="3231422"/>
              <a:ext cx="51" cy="1635"/>
            </a:xfrm>
            <a:custGeom>
              <a:rect b="b" l="l" r="r" t="t"/>
              <a:pathLst>
                <a:path extrusionOk="0" h="37" w="1">
                  <a:moveTo>
                    <a:pt x="0" y="36"/>
                  </a:moveTo>
                  <a:lnTo>
                    <a:pt x="0" y="36"/>
                  </a:lnTo>
                  <a:cubicBezTo>
                    <a:pt x="0" y="1"/>
                    <a:pt x="0" y="24"/>
                    <a:pt x="0" y="3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2"/>
            <p:cNvSpPr/>
            <p:nvPr/>
          </p:nvSpPr>
          <p:spPr>
            <a:xfrm rot="1290219">
              <a:off x="2884082" y="3229149"/>
              <a:ext cx="1836" cy="2651"/>
            </a:xfrm>
            <a:custGeom>
              <a:rect b="b" l="l" r="r" t="t"/>
              <a:pathLst>
                <a:path extrusionOk="0" h="60" w="36">
                  <a:moveTo>
                    <a:pt x="8" y="0"/>
                  </a:moveTo>
                  <a:cubicBezTo>
                    <a:pt x="1" y="0"/>
                    <a:pt x="3" y="19"/>
                    <a:pt x="11" y="59"/>
                  </a:cubicBezTo>
                  <a:cubicBezTo>
                    <a:pt x="11" y="24"/>
                    <a:pt x="35" y="59"/>
                    <a:pt x="23" y="12"/>
                  </a:cubicBezTo>
                  <a:cubicBezTo>
                    <a:pt x="16" y="4"/>
                    <a:pt x="11" y="0"/>
                    <a:pt x="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2"/>
            <p:cNvSpPr/>
            <p:nvPr/>
          </p:nvSpPr>
          <p:spPr>
            <a:xfrm rot="1290219">
              <a:off x="2884573" y="3231871"/>
              <a:ext cx="663" cy="1635"/>
            </a:xfrm>
            <a:custGeom>
              <a:rect b="b" l="l" r="r" t="t"/>
              <a:pathLst>
                <a:path extrusionOk="0" h="37" w="13">
                  <a:moveTo>
                    <a:pt x="0" y="0"/>
                  </a:moveTo>
                  <a:lnTo>
                    <a:pt x="0" y="36"/>
                  </a:lnTo>
                  <a:lnTo>
                    <a:pt x="12" y="24"/>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2"/>
            <p:cNvSpPr/>
            <p:nvPr/>
          </p:nvSpPr>
          <p:spPr>
            <a:xfrm rot="1290219">
              <a:off x="2884745" y="3233624"/>
              <a:ext cx="663" cy="1060"/>
            </a:xfrm>
            <a:custGeom>
              <a:rect b="b" l="l" r="r" t="t"/>
              <a:pathLst>
                <a:path extrusionOk="0" h="24" w="13">
                  <a:moveTo>
                    <a:pt x="0" y="0"/>
                  </a:moveTo>
                  <a:lnTo>
                    <a:pt x="0" y="24"/>
                  </a:lnTo>
                  <a:lnTo>
                    <a:pt x="12" y="12"/>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2"/>
            <p:cNvSpPr/>
            <p:nvPr/>
          </p:nvSpPr>
          <p:spPr>
            <a:xfrm rot="1290219">
              <a:off x="2881760" y="3228353"/>
              <a:ext cx="2754" cy="4861"/>
            </a:xfrm>
            <a:custGeom>
              <a:rect b="b" l="l" r="r" t="t"/>
              <a:pathLst>
                <a:path extrusionOk="0" h="110" w="54">
                  <a:moveTo>
                    <a:pt x="3" y="0"/>
                  </a:moveTo>
                  <a:cubicBezTo>
                    <a:pt x="0" y="0"/>
                    <a:pt x="18" y="30"/>
                    <a:pt x="18" y="50"/>
                  </a:cubicBezTo>
                  <a:lnTo>
                    <a:pt x="18" y="39"/>
                  </a:lnTo>
                  <a:cubicBezTo>
                    <a:pt x="42" y="74"/>
                    <a:pt x="30" y="86"/>
                    <a:pt x="42" y="110"/>
                  </a:cubicBezTo>
                  <a:cubicBezTo>
                    <a:pt x="53" y="110"/>
                    <a:pt x="30" y="39"/>
                    <a:pt x="42" y="39"/>
                  </a:cubicBezTo>
                  <a:cubicBezTo>
                    <a:pt x="38" y="31"/>
                    <a:pt x="34" y="29"/>
                    <a:pt x="30" y="29"/>
                  </a:cubicBezTo>
                  <a:cubicBezTo>
                    <a:pt x="28" y="29"/>
                    <a:pt x="26" y="30"/>
                    <a:pt x="24" y="30"/>
                  </a:cubicBezTo>
                  <a:cubicBezTo>
                    <a:pt x="18" y="30"/>
                    <a:pt x="12" y="27"/>
                    <a:pt x="6" y="3"/>
                  </a:cubicBezTo>
                  <a:cubicBezTo>
                    <a:pt x="4" y="1"/>
                    <a:pt x="3"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2"/>
            <p:cNvSpPr/>
            <p:nvPr/>
          </p:nvSpPr>
          <p:spPr>
            <a:xfrm rot="1290219">
              <a:off x="2849431" y="3242811"/>
              <a:ext cx="612" cy="574"/>
            </a:xfrm>
            <a:custGeom>
              <a:rect b="b" l="l" r="r" t="t"/>
              <a:pathLst>
                <a:path extrusionOk="0" h="13" w="12">
                  <a:moveTo>
                    <a:pt x="0" y="0"/>
                  </a:moveTo>
                  <a:cubicBezTo>
                    <a:pt x="0" y="12"/>
                    <a:pt x="0" y="12"/>
                    <a:pt x="12" y="12"/>
                  </a:cubicBezTo>
                  <a:cubicBezTo>
                    <a:pt x="0" y="0"/>
                    <a:pt x="0"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2"/>
            <p:cNvSpPr/>
            <p:nvPr/>
          </p:nvSpPr>
          <p:spPr>
            <a:xfrm rot="1290219">
              <a:off x="2812402" y="3229247"/>
              <a:ext cx="51" cy="530"/>
            </a:xfrm>
            <a:custGeom>
              <a:rect b="b" l="l" r="r" t="t"/>
              <a:pathLst>
                <a:path extrusionOk="0" h="12" w="1">
                  <a:moveTo>
                    <a:pt x="0" y="12"/>
                  </a:moveTo>
                  <a:cubicBezTo>
                    <a:pt x="0" y="12"/>
                    <a:pt x="0" y="12"/>
                    <a:pt x="0" y="0"/>
                  </a:cubicBezTo>
                  <a:lnTo>
                    <a:pt x="0" y="0"/>
                  </a:lnTo>
                  <a:lnTo>
                    <a:pt x="0" y="12"/>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2"/>
            <p:cNvSpPr/>
            <p:nvPr/>
          </p:nvSpPr>
          <p:spPr>
            <a:xfrm rot="1290219">
              <a:off x="2874905" y="3226876"/>
              <a:ext cx="612" cy="574"/>
            </a:xfrm>
            <a:custGeom>
              <a:rect b="b" l="l" r="r" t="t"/>
              <a:pathLst>
                <a:path extrusionOk="0" h="13" w="12">
                  <a:moveTo>
                    <a:pt x="12" y="1"/>
                  </a:moveTo>
                  <a:cubicBezTo>
                    <a:pt x="0" y="1"/>
                    <a:pt x="0" y="1"/>
                    <a:pt x="0" y="12"/>
                  </a:cubicBezTo>
                  <a:cubicBezTo>
                    <a:pt x="12" y="12"/>
                    <a:pt x="12" y="12"/>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2"/>
            <p:cNvSpPr/>
            <p:nvPr/>
          </p:nvSpPr>
          <p:spPr>
            <a:xfrm rot="1290219">
              <a:off x="2872463" y="3226493"/>
              <a:ext cx="663" cy="574"/>
            </a:xfrm>
            <a:custGeom>
              <a:rect b="b" l="l" r="r" t="t"/>
              <a:pathLst>
                <a:path extrusionOk="0" h="13" w="13">
                  <a:moveTo>
                    <a:pt x="12" y="12"/>
                  </a:moveTo>
                  <a:lnTo>
                    <a:pt x="12" y="12"/>
                  </a:lnTo>
                  <a:cubicBezTo>
                    <a:pt x="0" y="0"/>
                    <a:pt x="0" y="0"/>
                    <a:pt x="12"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2"/>
            <p:cNvSpPr/>
            <p:nvPr/>
          </p:nvSpPr>
          <p:spPr>
            <a:xfrm rot="1290219">
              <a:off x="2870674" y="3226337"/>
              <a:ext cx="663" cy="44"/>
            </a:xfrm>
            <a:custGeom>
              <a:rect b="b" l="l" r="r" t="t"/>
              <a:pathLst>
                <a:path extrusionOk="0" h="1" w="13">
                  <a:moveTo>
                    <a:pt x="13" y="0"/>
                  </a:moveTo>
                  <a:lnTo>
                    <a:pt x="13" y="0"/>
                  </a:lnTo>
                  <a:cubicBezTo>
                    <a:pt x="13" y="0"/>
                    <a:pt x="1"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2"/>
            <p:cNvSpPr/>
            <p:nvPr/>
          </p:nvSpPr>
          <p:spPr>
            <a:xfrm rot="1290219">
              <a:off x="2873997" y="3225173"/>
              <a:ext cx="1377" cy="3756"/>
            </a:xfrm>
            <a:custGeom>
              <a:rect b="b" l="l" r="r" t="t"/>
              <a:pathLst>
                <a:path extrusionOk="0" h="85" w="27">
                  <a:moveTo>
                    <a:pt x="1" y="0"/>
                  </a:moveTo>
                  <a:lnTo>
                    <a:pt x="1" y="0"/>
                  </a:lnTo>
                  <a:cubicBezTo>
                    <a:pt x="1" y="0"/>
                    <a:pt x="2" y="9"/>
                    <a:pt x="6" y="35"/>
                  </a:cubicBezTo>
                  <a:cubicBezTo>
                    <a:pt x="6" y="41"/>
                    <a:pt x="6" y="58"/>
                    <a:pt x="6" y="58"/>
                  </a:cubicBezTo>
                  <a:cubicBezTo>
                    <a:pt x="6" y="58"/>
                    <a:pt x="6" y="70"/>
                    <a:pt x="6" y="70"/>
                  </a:cubicBezTo>
                  <a:cubicBezTo>
                    <a:pt x="18" y="70"/>
                    <a:pt x="18" y="70"/>
                    <a:pt x="18" y="82"/>
                  </a:cubicBezTo>
                  <a:cubicBezTo>
                    <a:pt x="20" y="84"/>
                    <a:pt x="21" y="85"/>
                    <a:pt x="22" y="85"/>
                  </a:cubicBezTo>
                  <a:cubicBezTo>
                    <a:pt x="27" y="85"/>
                    <a:pt x="18" y="57"/>
                    <a:pt x="18" y="46"/>
                  </a:cubicBezTo>
                  <a:cubicBezTo>
                    <a:pt x="10" y="31"/>
                    <a:pt x="3"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2"/>
            <p:cNvSpPr/>
            <p:nvPr/>
          </p:nvSpPr>
          <p:spPr>
            <a:xfrm rot="1290219">
              <a:off x="2807543" y="3224667"/>
              <a:ext cx="3060" cy="4772"/>
            </a:xfrm>
            <a:custGeom>
              <a:rect b="b" l="l" r="r" t="t"/>
              <a:pathLst>
                <a:path extrusionOk="0" h="108" w="60">
                  <a:moveTo>
                    <a:pt x="0" y="1"/>
                  </a:moveTo>
                  <a:cubicBezTo>
                    <a:pt x="10" y="29"/>
                    <a:pt x="34" y="58"/>
                    <a:pt x="50" y="86"/>
                  </a:cubicBezTo>
                  <a:lnTo>
                    <a:pt x="50" y="86"/>
                  </a:lnTo>
                  <a:cubicBezTo>
                    <a:pt x="41" y="65"/>
                    <a:pt x="32" y="42"/>
                    <a:pt x="24" y="24"/>
                  </a:cubicBezTo>
                  <a:lnTo>
                    <a:pt x="24" y="36"/>
                  </a:lnTo>
                  <a:cubicBezTo>
                    <a:pt x="12" y="12"/>
                    <a:pt x="12" y="12"/>
                    <a:pt x="0" y="1"/>
                  </a:cubicBezTo>
                  <a:close/>
                  <a:moveTo>
                    <a:pt x="50" y="86"/>
                  </a:moveTo>
                  <a:lnTo>
                    <a:pt x="50" y="86"/>
                  </a:lnTo>
                  <a:cubicBezTo>
                    <a:pt x="53" y="94"/>
                    <a:pt x="56" y="101"/>
                    <a:pt x="60" y="108"/>
                  </a:cubicBezTo>
                  <a:cubicBezTo>
                    <a:pt x="57" y="101"/>
                    <a:pt x="54" y="93"/>
                    <a:pt x="50" y="8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2"/>
            <p:cNvSpPr/>
            <p:nvPr/>
          </p:nvSpPr>
          <p:spPr>
            <a:xfrm rot="1290219">
              <a:off x="2809602" y="3230045"/>
              <a:ext cx="1275" cy="574"/>
            </a:xfrm>
            <a:custGeom>
              <a:rect b="b" l="l" r="r" t="t"/>
              <a:pathLst>
                <a:path extrusionOk="0" h="13" w="25">
                  <a:moveTo>
                    <a:pt x="1" y="1"/>
                  </a:moveTo>
                  <a:cubicBezTo>
                    <a:pt x="7" y="1"/>
                    <a:pt x="10" y="1"/>
                    <a:pt x="13" y="2"/>
                  </a:cubicBezTo>
                  <a:lnTo>
                    <a:pt x="13" y="2"/>
                  </a:lnTo>
                  <a:cubicBezTo>
                    <a:pt x="12" y="1"/>
                    <a:pt x="12" y="1"/>
                    <a:pt x="12" y="1"/>
                  </a:cubicBezTo>
                  <a:close/>
                  <a:moveTo>
                    <a:pt x="13" y="2"/>
                  </a:moveTo>
                  <a:cubicBezTo>
                    <a:pt x="13" y="6"/>
                    <a:pt x="15" y="13"/>
                    <a:pt x="24" y="13"/>
                  </a:cubicBezTo>
                  <a:cubicBezTo>
                    <a:pt x="18" y="7"/>
                    <a:pt x="16" y="4"/>
                    <a:pt x="13" y="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2"/>
            <p:cNvSpPr/>
            <p:nvPr/>
          </p:nvSpPr>
          <p:spPr>
            <a:xfrm rot="1290219">
              <a:off x="2780210" y="3224433"/>
              <a:ext cx="51" cy="574"/>
            </a:xfrm>
            <a:custGeom>
              <a:rect b="b" l="l" r="r" t="t"/>
              <a:pathLst>
                <a:path extrusionOk="0" h="13" w="1">
                  <a:moveTo>
                    <a:pt x="0" y="13"/>
                  </a:moveTo>
                  <a:lnTo>
                    <a:pt x="0" y="13"/>
                  </a:lnTo>
                  <a:cubicBezTo>
                    <a:pt x="0" y="1"/>
                    <a:pt x="0" y="1"/>
                    <a:pt x="0"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2"/>
            <p:cNvSpPr/>
            <p:nvPr/>
          </p:nvSpPr>
          <p:spPr>
            <a:xfrm rot="1290219">
              <a:off x="2813673" y="3227566"/>
              <a:ext cx="612" cy="44"/>
            </a:xfrm>
            <a:custGeom>
              <a:rect b="b" l="l" r="r" t="t"/>
              <a:pathLst>
                <a:path extrusionOk="0" h="1" w="12">
                  <a:moveTo>
                    <a:pt x="0" y="0"/>
                  </a:moveTo>
                  <a:cubicBezTo>
                    <a:pt x="0" y="0"/>
                    <a:pt x="12" y="0"/>
                    <a:pt x="12" y="0"/>
                  </a:cubicBezTo>
                  <a:cubicBezTo>
                    <a:pt x="12" y="0"/>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2"/>
            <p:cNvSpPr/>
            <p:nvPr/>
          </p:nvSpPr>
          <p:spPr>
            <a:xfrm rot="1290219">
              <a:off x="2805571" y="3248247"/>
              <a:ext cx="1275" cy="1326"/>
            </a:xfrm>
            <a:custGeom>
              <a:rect b="b" l="l" r="r" t="t"/>
              <a:pathLst>
                <a:path extrusionOk="0" h="30" w="25">
                  <a:moveTo>
                    <a:pt x="0" y="0"/>
                  </a:moveTo>
                  <a:lnTo>
                    <a:pt x="12" y="24"/>
                  </a:lnTo>
                  <a:cubicBezTo>
                    <a:pt x="12" y="28"/>
                    <a:pt x="12" y="30"/>
                    <a:pt x="13" y="30"/>
                  </a:cubicBezTo>
                  <a:cubicBezTo>
                    <a:pt x="13" y="30"/>
                    <a:pt x="16" y="24"/>
                    <a:pt x="24" y="24"/>
                  </a:cubicBezTo>
                  <a:cubicBezTo>
                    <a:pt x="11" y="7"/>
                    <a:pt x="7" y="2"/>
                    <a:pt x="7" y="2"/>
                  </a:cubicBezTo>
                  <a:lnTo>
                    <a:pt x="7" y="2"/>
                  </a:lnTo>
                  <a:cubicBezTo>
                    <a:pt x="7" y="2"/>
                    <a:pt x="10" y="8"/>
                    <a:pt x="9" y="8"/>
                  </a:cubicBezTo>
                  <a:cubicBezTo>
                    <a:pt x="8" y="8"/>
                    <a:pt x="6" y="6"/>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2"/>
            <p:cNvSpPr/>
            <p:nvPr/>
          </p:nvSpPr>
          <p:spPr>
            <a:xfrm rot="1290219">
              <a:off x="2811898" y="3229761"/>
              <a:ext cx="918" cy="1105"/>
            </a:xfrm>
            <a:custGeom>
              <a:rect b="b" l="l" r="r" t="t"/>
              <a:pathLst>
                <a:path extrusionOk="0" h="25" w="18">
                  <a:moveTo>
                    <a:pt x="5" y="1"/>
                  </a:moveTo>
                  <a:lnTo>
                    <a:pt x="5" y="1"/>
                  </a:lnTo>
                  <a:cubicBezTo>
                    <a:pt x="9" y="8"/>
                    <a:pt x="9" y="10"/>
                    <a:pt x="8" y="10"/>
                  </a:cubicBezTo>
                  <a:cubicBezTo>
                    <a:pt x="7" y="10"/>
                    <a:pt x="5" y="8"/>
                    <a:pt x="3" y="8"/>
                  </a:cubicBezTo>
                  <a:lnTo>
                    <a:pt x="3" y="8"/>
                  </a:lnTo>
                  <a:cubicBezTo>
                    <a:pt x="1" y="8"/>
                    <a:pt x="1" y="11"/>
                    <a:pt x="5" y="25"/>
                  </a:cubicBezTo>
                  <a:lnTo>
                    <a:pt x="17" y="13"/>
                  </a:lnTo>
                  <a:lnTo>
                    <a:pt x="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2"/>
            <p:cNvSpPr/>
            <p:nvPr/>
          </p:nvSpPr>
          <p:spPr>
            <a:xfrm rot="1290219">
              <a:off x="2881224" y="3235370"/>
              <a:ext cx="1887" cy="3712"/>
            </a:xfrm>
            <a:custGeom>
              <a:rect b="b" l="l" r="r" t="t"/>
              <a:pathLst>
                <a:path extrusionOk="0" h="84" w="37">
                  <a:moveTo>
                    <a:pt x="13" y="1"/>
                  </a:moveTo>
                  <a:cubicBezTo>
                    <a:pt x="24" y="36"/>
                    <a:pt x="13" y="13"/>
                    <a:pt x="1" y="36"/>
                  </a:cubicBezTo>
                  <a:lnTo>
                    <a:pt x="24" y="60"/>
                  </a:lnTo>
                  <a:lnTo>
                    <a:pt x="24" y="72"/>
                  </a:lnTo>
                  <a:lnTo>
                    <a:pt x="36" y="84"/>
                  </a:lnTo>
                  <a:cubicBezTo>
                    <a:pt x="36" y="60"/>
                    <a:pt x="24" y="36"/>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2"/>
            <p:cNvSpPr/>
            <p:nvPr/>
          </p:nvSpPr>
          <p:spPr>
            <a:xfrm rot="1290219">
              <a:off x="2880946" y="3225369"/>
              <a:ext cx="663" cy="1591"/>
            </a:xfrm>
            <a:custGeom>
              <a:rect b="b" l="l" r="r" t="t"/>
              <a:pathLst>
                <a:path extrusionOk="0" h="36" w="13">
                  <a:moveTo>
                    <a:pt x="0" y="0"/>
                  </a:moveTo>
                  <a:lnTo>
                    <a:pt x="0" y="24"/>
                  </a:lnTo>
                  <a:lnTo>
                    <a:pt x="12" y="36"/>
                  </a:lnTo>
                  <a:cubicBezTo>
                    <a:pt x="12" y="24"/>
                    <a:pt x="0"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2"/>
            <p:cNvSpPr/>
            <p:nvPr/>
          </p:nvSpPr>
          <p:spPr>
            <a:xfrm rot="1290219">
              <a:off x="2873831" y="3221177"/>
              <a:ext cx="867" cy="1370"/>
            </a:xfrm>
            <a:custGeom>
              <a:rect b="b" l="l" r="r" t="t"/>
              <a:pathLst>
                <a:path extrusionOk="0" h="31" w="17">
                  <a:moveTo>
                    <a:pt x="3" y="0"/>
                  </a:moveTo>
                  <a:lnTo>
                    <a:pt x="3" y="0"/>
                  </a:lnTo>
                  <a:cubicBezTo>
                    <a:pt x="1" y="0"/>
                    <a:pt x="0" y="5"/>
                    <a:pt x="4" y="18"/>
                  </a:cubicBezTo>
                  <a:lnTo>
                    <a:pt x="16" y="30"/>
                  </a:lnTo>
                  <a:cubicBezTo>
                    <a:pt x="16" y="15"/>
                    <a:pt x="7"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2"/>
            <p:cNvSpPr/>
            <p:nvPr/>
          </p:nvSpPr>
          <p:spPr>
            <a:xfrm rot="1290219">
              <a:off x="2877061" y="3237576"/>
              <a:ext cx="663" cy="1414"/>
            </a:xfrm>
            <a:custGeom>
              <a:rect b="b" l="l" r="r" t="t"/>
              <a:pathLst>
                <a:path extrusionOk="0" h="32" w="13">
                  <a:moveTo>
                    <a:pt x="3" y="0"/>
                  </a:moveTo>
                  <a:cubicBezTo>
                    <a:pt x="0" y="0"/>
                    <a:pt x="0" y="6"/>
                    <a:pt x="0" y="20"/>
                  </a:cubicBezTo>
                  <a:cubicBezTo>
                    <a:pt x="0" y="17"/>
                    <a:pt x="1" y="16"/>
                    <a:pt x="1" y="16"/>
                  </a:cubicBezTo>
                  <a:cubicBezTo>
                    <a:pt x="5" y="16"/>
                    <a:pt x="12" y="32"/>
                    <a:pt x="12" y="32"/>
                  </a:cubicBezTo>
                  <a:lnTo>
                    <a:pt x="12" y="8"/>
                  </a:lnTo>
                  <a:cubicBezTo>
                    <a:pt x="7" y="3"/>
                    <a:pt x="4"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2"/>
            <p:cNvSpPr/>
            <p:nvPr/>
          </p:nvSpPr>
          <p:spPr>
            <a:xfrm rot="1290219">
              <a:off x="2871910" y="3221323"/>
              <a:ext cx="1173" cy="1105"/>
            </a:xfrm>
            <a:custGeom>
              <a:rect b="b" l="l" r="r" t="t"/>
              <a:pathLst>
                <a:path extrusionOk="0" h="25" w="23">
                  <a:moveTo>
                    <a:pt x="17" y="0"/>
                  </a:moveTo>
                  <a:lnTo>
                    <a:pt x="17" y="0"/>
                  </a:lnTo>
                  <a:cubicBezTo>
                    <a:pt x="17" y="15"/>
                    <a:pt x="14" y="20"/>
                    <a:pt x="11" y="20"/>
                  </a:cubicBezTo>
                  <a:cubicBezTo>
                    <a:pt x="7" y="20"/>
                    <a:pt x="3" y="12"/>
                    <a:pt x="2" y="12"/>
                  </a:cubicBezTo>
                  <a:lnTo>
                    <a:pt x="2" y="12"/>
                  </a:lnTo>
                  <a:cubicBezTo>
                    <a:pt x="1" y="12"/>
                    <a:pt x="2" y="15"/>
                    <a:pt x="5" y="24"/>
                  </a:cubicBezTo>
                  <a:cubicBezTo>
                    <a:pt x="5" y="21"/>
                    <a:pt x="6" y="20"/>
                    <a:pt x="8" y="20"/>
                  </a:cubicBezTo>
                  <a:cubicBezTo>
                    <a:pt x="10" y="20"/>
                    <a:pt x="13" y="21"/>
                    <a:pt x="15" y="21"/>
                  </a:cubicBezTo>
                  <a:cubicBezTo>
                    <a:pt x="20" y="21"/>
                    <a:pt x="23" y="18"/>
                    <a:pt x="1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2"/>
            <p:cNvSpPr/>
            <p:nvPr/>
          </p:nvSpPr>
          <p:spPr>
            <a:xfrm rot="1290219">
              <a:off x="2869377" y="3222249"/>
              <a:ext cx="1836" cy="4816"/>
            </a:xfrm>
            <a:custGeom>
              <a:rect b="b" l="l" r="r" t="t"/>
              <a:pathLst>
                <a:path extrusionOk="0" h="109" w="36">
                  <a:moveTo>
                    <a:pt x="0" y="1"/>
                  </a:moveTo>
                  <a:cubicBezTo>
                    <a:pt x="0" y="37"/>
                    <a:pt x="12" y="72"/>
                    <a:pt x="24" y="96"/>
                  </a:cubicBezTo>
                  <a:cubicBezTo>
                    <a:pt x="12" y="72"/>
                    <a:pt x="24" y="72"/>
                    <a:pt x="24" y="72"/>
                  </a:cubicBezTo>
                  <a:cubicBezTo>
                    <a:pt x="36" y="84"/>
                    <a:pt x="36" y="96"/>
                    <a:pt x="36" y="108"/>
                  </a:cubicBezTo>
                  <a:cubicBezTo>
                    <a:pt x="36" y="84"/>
                    <a:pt x="36" y="84"/>
                    <a:pt x="36" y="72"/>
                  </a:cubicBezTo>
                  <a:cubicBezTo>
                    <a:pt x="24" y="49"/>
                    <a:pt x="12" y="37"/>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2"/>
            <p:cNvSpPr/>
            <p:nvPr/>
          </p:nvSpPr>
          <p:spPr>
            <a:xfrm rot="1290219">
              <a:off x="2868248" y="3220545"/>
              <a:ext cx="1275" cy="3181"/>
            </a:xfrm>
            <a:custGeom>
              <a:rect b="b" l="l" r="r" t="t"/>
              <a:pathLst>
                <a:path extrusionOk="0" h="72" w="25">
                  <a:moveTo>
                    <a:pt x="12" y="0"/>
                  </a:moveTo>
                  <a:cubicBezTo>
                    <a:pt x="0" y="12"/>
                    <a:pt x="0" y="36"/>
                    <a:pt x="0" y="60"/>
                  </a:cubicBezTo>
                  <a:lnTo>
                    <a:pt x="12" y="72"/>
                  </a:lnTo>
                  <a:cubicBezTo>
                    <a:pt x="12" y="36"/>
                    <a:pt x="24" y="48"/>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2"/>
            <p:cNvSpPr/>
            <p:nvPr/>
          </p:nvSpPr>
          <p:spPr>
            <a:xfrm rot="1290219">
              <a:off x="2858935" y="3222166"/>
              <a:ext cx="816" cy="1281"/>
            </a:xfrm>
            <a:custGeom>
              <a:rect b="b" l="l" r="r" t="t"/>
              <a:pathLst>
                <a:path extrusionOk="0" h="29" w="16">
                  <a:moveTo>
                    <a:pt x="0" y="1"/>
                  </a:moveTo>
                  <a:cubicBezTo>
                    <a:pt x="0" y="1"/>
                    <a:pt x="2" y="4"/>
                    <a:pt x="5" y="7"/>
                  </a:cubicBezTo>
                  <a:lnTo>
                    <a:pt x="5" y="7"/>
                  </a:lnTo>
                  <a:cubicBezTo>
                    <a:pt x="5" y="6"/>
                    <a:pt x="4" y="5"/>
                    <a:pt x="4" y="4"/>
                  </a:cubicBezTo>
                  <a:cubicBezTo>
                    <a:pt x="1" y="2"/>
                    <a:pt x="0" y="1"/>
                    <a:pt x="0" y="1"/>
                  </a:cubicBezTo>
                  <a:close/>
                  <a:moveTo>
                    <a:pt x="5" y="7"/>
                  </a:moveTo>
                  <a:cubicBezTo>
                    <a:pt x="9" y="15"/>
                    <a:pt x="13" y="22"/>
                    <a:pt x="16" y="28"/>
                  </a:cubicBezTo>
                  <a:cubicBezTo>
                    <a:pt x="16" y="22"/>
                    <a:pt x="10" y="13"/>
                    <a:pt x="5" y="7"/>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2"/>
            <p:cNvSpPr/>
            <p:nvPr/>
          </p:nvSpPr>
          <p:spPr>
            <a:xfrm rot="1290219">
              <a:off x="2850183" y="3245467"/>
              <a:ext cx="969" cy="2298"/>
            </a:xfrm>
            <a:custGeom>
              <a:rect b="b" l="l" r="r" t="t"/>
              <a:pathLst>
                <a:path extrusionOk="0" h="52" w="19">
                  <a:moveTo>
                    <a:pt x="13" y="1"/>
                  </a:moveTo>
                  <a:cubicBezTo>
                    <a:pt x="13" y="13"/>
                    <a:pt x="1" y="25"/>
                    <a:pt x="13" y="48"/>
                  </a:cubicBezTo>
                  <a:cubicBezTo>
                    <a:pt x="13" y="48"/>
                    <a:pt x="16" y="51"/>
                    <a:pt x="17" y="51"/>
                  </a:cubicBezTo>
                  <a:cubicBezTo>
                    <a:pt x="19" y="51"/>
                    <a:pt x="19" y="48"/>
                    <a:pt x="13" y="37"/>
                  </a:cubicBezTo>
                  <a:cubicBezTo>
                    <a:pt x="13" y="37"/>
                    <a:pt x="13" y="25"/>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2"/>
            <p:cNvSpPr/>
            <p:nvPr/>
          </p:nvSpPr>
          <p:spPr>
            <a:xfrm rot="1290219">
              <a:off x="2847272" y="3245217"/>
              <a:ext cx="663" cy="1237"/>
            </a:xfrm>
            <a:custGeom>
              <a:rect b="b" l="l" r="r" t="t"/>
              <a:pathLst>
                <a:path extrusionOk="0" h="28" w="13">
                  <a:moveTo>
                    <a:pt x="0" y="0"/>
                  </a:moveTo>
                  <a:cubicBezTo>
                    <a:pt x="0" y="0"/>
                    <a:pt x="0" y="1"/>
                    <a:pt x="0" y="4"/>
                  </a:cubicBezTo>
                  <a:cubicBezTo>
                    <a:pt x="1" y="4"/>
                    <a:pt x="1" y="4"/>
                    <a:pt x="1" y="5"/>
                  </a:cubicBezTo>
                  <a:lnTo>
                    <a:pt x="1" y="5"/>
                  </a:lnTo>
                  <a:cubicBezTo>
                    <a:pt x="1" y="2"/>
                    <a:pt x="0" y="0"/>
                    <a:pt x="0" y="0"/>
                  </a:cubicBezTo>
                  <a:close/>
                  <a:moveTo>
                    <a:pt x="1" y="5"/>
                  </a:moveTo>
                  <a:cubicBezTo>
                    <a:pt x="3" y="10"/>
                    <a:pt x="6" y="21"/>
                    <a:pt x="12" y="27"/>
                  </a:cubicBezTo>
                  <a:cubicBezTo>
                    <a:pt x="12" y="16"/>
                    <a:pt x="12" y="16"/>
                    <a:pt x="1" y="5"/>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2"/>
            <p:cNvSpPr/>
            <p:nvPr/>
          </p:nvSpPr>
          <p:spPr>
            <a:xfrm rot="1290219">
              <a:off x="2821614" y="3218208"/>
              <a:ext cx="1224" cy="1326"/>
            </a:xfrm>
            <a:custGeom>
              <a:rect b="b" l="l" r="r" t="t"/>
              <a:pathLst>
                <a:path extrusionOk="0" h="30" w="24">
                  <a:moveTo>
                    <a:pt x="4" y="1"/>
                  </a:moveTo>
                  <a:lnTo>
                    <a:pt x="4" y="1"/>
                  </a:lnTo>
                  <a:cubicBezTo>
                    <a:pt x="0" y="1"/>
                    <a:pt x="3" y="12"/>
                    <a:pt x="11" y="29"/>
                  </a:cubicBezTo>
                  <a:cubicBezTo>
                    <a:pt x="23" y="29"/>
                    <a:pt x="11" y="17"/>
                    <a:pt x="11" y="5"/>
                  </a:cubicBezTo>
                  <a:cubicBezTo>
                    <a:pt x="8" y="2"/>
                    <a:pt x="6" y="1"/>
                    <a:pt x="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2"/>
            <p:cNvSpPr/>
            <p:nvPr/>
          </p:nvSpPr>
          <p:spPr>
            <a:xfrm rot="1290219">
              <a:off x="2820881" y="3218177"/>
              <a:ext cx="1275" cy="1635"/>
            </a:xfrm>
            <a:custGeom>
              <a:rect b="b" l="l" r="r" t="t"/>
              <a:pathLst>
                <a:path extrusionOk="0" h="37" w="25">
                  <a:moveTo>
                    <a:pt x="0" y="0"/>
                  </a:moveTo>
                  <a:lnTo>
                    <a:pt x="12" y="24"/>
                  </a:lnTo>
                  <a:lnTo>
                    <a:pt x="24" y="36"/>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2"/>
            <p:cNvSpPr/>
            <p:nvPr/>
          </p:nvSpPr>
          <p:spPr>
            <a:xfrm rot="1290219">
              <a:off x="2819458" y="3216787"/>
              <a:ext cx="51" cy="1105"/>
            </a:xfrm>
            <a:custGeom>
              <a:rect b="b" l="l" r="r" t="t"/>
              <a:pathLst>
                <a:path extrusionOk="0" h="25" w="1">
                  <a:moveTo>
                    <a:pt x="1" y="1"/>
                  </a:moveTo>
                  <a:cubicBezTo>
                    <a:pt x="1" y="12"/>
                    <a:pt x="1" y="12"/>
                    <a:pt x="1" y="12"/>
                  </a:cubicBezTo>
                  <a:cubicBezTo>
                    <a:pt x="1" y="12"/>
                    <a:pt x="1" y="12"/>
                    <a:pt x="1" y="24"/>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2"/>
            <p:cNvSpPr/>
            <p:nvPr/>
          </p:nvSpPr>
          <p:spPr>
            <a:xfrm rot="1290219">
              <a:off x="2817938" y="3216626"/>
              <a:ext cx="1887" cy="3181"/>
            </a:xfrm>
            <a:custGeom>
              <a:rect b="b" l="l" r="r" t="t"/>
              <a:pathLst>
                <a:path extrusionOk="0" h="72" w="37">
                  <a:moveTo>
                    <a:pt x="1" y="1"/>
                  </a:moveTo>
                  <a:lnTo>
                    <a:pt x="13" y="24"/>
                  </a:lnTo>
                  <a:lnTo>
                    <a:pt x="37" y="72"/>
                  </a:lnTo>
                  <a:cubicBezTo>
                    <a:pt x="37" y="48"/>
                    <a:pt x="25" y="48"/>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2"/>
            <p:cNvSpPr/>
            <p:nvPr/>
          </p:nvSpPr>
          <p:spPr>
            <a:xfrm rot="1290219">
              <a:off x="2815085" y="3218704"/>
              <a:ext cx="3775" cy="5435"/>
            </a:xfrm>
            <a:custGeom>
              <a:rect b="b" l="l" r="r" t="t"/>
              <a:pathLst>
                <a:path extrusionOk="0" h="123" w="74">
                  <a:moveTo>
                    <a:pt x="22" y="1"/>
                  </a:moveTo>
                  <a:cubicBezTo>
                    <a:pt x="17" y="1"/>
                    <a:pt x="26" y="31"/>
                    <a:pt x="22" y="31"/>
                  </a:cubicBezTo>
                  <a:cubicBezTo>
                    <a:pt x="21" y="31"/>
                    <a:pt x="18" y="26"/>
                    <a:pt x="12" y="14"/>
                  </a:cubicBezTo>
                  <a:lnTo>
                    <a:pt x="12" y="14"/>
                  </a:lnTo>
                  <a:cubicBezTo>
                    <a:pt x="0" y="50"/>
                    <a:pt x="60" y="97"/>
                    <a:pt x="48" y="121"/>
                  </a:cubicBezTo>
                  <a:cubicBezTo>
                    <a:pt x="50" y="122"/>
                    <a:pt x="51" y="122"/>
                    <a:pt x="52" y="122"/>
                  </a:cubicBezTo>
                  <a:cubicBezTo>
                    <a:pt x="74" y="122"/>
                    <a:pt x="10" y="37"/>
                    <a:pt x="31" y="37"/>
                  </a:cubicBezTo>
                  <a:cubicBezTo>
                    <a:pt x="32" y="37"/>
                    <a:pt x="34" y="37"/>
                    <a:pt x="36" y="38"/>
                  </a:cubicBezTo>
                  <a:cubicBezTo>
                    <a:pt x="12" y="14"/>
                    <a:pt x="36" y="14"/>
                    <a:pt x="24" y="2"/>
                  </a:cubicBezTo>
                  <a:cubicBezTo>
                    <a:pt x="23" y="1"/>
                    <a:pt x="22" y="1"/>
                    <a:pt x="2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2"/>
            <p:cNvSpPr/>
            <p:nvPr/>
          </p:nvSpPr>
          <p:spPr>
            <a:xfrm rot="1290219">
              <a:off x="2817810" y="3221854"/>
              <a:ext cx="867" cy="1370"/>
            </a:xfrm>
            <a:custGeom>
              <a:rect b="b" l="l" r="r" t="t"/>
              <a:pathLst>
                <a:path extrusionOk="0" h="31" w="17">
                  <a:moveTo>
                    <a:pt x="3" y="1"/>
                  </a:moveTo>
                  <a:cubicBezTo>
                    <a:pt x="1" y="1"/>
                    <a:pt x="1" y="8"/>
                    <a:pt x="1" y="15"/>
                  </a:cubicBezTo>
                  <a:cubicBezTo>
                    <a:pt x="1" y="15"/>
                    <a:pt x="11" y="30"/>
                    <a:pt x="15" y="30"/>
                  </a:cubicBezTo>
                  <a:cubicBezTo>
                    <a:pt x="17" y="30"/>
                    <a:pt x="17" y="26"/>
                    <a:pt x="13" y="15"/>
                  </a:cubicBezTo>
                  <a:cubicBezTo>
                    <a:pt x="8" y="4"/>
                    <a:pt x="5" y="1"/>
                    <a:pt x="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2"/>
            <p:cNvSpPr/>
            <p:nvPr/>
          </p:nvSpPr>
          <p:spPr>
            <a:xfrm rot="1290219">
              <a:off x="2815028" y="3219077"/>
              <a:ext cx="663" cy="574"/>
            </a:xfrm>
            <a:custGeom>
              <a:rect b="b" l="l" r="r" t="t"/>
              <a:pathLst>
                <a:path extrusionOk="0" h="13" w="13">
                  <a:moveTo>
                    <a:pt x="0" y="1"/>
                  </a:moveTo>
                  <a:lnTo>
                    <a:pt x="0" y="13"/>
                  </a:lnTo>
                  <a:lnTo>
                    <a:pt x="12" y="13"/>
                  </a:ln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2"/>
            <p:cNvSpPr/>
            <p:nvPr/>
          </p:nvSpPr>
          <p:spPr>
            <a:xfrm rot="1290219">
              <a:off x="2813970" y="3218111"/>
              <a:ext cx="663" cy="1105"/>
            </a:xfrm>
            <a:custGeom>
              <a:rect b="b" l="l" r="r" t="t"/>
              <a:pathLst>
                <a:path extrusionOk="0" h="25" w="13">
                  <a:moveTo>
                    <a:pt x="0" y="1"/>
                  </a:moveTo>
                  <a:cubicBezTo>
                    <a:pt x="0" y="13"/>
                    <a:pt x="0" y="13"/>
                    <a:pt x="12" y="25"/>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2"/>
            <p:cNvSpPr/>
            <p:nvPr/>
          </p:nvSpPr>
          <p:spPr>
            <a:xfrm rot="1290219">
              <a:off x="2811774" y="3217956"/>
              <a:ext cx="1479" cy="1900"/>
            </a:xfrm>
            <a:custGeom>
              <a:rect b="b" l="l" r="r" t="t"/>
              <a:pathLst>
                <a:path extrusionOk="0" h="43" w="29">
                  <a:moveTo>
                    <a:pt x="3" y="1"/>
                  </a:moveTo>
                  <a:cubicBezTo>
                    <a:pt x="1" y="1"/>
                    <a:pt x="1" y="3"/>
                    <a:pt x="2" y="6"/>
                  </a:cubicBezTo>
                  <a:lnTo>
                    <a:pt x="2" y="6"/>
                  </a:lnTo>
                  <a:cubicBezTo>
                    <a:pt x="2" y="5"/>
                    <a:pt x="3" y="3"/>
                    <a:pt x="5" y="2"/>
                  </a:cubicBezTo>
                  <a:cubicBezTo>
                    <a:pt x="4" y="1"/>
                    <a:pt x="3" y="1"/>
                    <a:pt x="3" y="1"/>
                  </a:cubicBezTo>
                  <a:close/>
                  <a:moveTo>
                    <a:pt x="2" y="6"/>
                  </a:moveTo>
                  <a:cubicBezTo>
                    <a:pt x="0" y="10"/>
                    <a:pt x="2" y="15"/>
                    <a:pt x="5" y="19"/>
                  </a:cubicBezTo>
                  <a:lnTo>
                    <a:pt x="5" y="19"/>
                  </a:lnTo>
                  <a:cubicBezTo>
                    <a:pt x="4" y="14"/>
                    <a:pt x="2" y="10"/>
                    <a:pt x="2" y="6"/>
                  </a:cubicBezTo>
                  <a:close/>
                  <a:moveTo>
                    <a:pt x="5" y="19"/>
                  </a:moveTo>
                  <a:cubicBezTo>
                    <a:pt x="10" y="30"/>
                    <a:pt x="17" y="42"/>
                    <a:pt x="23" y="42"/>
                  </a:cubicBezTo>
                  <a:cubicBezTo>
                    <a:pt x="25" y="42"/>
                    <a:pt x="27" y="41"/>
                    <a:pt x="29" y="38"/>
                  </a:cubicBezTo>
                  <a:lnTo>
                    <a:pt x="17" y="38"/>
                  </a:lnTo>
                  <a:cubicBezTo>
                    <a:pt x="17" y="31"/>
                    <a:pt x="10" y="25"/>
                    <a:pt x="5" y="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2"/>
            <p:cNvSpPr/>
            <p:nvPr/>
          </p:nvSpPr>
          <p:spPr>
            <a:xfrm rot="1290219">
              <a:off x="2809355" y="3222501"/>
              <a:ext cx="663" cy="1105"/>
            </a:xfrm>
            <a:custGeom>
              <a:rect b="b" l="l" r="r" t="t"/>
              <a:pathLst>
                <a:path extrusionOk="0" h="25" w="13">
                  <a:moveTo>
                    <a:pt x="1" y="1"/>
                  </a:moveTo>
                  <a:lnTo>
                    <a:pt x="1" y="25"/>
                  </a:lnTo>
                  <a:lnTo>
                    <a:pt x="13" y="25"/>
                  </a:lnTo>
                  <a:cubicBezTo>
                    <a:pt x="13" y="25"/>
                    <a:pt x="13" y="13"/>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2"/>
            <p:cNvSpPr/>
            <p:nvPr/>
          </p:nvSpPr>
          <p:spPr>
            <a:xfrm rot="1290219">
              <a:off x="2812122" y="3232051"/>
              <a:ext cx="612" cy="751"/>
            </a:xfrm>
            <a:custGeom>
              <a:rect b="b" l="l" r="r" t="t"/>
              <a:pathLst>
                <a:path extrusionOk="0" h="17" w="12">
                  <a:moveTo>
                    <a:pt x="0" y="1"/>
                  </a:moveTo>
                  <a:cubicBezTo>
                    <a:pt x="8" y="12"/>
                    <a:pt x="11" y="16"/>
                    <a:pt x="11" y="16"/>
                  </a:cubicBezTo>
                  <a:cubicBezTo>
                    <a:pt x="12" y="16"/>
                    <a:pt x="4"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2"/>
            <p:cNvSpPr/>
            <p:nvPr/>
          </p:nvSpPr>
          <p:spPr>
            <a:xfrm rot="1290219">
              <a:off x="2807850" y="3219733"/>
              <a:ext cx="1173" cy="1105"/>
            </a:xfrm>
            <a:custGeom>
              <a:rect b="b" l="l" r="r" t="t"/>
              <a:pathLst>
                <a:path extrusionOk="0" h="25" w="23">
                  <a:moveTo>
                    <a:pt x="5" y="0"/>
                  </a:moveTo>
                  <a:cubicBezTo>
                    <a:pt x="0" y="0"/>
                    <a:pt x="3" y="10"/>
                    <a:pt x="10" y="25"/>
                  </a:cubicBezTo>
                  <a:lnTo>
                    <a:pt x="10" y="25"/>
                  </a:lnTo>
                  <a:cubicBezTo>
                    <a:pt x="4" y="13"/>
                    <a:pt x="4" y="10"/>
                    <a:pt x="7" y="10"/>
                  </a:cubicBezTo>
                  <a:cubicBezTo>
                    <a:pt x="10" y="10"/>
                    <a:pt x="16" y="13"/>
                    <a:pt x="22" y="13"/>
                  </a:cubicBezTo>
                  <a:cubicBezTo>
                    <a:pt x="13" y="4"/>
                    <a:pt x="7" y="0"/>
                    <a:pt x="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2"/>
            <p:cNvSpPr/>
            <p:nvPr/>
          </p:nvSpPr>
          <p:spPr>
            <a:xfrm rot="1290219">
              <a:off x="2805486" y="3218815"/>
              <a:ext cx="3111" cy="5302"/>
            </a:xfrm>
            <a:custGeom>
              <a:rect b="b" l="l" r="r" t="t"/>
              <a:pathLst>
                <a:path extrusionOk="0" h="120" w="61">
                  <a:moveTo>
                    <a:pt x="24" y="0"/>
                  </a:moveTo>
                  <a:cubicBezTo>
                    <a:pt x="12" y="0"/>
                    <a:pt x="48" y="60"/>
                    <a:pt x="36" y="60"/>
                  </a:cubicBezTo>
                  <a:cubicBezTo>
                    <a:pt x="24" y="48"/>
                    <a:pt x="24" y="36"/>
                    <a:pt x="24" y="24"/>
                  </a:cubicBezTo>
                  <a:cubicBezTo>
                    <a:pt x="15" y="19"/>
                    <a:pt x="9" y="16"/>
                    <a:pt x="5" y="16"/>
                  </a:cubicBezTo>
                  <a:cubicBezTo>
                    <a:pt x="1" y="16"/>
                    <a:pt x="1" y="22"/>
                    <a:pt x="1" y="36"/>
                  </a:cubicBezTo>
                  <a:cubicBezTo>
                    <a:pt x="12" y="60"/>
                    <a:pt x="48" y="108"/>
                    <a:pt x="60" y="119"/>
                  </a:cubicBezTo>
                  <a:cubicBezTo>
                    <a:pt x="60" y="111"/>
                    <a:pt x="40" y="63"/>
                    <a:pt x="45" y="63"/>
                  </a:cubicBezTo>
                  <a:lnTo>
                    <a:pt x="45" y="63"/>
                  </a:lnTo>
                  <a:cubicBezTo>
                    <a:pt x="46" y="63"/>
                    <a:pt x="51" y="68"/>
                    <a:pt x="60" y="84"/>
                  </a:cubicBezTo>
                  <a:lnTo>
                    <a:pt x="2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2"/>
            <p:cNvSpPr/>
            <p:nvPr/>
          </p:nvSpPr>
          <p:spPr>
            <a:xfrm rot="1290219">
              <a:off x="2809524" y="3227406"/>
              <a:ext cx="1887" cy="2430"/>
            </a:xfrm>
            <a:custGeom>
              <a:rect b="b" l="l" r="r" t="t"/>
              <a:pathLst>
                <a:path extrusionOk="0" h="55" w="37">
                  <a:moveTo>
                    <a:pt x="1" y="0"/>
                  </a:moveTo>
                  <a:lnTo>
                    <a:pt x="1" y="0"/>
                  </a:lnTo>
                  <a:cubicBezTo>
                    <a:pt x="13" y="24"/>
                    <a:pt x="13" y="24"/>
                    <a:pt x="13" y="36"/>
                  </a:cubicBezTo>
                  <a:cubicBezTo>
                    <a:pt x="23" y="50"/>
                    <a:pt x="28" y="54"/>
                    <a:pt x="31" y="54"/>
                  </a:cubicBezTo>
                  <a:cubicBezTo>
                    <a:pt x="37" y="54"/>
                    <a:pt x="24" y="24"/>
                    <a:pt x="24" y="24"/>
                  </a:cubicBezTo>
                  <a:lnTo>
                    <a:pt x="1"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2"/>
            <p:cNvSpPr/>
            <p:nvPr/>
          </p:nvSpPr>
          <p:spPr>
            <a:xfrm rot="1290219">
              <a:off x="2804038" y="3223249"/>
              <a:ext cx="663" cy="1105"/>
            </a:xfrm>
            <a:custGeom>
              <a:rect b="b" l="l" r="r" t="t"/>
              <a:pathLst>
                <a:path extrusionOk="0" h="25" w="13">
                  <a:moveTo>
                    <a:pt x="13" y="0"/>
                  </a:moveTo>
                  <a:lnTo>
                    <a:pt x="1" y="24"/>
                  </a:lnTo>
                  <a:lnTo>
                    <a:pt x="13" y="24"/>
                  </a:ln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2"/>
            <p:cNvSpPr/>
            <p:nvPr/>
          </p:nvSpPr>
          <p:spPr>
            <a:xfrm rot="1290219">
              <a:off x="2803732" y="3221890"/>
              <a:ext cx="51" cy="1635"/>
            </a:xfrm>
            <a:custGeom>
              <a:rect b="b" l="l" r="r" t="t"/>
              <a:pathLst>
                <a:path extrusionOk="0" h="37" w="1">
                  <a:moveTo>
                    <a:pt x="1" y="13"/>
                  </a:moveTo>
                  <a:lnTo>
                    <a:pt x="1" y="1"/>
                  </a:lnTo>
                  <a:lnTo>
                    <a:pt x="1" y="36"/>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2"/>
            <p:cNvSpPr/>
            <p:nvPr/>
          </p:nvSpPr>
          <p:spPr>
            <a:xfrm rot="1290219">
              <a:off x="2802815" y="3221062"/>
              <a:ext cx="663" cy="1105"/>
            </a:xfrm>
            <a:custGeom>
              <a:rect b="b" l="l" r="r" t="t"/>
              <a:pathLst>
                <a:path extrusionOk="0" h="25" w="13">
                  <a:moveTo>
                    <a:pt x="13" y="1"/>
                  </a:moveTo>
                  <a:lnTo>
                    <a:pt x="1" y="25"/>
                  </a:lnTo>
                  <a:lnTo>
                    <a:pt x="13" y="25"/>
                  </a:ln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2"/>
            <p:cNvSpPr/>
            <p:nvPr/>
          </p:nvSpPr>
          <p:spPr>
            <a:xfrm rot="1290219">
              <a:off x="2801380" y="3221744"/>
              <a:ext cx="1224" cy="1105"/>
            </a:xfrm>
            <a:custGeom>
              <a:rect b="b" l="l" r="r" t="t"/>
              <a:pathLst>
                <a:path extrusionOk="0" h="25" w="24">
                  <a:moveTo>
                    <a:pt x="12" y="1"/>
                  </a:moveTo>
                  <a:cubicBezTo>
                    <a:pt x="12" y="7"/>
                    <a:pt x="12" y="10"/>
                    <a:pt x="11" y="10"/>
                  </a:cubicBezTo>
                  <a:cubicBezTo>
                    <a:pt x="9" y="10"/>
                    <a:pt x="6" y="7"/>
                    <a:pt x="0" y="1"/>
                  </a:cubicBezTo>
                  <a:lnTo>
                    <a:pt x="0" y="1"/>
                  </a:lnTo>
                  <a:lnTo>
                    <a:pt x="12" y="24"/>
                  </a:lnTo>
                  <a:cubicBezTo>
                    <a:pt x="12" y="21"/>
                    <a:pt x="14" y="21"/>
                    <a:pt x="15" y="21"/>
                  </a:cubicBezTo>
                  <a:cubicBezTo>
                    <a:pt x="17" y="21"/>
                    <a:pt x="19" y="21"/>
                    <a:pt x="21" y="21"/>
                  </a:cubicBezTo>
                  <a:cubicBezTo>
                    <a:pt x="24" y="21"/>
                    <a:pt x="24" y="18"/>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2"/>
            <p:cNvSpPr/>
            <p:nvPr/>
          </p:nvSpPr>
          <p:spPr>
            <a:xfrm rot="1290219">
              <a:off x="2804637" y="3249026"/>
              <a:ext cx="1275" cy="1591"/>
            </a:xfrm>
            <a:custGeom>
              <a:rect b="b" l="l" r="r" t="t"/>
              <a:pathLst>
                <a:path extrusionOk="0" h="36" w="25">
                  <a:moveTo>
                    <a:pt x="0" y="0"/>
                  </a:moveTo>
                  <a:lnTo>
                    <a:pt x="12" y="36"/>
                  </a:lnTo>
                  <a:lnTo>
                    <a:pt x="24" y="36"/>
                  </a:lnTo>
                  <a:cubicBezTo>
                    <a:pt x="12" y="24"/>
                    <a:pt x="12"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2"/>
            <p:cNvSpPr/>
            <p:nvPr/>
          </p:nvSpPr>
          <p:spPr>
            <a:xfrm rot="1290219">
              <a:off x="2803599" y="3247930"/>
              <a:ext cx="1275" cy="2254"/>
            </a:xfrm>
            <a:custGeom>
              <a:rect b="b" l="l" r="r" t="t"/>
              <a:pathLst>
                <a:path extrusionOk="0" h="51" w="25">
                  <a:moveTo>
                    <a:pt x="1" y="3"/>
                  </a:moveTo>
                  <a:lnTo>
                    <a:pt x="1" y="15"/>
                  </a:lnTo>
                  <a:cubicBezTo>
                    <a:pt x="2" y="17"/>
                    <a:pt x="3" y="18"/>
                    <a:pt x="4" y="18"/>
                  </a:cubicBezTo>
                  <a:lnTo>
                    <a:pt x="4" y="18"/>
                  </a:lnTo>
                  <a:lnTo>
                    <a:pt x="1" y="3"/>
                  </a:lnTo>
                  <a:close/>
                  <a:moveTo>
                    <a:pt x="9" y="1"/>
                  </a:moveTo>
                  <a:cubicBezTo>
                    <a:pt x="4" y="1"/>
                    <a:pt x="9" y="18"/>
                    <a:pt x="4" y="18"/>
                  </a:cubicBezTo>
                  <a:cubicBezTo>
                    <a:pt x="4" y="18"/>
                    <a:pt x="4" y="18"/>
                    <a:pt x="4" y="18"/>
                  </a:cubicBezTo>
                  <a:lnTo>
                    <a:pt x="4" y="18"/>
                  </a:lnTo>
                  <a:lnTo>
                    <a:pt x="12" y="51"/>
                  </a:lnTo>
                  <a:cubicBezTo>
                    <a:pt x="24" y="51"/>
                    <a:pt x="12" y="15"/>
                    <a:pt x="12" y="3"/>
                  </a:cubicBezTo>
                  <a:cubicBezTo>
                    <a:pt x="11" y="2"/>
                    <a:pt x="9" y="1"/>
                    <a:pt x="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2"/>
            <p:cNvSpPr/>
            <p:nvPr/>
          </p:nvSpPr>
          <p:spPr>
            <a:xfrm rot="1290219">
              <a:off x="2792144" y="3245574"/>
              <a:ext cx="2652" cy="3270"/>
            </a:xfrm>
            <a:custGeom>
              <a:rect b="b" l="l" r="r" t="t"/>
              <a:pathLst>
                <a:path extrusionOk="0" h="74" w="52">
                  <a:moveTo>
                    <a:pt x="12" y="0"/>
                  </a:moveTo>
                  <a:cubicBezTo>
                    <a:pt x="12" y="24"/>
                    <a:pt x="0" y="24"/>
                    <a:pt x="0" y="36"/>
                  </a:cubicBezTo>
                  <a:cubicBezTo>
                    <a:pt x="11" y="46"/>
                    <a:pt x="21" y="74"/>
                    <a:pt x="23" y="74"/>
                  </a:cubicBezTo>
                  <a:cubicBezTo>
                    <a:pt x="24" y="74"/>
                    <a:pt x="24" y="73"/>
                    <a:pt x="24" y="72"/>
                  </a:cubicBezTo>
                  <a:lnTo>
                    <a:pt x="24" y="48"/>
                  </a:lnTo>
                  <a:lnTo>
                    <a:pt x="36" y="72"/>
                  </a:lnTo>
                  <a:cubicBezTo>
                    <a:pt x="39" y="73"/>
                    <a:pt x="41" y="73"/>
                    <a:pt x="42" y="73"/>
                  </a:cubicBezTo>
                  <a:cubicBezTo>
                    <a:pt x="51" y="73"/>
                    <a:pt x="32" y="46"/>
                    <a:pt x="34" y="46"/>
                  </a:cubicBezTo>
                  <a:lnTo>
                    <a:pt x="34" y="46"/>
                  </a:lnTo>
                  <a:cubicBezTo>
                    <a:pt x="34" y="46"/>
                    <a:pt x="35" y="46"/>
                    <a:pt x="36" y="48"/>
                  </a:cubicBezTo>
                  <a:cubicBezTo>
                    <a:pt x="24" y="24"/>
                    <a:pt x="24" y="24"/>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8" name="Google Shape;1138;p22"/>
          <p:cNvSpPr txBox="1"/>
          <p:nvPr/>
        </p:nvSpPr>
        <p:spPr>
          <a:xfrm>
            <a:off x="1438776" y="7764598"/>
            <a:ext cx="1297200" cy="24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Trauma in the elderly </a:t>
            </a:r>
            <a:r>
              <a:rPr b="1" baseline="30000" lang="en-GB">
                <a:latin typeface="Mada"/>
                <a:ea typeface="Mada"/>
                <a:cs typeface="Mada"/>
                <a:sym typeface="Mada"/>
              </a:rPr>
              <a:t>4</a:t>
            </a:r>
            <a:endParaRPr b="1" baseline="30000">
              <a:latin typeface="Mada"/>
              <a:ea typeface="Mada"/>
              <a:cs typeface="Mada"/>
              <a:sym typeface="Mada"/>
            </a:endParaRPr>
          </a:p>
        </p:txBody>
      </p:sp>
      <p:sp>
        <p:nvSpPr>
          <p:cNvPr id="1139" name="Google Shape;1139;p22"/>
          <p:cNvSpPr txBox="1"/>
          <p:nvPr/>
        </p:nvSpPr>
        <p:spPr>
          <a:xfrm>
            <a:off x="3358805" y="7764608"/>
            <a:ext cx="1008000" cy="24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latin typeface="Mada"/>
                <a:ea typeface="Mada"/>
                <a:cs typeface="Mada"/>
                <a:sym typeface="Mada"/>
              </a:rPr>
              <a:t>Pediatric trauma </a:t>
            </a:r>
            <a:r>
              <a:rPr b="1" baseline="30000" lang="en-GB" sz="1500">
                <a:solidFill>
                  <a:schemeClr val="dk1"/>
                </a:solidFill>
                <a:latin typeface="Mada"/>
                <a:ea typeface="Mada"/>
                <a:cs typeface="Mada"/>
                <a:sym typeface="Mada"/>
              </a:rPr>
              <a:t>5</a:t>
            </a:r>
            <a:endParaRPr b="1" sz="1500">
              <a:latin typeface="Mada"/>
              <a:ea typeface="Mada"/>
              <a:cs typeface="Mada"/>
              <a:sym typeface="Mada"/>
            </a:endParaRPr>
          </a:p>
        </p:txBody>
      </p:sp>
      <p:sp>
        <p:nvSpPr>
          <p:cNvPr id="1140" name="Google Shape;1140;p22"/>
          <p:cNvSpPr txBox="1"/>
          <p:nvPr/>
        </p:nvSpPr>
        <p:spPr>
          <a:xfrm>
            <a:off x="4973152" y="7764575"/>
            <a:ext cx="1461600" cy="7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latin typeface="Mada"/>
                <a:ea typeface="Mada"/>
                <a:cs typeface="Mada"/>
                <a:sym typeface="Mada"/>
              </a:rPr>
              <a:t>Trauma in pregnancy </a:t>
            </a:r>
            <a:r>
              <a:rPr b="1" baseline="30000" lang="en-GB" sz="1500">
                <a:latin typeface="Mada"/>
                <a:ea typeface="Mada"/>
                <a:cs typeface="Mada"/>
                <a:sym typeface="Mada"/>
              </a:rPr>
              <a:t>6</a:t>
            </a:r>
            <a:endParaRPr b="1" baseline="30000" sz="1500">
              <a:latin typeface="Mada"/>
              <a:ea typeface="Mada"/>
              <a:cs typeface="Mada"/>
              <a:sym typeface="Mada"/>
            </a:endParaRPr>
          </a:p>
          <a:p>
            <a:pPr indent="0" lvl="0" marL="0" rtl="0" algn="ctr">
              <a:spcBef>
                <a:spcPts val="0"/>
              </a:spcBef>
              <a:spcAft>
                <a:spcPts val="0"/>
              </a:spcAft>
              <a:buNone/>
            </a:pPr>
            <a:r>
              <a:t/>
            </a:r>
            <a:endParaRPr b="1" sz="1500">
              <a:latin typeface="Mada"/>
              <a:ea typeface="Mada"/>
              <a:cs typeface="Mada"/>
              <a:sym typeface="Mada"/>
            </a:endParaRPr>
          </a:p>
          <a:p>
            <a:pPr indent="0" lvl="0" marL="0" rtl="0" algn="ctr">
              <a:spcBef>
                <a:spcPts val="0"/>
              </a:spcBef>
              <a:spcAft>
                <a:spcPts val="0"/>
              </a:spcAft>
              <a:buNone/>
            </a:pPr>
            <a:r>
              <a:t/>
            </a:r>
            <a:endParaRPr b="1" sz="1500">
              <a:latin typeface="Mada"/>
              <a:ea typeface="Mada"/>
              <a:cs typeface="Mada"/>
              <a:sym typeface="Mada"/>
            </a:endParaRPr>
          </a:p>
        </p:txBody>
      </p:sp>
      <p:pic>
        <p:nvPicPr>
          <p:cNvPr id="1141" name="Google Shape;1141;p22"/>
          <p:cNvPicPr preferRelativeResize="0"/>
          <p:nvPr/>
        </p:nvPicPr>
        <p:blipFill>
          <a:blip r:embed="rId5">
            <a:alphaModFix/>
          </a:blip>
          <a:stretch>
            <a:fillRect/>
          </a:stretch>
        </p:blipFill>
        <p:spPr>
          <a:xfrm>
            <a:off x="3559939" y="7093053"/>
            <a:ext cx="611562" cy="563341"/>
          </a:xfrm>
          <a:prstGeom prst="rect">
            <a:avLst/>
          </a:prstGeom>
          <a:noFill/>
          <a:ln>
            <a:noFill/>
          </a:ln>
        </p:spPr>
      </p:pic>
      <p:pic>
        <p:nvPicPr>
          <p:cNvPr id="1142" name="Google Shape;1142;p22"/>
          <p:cNvPicPr preferRelativeResize="0"/>
          <p:nvPr/>
        </p:nvPicPr>
        <p:blipFill>
          <a:blip r:embed="rId6">
            <a:alphaModFix/>
          </a:blip>
          <a:stretch>
            <a:fillRect/>
          </a:stretch>
        </p:blipFill>
        <p:spPr>
          <a:xfrm>
            <a:off x="1666083" y="7053501"/>
            <a:ext cx="611562" cy="563341"/>
          </a:xfrm>
          <a:prstGeom prst="rect">
            <a:avLst/>
          </a:prstGeom>
          <a:noFill/>
          <a:ln>
            <a:noFill/>
          </a:ln>
        </p:spPr>
      </p:pic>
      <p:pic>
        <p:nvPicPr>
          <p:cNvPr id="1143" name="Google Shape;1143;p22"/>
          <p:cNvPicPr preferRelativeResize="0"/>
          <p:nvPr/>
        </p:nvPicPr>
        <p:blipFill>
          <a:blip r:embed="rId7">
            <a:alphaModFix/>
          </a:blip>
          <a:stretch>
            <a:fillRect/>
          </a:stretch>
        </p:blipFill>
        <p:spPr>
          <a:xfrm>
            <a:off x="5332540" y="7070331"/>
            <a:ext cx="611562" cy="563360"/>
          </a:xfrm>
          <a:prstGeom prst="rect">
            <a:avLst/>
          </a:prstGeom>
          <a:noFill/>
          <a:ln>
            <a:noFill/>
          </a:ln>
        </p:spPr>
      </p:pic>
      <p:pic>
        <p:nvPicPr>
          <p:cNvPr id="1144" name="Google Shape;1144;p22"/>
          <p:cNvPicPr preferRelativeResize="0"/>
          <p:nvPr/>
        </p:nvPicPr>
        <p:blipFill>
          <a:blip r:embed="rId8">
            <a:alphaModFix/>
          </a:blip>
          <a:stretch>
            <a:fillRect/>
          </a:stretch>
        </p:blipFill>
        <p:spPr>
          <a:xfrm>
            <a:off x="5982800" y="1652475"/>
            <a:ext cx="1532276" cy="1892101"/>
          </a:xfrm>
          <a:prstGeom prst="rect">
            <a:avLst/>
          </a:prstGeom>
          <a:noFill/>
          <a:ln cap="flat" cmpd="sng" w="9525">
            <a:solidFill>
              <a:srgbClr val="000000"/>
            </a:solidFill>
            <a:prstDash val="solid"/>
            <a:round/>
            <a:headEnd len="sm" w="sm" type="none"/>
            <a:tailEnd len="sm" w="sm" type="none"/>
          </a:ln>
        </p:spPr>
      </p:pic>
      <p:sp>
        <p:nvSpPr>
          <p:cNvPr id="1145" name="Google Shape;1145;p22"/>
          <p:cNvSpPr/>
          <p:nvPr/>
        </p:nvSpPr>
        <p:spPr>
          <a:xfrm>
            <a:off x="1213350" y="2541438"/>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23"/>
          <p:cNvSpPr/>
          <p:nvPr/>
        </p:nvSpPr>
        <p:spPr>
          <a:xfrm>
            <a:off x="5107675" y="3758225"/>
            <a:ext cx="2321700" cy="35409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3"/>
          <p:cNvSpPr/>
          <p:nvPr/>
        </p:nvSpPr>
        <p:spPr>
          <a:xfrm>
            <a:off x="2665400" y="3751100"/>
            <a:ext cx="2321700" cy="35409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3"/>
          <p:cNvSpPr txBox="1"/>
          <p:nvPr/>
        </p:nvSpPr>
        <p:spPr>
          <a:xfrm>
            <a:off x="1061300" y="3130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Primary Survey</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154" name="Google Shape;1154;p23"/>
          <p:cNvCxnSpPr/>
          <p:nvPr/>
        </p:nvCxnSpPr>
        <p:spPr>
          <a:xfrm>
            <a:off x="2458075" y="829950"/>
            <a:ext cx="2880000" cy="3900"/>
          </a:xfrm>
          <a:prstGeom prst="straightConnector1">
            <a:avLst/>
          </a:prstGeom>
          <a:noFill/>
          <a:ln cap="flat" cmpd="sng" w="19050">
            <a:solidFill>
              <a:srgbClr val="83C5BE"/>
            </a:solidFill>
            <a:prstDash val="solid"/>
            <a:round/>
            <a:headEnd len="med" w="med" type="oval"/>
            <a:tailEnd len="med" w="med" type="oval"/>
          </a:ln>
        </p:spPr>
      </p:cxnSp>
      <p:grpSp>
        <p:nvGrpSpPr>
          <p:cNvPr id="1155" name="Google Shape;1155;p23"/>
          <p:cNvGrpSpPr/>
          <p:nvPr/>
        </p:nvGrpSpPr>
        <p:grpSpPr>
          <a:xfrm>
            <a:off x="323344" y="884990"/>
            <a:ext cx="467181" cy="476434"/>
            <a:chOff x="2410712" y="2415450"/>
            <a:chExt cx="312600" cy="312600"/>
          </a:xfrm>
        </p:grpSpPr>
        <p:sp>
          <p:nvSpPr>
            <p:cNvPr id="1156" name="Google Shape;1156;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8" name="Google Shape;1158;p23"/>
          <p:cNvSpPr txBox="1"/>
          <p:nvPr/>
        </p:nvSpPr>
        <p:spPr>
          <a:xfrm>
            <a:off x="780625" y="9116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Resuscitation </a:t>
            </a:r>
            <a:r>
              <a:rPr b="1" baseline="30000" lang="en-GB" sz="1800">
                <a:solidFill>
                  <a:srgbClr val="006D77"/>
                </a:solidFill>
                <a:highlight>
                  <a:srgbClr val="EDF9F9"/>
                </a:highlight>
                <a:latin typeface="Lora"/>
                <a:ea typeface="Lora"/>
                <a:cs typeface="Lora"/>
                <a:sym typeface="Lora"/>
              </a:rPr>
              <a:t>1 </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1159" name="Google Shape;1159;p23"/>
          <p:cNvSpPr/>
          <p:nvPr/>
        </p:nvSpPr>
        <p:spPr>
          <a:xfrm>
            <a:off x="74350" y="9011250"/>
            <a:ext cx="7403100" cy="16335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GB" sz="650">
                <a:solidFill>
                  <a:srgbClr val="6AA84F"/>
                </a:solidFill>
                <a:latin typeface="Mada"/>
                <a:ea typeface="Mada"/>
                <a:cs typeface="Mada"/>
                <a:sym typeface="Mada"/>
              </a:rPr>
              <a:t>1. Identifying and providing treatment to life-threatening conditions while resuscitating and reassessing are processes that occur during the primary survey and are performed </a:t>
            </a:r>
            <a:r>
              <a:rPr b="1" lang="en-GB" sz="650">
                <a:solidFill>
                  <a:srgbClr val="6AA84F"/>
                </a:solidFill>
                <a:latin typeface="Mada"/>
                <a:ea typeface="Mada"/>
                <a:cs typeface="Mada"/>
                <a:sym typeface="Mada"/>
              </a:rPr>
              <a:t>simultaneously</a:t>
            </a:r>
            <a:r>
              <a:rPr lang="en-GB" sz="650">
                <a:solidFill>
                  <a:srgbClr val="6AA84F"/>
                </a:solidFill>
                <a:latin typeface="Mada"/>
                <a:ea typeface="Mada"/>
                <a:cs typeface="Mada"/>
                <a:sym typeface="Mada"/>
              </a:rPr>
              <a:t>.</a:t>
            </a:r>
            <a:endParaRPr sz="650">
              <a:solidFill>
                <a:srgbClr val="6AA84F"/>
              </a:solidFill>
              <a:latin typeface="Mada"/>
              <a:ea typeface="Mada"/>
              <a:cs typeface="Mada"/>
              <a:sym typeface="Mada"/>
            </a:endParaRPr>
          </a:p>
          <a:p>
            <a:pPr indent="0" lvl="0" marL="0" rtl="0" algn="l">
              <a:lnSpc>
                <a:spcPct val="115000"/>
              </a:lnSpc>
              <a:spcBef>
                <a:spcPts val="0"/>
              </a:spcBef>
              <a:spcAft>
                <a:spcPts val="0"/>
              </a:spcAft>
              <a:buNone/>
            </a:pPr>
            <a:r>
              <a:rPr lang="en-GB" sz="650">
                <a:solidFill>
                  <a:srgbClr val="6AA84F"/>
                </a:solidFill>
                <a:latin typeface="Mada"/>
                <a:ea typeface="Mada"/>
                <a:cs typeface="Mada"/>
                <a:sym typeface="Mada"/>
              </a:rPr>
              <a:t>2. These are tools that are done selectively (depending on the spectrum of injuries and the physical response) to help you pick up unidentified injuries and to help you in resuscitation and reassessment. </a:t>
            </a:r>
            <a:endParaRPr sz="650">
              <a:solidFill>
                <a:srgbClr val="6AA84F"/>
              </a:solidFill>
              <a:latin typeface="Mada"/>
              <a:ea typeface="Mada"/>
              <a:cs typeface="Mada"/>
              <a:sym typeface="Mada"/>
            </a:endParaRPr>
          </a:p>
          <a:p>
            <a:pPr indent="0" lvl="0" marL="0" rtl="0" algn="l">
              <a:lnSpc>
                <a:spcPct val="115000"/>
              </a:lnSpc>
              <a:spcBef>
                <a:spcPts val="0"/>
              </a:spcBef>
              <a:spcAft>
                <a:spcPts val="0"/>
              </a:spcAft>
              <a:buNone/>
            </a:pPr>
            <a:r>
              <a:rPr lang="en-GB" sz="650">
                <a:solidFill>
                  <a:srgbClr val="6AA84F"/>
                </a:solidFill>
                <a:latin typeface="Mada"/>
                <a:ea typeface="Mada"/>
                <a:cs typeface="Mada"/>
                <a:sym typeface="Mada"/>
              </a:rPr>
              <a:t>3. Chest and pelvic X-Ray are mandatory for trauma patients. Previously, Lateral cervical spine imagining was included in the primary survey..but it’s no longer needed (unless indicted), the reason behind this is that patients wear C-collars and other systems are needed to be assessed first.</a:t>
            </a:r>
            <a:endParaRPr sz="650">
              <a:solidFill>
                <a:srgbClr val="6AA84F"/>
              </a:solidFill>
              <a:latin typeface="Mada"/>
              <a:ea typeface="Mada"/>
              <a:cs typeface="Mada"/>
              <a:sym typeface="Mada"/>
            </a:endParaRPr>
          </a:p>
          <a:p>
            <a:pPr indent="0" lvl="0" marL="0" rtl="0" algn="l">
              <a:lnSpc>
                <a:spcPct val="115000"/>
              </a:lnSpc>
              <a:spcBef>
                <a:spcPts val="0"/>
              </a:spcBef>
              <a:spcAft>
                <a:spcPts val="0"/>
              </a:spcAft>
              <a:buNone/>
            </a:pPr>
            <a:r>
              <a:rPr lang="en-GB" sz="650">
                <a:solidFill>
                  <a:srgbClr val="6AA84F"/>
                </a:solidFill>
                <a:latin typeface="Mada"/>
                <a:ea typeface="Mada"/>
                <a:cs typeface="Mada"/>
                <a:sym typeface="Mada"/>
              </a:rPr>
              <a:t>4. A cut is made in the abdomen where a catheter is inserted and the bag is leveled on the ground to allow gravitational force to pull fluid out. In the picture illustrated, the blood is coming out meaning this test is positive.</a:t>
            </a:r>
            <a:endParaRPr sz="650">
              <a:solidFill>
                <a:srgbClr val="6AA84F"/>
              </a:solidFill>
              <a:latin typeface="Mada"/>
              <a:ea typeface="Mada"/>
              <a:cs typeface="Mada"/>
              <a:sym typeface="Mada"/>
            </a:endParaRPr>
          </a:p>
          <a:p>
            <a:pPr indent="0" lvl="0" marL="0" rtl="0" algn="l">
              <a:lnSpc>
                <a:spcPct val="115000"/>
              </a:lnSpc>
              <a:spcBef>
                <a:spcPts val="0"/>
              </a:spcBef>
              <a:spcAft>
                <a:spcPts val="0"/>
              </a:spcAft>
              <a:buNone/>
            </a:pPr>
            <a:r>
              <a:rPr lang="en-GB" sz="650">
                <a:solidFill>
                  <a:srgbClr val="1C4588"/>
                </a:solidFill>
                <a:latin typeface="Mada"/>
                <a:ea typeface="Mada"/>
                <a:cs typeface="Mada"/>
                <a:sym typeface="Mada"/>
              </a:rPr>
              <a:t>- Abdominal injury is commonly missed in patients with altered consciousness of whatever cause. Clinical signs are modified or absent in paralyzed and sedated patients, and so additional investigations, such as ultrasound, CT or diagnostic peritoneal lavage, are important. </a:t>
            </a:r>
            <a:endParaRPr sz="650">
              <a:solidFill>
                <a:srgbClr val="1C4588"/>
              </a:solidFill>
              <a:latin typeface="Mada"/>
              <a:ea typeface="Mada"/>
              <a:cs typeface="Mada"/>
              <a:sym typeface="Mada"/>
            </a:endParaRPr>
          </a:p>
          <a:p>
            <a:pPr indent="0" lvl="0" marL="0" rtl="0" algn="l">
              <a:lnSpc>
                <a:spcPct val="115000"/>
              </a:lnSpc>
              <a:spcBef>
                <a:spcPts val="0"/>
              </a:spcBef>
              <a:spcAft>
                <a:spcPts val="0"/>
              </a:spcAft>
              <a:buNone/>
            </a:pPr>
            <a:r>
              <a:rPr lang="en-GB" sz="650">
                <a:solidFill>
                  <a:srgbClr val="6AA84F"/>
                </a:solidFill>
                <a:latin typeface="Mada"/>
                <a:ea typeface="Mada"/>
                <a:cs typeface="Mada"/>
                <a:sym typeface="Mada"/>
              </a:rPr>
              <a:t>5. opacity on the lower left side of the chest with blood leveling, it’s probably hemothorax.</a:t>
            </a:r>
            <a:endParaRPr sz="650">
              <a:solidFill>
                <a:srgbClr val="6AA84F"/>
              </a:solidFill>
              <a:latin typeface="Mada"/>
              <a:ea typeface="Mada"/>
              <a:cs typeface="Mada"/>
              <a:sym typeface="Mada"/>
            </a:endParaRPr>
          </a:p>
          <a:p>
            <a:pPr indent="0" lvl="0" marL="0" rtl="0" algn="l">
              <a:lnSpc>
                <a:spcPct val="115000"/>
              </a:lnSpc>
              <a:spcBef>
                <a:spcPts val="0"/>
              </a:spcBef>
              <a:spcAft>
                <a:spcPts val="0"/>
              </a:spcAft>
              <a:buNone/>
            </a:pPr>
            <a:r>
              <a:rPr lang="en-GB" sz="650">
                <a:solidFill>
                  <a:srgbClr val="6AA84F"/>
                </a:solidFill>
                <a:latin typeface="Mada"/>
                <a:ea typeface="Mada"/>
                <a:cs typeface="Mada"/>
                <a:sym typeface="Mada"/>
              </a:rPr>
              <a:t>6. You look for bleeding with FAST in these 4 areas (as shown in the figure) </a:t>
            </a:r>
            <a:r>
              <a:rPr lang="en-GB" sz="650">
                <a:solidFill>
                  <a:srgbClr val="999999"/>
                </a:solidFill>
                <a:latin typeface="Mada"/>
                <a:ea typeface="Mada"/>
                <a:cs typeface="Mada"/>
                <a:sym typeface="Mada"/>
              </a:rPr>
              <a:t>The 4 Ps 1- pericardial 2- Perihepatic 3- Perirenal 4- Pelvic. EFAST or Extended Fast also evaluate pleural spaces (the 5th P)</a:t>
            </a:r>
            <a:endParaRPr sz="650">
              <a:solidFill>
                <a:srgbClr val="999999"/>
              </a:solidFill>
              <a:latin typeface="Mada"/>
              <a:ea typeface="Mada"/>
              <a:cs typeface="Mada"/>
              <a:sym typeface="Mada"/>
            </a:endParaRPr>
          </a:p>
          <a:p>
            <a:pPr indent="0" lvl="0" marL="0" rtl="0" algn="l">
              <a:lnSpc>
                <a:spcPct val="115000"/>
              </a:lnSpc>
              <a:spcBef>
                <a:spcPts val="0"/>
              </a:spcBef>
              <a:spcAft>
                <a:spcPts val="0"/>
              </a:spcAft>
              <a:buNone/>
            </a:pPr>
            <a:r>
              <a:rPr lang="en-GB" sz="650">
                <a:solidFill>
                  <a:srgbClr val="6AA84F"/>
                </a:solidFill>
                <a:latin typeface="Mada"/>
                <a:ea typeface="Mada"/>
                <a:cs typeface="Mada"/>
                <a:sym typeface="Mada"/>
              </a:rPr>
              <a:t>7. The time to initiate the transfer process is when the need is recognised. Therefore the need to transfer must be determined early, and the sooner the need is recognised and communicated the more efficiently it occurs. In addition, the time spent waiting for </a:t>
            </a:r>
            <a:r>
              <a:rPr lang="en-GB" sz="650">
                <a:solidFill>
                  <a:srgbClr val="6AA84F"/>
                </a:solidFill>
                <a:latin typeface="Mada"/>
                <a:ea typeface="Mada"/>
                <a:cs typeface="Mada"/>
                <a:sym typeface="Mada"/>
              </a:rPr>
              <a:t>transportation</a:t>
            </a:r>
            <a:r>
              <a:rPr lang="en-GB" sz="650">
                <a:solidFill>
                  <a:srgbClr val="6AA84F"/>
                </a:solidFill>
                <a:latin typeface="Mada"/>
                <a:ea typeface="Mada"/>
                <a:cs typeface="Mada"/>
                <a:sym typeface="Mada"/>
              </a:rPr>
              <a:t> should be spent stabilizing the patient. </a:t>
            </a:r>
            <a:endParaRPr sz="650">
              <a:solidFill>
                <a:srgbClr val="6AA84F"/>
              </a:solidFill>
              <a:latin typeface="Mada"/>
              <a:ea typeface="Mada"/>
              <a:cs typeface="Mada"/>
              <a:sym typeface="Mada"/>
            </a:endParaRPr>
          </a:p>
          <a:p>
            <a:pPr indent="0" lvl="0" marL="0" rtl="0" algn="l">
              <a:lnSpc>
                <a:spcPct val="115000"/>
              </a:lnSpc>
              <a:spcBef>
                <a:spcPts val="0"/>
              </a:spcBef>
              <a:spcAft>
                <a:spcPts val="0"/>
              </a:spcAft>
              <a:buNone/>
            </a:pPr>
            <a:r>
              <a:rPr lang="en-GB" sz="650">
                <a:solidFill>
                  <a:srgbClr val="6AA84F"/>
                </a:solidFill>
                <a:latin typeface="Mada"/>
                <a:ea typeface="Mada"/>
                <a:cs typeface="Mada"/>
                <a:sym typeface="Mada"/>
              </a:rPr>
              <a:t>- </a:t>
            </a:r>
            <a:r>
              <a:rPr lang="en-GB" sz="650">
                <a:solidFill>
                  <a:srgbClr val="6AA84F"/>
                </a:solidFill>
                <a:latin typeface="Mada"/>
                <a:ea typeface="Mada"/>
                <a:cs typeface="Mada"/>
                <a:sym typeface="Mada"/>
              </a:rPr>
              <a:t>Reasons to transfer: no </a:t>
            </a:r>
            <a:r>
              <a:rPr lang="en-GB" sz="650">
                <a:solidFill>
                  <a:srgbClr val="6AA84F"/>
                </a:solidFill>
                <a:latin typeface="Mada"/>
                <a:ea typeface="Mada"/>
                <a:cs typeface="Mada"/>
                <a:sym typeface="Mada"/>
              </a:rPr>
              <a:t>available</a:t>
            </a:r>
            <a:r>
              <a:rPr lang="en-GB" sz="650">
                <a:solidFill>
                  <a:srgbClr val="6AA84F"/>
                </a:solidFill>
                <a:latin typeface="Mada"/>
                <a:ea typeface="Mada"/>
                <a:cs typeface="Mada"/>
                <a:sym typeface="Mada"/>
              </a:rPr>
              <a:t> surgeons (trauma, orthopaedic surgeons..), no available </a:t>
            </a:r>
            <a:r>
              <a:rPr lang="en-GB" sz="650">
                <a:solidFill>
                  <a:srgbClr val="6AA84F"/>
                </a:solidFill>
                <a:latin typeface="Mada"/>
                <a:ea typeface="Mada"/>
                <a:cs typeface="Mada"/>
                <a:sym typeface="Mada"/>
              </a:rPr>
              <a:t>operating</a:t>
            </a:r>
            <a:r>
              <a:rPr lang="en-GB" sz="650">
                <a:solidFill>
                  <a:srgbClr val="6AA84F"/>
                </a:solidFill>
                <a:latin typeface="Mada"/>
                <a:ea typeface="Mada"/>
                <a:cs typeface="Mada"/>
                <a:sym typeface="Mada"/>
              </a:rPr>
              <a:t> room, no available equipments. </a:t>
            </a:r>
            <a:endParaRPr sz="650">
              <a:solidFill>
                <a:srgbClr val="6AA84F"/>
              </a:solidFill>
              <a:latin typeface="Mada"/>
              <a:ea typeface="Mada"/>
              <a:cs typeface="Mada"/>
              <a:sym typeface="Mada"/>
            </a:endParaRPr>
          </a:p>
        </p:txBody>
      </p:sp>
      <p:sp>
        <p:nvSpPr>
          <p:cNvPr id="1160" name="Google Shape;1160;p23"/>
          <p:cNvSpPr txBox="1"/>
          <p:nvPr/>
        </p:nvSpPr>
        <p:spPr>
          <a:xfrm>
            <a:off x="323350" y="1348850"/>
            <a:ext cx="3288900" cy="1408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Protect and secure airway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Ventilate and oxygenate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Stop the bleeding!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Vigorous shock therapy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Protect from hypothermia</a:t>
            </a:r>
            <a:endParaRPr>
              <a:latin typeface="Mada"/>
              <a:ea typeface="Mada"/>
              <a:cs typeface="Mada"/>
              <a:sym typeface="Mada"/>
            </a:endParaRPr>
          </a:p>
        </p:txBody>
      </p:sp>
      <p:grpSp>
        <p:nvGrpSpPr>
          <p:cNvPr id="1161" name="Google Shape;1161;p23"/>
          <p:cNvGrpSpPr/>
          <p:nvPr/>
        </p:nvGrpSpPr>
        <p:grpSpPr>
          <a:xfrm>
            <a:off x="323344" y="2789990"/>
            <a:ext cx="467181" cy="476434"/>
            <a:chOff x="2410712" y="2415450"/>
            <a:chExt cx="312600" cy="312600"/>
          </a:xfrm>
        </p:grpSpPr>
        <p:sp>
          <p:nvSpPr>
            <p:cNvPr id="1162" name="Google Shape;1162;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4" name="Google Shape;1164;p23"/>
          <p:cNvSpPr txBox="1"/>
          <p:nvPr/>
        </p:nvSpPr>
        <p:spPr>
          <a:xfrm>
            <a:off x="780625" y="2816625"/>
            <a:ext cx="49719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Adjuncts to Primary Survey</a:t>
            </a:r>
            <a:r>
              <a:rPr b="1" baseline="30000" lang="en-GB" sz="1800">
                <a:solidFill>
                  <a:srgbClr val="006D77"/>
                </a:solidFill>
                <a:highlight>
                  <a:srgbClr val="EDF9F9"/>
                </a:highlight>
                <a:latin typeface="Lora"/>
                <a:ea typeface="Lora"/>
                <a:cs typeface="Lora"/>
                <a:sym typeface="Lora"/>
              </a:rPr>
              <a:t> 2</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pic>
        <p:nvPicPr>
          <p:cNvPr id="1165" name="Google Shape;1165;p23"/>
          <p:cNvPicPr preferRelativeResize="0"/>
          <p:nvPr/>
        </p:nvPicPr>
        <p:blipFill>
          <a:blip r:embed="rId3">
            <a:alphaModFix/>
          </a:blip>
          <a:stretch>
            <a:fillRect/>
          </a:stretch>
        </p:blipFill>
        <p:spPr>
          <a:xfrm>
            <a:off x="2192325" y="7513400"/>
            <a:ext cx="1378500" cy="1125001"/>
          </a:xfrm>
          <a:prstGeom prst="rect">
            <a:avLst/>
          </a:prstGeom>
          <a:noFill/>
          <a:ln cap="flat" cmpd="sng" w="9525">
            <a:solidFill>
              <a:srgbClr val="000000"/>
            </a:solidFill>
            <a:prstDash val="solid"/>
            <a:round/>
            <a:headEnd len="sm" w="sm" type="none"/>
            <a:tailEnd len="sm" w="sm" type="none"/>
          </a:ln>
        </p:spPr>
      </p:pic>
      <p:pic>
        <p:nvPicPr>
          <p:cNvPr id="1166" name="Google Shape;1166;p23"/>
          <p:cNvPicPr preferRelativeResize="0"/>
          <p:nvPr/>
        </p:nvPicPr>
        <p:blipFill>
          <a:blip r:embed="rId4">
            <a:alphaModFix/>
          </a:blip>
          <a:stretch>
            <a:fillRect/>
          </a:stretch>
        </p:blipFill>
        <p:spPr>
          <a:xfrm>
            <a:off x="542250" y="7519312"/>
            <a:ext cx="1378499" cy="1124978"/>
          </a:xfrm>
          <a:prstGeom prst="rect">
            <a:avLst/>
          </a:prstGeom>
          <a:noFill/>
          <a:ln cap="flat" cmpd="sng" w="9525">
            <a:solidFill>
              <a:srgbClr val="000000"/>
            </a:solidFill>
            <a:prstDash val="solid"/>
            <a:round/>
            <a:headEnd len="sm" w="sm" type="none"/>
            <a:tailEnd len="sm" w="sm" type="none"/>
          </a:ln>
        </p:spPr>
      </p:pic>
      <p:pic>
        <p:nvPicPr>
          <p:cNvPr id="1167" name="Google Shape;1167;p23"/>
          <p:cNvPicPr preferRelativeResize="0"/>
          <p:nvPr/>
        </p:nvPicPr>
        <p:blipFill>
          <a:blip r:embed="rId5">
            <a:alphaModFix/>
          </a:blip>
          <a:stretch>
            <a:fillRect/>
          </a:stretch>
        </p:blipFill>
        <p:spPr>
          <a:xfrm>
            <a:off x="5650775" y="7520275"/>
            <a:ext cx="1378500" cy="1125000"/>
          </a:xfrm>
          <a:prstGeom prst="rect">
            <a:avLst/>
          </a:prstGeom>
          <a:noFill/>
          <a:ln cap="flat" cmpd="sng" w="9525">
            <a:solidFill>
              <a:srgbClr val="000000"/>
            </a:solidFill>
            <a:prstDash val="solid"/>
            <a:round/>
            <a:headEnd len="sm" w="sm" type="none"/>
            <a:tailEnd len="sm" w="sm" type="none"/>
          </a:ln>
        </p:spPr>
      </p:pic>
      <p:pic>
        <p:nvPicPr>
          <p:cNvPr id="1168" name="Google Shape;1168;p23"/>
          <p:cNvPicPr preferRelativeResize="0"/>
          <p:nvPr/>
        </p:nvPicPr>
        <p:blipFill>
          <a:blip r:embed="rId6">
            <a:alphaModFix/>
          </a:blip>
          <a:stretch>
            <a:fillRect/>
          </a:stretch>
        </p:blipFill>
        <p:spPr>
          <a:xfrm>
            <a:off x="3921550" y="7529100"/>
            <a:ext cx="1378499" cy="1125001"/>
          </a:xfrm>
          <a:prstGeom prst="rect">
            <a:avLst/>
          </a:prstGeom>
          <a:noFill/>
          <a:ln cap="flat" cmpd="sng" w="9525">
            <a:solidFill>
              <a:srgbClr val="000000"/>
            </a:solidFill>
            <a:prstDash val="solid"/>
            <a:round/>
            <a:headEnd len="sm" w="sm" type="none"/>
            <a:tailEnd len="sm" w="sm" type="none"/>
          </a:ln>
        </p:spPr>
      </p:pic>
      <p:sp>
        <p:nvSpPr>
          <p:cNvPr id="1169" name="Google Shape;1169;p23"/>
          <p:cNvSpPr txBox="1"/>
          <p:nvPr/>
        </p:nvSpPr>
        <p:spPr>
          <a:xfrm>
            <a:off x="499950" y="8612457"/>
            <a:ext cx="1988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6AA84F"/>
                </a:solidFill>
                <a:latin typeface="Mada"/>
                <a:ea typeface="Mada"/>
                <a:cs typeface="Mada"/>
                <a:sym typeface="Mada"/>
              </a:rPr>
              <a:t>“Open-book” fracture</a:t>
            </a:r>
            <a:endParaRPr sz="1100">
              <a:solidFill>
                <a:srgbClr val="6AA84F"/>
              </a:solidFill>
              <a:latin typeface="Mada"/>
              <a:ea typeface="Mada"/>
              <a:cs typeface="Mada"/>
              <a:sym typeface="Mada"/>
            </a:endParaRPr>
          </a:p>
        </p:txBody>
      </p:sp>
      <p:sp>
        <p:nvSpPr>
          <p:cNvPr id="1170" name="Google Shape;1170;p23"/>
          <p:cNvSpPr txBox="1"/>
          <p:nvPr/>
        </p:nvSpPr>
        <p:spPr>
          <a:xfrm>
            <a:off x="2188501" y="8620851"/>
            <a:ext cx="1572900" cy="5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6AA84F"/>
                </a:solidFill>
                <a:latin typeface="Mada"/>
                <a:ea typeface="Mada"/>
                <a:cs typeface="Mada"/>
                <a:sym typeface="Mada"/>
              </a:rPr>
              <a:t>Probably Hemothorax </a:t>
            </a:r>
            <a:r>
              <a:rPr baseline="30000" lang="en-GB" sz="1100">
                <a:solidFill>
                  <a:srgbClr val="6AA84F"/>
                </a:solidFill>
                <a:latin typeface="Mada"/>
                <a:ea typeface="Mada"/>
                <a:cs typeface="Mada"/>
                <a:sym typeface="Mada"/>
              </a:rPr>
              <a:t>5</a:t>
            </a:r>
            <a:endParaRPr baseline="30000" sz="1100">
              <a:solidFill>
                <a:srgbClr val="6AA84F"/>
              </a:solidFill>
              <a:latin typeface="Mada"/>
              <a:ea typeface="Mada"/>
              <a:cs typeface="Mada"/>
              <a:sym typeface="Mada"/>
            </a:endParaRPr>
          </a:p>
        </p:txBody>
      </p:sp>
      <p:sp>
        <p:nvSpPr>
          <p:cNvPr id="1171" name="Google Shape;1171;p23"/>
          <p:cNvSpPr/>
          <p:nvPr/>
        </p:nvSpPr>
        <p:spPr>
          <a:xfrm>
            <a:off x="218925" y="3756125"/>
            <a:ext cx="2321700" cy="35409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2" name="Google Shape;1172;p23"/>
          <p:cNvGrpSpPr/>
          <p:nvPr/>
        </p:nvGrpSpPr>
        <p:grpSpPr>
          <a:xfrm>
            <a:off x="878195" y="3258163"/>
            <a:ext cx="927110" cy="748446"/>
            <a:chOff x="235075" y="777725"/>
            <a:chExt cx="7186900" cy="4132775"/>
          </a:xfrm>
        </p:grpSpPr>
        <p:sp>
          <p:nvSpPr>
            <p:cNvPr id="1173" name="Google Shape;1173;p23"/>
            <p:cNvSpPr/>
            <p:nvPr/>
          </p:nvSpPr>
          <p:spPr>
            <a:xfrm>
              <a:off x="342575" y="932875"/>
              <a:ext cx="7079400" cy="3826525"/>
            </a:xfrm>
            <a:custGeom>
              <a:rect b="b" l="l" r="r" t="t"/>
              <a:pathLst>
                <a:path extrusionOk="0" h="153061" w="283176">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3"/>
            <p:cNvSpPr/>
            <p:nvPr/>
          </p:nvSpPr>
          <p:spPr>
            <a:xfrm>
              <a:off x="235075" y="777725"/>
              <a:ext cx="7126775" cy="4132775"/>
            </a:xfrm>
            <a:custGeom>
              <a:rect b="b" l="l" r="r" t="t"/>
              <a:pathLst>
                <a:path extrusionOk="0" h="165311" w="285071">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5" name="Google Shape;1175;p23"/>
          <p:cNvGrpSpPr/>
          <p:nvPr/>
        </p:nvGrpSpPr>
        <p:grpSpPr>
          <a:xfrm flipH="1" rot="8082206">
            <a:off x="5807329" y="3387755"/>
            <a:ext cx="922113" cy="821168"/>
            <a:chOff x="434475" y="237850"/>
            <a:chExt cx="6749725" cy="5224025"/>
          </a:xfrm>
        </p:grpSpPr>
        <p:sp>
          <p:nvSpPr>
            <p:cNvPr id="1176" name="Google Shape;1176;p23"/>
            <p:cNvSpPr/>
            <p:nvPr/>
          </p:nvSpPr>
          <p:spPr>
            <a:xfrm>
              <a:off x="542775" y="347225"/>
              <a:ext cx="6499875" cy="4955975"/>
            </a:xfrm>
            <a:custGeom>
              <a:rect b="b" l="l" r="r" t="t"/>
              <a:pathLst>
                <a:path extrusionOk="0" h="198239" w="259995">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3"/>
            <p:cNvSpPr/>
            <p:nvPr/>
          </p:nvSpPr>
          <p:spPr>
            <a:xfrm>
              <a:off x="434475" y="237850"/>
              <a:ext cx="6749725" cy="5224025"/>
            </a:xfrm>
            <a:custGeom>
              <a:rect b="b" l="l" r="r" t="t"/>
              <a:pathLst>
                <a:path extrusionOk="0" h="208961" w="269989">
                  <a:moveTo>
                    <a:pt x="259510" y="115109"/>
                  </a:moveTo>
                  <a:lnTo>
                    <a:pt x="259446" y="115668"/>
                  </a:lnTo>
                  <a:lnTo>
                    <a:pt x="259290" y="116816"/>
                  </a:lnTo>
                  <a:cubicBezTo>
                    <a:pt x="259284" y="116862"/>
                    <a:pt x="259277" y="116907"/>
                    <a:pt x="259271" y="116952"/>
                  </a:cubicBezTo>
                  <a:lnTo>
                    <a:pt x="259271" y="116952"/>
                  </a:lnTo>
                  <a:lnTo>
                    <a:pt x="259472" y="115381"/>
                  </a:lnTo>
                  <a:cubicBezTo>
                    <a:pt x="259485" y="115290"/>
                    <a:pt x="259497" y="115199"/>
                    <a:pt x="259510" y="115109"/>
                  </a:cubicBezTo>
                  <a:close/>
                  <a:moveTo>
                    <a:pt x="269989" y="108935"/>
                  </a:moveTo>
                  <a:cubicBezTo>
                    <a:pt x="269901" y="112670"/>
                    <a:pt x="269546" y="116387"/>
                    <a:pt x="268930" y="120057"/>
                  </a:cubicBezTo>
                  <a:lnTo>
                    <a:pt x="268930" y="120057"/>
                  </a:lnTo>
                  <a:cubicBezTo>
                    <a:pt x="269559" y="116382"/>
                    <a:pt x="269913" y="112663"/>
                    <a:pt x="269989" y="108935"/>
                  </a:cubicBezTo>
                  <a:close/>
                  <a:moveTo>
                    <a:pt x="259064" y="118196"/>
                  </a:moveTo>
                  <a:lnTo>
                    <a:pt x="258689" y="120235"/>
                  </a:lnTo>
                  <a:cubicBezTo>
                    <a:pt x="258611" y="120626"/>
                    <a:pt x="258559" y="120992"/>
                    <a:pt x="258455" y="121383"/>
                  </a:cubicBezTo>
                  <a:lnTo>
                    <a:pt x="258194" y="122505"/>
                  </a:lnTo>
                  <a:lnTo>
                    <a:pt x="257646" y="124749"/>
                  </a:lnTo>
                  <a:lnTo>
                    <a:pt x="256993" y="126968"/>
                  </a:lnTo>
                  <a:lnTo>
                    <a:pt x="256654" y="128064"/>
                  </a:lnTo>
                  <a:cubicBezTo>
                    <a:pt x="256550" y="128429"/>
                    <a:pt x="256393" y="128794"/>
                    <a:pt x="256289" y="129160"/>
                  </a:cubicBezTo>
                  <a:lnTo>
                    <a:pt x="255506" y="131326"/>
                  </a:lnTo>
                  <a:cubicBezTo>
                    <a:pt x="253288" y="137093"/>
                    <a:pt x="250443" y="142599"/>
                    <a:pt x="246998" y="147714"/>
                  </a:cubicBezTo>
                  <a:cubicBezTo>
                    <a:pt x="243554" y="152829"/>
                    <a:pt x="239587" y="157552"/>
                    <a:pt x="235177" y="161832"/>
                  </a:cubicBezTo>
                  <a:cubicBezTo>
                    <a:pt x="234890" y="162119"/>
                    <a:pt x="234603" y="162380"/>
                    <a:pt x="234342" y="162615"/>
                  </a:cubicBezTo>
                  <a:lnTo>
                    <a:pt x="233481" y="163397"/>
                  </a:lnTo>
                  <a:cubicBezTo>
                    <a:pt x="232907" y="163919"/>
                    <a:pt x="232359" y="164467"/>
                    <a:pt x="231785" y="164963"/>
                  </a:cubicBezTo>
                  <a:lnTo>
                    <a:pt x="230010" y="166451"/>
                  </a:lnTo>
                  <a:cubicBezTo>
                    <a:pt x="229723" y="166685"/>
                    <a:pt x="229436" y="166946"/>
                    <a:pt x="229149" y="167181"/>
                  </a:cubicBezTo>
                  <a:lnTo>
                    <a:pt x="228235" y="167912"/>
                  </a:lnTo>
                  <a:lnTo>
                    <a:pt x="226435" y="169347"/>
                  </a:lnTo>
                  <a:lnTo>
                    <a:pt x="224582" y="170704"/>
                  </a:lnTo>
                  <a:cubicBezTo>
                    <a:pt x="223356" y="171644"/>
                    <a:pt x="222051" y="172479"/>
                    <a:pt x="220798" y="173340"/>
                  </a:cubicBezTo>
                  <a:cubicBezTo>
                    <a:pt x="220172" y="173784"/>
                    <a:pt x="219519" y="174201"/>
                    <a:pt x="218867" y="174593"/>
                  </a:cubicBezTo>
                  <a:cubicBezTo>
                    <a:pt x="218215" y="175010"/>
                    <a:pt x="217562" y="175428"/>
                    <a:pt x="216910" y="175819"/>
                  </a:cubicBezTo>
                  <a:lnTo>
                    <a:pt x="214927" y="176993"/>
                  </a:lnTo>
                  <a:lnTo>
                    <a:pt x="213935" y="177567"/>
                  </a:lnTo>
                  <a:lnTo>
                    <a:pt x="212943" y="178142"/>
                  </a:lnTo>
                  <a:lnTo>
                    <a:pt x="210908" y="179238"/>
                  </a:lnTo>
                  <a:cubicBezTo>
                    <a:pt x="210229" y="179603"/>
                    <a:pt x="209551" y="179968"/>
                    <a:pt x="208872" y="180308"/>
                  </a:cubicBezTo>
                  <a:cubicBezTo>
                    <a:pt x="208194" y="180647"/>
                    <a:pt x="207515" y="181012"/>
                    <a:pt x="206811" y="181325"/>
                  </a:cubicBezTo>
                  <a:lnTo>
                    <a:pt x="204723" y="182317"/>
                  </a:lnTo>
                  <a:cubicBezTo>
                    <a:pt x="199165" y="184900"/>
                    <a:pt x="193450" y="187119"/>
                    <a:pt x="187604" y="188997"/>
                  </a:cubicBezTo>
                  <a:cubicBezTo>
                    <a:pt x="181811" y="190876"/>
                    <a:pt x="175887" y="192416"/>
                    <a:pt x="169911" y="193643"/>
                  </a:cubicBezTo>
                  <a:cubicBezTo>
                    <a:pt x="175992" y="192364"/>
                    <a:pt x="182020" y="190772"/>
                    <a:pt x="187917" y="188815"/>
                  </a:cubicBezTo>
                  <a:cubicBezTo>
                    <a:pt x="188648" y="188580"/>
                    <a:pt x="189405" y="188345"/>
                    <a:pt x="190136" y="188084"/>
                  </a:cubicBezTo>
                  <a:lnTo>
                    <a:pt x="192328" y="187301"/>
                  </a:lnTo>
                  <a:lnTo>
                    <a:pt x="193424" y="186910"/>
                  </a:lnTo>
                  <a:lnTo>
                    <a:pt x="194520" y="186492"/>
                  </a:lnTo>
                  <a:lnTo>
                    <a:pt x="196686" y="185657"/>
                  </a:lnTo>
                  <a:cubicBezTo>
                    <a:pt x="197416" y="185370"/>
                    <a:pt x="198121" y="185083"/>
                    <a:pt x="198825" y="184770"/>
                  </a:cubicBezTo>
                  <a:cubicBezTo>
                    <a:pt x="199556" y="184483"/>
                    <a:pt x="200287" y="184196"/>
                    <a:pt x="200991" y="183883"/>
                  </a:cubicBezTo>
                  <a:cubicBezTo>
                    <a:pt x="202401" y="183256"/>
                    <a:pt x="203836" y="182630"/>
                    <a:pt x="205219" y="181952"/>
                  </a:cubicBezTo>
                  <a:cubicBezTo>
                    <a:pt x="210803" y="179316"/>
                    <a:pt x="216205" y="176263"/>
                    <a:pt x="221320" y="172818"/>
                  </a:cubicBezTo>
                  <a:cubicBezTo>
                    <a:pt x="226435" y="169373"/>
                    <a:pt x="231210" y="165485"/>
                    <a:pt x="235595" y="161205"/>
                  </a:cubicBezTo>
                  <a:cubicBezTo>
                    <a:pt x="239979" y="156900"/>
                    <a:pt x="243893" y="152176"/>
                    <a:pt x="247286" y="147061"/>
                  </a:cubicBezTo>
                  <a:lnTo>
                    <a:pt x="248512" y="145130"/>
                  </a:lnTo>
                  <a:cubicBezTo>
                    <a:pt x="248930" y="144504"/>
                    <a:pt x="249295" y="143825"/>
                    <a:pt x="249686" y="143173"/>
                  </a:cubicBezTo>
                  <a:lnTo>
                    <a:pt x="250287" y="142208"/>
                  </a:lnTo>
                  <a:cubicBezTo>
                    <a:pt x="250469" y="141868"/>
                    <a:pt x="250678" y="141529"/>
                    <a:pt x="250835" y="141216"/>
                  </a:cubicBezTo>
                  <a:lnTo>
                    <a:pt x="251904" y="139180"/>
                  </a:lnTo>
                  <a:cubicBezTo>
                    <a:pt x="252270" y="138502"/>
                    <a:pt x="252583" y="137823"/>
                    <a:pt x="252922" y="137119"/>
                  </a:cubicBezTo>
                  <a:lnTo>
                    <a:pt x="253888" y="135057"/>
                  </a:lnTo>
                  <a:lnTo>
                    <a:pt x="254775" y="132943"/>
                  </a:lnTo>
                  <a:cubicBezTo>
                    <a:pt x="255062" y="132239"/>
                    <a:pt x="255375" y="131534"/>
                    <a:pt x="255610" y="130830"/>
                  </a:cubicBezTo>
                  <a:lnTo>
                    <a:pt x="256393" y="128664"/>
                  </a:lnTo>
                  <a:cubicBezTo>
                    <a:pt x="256523" y="128298"/>
                    <a:pt x="256628" y="127933"/>
                    <a:pt x="256732" y="127568"/>
                  </a:cubicBezTo>
                  <a:lnTo>
                    <a:pt x="257071" y="126472"/>
                  </a:lnTo>
                  <a:lnTo>
                    <a:pt x="257385" y="125376"/>
                  </a:lnTo>
                  <a:cubicBezTo>
                    <a:pt x="257515" y="125010"/>
                    <a:pt x="257619" y="124645"/>
                    <a:pt x="257698" y="124280"/>
                  </a:cubicBezTo>
                  <a:lnTo>
                    <a:pt x="258246" y="122088"/>
                  </a:lnTo>
                  <a:cubicBezTo>
                    <a:pt x="258324" y="121696"/>
                    <a:pt x="258428" y="121331"/>
                    <a:pt x="258507" y="120965"/>
                  </a:cubicBezTo>
                  <a:lnTo>
                    <a:pt x="258715" y="119843"/>
                  </a:lnTo>
                  <a:lnTo>
                    <a:pt x="259064" y="118196"/>
                  </a:lnTo>
                  <a:close/>
                  <a:moveTo>
                    <a:pt x="156264" y="0"/>
                  </a:moveTo>
                  <a:cubicBezTo>
                    <a:pt x="155080" y="0"/>
                    <a:pt x="153896" y="39"/>
                    <a:pt x="152714" y="115"/>
                  </a:cubicBezTo>
                  <a:lnTo>
                    <a:pt x="151435" y="220"/>
                  </a:lnTo>
                  <a:cubicBezTo>
                    <a:pt x="151018" y="272"/>
                    <a:pt x="150600" y="350"/>
                    <a:pt x="150209" y="402"/>
                  </a:cubicBezTo>
                  <a:cubicBezTo>
                    <a:pt x="149400" y="507"/>
                    <a:pt x="148643" y="637"/>
                    <a:pt x="147938" y="768"/>
                  </a:cubicBezTo>
                  <a:cubicBezTo>
                    <a:pt x="146503" y="1107"/>
                    <a:pt x="145251" y="1420"/>
                    <a:pt x="144233" y="1733"/>
                  </a:cubicBezTo>
                  <a:cubicBezTo>
                    <a:pt x="142197" y="2464"/>
                    <a:pt x="141049" y="3090"/>
                    <a:pt x="141127" y="3534"/>
                  </a:cubicBezTo>
                  <a:cubicBezTo>
                    <a:pt x="141154" y="3743"/>
                    <a:pt x="141519" y="3899"/>
                    <a:pt x="142197" y="4030"/>
                  </a:cubicBezTo>
                  <a:cubicBezTo>
                    <a:pt x="142641" y="4082"/>
                    <a:pt x="143059" y="4134"/>
                    <a:pt x="143502" y="4160"/>
                  </a:cubicBezTo>
                  <a:cubicBezTo>
                    <a:pt x="143763" y="4186"/>
                    <a:pt x="144050" y="4186"/>
                    <a:pt x="144363" y="4186"/>
                  </a:cubicBezTo>
                  <a:cubicBezTo>
                    <a:pt x="144676" y="4186"/>
                    <a:pt x="144990" y="4212"/>
                    <a:pt x="145355" y="4239"/>
                  </a:cubicBezTo>
                  <a:cubicBezTo>
                    <a:pt x="146086" y="4291"/>
                    <a:pt x="146895" y="4317"/>
                    <a:pt x="147808" y="4343"/>
                  </a:cubicBezTo>
                  <a:cubicBezTo>
                    <a:pt x="148278" y="4343"/>
                    <a:pt x="148747" y="4395"/>
                    <a:pt x="149269" y="4421"/>
                  </a:cubicBezTo>
                  <a:lnTo>
                    <a:pt x="150887" y="4526"/>
                  </a:lnTo>
                  <a:cubicBezTo>
                    <a:pt x="151435" y="4552"/>
                    <a:pt x="152036" y="4630"/>
                    <a:pt x="152636" y="4708"/>
                  </a:cubicBezTo>
                  <a:lnTo>
                    <a:pt x="154593" y="4891"/>
                  </a:lnTo>
                  <a:cubicBezTo>
                    <a:pt x="155950" y="5126"/>
                    <a:pt x="157385" y="5282"/>
                    <a:pt x="158951" y="5648"/>
                  </a:cubicBezTo>
                  <a:lnTo>
                    <a:pt x="160204" y="5804"/>
                  </a:lnTo>
                  <a:cubicBezTo>
                    <a:pt x="160621" y="5883"/>
                    <a:pt x="161065" y="5987"/>
                    <a:pt x="161534" y="6065"/>
                  </a:cubicBezTo>
                  <a:lnTo>
                    <a:pt x="162996" y="6378"/>
                  </a:lnTo>
                  <a:cubicBezTo>
                    <a:pt x="163492" y="6457"/>
                    <a:pt x="163987" y="6613"/>
                    <a:pt x="164483" y="6744"/>
                  </a:cubicBezTo>
                  <a:lnTo>
                    <a:pt x="166023" y="7109"/>
                  </a:lnTo>
                  <a:lnTo>
                    <a:pt x="167536" y="7579"/>
                  </a:lnTo>
                  <a:cubicBezTo>
                    <a:pt x="168032" y="7735"/>
                    <a:pt x="168528" y="7866"/>
                    <a:pt x="169024" y="8049"/>
                  </a:cubicBezTo>
                  <a:lnTo>
                    <a:pt x="170459" y="8544"/>
                  </a:lnTo>
                  <a:cubicBezTo>
                    <a:pt x="170929" y="8701"/>
                    <a:pt x="171399" y="8858"/>
                    <a:pt x="171842" y="9014"/>
                  </a:cubicBezTo>
                  <a:lnTo>
                    <a:pt x="173095" y="9510"/>
                  </a:lnTo>
                  <a:cubicBezTo>
                    <a:pt x="173904" y="9823"/>
                    <a:pt x="174608" y="10110"/>
                    <a:pt x="175209" y="10371"/>
                  </a:cubicBezTo>
                  <a:lnTo>
                    <a:pt x="177140" y="11180"/>
                  </a:lnTo>
                  <a:cubicBezTo>
                    <a:pt x="178907" y="12522"/>
                    <a:pt x="177990" y="12675"/>
                    <a:pt x="176689" y="12675"/>
                  </a:cubicBezTo>
                  <a:cubicBezTo>
                    <a:pt x="176472" y="12675"/>
                    <a:pt x="176245" y="12671"/>
                    <a:pt x="176018" y="12668"/>
                  </a:cubicBezTo>
                  <a:lnTo>
                    <a:pt x="176018" y="12668"/>
                  </a:lnTo>
                  <a:cubicBezTo>
                    <a:pt x="180637" y="14703"/>
                    <a:pt x="185203" y="17052"/>
                    <a:pt x="189796" y="19426"/>
                  </a:cubicBezTo>
                  <a:cubicBezTo>
                    <a:pt x="194389" y="21801"/>
                    <a:pt x="198956" y="24202"/>
                    <a:pt x="203444" y="26733"/>
                  </a:cubicBezTo>
                  <a:cubicBezTo>
                    <a:pt x="212369" y="31796"/>
                    <a:pt x="220929" y="37433"/>
                    <a:pt x="228523" y="44139"/>
                  </a:cubicBezTo>
                  <a:cubicBezTo>
                    <a:pt x="228992" y="44557"/>
                    <a:pt x="229488" y="44948"/>
                    <a:pt x="229958" y="45392"/>
                  </a:cubicBezTo>
                  <a:lnTo>
                    <a:pt x="231341" y="46697"/>
                  </a:lnTo>
                  <a:cubicBezTo>
                    <a:pt x="232254" y="47558"/>
                    <a:pt x="233115" y="48471"/>
                    <a:pt x="234029" y="49332"/>
                  </a:cubicBezTo>
                  <a:cubicBezTo>
                    <a:pt x="234968" y="50219"/>
                    <a:pt x="235777" y="51185"/>
                    <a:pt x="236638" y="52098"/>
                  </a:cubicBezTo>
                  <a:cubicBezTo>
                    <a:pt x="237082" y="52568"/>
                    <a:pt x="237500" y="53012"/>
                    <a:pt x="237917" y="53481"/>
                  </a:cubicBezTo>
                  <a:lnTo>
                    <a:pt x="239144" y="54943"/>
                  </a:lnTo>
                  <a:cubicBezTo>
                    <a:pt x="242406" y="58779"/>
                    <a:pt x="245354" y="62850"/>
                    <a:pt x="247990" y="67156"/>
                  </a:cubicBezTo>
                  <a:cubicBezTo>
                    <a:pt x="251359" y="72698"/>
                    <a:pt x="254130" y="78588"/>
                    <a:pt x="256163" y="84693"/>
                  </a:cubicBezTo>
                  <a:lnTo>
                    <a:pt x="256163" y="84693"/>
                  </a:lnTo>
                  <a:cubicBezTo>
                    <a:pt x="254097" y="78580"/>
                    <a:pt x="251284" y="72681"/>
                    <a:pt x="247886" y="67130"/>
                  </a:cubicBezTo>
                  <a:cubicBezTo>
                    <a:pt x="245198" y="62824"/>
                    <a:pt x="242197" y="58727"/>
                    <a:pt x="238883" y="54891"/>
                  </a:cubicBezTo>
                  <a:lnTo>
                    <a:pt x="237656" y="53429"/>
                  </a:lnTo>
                  <a:lnTo>
                    <a:pt x="236351" y="52046"/>
                  </a:lnTo>
                  <a:lnTo>
                    <a:pt x="235047" y="50637"/>
                  </a:lnTo>
                  <a:cubicBezTo>
                    <a:pt x="234603" y="50167"/>
                    <a:pt x="234133" y="49750"/>
                    <a:pt x="233690" y="49280"/>
                  </a:cubicBezTo>
                  <a:lnTo>
                    <a:pt x="232333" y="47949"/>
                  </a:lnTo>
                  <a:cubicBezTo>
                    <a:pt x="231889" y="47506"/>
                    <a:pt x="231419" y="47062"/>
                    <a:pt x="230949" y="46644"/>
                  </a:cubicBezTo>
                  <a:lnTo>
                    <a:pt x="229540" y="45340"/>
                  </a:lnTo>
                  <a:lnTo>
                    <a:pt x="228105" y="44087"/>
                  </a:lnTo>
                  <a:cubicBezTo>
                    <a:pt x="224217" y="40721"/>
                    <a:pt x="220120" y="37641"/>
                    <a:pt x="215840" y="34797"/>
                  </a:cubicBezTo>
                  <a:cubicBezTo>
                    <a:pt x="211586" y="31900"/>
                    <a:pt x="207124" y="29264"/>
                    <a:pt x="202583" y="26733"/>
                  </a:cubicBezTo>
                  <a:cubicBezTo>
                    <a:pt x="198016" y="24202"/>
                    <a:pt x="193397" y="21775"/>
                    <a:pt x="188700" y="19400"/>
                  </a:cubicBezTo>
                  <a:cubicBezTo>
                    <a:pt x="184003" y="17026"/>
                    <a:pt x="179332" y="14677"/>
                    <a:pt x="174608" y="12668"/>
                  </a:cubicBezTo>
                  <a:cubicBezTo>
                    <a:pt x="173826" y="12720"/>
                    <a:pt x="173486" y="12928"/>
                    <a:pt x="174321" y="13607"/>
                  </a:cubicBezTo>
                  <a:cubicBezTo>
                    <a:pt x="175026" y="14129"/>
                    <a:pt x="175783" y="14599"/>
                    <a:pt x="176540" y="15016"/>
                  </a:cubicBezTo>
                  <a:cubicBezTo>
                    <a:pt x="177088" y="15355"/>
                    <a:pt x="177740" y="15695"/>
                    <a:pt x="178497" y="16112"/>
                  </a:cubicBezTo>
                  <a:cubicBezTo>
                    <a:pt x="179280" y="16556"/>
                    <a:pt x="180167" y="17026"/>
                    <a:pt x="181132" y="17547"/>
                  </a:cubicBezTo>
                  <a:cubicBezTo>
                    <a:pt x="181811" y="17939"/>
                    <a:pt x="182620" y="18383"/>
                    <a:pt x="183533" y="18878"/>
                  </a:cubicBezTo>
                  <a:cubicBezTo>
                    <a:pt x="184421" y="19374"/>
                    <a:pt x="185438" y="19922"/>
                    <a:pt x="186534" y="20522"/>
                  </a:cubicBezTo>
                  <a:lnTo>
                    <a:pt x="194102" y="24515"/>
                  </a:lnTo>
                  <a:cubicBezTo>
                    <a:pt x="199713" y="27490"/>
                    <a:pt x="206289" y="31039"/>
                    <a:pt x="212839" y="35240"/>
                  </a:cubicBezTo>
                  <a:cubicBezTo>
                    <a:pt x="216127" y="37328"/>
                    <a:pt x="219389" y="39572"/>
                    <a:pt x="222521" y="41999"/>
                  </a:cubicBezTo>
                  <a:cubicBezTo>
                    <a:pt x="225600" y="44374"/>
                    <a:pt x="228575" y="46931"/>
                    <a:pt x="231393" y="49619"/>
                  </a:cubicBezTo>
                  <a:lnTo>
                    <a:pt x="233429" y="51603"/>
                  </a:lnTo>
                  <a:lnTo>
                    <a:pt x="235334" y="53638"/>
                  </a:lnTo>
                  <a:lnTo>
                    <a:pt x="236273" y="54656"/>
                  </a:lnTo>
                  <a:lnTo>
                    <a:pt x="237160" y="55700"/>
                  </a:lnTo>
                  <a:lnTo>
                    <a:pt x="238909" y="57735"/>
                  </a:lnTo>
                  <a:lnTo>
                    <a:pt x="240527" y="59797"/>
                  </a:lnTo>
                  <a:cubicBezTo>
                    <a:pt x="241049" y="60475"/>
                    <a:pt x="241570" y="61128"/>
                    <a:pt x="242040" y="61806"/>
                  </a:cubicBezTo>
                  <a:cubicBezTo>
                    <a:pt x="243006" y="63163"/>
                    <a:pt x="243945" y="64442"/>
                    <a:pt x="244754" y="65747"/>
                  </a:cubicBezTo>
                  <a:lnTo>
                    <a:pt x="245589" y="67077"/>
                  </a:lnTo>
                  <a:cubicBezTo>
                    <a:pt x="245850" y="67521"/>
                    <a:pt x="246163" y="67965"/>
                    <a:pt x="246398" y="68434"/>
                  </a:cubicBezTo>
                  <a:lnTo>
                    <a:pt x="247964" y="71148"/>
                  </a:lnTo>
                  <a:cubicBezTo>
                    <a:pt x="248225" y="71618"/>
                    <a:pt x="248460" y="72088"/>
                    <a:pt x="248695" y="72558"/>
                  </a:cubicBezTo>
                  <a:lnTo>
                    <a:pt x="249399" y="73941"/>
                  </a:lnTo>
                  <a:cubicBezTo>
                    <a:pt x="249634" y="74410"/>
                    <a:pt x="249895" y="74854"/>
                    <a:pt x="250130" y="75350"/>
                  </a:cubicBezTo>
                  <a:lnTo>
                    <a:pt x="250782" y="76785"/>
                  </a:lnTo>
                  <a:lnTo>
                    <a:pt x="251435" y="78220"/>
                  </a:lnTo>
                  <a:lnTo>
                    <a:pt x="251748" y="78925"/>
                  </a:lnTo>
                  <a:lnTo>
                    <a:pt x="252035" y="79656"/>
                  </a:lnTo>
                  <a:lnTo>
                    <a:pt x="253209" y="82604"/>
                  </a:lnTo>
                  <a:cubicBezTo>
                    <a:pt x="253862" y="84588"/>
                    <a:pt x="254592" y="86545"/>
                    <a:pt x="255114" y="88580"/>
                  </a:cubicBezTo>
                  <a:lnTo>
                    <a:pt x="255532" y="90094"/>
                  </a:lnTo>
                  <a:cubicBezTo>
                    <a:pt x="255610" y="90355"/>
                    <a:pt x="255688" y="90616"/>
                    <a:pt x="255741" y="90877"/>
                  </a:cubicBezTo>
                  <a:lnTo>
                    <a:pt x="255897" y="91634"/>
                  </a:lnTo>
                  <a:lnTo>
                    <a:pt x="256236" y="93173"/>
                  </a:lnTo>
                  <a:lnTo>
                    <a:pt x="256393" y="93930"/>
                  </a:lnTo>
                  <a:cubicBezTo>
                    <a:pt x="256471" y="94191"/>
                    <a:pt x="256523" y="94452"/>
                    <a:pt x="256550" y="94713"/>
                  </a:cubicBezTo>
                  <a:lnTo>
                    <a:pt x="257045" y="97792"/>
                  </a:lnTo>
                  <a:cubicBezTo>
                    <a:pt x="257150" y="98314"/>
                    <a:pt x="257202" y="98836"/>
                    <a:pt x="257254" y="99358"/>
                  </a:cubicBezTo>
                  <a:lnTo>
                    <a:pt x="257411" y="100924"/>
                  </a:lnTo>
                  <a:cubicBezTo>
                    <a:pt x="257463" y="101446"/>
                    <a:pt x="257541" y="101942"/>
                    <a:pt x="257567" y="102463"/>
                  </a:cubicBezTo>
                  <a:lnTo>
                    <a:pt x="257619" y="104029"/>
                  </a:lnTo>
                  <a:cubicBezTo>
                    <a:pt x="257672" y="105073"/>
                    <a:pt x="257750" y="106117"/>
                    <a:pt x="257698" y="107161"/>
                  </a:cubicBezTo>
                  <a:lnTo>
                    <a:pt x="257646" y="110292"/>
                  </a:lnTo>
                  <a:lnTo>
                    <a:pt x="257385" y="113424"/>
                  </a:lnTo>
                  <a:cubicBezTo>
                    <a:pt x="256445" y="121853"/>
                    <a:pt x="253992" y="130047"/>
                    <a:pt x="250156" y="137615"/>
                  </a:cubicBezTo>
                  <a:cubicBezTo>
                    <a:pt x="246242" y="145287"/>
                    <a:pt x="241179" y="152333"/>
                    <a:pt x="235151" y="158491"/>
                  </a:cubicBezTo>
                  <a:cubicBezTo>
                    <a:pt x="232124" y="161597"/>
                    <a:pt x="228862" y="164493"/>
                    <a:pt x="225443" y="167129"/>
                  </a:cubicBezTo>
                  <a:cubicBezTo>
                    <a:pt x="221972" y="169817"/>
                    <a:pt x="218371" y="172270"/>
                    <a:pt x="214640" y="174514"/>
                  </a:cubicBezTo>
                  <a:cubicBezTo>
                    <a:pt x="210882" y="176758"/>
                    <a:pt x="207020" y="178820"/>
                    <a:pt x="203053" y="180673"/>
                  </a:cubicBezTo>
                  <a:cubicBezTo>
                    <a:pt x="199060" y="182526"/>
                    <a:pt x="194989" y="184196"/>
                    <a:pt x="190866" y="185683"/>
                  </a:cubicBezTo>
                  <a:cubicBezTo>
                    <a:pt x="186743" y="187171"/>
                    <a:pt x="182542" y="188476"/>
                    <a:pt x="178314" y="189624"/>
                  </a:cubicBezTo>
                  <a:cubicBezTo>
                    <a:pt x="177270" y="189937"/>
                    <a:pt x="176200" y="190172"/>
                    <a:pt x="175156" y="190433"/>
                  </a:cubicBezTo>
                  <a:lnTo>
                    <a:pt x="173565" y="190850"/>
                  </a:lnTo>
                  <a:cubicBezTo>
                    <a:pt x="173017" y="190981"/>
                    <a:pt x="172495" y="191111"/>
                    <a:pt x="171973" y="191216"/>
                  </a:cubicBezTo>
                  <a:cubicBezTo>
                    <a:pt x="169833" y="191685"/>
                    <a:pt x="167719" y="192155"/>
                    <a:pt x="165579" y="192546"/>
                  </a:cubicBezTo>
                  <a:cubicBezTo>
                    <a:pt x="161326" y="193408"/>
                    <a:pt x="157020" y="194008"/>
                    <a:pt x="152766" y="194504"/>
                  </a:cubicBezTo>
                  <a:cubicBezTo>
                    <a:pt x="150626" y="194712"/>
                    <a:pt x="148486" y="194973"/>
                    <a:pt x="146347" y="195104"/>
                  </a:cubicBezTo>
                  <a:cubicBezTo>
                    <a:pt x="145277" y="195156"/>
                    <a:pt x="144233" y="195260"/>
                    <a:pt x="143163" y="195313"/>
                  </a:cubicBezTo>
                  <a:lnTo>
                    <a:pt x="139953" y="195469"/>
                  </a:lnTo>
                  <a:cubicBezTo>
                    <a:pt x="137482" y="195565"/>
                    <a:pt x="135011" y="195613"/>
                    <a:pt x="132543" y="195613"/>
                  </a:cubicBezTo>
                  <a:cubicBezTo>
                    <a:pt x="110245" y="195613"/>
                    <a:pt x="88100" y="191696"/>
                    <a:pt x="67120" y="184013"/>
                  </a:cubicBezTo>
                  <a:cubicBezTo>
                    <a:pt x="55533" y="179733"/>
                    <a:pt x="44416" y="174279"/>
                    <a:pt x="33952" y="167703"/>
                  </a:cubicBezTo>
                  <a:lnTo>
                    <a:pt x="31994" y="166477"/>
                  </a:lnTo>
                  <a:cubicBezTo>
                    <a:pt x="31368" y="166059"/>
                    <a:pt x="30716" y="165642"/>
                    <a:pt x="30116" y="165224"/>
                  </a:cubicBezTo>
                  <a:cubicBezTo>
                    <a:pt x="29489" y="164780"/>
                    <a:pt x="28863" y="164363"/>
                    <a:pt x="28289" y="163945"/>
                  </a:cubicBezTo>
                  <a:lnTo>
                    <a:pt x="27375" y="163293"/>
                  </a:lnTo>
                  <a:lnTo>
                    <a:pt x="26514" y="162641"/>
                  </a:lnTo>
                  <a:cubicBezTo>
                    <a:pt x="24244" y="160944"/>
                    <a:pt x="22130" y="159065"/>
                    <a:pt x="20173" y="157030"/>
                  </a:cubicBezTo>
                  <a:cubicBezTo>
                    <a:pt x="18399" y="155177"/>
                    <a:pt x="16859" y="153090"/>
                    <a:pt x="15632" y="150819"/>
                  </a:cubicBezTo>
                  <a:cubicBezTo>
                    <a:pt x="15476" y="150558"/>
                    <a:pt x="15371" y="150271"/>
                    <a:pt x="15241" y="150010"/>
                  </a:cubicBezTo>
                  <a:lnTo>
                    <a:pt x="15032" y="149593"/>
                  </a:lnTo>
                  <a:cubicBezTo>
                    <a:pt x="14980" y="149462"/>
                    <a:pt x="14902" y="149332"/>
                    <a:pt x="14876" y="149201"/>
                  </a:cubicBezTo>
                  <a:lnTo>
                    <a:pt x="14536" y="148366"/>
                  </a:lnTo>
                  <a:cubicBezTo>
                    <a:pt x="14484" y="148210"/>
                    <a:pt x="14432" y="148079"/>
                    <a:pt x="14380" y="147949"/>
                  </a:cubicBezTo>
                  <a:lnTo>
                    <a:pt x="14249" y="147531"/>
                  </a:lnTo>
                  <a:cubicBezTo>
                    <a:pt x="13884" y="146409"/>
                    <a:pt x="13649" y="145287"/>
                    <a:pt x="13545" y="144139"/>
                  </a:cubicBezTo>
                  <a:cubicBezTo>
                    <a:pt x="13205" y="140798"/>
                    <a:pt x="13701" y="137406"/>
                    <a:pt x="14980" y="134300"/>
                  </a:cubicBezTo>
                  <a:cubicBezTo>
                    <a:pt x="16337" y="130934"/>
                    <a:pt x="18320" y="127855"/>
                    <a:pt x="20825" y="125245"/>
                  </a:cubicBezTo>
                  <a:cubicBezTo>
                    <a:pt x="21452" y="124593"/>
                    <a:pt x="22104" y="123940"/>
                    <a:pt x="22809" y="123366"/>
                  </a:cubicBezTo>
                  <a:cubicBezTo>
                    <a:pt x="23487" y="122766"/>
                    <a:pt x="24218" y="122192"/>
                    <a:pt x="24975" y="121670"/>
                  </a:cubicBezTo>
                  <a:lnTo>
                    <a:pt x="26123" y="120861"/>
                  </a:lnTo>
                  <a:cubicBezTo>
                    <a:pt x="26514" y="120600"/>
                    <a:pt x="26932" y="120365"/>
                    <a:pt x="27349" y="120130"/>
                  </a:cubicBezTo>
                  <a:cubicBezTo>
                    <a:pt x="27532" y="120000"/>
                    <a:pt x="27741" y="119869"/>
                    <a:pt x="27950" y="119765"/>
                  </a:cubicBezTo>
                  <a:lnTo>
                    <a:pt x="28576" y="119426"/>
                  </a:lnTo>
                  <a:cubicBezTo>
                    <a:pt x="29020" y="119217"/>
                    <a:pt x="29411" y="118956"/>
                    <a:pt x="29855" y="118747"/>
                  </a:cubicBezTo>
                  <a:cubicBezTo>
                    <a:pt x="31603" y="117886"/>
                    <a:pt x="33430" y="117129"/>
                    <a:pt x="35283" y="116503"/>
                  </a:cubicBezTo>
                  <a:cubicBezTo>
                    <a:pt x="37188" y="115877"/>
                    <a:pt x="39119" y="115355"/>
                    <a:pt x="41076" y="114911"/>
                  </a:cubicBezTo>
                  <a:cubicBezTo>
                    <a:pt x="43059" y="114494"/>
                    <a:pt x="45095" y="114154"/>
                    <a:pt x="47130" y="113920"/>
                  </a:cubicBezTo>
                  <a:cubicBezTo>
                    <a:pt x="49192" y="113685"/>
                    <a:pt x="51279" y="113528"/>
                    <a:pt x="53367" y="113424"/>
                  </a:cubicBezTo>
                  <a:cubicBezTo>
                    <a:pt x="54911" y="113366"/>
                    <a:pt x="56477" y="113344"/>
                    <a:pt x="58063" y="113344"/>
                  </a:cubicBezTo>
                  <a:cubicBezTo>
                    <a:pt x="60793" y="113344"/>
                    <a:pt x="63586" y="113410"/>
                    <a:pt x="66441" y="113476"/>
                  </a:cubicBezTo>
                  <a:cubicBezTo>
                    <a:pt x="68784" y="113530"/>
                    <a:pt x="71162" y="113577"/>
                    <a:pt x="73578" y="113577"/>
                  </a:cubicBezTo>
                  <a:cubicBezTo>
                    <a:pt x="75819" y="113577"/>
                    <a:pt x="78092" y="113537"/>
                    <a:pt x="80402" y="113424"/>
                  </a:cubicBezTo>
                  <a:cubicBezTo>
                    <a:pt x="85361" y="113215"/>
                    <a:pt x="90267" y="112432"/>
                    <a:pt x="95068" y="111101"/>
                  </a:cubicBezTo>
                  <a:cubicBezTo>
                    <a:pt x="95355" y="110997"/>
                    <a:pt x="95668" y="110919"/>
                    <a:pt x="95982" y="110840"/>
                  </a:cubicBezTo>
                  <a:lnTo>
                    <a:pt x="96895" y="110501"/>
                  </a:lnTo>
                  <a:lnTo>
                    <a:pt x="98722" y="109875"/>
                  </a:lnTo>
                  <a:cubicBezTo>
                    <a:pt x="99322" y="109640"/>
                    <a:pt x="99922" y="109379"/>
                    <a:pt x="100496" y="109118"/>
                  </a:cubicBezTo>
                  <a:lnTo>
                    <a:pt x="101410" y="108753"/>
                  </a:lnTo>
                  <a:lnTo>
                    <a:pt x="101853" y="108544"/>
                  </a:lnTo>
                  <a:cubicBezTo>
                    <a:pt x="102010" y="108492"/>
                    <a:pt x="102140" y="108413"/>
                    <a:pt x="102297" y="108335"/>
                  </a:cubicBezTo>
                  <a:cubicBezTo>
                    <a:pt x="103471" y="107761"/>
                    <a:pt x="104619" y="107109"/>
                    <a:pt x="105741" y="106430"/>
                  </a:cubicBezTo>
                  <a:cubicBezTo>
                    <a:pt x="106316" y="106065"/>
                    <a:pt x="106864" y="105725"/>
                    <a:pt x="107412" y="105360"/>
                  </a:cubicBezTo>
                  <a:lnTo>
                    <a:pt x="109003" y="104212"/>
                  </a:lnTo>
                  <a:cubicBezTo>
                    <a:pt x="117171" y="98027"/>
                    <a:pt x="122939" y="89181"/>
                    <a:pt x="125313" y="79212"/>
                  </a:cubicBezTo>
                  <a:cubicBezTo>
                    <a:pt x="125626" y="77986"/>
                    <a:pt x="125809" y="76759"/>
                    <a:pt x="126018" y="75506"/>
                  </a:cubicBezTo>
                  <a:cubicBezTo>
                    <a:pt x="126122" y="74906"/>
                    <a:pt x="126175" y="74280"/>
                    <a:pt x="126227" y="73654"/>
                  </a:cubicBezTo>
                  <a:lnTo>
                    <a:pt x="126383" y="71775"/>
                  </a:lnTo>
                  <a:cubicBezTo>
                    <a:pt x="126409" y="71148"/>
                    <a:pt x="126409" y="70522"/>
                    <a:pt x="126409" y="69896"/>
                  </a:cubicBezTo>
                  <a:cubicBezTo>
                    <a:pt x="126409" y="69269"/>
                    <a:pt x="126435" y="68643"/>
                    <a:pt x="126409" y="68043"/>
                  </a:cubicBezTo>
                  <a:lnTo>
                    <a:pt x="126357" y="67130"/>
                  </a:lnTo>
                  <a:lnTo>
                    <a:pt x="126279" y="66242"/>
                  </a:lnTo>
                  <a:cubicBezTo>
                    <a:pt x="126253" y="65616"/>
                    <a:pt x="126175" y="65042"/>
                    <a:pt x="126122" y="64442"/>
                  </a:cubicBezTo>
                  <a:cubicBezTo>
                    <a:pt x="125548" y="59744"/>
                    <a:pt x="124452" y="55517"/>
                    <a:pt x="123408" y="51603"/>
                  </a:cubicBezTo>
                  <a:cubicBezTo>
                    <a:pt x="122338" y="47662"/>
                    <a:pt x="121321" y="44009"/>
                    <a:pt x="120668" y="40616"/>
                  </a:cubicBezTo>
                  <a:cubicBezTo>
                    <a:pt x="120016" y="37198"/>
                    <a:pt x="119781" y="34066"/>
                    <a:pt x="120094" y="31222"/>
                  </a:cubicBezTo>
                  <a:cubicBezTo>
                    <a:pt x="120120" y="31039"/>
                    <a:pt x="120146" y="30882"/>
                    <a:pt x="120172" y="30700"/>
                  </a:cubicBezTo>
                  <a:lnTo>
                    <a:pt x="120251" y="30178"/>
                  </a:lnTo>
                  <a:cubicBezTo>
                    <a:pt x="120303" y="29813"/>
                    <a:pt x="120381" y="29473"/>
                    <a:pt x="120460" y="29134"/>
                  </a:cubicBezTo>
                  <a:cubicBezTo>
                    <a:pt x="120590" y="28482"/>
                    <a:pt x="120773" y="27829"/>
                    <a:pt x="121008" y="27177"/>
                  </a:cubicBezTo>
                  <a:cubicBezTo>
                    <a:pt x="121451" y="25898"/>
                    <a:pt x="122051" y="24672"/>
                    <a:pt x="122756" y="23497"/>
                  </a:cubicBezTo>
                  <a:cubicBezTo>
                    <a:pt x="123982" y="21514"/>
                    <a:pt x="125470" y="19713"/>
                    <a:pt x="127218" y="18174"/>
                  </a:cubicBezTo>
                  <a:cubicBezTo>
                    <a:pt x="128001" y="17417"/>
                    <a:pt x="128836" y="16765"/>
                    <a:pt x="129645" y="16164"/>
                  </a:cubicBezTo>
                  <a:cubicBezTo>
                    <a:pt x="130454" y="15564"/>
                    <a:pt x="131263" y="15016"/>
                    <a:pt x="132020" y="14520"/>
                  </a:cubicBezTo>
                  <a:cubicBezTo>
                    <a:pt x="134473" y="13033"/>
                    <a:pt x="137030" y="11754"/>
                    <a:pt x="139718" y="10710"/>
                  </a:cubicBezTo>
                  <a:cubicBezTo>
                    <a:pt x="140658" y="10319"/>
                    <a:pt x="141414" y="10032"/>
                    <a:pt x="141989" y="9745"/>
                  </a:cubicBezTo>
                  <a:lnTo>
                    <a:pt x="142197" y="9666"/>
                  </a:lnTo>
                  <a:lnTo>
                    <a:pt x="142406" y="9562"/>
                  </a:lnTo>
                  <a:cubicBezTo>
                    <a:pt x="142537" y="9484"/>
                    <a:pt x="142667" y="9432"/>
                    <a:pt x="142771" y="9379"/>
                  </a:cubicBezTo>
                  <a:cubicBezTo>
                    <a:pt x="142928" y="9275"/>
                    <a:pt x="143111" y="9171"/>
                    <a:pt x="143241" y="9040"/>
                  </a:cubicBezTo>
                  <a:cubicBezTo>
                    <a:pt x="143659" y="8649"/>
                    <a:pt x="143215" y="8388"/>
                    <a:pt x="141963" y="8257"/>
                  </a:cubicBezTo>
                  <a:cubicBezTo>
                    <a:pt x="141591" y="8216"/>
                    <a:pt x="141146" y="8190"/>
                    <a:pt x="140630" y="8190"/>
                  </a:cubicBezTo>
                  <a:cubicBezTo>
                    <a:pt x="139514" y="8190"/>
                    <a:pt x="138066" y="8310"/>
                    <a:pt x="136300" y="8649"/>
                  </a:cubicBezTo>
                  <a:cubicBezTo>
                    <a:pt x="133038" y="9301"/>
                    <a:pt x="129906" y="10475"/>
                    <a:pt x="126983" y="12093"/>
                  </a:cubicBezTo>
                  <a:cubicBezTo>
                    <a:pt x="125078" y="13163"/>
                    <a:pt x="123304" y="14416"/>
                    <a:pt x="121660" y="15851"/>
                  </a:cubicBezTo>
                  <a:cubicBezTo>
                    <a:pt x="120747" y="16660"/>
                    <a:pt x="119911" y="17521"/>
                    <a:pt x="119103" y="18409"/>
                  </a:cubicBezTo>
                  <a:cubicBezTo>
                    <a:pt x="118267" y="19400"/>
                    <a:pt x="117511" y="20418"/>
                    <a:pt x="116832" y="21514"/>
                  </a:cubicBezTo>
                  <a:cubicBezTo>
                    <a:pt x="115319" y="23889"/>
                    <a:pt x="114249" y="26551"/>
                    <a:pt x="113675" y="29291"/>
                  </a:cubicBezTo>
                  <a:cubicBezTo>
                    <a:pt x="113048" y="32370"/>
                    <a:pt x="112892" y="35501"/>
                    <a:pt x="113205" y="38607"/>
                  </a:cubicBezTo>
                  <a:lnTo>
                    <a:pt x="112031" y="38737"/>
                  </a:lnTo>
                  <a:cubicBezTo>
                    <a:pt x="111691" y="35684"/>
                    <a:pt x="111743" y="32605"/>
                    <a:pt x="112187" y="29578"/>
                  </a:cubicBezTo>
                  <a:cubicBezTo>
                    <a:pt x="112396" y="28273"/>
                    <a:pt x="112709" y="26968"/>
                    <a:pt x="113100" y="25689"/>
                  </a:cubicBezTo>
                  <a:cubicBezTo>
                    <a:pt x="113466" y="24567"/>
                    <a:pt x="113883" y="23445"/>
                    <a:pt x="114405" y="22375"/>
                  </a:cubicBezTo>
                  <a:cubicBezTo>
                    <a:pt x="115240" y="20548"/>
                    <a:pt x="116284" y="18852"/>
                    <a:pt x="117458" y="17234"/>
                  </a:cubicBezTo>
                  <a:cubicBezTo>
                    <a:pt x="118372" y="16034"/>
                    <a:pt x="119337" y="14860"/>
                    <a:pt x="120407" y="13764"/>
                  </a:cubicBezTo>
                  <a:cubicBezTo>
                    <a:pt x="122182" y="11885"/>
                    <a:pt x="123539" y="10763"/>
                    <a:pt x="124400" y="9954"/>
                  </a:cubicBezTo>
                  <a:cubicBezTo>
                    <a:pt x="125287" y="9118"/>
                    <a:pt x="125705" y="8675"/>
                    <a:pt x="125757" y="8362"/>
                  </a:cubicBezTo>
                  <a:cubicBezTo>
                    <a:pt x="125835" y="8020"/>
                    <a:pt x="125450" y="7937"/>
                    <a:pt x="124933" y="7937"/>
                  </a:cubicBezTo>
                  <a:cubicBezTo>
                    <a:pt x="124581" y="7937"/>
                    <a:pt x="124169" y="7975"/>
                    <a:pt x="123800" y="7996"/>
                  </a:cubicBezTo>
                  <a:cubicBezTo>
                    <a:pt x="123692" y="8003"/>
                    <a:pt x="123588" y="8006"/>
                    <a:pt x="123490" y="8006"/>
                  </a:cubicBezTo>
                  <a:cubicBezTo>
                    <a:pt x="122760" y="8006"/>
                    <a:pt x="122388" y="7784"/>
                    <a:pt x="123539" y="6587"/>
                  </a:cubicBezTo>
                  <a:lnTo>
                    <a:pt x="123539" y="6587"/>
                  </a:lnTo>
                  <a:cubicBezTo>
                    <a:pt x="120407" y="8649"/>
                    <a:pt x="117563" y="11154"/>
                    <a:pt x="115136" y="14024"/>
                  </a:cubicBezTo>
                  <a:cubicBezTo>
                    <a:pt x="112631" y="16999"/>
                    <a:pt x="110700" y="20444"/>
                    <a:pt x="109447" y="24124"/>
                  </a:cubicBezTo>
                  <a:cubicBezTo>
                    <a:pt x="108247" y="27803"/>
                    <a:pt x="107699" y="31665"/>
                    <a:pt x="107803" y="35528"/>
                  </a:cubicBezTo>
                  <a:cubicBezTo>
                    <a:pt x="107933" y="39103"/>
                    <a:pt x="108377" y="42652"/>
                    <a:pt x="109160" y="46122"/>
                  </a:cubicBezTo>
                  <a:cubicBezTo>
                    <a:pt x="109865" y="49463"/>
                    <a:pt x="110700" y="52646"/>
                    <a:pt x="111404" y="55700"/>
                  </a:cubicBezTo>
                  <a:cubicBezTo>
                    <a:pt x="112161" y="58622"/>
                    <a:pt x="112709" y="61571"/>
                    <a:pt x="113127" y="64546"/>
                  </a:cubicBezTo>
                  <a:cubicBezTo>
                    <a:pt x="113283" y="65903"/>
                    <a:pt x="113388" y="67286"/>
                    <a:pt x="113388" y="68669"/>
                  </a:cubicBezTo>
                  <a:cubicBezTo>
                    <a:pt x="113414" y="68982"/>
                    <a:pt x="113361" y="69322"/>
                    <a:pt x="113361" y="69635"/>
                  </a:cubicBezTo>
                  <a:lnTo>
                    <a:pt x="113309" y="70626"/>
                  </a:lnTo>
                  <a:cubicBezTo>
                    <a:pt x="113283" y="70783"/>
                    <a:pt x="113283" y="70940"/>
                    <a:pt x="113283" y="71122"/>
                  </a:cubicBezTo>
                  <a:lnTo>
                    <a:pt x="113231" y="71592"/>
                  </a:lnTo>
                  <a:lnTo>
                    <a:pt x="113100" y="72584"/>
                  </a:lnTo>
                  <a:cubicBezTo>
                    <a:pt x="112709" y="75193"/>
                    <a:pt x="111978" y="77751"/>
                    <a:pt x="110908" y="80151"/>
                  </a:cubicBezTo>
                  <a:lnTo>
                    <a:pt x="110517" y="81143"/>
                  </a:lnTo>
                  <a:cubicBezTo>
                    <a:pt x="110386" y="81482"/>
                    <a:pt x="110204" y="81822"/>
                    <a:pt x="110021" y="82187"/>
                  </a:cubicBezTo>
                  <a:cubicBezTo>
                    <a:pt x="109865" y="82552"/>
                    <a:pt x="109682" y="82918"/>
                    <a:pt x="109473" y="83309"/>
                  </a:cubicBezTo>
                  <a:lnTo>
                    <a:pt x="108821" y="84483"/>
                  </a:lnTo>
                  <a:lnTo>
                    <a:pt x="108508" y="85084"/>
                  </a:lnTo>
                  <a:lnTo>
                    <a:pt x="108116" y="85658"/>
                  </a:lnTo>
                  <a:lnTo>
                    <a:pt x="107307" y="86858"/>
                  </a:lnTo>
                  <a:lnTo>
                    <a:pt x="106420" y="88032"/>
                  </a:lnTo>
                  <a:lnTo>
                    <a:pt x="105976" y="88633"/>
                  </a:lnTo>
                  <a:lnTo>
                    <a:pt x="105480" y="89181"/>
                  </a:lnTo>
                  <a:cubicBezTo>
                    <a:pt x="104228" y="90642"/>
                    <a:pt x="102845" y="91973"/>
                    <a:pt x="101331" y="93147"/>
                  </a:cubicBezTo>
                  <a:cubicBezTo>
                    <a:pt x="100105" y="94113"/>
                    <a:pt x="98800" y="94974"/>
                    <a:pt x="97417" y="95731"/>
                  </a:cubicBezTo>
                  <a:lnTo>
                    <a:pt x="96164" y="96383"/>
                  </a:lnTo>
                  <a:lnTo>
                    <a:pt x="94833" y="96957"/>
                  </a:lnTo>
                  <a:lnTo>
                    <a:pt x="94181" y="97244"/>
                  </a:lnTo>
                  <a:cubicBezTo>
                    <a:pt x="93946" y="97323"/>
                    <a:pt x="93711" y="97401"/>
                    <a:pt x="93476" y="97479"/>
                  </a:cubicBezTo>
                  <a:lnTo>
                    <a:pt x="92093" y="97975"/>
                  </a:lnTo>
                  <a:cubicBezTo>
                    <a:pt x="90162" y="98575"/>
                    <a:pt x="88179" y="99019"/>
                    <a:pt x="86170" y="99332"/>
                  </a:cubicBezTo>
                  <a:cubicBezTo>
                    <a:pt x="84082" y="99671"/>
                    <a:pt x="81968" y="99906"/>
                    <a:pt x="79854" y="100010"/>
                  </a:cubicBezTo>
                  <a:cubicBezTo>
                    <a:pt x="78758" y="100063"/>
                    <a:pt x="77688" y="100141"/>
                    <a:pt x="76592" y="100141"/>
                  </a:cubicBezTo>
                  <a:lnTo>
                    <a:pt x="74922" y="100193"/>
                  </a:lnTo>
                  <a:lnTo>
                    <a:pt x="73226" y="100193"/>
                  </a:lnTo>
                  <a:cubicBezTo>
                    <a:pt x="68737" y="100193"/>
                    <a:pt x="64066" y="99984"/>
                    <a:pt x="59239" y="99984"/>
                  </a:cubicBezTo>
                  <a:cubicBezTo>
                    <a:pt x="59004" y="99979"/>
                    <a:pt x="58766" y="99977"/>
                    <a:pt x="58526" y="99977"/>
                  </a:cubicBezTo>
                  <a:cubicBezTo>
                    <a:pt x="57565" y="99977"/>
                    <a:pt x="56572" y="100010"/>
                    <a:pt x="55611" y="100010"/>
                  </a:cubicBezTo>
                  <a:cubicBezTo>
                    <a:pt x="55011" y="100010"/>
                    <a:pt x="54359" y="100037"/>
                    <a:pt x="53758" y="100063"/>
                  </a:cubicBezTo>
                  <a:cubicBezTo>
                    <a:pt x="53132" y="100089"/>
                    <a:pt x="52506" y="100115"/>
                    <a:pt x="51906" y="100141"/>
                  </a:cubicBezTo>
                  <a:cubicBezTo>
                    <a:pt x="49400" y="100271"/>
                    <a:pt x="46921" y="100506"/>
                    <a:pt x="44416" y="100846"/>
                  </a:cubicBezTo>
                  <a:cubicBezTo>
                    <a:pt x="41885" y="101159"/>
                    <a:pt x="39380" y="101628"/>
                    <a:pt x="36927" y="102229"/>
                  </a:cubicBezTo>
                  <a:cubicBezTo>
                    <a:pt x="35674" y="102490"/>
                    <a:pt x="34421" y="102803"/>
                    <a:pt x="33195" y="103194"/>
                  </a:cubicBezTo>
                  <a:cubicBezTo>
                    <a:pt x="31968" y="103586"/>
                    <a:pt x="30742" y="104003"/>
                    <a:pt x="29515" y="104447"/>
                  </a:cubicBezTo>
                  <a:cubicBezTo>
                    <a:pt x="28289" y="104864"/>
                    <a:pt x="27062" y="105386"/>
                    <a:pt x="25862" y="105908"/>
                  </a:cubicBezTo>
                  <a:cubicBezTo>
                    <a:pt x="24688" y="106482"/>
                    <a:pt x="23487" y="107030"/>
                    <a:pt x="22313" y="107683"/>
                  </a:cubicBezTo>
                  <a:cubicBezTo>
                    <a:pt x="21739" y="107996"/>
                    <a:pt x="21165" y="108309"/>
                    <a:pt x="20591" y="108648"/>
                  </a:cubicBezTo>
                  <a:cubicBezTo>
                    <a:pt x="20016" y="109014"/>
                    <a:pt x="19442" y="109353"/>
                    <a:pt x="18894" y="109718"/>
                  </a:cubicBezTo>
                  <a:lnTo>
                    <a:pt x="17224" y="110840"/>
                  </a:lnTo>
                  <a:lnTo>
                    <a:pt x="16807" y="111127"/>
                  </a:lnTo>
                  <a:lnTo>
                    <a:pt x="16389" y="111440"/>
                  </a:lnTo>
                  <a:cubicBezTo>
                    <a:pt x="16128" y="111649"/>
                    <a:pt x="15841" y="111858"/>
                    <a:pt x="15580" y="112067"/>
                  </a:cubicBezTo>
                  <a:cubicBezTo>
                    <a:pt x="11274" y="115459"/>
                    <a:pt x="7673" y="119661"/>
                    <a:pt x="4959" y="124410"/>
                  </a:cubicBezTo>
                  <a:cubicBezTo>
                    <a:pt x="2141" y="129290"/>
                    <a:pt x="471" y="134718"/>
                    <a:pt x="79" y="140329"/>
                  </a:cubicBezTo>
                  <a:cubicBezTo>
                    <a:pt x="1" y="141790"/>
                    <a:pt x="1" y="143225"/>
                    <a:pt x="105" y="144661"/>
                  </a:cubicBezTo>
                  <a:cubicBezTo>
                    <a:pt x="210" y="146122"/>
                    <a:pt x="418" y="147557"/>
                    <a:pt x="732" y="148992"/>
                  </a:cubicBezTo>
                  <a:cubicBezTo>
                    <a:pt x="1384" y="151785"/>
                    <a:pt x="2376" y="154473"/>
                    <a:pt x="3680" y="157030"/>
                  </a:cubicBezTo>
                  <a:cubicBezTo>
                    <a:pt x="4959" y="159457"/>
                    <a:pt x="6473" y="161753"/>
                    <a:pt x="8221" y="163893"/>
                  </a:cubicBezTo>
                  <a:cubicBezTo>
                    <a:pt x="9891" y="165903"/>
                    <a:pt x="11692" y="167808"/>
                    <a:pt x="13623" y="169556"/>
                  </a:cubicBezTo>
                  <a:cubicBezTo>
                    <a:pt x="17329" y="172818"/>
                    <a:pt x="21269" y="175767"/>
                    <a:pt x="25444" y="178403"/>
                  </a:cubicBezTo>
                  <a:lnTo>
                    <a:pt x="28445" y="180308"/>
                  </a:lnTo>
                  <a:cubicBezTo>
                    <a:pt x="28941" y="180621"/>
                    <a:pt x="29463" y="180934"/>
                    <a:pt x="29959" y="181221"/>
                  </a:cubicBezTo>
                  <a:lnTo>
                    <a:pt x="31499" y="182134"/>
                  </a:lnTo>
                  <a:cubicBezTo>
                    <a:pt x="33508" y="183361"/>
                    <a:pt x="35596" y="184483"/>
                    <a:pt x="37657" y="185657"/>
                  </a:cubicBezTo>
                  <a:cubicBezTo>
                    <a:pt x="41833" y="187875"/>
                    <a:pt x="46034" y="190015"/>
                    <a:pt x="50366" y="191920"/>
                  </a:cubicBezTo>
                  <a:cubicBezTo>
                    <a:pt x="52506" y="192912"/>
                    <a:pt x="54698" y="193773"/>
                    <a:pt x="56864" y="194686"/>
                  </a:cubicBezTo>
                  <a:cubicBezTo>
                    <a:pt x="57960" y="195130"/>
                    <a:pt x="59056" y="195548"/>
                    <a:pt x="60152" y="195965"/>
                  </a:cubicBezTo>
                  <a:cubicBezTo>
                    <a:pt x="61248" y="196409"/>
                    <a:pt x="62344" y="196826"/>
                    <a:pt x="63466" y="197218"/>
                  </a:cubicBezTo>
                  <a:lnTo>
                    <a:pt x="66780" y="198392"/>
                  </a:lnTo>
                  <a:cubicBezTo>
                    <a:pt x="67902" y="198757"/>
                    <a:pt x="69025" y="199123"/>
                    <a:pt x="70121" y="199488"/>
                  </a:cubicBezTo>
                  <a:lnTo>
                    <a:pt x="71817" y="200036"/>
                  </a:lnTo>
                  <a:cubicBezTo>
                    <a:pt x="72365" y="200219"/>
                    <a:pt x="72939" y="200375"/>
                    <a:pt x="73487" y="200532"/>
                  </a:cubicBezTo>
                  <a:lnTo>
                    <a:pt x="76879" y="201550"/>
                  </a:lnTo>
                  <a:lnTo>
                    <a:pt x="80272" y="202463"/>
                  </a:lnTo>
                  <a:lnTo>
                    <a:pt x="81994" y="202907"/>
                  </a:lnTo>
                  <a:cubicBezTo>
                    <a:pt x="82568" y="203063"/>
                    <a:pt x="83116" y="203194"/>
                    <a:pt x="83690" y="203324"/>
                  </a:cubicBezTo>
                  <a:lnTo>
                    <a:pt x="87109" y="204133"/>
                  </a:lnTo>
                  <a:lnTo>
                    <a:pt x="90554" y="204864"/>
                  </a:lnTo>
                  <a:lnTo>
                    <a:pt x="92276" y="205229"/>
                  </a:lnTo>
                  <a:lnTo>
                    <a:pt x="94024" y="205542"/>
                  </a:lnTo>
                  <a:lnTo>
                    <a:pt x="97469" y="206169"/>
                  </a:lnTo>
                  <a:lnTo>
                    <a:pt x="100940" y="206717"/>
                  </a:lnTo>
                  <a:lnTo>
                    <a:pt x="102688" y="207004"/>
                  </a:lnTo>
                  <a:lnTo>
                    <a:pt x="104437" y="207212"/>
                  </a:lnTo>
                  <a:lnTo>
                    <a:pt x="107933" y="207682"/>
                  </a:lnTo>
                  <a:lnTo>
                    <a:pt x="111430" y="208021"/>
                  </a:lnTo>
                  <a:lnTo>
                    <a:pt x="113179" y="208204"/>
                  </a:lnTo>
                  <a:lnTo>
                    <a:pt x="114927" y="208335"/>
                  </a:lnTo>
                  <a:lnTo>
                    <a:pt x="118424" y="208595"/>
                  </a:lnTo>
                  <a:lnTo>
                    <a:pt x="121947" y="208778"/>
                  </a:lnTo>
                  <a:lnTo>
                    <a:pt x="123695" y="208856"/>
                  </a:lnTo>
                  <a:lnTo>
                    <a:pt x="125444" y="208909"/>
                  </a:lnTo>
                  <a:lnTo>
                    <a:pt x="128941" y="208961"/>
                  </a:lnTo>
                  <a:lnTo>
                    <a:pt x="134238" y="208961"/>
                  </a:lnTo>
                  <a:lnTo>
                    <a:pt x="135987" y="208883"/>
                  </a:lnTo>
                  <a:lnTo>
                    <a:pt x="139509" y="208778"/>
                  </a:lnTo>
                  <a:lnTo>
                    <a:pt x="143006" y="208569"/>
                  </a:lnTo>
                  <a:lnTo>
                    <a:pt x="144755" y="208465"/>
                  </a:lnTo>
                  <a:lnTo>
                    <a:pt x="146503" y="208308"/>
                  </a:lnTo>
                  <a:lnTo>
                    <a:pt x="150026" y="207995"/>
                  </a:lnTo>
                  <a:lnTo>
                    <a:pt x="153523" y="207604"/>
                  </a:lnTo>
                  <a:cubicBezTo>
                    <a:pt x="154097" y="207552"/>
                    <a:pt x="154671" y="207473"/>
                    <a:pt x="155245" y="207395"/>
                  </a:cubicBezTo>
                  <a:lnTo>
                    <a:pt x="156994" y="207160"/>
                  </a:lnTo>
                  <a:lnTo>
                    <a:pt x="160491" y="206664"/>
                  </a:lnTo>
                  <a:lnTo>
                    <a:pt x="163961" y="206064"/>
                  </a:lnTo>
                  <a:cubicBezTo>
                    <a:pt x="164535" y="205960"/>
                    <a:pt x="165110" y="205881"/>
                    <a:pt x="165684" y="205777"/>
                  </a:cubicBezTo>
                  <a:lnTo>
                    <a:pt x="167406" y="205438"/>
                  </a:lnTo>
                  <a:cubicBezTo>
                    <a:pt x="168554" y="205203"/>
                    <a:pt x="169702" y="204968"/>
                    <a:pt x="170851" y="204733"/>
                  </a:cubicBezTo>
                  <a:lnTo>
                    <a:pt x="174295" y="203950"/>
                  </a:lnTo>
                  <a:cubicBezTo>
                    <a:pt x="174869" y="203820"/>
                    <a:pt x="175444" y="203689"/>
                    <a:pt x="176018" y="203559"/>
                  </a:cubicBezTo>
                  <a:lnTo>
                    <a:pt x="177714" y="203115"/>
                  </a:lnTo>
                  <a:cubicBezTo>
                    <a:pt x="178862" y="202828"/>
                    <a:pt x="180010" y="202541"/>
                    <a:pt x="181132" y="202228"/>
                  </a:cubicBezTo>
                  <a:cubicBezTo>
                    <a:pt x="183403" y="201576"/>
                    <a:pt x="185647" y="200949"/>
                    <a:pt x="187891" y="200219"/>
                  </a:cubicBezTo>
                  <a:cubicBezTo>
                    <a:pt x="192380" y="198810"/>
                    <a:pt x="196816" y="197192"/>
                    <a:pt x="201200" y="195417"/>
                  </a:cubicBezTo>
                  <a:cubicBezTo>
                    <a:pt x="210021" y="191816"/>
                    <a:pt x="218450" y="187327"/>
                    <a:pt x="226383" y="182030"/>
                  </a:cubicBezTo>
                  <a:cubicBezTo>
                    <a:pt x="230375" y="179342"/>
                    <a:pt x="234211" y="176393"/>
                    <a:pt x="237839" y="173236"/>
                  </a:cubicBezTo>
                  <a:cubicBezTo>
                    <a:pt x="241492" y="170026"/>
                    <a:pt x="244937" y="166581"/>
                    <a:pt x="248121" y="162902"/>
                  </a:cubicBezTo>
                  <a:cubicBezTo>
                    <a:pt x="251330" y="159222"/>
                    <a:pt x="254227" y="155282"/>
                    <a:pt x="256810" y="151132"/>
                  </a:cubicBezTo>
                  <a:cubicBezTo>
                    <a:pt x="259446" y="146957"/>
                    <a:pt x="261717" y="142599"/>
                    <a:pt x="263648" y="138058"/>
                  </a:cubicBezTo>
                  <a:cubicBezTo>
                    <a:pt x="266120" y="132280"/>
                    <a:pt x="267893" y="126234"/>
                    <a:pt x="268930" y="120057"/>
                  </a:cubicBezTo>
                  <a:lnTo>
                    <a:pt x="268930" y="120057"/>
                  </a:lnTo>
                  <a:cubicBezTo>
                    <a:pt x="268471" y="122736"/>
                    <a:pt x="267867" y="125392"/>
                    <a:pt x="267118" y="128011"/>
                  </a:cubicBezTo>
                  <a:cubicBezTo>
                    <a:pt x="265370" y="134092"/>
                    <a:pt x="262995" y="139989"/>
                    <a:pt x="259994" y="145574"/>
                  </a:cubicBezTo>
                  <a:cubicBezTo>
                    <a:pt x="259812" y="145913"/>
                    <a:pt x="259629" y="146252"/>
                    <a:pt x="259446" y="146618"/>
                  </a:cubicBezTo>
                  <a:lnTo>
                    <a:pt x="258846" y="147609"/>
                  </a:lnTo>
                  <a:lnTo>
                    <a:pt x="257672" y="149645"/>
                  </a:lnTo>
                  <a:cubicBezTo>
                    <a:pt x="257489" y="149984"/>
                    <a:pt x="257280" y="150323"/>
                    <a:pt x="257045" y="150636"/>
                  </a:cubicBezTo>
                  <a:lnTo>
                    <a:pt x="256419" y="151628"/>
                  </a:lnTo>
                  <a:lnTo>
                    <a:pt x="255166" y="153585"/>
                  </a:lnTo>
                  <a:lnTo>
                    <a:pt x="253809" y="155490"/>
                  </a:lnTo>
                  <a:lnTo>
                    <a:pt x="253131" y="156430"/>
                  </a:lnTo>
                  <a:cubicBezTo>
                    <a:pt x="252896" y="156769"/>
                    <a:pt x="252687" y="157082"/>
                    <a:pt x="252452" y="157369"/>
                  </a:cubicBezTo>
                  <a:lnTo>
                    <a:pt x="251017" y="159222"/>
                  </a:lnTo>
                  <a:lnTo>
                    <a:pt x="250287" y="160135"/>
                  </a:lnTo>
                  <a:cubicBezTo>
                    <a:pt x="250052" y="160449"/>
                    <a:pt x="249791" y="160736"/>
                    <a:pt x="249556" y="161049"/>
                  </a:cubicBezTo>
                  <a:cubicBezTo>
                    <a:pt x="245615" y="165798"/>
                    <a:pt x="241257" y="170182"/>
                    <a:pt x="236534" y="174149"/>
                  </a:cubicBezTo>
                  <a:lnTo>
                    <a:pt x="235673" y="174906"/>
                  </a:lnTo>
                  <a:lnTo>
                    <a:pt x="234786" y="175610"/>
                  </a:lnTo>
                  <a:lnTo>
                    <a:pt x="232985" y="177046"/>
                  </a:lnTo>
                  <a:cubicBezTo>
                    <a:pt x="231785" y="177985"/>
                    <a:pt x="230558" y="178872"/>
                    <a:pt x="229332" y="179786"/>
                  </a:cubicBezTo>
                  <a:cubicBezTo>
                    <a:pt x="228079" y="180647"/>
                    <a:pt x="226826" y="181508"/>
                    <a:pt x="225574" y="182343"/>
                  </a:cubicBezTo>
                  <a:lnTo>
                    <a:pt x="223669" y="183596"/>
                  </a:lnTo>
                  <a:cubicBezTo>
                    <a:pt x="223016" y="183987"/>
                    <a:pt x="222390" y="184405"/>
                    <a:pt x="221738" y="184796"/>
                  </a:cubicBezTo>
                  <a:cubicBezTo>
                    <a:pt x="216597" y="187901"/>
                    <a:pt x="211247" y="190694"/>
                    <a:pt x="205741" y="193147"/>
                  </a:cubicBezTo>
                  <a:cubicBezTo>
                    <a:pt x="200313" y="195574"/>
                    <a:pt x="194754" y="197713"/>
                    <a:pt x="189066" y="199514"/>
                  </a:cubicBezTo>
                  <a:lnTo>
                    <a:pt x="186952" y="200166"/>
                  </a:lnTo>
                  <a:lnTo>
                    <a:pt x="185882" y="200506"/>
                  </a:lnTo>
                  <a:lnTo>
                    <a:pt x="184812" y="200819"/>
                  </a:lnTo>
                  <a:lnTo>
                    <a:pt x="180532" y="202045"/>
                  </a:lnTo>
                  <a:lnTo>
                    <a:pt x="176226" y="203141"/>
                  </a:lnTo>
                  <a:cubicBezTo>
                    <a:pt x="174791" y="203481"/>
                    <a:pt x="173330" y="203794"/>
                    <a:pt x="171894" y="204133"/>
                  </a:cubicBezTo>
                  <a:cubicBezTo>
                    <a:pt x="166101" y="205386"/>
                    <a:pt x="160282" y="206377"/>
                    <a:pt x="154384" y="207108"/>
                  </a:cubicBezTo>
                  <a:cubicBezTo>
                    <a:pt x="148513" y="207839"/>
                    <a:pt x="142615" y="208282"/>
                    <a:pt x="136691" y="208439"/>
                  </a:cubicBezTo>
                  <a:cubicBezTo>
                    <a:pt x="134653" y="208502"/>
                    <a:pt x="132612" y="208534"/>
                    <a:pt x="130569" y="208534"/>
                  </a:cubicBezTo>
                  <a:cubicBezTo>
                    <a:pt x="126676" y="208534"/>
                    <a:pt x="122779" y="208418"/>
                    <a:pt x="118894" y="208178"/>
                  </a:cubicBezTo>
                  <a:cubicBezTo>
                    <a:pt x="112970" y="207813"/>
                    <a:pt x="107046" y="207186"/>
                    <a:pt x="101149" y="206299"/>
                  </a:cubicBezTo>
                  <a:lnTo>
                    <a:pt x="98956" y="205934"/>
                  </a:lnTo>
                  <a:cubicBezTo>
                    <a:pt x="98226" y="205829"/>
                    <a:pt x="97469" y="205725"/>
                    <a:pt x="96738" y="205568"/>
                  </a:cubicBezTo>
                  <a:lnTo>
                    <a:pt x="92354" y="204759"/>
                  </a:lnTo>
                  <a:lnTo>
                    <a:pt x="87944" y="203846"/>
                  </a:lnTo>
                  <a:cubicBezTo>
                    <a:pt x="86483" y="203507"/>
                    <a:pt x="85047" y="203141"/>
                    <a:pt x="83586" y="202802"/>
                  </a:cubicBezTo>
                  <a:cubicBezTo>
                    <a:pt x="77767" y="201367"/>
                    <a:pt x="71999" y="199671"/>
                    <a:pt x="66284" y="197713"/>
                  </a:cubicBezTo>
                  <a:cubicBezTo>
                    <a:pt x="60596" y="195756"/>
                    <a:pt x="54985" y="193512"/>
                    <a:pt x="49453" y="190981"/>
                  </a:cubicBezTo>
                  <a:cubicBezTo>
                    <a:pt x="43920" y="188476"/>
                    <a:pt x="38492" y="185683"/>
                    <a:pt x="33169" y="182630"/>
                  </a:cubicBezTo>
                  <a:lnTo>
                    <a:pt x="33169" y="182630"/>
                  </a:lnTo>
                  <a:cubicBezTo>
                    <a:pt x="33586" y="182787"/>
                    <a:pt x="34004" y="182891"/>
                    <a:pt x="34421" y="182995"/>
                  </a:cubicBezTo>
                  <a:cubicBezTo>
                    <a:pt x="34630" y="182969"/>
                    <a:pt x="34343" y="182734"/>
                    <a:pt x="32882" y="181769"/>
                  </a:cubicBezTo>
                  <a:lnTo>
                    <a:pt x="32882" y="181769"/>
                  </a:lnTo>
                  <a:cubicBezTo>
                    <a:pt x="54176" y="193799"/>
                    <a:pt x="77532" y="201811"/>
                    <a:pt x="101749" y="205412"/>
                  </a:cubicBezTo>
                  <a:cubicBezTo>
                    <a:pt x="107725" y="206299"/>
                    <a:pt x="113701" y="206899"/>
                    <a:pt x="119703" y="207265"/>
                  </a:cubicBezTo>
                  <a:cubicBezTo>
                    <a:pt x="123506" y="207497"/>
                    <a:pt x="127319" y="207613"/>
                    <a:pt x="131136" y="207613"/>
                  </a:cubicBezTo>
                  <a:cubicBezTo>
                    <a:pt x="133318" y="207613"/>
                    <a:pt x="135500" y="207575"/>
                    <a:pt x="137683" y="207499"/>
                  </a:cubicBezTo>
                  <a:cubicBezTo>
                    <a:pt x="143659" y="207317"/>
                    <a:pt x="149635" y="206847"/>
                    <a:pt x="155585" y="206116"/>
                  </a:cubicBezTo>
                  <a:cubicBezTo>
                    <a:pt x="161534" y="205386"/>
                    <a:pt x="167432" y="204342"/>
                    <a:pt x="173278" y="203037"/>
                  </a:cubicBezTo>
                  <a:cubicBezTo>
                    <a:pt x="185047" y="200427"/>
                    <a:pt x="196477" y="196617"/>
                    <a:pt x="207437" y="191633"/>
                  </a:cubicBezTo>
                  <a:cubicBezTo>
                    <a:pt x="218450" y="186571"/>
                    <a:pt x="228940" y="180047"/>
                    <a:pt x="238230" y="171826"/>
                  </a:cubicBezTo>
                  <a:cubicBezTo>
                    <a:pt x="242901" y="167677"/>
                    <a:pt x="247155" y="163084"/>
                    <a:pt x="250939" y="158126"/>
                  </a:cubicBezTo>
                  <a:cubicBezTo>
                    <a:pt x="254801" y="153116"/>
                    <a:pt x="258115" y="147740"/>
                    <a:pt x="260855" y="142077"/>
                  </a:cubicBezTo>
                  <a:cubicBezTo>
                    <a:pt x="263648" y="136310"/>
                    <a:pt x="265735" y="130256"/>
                    <a:pt x="267144" y="124019"/>
                  </a:cubicBezTo>
                  <a:cubicBezTo>
                    <a:pt x="267223" y="123627"/>
                    <a:pt x="267327" y="123236"/>
                    <a:pt x="267405" y="122844"/>
                  </a:cubicBezTo>
                  <a:lnTo>
                    <a:pt x="267614" y="121644"/>
                  </a:lnTo>
                  <a:lnTo>
                    <a:pt x="268032" y="119269"/>
                  </a:lnTo>
                  <a:cubicBezTo>
                    <a:pt x="268188" y="118460"/>
                    <a:pt x="268267" y="117677"/>
                    <a:pt x="268371" y="116868"/>
                  </a:cubicBezTo>
                  <a:cubicBezTo>
                    <a:pt x="268449" y="116059"/>
                    <a:pt x="268580" y="115250"/>
                    <a:pt x="268632" y="114441"/>
                  </a:cubicBezTo>
                  <a:lnTo>
                    <a:pt x="268789" y="112015"/>
                  </a:lnTo>
                  <a:lnTo>
                    <a:pt x="268893" y="110840"/>
                  </a:lnTo>
                  <a:lnTo>
                    <a:pt x="268893" y="109614"/>
                  </a:lnTo>
                  <a:lnTo>
                    <a:pt x="268893" y="105960"/>
                  </a:lnTo>
                  <a:lnTo>
                    <a:pt x="268815" y="104734"/>
                  </a:lnTo>
                  <a:lnTo>
                    <a:pt x="269989" y="104682"/>
                  </a:lnTo>
                  <a:lnTo>
                    <a:pt x="269806" y="101211"/>
                  </a:lnTo>
                  <a:lnTo>
                    <a:pt x="269415" y="97766"/>
                  </a:lnTo>
                  <a:cubicBezTo>
                    <a:pt x="269310" y="96618"/>
                    <a:pt x="269128" y="95444"/>
                    <a:pt x="268893" y="94322"/>
                  </a:cubicBezTo>
                  <a:cubicBezTo>
                    <a:pt x="268684" y="93199"/>
                    <a:pt x="268528" y="92051"/>
                    <a:pt x="268240" y="90929"/>
                  </a:cubicBezTo>
                  <a:lnTo>
                    <a:pt x="267484" y="87537"/>
                  </a:lnTo>
                  <a:cubicBezTo>
                    <a:pt x="267171" y="86441"/>
                    <a:pt x="266857" y="85318"/>
                    <a:pt x="266518" y="84222"/>
                  </a:cubicBezTo>
                  <a:cubicBezTo>
                    <a:pt x="266362" y="83674"/>
                    <a:pt x="266205" y="83100"/>
                    <a:pt x="266022" y="82578"/>
                  </a:cubicBezTo>
                  <a:lnTo>
                    <a:pt x="265448" y="80934"/>
                  </a:lnTo>
                  <a:lnTo>
                    <a:pt x="264900" y="79316"/>
                  </a:lnTo>
                  <a:lnTo>
                    <a:pt x="264613" y="78481"/>
                  </a:lnTo>
                  <a:lnTo>
                    <a:pt x="264274" y="77698"/>
                  </a:lnTo>
                  <a:lnTo>
                    <a:pt x="262969" y="74489"/>
                  </a:lnTo>
                  <a:cubicBezTo>
                    <a:pt x="262525" y="73445"/>
                    <a:pt x="262030" y="72401"/>
                    <a:pt x="261560" y="71357"/>
                  </a:cubicBezTo>
                  <a:lnTo>
                    <a:pt x="260829" y="69818"/>
                  </a:lnTo>
                  <a:lnTo>
                    <a:pt x="260020" y="68278"/>
                  </a:lnTo>
                  <a:lnTo>
                    <a:pt x="259237" y="66764"/>
                  </a:lnTo>
                  <a:cubicBezTo>
                    <a:pt x="258950" y="66268"/>
                    <a:pt x="258715" y="65747"/>
                    <a:pt x="258402" y="65251"/>
                  </a:cubicBezTo>
                  <a:lnTo>
                    <a:pt x="256680" y="62276"/>
                  </a:lnTo>
                  <a:cubicBezTo>
                    <a:pt x="256393" y="61780"/>
                    <a:pt x="256106" y="61310"/>
                    <a:pt x="255767" y="60841"/>
                  </a:cubicBezTo>
                  <a:lnTo>
                    <a:pt x="254853" y="59379"/>
                  </a:lnTo>
                  <a:lnTo>
                    <a:pt x="253914" y="57944"/>
                  </a:lnTo>
                  <a:cubicBezTo>
                    <a:pt x="253601" y="57474"/>
                    <a:pt x="253261" y="57004"/>
                    <a:pt x="252948" y="56535"/>
                  </a:cubicBezTo>
                  <a:cubicBezTo>
                    <a:pt x="252270" y="55621"/>
                    <a:pt x="251617" y="54682"/>
                    <a:pt x="250939" y="53742"/>
                  </a:cubicBezTo>
                  <a:cubicBezTo>
                    <a:pt x="245459" y="46409"/>
                    <a:pt x="239091" y="39781"/>
                    <a:pt x="231967" y="34014"/>
                  </a:cubicBezTo>
                  <a:cubicBezTo>
                    <a:pt x="224921" y="28221"/>
                    <a:pt x="217327" y="23236"/>
                    <a:pt x="209603" y="18800"/>
                  </a:cubicBezTo>
                  <a:cubicBezTo>
                    <a:pt x="206367" y="16973"/>
                    <a:pt x="203210" y="15329"/>
                    <a:pt x="200156" y="13816"/>
                  </a:cubicBezTo>
                  <a:cubicBezTo>
                    <a:pt x="197129" y="12276"/>
                    <a:pt x="194180" y="10893"/>
                    <a:pt x="191336" y="9588"/>
                  </a:cubicBezTo>
                  <a:cubicBezTo>
                    <a:pt x="188518" y="8283"/>
                    <a:pt x="185725" y="7083"/>
                    <a:pt x="182985" y="5961"/>
                  </a:cubicBezTo>
                  <a:lnTo>
                    <a:pt x="180950" y="5152"/>
                  </a:lnTo>
                  <a:lnTo>
                    <a:pt x="179932" y="4760"/>
                  </a:lnTo>
                  <a:lnTo>
                    <a:pt x="178914" y="4421"/>
                  </a:lnTo>
                  <a:lnTo>
                    <a:pt x="176905" y="3691"/>
                  </a:lnTo>
                  <a:lnTo>
                    <a:pt x="174896" y="3038"/>
                  </a:lnTo>
                  <a:lnTo>
                    <a:pt x="174896" y="3038"/>
                  </a:lnTo>
                  <a:cubicBezTo>
                    <a:pt x="178079" y="4317"/>
                    <a:pt x="181132" y="5752"/>
                    <a:pt x="184081" y="7213"/>
                  </a:cubicBezTo>
                  <a:cubicBezTo>
                    <a:pt x="185595" y="7944"/>
                    <a:pt x="187030" y="8701"/>
                    <a:pt x="188491" y="9458"/>
                  </a:cubicBezTo>
                  <a:lnTo>
                    <a:pt x="192823" y="11728"/>
                  </a:lnTo>
                  <a:cubicBezTo>
                    <a:pt x="198591" y="14781"/>
                    <a:pt x="204410" y="17913"/>
                    <a:pt x="210177" y="21331"/>
                  </a:cubicBezTo>
                  <a:cubicBezTo>
                    <a:pt x="213048" y="23054"/>
                    <a:pt x="215918" y="24828"/>
                    <a:pt x="218711" y="26707"/>
                  </a:cubicBezTo>
                  <a:cubicBezTo>
                    <a:pt x="220146" y="27647"/>
                    <a:pt x="221529" y="28638"/>
                    <a:pt x="222912" y="29604"/>
                  </a:cubicBezTo>
                  <a:cubicBezTo>
                    <a:pt x="223617" y="30100"/>
                    <a:pt x="224295" y="30621"/>
                    <a:pt x="224974" y="31117"/>
                  </a:cubicBezTo>
                  <a:cubicBezTo>
                    <a:pt x="225678" y="31639"/>
                    <a:pt x="226357" y="32135"/>
                    <a:pt x="227035" y="32657"/>
                  </a:cubicBezTo>
                  <a:lnTo>
                    <a:pt x="229044" y="34249"/>
                  </a:lnTo>
                  <a:cubicBezTo>
                    <a:pt x="229749" y="34771"/>
                    <a:pt x="230401" y="35345"/>
                    <a:pt x="231054" y="35893"/>
                  </a:cubicBezTo>
                  <a:lnTo>
                    <a:pt x="232019" y="36702"/>
                  </a:lnTo>
                  <a:cubicBezTo>
                    <a:pt x="232359" y="36989"/>
                    <a:pt x="232672" y="37276"/>
                    <a:pt x="233011" y="37563"/>
                  </a:cubicBezTo>
                  <a:lnTo>
                    <a:pt x="234942" y="39285"/>
                  </a:lnTo>
                  <a:lnTo>
                    <a:pt x="236847" y="41060"/>
                  </a:lnTo>
                  <a:lnTo>
                    <a:pt x="237787" y="41947"/>
                  </a:lnTo>
                  <a:lnTo>
                    <a:pt x="238700" y="42860"/>
                  </a:lnTo>
                  <a:lnTo>
                    <a:pt x="240527" y="44713"/>
                  </a:lnTo>
                  <a:lnTo>
                    <a:pt x="242301" y="46644"/>
                  </a:lnTo>
                  <a:lnTo>
                    <a:pt x="243162" y="47610"/>
                  </a:lnTo>
                  <a:lnTo>
                    <a:pt x="243606" y="48080"/>
                  </a:lnTo>
                  <a:lnTo>
                    <a:pt x="244050" y="48575"/>
                  </a:lnTo>
                  <a:lnTo>
                    <a:pt x="245720" y="50585"/>
                  </a:lnTo>
                  <a:lnTo>
                    <a:pt x="246555" y="51576"/>
                  </a:lnTo>
                  <a:lnTo>
                    <a:pt x="247364" y="52594"/>
                  </a:lnTo>
                  <a:lnTo>
                    <a:pt x="248956" y="54682"/>
                  </a:lnTo>
                  <a:lnTo>
                    <a:pt x="249347" y="55204"/>
                  </a:lnTo>
                  <a:lnTo>
                    <a:pt x="249739" y="55726"/>
                  </a:lnTo>
                  <a:lnTo>
                    <a:pt x="250521" y="56796"/>
                  </a:lnTo>
                  <a:lnTo>
                    <a:pt x="252009" y="58936"/>
                  </a:lnTo>
                  <a:lnTo>
                    <a:pt x="253444" y="61154"/>
                  </a:lnTo>
                  <a:lnTo>
                    <a:pt x="254149" y="62250"/>
                  </a:lnTo>
                  <a:lnTo>
                    <a:pt x="254488" y="62798"/>
                  </a:lnTo>
                  <a:lnTo>
                    <a:pt x="254827" y="63372"/>
                  </a:lnTo>
                  <a:cubicBezTo>
                    <a:pt x="258455" y="69400"/>
                    <a:pt x="261429" y="75820"/>
                    <a:pt x="263648" y="82500"/>
                  </a:cubicBezTo>
                  <a:cubicBezTo>
                    <a:pt x="265918" y="89285"/>
                    <a:pt x="267275" y="96331"/>
                    <a:pt x="267640" y="103455"/>
                  </a:cubicBezTo>
                  <a:cubicBezTo>
                    <a:pt x="267666" y="104342"/>
                    <a:pt x="267719" y="105230"/>
                    <a:pt x="267745" y="106143"/>
                  </a:cubicBezTo>
                  <a:lnTo>
                    <a:pt x="267719" y="108831"/>
                  </a:lnTo>
                  <a:cubicBezTo>
                    <a:pt x="267745" y="110605"/>
                    <a:pt x="267536" y="112406"/>
                    <a:pt x="267432" y="114207"/>
                  </a:cubicBezTo>
                  <a:cubicBezTo>
                    <a:pt x="267405" y="114650"/>
                    <a:pt x="267327" y="115094"/>
                    <a:pt x="267275" y="115538"/>
                  </a:cubicBezTo>
                  <a:lnTo>
                    <a:pt x="267092" y="116868"/>
                  </a:lnTo>
                  <a:cubicBezTo>
                    <a:pt x="266962" y="117756"/>
                    <a:pt x="266884" y="118643"/>
                    <a:pt x="266701" y="119530"/>
                  </a:cubicBezTo>
                  <a:lnTo>
                    <a:pt x="266205" y="122166"/>
                  </a:lnTo>
                  <a:cubicBezTo>
                    <a:pt x="266127" y="122610"/>
                    <a:pt x="266022" y="123053"/>
                    <a:pt x="265918" y="123471"/>
                  </a:cubicBezTo>
                  <a:lnTo>
                    <a:pt x="265605" y="124775"/>
                  </a:lnTo>
                  <a:lnTo>
                    <a:pt x="265266" y="126080"/>
                  </a:lnTo>
                  <a:cubicBezTo>
                    <a:pt x="265213" y="126315"/>
                    <a:pt x="265161" y="126524"/>
                    <a:pt x="265109" y="126733"/>
                  </a:cubicBezTo>
                  <a:lnTo>
                    <a:pt x="264900" y="127385"/>
                  </a:lnTo>
                  <a:lnTo>
                    <a:pt x="264143" y="129969"/>
                  </a:lnTo>
                  <a:lnTo>
                    <a:pt x="263961" y="130621"/>
                  </a:lnTo>
                  <a:lnTo>
                    <a:pt x="263726" y="131247"/>
                  </a:lnTo>
                  <a:lnTo>
                    <a:pt x="263282" y="132500"/>
                  </a:lnTo>
                  <a:lnTo>
                    <a:pt x="262839" y="133779"/>
                  </a:lnTo>
                  <a:lnTo>
                    <a:pt x="262604" y="134405"/>
                  </a:lnTo>
                  <a:lnTo>
                    <a:pt x="262369" y="135005"/>
                  </a:lnTo>
                  <a:lnTo>
                    <a:pt x="261351" y="137484"/>
                  </a:lnTo>
                  <a:lnTo>
                    <a:pt x="261090" y="138110"/>
                  </a:lnTo>
                  <a:lnTo>
                    <a:pt x="260803" y="138711"/>
                  </a:lnTo>
                  <a:lnTo>
                    <a:pt x="260255" y="139911"/>
                  </a:lnTo>
                  <a:lnTo>
                    <a:pt x="259681" y="141138"/>
                  </a:lnTo>
                  <a:cubicBezTo>
                    <a:pt x="259498" y="141529"/>
                    <a:pt x="259316" y="141947"/>
                    <a:pt x="259107" y="142338"/>
                  </a:cubicBezTo>
                  <a:lnTo>
                    <a:pt x="257854" y="144687"/>
                  </a:lnTo>
                  <a:cubicBezTo>
                    <a:pt x="257463" y="145496"/>
                    <a:pt x="257019" y="146252"/>
                    <a:pt x="256550" y="147009"/>
                  </a:cubicBezTo>
                  <a:cubicBezTo>
                    <a:pt x="256106" y="147766"/>
                    <a:pt x="255688" y="148549"/>
                    <a:pt x="255193" y="149280"/>
                  </a:cubicBezTo>
                  <a:cubicBezTo>
                    <a:pt x="254227" y="150793"/>
                    <a:pt x="253314" y="152307"/>
                    <a:pt x="252270" y="153716"/>
                  </a:cubicBezTo>
                  <a:cubicBezTo>
                    <a:pt x="250234" y="156639"/>
                    <a:pt x="248042" y="159405"/>
                    <a:pt x="245694" y="162066"/>
                  </a:cubicBezTo>
                  <a:lnTo>
                    <a:pt x="243919" y="164024"/>
                  </a:lnTo>
                  <a:cubicBezTo>
                    <a:pt x="243606" y="164363"/>
                    <a:pt x="243319" y="164676"/>
                    <a:pt x="243006" y="165015"/>
                  </a:cubicBezTo>
                  <a:lnTo>
                    <a:pt x="242066" y="165955"/>
                  </a:lnTo>
                  <a:lnTo>
                    <a:pt x="240214" y="167834"/>
                  </a:lnTo>
                  <a:lnTo>
                    <a:pt x="238256" y="169634"/>
                  </a:lnTo>
                  <a:lnTo>
                    <a:pt x="237291" y="170522"/>
                  </a:lnTo>
                  <a:lnTo>
                    <a:pt x="236273" y="171383"/>
                  </a:lnTo>
                  <a:lnTo>
                    <a:pt x="234290" y="173105"/>
                  </a:lnTo>
                  <a:lnTo>
                    <a:pt x="232228" y="174775"/>
                  </a:lnTo>
                  <a:lnTo>
                    <a:pt x="231184" y="175584"/>
                  </a:lnTo>
                  <a:lnTo>
                    <a:pt x="230140" y="176367"/>
                  </a:lnTo>
                  <a:lnTo>
                    <a:pt x="228027" y="177933"/>
                  </a:lnTo>
                  <a:lnTo>
                    <a:pt x="225861" y="179446"/>
                  </a:lnTo>
                  <a:lnTo>
                    <a:pt x="224765" y="180177"/>
                  </a:lnTo>
                  <a:lnTo>
                    <a:pt x="223669" y="180908"/>
                  </a:lnTo>
                  <a:lnTo>
                    <a:pt x="221451" y="182317"/>
                  </a:lnTo>
                  <a:cubicBezTo>
                    <a:pt x="218476" y="184144"/>
                    <a:pt x="215449" y="185918"/>
                    <a:pt x="212343" y="187484"/>
                  </a:cubicBezTo>
                  <a:cubicBezTo>
                    <a:pt x="206184" y="190668"/>
                    <a:pt x="199791" y="193434"/>
                    <a:pt x="193241" y="195730"/>
                  </a:cubicBezTo>
                  <a:cubicBezTo>
                    <a:pt x="189979" y="196878"/>
                    <a:pt x="186717" y="197974"/>
                    <a:pt x="183403" y="198914"/>
                  </a:cubicBezTo>
                  <a:cubicBezTo>
                    <a:pt x="181733" y="199384"/>
                    <a:pt x="180089" y="199853"/>
                    <a:pt x="178418" y="200271"/>
                  </a:cubicBezTo>
                  <a:cubicBezTo>
                    <a:pt x="176748" y="200688"/>
                    <a:pt x="175078" y="201132"/>
                    <a:pt x="173408" y="201497"/>
                  </a:cubicBezTo>
                  <a:cubicBezTo>
                    <a:pt x="160047" y="204525"/>
                    <a:pt x="146425" y="206090"/>
                    <a:pt x="132751" y="206169"/>
                  </a:cubicBezTo>
                  <a:cubicBezTo>
                    <a:pt x="138466" y="206090"/>
                    <a:pt x="144285" y="205777"/>
                    <a:pt x="150183" y="205177"/>
                  </a:cubicBezTo>
                  <a:cubicBezTo>
                    <a:pt x="156054" y="204577"/>
                    <a:pt x="161978" y="203663"/>
                    <a:pt x="167902" y="202463"/>
                  </a:cubicBezTo>
                  <a:cubicBezTo>
                    <a:pt x="173826" y="201263"/>
                    <a:pt x="179723" y="199749"/>
                    <a:pt x="185569" y="197974"/>
                  </a:cubicBezTo>
                  <a:cubicBezTo>
                    <a:pt x="191440" y="196148"/>
                    <a:pt x="197234" y="194008"/>
                    <a:pt x="202870" y="191581"/>
                  </a:cubicBezTo>
                  <a:cubicBezTo>
                    <a:pt x="208533" y="189128"/>
                    <a:pt x="214039" y="186310"/>
                    <a:pt x="219337" y="183126"/>
                  </a:cubicBezTo>
                  <a:cubicBezTo>
                    <a:pt x="224608" y="179994"/>
                    <a:pt x="229645" y="176419"/>
                    <a:pt x="234394" y="172479"/>
                  </a:cubicBezTo>
                  <a:cubicBezTo>
                    <a:pt x="239065" y="168590"/>
                    <a:pt x="243371" y="164285"/>
                    <a:pt x="247312" y="159613"/>
                  </a:cubicBezTo>
                  <a:cubicBezTo>
                    <a:pt x="251148" y="155073"/>
                    <a:pt x="254540" y="150141"/>
                    <a:pt x="257437" y="144948"/>
                  </a:cubicBezTo>
                  <a:cubicBezTo>
                    <a:pt x="259472" y="141268"/>
                    <a:pt x="261221" y="137484"/>
                    <a:pt x="262708" y="133570"/>
                  </a:cubicBezTo>
                  <a:lnTo>
                    <a:pt x="263752" y="130621"/>
                  </a:lnTo>
                  <a:cubicBezTo>
                    <a:pt x="264065" y="129629"/>
                    <a:pt x="264326" y="128638"/>
                    <a:pt x="264665" y="127646"/>
                  </a:cubicBezTo>
                  <a:cubicBezTo>
                    <a:pt x="264979" y="126654"/>
                    <a:pt x="265213" y="125637"/>
                    <a:pt x="265448" y="124619"/>
                  </a:cubicBezTo>
                  <a:cubicBezTo>
                    <a:pt x="265709" y="123627"/>
                    <a:pt x="265944" y="122610"/>
                    <a:pt x="266127" y="121592"/>
                  </a:cubicBezTo>
                  <a:cubicBezTo>
                    <a:pt x="266309" y="120574"/>
                    <a:pt x="266518" y="119556"/>
                    <a:pt x="266701" y="118539"/>
                  </a:cubicBezTo>
                  <a:lnTo>
                    <a:pt x="267092" y="115485"/>
                  </a:lnTo>
                  <a:lnTo>
                    <a:pt x="267197" y="114702"/>
                  </a:lnTo>
                  <a:lnTo>
                    <a:pt x="267249" y="113946"/>
                  </a:lnTo>
                  <a:lnTo>
                    <a:pt x="267379" y="112406"/>
                  </a:lnTo>
                  <a:lnTo>
                    <a:pt x="267484" y="110866"/>
                  </a:lnTo>
                  <a:cubicBezTo>
                    <a:pt x="267536" y="110344"/>
                    <a:pt x="267536" y="109823"/>
                    <a:pt x="267536" y="109301"/>
                  </a:cubicBezTo>
                  <a:lnTo>
                    <a:pt x="267562" y="106221"/>
                  </a:lnTo>
                  <a:cubicBezTo>
                    <a:pt x="267536" y="105204"/>
                    <a:pt x="267484" y="104186"/>
                    <a:pt x="267432" y="103168"/>
                  </a:cubicBezTo>
                  <a:lnTo>
                    <a:pt x="267353" y="101628"/>
                  </a:lnTo>
                  <a:cubicBezTo>
                    <a:pt x="267327" y="101133"/>
                    <a:pt x="267249" y="100611"/>
                    <a:pt x="267197" y="100115"/>
                  </a:cubicBezTo>
                  <a:lnTo>
                    <a:pt x="266884" y="97088"/>
                  </a:lnTo>
                  <a:cubicBezTo>
                    <a:pt x="266727" y="96070"/>
                    <a:pt x="266544" y="95078"/>
                    <a:pt x="266362" y="94087"/>
                  </a:cubicBezTo>
                  <a:lnTo>
                    <a:pt x="266075" y="92573"/>
                  </a:lnTo>
                  <a:cubicBezTo>
                    <a:pt x="265996" y="92077"/>
                    <a:pt x="265866" y="91581"/>
                    <a:pt x="265761" y="91086"/>
                  </a:cubicBezTo>
                  <a:lnTo>
                    <a:pt x="265083" y="88163"/>
                  </a:lnTo>
                  <a:cubicBezTo>
                    <a:pt x="264822" y="87197"/>
                    <a:pt x="264535" y="86232"/>
                    <a:pt x="264248" y="85266"/>
                  </a:cubicBezTo>
                  <a:lnTo>
                    <a:pt x="263830" y="83831"/>
                  </a:lnTo>
                  <a:cubicBezTo>
                    <a:pt x="263674" y="83335"/>
                    <a:pt x="263517" y="82865"/>
                    <a:pt x="263361" y="82396"/>
                  </a:cubicBezTo>
                  <a:lnTo>
                    <a:pt x="262369" y="79577"/>
                  </a:lnTo>
                  <a:cubicBezTo>
                    <a:pt x="262030" y="78664"/>
                    <a:pt x="261638" y="77725"/>
                    <a:pt x="261273" y="76811"/>
                  </a:cubicBezTo>
                  <a:cubicBezTo>
                    <a:pt x="260908" y="75898"/>
                    <a:pt x="260542" y="74984"/>
                    <a:pt x="260099" y="74097"/>
                  </a:cubicBezTo>
                  <a:cubicBezTo>
                    <a:pt x="256863" y="66947"/>
                    <a:pt x="252818" y="60214"/>
                    <a:pt x="247990" y="54056"/>
                  </a:cubicBezTo>
                  <a:lnTo>
                    <a:pt x="246216" y="51759"/>
                  </a:lnTo>
                  <a:lnTo>
                    <a:pt x="244337" y="49567"/>
                  </a:lnTo>
                  <a:lnTo>
                    <a:pt x="243397" y="48445"/>
                  </a:lnTo>
                  <a:cubicBezTo>
                    <a:pt x="243058" y="48106"/>
                    <a:pt x="242745" y="47740"/>
                    <a:pt x="242406" y="47401"/>
                  </a:cubicBezTo>
                  <a:lnTo>
                    <a:pt x="240448" y="45261"/>
                  </a:lnTo>
                  <a:cubicBezTo>
                    <a:pt x="237760" y="42521"/>
                    <a:pt x="234994" y="39859"/>
                    <a:pt x="232072" y="37406"/>
                  </a:cubicBezTo>
                  <a:cubicBezTo>
                    <a:pt x="229175" y="34953"/>
                    <a:pt x="226174" y="32605"/>
                    <a:pt x="223095" y="30439"/>
                  </a:cubicBezTo>
                  <a:cubicBezTo>
                    <a:pt x="220015" y="28247"/>
                    <a:pt x="216884" y="26185"/>
                    <a:pt x="213700" y="24228"/>
                  </a:cubicBezTo>
                  <a:cubicBezTo>
                    <a:pt x="210516" y="22297"/>
                    <a:pt x="207333" y="20418"/>
                    <a:pt x="204097" y="18643"/>
                  </a:cubicBezTo>
                  <a:cubicBezTo>
                    <a:pt x="200861" y="16869"/>
                    <a:pt x="197651" y="15121"/>
                    <a:pt x="194389" y="13450"/>
                  </a:cubicBezTo>
                  <a:cubicBezTo>
                    <a:pt x="191153" y="11754"/>
                    <a:pt x="187943" y="10084"/>
                    <a:pt x="184629" y="8440"/>
                  </a:cubicBezTo>
                  <a:cubicBezTo>
                    <a:pt x="181341" y="6796"/>
                    <a:pt x="177923" y="5204"/>
                    <a:pt x="174374" y="3821"/>
                  </a:cubicBezTo>
                  <a:cubicBezTo>
                    <a:pt x="171216" y="2542"/>
                    <a:pt x="168006" y="1498"/>
                    <a:pt x="164744" y="663"/>
                  </a:cubicBezTo>
                  <a:cubicBezTo>
                    <a:pt x="161944" y="221"/>
                    <a:pt x="159105" y="0"/>
                    <a:pt x="156264"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8" name="Google Shape;1178;p23"/>
          <p:cNvSpPr/>
          <p:nvPr/>
        </p:nvSpPr>
        <p:spPr>
          <a:xfrm rot="9825509">
            <a:off x="3220591" y="3473180"/>
            <a:ext cx="1119493" cy="642234"/>
          </a:xfrm>
          <a:custGeom>
            <a:rect b="b" l="l" r="r" t="t"/>
            <a:pathLst>
              <a:path extrusionOk="0" h="152869" w="280814">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3"/>
          <p:cNvSpPr txBox="1"/>
          <p:nvPr/>
        </p:nvSpPr>
        <p:spPr>
          <a:xfrm>
            <a:off x="1093149" y="3397500"/>
            <a:ext cx="5247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ife Savers ExtraBold"/>
                <a:ea typeface="Life Savers ExtraBold"/>
                <a:cs typeface="Life Savers ExtraBold"/>
                <a:sym typeface="Life Savers ExtraBold"/>
              </a:rPr>
              <a:t>01</a:t>
            </a:r>
            <a:endParaRPr sz="2400">
              <a:solidFill>
                <a:srgbClr val="E29578"/>
              </a:solidFill>
              <a:latin typeface="Life Savers ExtraBold"/>
              <a:ea typeface="Life Savers ExtraBold"/>
              <a:cs typeface="Life Savers ExtraBold"/>
              <a:sym typeface="Life Savers ExtraBold"/>
            </a:endParaRPr>
          </a:p>
        </p:txBody>
      </p:sp>
      <p:sp>
        <p:nvSpPr>
          <p:cNvPr id="1180" name="Google Shape;1180;p23"/>
          <p:cNvSpPr txBox="1"/>
          <p:nvPr/>
        </p:nvSpPr>
        <p:spPr>
          <a:xfrm>
            <a:off x="3562100" y="3495675"/>
            <a:ext cx="5946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006D77"/>
                </a:solidFill>
                <a:latin typeface="Life Savers ExtraBold"/>
                <a:ea typeface="Life Savers ExtraBold"/>
                <a:cs typeface="Life Savers ExtraBold"/>
                <a:sym typeface="Life Savers ExtraBold"/>
              </a:rPr>
              <a:t>02</a:t>
            </a:r>
            <a:endParaRPr sz="2400">
              <a:solidFill>
                <a:srgbClr val="006D77"/>
              </a:solidFill>
              <a:latin typeface="Life Savers ExtraBold"/>
              <a:ea typeface="Life Savers ExtraBold"/>
              <a:cs typeface="Life Savers ExtraBold"/>
              <a:sym typeface="Life Savers ExtraBold"/>
            </a:endParaRPr>
          </a:p>
        </p:txBody>
      </p:sp>
      <p:sp>
        <p:nvSpPr>
          <p:cNvPr id="1181" name="Google Shape;1181;p23"/>
          <p:cNvSpPr txBox="1"/>
          <p:nvPr/>
        </p:nvSpPr>
        <p:spPr>
          <a:xfrm>
            <a:off x="5948550" y="3451100"/>
            <a:ext cx="594600" cy="4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ECCC6"/>
                </a:solidFill>
                <a:latin typeface="Life Savers ExtraBold"/>
                <a:ea typeface="Life Savers ExtraBold"/>
                <a:cs typeface="Life Savers ExtraBold"/>
                <a:sym typeface="Life Savers ExtraBold"/>
              </a:rPr>
              <a:t>03</a:t>
            </a:r>
            <a:endParaRPr sz="2400">
              <a:solidFill>
                <a:srgbClr val="7ECCC6"/>
              </a:solidFill>
              <a:latin typeface="Life Savers ExtraBold"/>
              <a:ea typeface="Life Savers ExtraBold"/>
              <a:cs typeface="Life Savers ExtraBold"/>
              <a:sym typeface="Life Savers ExtraBold"/>
            </a:endParaRPr>
          </a:p>
        </p:txBody>
      </p:sp>
      <p:sp>
        <p:nvSpPr>
          <p:cNvPr id="1182" name="Google Shape;1182;p23"/>
          <p:cNvSpPr txBox="1"/>
          <p:nvPr/>
        </p:nvSpPr>
        <p:spPr>
          <a:xfrm>
            <a:off x="230100" y="3923800"/>
            <a:ext cx="2321700" cy="3058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AutoNum type="arabicPeriod"/>
            </a:pPr>
            <a:r>
              <a:rPr lang="en-GB" sz="1300">
                <a:latin typeface="Mada"/>
                <a:ea typeface="Mada"/>
                <a:cs typeface="Mada"/>
                <a:sym typeface="Mada"/>
              </a:rPr>
              <a:t>ECG:</a:t>
            </a:r>
            <a:r>
              <a:rPr lang="en-GB" sz="1300">
                <a:solidFill>
                  <a:srgbClr val="6AA84F"/>
                </a:solidFill>
                <a:latin typeface="Mada"/>
                <a:ea typeface="Mada"/>
                <a:cs typeface="Mada"/>
                <a:sym typeface="Mada"/>
              </a:rPr>
              <a:t> when suspecting cardiac intuition.</a:t>
            </a:r>
            <a:endParaRPr sz="1300">
              <a:solidFill>
                <a:srgbClr val="6AA84F"/>
              </a:solidFill>
              <a:latin typeface="Mada"/>
              <a:ea typeface="Mada"/>
              <a:cs typeface="Mada"/>
              <a:sym typeface="Mada"/>
            </a:endParaRPr>
          </a:p>
          <a:p>
            <a:pPr indent="-311150" lvl="0" marL="457200" rtl="0" algn="l">
              <a:spcBef>
                <a:spcPts val="0"/>
              </a:spcBef>
              <a:spcAft>
                <a:spcPts val="0"/>
              </a:spcAft>
              <a:buSzPts val="1300"/>
              <a:buFont typeface="Mada"/>
              <a:buAutoNum type="arabicPeriod"/>
            </a:pPr>
            <a:r>
              <a:rPr lang="en-GB" sz="1300">
                <a:latin typeface="Mada"/>
                <a:ea typeface="Mada"/>
                <a:cs typeface="Mada"/>
                <a:sym typeface="Mada"/>
              </a:rPr>
              <a:t>Vital signs</a:t>
            </a:r>
            <a:endParaRPr sz="1300">
              <a:latin typeface="Mada"/>
              <a:ea typeface="Mada"/>
              <a:cs typeface="Mada"/>
              <a:sym typeface="Mada"/>
            </a:endParaRPr>
          </a:p>
          <a:p>
            <a:pPr indent="-311150" lvl="0" marL="457200" rtl="0" algn="l">
              <a:spcBef>
                <a:spcPts val="0"/>
              </a:spcBef>
              <a:spcAft>
                <a:spcPts val="0"/>
              </a:spcAft>
              <a:buSzPts val="1300"/>
              <a:buFont typeface="Mada"/>
              <a:buAutoNum type="arabicPeriod"/>
            </a:pPr>
            <a:r>
              <a:rPr lang="en-GB" sz="1300">
                <a:latin typeface="Mada"/>
                <a:ea typeface="Mada"/>
                <a:cs typeface="Mada"/>
                <a:sym typeface="Mada"/>
              </a:rPr>
              <a:t>ABGs (arterial blood gasses)</a:t>
            </a:r>
            <a:endParaRPr sz="1300">
              <a:latin typeface="Mada"/>
              <a:ea typeface="Mada"/>
              <a:cs typeface="Mada"/>
              <a:sym typeface="Mada"/>
            </a:endParaRPr>
          </a:p>
          <a:p>
            <a:pPr indent="-311150" lvl="0" marL="457200" rtl="0" algn="l">
              <a:spcBef>
                <a:spcPts val="0"/>
              </a:spcBef>
              <a:spcAft>
                <a:spcPts val="0"/>
              </a:spcAft>
              <a:buSzPts val="1300"/>
              <a:buFont typeface="Mada"/>
              <a:buAutoNum type="arabicPeriod"/>
            </a:pPr>
            <a:r>
              <a:rPr lang="en-GB" sz="1300">
                <a:latin typeface="Mada"/>
                <a:ea typeface="Mada"/>
                <a:cs typeface="Mada"/>
                <a:sym typeface="Mada"/>
              </a:rPr>
              <a:t>Urinary Output: </a:t>
            </a:r>
            <a:r>
              <a:rPr lang="en-GB" sz="1300">
                <a:solidFill>
                  <a:srgbClr val="6AA84F"/>
                </a:solidFill>
                <a:latin typeface="Mada"/>
                <a:ea typeface="Mada"/>
                <a:cs typeface="Mada"/>
                <a:sym typeface="Mada"/>
              </a:rPr>
              <a:t>to estimate the cardiac output</a:t>
            </a:r>
            <a:endParaRPr sz="1300">
              <a:solidFill>
                <a:srgbClr val="6AA84F"/>
              </a:solidFill>
              <a:latin typeface="Mada"/>
              <a:ea typeface="Mada"/>
              <a:cs typeface="Mada"/>
              <a:sym typeface="Mada"/>
            </a:endParaRPr>
          </a:p>
          <a:p>
            <a:pPr indent="-311150" lvl="0" marL="457200" rtl="0" algn="l">
              <a:spcBef>
                <a:spcPts val="0"/>
              </a:spcBef>
              <a:spcAft>
                <a:spcPts val="0"/>
              </a:spcAft>
              <a:buSzPts val="1300"/>
              <a:buFont typeface="Mada"/>
              <a:buAutoNum type="arabicPeriod"/>
            </a:pPr>
            <a:r>
              <a:rPr lang="en-GB" sz="1300">
                <a:latin typeface="Mada"/>
                <a:ea typeface="Mada"/>
                <a:cs typeface="Mada"/>
                <a:sym typeface="Mada"/>
              </a:rPr>
              <a:t>Urinary / gastric catheters: </a:t>
            </a:r>
            <a:r>
              <a:rPr lang="en-GB" sz="1300">
                <a:solidFill>
                  <a:srgbClr val="6AA84F"/>
                </a:solidFill>
                <a:latin typeface="Mada"/>
                <a:ea typeface="Mada"/>
                <a:cs typeface="Mada"/>
                <a:sym typeface="Mada"/>
              </a:rPr>
              <a:t>to rule out bleeding or elaboration to GI tract</a:t>
            </a:r>
            <a:r>
              <a:rPr lang="en-GB" sz="1300">
                <a:latin typeface="Mada"/>
                <a:ea typeface="Mada"/>
                <a:cs typeface="Mada"/>
                <a:sym typeface="Mada"/>
              </a:rPr>
              <a:t> unless contraindicated</a:t>
            </a:r>
            <a:endParaRPr sz="1300">
              <a:latin typeface="Mada"/>
              <a:ea typeface="Mada"/>
              <a:cs typeface="Mada"/>
              <a:sym typeface="Mada"/>
            </a:endParaRPr>
          </a:p>
          <a:p>
            <a:pPr indent="-311150" lvl="0" marL="457200" rtl="0" algn="l">
              <a:spcBef>
                <a:spcPts val="0"/>
              </a:spcBef>
              <a:spcAft>
                <a:spcPts val="0"/>
              </a:spcAft>
              <a:buSzPts val="1300"/>
              <a:buFont typeface="Mada"/>
              <a:buAutoNum type="arabicPeriod"/>
            </a:pPr>
            <a:r>
              <a:rPr lang="en-GB" sz="1300">
                <a:latin typeface="Mada"/>
                <a:ea typeface="Mada"/>
                <a:cs typeface="Mada"/>
                <a:sym typeface="Mada"/>
              </a:rPr>
              <a:t>Pulse oximeter and CO2: </a:t>
            </a:r>
            <a:r>
              <a:rPr lang="en-GB" sz="1300">
                <a:solidFill>
                  <a:srgbClr val="6AA84F"/>
                </a:solidFill>
                <a:latin typeface="Mada"/>
                <a:ea typeface="Mada"/>
                <a:cs typeface="Mada"/>
                <a:sym typeface="Mada"/>
              </a:rPr>
              <a:t>to make sure chest is fine, no pneumothorax.</a:t>
            </a:r>
            <a:endParaRPr sz="1300">
              <a:solidFill>
                <a:srgbClr val="6AA84F"/>
              </a:solidFill>
              <a:latin typeface="Mada"/>
              <a:ea typeface="Mada"/>
              <a:cs typeface="Mada"/>
              <a:sym typeface="Mada"/>
            </a:endParaRPr>
          </a:p>
          <a:p>
            <a:pPr indent="0" lvl="0" marL="0" rtl="0" algn="l">
              <a:spcBef>
                <a:spcPts val="0"/>
              </a:spcBef>
              <a:spcAft>
                <a:spcPts val="0"/>
              </a:spcAft>
              <a:buNone/>
            </a:pPr>
            <a:r>
              <a:t/>
            </a:r>
            <a:endParaRPr sz="1300">
              <a:latin typeface="Mada"/>
              <a:ea typeface="Mada"/>
              <a:cs typeface="Mada"/>
              <a:sym typeface="Mada"/>
            </a:endParaRPr>
          </a:p>
          <a:p>
            <a:pPr indent="0" lvl="0" marL="0" rtl="0" algn="l">
              <a:spcBef>
                <a:spcPts val="0"/>
              </a:spcBef>
              <a:spcAft>
                <a:spcPts val="0"/>
              </a:spcAft>
              <a:buNone/>
            </a:pPr>
            <a:r>
              <a:t/>
            </a:r>
            <a:endParaRPr sz="1300">
              <a:latin typeface="Mada"/>
              <a:ea typeface="Mada"/>
              <a:cs typeface="Mada"/>
              <a:sym typeface="Mada"/>
            </a:endParaRPr>
          </a:p>
        </p:txBody>
      </p:sp>
      <p:sp>
        <p:nvSpPr>
          <p:cNvPr id="1183" name="Google Shape;1183;p23"/>
          <p:cNvSpPr txBox="1"/>
          <p:nvPr/>
        </p:nvSpPr>
        <p:spPr>
          <a:xfrm>
            <a:off x="2668500" y="4152400"/>
            <a:ext cx="2321700" cy="3215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a:solidFill>
                  <a:schemeClr val="dk1"/>
                </a:solidFill>
                <a:latin typeface="Mada"/>
                <a:ea typeface="Mada"/>
                <a:cs typeface="Mada"/>
                <a:sym typeface="Mada"/>
              </a:rPr>
              <a:t>Imaging studies </a:t>
            </a:r>
            <a:r>
              <a:rPr b="1" baseline="30000" lang="en-GB">
                <a:solidFill>
                  <a:schemeClr val="dk1"/>
                </a:solidFill>
                <a:latin typeface="Mada"/>
                <a:ea typeface="Mada"/>
                <a:cs typeface="Mada"/>
                <a:sym typeface="Mada"/>
              </a:rPr>
              <a:t>3</a:t>
            </a:r>
            <a:endParaRPr b="1" baseline="30000">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AutoNum type="arabicPeriod"/>
            </a:pPr>
            <a:r>
              <a:rPr lang="en-GB">
                <a:solidFill>
                  <a:schemeClr val="dk1"/>
                </a:solidFill>
                <a:latin typeface="Mada"/>
                <a:ea typeface="Mada"/>
                <a:cs typeface="Mada"/>
                <a:sym typeface="Mada"/>
              </a:rPr>
              <a:t>Chest X-Ray</a:t>
            </a:r>
            <a:endParaRPr>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AutoNum type="arabicPeriod"/>
            </a:pPr>
            <a:r>
              <a:rPr lang="en-GB">
                <a:solidFill>
                  <a:schemeClr val="dk1"/>
                </a:solidFill>
                <a:latin typeface="Mada"/>
                <a:ea typeface="Mada"/>
                <a:cs typeface="Mada"/>
                <a:sym typeface="Mada"/>
              </a:rPr>
              <a:t>Pelvic X-Ray</a:t>
            </a:r>
            <a:endParaRPr>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a:solidFill>
                <a:schemeClr val="dk1"/>
              </a:solidFill>
              <a:latin typeface="Mada"/>
              <a:ea typeface="Mada"/>
              <a:cs typeface="Mada"/>
              <a:sym typeface="Mada"/>
            </a:endParaRPr>
          </a:p>
          <a:p>
            <a:pPr indent="0" lvl="0" marL="0" rtl="0" algn="ctr">
              <a:lnSpc>
                <a:spcPct val="115000"/>
              </a:lnSpc>
              <a:spcBef>
                <a:spcPts val="0"/>
              </a:spcBef>
              <a:spcAft>
                <a:spcPts val="0"/>
              </a:spcAft>
              <a:buClr>
                <a:schemeClr val="dk1"/>
              </a:buClr>
              <a:buSzPts val="1100"/>
              <a:buFont typeface="Arial"/>
              <a:buNone/>
            </a:pPr>
            <a:r>
              <a:rPr b="1" lang="en-GB">
                <a:solidFill>
                  <a:schemeClr val="dk1"/>
                </a:solidFill>
                <a:latin typeface="Mada"/>
                <a:ea typeface="Mada"/>
                <a:cs typeface="Mada"/>
                <a:sym typeface="Mada"/>
              </a:rPr>
              <a:t> Diagnostic tools: </a:t>
            </a:r>
            <a:endParaRPr b="1">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AutoNum type="arabicPeriod"/>
            </a:pPr>
            <a:r>
              <a:rPr lang="en-GB">
                <a:solidFill>
                  <a:schemeClr val="dk1"/>
                </a:solidFill>
                <a:latin typeface="Mada"/>
                <a:ea typeface="Mada"/>
                <a:cs typeface="Mada"/>
                <a:sym typeface="Mada"/>
              </a:rPr>
              <a:t>Focused Abdominal Sonography Test (FAST).</a:t>
            </a:r>
            <a:endParaRPr baseline="30000">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AutoNum type="arabicPeriod"/>
            </a:pPr>
            <a:r>
              <a:rPr lang="en-GB">
                <a:solidFill>
                  <a:schemeClr val="dk1"/>
                </a:solidFill>
                <a:latin typeface="Mada"/>
                <a:ea typeface="Mada"/>
                <a:cs typeface="Mada"/>
                <a:sym typeface="Mada"/>
              </a:rPr>
              <a:t>Diagnostic Peritoneal Lavage </a:t>
            </a:r>
            <a:r>
              <a:rPr baseline="30000" lang="en-GB">
                <a:solidFill>
                  <a:schemeClr val="dk1"/>
                </a:solidFill>
                <a:latin typeface="Mada"/>
                <a:ea typeface="Mada"/>
                <a:cs typeface="Mada"/>
                <a:sym typeface="Mada"/>
              </a:rPr>
              <a:t>4</a:t>
            </a:r>
            <a:r>
              <a:rPr lang="en-GB">
                <a:solidFill>
                  <a:schemeClr val="dk1"/>
                </a:solidFill>
                <a:latin typeface="Mada"/>
                <a:ea typeface="Mada"/>
                <a:cs typeface="Mada"/>
                <a:sym typeface="Mada"/>
              </a:rPr>
              <a:t> (DPL).</a:t>
            </a:r>
            <a:endParaRPr>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p:txBody>
      </p:sp>
      <p:sp>
        <p:nvSpPr>
          <p:cNvPr id="1184" name="Google Shape;1184;p23"/>
          <p:cNvSpPr txBox="1"/>
          <p:nvPr/>
        </p:nvSpPr>
        <p:spPr>
          <a:xfrm>
            <a:off x="5107675" y="4199000"/>
            <a:ext cx="2232900" cy="3012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a:solidFill>
                  <a:schemeClr val="dk1"/>
                </a:solidFill>
                <a:latin typeface="Mada"/>
                <a:ea typeface="Mada"/>
                <a:cs typeface="Mada"/>
                <a:sym typeface="Mada"/>
              </a:rPr>
              <a:t>Consider Early Transfer </a:t>
            </a:r>
            <a:r>
              <a:rPr b="1" baseline="30000" lang="en-GB">
                <a:solidFill>
                  <a:schemeClr val="dk1"/>
                </a:solidFill>
                <a:latin typeface="Mada"/>
                <a:ea typeface="Mada"/>
                <a:cs typeface="Mada"/>
                <a:sym typeface="Mada"/>
              </a:rPr>
              <a:t>7</a:t>
            </a:r>
            <a:r>
              <a:rPr b="1" lang="en-GB">
                <a:solidFill>
                  <a:schemeClr val="dk1"/>
                </a:solidFill>
                <a:latin typeface="Mada"/>
                <a:ea typeface="Mada"/>
                <a:cs typeface="Mada"/>
                <a:sym typeface="Mada"/>
              </a:rPr>
              <a:t>:</a:t>
            </a:r>
            <a:endParaRPr b="1">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AutoNum type="arabicPeriod"/>
            </a:pPr>
            <a:r>
              <a:rPr lang="en-GB">
                <a:solidFill>
                  <a:schemeClr val="dk1"/>
                </a:solidFill>
                <a:latin typeface="Mada"/>
                <a:ea typeface="Mada"/>
                <a:cs typeface="Mada"/>
                <a:sym typeface="Mada"/>
              </a:rPr>
              <a:t>Use time before transfer for resuscitation</a:t>
            </a:r>
            <a:endParaRPr>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AutoNum type="arabicPeriod"/>
            </a:pPr>
            <a:r>
              <a:rPr lang="en-GB">
                <a:solidFill>
                  <a:schemeClr val="dk1"/>
                </a:solidFill>
                <a:latin typeface="Mada"/>
                <a:ea typeface="Mada"/>
                <a:cs typeface="Mada"/>
                <a:sym typeface="Mada"/>
              </a:rPr>
              <a:t>Do not delay transfer for diagnostic tests </a:t>
            </a:r>
            <a:r>
              <a:rPr lang="en-GB">
                <a:solidFill>
                  <a:srgbClr val="6AA84F"/>
                </a:solidFill>
                <a:latin typeface="Mada"/>
                <a:ea typeface="Mada"/>
                <a:cs typeface="Mada"/>
                <a:sym typeface="Mada"/>
              </a:rPr>
              <a:t>or for secondary survey</a:t>
            </a:r>
            <a:endParaRPr>
              <a:solidFill>
                <a:srgbClr val="6AA84F"/>
              </a:solidFill>
              <a:latin typeface="Mada"/>
              <a:ea typeface="Mada"/>
              <a:cs typeface="Mada"/>
              <a:sym typeface="Mada"/>
            </a:endParaRPr>
          </a:p>
        </p:txBody>
      </p:sp>
      <p:sp>
        <p:nvSpPr>
          <p:cNvPr id="1185" name="Google Shape;1185;p23"/>
          <p:cNvSpPr txBox="1"/>
          <p:nvPr/>
        </p:nvSpPr>
        <p:spPr>
          <a:xfrm>
            <a:off x="4398301" y="8620851"/>
            <a:ext cx="1572900" cy="5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6AA84F"/>
                </a:solidFill>
                <a:latin typeface="Mada"/>
                <a:ea typeface="Mada"/>
                <a:cs typeface="Mada"/>
                <a:sym typeface="Mada"/>
              </a:rPr>
              <a:t>FAST</a:t>
            </a:r>
            <a:r>
              <a:rPr lang="en-GB" sz="1100">
                <a:solidFill>
                  <a:srgbClr val="6AA84F"/>
                </a:solidFill>
                <a:latin typeface="Mada"/>
                <a:ea typeface="Mada"/>
                <a:cs typeface="Mada"/>
                <a:sym typeface="Mada"/>
              </a:rPr>
              <a:t> </a:t>
            </a:r>
            <a:r>
              <a:rPr baseline="30000" lang="en-GB" sz="1100">
                <a:solidFill>
                  <a:srgbClr val="6AA84F"/>
                </a:solidFill>
                <a:latin typeface="Mada"/>
                <a:ea typeface="Mada"/>
                <a:cs typeface="Mada"/>
                <a:sym typeface="Mada"/>
              </a:rPr>
              <a:t>6</a:t>
            </a:r>
            <a:endParaRPr baseline="30000" sz="1100">
              <a:solidFill>
                <a:srgbClr val="6AA84F"/>
              </a:solidFill>
              <a:latin typeface="Mada"/>
              <a:ea typeface="Mada"/>
              <a:cs typeface="Mada"/>
              <a:sym typeface="Mada"/>
            </a:endParaRPr>
          </a:p>
        </p:txBody>
      </p:sp>
      <p:sp>
        <p:nvSpPr>
          <p:cNvPr id="1186" name="Google Shape;1186;p23"/>
          <p:cNvSpPr txBox="1"/>
          <p:nvPr/>
        </p:nvSpPr>
        <p:spPr>
          <a:xfrm>
            <a:off x="6150901" y="8620851"/>
            <a:ext cx="1572900" cy="5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6AA84F"/>
                </a:solidFill>
                <a:latin typeface="Mada"/>
                <a:ea typeface="Mada"/>
                <a:cs typeface="Mada"/>
                <a:sym typeface="Mada"/>
              </a:rPr>
              <a:t>DPL</a:t>
            </a:r>
            <a:endParaRPr baseline="30000" sz="1100">
              <a:solidFill>
                <a:srgbClr val="6AA84F"/>
              </a:solidFill>
              <a:latin typeface="Mada"/>
              <a:ea typeface="Mada"/>
              <a:cs typeface="Mada"/>
              <a:sym typeface="Mada"/>
            </a:endParaRPr>
          </a:p>
        </p:txBody>
      </p:sp>
      <p:sp>
        <p:nvSpPr>
          <p:cNvPr id="1187" name="Google Shape;1187;p23"/>
          <p:cNvSpPr txBox="1"/>
          <p:nvPr/>
        </p:nvSpPr>
        <p:spPr>
          <a:xfrm>
            <a:off x="4107800" y="7841700"/>
            <a:ext cx="172500" cy="16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DF9F9"/>
                </a:solidFill>
                <a:latin typeface="Mada"/>
                <a:ea typeface="Mada"/>
                <a:cs typeface="Mada"/>
                <a:sym typeface="Mada"/>
              </a:rPr>
              <a:t>1</a:t>
            </a:r>
            <a:endParaRPr>
              <a:solidFill>
                <a:srgbClr val="EDF9F9"/>
              </a:solidFill>
              <a:latin typeface="Mada"/>
              <a:ea typeface="Mada"/>
              <a:cs typeface="Mada"/>
              <a:sym typeface="Mada"/>
            </a:endParaRPr>
          </a:p>
        </p:txBody>
      </p:sp>
      <p:sp>
        <p:nvSpPr>
          <p:cNvPr id="1188" name="Google Shape;1188;p23"/>
          <p:cNvSpPr txBox="1"/>
          <p:nvPr/>
        </p:nvSpPr>
        <p:spPr>
          <a:xfrm>
            <a:off x="4447125" y="7796375"/>
            <a:ext cx="172500" cy="16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DF9F9"/>
                </a:solidFill>
                <a:latin typeface="Mada"/>
                <a:ea typeface="Mada"/>
                <a:cs typeface="Mada"/>
                <a:sym typeface="Mada"/>
              </a:rPr>
              <a:t>2</a:t>
            </a:r>
            <a:endParaRPr>
              <a:solidFill>
                <a:srgbClr val="EDF9F9"/>
              </a:solidFill>
              <a:latin typeface="Mada"/>
              <a:ea typeface="Mada"/>
              <a:cs typeface="Mada"/>
              <a:sym typeface="Mada"/>
            </a:endParaRPr>
          </a:p>
        </p:txBody>
      </p:sp>
      <p:sp>
        <p:nvSpPr>
          <p:cNvPr id="1189" name="Google Shape;1189;p23"/>
          <p:cNvSpPr txBox="1"/>
          <p:nvPr/>
        </p:nvSpPr>
        <p:spPr>
          <a:xfrm>
            <a:off x="4599525" y="8177375"/>
            <a:ext cx="172500" cy="16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DF9F9"/>
                </a:solidFill>
                <a:latin typeface="Mada"/>
                <a:ea typeface="Mada"/>
                <a:cs typeface="Mada"/>
                <a:sym typeface="Mada"/>
              </a:rPr>
              <a:t>3</a:t>
            </a:r>
            <a:endParaRPr>
              <a:solidFill>
                <a:srgbClr val="EDF9F9"/>
              </a:solidFill>
              <a:latin typeface="Mada"/>
              <a:ea typeface="Mada"/>
              <a:cs typeface="Mada"/>
              <a:sym typeface="Mada"/>
            </a:endParaRPr>
          </a:p>
        </p:txBody>
      </p:sp>
      <p:sp>
        <p:nvSpPr>
          <p:cNvPr id="1190" name="Google Shape;1190;p23"/>
          <p:cNvSpPr txBox="1"/>
          <p:nvPr/>
        </p:nvSpPr>
        <p:spPr>
          <a:xfrm>
            <a:off x="5056725" y="7796375"/>
            <a:ext cx="172500" cy="16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DF9F9"/>
                </a:solidFill>
                <a:latin typeface="Mada"/>
                <a:ea typeface="Mada"/>
                <a:cs typeface="Mada"/>
                <a:sym typeface="Mada"/>
              </a:rPr>
              <a:t>4</a:t>
            </a:r>
            <a:endParaRPr>
              <a:solidFill>
                <a:srgbClr val="EDF9F9"/>
              </a:solidFill>
              <a:latin typeface="Mada"/>
              <a:ea typeface="Mada"/>
              <a:cs typeface="Mada"/>
              <a:sym typeface="Mada"/>
            </a:endParaRPr>
          </a:p>
        </p:txBody>
      </p:sp>
      <p:sp>
        <p:nvSpPr>
          <p:cNvPr id="1191" name="Google Shape;1191;p23"/>
          <p:cNvSpPr/>
          <p:nvPr/>
        </p:nvSpPr>
        <p:spPr>
          <a:xfrm>
            <a:off x="2868300" y="42592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pic>
        <p:nvPicPr>
          <p:cNvPr id="1196" name="Google Shape;1196;p24"/>
          <p:cNvPicPr preferRelativeResize="0"/>
          <p:nvPr/>
        </p:nvPicPr>
        <p:blipFill>
          <a:blip r:embed="rId3">
            <a:alphaModFix/>
          </a:blip>
          <a:stretch>
            <a:fillRect/>
          </a:stretch>
        </p:blipFill>
        <p:spPr>
          <a:xfrm>
            <a:off x="6256925" y="6850450"/>
            <a:ext cx="1181948" cy="1193502"/>
          </a:xfrm>
          <a:prstGeom prst="rect">
            <a:avLst/>
          </a:prstGeom>
          <a:noFill/>
          <a:ln>
            <a:noFill/>
          </a:ln>
        </p:spPr>
      </p:pic>
      <p:sp>
        <p:nvSpPr>
          <p:cNvPr id="1197" name="Google Shape;1197;p2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4"/>
          <p:cNvSpPr txBox="1"/>
          <p:nvPr/>
        </p:nvSpPr>
        <p:spPr>
          <a:xfrm>
            <a:off x="1061300" y="3130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Secondary</a:t>
            </a:r>
            <a:r>
              <a:rPr b="1" lang="en-GB" sz="2200">
                <a:solidFill>
                  <a:srgbClr val="006D77"/>
                </a:solidFill>
                <a:latin typeface="Lora"/>
                <a:ea typeface="Lora"/>
                <a:cs typeface="Lora"/>
                <a:sym typeface="Lora"/>
              </a:rPr>
              <a:t> Survey</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199" name="Google Shape;1199;p24"/>
          <p:cNvCxnSpPr/>
          <p:nvPr/>
        </p:nvCxnSpPr>
        <p:spPr>
          <a:xfrm>
            <a:off x="2458075" y="829950"/>
            <a:ext cx="2880000" cy="3900"/>
          </a:xfrm>
          <a:prstGeom prst="straightConnector1">
            <a:avLst/>
          </a:prstGeom>
          <a:noFill/>
          <a:ln cap="flat" cmpd="sng" w="19050">
            <a:solidFill>
              <a:srgbClr val="83C5BE"/>
            </a:solidFill>
            <a:prstDash val="solid"/>
            <a:round/>
            <a:headEnd len="med" w="med" type="oval"/>
            <a:tailEnd len="med" w="med" type="oval"/>
          </a:ln>
        </p:spPr>
      </p:cxnSp>
      <p:grpSp>
        <p:nvGrpSpPr>
          <p:cNvPr id="1200" name="Google Shape;1200;p24"/>
          <p:cNvGrpSpPr/>
          <p:nvPr/>
        </p:nvGrpSpPr>
        <p:grpSpPr>
          <a:xfrm>
            <a:off x="323344" y="1037390"/>
            <a:ext cx="467181" cy="476434"/>
            <a:chOff x="2410712" y="2415450"/>
            <a:chExt cx="312600" cy="312600"/>
          </a:xfrm>
        </p:grpSpPr>
        <p:sp>
          <p:nvSpPr>
            <p:cNvPr id="1201" name="Google Shape;1201;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3" name="Google Shape;1203;p24"/>
          <p:cNvSpPr txBox="1"/>
          <p:nvPr/>
        </p:nvSpPr>
        <p:spPr>
          <a:xfrm>
            <a:off x="780625" y="1064025"/>
            <a:ext cx="5268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When Do We Start the Secondary Survey?</a:t>
            </a:r>
            <a:endParaRPr b="1" sz="1800">
              <a:solidFill>
                <a:srgbClr val="006D77"/>
              </a:solidFill>
              <a:highlight>
                <a:srgbClr val="EDF9F9"/>
              </a:highlight>
              <a:latin typeface="Lora"/>
              <a:ea typeface="Lora"/>
              <a:cs typeface="Lora"/>
              <a:sym typeface="Lora"/>
            </a:endParaRPr>
          </a:p>
        </p:txBody>
      </p:sp>
      <p:sp>
        <p:nvSpPr>
          <p:cNvPr id="1204" name="Google Shape;1204;p24"/>
          <p:cNvSpPr txBox="1"/>
          <p:nvPr/>
        </p:nvSpPr>
        <p:spPr>
          <a:xfrm>
            <a:off x="323350" y="1501250"/>
            <a:ext cx="6263700" cy="114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latin typeface="Mada"/>
                <a:ea typeface="Mada"/>
                <a:cs typeface="Mada"/>
                <a:sym typeface="Mada"/>
              </a:rPr>
              <a:t>The complete history and physical examination, Start after: </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Primary survey is completed</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ABCDEs are </a:t>
            </a:r>
            <a:r>
              <a:rPr lang="en-GB">
                <a:solidFill>
                  <a:srgbClr val="6AA84F"/>
                </a:solidFill>
                <a:latin typeface="Mada"/>
                <a:ea typeface="Mada"/>
                <a:cs typeface="Mada"/>
                <a:sym typeface="Mada"/>
              </a:rPr>
              <a:t>assessed, </a:t>
            </a:r>
            <a:r>
              <a:rPr lang="en-GB">
                <a:latin typeface="Mada"/>
                <a:ea typeface="Mada"/>
                <a:cs typeface="Mada"/>
                <a:sym typeface="Mada"/>
              </a:rPr>
              <a:t>reassessed </a:t>
            </a:r>
            <a:r>
              <a:rPr lang="en-GB">
                <a:solidFill>
                  <a:srgbClr val="6AA84F"/>
                </a:solidFill>
                <a:latin typeface="Mada"/>
                <a:ea typeface="Mada"/>
                <a:cs typeface="Mada"/>
                <a:sym typeface="Mada"/>
              </a:rPr>
              <a:t>and addressed</a:t>
            </a:r>
            <a:endParaRPr>
              <a:solidFill>
                <a:srgbClr val="6AA84F"/>
              </a:solidFill>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Vital functions are returning to normal</a:t>
            </a:r>
            <a:endParaRPr>
              <a:latin typeface="Mada"/>
              <a:ea typeface="Mada"/>
              <a:cs typeface="Mada"/>
              <a:sym typeface="Mada"/>
            </a:endParaRPr>
          </a:p>
        </p:txBody>
      </p:sp>
      <p:grpSp>
        <p:nvGrpSpPr>
          <p:cNvPr id="1205" name="Google Shape;1205;p24"/>
          <p:cNvGrpSpPr/>
          <p:nvPr/>
        </p:nvGrpSpPr>
        <p:grpSpPr>
          <a:xfrm>
            <a:off x="323344" y="2637590"/>
            <a:ext cx="467181" cy="476434"/>
            <a:chOff x="2410712" y="2415450"/>
            <a:chExt cx="312600" cy="312600"/>
          </a:xfrm>
        </p:grpSpPr>
        <p:sp>
          <p:nvSpPr>
            <p:cNvPr id="1206" name="Google Shape;1206;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8" name="Google Shape;1208;p24"/>
          <p:cNvSpPr txBox="1"/>
          <p:nvPr/>
        </p:nvSpPr>
        <p:spPr>
          <a:xfrm>
            <a:off x="780625" y="26642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Components:</a:t>
            </a:r>
            <a:endParaRPr b="1" sz="1800">
              <a:solidFill>
                <a:srgbClr val="006D77"/>
              </a:solidFill>
              <a:highlight>
                <a:srgbClr val="EDF9F9"/>
              </a:highlight>
              <a:latin typeface="Lora"/>
              <a:ea typeface="Lora"/>
              <a:cs typeface="Lora"/>
              <a:sym typeface="Lora"/>
            </a:endParaRPr>
          </a:p>
        </p:txBody>
      </p:sp>
      <p:sp>
        <p:nvSpPr>
          <p:cNvPr id="1209" name="Google Shape;1209;p24"/>
          <p:cNvSpPr txBox="1"/>
          <p:nvPr/>
        </p:nvSpPr>
        <p:spPr>
          <a:xfrm>
            <a:off x="323350" y="3101450"/>
            <a:ext cx="6263700" cy="16635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History</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Physical exam: Head to toe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Complete neurologic exam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Special diagnostic tests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 Reevaluation</a:t>
            </a:r>
            <a:endParaRPr>
              <a:latin typeface="Mada"/>
              <a:ea typeface="Mada"/>
              <a:cs typeface="Mada"/>
              <a:sym typeface="Mada"/>
            </a:endParaRPr>
          </a:p>
        </p:txBody>
      </p:sp>
      <p:sp>
        <p:nvSpPr>
          <p:cNvPr id="1210" name="Google Shape;1210;p24"/>
          <p:cNvSpPr txBox="1"/>
          <p:nvPr/>
        </p:nvSpPr>
        <p:spPr>
          <a:xfrm>
            <a:off x="1061300" y="42754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a:t>
            </a:r>
            <a:r>
              <a:rPr b="1" lang="en-GB" sz="2200">
                <a:solidFill>
                  <a:srgbClr val="006D77"/>
                </a:solidFill>
                <a:latin typeface="Lora"/>
                <a:ea typeface="Lora"/>
                <a:cs typeface="Lora"/>
                <a:sym typeface="Lora"/>
              </a:rPr>
              <a:t>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211" name="Google Shape;1211;p24"/>
          <p:cNvCxnSpPr/>
          <p:nvPr/>
        </p:nvCxnSpPr>
        <p:spPr>
          <a:xfrm>
            <a:off x="2458075" y="4792350"/>
            <a:ext cx="2880000" cy="3900"/>
          </a:xfrm>
          <a:prstGeom prst="straightConnector1">
            <a:avLst/>
          </a:prstGeom>
          <a:noFill/>
          <a:ln cap="flat" cmpd="sng" w="19050">
            <a:solidFill>
              <a:srgbClr val="83C5BE"/>
            </a:solidFill>
            <a:prstDash val="solid"/>
            <a:round/>
            <a:headEnd len="med" w="med" type="oval"/>
            <a:tailEnd len="med" w="med" type="oval"/>
          </a:ln>
        </p:spPr>
      </p:cxnSp>
      <p:sp>
        <p:nvSpPr>
          <p:cNvPr id="1212" name="Google Shape;1212;p24"/>
          <p:cNvSpPr/>
          <p:nvPr/>
        </p:nvSpPr>
        <p:spPr>
          <a:xfrm>
            <a:off x="74475" y="5128925"/>
            <a:ext cx="7440600" cy="53229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4"/>
          <p:cNvSpPr txBox="1"/>
          <p:nvPr/>
        </p:nvSpPr>
        <p:spPr>
          <a:xfrm>
            <a:off x="621951" y="48133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1214" name="Google Shape;1214;p24"/>
          <p:cNvSpPr txBox="1"/>
          <p:nvPr/>
        </p:nvSpPr>
        <p:spPr>
          <a:xfrm>
            <a:off x="285375" y="5340250"/>
            <a:ext cx="7153500" cy="50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006D77"/>
                </a:solidFill>
                <a:latin typeface="Lora"/>
                <a:ea typeface="Lora"/>
                <a:cs typeface="Lora"/>
                <a:sym typeface="Lora"/>
              </a:rPr>
              <a:t>Q1:What are the 3 main </a:t>
            </a:r>
            <a:r>
              <a:rPr lang="en-GB" sz="1000">
                <a:solidFill>
                  <a:srgbClr val="006D77"/>
                </a:solidFill>
                <a:latin typeface="Lora"/>
                <a:ea typeface="Lora"/>
                <a:cs typeface="Lora"/>
                <a:sym typeface="Lora"/>
              </a:rPr>
              <a:t>elements</a:t>
            </a:r>
            <a:r>
              <a:rPr lang="en-GB" sz="1000">
                <a:solidFill>
                  <a:srgbClr val="006D77"/>
                </a:solidFill>
                <a:latin typeface="Lora"/>
                <a:ea typeface="Lora"/>
                <a:cs typeface="Lora"/>
                <a:sym typeface="Lora"/>
              </a:rPr>
              <a:t> of ATLS protocol?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 Primary survey/resuscitation </a:t>
            </a:r>
            <a:r>
              <a:rPr lang="en-GB" sz="800">
                <a:solidFill>
                  <a:srgbClr val="83C5BE"/>
                </a:solidFill>
                <a:latin typeface="Mada"/>
                <a:ea typeface="Mada"/>
                <a:cs typeface="Mada"/>
                <a:sym typeface="Mada"/>
              </a:rPr>
              <a:t>(Life threatening problems discovered during the primary survey are always</a:t>
            </a:r>
            <a:endParaRPr sz="800">
              <a:solidFill>
                <a:srgbClr val="83C5BE"/>
              </a:solidFill>
              <a:latin typeface="Mada"/>
              <a:ea typeface="Mada"/>
              <a:cs typeface="Mada"/>
              <a:sym typeface="Mada"/>
            </a:endParaRPr>
          </a:p>
          <a:p>
            <a:pPr indent="0" lvl="0" marL="0" rtl="0" algn="l">
              <a:spcBef>
                <a:spcPts val="0"/>
              </a:spcBef>
              <a:spcAft>
                <a:spcPts val="0"/>
              </a:spcAft>
              <a:buNone/>
            </a:pPr>
            <a:r>
              <a:rPr lang="en-GB" sz="800">
                <a:solidFill>
                  <a:srgbClr val="83C5BE"/>
                </a:solidFill>
                <a:latin typeface="Mada"/>
                <a:ea typeface="Mada"/>
                <a:cs typeface="Mada"/>
                <a:sym typeface="Mada"/>
              </a:rPr>
              <a:t>addressed before proceeding to the next step) </a:t>
            </a:r>
            <a:r>
              <a:rPr lang="en-GB" sz="1000">
                <a:solidFill>
                  <a:srgbClr val="83C5BE"/>
                </a:solidFill>
                <a:latin typeface="Mada"/>
                <a:ea typeface="Mada"/>
                <a:cs typeface="Mada"/>
                <a:sym typeface="Mada"/>
              </a:rPr>
              <a:t>B. Secondary survey C. Definitive care</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 </a:t>
            </a:r>
            <a:r>
              <a:rPr lang="en-GB" sz="1000">
                <a:solidFill>
                  <a:srgbClr val="006D77"/>
                </a:solidFill>
                <a:latin typeface="Lora"/>
                <a:ea typeface="Lora"/>
                <a:cs typeface="Lora"/>
                <a:sym typeface="Lora"/>
              </a:rPr>
              <a:t>In addition to the airway, what MUST be considered during the airway step?</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Spinal immobilization, by using a full backboard and rigid cervical collar.</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Q3: </a:t>
            </a:r>
            <a:r>
              <a:rPr lang="en-GB" sz="1000">
                <a:solidFill>
                  <a:srgbClr val="006D77"/>
                </a:solidFill>
                <a:latin typeface="Lora"/>
                <a:ea typeface="Lora"/>
                <a:cs typeface="Lora"/>
                <a:sym typeface="Lora"/>
              </a:rPr>
              <a:t>What is the first maneuver used to establish an airway? If these methods are unsuccessful, what is the next maneuver used to establish an airway?</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Chin lift, jaw thrust. If these methods failed → Endotracheal intubation.</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Q4: If all other methods are unsuccessful, what is the definitive airway? </a:t>
            </a:r>
            <a:endParaRPr sz="1000">
              <a:solidFill>
                <a:srgbClr val="006D77"/>
              </a:solidFill>
              <a:latin typeface="Lora"/>
              <a:ea typeface="Lora"/>
              <a:cs typeface="Lora"/>
              <a:sym typeface="Lora"/>
            </a:endParaRPr>
          </a:p>
          <a:p>
            <a:pPr indent="0" lvl="0" marL="0" rtl="0" algn="l">
              <a:spcBef>
                <a:spcPts val="0"/>
              </a:spcBef>
              <a:spcAft>
                <a:spcPts val="0"/>
              </a:spcAft>
              <a:buNone/>
            </a:pPr>
            <a:r>
              <a:rPr b="1" lang="en-GB" sz="1000">
                <a:solidFill>
                  <a:srgbClr val="83C5BE"/>
                </a:solidFill>
                <a:latin typeface="Mada"/>
                <a:ea typeface="Mada"/>
                <a:cs typeface="Mada"/>
                <a:sym typeface="Mada"/>
              </a:rPr>
              <a:t>Cricothyroidotomy</a:t>
            </a:r>
            <a:r>
              <a:rPr lang="en-GB" sz="1000">
                <a:solidFill>
                  <a:srgbClr val="83C5BE"/>
                </a:solidFill>
                <a:latin typeface="Mada"/>
                <a:ea typeface="Mada"/>
                <a:cs typeface="Mada"/>
                <a:sym typeface="Mada"/>
              </a:rPr>
              <a:t>, a.k.a. “</a:t>
            </a:r>
            <a:r>
              <a:rPr b="1" lang="en-GB" sz="1000">
                <a:solidFill>
                  <a:srgbClr val="83C5BE"/>
                </a:solidFill>
                <a:latin typeface="Mada"/>
                <a:ea typeface="Mada"/>
                <a:cs typeface="Mada"/>
                <a:sym typeface="Mada"/>
              </a:rPr>
              <a:t>surgical airway</a:t>
            </a:r>
            <a:r>
              <a:rPr lang="en-GB" sz="1000">
                <a:solidFill>
                  <a:srgbClr val="83C5BE"/>
                </a:solidFill>
                <a:latin typeface="Mada"/>
                <a:ea typeface="Mada"/>
                <a:cs typeface="Mada"/>
                <a:sym typeface="Mada"/>
              </a:rPr>
              <a:t>”: Incise the cricothyroid membrane between the cricoid cartilage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inferiorly and the thyroid cartilage superiorly and place an endotracheal or tracheostomy tube into the trachea.</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Q5: What are the goals in assessing breathing?</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 Securing oxygenation and ventilation B) Treating life-threatening thoracic injuries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Q6: What are the goals in assessing circulation?</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Securing adequate tissue perfusion; treatment of external bleeding.</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Q7: What comprises adequate assessment of disability?</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 Mental status: Glasgow Coma Scale (GCS) B) Pupils: a blown pupil suggests ipsilateral brain mass (blood) as herniation of the brain compresses CN III C) Motor/sensory: screening exam for lateralizing extremity movement, sensory deficits.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Q8: What are the goals in obtaining adequate exposure?</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Complete disrobing to allow a thorough visual inspection.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Q9: What is the “environment” of the E in ABCDEs?</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Keep a warm environment (i.e., keep the patient warm; a hypothermic patient can become coagulopathic).</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p:txBody>
      </p:sp>
      <p:pic>
        <p:nvPicPr>
          <p:cNvPr id="1215" name="Google Shape;1215;p24"/>
          <p:cNvPicPr preferRelativeResize="0"/>
          <p:nvPr/>
        </p:nvPicPr>
        <p:blipFill>
          <a:blip r:embed="rId4">
            <a:alphaModFix/>
          </a:blip>
          <a:stretch>
            <a:fillRect/>
          </a:stretch>
        </p:blipFill>
        <p:spPr>
          <a:xfrm>
            <a:off x="4877000" y="2696649"/>
            <a:ext cx="2458076" cy="1578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25"/>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5"/>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5"/>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1223" name="Google Shape;1223;p25"/>
          <p:cNvGraphicFramePr/>
          <p:nvPr/>
        </p:nvGraphicFramePr>
        <p:xfrm>
          <a:off x="1477951" y="9473188"/>
          <a:ext cx="3000000" cy="3000000"/>
        </p:xfrm>
        <a:graphic>
          <a:graphicData uri="http://schemas.openxmlformats.org/drawingml/2006/table">
            <a:tbl>
              <a:tblPr>
                <a:noFill/>
                <a:tableStyleId>{2AD31294-E79C-4C46-979E-708BD28C97E1}</a:tableStyleId>
              </a:tblPr>
              <a:tblGrid>
                <a:gridCol w="382350"/>
                <a:gridCol w="382350"/>
                <a:gridCol w="382350"/>
                <a:gridCol w="384575"/>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1224" name="Google Shape;1224;p25"/>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5"/>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5"/>
          <p:cNvSpPr txBox="1"/>
          <p:nvPr/>
        </p:nvSpPr>
        <p:spPr>
          <a:xfrm>
            <a:off x="95250" y="9674931"/>
            <a:ext cx="13827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p:txBody>
      </p:sp>
      <p:sp>
        <p:nvSpPr>
          <p:cNvPr id="1227" name="Google Shape;1227;p25"/>
          <p:cNvSpPr/>
          <p:nvPr/>
        </p:nvSpPr>
        <p:spPr>
          <a:xfrm>
            <a:off x="114300" y="1914525"/>
            <a:ext cx="7381800" cy="7193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5"/>
          <p:cNvSpPr txBox="1"/>
          <p:nvPr/>
        </p:nvSpPr>
        <p:spPr>
          <a:xfrm>
            <a:off x="772850" y="1314400"/>
            <a:ext cx="1669200" cy="67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1229" name="Google Shape;1229;p25"/>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5"/>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5"/>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1232" name="Google Shape;1232;p25"/>
          <p:cNvSpPr txBox="1"/>
          <p:nvPr/>
        </p:nvSpPr>
        <p:spPr>
          <a:xfrm>
            <a:off x="508700" y="2427650"/>
            <a:ext cx="6910200" cy="6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006D77"/>
                </a:solidFill>
                <a:latin typeface="Lora"/>
                <a:ea typeface="Lora"/>
                <a:cs typeface="Lora"/>
                <a:sym typeface="Lora"/>
              </a:rPr>
              <a:t>Q1: </a:t>
            </a:r>
            <a:r>
              <a:rPr lang="en-GB" sz="900">
                <a:solidFill>
                  <a:srgbClr val="006D77"/>
                </a:solidFill>
                <a:latin typeface="Lora"/>
                <a:ea typeface="Lora"/>
                <a:cs typeface="Lora"/>
                <a:sym typeface="Lora"/>
              </a:rPr>
              <a:t>Alice Brown, a 20-year-old female, presents to the emergency department with a suspected overdose.</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 On examination:</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She opens her eyes when you say her name.</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She is making short gasps and other sounds but she is not forming any clear words.</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She undergoes abnormal flexion in response to a painful stimulus.</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What is Alice's Glasgow Coma Scale (GCS) score?</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 8</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 9</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 10</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006D77"/>
                </a:solidFill>
                <a:latin typeface="Lora"/>
                <a:ea typeface="Lora"/>
                <a:cs typeface="Lora"/>
                <a:sym typeface="Lora"/>
              </a:rPr>
              <a:t>Q2: A 25-year-old motorcyclist has been brought to the A&amp;E department in a panicky state as he is unable to breathe properly and is intensely hypoxic (oxygen saturation of 90 per cent). The trachea is shifted to the right, the left hemithorax does not move and there is hyperresonance over the left chest wall. The noise in the A&amp;E department makes listening to breath sounds difficult.What’s the next </a:t>
            </a:r>
            <a:r>
              <a:rPr lang="en-GB" sz="900">
                <a:solidFill>
                  <a:srgbClr val="006D77"/>
                </a:solidFill>
                <a:latin typeface="Lora"/>
                <a:ea typeface="Lora"/>
                <a:cs typeface="Lora"/>
                <a:sym typeface="Lora"/>
              </a:rPr>
              <a:t>appropriate </a:t>
            </a:r>
            <a:r>
              <a:rPr lang="en-GB" sz="900">
                <a:solidFill>
                  <a:srgbClr val="006D77"/>
                </a:solidFill>
                <a:latin typeface="Lora"/>
                <a:ea typeface="Lora"/>
                <a:cs typeface="Lora"/>
                <a:sym typeface="Lora"/>
              </a:rPr>
              <a:t>line of </a:t>
            </a:r>
            <a:r>
              <a:rPr lang="en-GB" sz="900">
                <a:solidFill>
                  <a:srgbClr val="006D77"/>
                </a:solidFill>
                <a:latin typeface="Lora"/>
                <a:ea typeface="Lora"/>
                <a:cs typeface="Lora"/>
                <a:sym typeface="Lora"/>
              </a:rPr>
              <a:t>management </a:t>
            </a:r>
            <a:r>
              <a:rPr lang="en-GB" sz="900">
                <a:solidFill>
                  <a:srgbClr val="006D77"/>
                </a:solidFill>
                <a:latin typeface="Lora"/>
                <a:ea typeface="Lora"/>
                <a:cs typeface="Lora"/>
                <a:sym typeface="Lora"/>
              </a:rPr>
              <a:t>?</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 Pleural aspiration (Thoracocentesis)</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 Order a Chest X-ray and wait </a:t>
            </a:r>
            <a:r>
              <a:rPr lang="en-GB" sz="900">
                <a:solidFill>
                  <a:srgbClr val="83C5BE"/>
                </a:solidFill>
                <a:latin typeface="Mada"/>
                <a:ea typeface="Mada"/>
                <a:cs typeface="Mada"/>
                <a:sym typeface="Mada"/>
              </a:rPr>
              <a:t>for the results</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 Chest tube drainage</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Q3: A 22-year-old rugby player has been brought to the A&amp;E department with severe left-sided chest pain following blunt injury sustained in a match about 2 h ago. He is very </a:t>
            </a:r>
            <a:r>
              <a:rPr lang="en-GB" sz="900">
                <a:solidFill>
                  <a:srgbClr val="006D77"/>
                </a:solidFill>
                <a:latin typeface="Lora"/>
                <a:ea typeface="Lora"/>
                <a:cs typeface="Lora"/>
                <a:sym typeface="Lora"/>
              </a:rPr>
              <a:t>tachypnoeic</a:t>
            </a:r>
            <a:r>
              <a:rPr lang="en-GB" sz="900">
                <a:solidFill>
                  <a:srgbClr val="006D77"/>
                </a:solidFill>
                <a:latin typeface="Lora"/>
                <a:ea typeface="Lora"/>
                <a:cs typeface="Lora"/>
                <a:sym typeface="Lora"/>
              </a:rPr>
              <a:t> and extremely tender over the central part of his left hemithorax. The skin over the ribs looks badly bruised and the chest wall is unstable when he coughs or tries to take a deep breath. What’s the correct diagnosis?</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 Open pneumothorax</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 Flail chest</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 Cardiac tamponade</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Q4: Which of the following statements regarding the immediate management of a trauma patient is true?</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 The patient should be asked a simple question such as ‘What is your name?’</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 Oxygen should be administered with great care in trauma  patients who might suffer from chronic bronchitis. </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 The physical signs of a tension pneumothorax are difficult to pick up in the resuscitation room and so it is best diagnosed by an immediate chest X-ray.</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Q5:</a:t>
            </a:r>
            <a:r>
              <a:rPr lang="en-GB" sz="900">
                <a:solidFill>
                  <a:srgbClr val="006D77"/>
                </a:solidFill>
                <a:latin typeface="Lora"/>
                <a:ea typeface="Lora"/>
                <a:cs typeface="Lora"/>
                <a:sym typeface="Lora"/>
              </a:rPr>
              <a:t>A 28-year-old male was injured in a motorcycle accident in which he was not wearing a helmet. On admission to the emergency room he was in severe respiratory distress and hypotensive (blood pressure 80/40 mm. Hg), and appeared cyanotic. He was bleeding profusely from the nose and had an obviously open femur fracture with exposed bone. Breath sounds were decreased on the right side of the chest. The initial management priority should be:</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A)Control of hemorrhage with anterior and posterior nasal packing.</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 Obtain intravenous access and begin emergency type O blood transfusions.</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 Endotracheal intubation with in-line cervical traction</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006D77"/>
                </a:solidFill>
                <a:latin typeface="Lora"/>
                <a:ea typeface="Lora"/>
                <a:cs typeface="Lora"/>
                <a:sym typeface="Lora"/>
              </a:rPr>
              <a:t>Q6: A 15-year-old boy has been brought into the A&amp;E department having been stabbed on the left side of his axilla. He is gasping for breath and his pulse oximeter shows a saturation of 90 per cent. There is an open wound in the region of the fifth left interspace through which a sucking sound can be heard.</a:t>
            </a:r>
            <a:endParaRPr sz="900">
              <a:solidFill>
                <a:srgbClr val="006D77"/>
              </a:solidFill>
              <a:latin typeface="Lora"/>
              <a:ea typeface="Lora"/>
              <a:cs typeface="Lora"/>
              <a:sym typeface="Lora"/>
            </a:endParaRPr>
          </a:p>
          <a:p>
            <a:pPr indent="0" lvl="0" marL="0" rtl="0" algn="l">
              <a:spcBef>
                <a:spcPts val="0"/>
              </a:spcBef>
              <a:spcAft>
                <a:spcPts val="0"/>
              </a:spcAft>
              <a:buNone/>
            </a:pPr>
            <a:r>
              <a:rPr lang="en-GB" sz="900">
                <a:solidFill>
                  <a:srgbClr val="83C5BE"/>
                </a:solidFill>
                <a:latin typeface="Mada"/>
                <a:ea typeface="Mada"/>
                <a:cs typeface="Mada"/>
                <a:sym typeface="Mada"/>
              </a:rPr>
              <a:t>A) Massive haemothorax</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B) Tension pneumothorax</a:t>
            </a:r>
            <a:endParaRPr sz="900">
              <a:solidFill>
                <a:srgbClr val="83C5BE"/>
              </a:solidFill>
              <a:latin typeface="Mada"/>
              <a:ea typeface="Mada"/>
              <a:cs typeface="Mada"/>
              <a:sym typeface="Mada"/>
            </a:endParaRPr>
          </a:p>
          <a:p>
            <a:pPr indent="0" lvl="0" marL="0" rtl="0" algn="l">
              <a:spcBef>
                <a:spcPts val="0"/>
              </a:spcBef>
              <a:spcAft>
                <a:spcPts val="0"/>
              </a:spcAft>
              <a:buNone/>
            </a:pPr>
            <a:r>
              <a:rPr lang="en-GB" sz="900">
                <a:solidFill>
                  <a:srgbClr val="83C5BE"/>
                </a:solidFill>
                <a:latin typeface="Mada"/>
                <a:ea typeface="Mada"/>
                <a:cs typeface="Mada"/>
                <a:sym typeface="Mada"/>
              </a:rPr>
              <a:t>C) Open pneumothorax</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a:p>
            <a:pPr indent="0" lvl="0" marL="0" rtl="0" algn="l">
              <a:spcBef>
                <a:spcPts val="0"/>
              </a:spcBef>
              <a:spcAft>
                <a:spcPts val="0"/>
              </a:spcAft>
              <a:buNone/>
            </a:pPr>
            <a:r>
              <a:t/>
            </a:r>
            <a:endParaRPr sz="900">
              <a:solidFill>
                <a:srgbClr val="83C5BE"/>
              </a:solidFill>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26"/>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6"/>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6"/>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1240" name="Google Shape;1240;p26"/>
          <p:cNvCxnSpPr/>
          <p:nvPr/>
        </p:nvCxnSpPr>
        <p:spPr>
          <a:xfrm>
            <a:off x="1323975" y="59817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1241" name="Google Shape;1241;p26"/>
          <p:cNvCxnSpPr/>
          <p:nvPr/>
        </p:nvCxnSpPr>
        <p:spPr>
          <a:xfrm rot="10800000">
            <a:off x="1019175" y="6457950"/>
            <a:ext cx="5305500" cy="0"/>
          </a:xfrm>
          <a:prstGeom prst="straightConnector1">
            <a:avLst/>
          </a:prstGeom>
          <a:noFill/>
          <a:ln cap="flat" cmpd="sng" w="19050">
            <a:solidFill>
              <a:srgbClr val="FFDDD2"/>
            </a:solidFill>
            <a:prstDash val="solid"/>
            <a:round/>
            <a:headEnd len="med" w="med" type="none"/>
            <a:tailEnd len="med" w="med" type="oval"/>
          </a:ln>
        </p:spPr>
      </p:cxnSp>
      <p:sp>
        <p:nvSpPr>
          <p:cNvPr id="1242" name="Google Shape;1242;p26"/>
          <p:cNvSpPr txBox="1"/>
          <p:nvPr/>
        </p:nvSpPr>
        <p:spPr>
          <a:xfrm>
            <a:off x="1457325" y="6124575"/>
            <a:ext cx="44568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1243" name="Google Shape;1243;p26"/>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sp>
        <p:nvSpPr>
          <p:cNvPr id="1244" name="Google Shape;1244;p26"/>
          <p:cNvSpPr txBox="1"/>
          <p:nvPr/>
        </p:nvSpPr>
        <p:spPr>
          <a:xfrm>
            <a:off x="581026" y="4086225"/>
            <a:ext cx="34770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Nouf Alshammari</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Haneen Somily</a:t>
            </a:r>
            <a:endParaRPr sz="2300">
              <a:solidFill>
                <a:srgbClr val="83C5BE"/>
              </a:solidFill>
              <a:latin typeface="Lora"/>
              <a:ea typeface="Lora"/>
              <a:cs typeface="Lora"/>
              <a:sym typeface="Lora"/>
            </a:endParaRPr>
          </a:p>
        </p:txBody>
      </p:sp>
      <p:sp>
        <p:nvSpPr>
          <p:cNvPr id="1245" name="Google Shape;1245;p26"/>
          <p:cNvSpPr txBox="1"/>
          <p:nvPr/>
        </p:nvSpPr>
        <p:spPr>
          <a:xfrm>
            <a:off x="4004597" y="4086225"/>
            <a:ext cx="42438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Naif Alsulais</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Mohammed Alshuwaier</a:t>
            </a:r>
            <a:endParaRPr sz="2300">
              <a:solidFill>
                <a:srgbClr val="83C5BE"/>
              </a:solidFill>
              <a:latin typeface="Lora"/>
              <a:ea typeface="Lora"/>
              <a:cs typeface="Lora"/>
              <a:sym typeface="Lora"/>
            </a:endParaRPr>
          </a:p>
        </p:txBody>
      </p:sp>
      <p:pic>
        <p:nvPicPr>
          <p:cNvPr id="1246" name="Google Shape;1246;p26"/>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1247" name="Google Shape;1247;p26"/>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6"/>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6"/>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1250" name="Google Shape;1250;p26"/>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1251" name="Google Shape;1251;p26"/>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1252" name="Google Shape;1252;p26"/>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1253" name="Google Shape;1253;p26"/>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1254" name="Google Shape;1254;p26"/>
          <p:cNvSpPr txBox="1"/>
          <p:nvPr/>
        </p:nvSpPr>
        <p:spPr>
          <a:xfrm>
            <a:off x="1366100" y="6477400"/>
            <a:ext cx="4810200" cy="32001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rgbClr val="E29578"/>
              </a:buClr>
              <a:buSzPts val="2300"/>
              <a:buFont typeface="Mada"/>
              <a:buChar char="●"/>
            </a:pPr>
            <a:r>
              <a:rPr lang="en-GB" sz="2300">
                <a:solidFill>
                  <a:srgbClr val="E29578"/>
                </a:solidFill>
                <a:latin typeface="Mada"/>
                <a:ea typeface="Mada"/>
                <a:cs typeface="Mada"/>
                <a:sym typeface="Mada"/>
              </a:rPr>
              <a:t>Lama Alzamil</a:t>
            </a:r>
            <a:endParaRPr sz="2300">
              <a:solidFill>
                <a:srgbClr val="E29578"/>
              </a:solidFill>
              <a:latin typeface="Mada"/>
              <a:ea typeface="Mada"/>
              <a:cs typeface="Mada"/>
              <a:sym typeface="Mada"/>
            </a:endParaRPr>
          </a:p>
          <a:p>
            <a:pPr indent="-374650" lvl="0" marL="457200" rtl="0" algn="l">
              <a:spcBef>
                <a:spcPts val="0"/>
              </a:spcBef>
              <a:spcAft>
                <a:spcPts val="0"/>
              </a:spcAft>
              <a:buClr>
                <a:srgbClr val="E29578"/>
              </a:buClr>
              <a:buSzPts val="2300"/>
              <a:buFont typeface="Mada"/>
              <a:buChar char="●"/>
            </a:pPr>
            <a:r>
              <a:rPr lang="en-GB" sz="2300">
                <a:solidFill>
                  <a:srgbClr val="E29578"/>
                </a:solidFill>
                <a:latin typeface="Mada"/>
                <a:ea typeface="Mada"/>
                <a:cs typeface="Mada"/>
                <a:sym typeface="Mada"/>
              </a:rPr>
              <a:t>Nujud Alabdullatif</a:t>
            </a:r>
            <a:endParaRPr sz="2300">
              <a:solidFill>
                <a:srgbClr val="E29578"/>
              </a:solidFill>
              <a:latin typeface="Mada"/>
              <a:ea typeface="Mada"/>
              <a:cs typeface="Mada"/>
              <a:sym typeface="Mada"/>
            </a:endParaRPr>
          </a:p>
          <a:p>
            <a:pPr indent="-374650" lvl="0" marL="457200" rtl="0" algn="l">
              <a:spcBef>
                <a:spcPts val="0"/>
              </a:spcBef>
              <a:spcAft>
                <a:spcPts val="0"/>
              </a:spcAft>
              <a:buClr>
                <a:srgbClr val="E29578"/>
              </a:buClr>
              <a:buSzPts val="2300"/>
              <a:buFont typeface="Mada"/>
              <a:buChar char="●"/>
            </a:pPr>
            <a:r>
              <a:rPr lang="en-GB" sz="2300">
                <a:solidFill>
                  <a:srgbClr val="E29578"/>
                </a:solidFill>
                <a:latin typeface="Mada"/>
                <a:ea typeface="Mada"/>
                <a:cs typeface="Mada"/>
                <a:sym typeface="Mada"/>
              </a:rPr>
              <a:t>Khalid Alkhani</a:t>
            </a:r>
            <a:endParaRPr sz="2300">
              <a:solidFill>
                <a:srgbClr val="E29578"/>
              </a:solidFill>
              <a:latin typeface="Mada"/>
              <a:ea typeface="Mada"/>
              <a:cs typeface="Mada"/>
              <a:sym typeface="Mada"/>
            </a:endParaRPr>
          </a:p>
          <a:p>
            <a:pPr indent="-374650" lvl="0" marL="457200" rtl="0" algn="l">
              <a:spcBef>
                <a:spcPts val="0"/>
              </a:spcBef>
              <a:spcAft>
                <a:spcPts val="0"/>
              </a:spcAft>
              <a:buClr>
                <a:srgbClr val="E29578"/>
              </a:buClr>
              <a:buSzPts val="2300"/>
              <a:buFont typeface="Mada"/>
              <a:buChar char="●"/>
            </a:pPr>
            <a:r>
              <a:rPr lang="en-GB" sz="2300">
                <a:solidFill>
                  <a:srgbClr val="E29578"/>
                </a:solidFill>
                <a:latin typeface="Mada"/>
                <a:ea typeface="Mada"/>
                <a:cs typeface="Mada"/>
                <a:sym typeface="Mada"/>
              </a:rPr>
              <a:t>Omar Alotaibi</a:t>
            </a:r>
            <a:endParaRPr sz="2300">
              <a:solidFill>
                <a:srgbClr val="E29578"/>
              </a:solidFill>
              <a:latin typeface="Mada"/>
              <a:ea typeface="Mada"/>
              <a:cs typeface="Mada"/>
              <a:sym typeface="Mada"/>
            </a:endParaRPr>
          </a:p>
          <a:p>
            <a:pPr indent="-374650" lvl="0" marL="457200" rtl="0" algn="l">
              <a:spcBef>
                <a:spcPts val="0"/>
              </a:spcBef>
              <a:spcAft>
                <a:spcPts val="0"/>
              </a:spcAft>
              <a:buClr>
                <a:srgbClr val="E29578"/>
              </a:buClr>
              <a:buSzPts val="2300"/>
              <a:buFont typeface="Mada"/>
              <a:buChar char="●"/>
            </a:pPr>
            <a:r>
              <a:rPr lang="en-GB" sz="2300">
                <a:solidFill>
                  <a:srgbClr val="E29578"/>
                </a:solidFill>
                <a:latin typeface="Mada"/>
                <a:ea typeface="Mada"/>
                <a:cs typeface="Mada"/>
                <a:sym typeface="Mada"/>
              </a:rPr>
              <a:t>Moath AlJehani</a:t>
            </a:r>
            <a:endParaRPr sz="2300">
              <a:solidFill>
                <a:srgbClr val="E29578"/>
              </a:solidFill>
              <a:latin typeface="Mada"/>
              <a:ea typeface="Mada"/>
              <a:cs typeface="Mada"/>
              <a:sym typeface="Mada"/>
            </a:endParaRPr>
          </a:p>
          <a:p>
            <a:pPr indent="-374650" lvl="0" marL="457200" rtl="0" algn="l">
              <a:spcBef>
                <a:spcPts val="0"/>
              </a:spcBef>
              <a:spcAft>
                <a:spcPts val="0"/>
              </a:spcAft>
              <a:buClr>
                <a:srgbClr val="E29578"/>
              </a:buClr>
              <a:buSzPts val="2300"/>
              <a:buFont typeface="Mada"/>
              <a:buChar char="●"/>
            </a:pPr>
            <a:r>
              <a:rPr lang="en-GB" sz="2300">
                <a:solidFill>
                  <a:srgbClr val="E29578"/>
                </a:solidFill>
                <a:latin typeface="Mada"/>
                <a:ea typeface="Mada"/>
                <a:cs typeface="Mada"/>
                <a:sym typeface="Mada"/>
              </a:rPr>
              <a:t>Special thanks to </a:t>
            </a:r>
            <a:r>
              <a:rPr lang="en-GB" sz="2300">
                <a:solidFill>
                  <a:srgbClr val="83C5BE"/>
                </a:solidFill>
                <a:latin typeface="Mada"/>
                <a:ea typeface="Mada"/>
                <a:cs typeface="Mada"/>
                <a:sym typeface="Mada"/>
              </a:rPr>
              <a:t>May Babaeer</a:t>
            </a:r>
            <a:r>
              <a:rPr lang="en-GB" sz="2300">
                <a:solidFill>
                  <a:srgbClr val="E29578"/>
                </a:solidFill>
                <a:latin typeface="Mada"/>
                <a:ea typeface="Mada"/>
                <a:cs typeface="Mada"/>
                <a:sym typeface="Mada"/>
              </a:rPr>
              <a:t> for designing the theme.</a:t>
            </a:r>
            <a:endParaRPr sz="2300">
              <a:solidFill>
                <a:srgbClr val="E29578"/>
              </a:solidFill>
              <a:latin typeface="Mada"/>
              <a:ea typeface="Mada"/>
              <a:cs typeface="Mada"/>
              <a:sym typeface="Mada"/>
            </a:endParaRPr>
          </a:p>
        </p:txBody>
      </p:sp>
      <p:pic>
        <p:nvPicPr>
          <p:cNvPr id="1255" name="Google Shape;1255;p26"/>
          <p:cNvPicPr preferRelativeResize="0"/>
          <p:nvPr/>
        </p:nvPicPr>
        <p:blipFill>
          <a:blip r:embed="rId5">
            <a:alphaModFix/>
          </a:blip>
          <a:stretch>
            <a:fillRect/>
          </a:stretch>
        </p:blipFill>
        <p:spPr>
          <a:xfrm>
            <a:off x="1404150" y="6953450"/>
            <a:ext cx="303850" cy="303850"/>
          </a:xfrm>
          <a:prstGeom prst="rect">
            <a:avLst/>
          </a:prstGeom>
          <a:noFill/>
          <a:ln>
            <a:noFill/>
          </a:ln>
        </p:spPr>
      </p:pic>
      <p:pic>
        <p:nvPicPr>
          <p:cNvPr id="1256" name="Google Shape;1256;p26"/>
          <p:cNvPicPr preferRelativeResize="0"/>
          <p:nvPr/>
        </p:nvPicPr>
        <p:blipFill>
          <a:blip r:embed="rId5">
            <a:alphaModFix/>
          </a:blip>
          <a:stretch>
            <a:fillRect/>
          </a:stretch>
        </p:blipFill>
        <p:spPr>
          <a:xfrm>
            <a:off x="1404150" y="7334450"/>
            <a:ext cx="303850" cy="303850"/>
          </a:xfrm>
          <a:prstGeom prst="rect">
            <a:avLst/>
          </a:prstGeom>
          <a:noFill/>
          <a:ln>
            <a:noFill/>
          </a:ln>
        </p:spPr>
      </p:pic>
      <p:pic>
        <p:nvPicPr>
          <p:cNvPr id="1257" name="Google Shape;1257;p26"/>
          <p:cNvPicPr preferRelativeResize="0"/>
          <p:nvPr/>
        </p:nvPicPr>
        <p:blipFill>
          <a:blip r:embed="rId6">
            <a:alphaModFix/>
          </a:blip>
          <a:stretch>
            <a:fillRect/>
          </a:stretch>
        </p:blipFill>
        <p:spPr>
          <a:xfrm>
            <a:off x="1434300" y="7982425"/>
            <a:ext cx="303850" cy="303850"/>
          </a:xfrm>
          <a:prstGeom prst="rect">
            <a:avLst/>
          </a:prstGeom>
          <a:noFill/>
          <a:ln>
            <a:noFill/>
          </a:ln>
        </p:spPr>
      </p:pic>
      <p:pic>
        <p:nvPicPr>
          <p:cNvPr id="1258" name="Google Shape;1258;p26"/>
          <p:cNvPicPr preferRelativeResize="0"/>
          <p:nvPr/>
        </p:nvPicPr>
        <p:blipFill>
          <a:blip r:embed="rId5">
            <a:alphaModFix/>
          </a:blip>
          <a:stretch>
            <a:fillRect/>
          </a:stretch>
        </p:blipFill>
        <p:spPr>
          <a:xfrm>
            <a:off x="1404150" y="7658438"/>
            <a:ext cx="303850" cy="303850"/>
          </a:xfrm>
          <a:prstGeom prst="rect">
            <a:avLst/>
          </a:prstGeom>
          <a:noFill/>
          <a:ln>
            <a:noFill/>
          </a:ln>
        </p:spPr>
      </p:pic>
      <p:pic>
        <p:nvPicPr>
          <p:cNvPr id="1259" name="Google Shape;1259;p26"/>
          <p:cNvPicPr preferRelativeResize="0"/>
          <p:nvPr/>
        </p:nvPicPr>
        <p:blipFill>
          <a:blip r:embed="rId7">
            <a:alphaModFix/>
          </a:blip>
          <a:stretch>
            <a:fillRect/>
          </a:stretch>
        </p:blipFill>
        <p:spPr>
          <a:xfrm>
            <a:off x="1434288" y="8363450"/>
            <a:ext cx="404125" cy="404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a:off x="74475" y="9207175"/>
            <a:ext cx="7440600" cy="1408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txBox="1"/>
          <p:nvPr/>
        </p:nvSpPr>
        <p:spPr>
          <a:xfrm>
            <a:off x="985100" y="3130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Trauma</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81" name="Google Shape;81;p14"/>
          <p:cNvCxnSpPr/>
          <p:nvPr/>
        </p:nvCxnSpPr>
        <p:spPr>
          <a:xfrm>
            <a:off x="2762875" y="753750"/>
            <a:ext cx="2066400" cy="3900"/>
          </a:xfrm>
          <a:prstGeom prst="straightConnector1">
            <a:avLst/>
          </a:prstGeom>
          <a:noFill/>
          <a:ln cap="flat" cmpd="sng" w="19050">
            <a:solidFill>
              <a:srgbClr val="83C5BE"/>
            </a:solidFill>
            <a:prstDash val="solid"/>
            <a:round/>
            <a:headEnd len="med" w="med" type="oval"/>
            <a:tailEnd len="med" w="med" type="oval"/>
          </a:ln>
        </p:spPr>
      </p:cxnSp>
      <p:grpSp>
        <p:nvGrpSpPr>
          <p:cNvPr id="82" name="Google Shape;82;p14"/>
          <p:cNvGrpSpPr/>
          <p:nvPr/>
        </p:nvGrpSpPr>
        <p:grpSpPr>
          <a:xfrm>
            <a:off x="323344" y="884990"/>
            <a:ext cx="467181" cy="476434"/>
            <a:chOff x="2410712" y="2415450"/>
            <a:chExt cx="312600" cy="312600"/>
          </a:xfrm>
        </p:grpSpPr>
        <p:sp>
          <p:nvSpPr>
            <p:cNvPr id="83" name="Google Shape;83;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 name="Google Shape;85;p14"/>
          <p:cNvSpPr txBox="1"/>
          <p:nvPr/>
        </p:nvSpPr>
        <p:spPr>
          <a:xfrm>
            <a:off x="780625" y="9116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Types of Trauma:</a:t>
            </a:r>
            <a:endParaRPr b="1" sz="1800">
              <a:solidFill>
                <a:srgbClr val="006D77"/>
              </a:solidFill>
              <a:highlight>
                <a:srgbClr val="EDF9F9"/>
              </a:highlight>
              <a:latin typeface="Lora"/>
              <a:ea typeface="Lora"/>
              <a:cs typeface="Lora"/>
              <a:sym typeface="Lora"/>
            </a:endParaRPr>
          </a:p>
        </p:txBody>
      </p:sp>
      <p:grpSp>
        <p:nvGrpSpPr>
          <p:cNvPr id="86" name="Google Shape;86;p14"/>
          <p:cNvGrpSpPr/>
          <p:nvPr/>
        </p:nvGrpSpPr>
        <p:grpSpPr>
          <a:xfrm>
            <a:off x="323344" y="4390190"/>
            <a:ext cx="467181" cy="476434"/>
            <a:chOff x="2410712" y="2415450"/>
            <a:chExt cx="312600" cy="312600"/>
          </a:xfrm>
        </p:grpSpPr>
        <p:sp>
          <p:nvSpPr>
            <p:cNvPr id="87" name="Google Shape;87;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14"/>
          <p:cNvSpPr txBox="1"/>
          <p:nvPr/>
        </p:nvSpPr>
        <p:spPr>
          <a:xfrm>
            <a:off x="780625" y="44168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Stats:</a:t>
            </a:r>
            <a:endParaRPr b="1" sz="1800">
              <a:solidFill>
                <a:srgbClr val="006D77"/>
              </a:solidFill>
              <a:highlight>
                <a:srgbClr val="EDF9F9"/>
              </a:highlight>
              <a:latin typeface="Lora"/>
              <a:ea typeface="Lora"/>
              <a:cs typeface="Lora"/>
              <a:sym typeface="Lora"/>
            </a:endParaRPr>
          </a:p>
        </p:txBody>
      </p:sp>
      <p:sp>
        <p:nvSpPr>
          <p:cNvPr id="90" name="Google Shape;90;p14"/>
          <p:cNvSpPr txBox="1"/>
          <p:nvPr/>
        </p:nvSpPr>
        <p:spPr>
          <a:xfrm>
            <a:off x="285950" y="4885750"/>
            <a:ext cx="5066400" cy="26616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Font typeface="Mada"/>
              <a:buChar char="●"/>
            </a:pPr>
            <a:r>
              <a:rPr lang="en-GB" sz="1300">
                <a:latin typeface="Mada"/>
                <a:ea typeface="Mada"/>
                <a:cs typeface="Mada"/>
                <a:sym typeface="Mada"/>
              </a:rPr>
              <a:t>Leading cause of death for individuals up to the age of 45.</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b="1" lang="en-GB" sz="1300">
                <a:latin typeface="Mada"/>
                <a:ea typeface="Mada"/>
                <a:cs typeface="Mada"/>
                <a:sym typeface="Mada"/>
              </a:rPr>
              <a:t>Fourth</a:t>
            </a:r>
            <a:r>
              <a:rPr lang="en-GB" sz="1300">
                <a:latin typeface="Mada"/>
                <a:ea typeface="Mada"/>
                <a:cs typeface="Mada"/>
                <a:sym typeface="Mada"/>
              </a:rPr>
              <a:t> leading cause of death overall for all ages.</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lang="en-GB" sz="1300">
                <a:latin typeface="Mada"/>
                <a:ea typeface="Mada"/>
                <a:cs typeface="Mada"/>
                <a:sym typeface="Mada"/>
              </a:rPr>
              <a:t>More than 5 million trauma-related deaths worldwide each year.</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lang="en-GB" sz="1300">
                <a:latin typeface="Mada"/>
                <a:ea typeface="Mada"/>
                <a:cs typeface="Mada"/>
                <a:sym typeface="Mada"/>
              </a:rPr>
              <a:t>Road traffic crashes kill 1.2 million people annually around the world (3242 people a day).</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b="1" lang="en-GB" sz="1300">
                <a:latin typeface="Mada"/>
                <a:ea typeface="Mada"/>
                <a:cs typeface="Mada"/>
                <a:sym typeface="Mada"/>
              </a:rPr>
              <a:t>Estimated cost:</a:t>
            </a:r>
            <a:r>
              <a:rPr lang="en-GB" sz="1300">
                <a:latin typeface="Mada"/>
                <a:ea typeface="Mada"/>
                <a:cs typeface="Mada"/>
                <a:sym typeface="Mada"/>
              </a:rPr>
              <a:t> $518 billion globally.</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b="1" lang="en-GB" sz="1300">
                <a:highlight>
                  <a:srgbClr val="EDF9F9"/>
                </a:highlight>
                <a:latin typeface="Mada"/>
                <a:ea typeface="Mada"/>
                <a:cs typeface="Mada"/>
                <a:sym typeface="Mada"/>
              </a:rPr>
              <a:t>Leading causes of death &amp; disability in Saudi Arabia:</a:t>
            </a:r>
            <a:endParaRPr b="1" sz="1300">
              <a:highlight>
                <a:srgbClr val="EDF9F9"/>
              </a:highlight>
              <a:latin typeface="Mada"/>
              <a:ea typeface="Mada"/>
              <a:cs typeface="Mada"/>
              <a:sym typeface="Mada"/>
            </a:endParaRPr>
          </a:p>
        </p:txBody>
      </p:sp>
      <p:pic>
        <p:nvPicPr>
          <p:cNvPr id="91" name="Google Shape;91;p14"/>
          <p:cNvPicPr preferRelativeResize="0"/>
          <p:nvPr/>
        </p:nvPicPr>
        <p:blipFill>
          <a:blip r:embed="rId3">
            <a:alphaModFix/>
          </a:blip>
          <a:stretch>
            <a:fillRect/>
          </a:stretch>
        </p:blipFill>
        <p:spPr>
          <a:xfrm>
            <a:off x="4403825" y="6880700"/>
            <a:ext cx="2764502" cy="2060695"/>
          </a:xfrm>
          <a:prstGeom prst="rect">
            <a:avLst/>
          </a:prstGeom>
          <a:noFill/>
          <a:ln>
            <a:noFill/>
          </a:ln>
        </p:spPr>
      </p:pic>
      <p:pic>
        <p:nvPicPr>
          <p:cNvPr id="92" name="Google Shape;92;p14"/>
          <p:cNvPicPr preferRelativeResize="0"/>
          <p:nvPr/>
        </p:nvPicPr>
        <p:blipFill>
          <a:blip r:embed="rId4">
            <a:alphaModFix/>
          </a:blip>
          <a:stretch>
            <a:fillRect/>
          </a:stretch>
        </p:blipFill>
        <p:spPr>
          <a:xfrm>
            <a:off x="537924" y="6777975"/>
            <a:ext cx="3769287" cy="2060700"/>
          </a:xfrm>
          <a:prstGeom prst="rect">
            <a:avLst/>
          </a:prstGeom>
          <a:noFill/>
          <a:ln>
            <a:noFill/>
          </a:ln>
        </p:spPr>
      </p:pic>
      <p:cxnSp>
        <p:nvCxnSpPr>
          <p:cNvPr id="93" name="Google Shape;93;p14"/>
          <p:cNvCxnSpPr/>
          <p:nvPr/>
        </p:nvCxnSpPr>
        <p:spPr>
          <a:xfrm>
            <a:off x="535893" y="1497500"/>
            <a:ext cx="3300" cy="2550900"/>
          </a:xfrm>
          <a:prstGeom prst="straightConnector1">
            <a:avLst/>
          </a:prstGeom>
          <a:noFill/>
          <a:ln cap="flat" cmpd="sng" w="28575">
            <a:solidFill>
              <a:srgbClr val="FFDDD2"/>
            </a:solidFill>
            <a:prstDash val="solid"/>
            <a:round/>
            <a:headEnd len="med" w="med" type="oval"/>
            <a:tailEnd len="med" w="med" type="oval"/>
          </a:ln>
        </p:spPr>
      </p:cxnSp>
      <p:cxnSp>
        <p:nvCxnSpPr>
          <p:cNvPr id="94" name="Google Shape;94;p14"/>
          <p:cNvCxnSpPr>
            <a:stCxn id="95" idx="6"/>
          </p:cNvCxnSpPr>
          <p:nvPr/>
        </p:nvCxnSpPr>
        <p:spPr>
          <a:xfrm flipH="1" rot="10800000">
            <a:off x="636217" y="2760718"/>
            <a:ext cx="215700" cy="600"/>
          </a:xfrm>
          <a:prstGeom prst="straightConnector1">
            <a:avLst/>
          </a:prstGeom>
          <a:noFill/>
          <a:ln cap="flat" cmpd="sng" w="19050">
            <a:solidFill>
              <a:srgbClr val="83C5BE"/>
            </a:solidFill>
            <a:prstDash val="solid"/>
            <a:round/>
            <a:headEnd len="med" w="med" type="none"/>
            <a:tailEnd len="med" w="med" type="oval"/>
          </a:ln>
        </p:spPr>
      </p:cxnSp>
      <p:cxnSp>
        <p:nvCxnSpPr>
          <p:cNvPr id="96" name="Google Shape;96;p14"/>
          <p:cNvCxnSpPr/>
          <p:nvPr/>
        </p:nvCxnSpPr>
        <p:spPr>
          <a:xfrm flipH="1" rot="10800000">
            <a:off x="636223" y="1912397"/>
            <a:ext cx="215700" cy="600"/>
          </a:xfrm>
          <a:prstGeom prst="straightConnector1">
            <a:avLst/>
          </a:prstGeom>
          <a:noFill/>
          <a:ln cap="flat" cmpd="sng" w="19050">
            <a:solidFill>
              <a:srgbClr val="83C5BE"/>
            </a:solidFill>
            <a:prstDash val="solid"/>
            <a:round/>
            <a:headEnd len="med" w="med" type="none"/>
            <a:tailEnd len="med" w="med" type="oval"/>
          </a:ln>
        </p:spPr>
      </p:cxnSp>
      <p:cxnSp>
        <p:nvCxnSpPr>
          <p:cNvPr id="97" name="Google Shape;97;p14"/>
          <p:cNvCxnSpPr/>
          <p:nvPr/>
        </p:nvCxnSpPr>
        <p:spPr>
          <a:xfrm flipH="1" rot="10800000">
            <a:off x="636223" y="3660777"/>
            <a:ext cx="215700" cy="600"/>
          </a:xfrm>
          <a:prstGeom prst="straightConnector1">
            <a:avLst/>
          </a:prstGeom>
          <a:noFill/>
          <a:ln cap="flat" cmpd="sng" w="19050">
            <a:solidFill>
              <a:srgbClr val="83C5BE"/>
            </a:solidFill>
            <a:prstDash val="solid"/>
            <a:round/>
            <a:headEnd len="med" w="med" type="none"/>
            <a:tailEnd len="med" w="med" type="oval"/>
          </a:ln>
        </p:spPr>
      </p:cxnSp>
      <p:sp>
        <p:nvSpPr>
          <p:cNvPr id="98" name="Google Shape;98;p14"/>
          <p:cNvSpPr/>
          <p:nvPr/>
        </p:nvSpPr>
        <p:spPr>
          <a:xfrm>
            <a:off x="322875" y="1696271"/>
            <a:ext cx="428100" cy="432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445717" y="1816918"/>
            <a:ext cx="190500" cy="1917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p:nvPr/>
        </p:nvSpPr>
        <p:spPr>
          <a:xfrm>
            <a:off x="322875" y="2544819"/>
            <a:ext cx="428100" cy="432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p:nvPr/>
        </p:nvSpPr>
        <p:spPr>
          <a:xfrm>
            <a:off x="445717" y="2665468"/>
            <a:ext cx="190500" cy="1917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22875" y="3431085"/>
            <a:ext cx="428100" cy="432900"/>
          </a:xfrm>
          <a:prstGeom prst="ellipse">
            <a:avLst/>
          </a:prstGeom>
          <a:solidFill>
            <a:srgbClr val="EDF6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445717" y="3565286"/>
            <a:ext cx="190500" cy="1917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txBox="1"/>
          <p:nvPr/>
        </p:nvSpPr>
        <p:spPr>
          <a:xfrm>
            <a:off x="960725" y="1620425"/>
            <a:ext cx="5305200" cy="67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300">
                <a:latin typeface="Mada"/>
                <a:ea typeface="Mada"/>
                <a:cs typeface="Mada"/>
                <a:sym typeface="Mada"/>
              </a:rPr>
              <a:t>Major trauma</a:t>
            </a:r>
            <a:r>
              <a:rPr lang="en-GB" sz="1300">
                <a:latin typeface="Mada"/>
                <a:ea typeface="Mada"/>
                <a:cs typeface="Mada"/>
                <a:sym typeface="Mada"/>
              </a:rPr>
              <a:t>: </a:t>
            </a:r>
            <a:endParaRPr sz="1300">
              <a:latin typeface="Mada"/>
              <a:ea typeface="Mada"/>
              <a:cs typeface="Mada"/>
              <a:sym typeface="Mada"/>
            </a:endParaRPr>
          </a:p>
          <a:p>
            <a:pPr indent="0" lvl="0" marL="0" rtl="0" algn="l">
              <a:lnSpc>
                <a:spcPct val="115000"/>
              </a:lnSpc>
              <a:spcBef>
                <a:spcPts val="0"/>
              </a:spcBef>
              <a:spcAft>
                <a:spcPts val="0"/>
              </a:spcAft>
              <a:buNone/>
            </a:pPr>
            <a:r>
              <a:rPr lang="en-GB" sz="1300">
                <a:latin typeface="Mada"/>
                <a:ea typeface="Mada"/>
                <a:cs typeface="Mada"/>
                <a:sym typeface="Mada"/>
              </a:rPr>
              <a:t>in physical medicine, is a </a:t>
            </a:r>
            <a:r>
              <a:rPr b="1" lang="en-GB" sz="1300">
                <a:latin typeface="Mada"/>
                <a:ea typeface="Mada"/>
                <a:cs typeface="Mada"/>
                <a:sym typeface="Mada"/>
              </a:rPr>
              <a:t>severe</a:t>
            </a:r>
            <a:r>
              <a:rPr lang="en-GB" sz="1300">
                <a:latin typeface="Mada"/>
                <a:ea typeface="Mada"/>
                <a:cs typeface="Mada"/>
                <a:sym typeface="Mada"/>
              </a:rPr>
              <a:t> physical injury caused by an external source.</a:t>
            </a:r>
            <a:endParaRPr sz="1300">
              <a:latin typeface="Mada"/>
              <a:ea typeface="Mada"/>
              <a:cs typeface="Mada"/>
              <a:sym typeface="Mada"/>
            </a:endParaRPr>
          </a:p>
        </p:txBody>
      </p:sp>
      <p:sp>
        <p:nvSpPr>
          <p:cNvPr id="104" name="Google Shape;104;p14"/>
          <p:cNvSpPr txBox="1"/>
          <p:nvPr/>
        </p:nvSpPr>
        <p:spPr>
          <a:xfrm>
            <a:off x="960725" y="2489075"/>
            <a:ext cx="5066400" cy="73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300">
                <a:latin typeface="Mada"/>
                <a:ea typeface="Mada"/>
                <a:cs typeface="Mada"/>
                <a:sym typeface="Mada"/>
              </a:rPr>
              <a:t>Psychological trauma</a:t>
            </a:r>
            <a:r>
              <a:rPr lang="en-GB" sz="1300">
                <a:latin typeface="Mada"/>
                <a:ea typeface="Mada"/>
                <a:cs typeface="Mada"/>
                <a:sym typeface="Mada"/>
              </a:rPr>
              <a:t>: </a:t>
            </a:r>
            <a:endParaRPr sz="1300">
              <a:latin typeface="Mada"/>
              <a:ea typeface="Mada"/>
              <a:cs typeface="Mada"/>
              <a:sym typeface="Mada"/>
            </a:endParaRPr>
          </a:p>
          <a:p>
            <a:pPr indent="0" lvl="0" marL="0" rtl="0" algn="l">
              <a:lnSpc>
                <a:spcPct val="115000"/>
              </a:lnSpc>
              <a:spcBef>
                <a:spcPts val="0"/>
              </a:spcBef>
              <a:spcAft>
                <a:spcPts val="0"/>
              </a:spcAft>
              <a:buNone/>
            </a:pPr>
            <a:r>
              <a:rPr lang="en-GB" sz="1300">
                <a:latin typeface="Mada"/>
                <a:ea typeface="Mada"/>
                <a:cs typeface="Mada"/>
                <a:sym typeface="Mada"/>
              </a:rPr>
              <a:t>a type of damage to the psyche that occurs as a result of  a severely distressing event.</a:t>
            </a:r>
            <a:endParaRPr sz="1300">
              <a:latin typeface="Mada"/>
              <a:ea typeface="Mada"/>
              <a:cs typeface="Mada"/>
              <a:sym typeface="Mada"/>
            </a:endParaRPr>
          </a:p>
        </p:txBody>
      </p:sp>
      <p:sp>
        <p:nvSpPr>
          <p:cNvPr id="105" name="Google Shape;105;p14"/>
          <p:cNvSpPr txBox="1"/>
          <p:nvPr/>
        </p:nvSpPr>
        <p:spPr>
          <a:xfrm>
            <a:off x="890725" y="3368675"/>
            <a:ext cx="4791900" cy="102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300">
                <a:latin typeface="Mada"/>
                <a:ea typeface="Mada"/>
                <a:cs typeface="Mada"/>
                <a:sym typeface="Mada"/>
              </a:rPr>
              <a:t>Traumatic injury</a:t>
            </a:r>
            <a:r>
              <a:rPr lang="en-GB" sz="1300">
                <a:latin typeface="Mada"/>
                <a:ea typeface="Mada"/>
                <a:cs typeface="Mada"/>
                <a:sym typeface="Mada"/>
              </a:rPr>
              <a:t>: </a:t>
            </a:r>
            <a:endParaRPr sz="1300">
              <a:latin typeface="Mada"/>
              <a:ea typeface="Mada"/>
              <a:cs typeface="Mada"/>
              <a:sym typeface="Mada"/>
            </a:endParaRPr>
          </a:p>
          <a:p>
            <a:pPr indent="0" lvl="0" marL="0" rtl="0" algn="l">
              <a:lnSpc>
                <a:spcPct val="115000"/>
              </a:lnSpc>
              <a:spcBef>
                <a:spcPts val="0"/>
              </a:spcBef>
              <a:spcAft>
                <a:spcPts val="0"/>
              </a:spcAft>
              <a:buNone/>
            </a:pPr>
            <a:r>
              <a:rPr lang="en-GB" sz="1300">
                <a:latin typeface="Mada"/>
                <a:ea typeface="Mada"/>
                <a:cs typeface="Mada"/>
                <a:sym typeface="Mada"/>
              </a:rPr>
              <a:t>sudden physical injury caused by an external force, which does not rise to the level of major trauma.</a:t>
            </a:r>
            <a:endParaRPr sz="1300">
              <a:latin typeface="Mada"/>
              <a:ea typeface="Mada"/>
              <a:cs typeface="Mada"/>
              <a:sym typeface="Mad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p:nvPr/>
        </p:nvSpPr>
        <p:spPr>
          <a:xfrm>
            <a:off x="129075" y="8201500"/>
            <a:ext cx="7368600" cy="24117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rgbClr val="1C4588"/>
                </a:solidFill>
                <a:latin typeface="Mada"/>
                <a:ea typeface="Mada"/>
                <a:cs typeface="Mada"/>
                <a:sym typeface="Mada"/>
              </a:rPr>
              <a:t>1. It  is  often  quoted  that  trauma  deaths  have  a  trimodal distribution.  </a:t>
            </a:r>
            <a:r>
              <a:rPr b="1" lang="en-GB" sz="900">
                <a:solidFill>
                  <a:srgbClr val="1C4588"/>
                </a:solidFill>
                <a:latin typeface="Mada"/>
                <a:ea typeface="Mada"/>
                <a:cs typeface="Mada"/>
                <a:sym typeface="Mada"/>
              </a:rPr>
              <a:t>The  first  peak </a:t>
            </a:r>
            <a:r>
              <a:rPr lang="en-GB" sz="900">
                <a:solidFill>
                  <a:srgbClr val="1C4588"/>
                </a:solidFill>
                <a:latin typeface="Mada"/>
                <a:ea typeface="Mada"/>
                <a:cs typeface="Mada"/>
                <a:sym typeface="Mada"/>
              </a:rPr>
              <a:t>‘immediate deaths’,  represent deaths  (</a:t>
            </a:r>
            <a:r>
              <a:rPr lang="en-GB" sz="900">
                <a:solidFill>
                  <a:srgbClr val="6AA84F"/>
                </a:solidFill>
                <a:latin typeface="Mada"/>
                <a:ea typeface="Mada"/>
                <a:cs typeface="Mada"/>
                <a:sym typeface="Mada"/>
              </a:rPr>
              <a:t>unsurvivable injuries</a:t>
            </a:r>
            <a:r>
              <a:rPr lang="en-GB" sz="900">
                <a:solidFill>
                  <a:srgbClr val="1C4588"/>
                </a:solidFill>
                <a:latin typeface="Mada"/>
                <a:ea typeface="Mada"/>
                <a:cs typeface="Mada"/>
                <a:sym typeface="Mada"/>
              </a:rPr>
              <a:t>) occurring  immediately  after  or  within  a  few  seconds  of  injury, contributes  up  to  50%  of  the  total. </a:t>
            </a:r>
            <a:r>
              <a:rPr lang="en-GB" sz="900">
                <a:solidFill>
                  <a:srgbClr val="6AA84F"/>
                </a:solidFill>
                <a:latin typeface="Mada"/>
                <a:ea typeface="Mada"/>
                <a:cs typeface="Mada"/>
                <a:sym typeface="Mada"/>
              </a:rPr>
              <a:t>This peak is impacted by increased trauma preventive measures which is done at level of the government.</a:t>
            </a:r>
            <a:r>
              <a:rPr lang="en-GB" sz="900">
                <a:solidFill>
                  <a:srgbClr val="93C47D"/>
                </a:solidFill>
                <a:latin typeface="Mada"/>
                <a:ea typeface="Mada"/>
                <a:cs typeface="Mada"/>
                <a:sym typeface="Mada"/>
              </a:rPr>
              <a:t> </a:t>
            </a:r>
            <a:r>
              <a:rPr b="1" lang="en-GB" sz="900">
                <a:solidFill>
                  <a:srgbClr val="1C4588"/>
                </a:solidFill>
                <a:latin typeface="Mada"/>
                <a:ea typeface="Mada"/>
                <a:cs typeface="Mada"/>
                <a:sym typeface="Mada"/>
              </a:rPr>
              <a:t>The  second  peak</a:t>
            </a:r>
            <a:r>
              <a:rPr lang="en-GB" sz="900">
                <a:solidFill>
                  <a:srgbClr val="1C4588"/>
                </a:solidFill>
                <a:latin typeface="Mada"/>
                <a:ea typeface="Mada"/>
                <a:cs typeface="Mada"/>
                <a:sym typeface="Mada"/>
              </a:rPr>
              <a:t> ‘early deaths’,  up to  4  hours  after  injury and accounts  for  30%  of  deaths (</a:t>
            </a:r>
            <a:r>
              <a:rPr lang="en-GB" sz="900">
                <a:solidFill>
                  <a:srgbClr val="6AA84F"/>
                </a:solidFill>
                <a:latin typeface="Mada"/>
                <a:ea typeface="Mada"/>
                <a:cs typeface="Mada"/>
                <a:sym typeface="Mada"/>
              </a:rPr>
              <a:t>This peak is the golden hour of care, and is impacted by early hospital care</a:t>
            </a:r>
            <a:r>
              <a:rPr lang="en-GB" sz="900">
                <a:solidFill>
                  <a:srgbClr val="1C4588"/>
                </a:solidFill>
                <a:latin typeface="Mada"/>
                <a:ea typeface="Mada"/>
                <a:cs typeface="Mada"/>
                <a:sym typeface="Mada"/>
              </a:rPr>
              <a:t>) ,  and the final  20%  occur in the </a:t>
            </a:r>
            <a:r>
              <a:rPr b="1" lang="en-GB" sz="900">
                <a:solidFill>
                  <a:srgbClr val="1C4588"/>
                </a:solidFill>
                <a:latin typeface="Mada"/>
                <a:ea typeface="Mada"/>
                <a:cs typeface="Mada"/>
                <a:sym typeface="Mada"/>
              </a:rPr>
              <a:t>third peak </a:t>
            </a:r>
            <a:r>
              <a:rPr lang="en-GB" sz="900">
                <a:solidFill>
                  <a:srgbClr val="1C4588"/>
                </a:solidFill>
                <a:latin typeface="Mada"/>
                <a:ea typeface="Mada"/>
                <a:cs typeface="Mada"/>
                <a:sym typeface="Mada"/>
              </a:rPr>
              <a:t>‘late deaths’ and it takes place (usually in an intensive care unit) days or weeks after the event (</a:t>
            </a:r>
            <a:r>
              <a:rPr lang="en-GB" sz="900">
                <a:solidFill>
                  <a:srgbClr val="6AA84F"/>
                </a:solidFill>
                <a:latin typeface="Mada"/>
                <a:ea typeface="Mada"/>
                <a:cs typeface="Mada"/>
                <a:sym typeface="Mada"/>
              </a:rPr>
              <a:t>usually caused by sepsis and multiorgan dysfunction syndrome</a:t>
            </a:r>
            <a:r>
              <a:rPr lang="en-GB" sz="900">
                <a:solidFill>
                  <a:srgbClr val="1C4588"/>
                </a:solidFill>
                <a:latin typeface="Mada"/>
                <a:ea typeface="Mada"/>
                <a:cs typeface="Mada"/>
                <a:sym typeface="Mada"/>
              </a:rPr>
              <a:t>)</a:t>
            </a:r>
            <a:r>
              <a:rPr lang="en-GB" sz="900">
                <a:solidFill>
                  <a:srgbClr val="6AA84F"/>
                </a:solidFill>
                <a:latin typeface="Mada"/>
                <a:ea typeface="Mada"/>
                <a:cs typeface="Mada"/>
                <a:sym typeface="Mada"/>
              </a:rPr>
              <a:t>. This peak is mainly impacted by optimal early care and trauma center management. </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900">
                <a:solidFill>
                  <a:srgbClr val="6AA84F"/>
                </a:solidFill>
                <a:latin typeface="Mada"/>
                <a:ea typeface="Mada"/>
                <a:cs typeface="Mada"/>
                <a:sym typeface="Mada"/>
              </a:rPr>
              <a:t>2. When reporting a MVC it’s very important to describe the details of the event, you report where they were riding (driver or passenger seat? And if passenger, back seat or front seat?), wearing seatbelt or not? The type of collision, Was it a Head on collision? Side impact collision? Rear impact (“whiplash”)? Rollover? Pedestrian hit/run over by a car?</a:t>
            </a:r>
            <a:endParaRPr sz="900">
              <a:solidFill>
                <a:srgbClr val="6AA84F"/>
              </a:solidFill>
              <a:latin typeface="Mada"/>
              <a:ea typeface="Mada"/>
              <a:cs typeface="Mada"/>
              <a:sym typeface="Mada"/>
            </a:endParaRPr>
          </a:p>
          <a:p>
            <a:pPr indent="-143549" lvl="0" marL="280799" rtl="0" algn="l">
              <a:spcBef>
                <a:spcPts val="0"/>
              </a:spcBef>
              <a:spcAft>
                <a:spcPts val="0"/>
              </a:spcAft>
              <a:buClr>
                <a:srgbClr val="6AA84F"/>
              </a:buClr>
              <a:buSzPts val="900"/>
              <a:buFont typeface="Mada"/>
              <a:buChar char="-"/>
            </a:pPr>
            <a:r>
              <a:rPr b="1" lang="en-GB" sz="900" u="sng">
                <a:solidFill>
                  <a:srgbClr val="6AA84F"/>
                </a:solidFill>
                <a:latin typeface="Mada"/>
                <a:ea typeface="Mada"/>
                <a:cs typeface="Mada"/>
                <a:sym typeface="Mada"/>
              </a:rPr>
              <a:t>if not belted</a:t>
            </a:r>
            <a:r>
              <a:rPr lang="en-GB" sz="900">
                <a:solidFill>
                  <a:srgbClr val="6AA84F"/>
                </a:solidFill>
                <a:latin typeface="Mada"/>
                <a:ea typeface="Mada"/>
                <a:cs typeface="Mada"/>
                <a:sym typeface="Mada"/>
              </a:rPr>
              <a:t>, the first thing that the patient would hit is the steering wheel, resulting in steering wheel injuries which are: soft tissue &amp; neck injuries, larynx &amp; tracheal injuries, fractured sternum, myocardial contusion, pericardial tamponade, intra abdominal injuries (ruptured spleen or liver, bowel injuries), C-spine fractures, chest injuries (pneumothorax, hemothorax, flail chest) </a:t>
            </a:r>
            <a:r>
              <a:rPr lang="en-GB" sz="900">
                <a:solidFill>
                  <a:srgbClr val="999999"/>
                </a:solidFill>
                <a:latin typeface="Mada"/>
                <a:ea typeface="Mada"/>
                <a:cs typeface="Mada"/>
                <a:sym typeface="Mada"/>
              </a:rPr>
              <a:t>chest injuries will be further explained in the following slides.</a:t>
            </a:r>
            <a:endParaRPr sz="900">
              <a:solidFill>
                <a:srgbClr val="999999"/>
              </a:solidFill>
              <a:latin typeface="Mada"/>
              <a:ea typeface="Mada"/>
              <a:cs typeface="Mada"/>
              <a:sym typeface="Mada"/>
            </a:endParaRPr>
          </a:p>
          <a:p>
            <a:pPr indent="-143549" lvl="0" marL="280799" rtl="0" algn="l">
              <a:spcBef>
                <a:spcPts val="0"/>
              </a:spcBef>
              <a:spcAft>
                <a:spcPts val="0"/>
              </a:spcAft>
              <a:buClr>
                <a:srgbClr val="6AA84F"/>
              </a:buClr>
              <a:buSzPts val="900"/>
              <a:buFont typeface="Mada"/>
              <a:buChar char="-"/>
            </a:pPr>
            <a:r>
              <a:rPr b="1" lang="en-GB" sz="900" u="sng">
                <a:solidFill>
                  <a:srgbClr val="6AA84F"/>
                </a:solidFill>
                <a:latin typeface="Mada"/>
                <a:ea typeface="Mada"/>
                <a:cs typeface="Mada"/>
                <a:sym typeface="Mada"/>
              </a:rPr>
              <a:t>If the patient sled forward</a:t>
            </a:r>
            <a:r>
              <a:rPr lang="en-GB" sz="900">
                <a:solidFill>
                  <a:srgbClr val="6AA84F"/>
                </a:solidFill>
                <a:latin typeface="Mada"/>
                <a:ea typeface="Mada"/>
                <a:cs typeface="Mada"/>
                <a:sym typeface="Mada"/>
              </a:rPr>
              <a:t> (top picture on the right) that’d lead to long bone injury, fracture of the femur and injury/dislocation of the knee.</a:t>
            </a:r>
            <a:endParaRPr sz="900">
              <a:solidFill>
                <a:srgbClr val="6AA84F"/>
              </a:solidFill>
              <a:latin typeface="Mada"/>
              <a:ea typeface="Mada"/>
              <a:cs typeface="Mada"/>
              <a:sym typeface="Mada"/>
            </a:endParaRPr>
          </a:p>
          <a:p>
            <a:pPr indent="-143549" lvl="0" marL="280799" rtl="0" algn="l">
              <a:spcBef>
                <a:spcPts val="0"/>
              </a:spcBef>
              <a:spcAft>
                <a:spcPts val="0"/>
              </a:spcAft>
              <a:buClr>
                <a:srgbClr val="6AA84F"/>
              </a:buClr>
              <a:buSzPts val="900"/>
              <a:buFont typeface="Mada"/>
              <a:buChar char="-"/>
            </a:pPr>
            <a:r>
              <a:rPr b="1" lang="en-GB" sz="900" u="sng">
                <a:solidFill>
                  <a:srgbClr val="6AA84F"/>
                </a:solidFill>
                <a:latin typeface="Mada"/>
                <a:ea typeface="Mada"/>
                <a:cs typeface="Mada"/>
                <a:sym typeface="Mada"/>
              </a:rPr>
              <a:t>Rear impact collision</a:t>
            </a:r>
            <a:r>
              <a:rPr lang="en-GB" sz="900">
                <a:solidFill>
                  <a:srgbClr val="6AA84F"/>
                </a:solidFill>
                <a:latin typeface="Mada"/>
                <a:ea typeface="Mada"/>
                <a:cs typeface="Mada"/>
                <a:sym typeface="Mada"/>
              </a:rPr>
              <a:t> leads to  the famous </a:t>
            </a:r>
            <a:r>
              <a:rPr b="1" lang="en-GB" sz="900">
                <a:solidFill>
                  <a:srgbClr val="6AA84F"/>
                </a:solidFill>
                <a:latin typeface="Mada"/>
                <a:ea typeface="Mada"/>
                <a:cs typeface="Mada"/>
                <a:sym typeface="Mada"/>
              </a:rPr>
              <a:t>whiplash injury. </a:t>
            </a:r>
            <a:r>
              <a:rPr lang="en-GB" sz="900">
                <a:solidFill>
                  <a:srgbClr val="999999"/>
                </a:solidFill>
                <a:latin typeface="Mada"/>
                <a:ea typeface="Mada"/>
                <a:cs typeface="Mada"/>
                <a:sym typeface="Mada"/>
              </a:rPr>
              <a:t>Whiplash is an injury that occurs to a person's neck following a sudden acceleration-deceleration force that causes unrestrained, rapid forward and backward movement of the head and neck</a:t>
            </a:r>
            <a:endParaRPr sz="900">
              <a:solidFill>
                <a:srgbClr val="999999"/>
              </a:solidFill>
              <a:latin typeface="Mada"/>
              <a:ea typeface="Mada"/>
              <a:cs typeface="Mada"/>
              <a:sym typeface="Mada"/>
            </a:endParaRPr>
          </a:p>
        </p:txBody>
      </p:sp>
      <p:sp>
        <p:nvSpPr>
          <p:cNvPr id="112" name="Google Shape;112;p15"/>
          <p:cNvSpPr txBox="1"/>
          <p:nvPr/>
        </p:nvSpPr>
        <p:spPr>
          <a:xfrm>
            <a:off x="1061300" y="2368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Mechanism of Injury</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13" name="Google Shape;113;p15"/>
          <p:cNvCxnSpPr/>
          <p:nvPr/>
        </p:nvCxnSpPr>
        <p:spPr>
          <a:xfrm>
            <a:off x="2077075" y="7537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114" name="Google Shape;114;p15"/>
          <p:cNvSpPr txBox="1"/>
          <p:nvPr/>
        </p:nvSpPr>
        <p:spPr>
          <a:xfrm>
            <a:off x="780625" y="9878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
        <p:nvSpPr>
          <p:cNvPr id="115" name="Google Shape;115;p15"/>
          <p:cNvSpPr txBox="1"/>
          <p:nvPr/>
        </p:nvSpPr>
        <p:spPr>
          <a:xfrm>
            <a:off x="411688" y="2946363"/>
            <a:ext cx="6543900" cy="125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latin typeface="Mada"/>
              <a:ea typeface="Mada"/>
              <a:cs typeface="Mada"/>
              <a:sym typeface="Mada"/>
            </a:endParaRPr>
          </a:p>
        </p:txBody>
      </p:sp>
      <p:grpSp>
        <p:nvGrpSpPr>
          <p:cNvPr id="116" name="Google Shape;116;p15"/>
          <p:cNvGrpSpPr/>
          <p:nvPr/>
        </p:nvGrpSpPr>
        <p:grpSpPr>
          <a:xfrm>
            <a:off x="411681" y="3037777"/>
            <a:ext cx="467181" cy="476434"/>
            <a:chOff x="2410712" y="2415450"/>
            <a:chExt cx="312600" cy="312600"/>
          </a:xfrm>
        </p:grpSpPr>
        <p:sp>
          <p:nvSpPr>
            <p:cNvPr id="117" name="Google Shape;117;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5"/>
          <p:cNvSpPr txBox="1"/>
          <p:nvPr/>
        </p:nvSpPr>
        <p:spPr>
          <a:xfrm>
            <a:off x="868963" y="3064413"/>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Classification of Injury:</a:t>
            </a:r>
            <a:endParaRPr b="1" sz="1800">
              <a:solidFill>
                <a:srgbClr val="006D77"/>
              </a:solidFill>
              <a:highlight>
                <a:srgbClr val="EDF9F9"/>
              </a:highlight>
              <a:latin typeface="Lora"/>
              <a:ea typeface="Lora"/>
              <a:cs typeface="Lora"/>
              <a:sym typeface="Lora"/>
            </a:endParaRPr>
          </a:p>
        </p:txBody>
      </p:sp>
      <p:sp>
        <p:nvSpPr>
          <p:cNvPr id="120" name="Google Shape;120;p15"/>
          <p:cNvSpPr txBox="1"/>
          <p:nvPr/>
        </p:nvSpPr>
        <p:spPr>
          <a:xfrm>
            <a:off x="487888" y="3501638"/>
            <a:ext cx="6263700" cy="61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latin typeface="Mada"/>
                <a:ea typeface="Mada"/>
                <a:cs typeface="Mada"/>
                <a:sym typeface="Mada"/>
              </a:rPr>
              <a:t>The World Health Organization (WHO) developed the International Classification of External Causes of Injury (ICECI). Under this system, injuries are classified by:</a:t>
            </a:r>
            <a:endParaRPr sz="1200">
              <a:latin typeface="Mada"/>
              <a:ea typeface="Mada"/>
              <a:cs typeface="Mada"/>
              <a:sym typeface="Mada"/>
            </a:endParaRPr>
          </a:p>
        </p:txBody>
      </p:sp>
      <p:grpSp>
        <p:nvGrpSpPr>
          <p:cNvPr id="121" name="Google Shape;121;p15"/>
          <p:cNvGrpSpPr/>
          <p:nvPr/>
        </p:nvGrpSpPr>
        <p:grpSpPr>
          <a:xfrm>
            <a:off x="538870" y="4119273"/>
            <a:ext cx="798129" cy="770889"/>
            <a:chOff x="3291950" y="1651150"/>
            <a:chExt cx="691200" cy="699600"/>
          </a:xfrm>
        </p:grpSpPr>
        <p:sp>
          <p:nvSpPr>
            <p:cNvPr id="122" name="Google Shape;122;p15"/>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3" name="Google Shape;123;p15"/>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24" name="Google Shape;124;p15"/>
          <p:cNvSpPr/>
          <p:nvPr/>
        </p:nvSpPr>
        <p:spPr>
          <a:xfrm>
            <a:off x="1530775" y="4397533"/>
            <a:ext cx="215100" cy="2145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5" name="Google Shape;125;p15"/>
          <p:cNvSpPr/>
          <p:nvPr/>
        </p:nvSpPr>
        <p:spPr>
          <a:xfrm>
            <a:off x="1557208" y="4426772"/>
            <a:ext cx="140700" cy="1560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6" name="Google Shape;126;p15"/>
          <p:cNvSpPr txBox="1"/>
          <p:nvPr/>
        </p:nvSpPr>
        <p:spPr>
          <a:xfrm>
            <a:off x="644782" y="4283981"/>
            <a:ext cx="586200" cy="35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01</a:t>
            </a:r>
            <a:endParaRPr sz="2400">
              <a:solidFill>
                <a:srgbClr val="E29578"/>
              </a:solidFill>
              <a:latin typeface="Fjalla One"/>
              <a:ea typeface="Fjalla One"/>
              <a:cs typeface="Fjalla One"/>
              <a:sym typeface="Fjalla One"/>
            </a:endParaRPr>
          </a:p>
        </p:txBody>
      </p:sp>
      <p:grpSp>
        <p:nvGrpSpPr>
          <p:cNvPr id="127" name="Google Shape;127;p15"/>
          <p:cNvGrpSpPr/>
          <p:nvPr/>
        </p:nvGrpSpPr>
        <p:grpSpPr>
          <a:xfrm>
            <a:off x="1960434" y="4119273"/>
            <a:ext cx="798129" cy="770889"/>
            <a:chOff x="3291950" y="1651150"/>
            <a:chExt cx="691200" cy="699600"/>
          </a:xfrm>
        </p:grpSpPr>
        <p:sp>
          <p:nvSpPr>
            <p:cNvPr id="128" name="Google Shape;128;p15"/>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9" name="Google Shape;129;p15"/>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30" name="Google Shape;130;p15"/>
          <p:cNvSpPr/>
          <p:nvPr/>
        </p:nvSpPr>
        <p:spPr>
          <a:xfrm>
            <a:off x="2952339" y="4397533"/>
            <a:ext cx="215100" cy="2145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31" name="Google Shape;131;p15"/>
          <p:cNvSpPr/>
          <p:nvPr/>
        </p:nvSpPr>
        <p:spPr>
          <a:xfrm>
            <a:off x="2978771" y="4426772"/>
            <a:ext cx="140700" cy="1560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32" name="Google Shape;132;p15"/>
          <p:cNvSpPr txBox="1"/>
          <p:nvPr/>
        </p:nvSpPr>
        <p:spPr>
          <a:xfrm>
            <a:off x="2066345" y="4283981"/>
            <a:ext cx="586200" cy="35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02</a:t>
            </a:r>
            <a:endParaRPr sz="2400">
              <a:solidFill>
                <a:srgbClr val="E29578"/>
              </a:solidFill>
              <a:latin typeface="Fjalla One"/>
              <a:ea typeface="Fjalla One"/>
              <a:cs typeface="Fjalla One"/>
              <a:sym typeface="Fjalla One"/>
            </a:endParaRPr>
          </a:p>
        </p:txBody>
      </p:sp>
      <p:grpSp>
        <p:nvGrpSpPr>
          <p:cNvPr id="133" name="Google Shape;133;p15"/>
          <p:cNvGrpSpPr/>
          <p:nvPr/>
        </p:nvGrpSpPr>
        <p:grpSpPr>
          <a:xfrm>
            <a:off x="3310919" y="4119273"/>
            <a:ext cx="798129" cy="770889"/>
            <a:chOff x="3291950" y="1651150"/>
            <a:chExt cx="691200" cy="699600"/>
          </a:xfrm>
        </p:grpSpPr>
        <p:sp>
          <p:nvSpPr>
            <p:cNvPr id="134" name="Google Shape;134;p15"/>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35" name="Google Shape;135;p15"/>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36" name="Google Shape;136;p15"/>
          <p:cNvSpPr/>
          <p:nvPr/>
        </p:nvSpPr>
        <p:spPr>
          <a:xfrm>
            <a:off x="4302824" y="4397533"/>
            <a:ext cx="215100" cy="2145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37" name="Google Shape;137;p15"/>
          <p:cNvSpPr/>
          <p:nvPr/>
        </p:nvSpPr>
        <p:spPr>
          <a:xfrm>
            <a:off x="4329257" y="4426772"/>
            <a:ext cx="140700" cy="1560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38" name="Google Shape;138;p15"/>
          <p:cNvSpPr txBox="1"/>
          <p:nvPr/>
        </p:nvSpPr>
        <p:spPr>
          <a:xfrm>
            <a:off x="3416830" y="4283981"/>
            <a:ext cx="586200" cy="35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03</a:t>
            </a:r>
            <a:endParaRPr sz="2400">
              <a:solidFill>
                <a:srgbClr val="E29578"/>
              </a:solidFill>
              <a:latin typeface="Fjalla One"/>
              <a:ea typeface="Fjalla One"/>
              <a:cs typeface="Fjalla One"/>
              <a:sym typeface="Fjalla One"/>
            </a:endParaRPr>
          </a:p>
        </p:txBody>
      </p:sp>
      <p:grpSp>
        <p:nvGrpSpPr>
          <p:cNvPr id="139" name="Google Shape;139;p15"/>
          <p:cNvGrpSpPr/>
          <p:nvPr/>
        </p:nvGrpSpPr>
        <p:grpSpPr>
          <a:xfrm>
            <a:off x="4732482" y="4119273"/>
            <a:ext cx="798129" cy="770889"/>
            <a:chOff x="3291950" y="1651150"/>
            <a:chExt cx="691200" cy="699600"/>
          </a:xfrm>
        </p:grpSpPr>
        <p:sp>
          <p:nvSpPr>
            <p:cNvPr id="140" name="Google Shape;140;p15"/>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41" name="Google Shape;141;p15"/>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42" name="Google Shape;142;p15"/>
          <p:cNvSpPr/>
          <p:nvPr/>
        </p:nvSpPr>
        <p:spPr>
          <a:xfrm>
            <a:off x="5724387" y="4397533"/>
            <a:ext cx="215100" cy="2145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43" name="Google Shape;143;p15"/>
          <p:cNvSpPr/>
          <p:nvPr/>
        </p:nvSpPr>
        <p:spPr>
          <a:xfrm>
            <a:off x="5750820" y="4426772"/>
            <a:ext cx="140700" cy="1560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44" name="Google Shape;144;p15"/>
          <p:cNvSpPr txBox="1"/>
          <p:nvPr/>
        </p:nvSpPr>
        <p:spPr>
          <a:xfrm>
            <a:off x="4838394" y="4283981"/>
            <a:ext cx="586200" cy="35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04</a:t>
            </a:r>
            <a:endParaRPr sz="2400">
              <a:solidFill>
                <a:srgbClr val="E29578"/>
              </a:solidFill>
              <a:latin typeface="Fjalla One"/>
              <a:ea typeface="Fjalla One"/>
              <a:cs typeface="Fjalla One"/>
              <a:sym typeface="Fjalla One"/>
            </a:endParaRPr>
          </a:p>
        </p:txBody>
      </p:sp>
      <p:grpSp>
        <p:nvGrpSpPr>
          <p:cNvPr id="145" name="Google Shape;145;p15"/>
          <p:cNvGrpSpPr/>
          <p:nvPr/>
        </p:nvGrpSpPr>
        <p:grpSpPr>
          <a:xfrm>
            <a:off x="6154046" y="4119273"/>
            <a:ext cx="798129" cy="770889"/>
            <a:chOff x="3291950" y="1651150"/>
            <a:chExt cx="691200" cy="699600"/>
          </a:xfrm>
        </p:grpSpPr>
        <p:sp>
          <p:nvSpPr>
            <p:cNvPr id="146" name="Google Shape;146;p15"/>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47" name="Google Shape;147;p15"/>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48" name="Google Shape;148;p15"/>
          <p:cNvSpPr txBox="1"/>
          <p:nvPr/>
        </p:nvSpPr>
        <p:spPr>
          <a:xfrm>
            <a:off x="6259957" y="4283981"/>
            <a:ext cx="586200" cy="35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05</a:t>
            </a:r>
            <a:endParaRPr sz="2400">
              <a:solidFill>
                <a:srgbClr val="E29578"/>
              </a:solidFill>
              <a:latin typeface="Fjalla One"/>
              <a:ea typeface="Fjalla One"/>
              <a:cs typeface="Fjalla One"/>
              <a:sym typeface="Fjalla One"/>
            </a:endParaRPr>
          </a:p>
        </p:txBody>
      </p:sp>
      <p:sp>
        <p:nvSpPr>
          <p:cNvPr id="149" name="Google Shape;149;p15"/>
          <p:cNvSpPr txBox="1"/>
          <p:nvPr/>
        </p:nvSpPr>
        <p:spPr>
          <a:xfrm>
            <a:off x="-45250" y="4909175"/>
            <a:ext cx="20238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Mechanism of</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 injury</a:t>
            </a:r>
            <a:endParaRPr sz="1200">
              <a:latin typeface="Mada"/>
              <a:ea typeface="Mada"/>
              <a:cs typeface="Mada"/>
              <a:sym typeface="Mada"/>
            </a:endParaRPr>
          </a:p>
        </p:txBody>
      </p:sp>
      <p:sp>
        <p:nvSpPr>
          <p:cNvPr id="150" name="Google Shape;150;p15"/>
          <p:cNvSpPr txBox="1"/>
          <p:nvPr/>
        </p:nvSpPr>
        <p:spPr>
          <a:xfrm>
            <a:off x="1402550" y="4909175"/>
            <a:ext cx="20238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Objects/substances producing injury</a:t>
            </a:r>
            <a:endParaRPr sz="1200">
              <a:latin typeface="Mada"/>
              <a:ea typeface="Mada"/>
              <a:cs typeface="Mada"/>
              <a:sym typeface="Mada"/>
            </a:endParaRPr>
          </a:p>
        </p:txBody>
      </p:sp>
      <p:sp>
        <p:nvSpPr>
          <p:cNvPr id="151" name="Google Shape;151;p15"/>
          <p:cNvSpPr txBox="1"/>
          <p:nvPr/>
        </p:nvSpPr>
        <p:spPr>
          <a:xfrm>
            <a:off x="2736050" y="4909175"/>
            <a:ext cx="20238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Place of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occurrence</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152" name="Google Shape;152;p15"/>
          <p:cNvSpPr txBox="1"/>
          <p:nvPr/>
        </p:nvSpPr>
        <p:spPr>
          <a:xfrm>
            <a:off x="4145750" y="4909175"/>
            <a:ext cx="20238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Activity when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injured</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153" name="Google Shape;153;p15"/>
          <p:cNvSpPr txBox="1"/>
          <p:nvPr/>
        </p:nvSpPr>
        <p:spPr>
          <a:xfrm>
            <a:off x="5593550" y="4909175"/>
            <a:ext cx="20238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The role of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human intent</a:t>
            </a:r>
            <a:endParaRPr sz="1200">
              <a:latin typeface="Mada"/>
              <a:ea typeface="Mada"/>
              <a:cs typeface="Mada"/>
              <a:sym typeface="Mada"/>
            </a:endParaRPr>
          </a:p>
        </p:txBody>
      </p:sp>
      <p:graphicFrame>
        <p:nvGraphicFramePr>
          <p:cNvPr id="154" name="Google Shape;154;p15"/>
          <p:cNvGraphicFramePr/>
          <p:nvPr/>
        </p:nvGraphicFramePr>
        <p:xfrm>
          <a:off x="487725" y="5702318"/>
          <a:ext cx="3000000" cy="3000000"/>
        </p:xfrm>
        <a:graphic>
          <a:graphicData uri="http://schemas.openxmlformats.org/drawingml/2006/table">
            <a:tbl>
              <a:tblPr>
                <a:noFill/>
                <a:tableStyleId>{2AD31294-E79C-4C46-979E-708BD28C97E1}</a:tableStyleId>
              </a:tblPr>
              <a:tblGrid>
                <a:gridCol w="3556075"/>
                <a:gridCol w="3222600"/>
              </a:tblGrid>
              <a:tr h="413775">
                <a:tc>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Blunt Injuries</a:t>
                      </a:r>
                      <a:endParaRPr b="1" sz="1600">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ctr">
                        <a:spcBef>
                          <a:spcPts val="0"/>
                        </a:spcBef>
                        <a:spcAft>
                          <a:spcPts val="0"/>
                        </a:spcAft>
                        <a:buNone/>
                      </a:pPr>
                      <a:r>
                        <a:rPr b="1" lang="en-GB" sz="1600">
                          <a:solidFill>
                            <a:srgbClr val="006D77"/>
                          </a:solidFill>
                          <a:latin typeface="Lora"/>
                          <a:ea typeface="Lora"/>
                          <a:cs typeface="Lora"/>
                          <a:sym typeface="Lora"/>
                        </a:rPr>
                        <a:t>Penetrating Injuries</a:t>
                      </a:r>
                      <a:endParaRPr b="1" sz="1600">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r>
              <a:tr h="1860250">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Motor Vehicle Collisions </a:t>
                      </a:r>
                      <a:r>
                        <a:rPr b="1" lang="en-GB" sz="1200">
                          <a:latin typeface="Mada"/>
                          <a:ea typeface="Mada"/>
                          <a:cs typeface="Mada"/>
                          <a:sym typeface="Mada"/>
                        </a:rPr>
                        <a:t>(MVC)</a:t>
                      </a:r>
                      <a:r>
                        <a:rPr baseline="30000" lang="en-GB" sz="1200">
                          <a:latin typeface="Mada"/>
                          <a:ea typeface="Mada"/>
                          <a:cs typeface="Mada"/>
                          <a:sym typeface="Mada"/>
                        </a:rPr>
                        <a:t>2</a:t>
                      </a:r>
                      <a:endParaRPr baseline="30000"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Fall from height </a:t>
                      </a:r>
                      <a:r>
                        <a:rPr lang="en-GB" sz="1200">
                          <a:solidFill>
                            <a:srgbClr val="6AA84F"/>
                          </a:solidFill>
                          <a:latin typeface="Mada"/>
                          <a:ea typeface="Mada"/>
                          <a:cs typeface="Mada"/>
                          <a:sym typeface="Mada"/>
                        </a:rPr>
                        <a:t>(for </a:t>
                      </a:r>
                      <a:r>
                        <a:rPr b="1" lang="en-GB" sz="1200">
                          <a:solidFill>
                            <a:srgbClr val="6AA84F"/>
                          </a:solidFill>
                          <a:latin typeface="Mada"/>
                          <a:ea typeface="Mada"/>
                          <a:cs typeface="Mada"/>
                          <a:sym typeface="Mada"/>
                        </a:rPr>
                        <a:t>adults</a:t>
                      </a:r>
                      <a:r>
                        <a:rPr lang="en-GB"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0" lvl="0" marL="457200" rtl="0" algn="l">
                        <a:spcBef>
                          <a:spcPts val="0"/>
                        </a:spcBef>
                        <a:spcAft>
                          <a:spcPts val="0"/>
                        </a:spcAft>
                        <a:buNone/>
                      </a:pPr>
                      <a:r>
                        <a:rPr lang="en-GB" sz="1200">
                          <a:solidFill>
                            <a:srgbClr val="6AA84F"/>
                          </a:solidFill>
                          <a:latin typeface="Mada"/>
                          <a:ea typeface="Mada"/>
                          <a:cs typeface="Mada"/>
                          <a:sym typeface="Mada"/>
                        </a:rPr>
                        <a:t>2 stairways=6m=20ft is considered significant. And for </a:t>
                      </a:r>
                      <a:r>
                        <a:rPr b="1" lang="en-GB" sz="1200">
                          <a:solidFill>
                            <a:srgbClr val="6AA84F"/>
                          </a:solidFill>
                          <a:latin typeface="Mada"/>
                          <a:ea typeface="Mada"/>
                          <a:cs typeface="Mada"/>
                          <a:sym typeface="Mada"/>
                        </a:rPr>
                        <a:t>kids</a:t>
                      </a:r>
                      <a:r>
                        <a:rPr lang="en-GB" sz="1200">
                          <a:solidFill>
                            <a:srgbClr val="6AA84F"/>
                          </a:solidFill>
                          <a:latin typeface="Mada"/>
                          <a:ea typeface="Mada"/>
                          <a:cs typeface="Mada"/>
                          <a:sym typeface="Mada"/>
                        </a:rPr>
                        <a:t>: 3m=10ft is considered significant).</a:t>
                      </a:r>
                      <a:endParaRPr baseline="30000" sz="1200">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High velocity (gun shot, </a:t>
                      </a:r>
                      <a:r>
                        <a:rPr lang="en-GB" sz="1200">
                          <a:solidFill>
                            <a:srgbClr val="6AA84F"/>
                          </a:solidFill>
                          <a:latin typeface="Mada"/>
                          <a:ea typeface="Mada"/>
                          <a:cs typeface="Mada"/>
                          <a:sym typeface="Mada"/>
                        </a:rPr>
                        <a:t>or shrapnel</a:t>
                      </a:r>
                      <a:r>
                        <a:rPr lang="en-GB" sz="1200">
                          <a:latin typeface="Mada"/>
                          <a:ea typeface="Mada"/>
                          <a:cs typeface="Mada"/>
                          <a:sym typeface="Mada"/>
                        </a:rPr>
                        <a:t>)</a:t>
                      </a:r>
                      <a:endParaRPr baseline="30000"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Low velocity (stabbing, </a:t>
                      </a:r>
                      <a:r>
                        <a:rPr lang="en-GB" sz="1200">
                          <a:solidFill>
                            <a:srgbClr val="6AA84F"/>
                          </a:solidFill>
                          <a:latin typeface="Mada"/>
                          <a:ea typeface="Mada"/>
                          <a:cs typeface="Mada"/>
                          <a:sym typeface="Mada"/>
                        </a:rPr>
                        <a:t>or falling on shattered ice</a:t>
                      </a:r>
                      <a:r>
                        <a:rPr lang="en-GB" sz="1200">
                          <a:latin typeface="Mada"/>
                          <a:ea typeface="Mada"/>
                          <a:cs typeface="Mada"/>
                          <a:sym typeface="Mada"/>
                        </a:rPr>
                        <a:t>)</a:t>
                      </a:r>
                      <a:endParaRPr baseline="30000" sz="12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pic>
        <p:nvPicPr>
          <p:cNvPr id="155" name="Google Shape;155;p15"/>
          <p:cNvPicPr preferRelativeResize="0"/>
          <p:nvPr/>
        </p:nvPicPr>
        <p:blipFill>
          <a:blip r:embed="rId3">
            <a:alphaModFix/>
          </a:blip>
          <a:stretch>
            <a:fillRect/>
          </a:stretch>
        </p:blipFill>
        <p:spPr>
          <a:xfrm>
            <a:off x="4641223" y="965503"/>
            <a:ext cx="2657864" cy="1981788"/>
          </a:xfrm>
          <a:prstGeom prst="rect">
            <a:avLst/>
          </a:prstGeom>
          <a:noFill/>
          <a:ln>
            <a:noFill/>
          </a:ln>
        </p:spPr>
      </p:pic>
      <p:sp>
        <p:nvSpPr>
          <p:cNvPr id="156" name="Google Shape;156;p15"/>
          <p:cNvSpPr txBox="1"/>
          <p:nvPr/>
        </p:nvSpPr>
        <p:spPr>
          <a:xfrm>
            <a:off x="295575" y="958950"/>
            <a:ext cx="4266000" cy="1981800"/>
          </a:xfrm>
          <a:prstGeom prst="rect">
            <a:avLst/>
          </a:prstGeom>
          <a:noFill/>
          <a:ln cap="flat" cmpd="sng" w="9525">
            <a:solidFill>
              <a:srgbClr val="83C5BE"/>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a:solidFill>
                  <a:schemeClr val="dk1"/>
                </a:solidFill>
                <a:latin typeface="Mada"/>
                <a:ea typeface="Mada"/>
                <a:cs typeface="Mada"/>
                <a:sym typeface="Mada"/>
              </a:rPr>
              <a:t>Relatively few patients die after the first 24 hours following injury. Rather, the majority of deaths occur either at the scene or within the first four hours after the patient reaches a trauma center.</a:t>
            </a:r>
            <a:endParaRPr/>
          </a:p>
        </p:txBody>
      </p:sp>
      <p:sp>
        <p:nvSpPr>
          <p:cNvPr id="157" name="Google Shape;157;p15"/>
          <p:cNvSpPr txBox="1"/>
          <p:nvPr/>
        </p:nvSpPr>
        <p:spPr>
          <a:xfrm>
            <a:off x="4458575" y="2906638"/>
            <a:ext cx="30000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Trimodal Death Distribution </a:t>
            </a:r>
            <a:r>
              <a:rPr b="1" baseline="30000" lang="en-GB">
                <a:latin typeface="Mada"/>
                <a:ea typeface="Mada"/>
                <a:cs typeface="Mada"/>
                <a:sym typeface="Mada"/>
              </a:rPr>
              <a:t>1</a:t>
            </a:r>
            <a:endParaRPr b="1" baseline="30000">
              <a:latin typeface="Mada"/>
              <a:ea typeface="Mada"/>
              <a:cs typeface="Mada"/>
              <a:sym typeface="Mada"/>
            </a:endParaRPr>
          </a:p>
          <a:p>
            <a:pPr indent="0" lvl="0" marL="0" rtl="0" algn="l">
              <a:spcBef>
                <a:spcPts val="0"/>
              </a:spcBef>
              <a:spcAft>
                <a:spcPts val="0"/>
              </a:spcAft>
              <a:buNone/>
            </a:pPr>
            <a:r>
              <a:t/>
            </a:r>
            <a:endParaRPr b="1"/>
          </a:p>
        </p:txBody>
      </p:sp>
      <p:pic>
        <p:nvPicPr>
          <p:cNvPr id="158" name="Google Shape;158;p15"/>
          <p:cNvPicPr preferRelativeResize="0"/>
          <p:nvPr/>
        </p:nvPicPr>
        <p:blipFill>
          <a:blip r:embed="rId4">
            <a:alphaModFix/>
          </a:blip>
          <a:stretch>
            <a:fillRect/>
          </a:stretch>
        </p:blipFill>
        <p:spPr>
          <a:xfrm>
            <a:off x="2256247" y="7069675"/>
            <a:ext cx="1691123" cy="866101"/>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6"/>
          <p:cNvSpPr/>
          <p:nvPr/>
        </p:nvSpPr>
        <p:spPr>
          <a:xfrm>
            <a:off x="74475" y="7860875"/>
            <a:ext cx="7440600" cy="27552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The importance of this scoring system is to facilitate triage decision and transport patients to optimal trauma centre.</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Two types of classification are used In assessing injury severity:</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AutoNum type="alphaUcPeriod"/>
            </a:pPr>
            <a:r>
              <a:rPr b="1" lang="en-GB" sz="1000">
                <a:solidFill>
                  <a:srgbClr val="1C4588"/>
                </a:solidFill>
                <a:latin typeface="Mada"/>
                <a:ea typeface="Mada"/>
                <a:cs typeface="Mada"/>
                <a:sym typeface="Mada"/>
              </a:rPr>
              <a:t>Anatomical assessment: </a:t>
            </a:r>
            <a:r>
              <a:rPr lang="en-GB" sz="1000">
                <a:solidFill>
                  <a:srgbClr val="1C4588"/>
                </a:solidFill>
                <a:latin typeface="Mada"/>
                <a:ea typeface="Mada"/>
                <a:cs typeface="Mada"/>
                <a:sym typeface="Mada"/>
              </a:rPr>
              <a:t>The  most  commonly used  system is the Abbreviated Injury Scale  (AIS). Once the  patient's  injuries  have  all  been  identified  (this  may only  be  possible  at  discharge  or  autopsy),  each  separate injury is assessed from a scoring ‘dictionary’ and awarded a numerical score. The Injury Severity Score (ISS) is then derived from summing the squares of the three highest AIS scores within six body areas (head and neck, abdomen and pelvic contents, bony pelvis  and  limbs,  face,  chest  and  body  surface). ISS provides an internationally recognized objective evaluation of anatomical injury. </a:t>
            </a:r>
            <a:r>
              <a:rPr lang="en-GB" sz="1000">
                <a:solidFill>
                  <a:srgbClr val="6AA84F"/>
                </a:solidFill>
                <a:latin typeface="Mada"/>
                <a:ea typeface="Mada"/>
                <a:cs typeface="Mada"/>
                <a:sym typeface="Mada"/>
              </a:rPr>
              <a:t>AIS is used to identify patient injuries according to their regions . A number is given to each category from 1-6 where 1 is minimal and 6 is fatal. ISS summarise multiple injury in the patient using AIS square value Example : Chest (3), Abdominal (2), extremities (4). ISS = (9)+(4)+(16) = 29 Severe.</a:t>
            </a:r>
            <a:endParaRPr sz="1000">
              <a:solidFill>
                <a:srgbClr val="6AA84F"/>
              </a:solidFill>
              <a:latin typeface="Mada"/>
              <a:ea typeface="Mada"/>
              <a:cs typeface="Mada"/>
              <a:sym typeface="Mada"/>
            </a:endParaRPr>
          </a:p>
          <a:p>
            <a:pPr indent="-292100" lvl="0" marL="457200" rtl="0" algn="l">
              <a:spcBef>
                <a:spcPts val="0"/>
              </a:spcBef>
              <a:spcAft>
                <a:spcPts val="0"/>
              </a:spcAft>
              <a:buClr>
                <a:srgbClr val="1C4588"/>
              </a:buClr>
              <a:buSzPts val="1000"/>
              <a:buFont typeface="Mada"/>
              <a:buAutoNum type="alphaUcPeriod"/>
            </a:pPr>
            <a:r>
              <a:rPr b="1" lang="en-GB" sz="1000">
                <a:solidFill>
                  <a:srgbClr val="1C4588"/>
                </a:solidFill>
                <a:latin typeface="Mada"/>
                <a:ea typeface="Mada"/>
                <a:cs typeface="Mada"/>
                <a:sym typeface="Mada"/>
              </a:rPr>
              <a:t>Physiological  assessment: </a:t>
            </a:r>
            <a:r>
              <a:rPr lang="en-GB" sz="1000">
                <a:solidFill>
                  <a:srgbClr val="1C4588"/>
                </a:solidFill>
                <a:latin typeface="Mada"/>
                <a:ea typeface="Mada"/>
                <a:cs typeface="Mada"/>
                <a:sym typeface="Mada"/>
              </a:rPr>
              <a:t>The best known physiological  scoring  system  is  the  </a:t>
            </a:r>
            <a:r>
              <a:rPr b="1" lang="en-GB" sz="1000">
                <a:solidFill>
                  <a:srgbClr val="1C4588"/>
                </a:solidFill>
                <a:latin typeface="Mada"/>
                <a:ea typeface="Mada"/>
                <a:cs typeface="Mada"/>
                <a:sym typeface="Mada"/>
              </a:rPr>
              <a:t>Glasgow Coma Scale</a:t>
            </a:r>
            <a:r>
              <a:rPr lang="en-GB" sz="1000">
                <a:solidFill>
                  <a:srgbClr val="1C4588"/>
                </a:solidFill>
                <a:latin typeface="Mada"/>
                <a:ea typeface="Mada"/>
                <a:cs typeface="Mada"/>
                <a:sym typeface="Mada"/>
              </a:rPr>
              <a:t> which is used to  assess the neurological state of injured patients objectively, and it also has a prognostic value. The Glasgow Coma score  (GCS),  in conjunction with two other physiological recordings, systolic blood pressure and respiratory rate, can be used to produce the ‘Revised Trauma Score’. </a:t>
            </a:r>
            <a:r>
              <a:rPr lang="en-GB" sz="1000">
                <a:solidFill>
                  <a:srgbClr val="6AA84F"/>
                </a:solidFill>
                <a:latin typeface="Mada"/>
                <a:ea typeface="Mada"/>
                <a:cs typeface="Mada"/>
                <a:sym typeface="Mada"/>
              </a:rPr>
              <a:t>The GCS is a three-point scale used to describe the level of consciousness in patients with head injury. The highest score is 15 </a:t>
            </a:r>
            <a:r>
              <a:rPr lang="en-GB" sz="1000">
                <a:solidFill>
                  <a:srgbClr val="999999"/>
                </a:solidFill>
                <a:latin typeface="Mada"/>
                <a:ea typeface="Mada"/>
                <a:cs typeface="Mada"/>
                <a:sym typeface="Mada"/>
              </a:rPr>
              <a:t>(normal)</a:t>
            </a:r>
            <a:r>
              <a:rPr lang="en-GB" sz="1000">
                <a:solidFill>
                  <a:srgbClr val="6AA84F"/>
                </a:solidFill>
                <a:latin typeface="Mada"/>
                <a:ea typeface="Mada"/>
                <a:cs typeface="Mada"/>
                <a:sym typeface="Mada"/>
              </a:rPr>
              <a:t> and the lowest score is 3 </a:t>
            </a:r>
            <a:r>
              <a:rPr lang="en-GB" sz="1000">
                <a:solidFill>
                  <a:srgbClr val="999999"/>
                </a:solidFill>
                <a:latin typeface="Mada"/>
                <a:ea typeface="Mada"/>
                <a:cs typeface="Mada"/>
                <a:sym typeface="Mada"/>
              </a:rPr>
              <a:t>(deep coma or death)</a:t>
            </a:r>
            <a:r>
              <a:rPr lang="en-GB" sz="1000">
                <a:solidFill>
                  <a:srgbClr val="6AA84F"/>
                </a:solidFill>
                <a:latin typeface="Mada"/>
                <a:ea typeface="Mada"/>
                <a:cs typeface="Mada"/>
                <a:sym typeface="Mada"/>
              </a:rPr>
              <a:t>.</a:t>
            </a:r>
            <a:r>
              <a:rPr lang="en-GB" sz="1000">
                <a:solidFill>
                  <a:srgbClr val="999999"/>
                </a:solidFill>
                <a:latin typeface="Mada"/>
                <a:ea typeface="Mada"/>
                <a:cs typeface="Mada"/>
                <a:sym typeface="Mada"/>
              </a:rPr>
              <a:t> </a:t>
            </a:r>
            <a:r>
              <a:rPr lang="en-GB" sz="1000">
                <a:solidFill>
                  <a:srgbClr val="6AA84F"/>
                </a:solidFill>
                <a:latin typeface="Mada"/>
                <a:ea typeface="Mada"/>
                <a:cs typeface="Mada"/>
                <a:sym typeface="Mada"/>
              </a:rPr>
              <a:t>The patient is assessed on ability to open eyes, motor responses and vocalisation.</a:t>
            </a:r>
            <a:r>
              <a:rPr lang="en-GB" sz="1000">
                <a:solidFill>
                  <a:srgbClr val="999999"/>
                </a:solidFill>
                <a:latin typeface="Mada"/>
                <a:ea typeface="Mada"/>
                <a:cs typeface="Mada"/>
                <a:sym typeface="Mada"/>
              </a:rPr>
              <a:t> A patient of GCS 8 or less is considered to be in coma and intubation is indicated</a:t>
            </a:r>
            <a:endParaRPr sz="1000">
              <a:solidFill>
                <a:srgbClr val="1C4588"/>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165" name="Google Shape;165;p16"/>
          <p:cNvSpPr txBox="1"/>
          <p:nvPr/>
        </p:nvSpPr>
        <p:spPr>
          <a:xfrm>
            <a:off x="1061300" y="3130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Tria</a:t>
            </a:r>
            <a:r>
              <a:rPr b="1" lang="en-GB" sz="2200">
                <a:solidFill>
                  <a:srgbClr val="006D77"/>
                </a:solidFill>
                <a:latin typeface="Lora"/>
                <a:ea typeface="Lora"/>
                <a:cs typeface="Lora"/>
                <a:sym typeface="Lora"/>
              </a:rPr>
              <a:t>g</a:t>
            </a:r>
            <a:r>
              <a:rPr b="1" lang="en-GB" sz="2200">
                <a:solidFill>
                  <a:srgbClr val="006D77"/>
                </a:solidFill>
                <a:latin typeface="Lora"/>
                <a:ea typeface="Lora"/>
                <a:cs typeface="Lora"/>
                <a:sym typeface="Lora"/>
              </a:rPr>
              <a:t>ing and scoring </a:t>
            </a:r>
            <a:r>
              <a:rPr b="1" baseline="30000" lang="en-GB" sz="2200">
                <a:solidFill>
                  <a:srgbClr val="006D77"/>
                </a:solidFill>
                <a:latin typeface="Lora"/>
                <a:ea typeface="Lora"/>
                <a:cs typeface="Lora"/>
                <a:sym typeface="Lora"/>
              </a:rPr>
              <a:t>1</a:t>
            </a:r>
            <a:endParaRPr b="1" baseline="30000"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66" name="Google Shape;166;p16"/>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grpSp>
        <p:nvGrpSpPr>
          <p:cNvPr id="167" name="Google Shape;167;p16"/>
          <p:cNvGrpSpPr/>
          <p:nvPr/>
        </p:nvGrpSpPr>
        <p:grpSpPr>
          <a:xfrm>
            <a:off x="323344" y="1037390"/>
            <a:ext cx="467181" cy="476434"/>
            <a:chOff x="2410712" y="2415450"/>
            <a:chExt cx="312600" cy="312600"/>
          </a:xfrm>
        </p:grpSpPr>
        <p:sp>
          <p:nvSpPr>
            <p:cNvPr id="168" name="Google Shape;168;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16"/>
          <p:cNvSpPr txBox="1"/>
          <p:nvPr/>
        </p:nvSpPr>
        <p:spPr>
          <a:xfrm>
            <a:off x="780625" y="1064025"/>
            <a:ext cx="4213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Comparing and describing:</a:t>
            </a:r>
            <a:endParaRPr b="1" sz="1800">
              <a:solidFill>
                <a:srgbClr val="006D77"/>
              </a:solidFill>
              <a:highlight>
                <a:srgbClr val="EDF9F9"/>
              </a:highlight>
              <a:latin typeface="Lora"/>
              <a:ea typeface="Lora"/>
              <a:cs typeface="Lora"/>
              <a:sym typeface="Lora"/>
            </a:endParaRPr>
          </a:p>
        </p:txBody>
      </p:sp>
      <p:sp>
        <p:nvSpPr>
          <p:cNvPr id="171" name="Google Shape;171;p16"/>
          <p:cNvSpPr txBox="1"/>
          <p:nvPr/>
        </p:nvSpPr>
        <p:spPr>
          <a:xfrm>
            <a:off x="323350" y="1577450"/>
            <a:ext cx="6263700" cy="16023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The Abbreviated Injury Scale (</a:t>
            </a:r>
            <a:r>
              <a:rPr b="1" lang="en-GB">
                <a:latin typeface="Mada"/>
                <a:ea typeface="Mada"/>
                <a:cs typeface="Mada"/>
                <a:sym typeface="Mada"/>
              </a:rPr>
              <a:t>AIS</a:t>
            </a:r>
            <a:r>
              <a:rPr lang="en-GB">
                <a:latin typeface="Mada"/>
                <a:ea typeface="Mada"/>
                <a:cs typeface="Mada"/>
                <a:sym typeface="Mada"/>
              </a:rPr>
              <a:t>) has been the most used anatomic system of injury classification since 1971.</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In 1974, Baker and colleagues presented the Injury Severity Score (</a:t>
            </a:r>
            <a:r>
              <a:rPr b="1" lang="en-GB">
                <a:latin typeface="Mada"/>
                <a:ea typeface="Mada"/>
                <a:cs typeface="Mada"/>
                <a:sym typeface="Mada"/>
              </a:rPr>
              <a:t>ISS</a:t>
            </a:r>
            <a:r>
              <a:rPr lang="en-GB">
                <a:latin typeface="Mada"/>
                <a:ea typeface="Mada"/>
                <a:cs typeface="Mada"/>
                <a:sym typeface="Mada"/>
              </a:rPr>
              <a:t>), calculated by summing the squares of the AIS severity codes for the three most severely injured body regions.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ISS </a:t>
            </a:r>
            <a:r>
              <a:rPr b="1" lang="en-GB">
                <a:latin typeface="Mada"/>
                <a:ea typeface="Mada"/>
                <a:cs typeface="Mada"/>
                <a:sym typeface="Mada"/>
              </a:rPr>
              <a:t>scores</a:t>
            </a:r>
            <a:r>
              <a:rPr lang="en-GB">
                <a:latin typeface="Mada"/>
                <a:ea typeface="Mada"/>
                <a:cs typeface="Mada"/>
                <a:sym typeface="Mada"/>
              </a:rPr>
              <a:t> “injury severity grouping”:</a:t>
            </a:r>
            <a:endParaRPr>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Revised Trauma Score (RTS).</a:t>
            </a:r>
            <a:endParaRPr>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lang="en-GB">
                <a:solidFill>
                  <a:srgbClr val="FF0000"/>
                </a:solidFill>
                <a:latin typeface="Mada"/>
                <a:ea typeface="Mada"/>
                <a:cs typeface="Mada"/>
                <a:sym typeface="Mada"/>
              </a:rPr>
              <a:t>Glasgow Coma Scale</a:t>
            </a:r>
            <a:r>
              <a:rPr lang="en-GB">
                <a:solidFill>
                  <a:schemeClr val="dk1"/>
                </a:solidFill>
                <a:latin typeface="Mada"/>
                <a:ea typeface="Mada"/>
                <a:cs typeface="Mada"/>
                <a:sym typeface="Mada"/>
              </a:rPr>
              <a:t> (GCS).</a:t>
            </a:r>
            <a:endParaRPr>
              <a:latin typeface="Mada"/>
              <a:ea typeface="Mada"/>
              <a:cs typeface="Mada"/>
              <a:sym typeface="Mada"/>
            </a:endParaRPr>
          </a:p>
        </p:txBody>
      </p:sp>
      <p:sp>
        <p:nvSpPr>
          <p:cNvPr id="172" name="Google Shape;172;p16"/>
          <p:cNvSpPr/>
          <p:nvPr/>
        </p:nvSpPr>
        <p:spPr>
          <a:xfrm rot="10800000">
            <a:off x="1284422" y="3999714"/>
            <a:ext cx="375900" cy="1974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6"/>
          <p:cNvSpPr/>
          <p:nvPr/>
        </p:nvSpPr>
        <p:spPr>
          <a:xfrm>
            <a:off x="1083950" y="3294775"/>
            <a:ext cx="819900" cy="7689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6"/>
          <p:cNvSpPr txBox="1"/>
          <p:nvPr/>
        </p:nvSpPr>
        <p:spPr>
          <a:xfrm>
            <a:off x="1266130" y="3465655"/>
            <a:ext cx="481200" cy="39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83C5BE"/>
              </a:solidFill>
            </a:endParaRPr>
          </a:p>
        </p:txBody>
      </p:sp>
      <p:sp>
        <p:nvSpPr>
          <p:cNvPr id="175" name="Google Shape;175;p16"/>
          <p:cNvSpPr txBox="1"/>
          <p:nvPr/>
        </p:nvSpPr>
        <p:spPr>
          <a:xfrm>
            <a:off x="1000723" y="3430425"/>
            <a:ext cx="962700" cy="39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83C5BE"/>
                </a:solidFill>
                <a:latin typeface="Lora"/>
                <a:ea typeface="Lora"/>
                <a:cs typeface="Lora"/>
                <a:sym typeface="Lora"/>
              </a:rPr>
              <a:t>Minor</a:t>
            </a:r>
            <a:endParaRPr b="1" sz="1600">
              <a:solidFill>
                <a:srgbClr val="83C5BE"/>
              </a:solidFill>
              <a:latin typeface="Lora"/>
              <a:ea typeface="Lora"/>
              <a:cs typeface="Lora"/>
              <a:sym typeface="Lora"/>
            </a:endParaRPr>
          </a:p>
        </p:txBody>
      </p:sp>
      <p:cxnSp>
        <p:nvCxnSpPr>
          <p:cNvPr id="176" name="Google Shape;176;p16"/>
          <p:cNvCxnSpPr/>
          <p:nvPr/>
        </p:nvCxnSpPr>
        <p:spPr>
          <a:xfrm>
            <a:off x="1992339" y="3662986"/>
            <a:ext cx="626700" cy="0"/>
          </a:xfrm>
          <a:prstGeom prst="straightConnector1">
            <a:avLst/>
          </a:prstGeom>
          <a:noFill/>
          <a:ln cap="flat" cmpd="sng" w="19050">
            <a:solidFill>
              <a:srgbClr val="83C5BE"/>
            </a:solidFill>
            <a:prstDash val="solid"/>
            <a:round/>
            <a:headEnd len="med" w="med" type="none"/>
            <a:tailEnd len="med" w="med" type="oval"/>
          </a:ln>
        </p:spPr>
      </p:cxnSp>
      <p:sp>
        <p:nvSpPr>
          <p:cNvPr id="177" name="Google Shape;177;p16"/>
          <p:cNvSpPr/>
          <p:nvPr/>
        </p:nvSpPr>
        <p:spPr>
          <a:xfrm rot="10800000">
            <a:off x="2907857" y="3999714"/>
            <a:ext cx="375900" cy="1974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p:nvPr/>
        </p:nvSpPr>
        <p:spPr>
          <a:xfrm>
            <a:off x="2707386" y="3294775"/>
            <a:ext cx="819900" cy="7689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txBox="1"/>
          <p:nvPr/>
        </p:nvSpPr>
        <p:spPr>
          <a:xfrm>
            <a:off x="2889566" y="3465655"/>
            <a:ext cx="481200" cy="39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6"/>
          <p:cNvSpPr txBox="1"/>
          <p:nvPr/>
        </p:nvSpPr>
        <p:spPr>
          <a:xfrm>
            <a:off x="2548265" y="3465650"/>
            <a:ext cx="1138200" cy="39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rgbClr val="E29578"/>
                </a:solidFill>
                <a:latin typeface="Lora"/>
                <a:ea typeface="Lora"/>
                <a:cs typeface="Lora"/>
                <a:sym typeface="Lora"/>
              </a:rPr>
              <a:t>Moderate</a:t>
            </a:r>
            <a:endParaRPr b="1" sz="1300">
              <a:solidFill>
                <a:srgbClr val="E29578"/>
              </a:solidFill>
              <a:latin typeface="Lora"/>
              <a:ea typeface="Lora"/>
              <a:cs typeface="Lora"/>
              <a:sym typeface="Lora"/>
            </a:endParaRPr>
          </a:p>
        </p:txBody>
      </p:sp>
      <p:cxnSp>
        <p:nvCxnSpPr>
          <p:cNvPr id="181" name="Google Shape;181;p16"/>
          <p:cNvCxnSpPr/>
          <p:nvPr/>
        </p:nvCxnSpPr>
        <p:spPr>
          <a:xfrm>
            <a:off x="3615774" y="3662986"/>
            <a:ext cx="626700" cy="0"/>
          </a:xfrm>
          <a:prstGeom prst="straightConnector1">
            <a:avLst/>
          </a:prstGeom>
          <a:noFill/>
          <a:ln cap="flat" cmpd="sng" w="19050">
            <a:solidFill>
              <a:srgbClr val="83C5BE"/>
            </a:solidFill>
            <a:prstDash val="solid"/>
            <a:round/>
            <a:headEnd len="med" w="med" type="none"/>
            <a:tailEnd len="med" w="med" type="oval"/>
          </a:ln>
        </p:spPr>
      </p:cxnSp>
      <p:sp>
        <p:nvSpPr>
          <p:cNvPr id="182" name="Google Shape;182;p16"/>
          <p:cNvSpPr/>
          <p:nvPr/>
        </p:nvSpPr>
        <p:spPr>
          <a:xfrm rot="10800000">
            <a:off x="4531293" y="3999714"/>
            <a:ext cx="375900" cy="197400"/>
          </a:xfrm>
          <a:prstGeom prst="triangl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6"/>
          <p:cNvSpPr/>
          <p:nvPr/>
        </p:nvSpPr>
        <p:spPr>
          <a:xfrm>
            <a:off x="4330821" y="3294775"/>
            <a:ext cx="819900" cy="7689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3C5BE"/>
              </a:solidFill>
            </a:endParaRPr>
          </a:p>
        </p:txBody>
      </p:sp>
      <p:sp>
        <p:nvSpPr>
          <p:cNvPr id="184" name="Google Shape;184;p16"/>
          <p:cNvSpPr txBox="1"/>
          <p:nvPr/>
        </p:nvSpPr>
        <p:spPr>
          <a:xfrm>
            <a:off x="4513001" y="3465655"/>
            <a:ext cx="481200" cy="39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6"/>
          <p:cNvSpPr txBox="1"/>
          <p:nvPr/>
        </p:nvSpPr>
        <p:spPr>
          <a:xfrm>
            <a:off x="4271325" y="3430425"/>
            <a:ext cx="962700" cy="39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83C5BE"/>
                </a:solidFill>
                <a:latin typeface="Lora"/>
                <a:ea typeface="Lora"/>
                <a:cs typeface="Lora"/>
                <a:sym typeface="Lora"/>
              </a:rPr>
              <a:t>Serious</a:t>
            </a:r>
            <a:r>
              <a:rPr lang="en-GB" sz="1600">
                <a:solidFill>
                  <a:srgbClr val="83C5BE"/>
                </a:solidFill>
                <a:latin typeface="Life Savers ExtraBold"/>
                <a:ea typeface="Life Savers ExtraBold"/>
                <a:cs typeface="Life Savers ExtraBold"/>
                <a:sym typeface="Life Savers ExtraBold"/>
              </a:rPr>
              <a:t> </a:t>
            </a:r>
            <a:endParaRPr sz="1600">
              <a:solidFill>
                <a:srgbClr val="83C5BE"/>
              </a:solidFill>
              <a:latin typeface="Life Savers ExtraBold"/>
              <a:ea typeface="Life Savers ExtraBold"/>
              <a:cs typeface="Life Savers ExtraBold"/>
              <a:sym typeface="Life Savers ExtraBold"/>
            </a:endParaRPr>
          </a:p>
        </p:txBody>
      </p:sp>
      <p:cxnSp>
        <p:nvCxnSpPr>
          <p:cNvPr id="186" name="Google Shape;186;p16"/>
          <p:cNvCxnSpPr/>
          <p:nvPr/>
        </p:nvCxnSpPr>
        <p:spPr>
          <a:xfrm>
            <a:off x="5239210" y="3662986"/>
            <a:ext cx="626700" cy="0"/>
          </a:xfrm>
          <a:prstGeom prst="straightConnector1">
            <a:avLst/>
          </a:prstGeom>
          <a:noFill/>
          <a:ln cap="flat" cmpd="sng" w="19050">
            <a:solidFill>
              <a:srgbClr val="83C5BE"/>
            </a:solidFill>
            <a:prstDash val="solid"/>
            <a:round/>
            <a:headEnd len="med" w="med" type="none"/>
            <a:tailEnd len="med" w="med" type="oval"/>
          </a:ln>
        </p:spPr>
      </p:cxnSp>
      <p:sp>
        <p:nvSpPr>
          <p:cNvPr id="187" name="Google Shape;187;p16"/>
          <p:cNvSpPr/>
          <p:nvPr/>
        </p:nvSpPr>
        <p:spPr>
          <a:xfrm rot="10800000">
            <a:off x="6154729" y="3999714"/>
            <a:ext cx="375900" cy="197400"/>
          </a:xfrm>
          <a:prstGeom prst="triangle">
            <a:avLst>
              <a:gd fmla="val 50000" name="adj"/>
            </a:avLst>
          </a:pr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
          <p:cNvSpPr/>
          <p:nvPr/>
        </p:nvSpPr>
        <p:spPr>
          <a:xfrm>
            <a:off x="5954257" y="3294775"/>
            <a:ext cx="819900" cy="768900"/>
          </a:xfrm>
          <a:prstGeom prst="roundRect">
            <a:avLst>
              <a:gd fmla="val 16667"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
          <p:cNvSpPr txBox="1"/>
          <p:nvPr/>
        </p:nvSpPr>
        <p:spPr>
          <a:xfrm>
            <a:off x="6136437" y="3465655"/>
            <a:ext cx="481200" cy="39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txBox="1"/>
          <p:nvPr/>
        </p:nvSpPr>
        <p:spPr>
          <a:xfrm>
            <a:off x="5910975" y="3430425"/>
            <a:ext cx="932100" cy="39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Severe</a:t>
            </a:r>
            <a:endParaRPr b="1" sz="1600">
              <a:solidFill>
                <a:srgbClr val="E29578"/>
              </a:solidFill>
              <a:latin typeface="Lora"/>
              <a:ea typeface="Lora"/>
              <a:cs typeface="Lora"/>
              <a:sym typeface="Lora"/>
            </a:endParaRPr>
          </a:p>
        </p:txBody>
      </p:sp>
      <p:sp>
        <p:nvSpPr>
          <p:cNvPr id="191" name="Google Shape;191;p16"/>
          <p:cNvSpPr txBox="1"/>
          <p:nvPr/>
        </p:nvSpPr>
        <p:spPr>
          <a:xfrm>
            <a:off x="1223918" y="4208206"/>
            <a:ext cx="565500" cy="5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600">
                <a:latin typeface="Lora"/>
                <a:ea typeface="Lora"/>
                <a:cs typeface="Lora"/>
                <a:sym typeface="Lora"/>
              </a:rPr>
              <a:t>&lt;9</a:t>
            </a:r>
            <a:endParaRPr b="1" sz="1600">
              <a:latin typeface="Lora"/>
              <a:ea typeface="Lora"/>
              <a:cs typeface="Lora"/>
              <a:sym typeface="Lora"/>
            </a:endParaRPr>
          </a:p>
        </p:txBody>
      </p:sp>
      <p:sp>
        <p:nvSpPr>
          <p:cNvPr id="192" name="Google Shape;192;p16"/>
          <p:cNvSpPr txBox="1"/>
          <p:nvPr/>
        </p:nvSpPr>
        <p:spPr>
          <a:xfrm>
            <a:off x="2633148" y="4208200"/>
            <a:ext cx="932100" cy="5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600">
                <a:latin typeface="Lora"/>
                <a:ea typeface="Lora"/>
                <a:cs typeface="Lora"/>
                <a:sym typeface="Lora"/>
              </a:rPr>
              <a:t>9-15</a:t>
            </a:r>
            <a:endParaRPr b="1" sz="1600">
              <a:latin typeface="Lora"/>
              <a:ea typeface="Lora"/>
              <a:cs typeface="Lora"/>
              <a:sym typeface="Lora"/>
            </a:endParaRPr>
          </a:p>
        </p:txBody>
      </p:sp>
      <p:sp>
        <p:nvSpPr>
          <p:cNvPr id="193" name="Google Shape;193;p16"/>
          <p:cNvSpPr txBox="1"/>
          <p:nvPr/>
        </p:nvSpPr>
        <p:spPr>
          <a:xfrm>
            <a:off x="4330832" y="4208206"/>
            <a:ext cx="766800" cy="5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600">
                <a:latin typeface="Lora"/>
                <a:ea typeface="Lora"/>
                <a:cs typeface="Lora"/>
                <a:sym typeface="Lora"/>
              </a:rPr>
              <a:t>16-24</a:t>
            </a:r>
            <a:endParaRPr b="1" sz="1600">
              <a:latin typeface="Lora"/>
              <a:ea typeface="Lora"/>
              <a:cs typeface="Lora"/>
              <a:sym typeface="Lora"/>
            </a:endParaRPr>
          </a:p>
        </p:txBody>
      </p:sp>
      <p:sp>
        <p:nvSpPr>
          <p:cNvPr id="194" name="Google Shape;194;p16"/>
          <p:cNvSpPr txBox="1"/>
          <p:nvPr/>
        </p:nvSpPr>
        <p:spPr>
          <a:xfrm>
            <a:off x="6094225" y="4208206"/>
            <a:ext cx="565500" cy="5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600">
                <a:latin typeface="Lora"/>
                <a:ea typeface="Lora"/>
                <a:cs typeface="Lora"/>
                <a:sym typeface="Lora"/>
              </a:rPr>
              <a:t>&gt; 25</a:t>
            </a:r>
            <a:endParaRPr b="1" sz="1600">
              <a:latin typeface="Lora"/>
              <a:ea typeface="Lora"/>
              <a:cs typeface="Lora"/>
              <a:sym typeface="Lora"/>
            </a:endParaRPr>
          </a:p>
        </p:txBody>
      </p:sp>
      <p:pic>
        <p:nvPicPr>
          <p:cNvPr id="195" name="Google Shape;195;p16"/>
          <p:cNvPicPr preferRelativeResize="0"/>
          <p:nvPr/>
        </p:nvPicPr>
        <p:blipFill>
          <a:blip r:embed="rId3">
            <a:alphaModFix/>
          </a:blip>
          <a:stretch>
            <a:fillRect/>
          </a:stretch>
        </p:blipFill>
        <p:spPr>
          <a:xfrm>
            <a:off x="399625" y="5358000"/>
            <a:ext cx="3665582" cy="2150650"/>
          </a:xfrm>
          <a:prstGeom prst="rect">
            <a:avLst/>
          </a:prstGeom>
          <a:noFill/>
          <a:ln cap="flat" cmpd="sng" w="9525">
            <a:solidFill>
              <a:srgbClr val="000000"/>
            </a:solidFill>
            <a:prstDash val="solid"/>
            <a:round/>
            <a:headEnd len="sm" w="sm" type="none"/>
            <a:tailEnd len="sm" w="sm" type="none"/>
          </a:ln>
        </p:spPr>
      </p:pic>
      <p:pic>
        <p:nvPicPr>
          <p:cNvPr id="196" name="Google Shape;196;p16"/>
          <p:cNvPicPr preferRelativeResize="0"/>
          <p:nvPr/>
        </p:nvPicPr>
        <p:blipFill>
          <a:blip r:embed="rId4">
            <a:alphaModFix/>
          </a:blip>
          <a:stretch>
            <a:fillRect/>
          </a:stretch>
        </p:blipFill>
        <p:spPr>
          <a:xfrm>
            <a:off x="4171125" y="5358000"/>
            <a:ext cx="2979875" cy="2150650"/>
          </a:xfrm>
          <a:prstGeom prst="rect">
            <a:avLst/>
          </a:prstGeom>
          <a:noFill/>
          <a:ln cap="flat" cmpd="sng" w="9525">
            <a:solidFill>
              <a:srgbClr val="000000"/>
            </a:solidFill>
            <a:prstDash val="solid"/>
            <a:round/>
            <a:headEnd len="sm" w="sm" type="none"/>
            <a:tailEnd len="sm" w="sm" type="none"/>
          </a:ln>
        </p:spPr>
      </p:pic>
      <p:sp>
        <p:nvSpPr>
          <p:cNvPr id="197" name="Google Shape;197;p16"/>
          <p:cNvSpPr/>
          <p:nvPr/>
        </p:nvSpPr>
        <p:spPr>
          <a:xfrm>
            <a:off x="383729" y="10107525"/>
            <a:ext cx="279900" cy="2640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7"/>
          <p:cNvSpPr/>
          <p:nvPr/>
        </p:nvSpPr>
        <p:spPr>
          <a:xfrm>
            <a:off x="74475" y="9207175"/>
            <a:ext cx="7440600" cy="1408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1C4588"/>
                </a:solidFill>
                <a:latin typeface="Mada"/>
                <a:ea typeface="Mada"/>
                <a:cs typeface="Mada"/>
                <a:sym typeface="Mada"/>
              </a:rPr>
              <a:t>          </a:t>
            </a:r>
            <a:r>
              <a:rPr lang="en-GB" sz="1100">
                <a:solidFill>
                  <a:srgbClr val="1C4588"/>
                </a:solidFill>
                <a:latin typeface="Mada"/>
                <a:ea typeface="Mada"/>
                <a:cs typeface="Mada"/>
                <a:sym typeface="Mada"/>
              </a:rPr>
              <a:t>The objective of prehospital care is to prevent further injury, initiate resuscitation and transport the patient safely and rapidly to the most appropriate hospital.</a:t>
            </a:r>
            <a:endParaRPr sz="1100">
              <a:solidFill>
                <a:srgbClr val="1C4588"/>
              </a:solidFill>
              <a:latin typeface="Mada"/>
              <a:ea typeface="Mada"/>
              <a:cs typeface="Mada"/>
              <a:sym typeface="Mada"/>
            </a:endParaRPr>
          </a:p>
          <a:p>
            <a:pPr indent="0" lvl="0" marL="0" rtl="0" algn="l">
              <a:spcBef>
                <a:spcPts val="0"/>
              </a:spcBef>
              <a:spcAft>
                <a:spcPts val="0"/>
              </a:spcAft>
              <a:buNone/>
            </a:pPr>
            <a:r>
              <a:rPr lang="en-GB" sz="1100">
                <a:solidFill>
                  <a:srgbClr val="6AA84F"/>
                </a:solidFill>
                <a:latin typeface="Mada"/>
                <a:ea typeface="Mada"/>
                <a:cs typeface="Mada"/>
                <a:sym typeface="Mada"/>
              </a:rPr>
              <a:t>1.  when communicating about an injury ask about: the type of injury, speed of the car (highway speed (&gt;120km/h) or downtown speed (40-80 km/h), how much indentation is on the car (significant damage is at 20 cm), time needed for extraction (taking the victim out of the car) and death at the scene.</a:t>
            </a:r>
            <a:endParaRPr sz="1100">
              <a:solidFill>
                <a:srgbClr val="6AA84F"/>
              </a:solidFill>
              <a:latin typeface="Mada"/>
              <a:ea typeface="Mada"/>
              <a:cs typeface="Mada"/>
              <a:sym typeface="Mada"/>
            </a:endParaRPr>
          </a:p>
        </p:txBody>
      </p:sp>
      <p:sp>
        <p:nvSpPr>
          <p:cNvPr id="204" name="Google Shape;204;p17"/>
          <p:cNvSpPr txBox="1"/>
          <p:nvPr/>
        </p:nvSpPr>
        <p:spPr>
          <a:xfrm>
            <a:off x="1061300" y="3130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Prehospital care</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205" name="Google Shape;205;p17"/>
          <p:cNvCxnSpPr/>
          <p:nvPr/>
        </p:nvCxnSpPr>
        <p:spPr>
          <a:xfrm>
            <a:off x="2381875" y="829950"/>
            <a:ext cx="2880000" cy="3900"/>
          </a:xfrm>
          <a:prstGeom prst="straightConnector1">
            <a:avLst/>
          </a:prstGeom>
          <a:noFill/>
          <a:ln cap="flat" cmpd="sng" w="19050">
            <a:solidFill>
              <a:srgbClr val="83C5BE"/>
            </a:solidFill>
            <a:prstDash val="solid"/>
            <a:round/>
            <a:headEnd len="med" w="med" type="oval"/>
            <a:tailEnd len="med" w="med" type="oval"/>
          </a:ln>
        </p:spPr>
      </p:cxnSp>
      <p:grpSp>
        <p:nvGrpSpPr>
          <p:cNvPr id="206" name="Google Shape;206;p17"/>
          <p:cNvGrpSpPr/>
          <p:nvPr/>
        </p:nvGrpSpPr>
        <p:grpSpPr>
          <a:xfrm>
            <a:off x="323344" y="5152190"/>
            <a:ext cx="467181" cy="476434"/>
            <a:chOff x="2410712" y="2415450"/>
            <a:chExt cx="312600" cy="312600"/>
          </a:xfrm>
        </p:grpSpPr>
        <p:sp>
          <p:nvSpPr>
            <p:cNvPr id="207" name="Google Shape;207;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9" name="Google Shape;209;p17"/>
          <p:cNvSpPr txBox="1"/>
          <p:nvPr/>
        </p:nvSpPr>
        <p:spPr>
          <a:xfrm>
            <a:off x="780625" y="51788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Prehospital Care </a:t>
            </a:r>
            <a:r>
              <a:rPr b="1" baseline="30000" lang="en-GB" sz="1800">
                <a:solidFill>
                  <a:srgbClr val="006D77"/>
                </a:solidFill>
                <a:highlight>
                  <a:srgbClr val="EDF9F9"/>
                </a:highlight>
                <a:latin typeface="Lora"/>
                <a:ea typeface="Lora"/>
                <a:cs typeface="Lora"/>
                <a:sym typeface="Lora"/>
              </a:rPr>
              <a:t>1 </a:t>
            </a:r>
            <a:r>
              <a:rPr b="1" lang="en-GB" sz="1800">
                <a:solidFill>
                  <a:srgbClr val="006D77"/>
                </a:solidFill>
                <a:highlight>
                  <a:srgbClr val="EDF9F9"/>
                </a:highlight>
                <a:latin typeface="Lora"/>
                <a:ea typeface="Lora"/>
                <a:cs typeface="Lora"/>
                <a:sym typeface="Lora"/>
              </a:rPr>
              <a:t>: </a:t>
            </a:r>
            <a:endParaRPr b="1" sz="1800">
              <a:solidFill>
                <a:srgbClr val="006D77"/>
              </a:solidFill>
              <a:highlight>
                <a:srgbClr val="EDF9F9"/>
              </a:highlight>
              <a:latin typeface="Lora"/>
              <a:ea typeface="Lora"/>
              <a:cs typeface="Lora"/>
              <a:sym typeface="Lora"/>
            </a:endParaRPr>
          </a:p>
        </p:txBody>
      </p:sp>
      <p:sp>
        <p:nvSpPr>
          <p:cNvPr id="210" name="Google Shape;210;p17"/>
          <p:cNvSpPr txBox="1"/>
          <p:nvPr/>
        </p:nvSpPr>
        <p:spPr>
          <a:xfrm>
            <a:off x="323350" y="5692250"/>
            <a:ext cx="6263700" cy="10851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The goal is to move a patient to a location capable of providing definitive injury management </a:t>
            </a:r>
            <a:r>
              <a:rPr b="1" lang="en-GB">
                <a:latin typeface="Mada"/>
                <a:ea typeface="Mada"/>
                <a:cs typeface="Mada"/>
                <a:sym typeface="Mada"/>
              </a:rPr>
              <a:t>as quickly as possible.</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The approach to the injured patient in the prehospital setting includes four key priorities:</a:t>
            </a:r>
            <a:endParaRPr>
              <a:latin typeface="Mada"/>
              <a:ea typeface="Mada"/>
              <a:cs typeface="Mada"/>
              <a:sym typeface="Mada"/>
            </a:endParaRPr>
          </a:p>
        </p:txBody>
      </p:sp>
      <p:cxnSp>
        <p:nvCxnSpPr>
          <p:cNvPr id="211" name="Google Shape;211;p17"/>
          <p:cNvCxnSpPr/>
          <p:nvPr/>
        </p:nvCxnSpPr>
        <p:spPr>
          <a:xfrm flipH="1">
            <a:off x="917100" y="7070250"/>
            <a:ext cx="8700" cy="1567500"/>
          </a:xfrm>
          <a:prstGeom prst="straightConnector1">
            <a:avLst/>
          </a:prstGeom>
          <a:noFill/>
          <a:ln cap="flat" cmpd="sng" w="28575">
            <a:solidFill>
              <a:srgbClr val="FFDDD2"/>
            </a:solidFill>
            <a:prstDash val="solid"/>
            <a:round/>
            <a:headEnd len="med" w="med" type="none"/>
            <a:tailEnd len="med" w="med" type="none"/>
          </a:ln>
        </p:spPr>
      </p:cxnSp>
      <p:sp>
        <p:nvSpPr>
          <p:cNvPr id="212" name="Google Shape;212;p17"/>
          <p:cNvSpPr/>
          <p:nvPr/>
        </p:nvSpPr>
        <p:spPr>
          <a:xfrm rot="-5400000">
            <a:off x="1097688" y="6843963"/>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7"/>
          <p:cNvSpPr txBox="1"/>
          <p:nvPr/>
        </p:nvSpPr>
        <p:spPr>
          <a:xfrm>
            <a:off x="960450" y="69375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01</a:t>
            </a:r>
            <a:endParaRPr b="1">
              <a:solidFill>
                <a:srgbClr val="E29578"/>
              </a:solidFill>
              <a:latin typeface="Playfair Display"/>
              <a:ea typeface="Playfair Display"/>
              <a:cs typeface="Playfair Display"/>
              <a:sym typeface="Playfair Display"/>
            </a:endParaRPr>
          </a:p>
        </p:txBody>
      </p:sp>
      <p:sp>
        <p:nvSpPr>
          <p:cNvPr id="214" name="Google Shape;214;p17"/>
          <p:cNvSpPr/>
          <p:nvPr/>
        </p:nvSpPr>
        <p:spPr>
          <a:xfrm rot="-5400000">
            <a:off x="1097688" y="7301163"/>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7"/>
          <p:cNvSpPr txBox="1"/>
          <p:nvPr/>
        </p:nvSpPr>
        <p:spPr>
          <a:xfrm>
            <a:off x="960450" y="73947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02</a:t>
            </a:r>
            <a:endParaRPr b="1">
              <a:solidFill>
                <a:srgbClr val="E29578"/>
              </a:solidFill>
              <a:latin typeface="Playfair Display"/>
              <a:ea typeface="Playfair Display"/>
              <a:cs typeface="Playfair Display"/>
              <a:sym typeface="Playfair Display"/>
            </a:endParaRPr>
          </a:p>
        </p:txBody>
      </p:sp>
      <p:sp>
        <p:nvSpPr>
          <p:cNvPr id="216" name="Google Shape;216;p17"/>
          <p:cNvSpPr/>
          <p:nvPr/>
        </p:nvSpPr>
        <p:spPr>
          <a:xfrm rot="-5400000">
            <a:off x="1097688" y="7758363"/>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7"/>
          <p:cNvSpPr txBox="1"/>
          <p:nvPr/>
        </p:nvSpPr>
        <p:spPr>
          <a:xfrm>
            <a:off x="960450" y="78519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03</a:t>
            </a:r>
            <a:endParaRPr b="1">
              <a:solidFill>
                <a:srgbClr val="E29578"/>
              </a:solidFill>
              <a:latin typeface="Playfair Display"/>
              <a:ea typeface="Playfair Display"/>
              <a:cs typeface="Playfair Display"/>
              <a:sym typeface="Playfair Display"/>
            </a:endParaRPr>
          </a:p>
        </p:txBody>
      </p:sp>
      <p:sp>
        <p:nvSpPr>
          <p:cNvPr id="218" name="Google Shape;218;p17"/>
          <p:cNvSpPr/>
          <p:nvPr/>
        </p:nvSpPr>
        <p:spPr>
          <a:xfrm rot="-5400000">
            <a:off x="1095388" y="8208713"/>
            <a:ext cx="2520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7"/>
          <p:cNvSpPr txBox="1"/>
          <p:nvPr/>
        </p:nvSpPr>
        <p:spPr>
          <a:xfrm>
            <a:off x="960450" y="83091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04</a:t>
            </a:r>
            <a:endParaRPr b="1">
              <a:solidFill>
                <a:srgbClr val="E29578"/>
              </a:solidFill>
              <a:latin typeface="Playfair Display"/>
              <a:ea typeface="Playfair Display"/>
              <a:cs typeface="Playfair Display"/>
              <a:sym typeface="Playfair Display"/>
            </a:endParaRPr>
          </a:p>
        </p:txBody>
      </p:sp>
      <p:sp>
        <p:nvSpPr>
          <p:cNvPr id="220" name="Google Shape;220;p17"/>
          <p:cNvSpPr txBox="1"/>
          <p:nvPr/>
        </p:nvSpPr>
        <p:spPr>
          <a:xfrm>
            <a:off x="1531000" y="7009913"/>
            <a:ext cx="2418900" cy="24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Mada"/>
                <a:ea typeface="Mada"/>
                <a:cs typeface="Mada"/>
                <a:sym typeface="Mada"/>
              </a:rPr>
              <a:t>Evaluate the scene</a:t>
            </a:r>
            <a:endParaRPr>
              <a:latin typeface="Mada"/>
              <a:ea typeface="Mada"/>
              <a:cs typeface="Mada"/>
              <a:sym typeface="Mada"/>
            </a:endParaRPr>
          </a:p>
        </p:txBody>
      </p:sp>
      <p:sp>
        <p:nvSpPr>
          <p:cNvPr id="221" name="Google Shape;221;p17"/>
          <p:cNvSpPr txBox="1"/>
          <p:nvPr/>
        </p:nvSpPr>
        <p:spPr>
          <a:xfrm>
            <a:off x="1531000" y="7470900"/>
            <a:ext cx="2418900" cy="24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Mada"/>
                <a:ea typeface="Mada"/>
                <a:cs typeface="Mada"/>
                <a:sym typeface="Mada"/>
              </a:rPr>
              <a:t>Perform</a:t>
            </a:r>
            <a:r>
              <a:rPr lang="en-GB">
                <a:latin typeface="Mada"/>
                <a:ea typeface="Mada"/>
                <a:cs typeface="Mada"/>
                <a:sym typeface="Mada"/>
              </a:rPr>
              <a:t> an initial assessment</a:t>
            </a:r>
            <a:endParaRPr>
              <a:latin typeface="Mada"/>
              <a:ea typeface="Mada"/>
              <a:cs typeface="Mada"/>
              <a:sym typeface="Mada"/>
            </a:endParaRPr>
          </a:p>
        </p:txBody>
      </p:sp>
      <p:sp>
        <p:nvSpPr>
          <p:cNvPr id="222" name="Google Shape;222;p17"/>
          <p:cNvSpPr txBox="1"/>
          <p:nvPr/>
        </p:nvSpPr>
        <p:spPr>
          <a:xfrm>
            <a:off x="1531000" y="7928100"/>
            <a:ext cx="2726700" cy="24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Mada"/>
                <a:ea typeface="Mada"/>
                <a:cs typeface="Mada"/>
                <a:sym typeface="Mada"/>
              </a:rPr>
              <a:t>Make triage-transport decision</a:t>
            </a:r>
            <a:endParaRPr>
              <a:latin typeface="Mada"/>
              <a:ea typeface="Mada"/>
              <a:cs typeface="Mada"/>
              <a:sym typeface="Mada"/>
            </a:endParaRPr>
          </a:p>
        </p:txBody>
      </p:sp>
      <p:sp>
        <p:nvSpPr>
          <p:cNvPr id="223" name="Google Shape;223;p17"/>
          <p:cNvSpPr txBox="1"/>
          <p:nvPr/>
        </p:nvSpPr>
        <p:spPr>
          <a:xfrm>
            <a:off x="1531000" y="8385300"/>
            <a:ext cx="4383900" cy="24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Mada"/>
                <a:ea typeface="Mada"/>
                <a:cs typeface="Mada"/>
                <a:sym typeface="Mada"/>
              </a:rPr>
              <a:t>Initiate critical interventions and transport the patient</a:t>
            </a:r>
            <a:endParaRPr>
              <a:latin typeface="Mada"/>
              <a:ea typeface="Mada"/>
              <a:cs typeface="Mada"/>
              <a:sym typeface="Mada"/>
            </a:endParaRPr>
          </a:p>
        </p:txBody>
      </p:sp>
      <p:pic>
        <p:nvPicPr>
          <p:cNvPr id="224" name="Google Shape;224;p17"/>
          <p:cNvPicPr preferRelativeResize="0"/>
          <p:nvPr/>
        </p:nvPicPr>
        <p:blipFill rotWithShape="1">
          <a:blip r:embed="rId3">
            <a:alphaModFix/>
          </a:blip>
          <a:srcRect b="33563" l="0" r="0" t="0"/>
          <a:stretch/>
        </p:blipFill>
        <p:spPr>
          <a:xfrm>
            <a:off x="1094900" y="2505225"/>
            <a:ext cx="5399735" cy="2164201"/>
          </a:xfrm>
          <a:prstGeom prst="rect">
            <a:avLst/>
          </a:prstGeom>
          <a:noFill/>
          <a:ln>
            <a:noFill/>
          </a:ln>
        </p:spPr>
      </p:pic>
      <p:grpSp>
        <p:nvGrpSpPr>
          <p:cNvPr id="225" name="Google Shape;225;p17"/>
          <p:cNvGrpSpPr/>
          <p:nvPr/>
        </p:nvGrpSpPr>
        <p:grpSpPr>
          <a:xfrm>
            <a:off x="323344" y="1037390"/>
            <a:ext cx="467181" cy="476434"/>
            <a:chOff x="2410712" y="2415450"/>
            <a:chExt cx="312600" cy="312600"/>
          </a:xfrm>
        </p:grpSpPr>
        <p:sp>
          <p:nvSpPr>
            <p:cNvPr id="226" name="Google Shape;226;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 name="Google Shape;228;p17"/>
          <p:cNvSpPr txBox="1"/>
          <p:nvPr/>
        </p:nvSpPr>
        <p:spPr>
          <a:xfrm>
            <a:off x="780625" y="10640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Trauma Systems: </a:t>
            </a:r>
            <a:endParaRPr b="1" baseline="30000" sz="1800">
              <a:solidFill>
                <a:srgbClr val="006D77"/>
              </a:solidFill>
              <a:highlight>
                <a:srgbClr val="EDF9F9"/>
              </a:highlight>
              <a:latin typeface="Lora"/>
              <a:ea typeface="Lora"/>
              <a:cs typeface="Lora"/>
              <a:sym typeface="Lora"/>
            </a:endParaRPr>
          </a:p>
        </p:txBody>
      </p:sp>
      <p:sp>
        <p:nvSpPr>
          <p:cNvPr id="229" name="Google Shape;229;p17"/>
          <p:cNvSpPr txBox="1"/>
          <p:nvPr/>
        </p:nvSpPr>
        <p:spPr>
          <a:xfrm>
            <a:off x="323350" y="1616400"/>
            <a:ext cx="6952200" cy="383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lang="en-GB">
                <a:latin typeface="Mada"/>
                <a:ea typeface="Mada"/>
                <a:cs typeface="Mada"/>
                <a:sym typeface="Mada"/>
              </a:rPr>
              <a:t>Trauma systems include the entire care continuum, starting at the time of the injury, with a patient’s access to care, and extending through the rehabilitation process</a:t>
            </a:r>
            <a:endParaRPr>
              <a:latin typeface="Mada"/>
              <a:ea typeface="Mada"/>
              <a:cs typeface="Mada"/>
              <a:sym typeface="Mada"/>
            </a:endParaRPr>
          </a:p>
        </p:txBody>
      </p:sp>
      <p:sp>
        <p:nvSpPr>
          <p:cNvPr id="230" name="Google Shape;230;p17"/>
          <p:cNvSpPr/>
          <p:nvPr/>
        </p:nvSpPr>
        <p:spPr>
          <a:xfrm>
            <a:off x="248375" y="934192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8"/>
          <p:cNvSpPr/>
          <p:nvPr/>
        </p:nvSpPr>
        <p:spPr>
          <a:xfrm>
            <a:off x="74475" y="9207175"/>
            <a:ext cx="7440600" cy="1408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6AA84F"/>
                </a:solidFill>
                <a:latin typeface="Mada"/>
                <a:ea typeface="Mada"/>
                <a:cs typeface="Mada"/>
                <a:sym typeface="Mada"/>
              </a:rPr>
              <a:t>1. The routine approach used for regular patients is called a </a:t>
            </a:r>
            <a:r>
              <a:rPr b="1" lang="en-GB" sz="1100">
                <a:solidFill>
                  <a:srgbClr val="6AA84F"/>
                </a:solidFill>
                <a:latin typeface="Mada"/>
                <a:ea typeface="Mada"/>
                <a:cs typeface="Mada"/>
                <a:sym typeface="Mada"/>
              </a:rPr>
              <a:t>secondary survey</a:t>
            </a:r>
            <a:r>
              <a:rPr lang="en-GB" sz="1100">
                <a:solidFill>
                  <a:srgbClr val="6AA84F"/>
                </a:solidFill>
                <a:latin typeface="Mada"/>
                <a:ea typeface="Mada"/>
                <a:cs typeface="Mada"/>
                <a:sym typeface="Mada"/>
              </a:rPr>
              <a:t> in trauma settings. A trauma patient would die before receiving treatment if we approach him this way.</a:t>
            </a:r>
            <a:endParaRPr sz="1100">
              <a:solidFill>
                <a:srgbClr val="6AA84F"/>
              </a:solidFill>
              <a:latin typeface="Mada"/>
              <a:ea typeface="Mada"/>
              <a:cs typeface="Mada"/>
              <a:sym typeface="Mada"/>
            </a:endParaRPr>
          </a:p>
          <a:p>
            <a:pPr indent="0" lvl="0" marL="0" rtl="0" algn="l">
              <a:spcBef>
                <a:spcPts val="0"/>
              </a:spcBef>
              <a:spcAft>
                <a:spcPts val="0"/>
              </a:spcAft>
              <a:buNone/>
            </a:pPr>
            <a:r>
              <a:rPr lang="en-GB" sz="1100">
                <a:solidFill>
                  <a:srgbClr val="6AA84F"/>
                </a:solidFill>
                <a:latin typeface="Mada"/>
                <a:ea typeface="Mada"/>
                <a:cs typeface="Mada"/>
                <a:sym typeface="Mada"/>
              </a:rPr>
              <a:t>2. In trauma patients we start with the </a:t>
            </a:r>
            <a:r>
              <a:rPr b="1" lang="en-GB" sz="1100">
                <a:solidFill>
                  <a:srgbClr val="6AA84F"/>
                </a:solidFill>
                <a:latin typeface="Mada"/>
                <a:ea typeface="Mada"/>
                <a:cs typeface="Mada"/>
                <a:sym typeface="Mada"/>
              </a:rPr>
              <a:t>primary survey </a:t>
            </a:r>
            <a:r>
              <a:rPr lang="en-GB" sz="1100">
                <a:solidFill>
                  <a:srgbClr val="6AA84F"/>
                </a:solidFill>
                <a:latin typeface="Mada"/>
                <a:ea typeface="Mada"/>
                <a:cs typeface="Mada"/>
                <a:sym typeface="Mada"/>
              </a:rPr>
              <a:t>first to save the patient’s life </a:t>
            </a:r>
            <a:r>
              <a:rPr lang="en-GB" sz="1100">
                <a:solidFill>
                  <a:srgbClr val="999999"/>
                </a:solidFill>
                <a:latin typeface="Mada"/>
                <a:ea typeface="Mada"/>
                <a:cs typeface="Mada"/>
                <a:sym typeface="Mada"/>
              </a:rPr>
              <a:t>(will be further explained in the following slides)</a:t>
            </a:r>
            <a:r>
              <a:rPr lang="en-GB" sz="1100">
                <a:solidFill>
                  <a:srgbClr val="6AA84F"/>
                </a:solidFill>
                <a:latin typeface="Mada"/>
                <a:ea typeface="Mada"/>
                <a:cs typeface="Mada"/>
                <a:sym typeface="Mada"/>
              </a:rPr>
              <a:t>. Then once we’ve secured the primary survey, we do secondary survey and detailed assessment. </a:t>
            </a:r>
            <a:endParaRPr sz="1100">
              <a:solidFill>
                <a:srgbClr val="6AA84F"/>
              </a:solidFill>
              <a:latin typeface="Mada"/>
              <a:ea typeface="Mada"/>
              <a:cs typeface="Mada"/>
              <a:sym typeface="Mada"/>
            </a:endParaRPr>
          </a:p>
        </p:txBody>
      </p:sp>
      <p:sp>
        <p:nvSpPr>
          <p:cNvPr id="237" name="Google Shape;237;p18"/>
          <p:cNvSpPr txBox="1"/>
          <p:nvPr/>
        </p:nvSpPr>
        <p:spPr>
          <a:xfrm>
            <a:off x="1061300" y="3130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The Approach to Trauma Patient</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238" name="Google Shape;238;p18"/>
          <p:cNvCxnSpPr/>
          <p:nvPr/>
        </p:nvCxnSpPr>
        <p:spPr>
          <a:xfrm>
            <a:off x="1391275" y="829950"/>
            <a:ext cx="5040000" cy="3900"/>
          </a:xfrm>
          <a:prstGeom prst="straightConnector1">
            <a:avLst/>
          </a:prstGeom>
          <a:noFill/>
          <a:ln cap="flat" cmpd="sng" w="19050">
            <a:solidFill>
              <a:srgbClr val="83C5BE"/>
            </a:solidFill>
            <a:prstDash val="solid"/>
            <a:round/>
            <a:headEnd len="med" w="med" type="oval"/>
            <a:tailEnd len="med" w="med" type="oval"/>
          </a:ln>
        </p:spPr>
      </p:cxnSp>
      <p:sp>
        <p:nvSpPr>
          <p:cNvPr id="239" name="Google Shape;239;p18"/>
          <p:cNvSpPr/>
          <p:nvPr/>
        </p:nvSpPr>
        <p:spPr>
          <a:xfrm>
            <a:off x="618877" y="4250900"/>
            <a:ext cx="1267800" cy="397800"/>
          </a:xfrm>
          <a:prstGeom prst="roundRect">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300">
                <a:latin typeface="Mada"/>
                <a:ea typeface="Mada"/>
                <a:cs typeface="Mada"/>
                <a:sym typeface="Mada"/>
              </a:rPr>
              <a:t>Injury</a:t>
            </a:r>
            <a:endParaRPr sz="1300">
              <a:solidFill>
                <a:srgbClr val="FFFFFF"/>
              </a:solidFill>
              <a:latin typeface="Bree Serif"/>
              <a:ea typeface="Bree Serif"/>
              <a:cs typeface="Bree Serif"/>
              <a:sym typeface="Bree Serif"/>
            </a:endParaRPr>
          </a:p>
        </p:txBody>
      </p:sp>
      <p:grpSp>
        <p:nvGrpSpPr>
          <p:cNvPr id="240" name="Google Shape;240;p18"/>
          <p:cNvGrpSpPr/>
          <p:nvPr/>
        </p:nvGrpSpPr>
        <p:grpSpPr>
          <a:xfrm>
            <a:off x="323344" y="3323390"/>
            <a:ext cx="467181" cy="476434"/>
            <a:chOff x="2410712" y="2415450"/>
            <a:chExt cx="312600" cy="312600"/>
          </a:xfrm>
        </p:grpSpPr>
        <p:sp>
          <p:nvSpPr>
            <p:cNvPr id="241" name="Google Shape;241;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 name="Google Shape;243;p18"/>
          <p:cNvSpPr txBox="1"/>
          <p:nvPr/>
        </p:nvSpPr>
        <p:spPr>
          <a:xfrm>
            <a:off x="780625" y="3350025"/>
            <a:ext cx="6049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Regular Medical </a:t>
            </a:r>
            <a:r>
              <a:rPr b="1" lang="en-GB" sz="1800">
                <a:solidFill>
                  <a:srgbClr val="006D77"/>
                </a:solidFill>
                <a:highlight>
                  <a:srgbClr val="EDF9F9"/>
                </a:highlight>
                <a:latin typeface="Lora"/>
                <a:ea typeface="Lora"/>
                <a:cs typeface="Lora"/>
                <a:sym typeface="Lora"/>
              </a:rPr>
              <a:t>Assessment </a:t>
            </a:r>
            <a:r>
              <a:rPr b="1" baseline="30000" lang="en-GB" sz="1800">
                <a:solidFill>
                  <a:srgbClr val="006D77"/>
                </a:solidFill>
                <a:highlight>
                  <a:srgbClr val="EDF9F9"/>
                </a:highlight>
                <a:latin typeface="Lora"/>
                <a:ea typeface="Lora"/>
                <a:cs typeface="Lora"/>
                <a:sym typeface="Lora"/>
              </a:rPr>
              <a:t>1</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244" name="Google Shape;244;p18"/>
          <p:cNvSpPr/>
          <p:nvPr/>
        </p:nvSpPr>
        <p:spPr>
          <a:xfrm>
            <a:off x="2440364" y="4250900"/>
            <a:ext cx="1267800" cy="397800"/>
          </a:xfrm>
          <a:prstGeom prst="roundRect">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300">
                <a:latin typeface="Mada"/>
                <a:ea typeface="Mada"/>
                <a:cs typeface="Mada"/>
                <a:sym typeface="Mada"/>
              </a:rPr>
              <a:t>History</a:t>
            </a:r>
            <a:endParaRPr sz="1300">
              <a:solidFill>
                <a:srgbClr val="FFFFFF"/>
              </a:solidFill>
              <a:latin typeface="Bree Serif"/>
              <a:ea typeface="Bree Serif"/>
              <a:cs typeface="Bree Serif"/>
              <a:sym typeface="Bree Serif"/>
            </a:endParaRPr>
          </a:p>
        </p:txBody>
      </p:sp>
      <p:sp>
        <p:nvSpPr>
          <p:cNvPr id="245" name="Google Shape;245;p18"/>
          <p:cNvSpPr/>
          <p:nvPr/>
        </p:nvSpPr>
        <p:spPr>
          <a:xfrm>
            <a:off x="4136231" y="4250900"/>
            <a:ext cx="1267800" cy="397800"/>
          </a:xfrm>
          <a:prstGeom prst="roundRect">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300">
                <a:latin typeface="Mada"/>
                <a:ea typeface="Mada"/>
                <a:cs typeface="Mada"/>
                <a:sym typeface="Mada"/>
              </a:rPr>
              <a:t>Physical</a:t>
            </a:r>
            <a:endParaRPr sz="1300">
              <a:solidFill>
                <a:srgbClr val="FFFFFF"/>
              </a:solidFill>
              <a:latin typeface="Bree Serif"/>
              <a:ea typeface="Bree Serif"/>
              <a:cs typeface="Bree Serif"/>
              <a:sym typeface="Bree Serif"/>
            </a:endParaRPr>
          </a:p>
        </p:txBody>
      </p:sp>
      <p:sp>
        <p:nvSpPr>
          <p:cNvPr id="246" name="Google Shape;246;p18"/>
          <p:cNvSpPr/>
          <p:nvPr/>
        </p:nvSpPr>
        <p:spPr>
          <a:xfrm>
            <a:off x="5812631" y="4242635"/>
            <a:ext cx="1267800" cy="397800"/>
          </a:xfrm>
          <a:prstGeom prst="roundRect">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Differential Diagnosis</a:t>
            </a:r>
            <a:endParaRPr sz="1200">
              <a:solidFill>
                <a:srgbClr val="FFFFFF"/>
              </a:solidFill>
              <a:latin typeface="Bree Serif"/>
              <a:ea typeface="Bree Serif"/>
              <a:cs typeface="Bree Serif"/>
              <a:sym typeface="Bree Serif"/>
            </a:endParaRPr>
          </a:p>
        </p:txBody>
      </p:sp>
      <p:sp>
        <p:nvSpPr>
          <p:cNvPr id="247" name="Google Shape;247;p18"/>
          <p:cNvSpPr/>
          <p:nvPr/>
        </p:nvSpPr>
        <p:spPr>
          <a:xfrm>
            <a:off x="5793164" y="5080835"/>
            <a:ext cx="1267800" cy="397800"/>
          </a:xfrm>
          <a:prstGeom prst="roundRect">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300">
                <a:latin typeface="Mada"/>
                <a:ea typeface="Mada"/>
                <a:cs typeface="Mada"/>
                <a:sym typeface="Mada"/>
              </a:rPr>
              <a:t>Investigations</a:t>
            </a:r>
            <a:endParaRPr sz="1300">
              <a:solidFill>
                <a:srgbClr val="FFFFFF"/>
              </a:solidFill>
              <a:latin typeface="Bree Serif"/>
              <a:ea typeface="Bree Serif"/>
              <a:cs typeface="Bree Serif"/>
              <a:sym typeface="Bree Serif"/>
            </a:endParaRPr>
          </a:p>
        </p:txBody>
      </p:sp>
      <p:sp>
        <p:nvSpPr>
          <p:cNvPr id="248" name="Google Shape;248;p18"/>
          <p:cNvSpPr/>
          <p:nvPr/>
        </p:nvSpPr>
        <p:spPr>
          <a:xfrm>
            <a:off x="4124077" y="5080835"/>
            <a:ext cx="1267800" cy="397800"/>
          </a:xfrm>
          <a:prstGeom prst="roundRect">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Differential Diagnosis</a:t>
            </a:r>
            <a:endParaRPr sz="1200">
              <a:solidFill>
                <a:srgbClr val="FFFFFF"/>
              </a:solidFill>
              <a:latin typeface="Bree Serif"/>
              <a:ea typeface="Bree Serif"/>
              <a:cs typeface="Bree Serif"/>
              <a:sym typeface="Bree Serif"/>
            </a:endParaRPr>
          </a:p>
        </p:txBody>
      </p:sp>
      <p:sp>
        <p:nvSpPr>
          <p:cNvPr id="249" name="Google Shape;249;p18"/>
          <p:cNvSpPr/>
          <p:nvPr/>
        </p:nvSpPr>
        <p:spPr>
          <a:xfrm>
            <a:off x="2094902" y="4341542"/>
            <a:ext cx="190200" cy="216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50" name="Google Shape;250;p18"/>
          <p:cNvSpPr/>
          <p:nvPr/>
        </p:nvSpPr>
        <p:spPr>
          <a:xfrm>
            <a:off x="2118260" y="4371082"/>
            <a:ext cx="124500" cy="1575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51" name="Google Shape;251;p18"/>
          <p:cNvSpPr/>
          <p:nvPr/>
        </p:nvSpPr>
        <p:spPr>
          <a:xfrm>
            <a:off x="3853579" y="4341542"/>
            <a:ext cx="190200" cy="216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52" name="Google Shape;252;p18"/>
          <p:cNvSpPr/>
          <p:nvPr/>
        </p:nvSpPr>
        <p:spPr>
          <a:xfrm>
            <a:off x="3876937" y="4371082"/>
            <a:ext cx="124500" cy="1575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53" name="Google Shape;253;p18"/>
          <p:cNvSpPr/>
          <p:nvPr/>
        </p:nvSpPr>
        <p:spPr>
          <a:xfrm rot="5400000">
            <a:off x="6337772" y="4761756"/>
            <a:ext cx="207600" cy="198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54" name="Google Shape;254;p18"/>
          <p:cNvSpPr/>
          <p:nvPr/>
        </p:nvSpPr>
        <p:spPr>
          <a:xfrm rot="5400000">
            <a:off x="6373845" y="4778388"/>
            <a:ext cx="135600" cy="1443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55" name="Google Shape;255;p18"/>
          <p:cNvSpPr/>
          <p:nvPr/>
        </p:nvSpPr>
        <p:spPr>
          <a:xfrm rot="10800000">
            <a:off x="5523862" y="5171502"/>
            <a:ext cx="190200" cy="216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56" name="Google Shape;256;p18"/>
          <p:cNvSpPr/>
          <p:nvPr/>
        </p:nvSpPr>
        <p:spPr>
          <a:xfrm rot="10800000">
            <a:off x="5566205" y="5201062"/>
            <a:ext cx="124500" cy="1575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57" name="Google Shape;257;p18"/>
          <p:cNvSpPr/>
          <p:nvPr/>
        </p:nvSpPr>
        <p:spPr>
          <a:xfrm>
            <a:off x="2454977" y="5080891"/>
            <a:ext cx="1267800" cy="397800"/>
          </a:xfrm>
          <a:prstGeom prst="roundRect">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300">
                <a:latin typeface="Mada"/>
                <a:ea typeface="Mada"/>
                <a:cs typeface="Mada"/>
                <a:sym typeface="Mada"/>
              </a:rPr>
              <a:t>Treatment</a:t>
            </a:r>
            <a:r>
              <a:rPr lang="en-GB" sz="1300">
                <a:latin typeface="Mada"/>
                <a:ea typeface="Mada"/>
                <a:cs typeface="Mada"/>
                <a:sym typeface="Mada"/>
              </a:rPr>
              <a:t> </a:t>
            </a:r>
            <a:endParaRPr sz="1300">
              <a:solidFill>
                <a:srgbClr val="FFFFFF"/>
              </a:solidFill>
              <a:latin typeface="Bree Serif"/>
              <a:ea typeface="Bree Serif"/>
              <a:cs typeface="Bree Serif"/>
              <a:sym typeface="Bree Serif"/>
            </a:endParaRPr>
          </a:p>
        </p:txBody>
      </p:sp>
      <p:grpSp>
        <p:nvGrpSpPr>
          <p:cNvPr id="258" name="Google Shape;258;p18"/>
          <p:cNvGrpSpPr/>
          <p:nvPr/>
        </p:nvGrpSpPr>
        <p:grpSpPr>
          <a:xfrm>
            <a:off x="323356" y="6092465"/>
            <a:ext cx="467181" cy="476434"/>
            <a:chOff x="2410712" y="2415450"/>
            <a:chExt cx="312600" cy="312600"/>
          </a:xfrm>
        </p:grpSpPr>
        <p:sp>
          <p:nvSpPr>
            <p:cNvPr id="259" name="Google Shape;259;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18"/>
          <p:cNvSpPr txBox="1"/>
          <p:nvPr/>
        </p:nvSpPr>
        <p:spPr>
          <a:xfrm>
            <a:off x="780650" y="6119100"/>
            <a:ext cx="6734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Initial</a:t>
            </a:r>
            <a:r>
              <a:rPr b="1" lang="en-GB" sz="1800">
                <a:solidFill>
                  <a:srgbClr val="006D77"/>
                </a:solidFill>
                <a:highlight>
                  <a:srgbClr val="EDF9F9"/>
                </a:highlight>
                <a:latin typeface="Lora"/>
                <a:ea typeface="Lora"/>
                <a:cs typeface="Lora"/>
                <a:sym typeface="Lora"/>
              </a:rPr>
              <a:t> Assessment and </a:t>
            </a:r>
            <a:r>
              <a:rPr b="1" lang="en-GB" sz="1800">
                <a:solidFill>
                  <a:srgbClr val="006D77"/>
                </a:solidFill>
                <a:highlight>
                  <a:srgbClr val="EDF9F9"/>
                </a:highlight>
                <a:latin typeface="Lora"/>
                <a:ea typeface="Lora"/>
                <a:cs typeface="Lora"/>
                <a:sym typeface="Lora"/>
              </a:rPr>
              <a:t>Management for Trauma Patients </a:t>
            </a:r>
            <a:r>
              <a:rPr b="1" baseline="30000" lang="en-GB" sz="1800">
                <a:solidFill>
                  <a:srgbClr val="006D77"/>
                </a:solidFill>
                <a:highlight>
                  <a:srgbClr val="EDF9F9"/>
                </a:highlight>
                <a:latin typeface="Lora"/>
                <a:ea typeface="Lora"/>
                <a:cs typeface="Lora"/>
                <a:sym typeface="Lora"/>
              </a:rPr>
              <a:t>2</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262" name="Google Shape;262;p18"/>
          <p:cNvSpPr/>
          <p:nvPr/>
        </p:nvSpPr>
        <p:spPr>
          <a:xfrm>
            <a:off x="5529979" y="4341542"/>
            <a:ext cx="190200" cy="216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63" name="Google Shape;263;p18"/>
          <p:cNvSpPr/>
          <p:nvPr/>
        </p:nvSpPr>
        <p:spPr>
          <a:xfrm>
            <a:off x="5553337" y="4371082"/>
            <a:ext cx="124500" cy="1575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64" name="Google Shape;264;p18"/>
          <p:cNvSpPr/>
          <p:nvPr/>
        </p:nvSpPr>
        <p:spPr>
          <a:xfrm rot="10800000">
            <a:off x="3847462" y="5171502"/>
            <a:ext cx="190200" cy="216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65" name="Google Shape;265;p18"/>
          <p:cNvSpPr/>
          <p:nvPr/>
        </p:nvSpPr>
        <p:spPr>
          <a:xfrm rot="10800000">
            <a:off x="3889805" y="5201062"/>
            <a:ext cx="124500" cy="1575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66" name="Google Shape;266;p18"/>
          <p:cNvSpPr/>
          <p:nvPr/>
        </p:nvSpPr>
        <p:spPr>
          <a:xfrm>
            <a:off x="618877" y="6994100"/>
            <a:ext cx="1267800" cy="3978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300">
                <a:latin typeface="Mada"/>
                <a:ea typeface="Mada"/>
                <a:cs typeface="Mada"/>
                <a:sym typeface="Mada"/>
              </a:rPr>
              <a:t>Injury</a:t>
            </a:r>
            <a:endParaRPr sz="1300">
              <a:solidFill>
                <a:srgbClr val="FFFFFF"/>
              </a:solidFill>
              <a:latin typeface="Bree Serif"/>
              <a:ea typeface="Bree Serif"/>
              <a:cs typeface="Bree Serif"/>
              <a:sym typeface="Bree Serif"/>
            </a:endParaRPr>
          </a:p>
        </p:txBody>
      </p:sp>
      <p:sp>
        <p:nvSpPr>
          <p:cNvPr id="267" name="Google Shape;267;p18"/>
          <p:cNvSpPr/>
          <p:nvPr/>
        </p:nvSpPr>
        <p:spPr>
          <a:xfrm>
            <a:off x="2440364" y="6994100"/>
            <a:ext cx="1267800" cy="3978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300">
                <a:solidFill>
                  <a:schemeClr val="dk1"/>
                </a:solidFill>
                <a:latin typeface="Mada"/>
                <a:ea typeface="Mada"/>
                <a:cs typeface="Mada"/>
                <a:sym typeface="Mada"/>
              </a:rPr>
              <a:t>Primary Survey </a:t>
            </a:r>
            <a:r>
              <a:rPr b="1" lang="en-GB" sz="900">
                <a:solidFill>
                  <a:srgbClr val="999999"/>
                </a:solidFill>
                <a:latin typeface="Mada"/>
                <a:ea typeface="Mada"/>
                <a:cs typeface="Mada"/>
                <a:sym typeface="Mada"/>
              </a:rPr>
              <a:t>ABCDE</a:t>
            </a:r>
            <a:endParaRPr b="1" sz="800">
              <a:solidFill>
                <a:srgbClr val="999999"/>
              </a:solidFill>
              <a:latin typeface="Mada"/>
              <a:ea typeface="Mada"/>
              <a:cs typeface="Mada"/>
              <a:sym typeface="Mada"/>
            </a:endParaRPr>
          </a:p>
        </p:txBody>
      </p:sp>
      <p:sp>
        <p:nvSpPr>
          <p:cNvPr id="268" name="Google Shape;268;p18"/>
          <p:cNvSpPr/>
          <p:nvPr/>
        </p:nvSpPr>
        <p:spPr>
          <a:xfrm>
            <a:off x="4136231" y="6994100"/>
            <a:ext cx="1267800" cy="3978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300">
                <a:solidFill>
                  <a:schemeClr val="dk1"/>
                </a:solidFill>
                <a:latin typeface="Mada"/>
                <a:ea typeface="Mada"/>
                <a:cs typeface="Mada"/>
                <a:sym typeface="Mada"/>
              </a:rPr>
              <a:t>Resuscitation</a:t>
            </a:r>
            <a:endParaRPr sz="1300">
              <a:solidFill>
                <a:srgbClr val="FFFFFF"/>
              </a:solidFill>
              <a:latin typeface="Bree Serif"/>
              <a:ea typeface="Bree Serif"/>
              <a:cs typeface="Bree Serif"/>
              <a:sym typeface="Bree Serif"/>
            </a:endParaRPr>
          </a:p>
        </p:txBody>
      </p:sp>
      <p:sp>
        <p:nvSpPr>
          <p:cNvPr id="269" name="Google Shape;269;p18"/>
          <p:cNvSpPr/>
          <p:nvPr/>
        </p:nvSpPr>
        <p:spPr>
          <a:xfrm>
            <a:off x="5812631" y="6985835"/>
            <a:ext cx="1267800" cy="3978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300">
                <a:solidFill>
                  <a:schemeClr val="dk1"/>
                </a:solidFill>
                <a:latin typeface="Mada"/>
                <a:ea typeface="Mada"/>
                <a:cs typeface="Mada"/>
                <a:sym typeface="Mada"/>
              </a:rPr>
              <a:t>Reevaluation</a:t>
            </a:r>
            <a:endParaRPr sz="1300">
              <a:solidFill>
                <a:srgbClr val="FFFFFF"/>
              </a:solidFill>
              <a:latin typeface="Bree Serif"/>
              <a:ea typeface="Bree Serif"/>
              <a:cs typeface="Bree Serif"/>
              <a:sym typeface="Bree Serif"/>
            </a:endParaRPr>
          </a:p>
        </p:txBody>
      </p:sp>
      <p:sp>
        <p:nvSpPr>
          <p:cNvPr id="270" name="Google Shape;270;p18"/>
          <p:cNvSpPr/>
          <p:nvPr/>
        </p:nvSpPr>
        <p:spPr>
          <a:xfrm>
            <a:off x="5793164" y="7824035"/>
            <a:ext cx="1267800" cy="3978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Detailed Secondary Survey</a:t>
            </a:r>
            <a:endParaRPr sz="1200">
              <a:solidFill>
                <a:srgbClr val="FFFFFF"/>
              </a:solidFill>
              <a:latin typeface="Bree Serif"/>
              <a:ea typeface="Bree Serif"/>
              <a:cs typeface="Bree Serif"/>
              <a:sym typeface="Bree Serif"/>
            </a:endParaRPr>
          </a:p>
        </p:txBody>
      </p:sp>
      <p:sp>
        <p:nvSpPr>
          <p:cNvPr id="271" name="Google Shape;271;p18"/>
          <p:cNvSpPr/>
          <p:nvPr/>
        </p:nvSpPr>
        <p:spPr>
          <a:xfrm>
            <a:off x="4124077" y="7824035"/>
            <a:ext cx="1267800" cy="3978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300">
                <a:solidFill>
                  <a:schemeClr val="dk1"/>
                </a:solidFill>
                <a:latin typeface="Mada"/>
                <a:ea typeface="Mada"/>
                <a:cs typeface="Mada"/>
                <a:sym typeface="Mada"/>
              </a:rPr>
              <a:t>Reevaluation</a:t>
            </a:r>
            <a:r>
              <a:rPr lang="en-GB" sz="1300">
                <a:latin typeface="Mada"/>
                <a:ea typeface="Mada"/>
                <a:cs typeface="Mada"/>
                <a:sym typeface="Mada"/>
              </a:rPr>
              <a:t> </a:t>
            </a:r>
            <a:endParaRPr sz="1300">
              <a:solidFill>
                <a:srgbClr val="FFFFFF"/>
              </a:solidFill>
              <a:latin typeface="Bree Serif"/>
              <a:ea typeface="Bree Serif"/>
              <a:cs typeface="Bree Serif"/>
              <a:sym typeface="Bree Serif"/>
            </a:endParaRPr>
          </a:p>
        </p:txBody>
      </p:sp>
      <p:sp>
        <p:nvSpPr>
          <p:cNvPr id="272" name="Google Shape;272;p18"/>
          <p:cNvSpPr/>
          <p:nvPr/>
        </p:nvSpPr>
        <p:spPr>
          <a:xfrm>
            <a:off x="2094902" y="7084742"/>
            <a:ext cx="190200" cy="216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73" name="Google Shape;273;p18"/>
          <p:cNvSpPr/>
          <p:nvPr/>
        </p:nvSpPr>
        <p:spPr>
          <a:xfrm>
            <a:off x="2118260" y="7114282"/>
            <a:ext cx="124500" cy="1575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74" name="Google Shape;274;p18"/>
          <p:cNvSpPr/>
          <p:nvPr/>
        </p:nvSpPr>
        <p:spPr>
          <a:xfrm>
            <a:off x="3853579" y="7084742"/>
            <a:ext cx="190200" cy="216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75" name="Google Shape;275;p18"/>
          <p:cNvSpPr/>
          <p:nvPr/>
        </p:nvSpPr>
        <p:spPr>
          <a:xfrm>
            <a:off x="3876937" y="7114282"/>
            <a:ext cx="124500" cy="1575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76" name="Google Shape;276;p18"/>
          <p:cNvSpPr/>
          <p:nvPr/>
        </p:nvSpPr>
        <p:spPr>
          <a:xfrm rot="5400000">
            <a:off x="6337772" y="7504956"/>
            <a:ext cx="207600" cy="198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77" name="Google Shape;277;p18"/>
          <p:cNvSpPr/>
          <p:nvPr/>
        </p:nvSpPr>
        <p:spPr>
          <a:xfrm rot="5400000">
            <a:off x="6373845" y="7521588"/>
            <a:ext cx="135600" cy="1443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78" name="Google Shape;278;p18"/>
          <p:cNvSpPr/>
          <p:nvPr/>
        </p:nvSpPr>
        <p:spPr>
          <a:xfrm rot="10800000">
            <a:off x="5523862" y="7914702"/>
            <a:ext cx="190200" cy="216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79" name="Google Shape;279;p18"/>
          <p:cNvSpPr/>
          <p:nvPr/>
        </p:nvSpPr>
        <p:spPr>
          <a:xfrm rot="10800000">
            <a:off x="5566205" y="7944262"/>
            <a:ext cx="124500" cy="1575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80" name="Google Shape;280;p18"/>
          <p:cNvSpPr/>
          <p:nvPr/>
        </p:nvSpPr>
        <p:spPr>
          <a:xfrm>
            <a:off x="2454977" y="7824091"/>
            <a:ext cx="1267800" cy="3978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300">
                <a:solidFill>
                  <a:schemeClr val="dk1"/>
                </a:solidFill>
                <a:latin typeface="Mada"/>
                <a:ea typeface="Mada"/>
                <a:cs typeface="Mada"/>
                <a:sym typeface="Mada"/>
              </a:rPr>
              <a:t>Optimize Patient Status </a:t>
            </a:r>
            <a:r>
              <a:rPr lang="en-GB" sz="1300">
                <a:latin typeface="Mada"/>
                <a:ea typeface="Mada"/>
                <a:cs typeface="Mada"/>
                <a:sym typeface="Mada"/>
              </a:rPr>
              <a:t> </a:t>
            </a:r>
            <a:endParaRPr sz="1300">
              <a:solidFill>
                <a:srgbClr val="FFFFFF"/>
              </a:solidFill>
              <a:latin typeface="Bree Serif"/>
              <a:ea typeface="Bree Serif"/>
              <a:cs typeface="Bree Serif"/>
              <a:sym typeface="Bree Serif"/>
            </a:endParaRPr>
          </a:p>
        </p:txBody>
      </p:sp>
      <p:sp>
        <p:nvSpPr>
          <p:cNvPr id="281" name="Google Shape;281;p18"/>
          <p:cNvSpPr/>
          <p:nvPr/>
        </p:nvSpPr>
        <p:spPr>
          <a:xfrm>
            <a:off x="5529979" y="7084742"/>
            <a:ext cx="190200" cy="216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82" name="Google Shape;282;p18"/>
          <p:cNvSpPr/>
          <p:nvPr/>
        </p:nvSpPr>
        <p:spPr>
          <a:xfrm>
            <a:off x="5553337" y="7114282"/>
            <a:ext cx="124500" cy="1575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83" name="Google Shape;283;p18"/>
          <p:cNvSpPr/>
          <p:nvPr/>
        </p:nvSpPr>
        <p:spPr>
          <a:xfrm rot="10800000">
            <a:off x="3847462" y="7914702"/>
            <a:ext cx="190200" cy="216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84" name="Google Shape;284;p18"/>
          <p:cNvSpPr/>
          <p:nvPr/>
        </p:nvSpPr>
        <p:spPr>
          <a:xfrm rot="10800000">
            <a:off x="3889805" y="7944262"/>
            <a:ext cx="124500" cy="1575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85" name="Google Shape;285;p18"/>
          <p:cNvSpPr/>
          <p:nvPr/>
        </p:nvSpPr>
        <p:spPr>
          <a:xfrm>
            <a:off x="626177" y="7824091"/>
            <a:ext cx="1267800" cy="3978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300">
                <a:solidFill>
                  <a:schemeClr val="dk1"/>
                </a:solidFill>
                <a:latin typeface="Mada"/>
                <a:ea typeface="Mada"/>
                <a:cs typeface="Mada"/>
                <a:sym typeface="Mada"/>
              </a:rPr>
              <a:t>Transfer</a:t>
            </a:r>
            <a:r>
              <a:rPr lang="en-GB" sz="1300">
                <a:solidFill>
                  <a:schemeClr val="dk1"/>
                </a:solidFill>
                <a:latin typeface="Mada"/>
                <a:ea typeface="Mada"/>
                <a:cs typeface="Mada"/>
                <a:sym typeface="Mada"/>
              </a:rPr>
              <a:t> </a:t>
            </a:r>
            <a:r>
              <a:rPr lang="en-GB" sz="1300">
                <a:latin typeface="Mada"/>
                <a:ea typeface="Mada"/>
                <a:cs typeface="Mada"/>
                <a:sym typeface="Mada"/>
              </a:rPr>
              <a:t> </a:t>
            </a:r>
            <a:endParaRPr sz="1300">
              <a:solidFill>
                <a:srgbClr val="FFFFFF"/>
              </a:solidFill>
              <a:latin typeface="Bree Serif"/>
              <a:ea typeface="Bree Serif"/>
              <a:cs typeface="Bree Serif"/>
              <a:sym typeface="Bree Serif"/>
            </a:endParaRPr>
          </a:p>
        </p:txBody>
      </p:sp>
      <p:sp>
        <p:nvSpPr>
          <p:cNvPr id="286" name="Google Shape;286;p18"/>
          <p:cNvSpPr/>
          <p:nvPr/>
        </p:nvSpPr>
        <p:spPr>
          <a:xfrm rot="10800000">
            <a:off x="2094862" y="7914702"/>
            <a:ext cx="190200" cy="2166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sp>
        <p:nvSpPr>
          <p:cNvPr id="287" name="Google Shape;287;p18"/>
          <p:cNvSpPr/>
          <p:nvPr/>
        </p:nvSpPr>
        <p:spPr>
          <a:xfrm rot="10800000">
            <a:off x="2137205" y="7944262"/>
            <a:ext cx="124500" cy="1575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E29578"/>
              </a:solidFill>
            </a:endParaRPr>
          </a:p>
        </p:txBody>
      </p:sp>
      <p:grpSp>
        <p:nvGrpSpPr>
          <p:cNvPr id="288" name="Google Shape;288;p18"/>
          <p:cNvGrpSpPr/>
          <p:nvPr/>
        </p:nvGrpSpPr>
        <p:grpSpPr>
          <a:xfrm>
            <a:off x="323344" y="1189790"/>
            <a:ext cx="467181" cy="476434"/>
            <a:chOff x="2410712" y="2415450"/>
            <a:chExt cx="312600" cy="312600"/>
          </a:xfrm>
        </p:grpSpPr>
        <p:sp>
          <p:nvSpPr>
            <p:cNvPr id="289" name="Google Shape;289;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1" name="Google Shape;291;p18"/>
          <p:cNvSpPr txBox="1"/>
          <p:nvPr/>
        </p:nvSpPr>
        <p:spPr>
          <a:xfrm>
            <a:off x="780625" y="1216425"/>
            <a:ext cx="7636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Standard concept (Advanced Trauma Life Support ‘ATLS’):</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
        <p:nvSpPr>
          <p:cNvPr id="292" name="Google Shape;292;p18"/>
          <p:cNvSpPr txBox="1"/>
          <p:nvPr/>
        </p:nvSpPr>
        <p:spPr>
          <a:xfrm>
            <a:off x="323350" y="1751150"/>
            <a:ext cx="6263700" cy="14523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b="1" lang="en-GB">
                <a:latin typeface="Mada"/>
                <a:ea typeface="Mada"/>
                <a:cs typeface="Mada"/>
                <a:sym typeface="Mada"/>
              </a:rPr>
              <a:t>ABCDE</a:t>
            </a:r>
            <a:r>
              <a:rPr lang="en-GB">
                <a:latin typeface="Mada"/>
                <a:ea typeface="Mada"/>
                <a:cs typeface="Mada"/>
                <a:sym typeface="Mada"/>
              </a:rPr>
              <a:t> approach to evaluation and treatment.</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Treat greatest threat to life first.</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Definitive diagnosis not immediately important.</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Time is of the essence.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Do no further harm.</a:t>
            </a:r>
            <a:endParaRPr>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9"/>
          <p:cNvSpPr/>
          <p:nvPr/>
        </p:nvSpPr>
        <p:spPr>
          <a:xfrm rot="10800000">
            <a:off x="260825" y="1685850"/>
            <a:ext cx="6968700" cy="1813200"/>
          </a:xfrm>
          <a:prstGeom prst="foldedCorner">
            <a:avLst>
              <a:gd fmla="val 16667" name="adj"/>
            </a:avLst>
          </a:prstGeom>
          <a:solidFill>
            <a:srgbClr val="EDF6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9"/>
          <p:cNvSpPr/>
          <p:nvPr/>
        </p:nvSpPr>
        <p:spPr>
          <a:xfrm>
            <a:off x="74475" y="9416725"/>
            <a:ext cx="7440600" cy="11991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6AA84F"/>
                </a:solidFill>
                <a:latin typeface="Mada"/>
                <a:ea typeface="Mada"/>
                <a:cs typeface="Mada"/>
                <a:sym typeface="Mada"/>
              </a:rPr>
              <a:t>1. </a:t>
            </a:r>
            <a:r>
              <a:rPr lang="en-GB" sz="1100">
                <a:solidFill>
                  <a:srgbClr val="6AA84F"/>
                </a:solidFill>
                <a:latin typeface="Mada"/>
                <a:ea typeface="Mada"/>
                <a:cs typeface="Mada"/>
                <a:sym typeface="Mada"/>
              </a:rPr>
              <a:t> We start by applying the standard precautions (PPE), then we do the quick assessment test and primary survey.</a:t>
            </a:r>
            <a:endParaRPr sz="1100">
              <a:solidFill>
                <a:srgbClr val="6AA84F"/>
              </a:solidFill>
              <a:latin typeface="Mada"/>
              <a:ea typeface="Mada"/>
              <a:cs typeface="Mada"/>
              <a:sym typeface="Mada"/>
            </a:endParaRPr>
          </a:p>
          <a:p>
            <a:pPr indent="0" lvl="0" marL="0" rtl="0" algn="l">
              <a:spcBef>
                <a:spcPts val="0"/>
              </a:spcBef>
              <a:spcAft>
                <a:spcPts val="0"/>
              </a:spcAft>
              <a:buNone/>
            </a:pPr>
            <a:r>
              <a:rPr lang="en-GB" sz="1100">
                <a:solidFill>
                  <a:srgbClr val="6AA84F"/>
                </a:solidFill>
                <a:latin typeface="Mada"/>
                <a:ea typeface="Mada"/>
                <a:cs typeface="Mada"/>
                <a:sym typeface="Mada"/>
              </a:rPr>
              <a:t>2. To protect the patient and the trauma team members from transmitting communicable diseases.</a:t>
            </a:r>
            <a:endParaRPr sz="1100">
              <a:solidFill>
                <a:srgbClr val="6AA84F"/>
              </a:solidFill>
              <a:latin typeface="Mada"/>
              <a:ea typeface="Mada"/>
              <a:cs typeface="Mada"/>
              <a:sym typeface="Mada"/>
            </a:endParaRPr>
          </a:p>
          <a:p>
            <a:pPr indent="0" lvl="0" marL="0" rtl="0" algn="l">
              <a:spcBef>
                <a:spcPts val="0"/>
              </a:spcBef>
              <a:spcAft>
                <a:spcPts val="0"/>
              </a:spcAft>
              <a:buNone/>
            </a:pPr>
            <a:r>
              <a:rPr lang="en-GB" sz="1100">
                <a:solidFill>
                  <a:srgbClr val="6AA84F"/>
                </a:solidFill>
                <a:latin typeface="Mada"/>
                <a:ea typeface="Mada"/>
                <a:cs typeface="Mada"/>
                <a:sym typeface="Mada"/>
              </a:rPr>
              <a:t>3. A patient that fails this test needs immediate attention</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100">
              <a:solidFill>
                <a:srgbClr val="6AA84F"/>
              </a:solidFill>
              <a:latin typeface="Mada"/>
              <a:ea typeface="Mada"/>
              <a:cs typeface="Mada"/>
              <a:sym typeface="Mada"/>
            </a:endParaRPr>
          </a:p>
        </p:txBody>
      </p:sp>
      <p:sp>
        <p:nvSpPr>
          <p:cNvPr id="300" name="Google Shape;300;p19"/>
          <p:cNvSpPr txBox="1"/>
          <p:nvPr/>
        </p:nvSpPr>
        <p:spPr>
          <a:xfrm>
            <a:off x="1061300" y="3130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The Approach to Trauma Patient</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01" name="Google Shape;301;p19"/>
          <p:cNvCxnSpPr/>
          <p:nvPr/>
        </p:nvCxnSpPr>
        <p:spPr>
          <a:xfrm>
            <a:off x="1391275" y="829950"/>
            <a:ext cx="5040000" cy="3900"/>
          </a:xfrm>
          <a:prstGeom prst="straightConnector1">
            <a:avLst/>
          </a:prstGeom>
          <a:noFill/>
          <a:ln cap="flat" cmpd="sng" w="19050">
            <a:solidFill>
              <a:srgbClr val="83C5BE"/>
            </a:solidFill>
            <a:prstDash val="solid"/>
            <a:round/>
            <a:headEnd len="med" w="med" type="oval"/>
            <a:tailEnd len="med" w="med" type="oval"/>
          </a:ln>
        </p:spPr>
      </p:cxnSp>
      <p:grpSp>
        <p:nvGrpSpPr>
          <p:cNvPr id="302" name="Google Shape;302;p19"/>
          <p:cNvGrpSpPr/>
          <p:nvPr/>
        </p:nvGrpSpPr>
        <p:grpSpPr>
          <a:xfrm>
            <a:off x="322769" y="1042215"/>
            <a:ext cx="467181" cy="476434"/>
            <a:chOff x="2410712" y="2415450"/>
            <a:chExt cx="312600" cy="312600"/>
          </a:xfrm>
        </p:grpSpPr>
        <p:sp>
          <p:nvSpPr>
            <p:cNvPr id="303" name="Google Shape;303;p1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5" name="Google Shape;305;p19"/>
          <p:cNvSpPr txBox="1"/>
          <p:nvPr/>
        </p:nvSpPr>
        <p:spPr>
          <a:xfrm>
            <a:off x="780050" y="106885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Case:</a:t>
            </a:r>
            <a:endParaRPr b="1" sz="1800">
              <a:solidFill>
                <a:srgbClr val="006D77"/>
              </a:solidFill>
              <a:highlight>
                <a:srgbClr val="EDF9F9"/>
              </a:highlight>
              <a:latin typeface="Lora"/>
              <a:ea typeface="Lora"/>
              <a:cs typeface="Lora"/>
              <a:sym typeface="Lora"/>
            </a:endParaRPr>
          </a:p>
        </p:txBody>
      </p:sp>
      <p:sp>
        <p:nvSpPr>
          <p:cNvPr id="306" name="Google Shape;306;p19"/>
          <p:cNvSpPr txBox="1"/>
          <p:nvPr/>
        </p:nvSpPr>
        <p:spPr>
          <a:xfrm>
            <a:off x="551375" y="1734675"/>
            <a:ext cx="5943300" cy="168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latin typeface="Mada"/>
                <a:ea typeface="Mada"/>
                <a:cs typeface="Mada"/>
                <a:sym typeface="Mada"/>
              </a:rPr>
              <a:t>24-year-old male involved in a motorcycle crash in to a truck, Not wearing a helmet, Arrives at hospital with the red crescent: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BP 80/40 (</a:t>
            </a:r>
            <a:r>
              <a:rPr lang="en-GB" sz="1000">
                <a:solidFill>
                  <a:srgbClr val="6AA84F"/>
                </a:solidFill>
                <a:latin typeface="Mada"/>
                <a:ea typeface="Mada"/>
                <a:cs typeface="Mada"/>
                <a:sym typeface="Mada"/>
              </a:rPr>
              <a:t>hypotensive</a:t>
            </a:r>
            <a:r>
              <a:rPr lang="en-GB" sz="1000">
                <a:latin typeface="Mada"/>
                <a:ea typeface="Mada"/>
                <a:cs typeface="Mada"/>
                <a:sym typeface="Mada"/>
              </a:rPr>
              <a:t>), P140 (</a:t>
            </a:r>
            <a:r>
              <a:rPr lang="en-GB" sz="1000">
                <a:solidFill>
                  <a:srgbClr val="6AA84F"/>
                </a:solidFill>
                <a:latin typeface="Mada"/>
                <a:ea typeface="Mada"/>
                <a:cs typeface="Mada"/>
                <a:sym typeface="Mada"/>
              </a:rPr>
              <a:t>high, to compensate and improve the cardiac output</a:t>
            </a:r>
            <a:r>
              <a:rPr lang="en-GB" sz="1000">
                <a:latin typeface="Mada"/>
                <a:ea typeface="Mada"/>
                <a:cs typeface="Mada"/>
                <a:sym typeface="Mada"/>
              </a:rPr>
              <a:t>), RR 33 (</a:t>
            </a:r>
            <a:r>
              <a:rPr lang="en-GB" sz="1000">
                <a:solidFill>
                  <a:srgbClr val="6AA84F"/>
                </a:solidFill>
                <a:latin typeface="Mada"/>
                <a:ea typeface="Mada"/>
                <a:cs typeface="Mada"/>
                <a:sym typeface="Mada"/>
              </a:rPr>
              <a:t>high, normal RR= 12-20</a:t>
            </a:r>
            <a:r>
              <a:rPr lang="en-GB" sz="1000">
                <a:latin typeface="Mada"/>
                <a:ea typeface="Mada"/>
                <a:cs typeface="Mada"/>
                <a:sym typeface="Mada"/>
              </a:rPr>
              <a:t>), and central cyanosis (</a:t>
            </a:r>
            <a:r>
              <a:rPr lang="en-GB" sz="1000">
                <a:solidFill>
                  <a:srgbClr val="6AA84F"/>
                </a:solidFill>
                <a:latin typeface="Mada"/>
                <a:ea typeface="Mada"/>
                <a:cs typeface="Mada"/>
                <a:sym typeface="Mada"/>
              </a:rPr>
              <a:t>a clear indication that there’s an issue with ventilation and oxygenation</a:t>
            </a:r>
            <a:r>
              <a:rPr lang="en-GB" sz="1000">
                <a:latin typeface="Mada"/>
                <a:ea typeface="Mada"/>
                <a:cs typeface="Mada"/>
                <a:sym typeface="Mada"/>
              </a:rPr>
              <a:t>).</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C-collar, Oxygen at 8L/min, Dressing to forehead &amp; thigh soaked in blood (</a:t>
            </a:r>
            <a:r>
              <a:rPr lang="en-GB" sz="1000">
                <a:solidFill>
                  <a:srgbClr val="6AA84F"/>
                </a:solidFill>
                <a:latin typeface="Mada"/>
                <a:ea typeface="Mada"/>
                <a:cs typeface="Mada"/>
                <a:sym typeface="Mada"/>
              </a:rPr>
              <a:t>indicates active bleeding</a:t>
            </a:r>
            <a:r>
              <a:rPr lang="en-GB" sz="1000">
                <a:latin typeface="Mada"/>
                <a:ea typeface="Mada"/>
                <a:cs typeface="Mada"/>
                <a:sym typeface="Mada"/>
              </a:rPr>
              <a:t>).</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Has a wrist splint &amp; is on a spinal board.</a:t>
            </a:r>
            <a:endParaRPr sz="1000">
              <a:latin typeface="Mada"/>
              <a:ea typeface="Mada"/>
              <a:cs typeface="Mada"/>
              <a:sym typeface="Mada"/>
            </a:endParaRPr>
          </a:p>
          <a:p>
            <a:pPr indent="0" lvl="0" marL="457200" rtl="0" algn="ctr">
              <a:lnSpc>
                <a:spcPct val="115000"/>
              </a:lnSpc>
              <a:spcBef>
                <a:spcPts val="1000"/>
              </a:spcBef>
              <a:spcAft>
                <a:spcPts val="0"/>
              </a:spcAft>
              <a:buNone/>
            </a:pPr>
            <a:r>
              <a:rPr b="1" lang="en-GB" sz="1200">
                <a:solidFill>
                  <a:srgbClr val="006D77"/>
                </a:solidFill>
                <a:latin typeface="Mada"/>
                <a:ea typeface="Mada"/>
                <a:cs typeface="Mada"/>
                <a:sym typeface="Mada"/>
              </a:rPr>
              <a:t>How do we deal with this case? </a:t>
            </a:r>
            <a:r>
              <a:rPr b="1" baseline="30000" lang="en-GB" sz="1200">
                <a:solidFill>
                  <a:srgbClr val="006D77"/>
                </a:solidFill>
                <a:latin typeface="Mada"/>
                <a:ea typeface="Mada"/>
                <a:cs typeface="Mada"/>
                <a:sym typeface="Mada"/>
              </a:rPr>
              <a:t>1</a:t>
            </a:r>
            <a:endParaRPr b="1" baseline="30000" sz="1200">
              <a:solidFill>
                <a:srgbClr val="006D77"/>
              </a:solidFill>
              <a:latin typeface="Mada"/>
              <a:ea typeface="Mada"/>
              <a:cs typeface="Mada"/>
              <a:sym typeface="Mada"/>
            </a:endParaRPr>
          </a:p>
          <a:p>
            <a:pPr indent="0" lvl="0" marL="0" rtl="0" algn="l">
              <a:lnSpc>
                <a:spcPct val="115000"/>
              </a:lnSpc>
              <a:spcBef>
                <a:spcPts val="1000"/>
              </a:spcBef>
              <a:spcAft>
                <a:spcPts val="0"/>
              </a:spcAft>
              <a:buNone/>
            </a:pPr>
            <a:r>
              <a:t/>
            </a:r>
            <a:endParaRPr sz="1000">
              <a:latin typeface="Mada"/>
              <a:ea typeface="Mada"/>
              <a:cs typeface="Mada"/>
              <a:sym typeface="Mada"/>
            </a:endParaRPr>
          </a:p>
        </p:txBody>
      </p:sp>
      <p:grpSp>
        <p:nvGrpSpPr>
          <p:cNvPr id="307" name="Google Shape;307;p19"/>
          <p:cNvGrpSpPr/>
          <p:nvPr/>
        </p:nvGrpSpPr>
        <p:grpSpPr>
          <a:xfrm>
            <a:off x="6471592" y="1779798"/>
            <a:ext cx="711870" cy="812315"/>
            <a:chOff x="5150125" y="2917450"/>
            <a:chExt cx="421225" cy="421325"/>
          </a:xfrm>
        </p:grpSpPr>
        <p:sp>
          <p:nvSpPr>
            <p:cNvPr id="308" name="Google Shape;308;p19"/>
            <p:cNvSpPr/>
            <p:nvPr/>
          </p:nvSpPr>
          <p:spPr>
            <a:xfrm>
              <a:off x="5157975" y="2936550"/>
              <a:ext cx="354325" cy="402225"/>
            </a:xfrm>
            <a:custGeom>
              <a:rect b="b" l="l" r="r" t="t"/>
              <a:pathLst>
                <a:path extrusionOk="0" h="16089" w="14173">
                  <a:moveTo>
                    <a:pt x="1580" y="0"/>
                  </a:moveTo>
                  <a:cubicBezTo>
                    <a:pt x="708" y="0"/>
                    <a:pt x="1" y="707"/>
                    <a:pt x="1" y="1584"/>
                  </a:cubicBezTo>
                  <a:lnTo>
                    <a:pt x="1" y="3795"/>
                  </a:lnTo>
                  <a:lnTo>
                    <a:pt x="671" y="3579"/>
                  </a:lnTo>
                  <a:lnTo>
                    <a:pt x="666" y="2853"/>
                  </a:lnTo>
                  <a:lnTo>
                    <a:pt x="666" y="1584"/>
                  </a:lnTo>
                  <a:cubicBezTo>
                    <a:pt x="671" y="1082"/>
                    <a:pt x="1078" y="675"/>
                    <a:pt x="1580" y="670"/>
                  </a:cubicBezTo>
                  <a:lnTo>
                    <a:pt x="2634" y="670"/>
                  </a:lnTo>
                  <a:lnTo>
                    <a:pt x="2634" y="0"/>
                  </a:lnTo>
                  <a:close/>
                  <a:moveTo>
                    <a:pt x="8078" y="5"/>
                  </a:moveTo>
                  <a:lnTo>
                    <a:pt x="8078" y="675"/>
                  </a:lnTo>
                  <a:lnTo>
                    <a:pt x="9132" y="675"/>
                  </a:lnTo>
                  <a:cubicBezTo>
                    <a:pt x="9633" y="675"/>
                    <a:pt x="10041" y="1082"/>
                    <a:pt x="10045" y="1584"/>
                  </a:cubicBezTo>
                  <a:lnTo>
                    <a:pt x="10045" y="2853"/>
                  </a:lnTo>
                  <a:lnTo>
                    <a:pt x="10041" y="3579"/>
                  </a:lnTo>
                  <a:lnTo>
                    <a:pt x="10711" y="3795"/>
                  </a:lnTo>
                  <a:lnTo>
                    <a:pt x="10711" y="1584"/>
                  </a:lnTo>
                  <a:cubicBezTo>
                    <a:pt x="10711" y="712"/>
                    <a:pt x="10003" y="5"/>
                    <a:pt x="9132" y="5"/>
                  </a:cubicBezTo>
                  <a:close/>
                  <a:moveTo>
                    <a:pt x="13503" y="10916"/>
                  </a:moveTo>
                  <a:lnTo>
                    <a:pt x="13503" y="12865"/>
                  </a:lnTo>
                  <a:cubicBezTo>
                    <a:pt x="13498" y="14275"/>
                    <a:pt x="12355" y="15413"/>
                    <a:pt x="10950" y="15418"/>
                  </a:cubicBezTo>
                  <a:lnTo>
                    <a:pt x="8232" y="15418"/>
                  </a:lnTo>
                  <a:cubicBezTo>
                    <a:pt x="6822" y="15413"/>
                    <a:pt x="5679" y="14275"/>
                    <a:pt x="5679" y="12865"/>
                  </a:cubicBezTo>
                  <a:lnTo>
                    <a:pt x="5679" y="11375"/>
                  </a:lnTo>
                  <a:lnTo>
                    <a:pt x="5009" y="11375"/>
                  </a:lnTo>
                  <a:lnTo>
                    <a:pt x="5009" y="12003"/>
                  </a:lnTo>
                  <a:lnTo>
                    <a:pt x="5009" y="12865"/>
                  </a:lnTo>
                  <a:cubicBezTo>
                    <a:pt x="5009" y="14645"/>
                    <a:pt x="6452" y="16088"/>
                    <a:pt x="8232" y="16088"/>
                  </a:cubicBezTo>
                  <a:lnTo>
                    <a:pt x="10950" y="16088"/>
                  </a:lnTo>
                  <a:cubicBezTo>
                    <a:pt x="12725" y="16088"/>
                    <a:pt x="14168" y="14645"/>
                    <a:pt x="14173" y="12865"/>
                  </a:cubicBezTo>
                  <a:lnTo>
                    <a:pt x="14173" y="10921"/>
                  </a:lnTo>
                  <a:lnTo>
                    <a:pt x="13503" y="10916"/>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5217725" y="2917675"/>
              <a:ext cx="47225" cy="54850"/>
            </a:xfrm>
            <a:custGeom>
              <a:rect b="b" l="l" r="r" t="t"/>
              <a:pathLst>
                <a:path extrusionOk="0" h="2194" w="1889">
                  <a:moveTo>
                    <a:pt x="464" y="1"/>
                  </a:moveTo>
                  <a:cubicBezTo>
                    <a:pt x="206" y="1"/>
                    <a:pt x="0" y="207"/>
                    <a:pt x="0" y="465"/>
                  </a:cubicBezTo>
                  <a:lnTo>
                    <a:pt x="0" y="1729"/>
                  </a:lnTo>
                  <a:cubicBezTo>
                    <a:pt x="0" y="1982"/>
                    <a:pt x="206" y="2193"/>
                    <a:pt x="464" y="2193"/>
                  </a:cubicBezTo>
                  <a:lnTo>
                    <a:pt x="792" y="2193"/>
                  </a:lnTo>
                  <a:cubicBezTo>
                    <a:pt x="1396" y="2193"/>
                    <a:pt x="1888" y="1701"/>
                    <a:pt x="1888" y="1097"/>
                  </a:cubicBezTo>
                  <a:cubicBezTo>
                    <a:pt x="1888" y="488"/>
                    <a:pt x="1396" y="1"/>
                    <a:pt x="79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p:nvPr/>
          </p:nvSpPr>
          <p:spPr>
            <a:xfrm>
              <a:off x="5217725" y="2917450"/>
              <a:ext cx="26850" cy="54825"/>
            </a:xfrm>
            <a:custGeom>
              <a:rect b="b" l="l" r="r" t="t"/>
              <a:pathLst>
                <a:path extrusionOk="0" h="2193" w="1074">
                  <a:moveTo>
                    <a:pt x="464" y="0"/>
                  </a:moveTo>
                  <a:cubicBezTo>
                    <a:pt x="206" y="0"/>
                    <a:pt x="0" y="207"/>
                    <a:pt x="0" y="464"/>
                  </a:cubicBezTo>
                  <a:lnTo>
                    <a:pt x="0" y="1729"/>
                  </a:lnTo>
                  <a:cubicBezTo>
                    <a:pt x="0" y="1987"/>
                    <a:pt x="206" y="2193"/>
                    <a:pt x="464" y="2193"/>
                  </a:cubicBezTo>
                  <a:lnTo>
                    <a:pt x="792" y="2193"/>
                  </a:lnTo>
                  <a:cubicBezTo>
                    <a:pt x="886" y="2193"/>
                    <a:pt x="984" y="2179"/>
                    <a:pt x="1073" y="2155"/>
                  </a:cubicBezTo>
                  <a:cubicBezTo>
                    <a:pt x="904" y="2085"/>
                    <a:pt x="792" y="1921"/>
                    <a:pt x="792" y="1734"/>
                  </a:cubicBezTo>
                  <a:lnTo>
                    <a:pt x="792" y="469"/>
                  </a:lnTo>
                  <a:cubicBezTo>
                    <a:pt x="792" y="281"/>
                    <a:pt x="904" y="113"/>
                    <a:pt x="1073" y="38"/>
                  </a:cubicBezTo>
                  <a:cubicBezTo>
                    <a:pt x="979" y="14"/>
                    <a:pt x="886" y="0"/>
                    <a:pt x="7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p:nvPr/>
          </p:nvSpPr>
          <p:spPr>
            <a:xfrm>
              <a:off x="5318675" y="2917675"/>
              <a:ext cx="47225" cy="54850"/>
            </a:xfrm>
            <a:custGeom>
              <a:rect b="b" l="l" r="r" t="t"/>
              <a:pathLst>
                <a:path extrusionOk="0" h="2194" w="1889">
                  <a:moveTo>
                    <a:pt x="1097" y="1"/>
                  </a:moveTo>
                  <a:cubicBezTo>
                    <a:pt x="493" y="1"/>
                    <a:pt x="1" y="488"/>
                    <a:pt x="1" y="1097"/>
                  </a:cubicBezTo>
                  <a:cubicBezTo>
                    <a:pt x="1" y="1701"/>
                    <a:pt x="493" y="2193"/>
                    <a:pt x="1097" y="2193"/>
                  </a:cubicBezTo>
                  <a:lnTo>
                    <a:pt x="1425" y="2193"/>
                  </a:lnTo>
                  <a:cubicBezTo>
                    <a:pt x="1683" y="2193"/>
                    <a:pt x="1889" y="1982"/>
                    <a:pt x="1889" y="1729"/>
                  </a:cubicBezTo>
                  <a:lnTo>
                    <a:pt x="1889" y="465"/>
                  </a:lnTo>
                  <a:cubicBezTo>
                    <a:pt x="1889" y="207"/>
                    <a:pt x="1683" y="1"/>
                    <a:pt x="14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9"/>
            <p:cNvSpPr/>
            <p:nvPr/>
          </p:nvSpPr>
          <p:spPr>
            <a:xfrm>
              <a:off x="5338825" y="2917575"/>
              <a:ext cx="27075" cy="54700"/>
            </a:xfrm>
            <a:custGeom>
              <a:rect b="b" l="l" r="r" t="t"/>
              <a:pathLst>
                <a:path extrusionOk="0" h="2188" w="1083">
                  <a:moveTo>
                    <a:pt x="291" y="0"/>
                  </a:moveTo>
                  <a:cubicBezTo>
                    <a:pt x="193" y="0"/>
                    <a:pt x="94" y="14"/>
                    <a:pt x="0" y="38"/>
                  </a:cubicBezTo>
                  <a:cubicBezTo>
                    <a:pt x="169" y="112"/>
                    <a:pt x="277" y="276"/>
                    <a:pt x="277" y="459"/>
                  </a:cubicBezTo>
                  <a:lnTo>
                    <a:pt x="277" y="1724"/>
                  </a:lnTo>
                  <a:cubicBezTo>
                    <a:pt x="277" y="1912"/>
                    <a:pt x="169" y="2075"/>
                    <a:pt x="0" y="2150"/>
                  </a:cubicBezTo>
                  <a:cubicBezTo>
                    <a:pt x="94" y="2174"/>
                    <a:pt x="193" y="2188"/>
                    <a:pt x="291" y="2188"/>
                  </a:cubicBezTo>
                  <a:lnTo>
                    <a:pt x="619" y="2188"/>
                  </a:lnTo>
                  <a:cubicBezTo>
                    <a:pt x="877" y="2188"/>
                    <a:pt x="1083" y="1982"/>
                    <a:pt x="1083" y="1724"/>
                  </a:cubicBezTo>
                  <a:lnTo>
                    <a:pt x="1083" y="459"/>
                  </a:lnTo>
                  <a:cubicBezTo>
                    <a:pt x="1083" y="206"/>
                    <a:pt x="872" y="0"/>
                    <a:pt x="61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p:nvPr/>
          </p:nvSpPr>
          <p:spPr>
            <a:xfrm>
              <a:off x="5441300" y="3097225"/>
              <a:ext cx="125700" cy="119975"/>
            </a:xfrm>
            <a:custGeom>
              <a:rect b="b" l="l" r="r" t="t"/>
              <a:pathLst>
                <a:path extrusionOk="0" h="4799" w="5028">
                  <a:moveTo>
                    <a:pt x="2516" y="1"/>
                  </a:moveTo>
                  <a:cubicBezTo>
                    <a:pt x="2355" y="1"/>
                    <a:pt x="2193" y="15"/>
                    <a:pt x="2034" y="43"/>
                  </a:cubicBezTo>
                  <a:cubicBezTo>
                    <a:pt x="825" y="291"/>
                    <a:pt x="1" y="1411"/>
                    <a:pt x="127" y="2638"/>
                  </a:cubicBezTo>
                  <a:cubicBezTo>
                    <a:pt x="249" y="3866"/>
                    <a:pt x="1284" y="4798"/>
                    <a:pt x="2517" y="4798"/>
                  </a:cubicBezTo>
                  <a:cubicBezTo>
                    <a:pt x="3749" y="4798"/>
                    <a:pt x="4779" y="3866"/>
                    <a:pt x="4906" y="2638"/>
                  </a:cubicBezTo>
                  <a:cubicBezTo>
                    <a:pt x="5028" y="1411"/>
                    <a:pt x="4203" y="291"/>
                    <a:pt x="2994" y="43"/>
                  </a:cubicBezTo>
                  <a:cubicBezTo>
                    <a:pt x="2838" y="15"/>
                    <a:pt x="2677" y="1"/>
                    <a:pt x="251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p:nvPr/>
          </p:nvSpPr>
          <p:spPr>
            <a:xfrm>
              <a:off x="5487800" y="3097225"/>
              <a:ext cx="83550" cy="120100"/>
            </a:xfrm>
            <a:custGeom>
              <a:rect b="b" l="l" r="r" t="t"/>
              <a:pathLst>
                <a:path extrusionOk="0" h="4804" w="3342">
                  <a:moveTo>
                    <a:pt x="659" y="1"/>
                  </a:moveTo>
                  <a:cubicBezTo>
                    <a:pt x="499" y="1"/>
                    <a:pt x="338" y="15"/>
                    <a:pt x="179" y="43"/>
                  </a:cubicBezTo>
                  <a:cubicBezTo>
                    <a:pt x="118" y="57"/>
                    <a:pt x="62" y="71"/>
                    <a:pt x="1" y="85"/>
                  </a:cubicBezTo>
                  <a:cubicBezTo>
                    <a:pt x="1031" y="380"/>
                    <a:pt x="1744" y="1322"/>
                    <a:pt x="1744" y="2395"/>
                  </a:cubicBezTo>
                  <a:cubicBezTo>
                    <a:pt x="1744" y="3468"/>
                    <a:pt x="1031" y="4409"/>
                    <a:pt x="1" y="4704"/>
                  </a:cubicBezTo>
                  <a:cubicBezTo>
                    <a:pt x="228" y="4772"/>
                    <a:pt x="457" y="4804"/>
                    <a:pt x="683" y="4804"/>
                  </a:cubicBezTo>
                  <a:cubicBezTo>
                    <a:pt x="1760" y="4804"/>
                    <a:pt x="2747" y="4072"/>
                    <a:pt x="3018" y="2971"/>
                  </a:cubicBezTo>
                  <a:cubicBezTo>
                    <a:pt x="3341" y="1636"/>
                    <a:pt x="2488" y="305"/>
                    <a:pt x="1139" y="43"/>
                  </a:cubicBezTo>
                  <a:cubicBezTo>
                    <a:pt x="980" y="15"/>
                    <a:pt x="819" y="1"/>
                    <a:pt x="65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p:nvPr/>
          </p:nvSpPr>
          <p:spPr>
            <a:xfrm>
              <a:off x="5476675" y="3136575"/>
              <a:ext cx="47925" cy="41075"/>
            </a:xfrm>
            <a:custGeom>
              <a:rect b="b" l="l" r="r" t="t"/>
              <a:pathLst>
                <a:path extrusionOk="0" h="1643" w="1917">
                  <a:moveTo>
                    <a:pt x="1097" y="1"/>
                  </a:moveTo>
                  <a:cubicBezTo>
                    <a:pt x="366" y="1"/>
                    <a:pt x="1" y="886"/>
                    <a:pt x="516" y="1402"/>
                  </a:cubicBezTo>
                  <a:cubicBezTo>
                    <a:pt x="683" y="1568"/>
                    <a:pt x="888" y="1643"/>
                    <a:pt x="1089" y="1643"/>
                  </a:cubicBezTo>
                  <a:cubicBezTo>
                    <a:pt x="1511" y="1643"/>
                    <a:pt x="1917" y="1315"/>
                    <a:pt x="1917" y="821"/>
                  </a:cubicBezTo>
                  <a:cubicBezTo>
                    <a:pt x="1917" y="366"/>
                    <a:pt x="1547" y="1"/>
                    <a:pt x="109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a:off x="5150125" y="3015575"/>
              <a:ext cx="282425" cy="214025"/>
            </a:xfrm>
            <a:custGeom>
              <a:rect b="b" l="l" r="r" t="t"/>
              <a:pathLst>
                <a:path extrusionOk="0" h="8561" w="11297">
                  <a:moveTo>
                    <a:pt x="724" y="1"/>
                  </a:moveTo>
                  <a:cubicBezTo>
                    <a:pt x="695" y="1"/>
                    <a:pt x="667" y="2"/>
                    <a:pt x="638" y="6"/>
                  </a:cubicBezTo>
                  <a:cubicBezTo>
                    <a:pt x="268" y="53"/>
                    <a:pt x="1" y="390"/>
                    <a:pt x="48" y="760"/>
                  </a:cubicBezTo>
                  <a:lnTo>
                    <a:pt x="366" y="3328"/>
                  </a:lnTo>
                  <a:cubicBezTo>
                    <a:pt x="601" y="5192"/>
                    <a:pt x="2184" y="6593"/>
                    <a:pt x="4063" y="6593"/>
                  </a:cubicBezTo>
                  <a:lnTo>
                    <a:pt x="4972" y="6593"/>
                  </a:lnTo>
                  <a:lnTo>
                    <a:pt x="4972" y="7881"/>
                  </a:lnTo>
                  <a:cubicBezTo>
                    <a:pt x="4972" y="8256"/>
                    <a:pt x="5276" y="8561"/>
                    <a:pt x="5651" y="8561"/>
                  </a:cubicBezTo>
                  <a:cubicBezTo>
                    <a:pt x="6026" y="8561"/>
                    <a:pt x="6330" y="8256"/>
                    <a:pt x="6330" y="7881"/>
                  </a:cubicBezTo>
                  <a:lnTo>
                    <a:pt x="6330" y="6593"/>
                  </a:lnTo>
                  <a:lnTo>
                    <a:pt x="7235" y="6593"/>
                  </a:lnTo>
                  <a:cubicBezTo>
                    <a:pt x="9113" y="6593"/>
                    <a:pt x="10701" y="5192"/>
                    <a:pt x="10936" y="3328"/>
                  </a:cubicBezTo>
                  <a:lnTo>
                    <a:pt x="11254" y="760"/>
                  </a:lnTo>
                  <a:cubicBezTo>
                    <a:pt x="11296" y="390"/>
                    <a:pt x="11034" y="53"/>
                    <a:pt x="10664" y="6"/>
                  </a:cubicBezTo>
                  <a:cubicBezTo>
                    <a:pt x="10635" y="2"/>
                    <a:pt x="10607" y="1"/>
                    <a:pt x="10578" y="1"/>
                  </a:cubicBezTo>
                  <a:cubicBezTo>
                    <a:pt x="10243" y="1"/>
                    <a:pt x="9953" y="250"/>
                    <a:pt x="9905" y="592"/>
                  </a:cubicBezTo>
                  <a:lnTo>
                    <a:pt x="9586" y="3159"/>
                  </a:lnTo>
                  <a:cubicBezTo>
                    <a:pt x="9441" y="4344"/>
                    <a:pt x="8434" y="5234"/>
                    <a:pt x="7239" y="5234"/>
                  </a:cubicBezTo>
                  <a:lnTo>
                    <a:pt x="4058" y="5234"/>
                  </a:lnTo>
                  <a:cubicBezTo>
                    <a:pt x="2868" y="5230"/>
                    <a:pt x="1861" y="4344"/>
                    <a:pt x="1711" y="3159"/>
                  </a:cubicBezTo>
                  <a:lnTo>
                    <a:pt x="1392" y="592"/>
                  </a:lnTo>
                  <a:cubicBezTo>
                    <a:pt x="1349" y="250"/>
                    <a:pt x="1059" y="1"/>
                    <a:pt x="7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7" name="Google Shape;317;p19"/>
          <p:cNvGrpSpPr/>
          <p:nvPr/>
        </p:nvGrpSpPr>
        <p:grpSpPr>
          <a:xfrm>
            <a:off x="322769" y="3785415"/>
            <a:ext cx="467181" cy="476434"/>
            <a:chOff x="2410712" y="2415450"/>
            <a:chExt cx="312600" cy="312600"/>
          </a:xfrm>
        </p:grpSpPr>
        <p:sp>
          <p:nvSpPr>
            <p:cNvPr id="318" name="Google Shape;318;p1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0" name="Google Shape;320;p19"/>
          <p:cNvSpPr txBox="1"/>
          <p:nvPr/>
        </p:nvSpPr>
        <p:spPr>
          <a:xfrm>
            <a:off x="780050" y="3812050"/>
            <a:ext cx="5806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Standard Precautions (PPE) </a:t>
            </a:r>
            <a:r>
              <a:rPr b="1" baseline="30000" lang="en-GB" sz="1800">
                <a:solidFill>
                  <a:srgbClr val="006D77"/>
                </a:solidFill>
                <a:highlight>
                  <a:srgbClr val="EDF9F9"/>
                </a:highlight>
                <a:latin typeface="Lora"/>
                <a:ea typeface="Lora"/>
                <a:cs typeface="Lora"/>
                <a:sym typeface="Lora"/>
              </a:rPr>
              <a:t>2 </a:t>
            </a:r>
            <a:r>
              <a:rPr b="1" lang="en-GB" sz="1800">
                <a:solidFill>
                  <a:srgbClr val="006D77"/>
                </a:solidFill>
                <a:highlight>
                  <a:srgbClr val="EDF9F9"/>
                </a:highlight>
                <a:latin typeface="Lora"/>
                <a:ea typeface="Lora"/>
                <a:cs typeface="Lora"/>
                <a:sym typeface="Lora"/>
              </a:rPr>
              <a:t>:</a:t>
            </a:r>
            <a:endParaRPr b="1" baseline="30000" sz="1800">
              <a:solidFill>
                <a:srgbClr val="006D77"/>
              </a:solidFill>
              <a:highlight>
                <a:srgbClr val="EDF9F9"/>
              </a:highlight>
              <a:latin typeface="Lora"/>
              <a:ea typeface="Lora"/>
              <a:cs typeface="Lora"/>
              <a:sym typeface="Lora"/>
            </a:endParaRPr>
          </a:p>
        </p:txBody>
      </p:sp>
      <p:grpSp>
        <p:nvGrpSpPr>
          <p:cNvPr id="321" name="Google Shape;321;p19"/>
          <p:cNvGrpSpPr/>
          <p:nvPr/>
        </p:nvGrpSpPr>
        <p:grpSpPr>
          <a:xfrm>
            <a:off x="322769" y="5004615"/>
            <a:ext cx="467181" cy="476434"/>
            <a:chOff x="2410712" y="2415450"/>
            <a:chExt cx="312600" cy="312600"/>
          </a:xfrm>
        </p:grpSpPr>
        <p:sp>
          <p:nvSpPr>
            <p:cNvPr id="322" name="Google Shape;322;p1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4" name="Google Shape;324;p19"/>
          <p:cNvSpPr txBox="1"/>
          <p:nvPr/>
        </p:nvSpPr>
        <p:spPr>
          <a:xfrm>
            <a:off x="780050" y="5031250"/>
            <a:ext cx="5806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The Quick </a:t>
            </a:r>
            <a:r>
              <a:rPr b="1" lang="en-GB" sz="1800">
                <a:solidFill>
                  <a:srgbClr val="006D77"/>
                </a:solidFill>
                <a:highlight>
                  <a:srgbClr val="EDF9F9"/>
                </a:highlight>
                <a:latin typeface="Lora"/>
                <a:ea typeface="Lora"/>
                <a:cs typeface="Lora"/>
                <a:sym typeface="Lora"/>
              </a:rPr>
              <a:t>Assessment </a:t>
            </a:r>
            <a:r>
              <a:rPr b="1" baseline="30000" lang="en-GB" sz="1800">
                <a:solidFill>
                  <a:srgbClr val="006D77"/>
                </a:solidFill>
                <a:highlight>
                  <a:srgbClr val="EDF9F9"/>
                </a:highlight>
                <a:latin typeface="Lora"/>
                <a:ea typeface="Lora"/>
                <a:cs typeface="Lora"/>
                <a:sym typeface="Lora"/>
              </a:rPr>
              <a:t>3 </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325" name="Google Shape;325;p19"/>
          <p:cNvSpPr txBox="1"/>
          <p:nvPr/>
        </p:nvSpPr>
        <p:spPr>
          <a:xfrm>
            <a:off x="4756131" y="6692375"/>
            <a:ext cx="1816200" cy="5901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lang="en-GB" sz="1600">
                <a:latin typeface="Mada"/>
                <a:ea typeface="Mada"/>
                <a:cs typeface="Mada"/>
                <a:sym typeface="Mada"/>
              </a:rPr>
              <a:t>Ask the patient what happened</a:t>
            </a:r>
            <a:endParaRPr sz="1600">
              <a:latin typeface="Mada"/>
              <a:ea typeface="Mada"/>
              <a:cs typeface="Mada"/>
              <a:sym typeface="Mada"/>
            </a:endParaRPr>
          </a:p>
        </p:txBody>
      </p:sp>
      <p:cxnSp>
        <p:nvCxnSpPr>
          <p:cNvPr id="326" name="Google Shape;326;p19"/>
          <p:cNvCxnSpPr/>
          <p:nvPr/>
        </p:nvCxnSpPr>
        <p:spPr>
          <a:xfrm>
            <a:off x="1026317" y="6407489"/>
            <a:ext cx="5476800" cy="0"/>
          </a:xfrm>
          <a:prstGeom prst="straightConnector1">
            <a:avLst/>
          </a:prstGeom>
          <a:noFill/>
          <a:ln cap="flat" cmpd="sng" w="19050">
            <a:solidFill>
              <a:srgbClr val="666666"/>
            </a:solidFill>
            <a:prstDash val="dot"/>
            <a:round/>
            <a:headEnd len="med" w="med" type="oval"/>
            <a:tailEnd len="med" w="med" type="oval"/>
          </a:ln>
        </p:spPr>
      </p:cxnSp>
      <p:sp>
        <p:nvSpPr>
          <p:cNvPr id="327" name="Google Shape;327;p19"/>
          <p:cNvSpPr txBox="1"/>
          <p:nvPr/>
        </p:nvSpPr>
        <p:spPr>
          <a:xfrm>
            <a:off x="2856638" y="6687023"/>
            <a:ext cx="1816200" cy="5025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lang="en-GB" sz="1600">
                <a:latin typeface="Mada"/>
                <a:ea typeface="Mada"/>
                <a:cs typeface="Mada"/>
                <a:sym typeface="Mada"/>
              </a:rPr>
              <a:t>Ask the patient his/her name</a:t>
            </a:r>
            <a:endParaRPr sz="1600">
              <a:latin typeface="Mada"/>
              <a:ea typeface="Mada"/>
              <a:cs typeface="Mada"/>
              <a:sym typeface="Mada"/>
            </a:endParaRPr>
          </a:p>
        </p:txBody>
      </p:sp>
      <p:sp>
        <p:nvSpPr>
          <p:cNvPr id="328" name="Google Shape;328;p19"/>
          <p:cNvSpPr txBox="1"/>
          <p:nvPr/>
        </p:nvSpPr>
        <p:spPr>
          <a:xfrm>
            <a:off x="957125" y="6692375"/>
            <a:ext cx="1816200" cy="5901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1600"/>
              </a:spcAft>
              <a:buNone/>
            </a:pPr>
            <a:r>
              <a:rPr lang="en-GB" sz="1600">
                <a:latin typeface="Mada"/>
                <a:ea typeface="Mada"/>
                <a:cs typeface="Mada"/>
                <a:sym typeface="Mada"/>
              </a:rPr>
              <a:t>Identify yourself </a:t>
            </a:r>
            <a:endParaRPr sz="1600">
              <a:latin typeface="Mada"/>
              <a:ea typeface="Mada"/>
              <a:cs typeface="Mada"/>
              <a:sym typeface="Mada"/>
            </a:endParaRPr>
          </a:p>
        </p:txBody>
      </p:sp>
      <p:sp>
        <p:nvSpPr>
          <p:cNvPr id="329" name="Google Shape;329;p19"/>
          <p:cNvSpPr/>
          <p:nvPr/>
        </p:nvSpPr>
        <p:spPr>
          <a:xfrm flipH="1" rot="-9907612">
            <a:off x="1580631" y="6124822"/>
            <a:ext cx="568884" cy="565392"/>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flipH="1" rot="-9907612">
            <a:off x="3480213" y="6124822"/>
            <a:ext cx="568884" cy="565392"/>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flipH="1" rot="-9907612">
            <a:off x="5379804" y="6124822"/>
            <a:ext cx="568884" cy="565392"/>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txBox="1"/>
          <p:nvPr/>
        </p:nvSpPr>
        <p:spPr>
          <a:xfrm>
            <a:off x="1600200" y="6218550"/>
            <a:ext cx="467100" cy="3780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E29578"/>
                </a:solidFill>
                <a:latin typeface="Life Savers ExtraBold"/>
                <a:ea typeface="Life Savers ExtraBold"/>
                <a:cs typeface="Life Savers ExtraBold"/>
                <a:sym typeface="Life Savers ExtraBold"/>
              </a:rPr>
              <a:t>01</a:t>
            </a:r>
            <a:endParaRPr sz="2000">
              <a:solidFill>
                <a:srgbClr val="E29578"/>
              </a:solidFill>
              <a:latin typeface="Life Savers ExtraBold"/>
              <a:ea typeface="Life Savers ExtraBold"/>
              <a:cs typeface="Life Savers ExtraBold"/>
              <a:sym typeface="Life Savers ExtraBold"/>
            </a:endParaRPr>
          </a:p>
        </p:txBody>
      </p:sp>
      <p:sp>
        <p:nvSpPr>
          <p:cNvPr id="333" name="Google Shape;333;p19"/>
          <p:cNvSpPr txBox="1"/>
          <p:nvPr/>
        </p:nvSpPr>
        <p:spPr>
          <a:xfrm>
            <a:off x="3516292" y="6222373"/>
            <a:ext cx="496800" cy="3780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F8F5F1"/>
                </a:solidFill>
                <a:latin typeface="Life Savers ExtraBold"/>
                <a:ea typeface="Life Savers ExtraBold"/>
                <a:cs typeface="Life Savers ExtraBold"/>
                <a:sym typeface="Life Savers ExtraBold"/>
              </a:rPr>
              <a:t>02</a:t>
            </a:r>
            <a:endParaRPr sz="2000">
              <a:solidFill>
                <a:srgbClr val="F8F5F1"/>
              </a:solidFill>
              <a:latin typeface="Life Savers ExtraBold"/>
              <a:ea typeface="Life Savers ExtraBold"/>
              <a:cs typeface="Life Savers ExtraBold"/>
              <a:sym typeface="Life Savers ExtraBold"/>
            </a:endParaRPr>
          </a:p>
        </p:txBody>
      </p:sp>
      <p:sp>
        <p:nvSpPr>
          <p:cNvPr id="334" name="Google Shape;334;p19"/>
          <p:cNvSpPr txBox="1"/>
          <p:nvPr/>
        </p:nvSpPr>
        <p:spPr>
          <a:xfrm>
            <a:off x="5369500" y="6218575"/>
            <a:ext cx="496800" cy="3780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F8F5F1"/>
                </a:solidFill>
                <a:latin typeface="Life Savers ExtraBold"/>
                <a:ea typeface="Life Savers ExtraBold"/>
                <a:cs typeface="Life Savers ExtraBold"/>
                <a:sym typeface="Life Savers ExtraBold"/>
              </a:rPr>
              <a:t>03</a:t>
            </a:r>
            <a:endParaRPr sz="2000">
              <a:solidFill>
                <a:srgbClr val="F8F5F1"/>
              </a:solidFill>
              <a:latin typeface="Life Savers ExtraBold"/>
              <a:ea typeface="Life Savers ExtraBold"/>
              <a:cs typeface="Life Savers ExtraBold"/>
              <a:sym typeface="Life Savers ExtraBold"/>
            </a:endParaRPr>
          </a:p>
        </p:txBody>
      </p:sp>
      <p:sp>
        <p:nvSpPr>
          <p:cNvPr id="335" name="Google Shape;335;p19"/>
          <p:cNvSpPr txBox="1"/>
          <p:nvPr/>
        </p:nvSpPr>
        <p:spPr>
          <a:xfrm>
            <a:off x="310275" y="4283000"/>
            <a:ext cx="6467400" cy="691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lang="en-GB">
                <a:latin typeface="Mada"/>
                <a:ea typeface="Mada"/>
                <a:cs typeface="Mada"/>
                <a:sym typeface="Mada"/>
              </a:rPr>
              <a:t>Cap, Gown, Gloves, Mask </a:t>
            </a:r>
            <a:r>
              <a:rPr lang="en-GB">
                <a:solidFill>
                  <a:srgbClr val="6AA84F"/>
                </a:solidFill>
                <a:latin typeface="Mada"/>
                <a:ea typeface="Mada"/>
                <a:cs typeface="Mada"/>
                <a:sym typeface="Mada"/>
              </a:rPr>
              <a:t>N95 especially during the COVID-19 pandemic</a:t>
            </a:r>
            <a:r>
              <a:rPr lang="en-GB">
                <a:latin typeface="Mada"/>
                <a:ea typeface="Mada"/>
                <a:cs typeface="Mada"/>
                <a:sym typeface="Mada"/>
              </a:rPr>
              <a:t>, Shoe covers, Goggles/face shield. </a:t>
            </a:r>
            <a:r>
              <a:rPr lang="en-GB" sz="1200">
                <a:latin typeface="Mada"/>
                <a:ea typeface="Mada"/>
                <a:cs typeface="Mada"/>
                <a:sym typeface="Mada"/>
              </a:rPr>
              <a:t>(</a:t>
            </a:r>
            <a:r>
              <a:rPr lang="en-GB" sz="1200">
                <a:solidFill>
                  <a:srgbClr val="1C4588"/>
                </a:solidFill>
                <a:latin typeface="Mada"/>
                <a:ea typeface="Mada"/>
                <a:cs typeface="Mada"/>
                <a:sym typeface="Mada"/>
              </a:rPr>
              <a:t>All personnel must be appropriately immunized for hepatitis B.)</a:t>
            </a:r>
            <a:endParaRPr sz="1200">
              <a:latin typeface="Mada"/>
              <a:ea typeface="Mada"/>
              <a:cs typeface="Mada"/>
              <a:sym typeface="Mada"/>
            </a:endParaRPr>
          </a:p>
        </p:txBody>
      </p:sp>
      <p:sp>
        <p:nvSpPr>
          <p:cNvPr id="336" name="Google Shape;336;p19"/>
          <p:cNvSpPr txBox="1"/>
          <p:nvPr/>
        </p:nvSpPr>
        <p:spPr>
          <a:xfrm>
            <a:off x="75" y="7567350"/>
            <a:ext cx="6854100" cy="1564500"/>
          </a:xfrm>
          <a:prstGeom prst="rect">
            <a:avLst/>
          </a:prstGeom>
          <a:noFill/>
          <a:ln>
            <a:noFill/>
          </a:ln>
        </p:spPr>
        <p:txBody>
          <a:bodyPr anchorCtr="0" anchor="t" bIns="91425" lIns="91425" spcFirstLastPara="1" rIns="91425" wrap="square" tIns="91425">
            <a:noAutofit/>
          </a:bodyPr>
          <a:lstStyle/>
          <a:p>
            <a:pPr indent="-323850" lvl="0" marL="719999" rtl="0" algn="l">
              <a:lnSpc>
                <a:spcPct val="115000"/>
              </a:lnSpc>
              <a:spcBef>
                <a:spcPts val="0"/>
              </a:spcBef>
              <a:spcAft>
                <a:spcPts val="0"/>
              </a:spcAft>
              <a:buClr>
                <a:schemeClr val="dk1"/>
              </a:buClr>
              <a:buSzPts val="1500"/>
              <a:buFont typeface="Mada"/>
              <a:buChar char="●"/>
            </a:pPr>
            <a:r>
              <a:rPr b="1" lang="en-GB" sz="1500">
                <a:solidFill>
                  <a:schemeClr val="dk1"/>
                </a:solidFill>
                <a:highlight>
                  <a:srgbClr val="FFDDD2"/>
                </a:highlight>
                <a:latin typeface="Mada"/>
                <a:ea typeface="Mada"/>
                <a:cs typeface="Mada"/>
                <a:sym typeface="Mada"/>
              </a:rPr>
              <a:t>Appropriate response confirms:</a:t>
            </a:r>
            <a:r>
              <a:rPr lang="en-GB" sz="1500">
                <a:solidFill>
                  <a:schemeClr val="dk1"/>
                </a:solidFill>
                <a:latin typeface="Mada"/>
                <a:ea typeface="Mada"/>
                <a:cs typeface="Mada"/>
                <a:sym typeface="Mada"/>
              </a:rPr>
              <a:t> </a:t>
            </a:r>
            <a:endParaRPr sz="1500">
              <a:solidFill>
                <a:srgbClr val="6AA84F"/>
              </a:solidFill>
              <a:latin typeface="Mada"/>
              <a:ea typeface="Mada"/>
              <a:cs typeface="Mada"/>
              <a:sym typeface="Mada"/>
            </a:endParaRPr>
          </a:p>
          <a:p>
            <a:pPr indent="-323849" lvl="0" marL="990000" rtl="0" algn="l">
              <a:lnSpc>
                <a:spcPct val="115000"/>
              </a:lnSpc>
              <a:spcBef>
                <a:spcPts val="0"/>
              </a:spcBef>
              <a:spcAft>
                <a:spcPts val="0"/>
              </a:spcAft>
              <a:buClr>
                <a:schemeClr val="dk1"/>
              </a:buClr>
              <a:buSzPts val="1500"/>
              <a:buFont typeface="Mada"/>
              <a:buChar char="✓"/>
            </a:pPr>
            <a:r>
              <a:rPr b="1" lang="en-GB" sz="1500">
                <a:solidFill>
                  <a:schemeClr val="dk1"/>
                </a:solidFill>
                <a:latin typeface="Mada"/>
                <a:ea typeface="Mada"/>
                <a:cs typeface="Mada"/>
                <a:sym typeface="Mada"/>
              </a:rPr>
              <a:t>A → Patent airway.</a:t>
            </a:r>
            <a:endParaRPr b="1" sz="1500">
              <a:solidFill>
                <a:schemeClr val="dk1"/>
              </a:solidFill>
              <a:latin typeface="Mada"/>
              <a:ea typeface="Mada"/>
              <a:cs typeface="Mada"/>
              <a:sym typeface="Mada"/>
            </a:endParaRPr>
          </a:p>
          <a:p>
            <a:pPr indent="-323849" lvl="0" marL="990000" rtl="0" algn="l">
              <a:lnSpc>
                <a:spcPct val="115000"/>
              </a:lnSpc>
              <a:spcBef>
                <a:spcPts val="0"/>
              </a:spcBef>
              <a:spcAft>
                <a:spcPts val="0"/>
              </a:spcAft>
              <a:buClr>
                <a:schemeClr val="dk1"/>
              </a:buClr>
              <a:buSzPts val="1500"/>
              <a:buFont typeface="Mada"/>
              <a:buChar char="✓"/>
            </a:pPr>
            <a:r>
              <a:rPr b="1" lang="en-GB" sz="1500">
                <a:solidFill>
                  <a:schemeClr val="dk1"/>
                </a:solidFill>
                <a:latin typeface="Mada"/>
                <a:ea typeface="Mada"/>
                <a:cs typeface="Mada"/>
                <a:sym typeface="Mada"/>
              </a:rPr>
              <a:t>B → Sufficient air reserve to permit speech.</a:t>
            </a:r>
            <a:endParaRPr b="1" sz="1500">
              <a:solidFill>
                <a:schemeClr val="dk1"/>
              </a:solidFill>
              <a:latin typeface="Mada"/>
              <a:ea typeface="Mada"/>
              <a:cs typeface="Mada"/>
              <a:sym typeface="Mada"/>
            </a:endParaRPr>
          </a:p>
          <a:p>
            <a:pPr indent="-323849" lvl="0" marL="990000" rtl="0" algn="l">
              <a:lnSpc>
                <a:spcPct val="115000"/>
              </a:lnSpc>
              <a:spcBef>
                <a:spcPts val="0"/>
              </a:spcBef>
              <a:spcAft>
                <a:spcPts val="0"/>
              </a:spcAft>
              <a:buClr>
                <a:schemeClr val="dk1"/>
              </a:buClr>
              <a:buSzPts val="1500"/>
              <a:buFont typeface="Mada"/>
              <a:buChar char="✓"/>
            </a:pPr>
            <a:r>
              <a:rPr b="1" lang="en-GB" sz="1500">
                <a:solidFill>
                  <a:schemeClr val="dk1"/>
                </a:solidFill>
                <a:latin typeface="Mada"/>
                <a:ea typeface="Mada"/>
                <a:cs typeface="Mada"/>
                <a:sym typeface="Mada"/>
              </a:rPr>
              <a:t>C → Sufficient perfusion to permit cerebration.</a:t>
            </a:r>
            <a:endParaRPr b="1" sz="1500">
              <a:solidFill>
                <a:schemeClr val="dk1"/>
              </a:solidFill>
              <a:latin typeface="Mada"/>
              <a:ea typeface="Mada"/>
              <a:cs typeface="Mada"/>
              <a:sym typeface="Mada"/>
            </a:endParaRPr>
          </a:p>
          <a:p>
            <a:pPr indent="-323849" lvl="0" marL="990000" rtl="0" algn="l">
              <a:lnSpc>
                <a:spcPct val="115000"/>
              </a:lnSpc>
              <a:spcBef>
                <a:spcPts val="0"/>
              </a:spcBef>
              <a:spcAft>
                <a:spcPts val="0"/>
              </a:spcAft>
              <a:buClr>
                <a:schemeClr val="dk1"/>
              </a:buClr>
              <a:buSzPts val="1500"/>
              <a:buFont typeface="Mada"/>
              <a:buChar char="✓"/>
            </a:pPr>
            <a:r>
              <a:rPr b="1" lang="en-GB" sz="1500">
                <a:solidFill>
                  <a:schemeClr val="dk1"/>
                </a:solidFill>
                <a:latin typeface="Mada"/>
                <a:ea typeface="Mada"/>
                <a:cs typeface="Mada"/>
                <a:sym typeface="Mada"/>
              </a:rPr>
              <a:t>D → Clear sensorium </a:t>
            </a:r>
            <a:r>
              <a:rPr lang="en-GB" sz="1500">
                <a:solidFill>
                  <a:srgbClr val="6AA84F"/>
                </a:solidFill>
                <a:latin typeface="Mada"/>
                <a:ea typeface="Mada"/>
                <a:cs typeface="Mada"/>
                <a:sym typeface="Mada"/>
              </a:rPr>
              <a:t>we need adequate cardiac output to ensure clear sensorium.</a:t>
            </a:r>
            <a:endParaRPr sz="1500">
              <a:solidFill>
                <a:srgbClr val="6AA84F"/>
              </a:solidFill>
              <a:latin typeface="Mada"/>
              <a:ea typeface="Mada"/>
              <a:cs typeface="Mada"/>
              <a:sym typeface="Mada"/>
            </a:endParaRPr>
          </a:p>
        </p:txBody>
      </p:sp>
      <p:sp>
        <p:nvSpPr>
          <p:cNvPr id="337" name="Google Shape;337;p19"/>
          <p:cNvSpPr txBox="1"/>
          <p:nvPr/>
        </p:nvSpPr>
        <p:spPr>
          <a:xfrm>
            <a:off x="377300" y="5493025"/>
            <a:ext cx="5040000" cy="378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lang="en-GB">
                <a:latin typeface="Mada"/>
                <a:ea typeface="Mada"/>
                <a:cs typeface="Mada"/>
                <a:sym typeface="Mada"/>
              </a:rPr>
              <a:t>It’s a quick, simple way to assess the patient in 10 seconds</a:t>
            </a:r>
            <a:endParaRPr>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20"/>
          <p:cNvPicPr preferRelativeResize="0"/>
          <p:nvPr/>
        </p:nvPicPr>
        <p:blipFill>
          <a:blip r:embed="rId3">
            <a:alphaModFix/>
          </a:blip>
          <a:stretch>
            <a:fillRect/>
          </a:stretch>
        </p:blipFill>
        <p:spPr>
          <a:xfrm>
            <a:off x="2545327" y="4332010"/>
            <a:ext cx="1401200" cy="1164280"/>
          </a:xfrm>
          <a:prstGeom prst="rect">
            <a:avLst/>
          </a:prstGeom>
          <a:noFill/>
          <a:ln>
            <a:noFill/>
          </a:ln>
        </p:spPr>
      </p:pic>
      <p:sp>
        <p:nvSpPr>
          <p:cNvPr id="343" name="Google Shape;343;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0"/>
          <p:cNvSpPr txBox="1"/>
          <p:nvPr/>
        </p:nvSpPr>
        <p:spPr>
          <a:xfrm>
            <a:off x="1061300" y="3130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The ATLS concept </a:t>
            </a:r>
            <a:r>
              <a:rPr b="1" baseline="30000" lang="en-GB" sz="2200">
                <a:solidFill>
                  <a:srgbClr val="006D77"/>
                </a:solidFill>
                <a:latin typeface="Lora"/>
                <a:ea typeface="Lora"/>
                <a:cs typeface="Lora"/>
                <a:sym typeface="Lora"/>
              </a:rPr>
              <a:t>1</a:t>
            </a:r>
            <a:endParaRPr b="1" baseline="30000"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45" name="Google Shape;345;p20"/>
          <p:cNvCxnSpPr/>
          <p:nvPr/>
        </p:nvCxnSpPr>
        <p:spPr>
          <a:xfrm>
            <a:off x="2381875" y="829950"/>
            <a:ext cx="2880000" cy="3900"/>
          </a:xfrm>
          <a:prstGeom prst="straightConnector1">
            <a:avLst/>
          </a:prstGeom>
          <a:noFill/>
          <a:ln cap="flat" cmpd="sng" w="19050">
            <a:solidFill>
              <a:srgbClr val="83C5BE"/>
            </a:solidFill>
            <a:prstDash val="solid"/>
            <a:round/>
            <a:headEnd len="med" w="med" type="oval"/>
            <a:tailEnd len="med" w="med" type="oval"/>
          </a:ln>
        </p:spPr>
      </p:cxnSp>
      <p:grpSp>
        <p:nvGrpSpPr>
          <p:cNvPr id="346" name="Google Shape;346;p20"/>
          <p:cNvGrpSpPr/>
          <p:nvPr/>
        </p:nvGrpSpPr>
        <p:grpSpPr>
          <a:xfrm>
            <a:off x="323344" y="1113590"/>
            <a:ext cx="467181" cy="476434"/>
            <a:chOff x="2410712" y="2415450"/>
            <a:chExt cx="312600" cy="312600"/>
          </a:xfrm>
        </p:grpSpPr>
        <p:sp>
          <p:nvSpPr>
            <p:cNvPr id="347" name="Google Shape;347;p2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20"/>
          <p:cNvSpPr txBox="1"/>
          <p:nvPr/>
        </p:nvSpPr>
        <p:spPr>
          <a:xfrm>
            <a:off x="780625" y="1140225"/>
            <a:ext cx="7684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rgbClr val="006D77"/>
                </a:solidFill>
                <a:highlight>
                  <a:srgbClr val="EDF9F9"/>
                </a:highlight>
                <a:latin typeface="Lora"/>
                <a:ea typeface="Lora"/>
                <a:cs typeface="Lora"/>
                <a:sym typeface="Lora"/>
              </a:rPr>
              <a:t>The Primary Survey (the priorities are the same for all the patients): </a:t>
            </a:r>
            <a:endParaRPr b="1" sz="1500">
              <a:solidFill>
                <a:srgbClr val="006D77"/>
              </a:solidFill>
              <a:highlight>
                <a:srgbClr val="EDF9F9"/>
              </a:highlight>
              <a:latin typeface="Lora"/>
              <a:ea typeface="Lora"/>
              <a:cs typeface="Lora"/>
              <a:sym typeface="Lora"/>
            </a:endParaRPr>
          </a:p>
        </p:txBody>
      </p:sp>
      <p:sp>
        <p:nvSpPr>
          <p:cNvPr id="350" name="Google Shape;350;p20"/>
          <p:cNvSpPr txBox="1"/>
          <p:nvPr/>
        </p:nvSpPr>
        <p:spPr>
          <a:xfrm>
            <a:off x="1178900" y="1691975"/>
            <a:ext cx="6258300" cy="213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u="sng">
                <a:latin typeface="Mada"/>
                <a:ea typeface="Mada"/>
                <a:cs typeface="Mada"/>
                <a:sym typeface="Mada"/>
              </a:rPr>
              <a:t>A</a:t>
            </a:r>
            <a:r>
              <a:rPr b="1" lang="en-GB">
                <a:latin typeface="Mada"/>
                <a:ea typeface="Mada"/>
                <a:cs typeface="Mada"/>
                <a:sym typeface="Mada"/>
              </a:rPr>
              <a:t>irway </a:t>
            </a:r>
            <a:endParaRPr b="1">
              <a:latin typeface="Mada"/>
              <a:ea typeface="Mada"/>
              <a:cs typeface="Mada"/>
              <a:sym typeface="Mada"/>
            </a:endParaRPr>
          </a:p>
          <a:p>
            <a:pPr indent="0" lvl="0" marL="0" rtl="0" algn="l">
              <a:lnSpc>
                <a:spcPct val="115000"/>
              </a:lnSpc>
              <a:spcBef>
                <a:spcPts val="0"/>
              </a:spcBef>
              <a:spcAft>
                <a:spcPts val="0"/>
              </a:spcAft>
              <a:buNone/>
            </a:pPr>
            <a:r>
              <a:rPr lang="en-GB" sz="1200">
                <a:latin typeface="Mada"/>
                <a:ea typeface="Mada"/>
                <a:cs typeface="Mada"/>
                <a:sym typeface="Mada"/>
              </a:rPr>
              <a:t>Establish patent airway and </a:t>
            </a:r>
            <a:r>
              <a:rPr b="1" lang="en-GB" sz="1200">
                <a:latin typeface="Mada"/>
                <a:ea typeface="Mada"/>
                <a:cs typeface="Mada"/>
                <a:sym typeface="Mada"/>
              </a:rPr>
              <a:t>protect c-spine </a:t>
            </a:r>
            <a:r>
              <a:rPr b="1" lang="en-GB" sz="1200">
                <a:solidFill>
                  <a:srgbClr val="6AA84F"/>
                </a:solidFill>
                <a:latin typeface="Mada"/>
                <a:ea typeface="Mada"/>
                <a:cs typeface="Mada"/>
                <a:sym typeface="Mada"/>
              </a:rPr>
              <a:t>with a collar</a:t>
            </a:r>
            <a:r>
              <a:rPr lang="en-GB" sz="1200">
                <a:latin typeface="Mada"/>
                <a:ea typeface="Mada"/>
                <a:cs typeface="Mada"/>
                <a:sym typeface="Mada"/>
              </a:rPr>
              <a:t> </a:t>
            </a:r>
            <a:r>
              <a:rPr lang="en-GB" sz="1200">
                <a:solidFill>
                  <a:srgbClr val="6AA84F"/>
                </a:solidFill>
                <a:latin typeface="Mada"/>
                <a:ea typeface="Mada"/>
                <a:cs typeface="Mada"/>
                <a:sym typeface="Mada"/>
              </a:rPr>
              <a:t>(Assume every pt has a C spine injury)</a:t>
            </a:r>
            <a:endParaRPr sz="1200">
              <a:solidFill>
                <a:srgbClr val="6AA84F"/>
              </a:solidFill>
              <a:latin typeface="Mada"/>
              <a:ea typeface="Mada"/>
              <a:cs typeface="Mada"/>
              <a:sym typeface="Mada"/>
            </a:endParaRPr>
          </a:p>
          <a:p>
            <a:pPr indent="0" lvl="0" marL="0" rtl="0" algn="just">
              <a:lnSpc>
                <a:spcPct val="115000"/>
              </a:lnSpc>
              <a:spcBef>
                <a:spcPts val="0"/>
              </a:spcBef>
              <a:spcAft>
                <a:spcPts val="0"/>
              </a:spcAft>
              <a:buNone/>
            </a:pPr>
            <a:r>
              <a:rPr lang="en-GB" sz="1000">
                <a:solidFill>
                  <a:srgbClr val="1C4588"/>
                </a:solidFill>
                <a:latin typeface="Mada"/>
                <a:ea typeface="Mada"/>
                <a:cs typeface="Mada"/>
                <a:sym typeface="Mada"/>
              </a:rPr>
              <a:t>(Establishing and securing the airway is always the first step in managing any patient with acute trauma or change in mental status. Altered mental status is the most common indication for intubation in trauma patients since unconscious patients can’t maintain their airways). </a:t>
            </a:r>
            <a:endParaRPr sz="1000">
              <a:solidFill>
                <a:srgbClr val="6AA84F"/>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highlight>
                  <a:srgbClr val="EDF9F9"/>
                </a:highlight>
                <a:latin typeface="Mada"/>
                <a:ea typeface="Mada"/>
                <a:cs typeface="Mada"/>
                <a:sym typeface="Mada"/>
              </a:rPr>
              <a:t>Basic</a:t>
            </a:r>
            <a:r>
              <a:rPr lang="en-GB" sz="1200">
                <a:highlight>
                  <a:srgbClr val="EDF9F9"/>
                </a:highlight>
                <a:latin typeface="Mada"/>
                <a:ea typeface="Mada"/>
                <a:cs typeface="Mada"/>
                <a:sym typeface="Mada"/>
              </a:rPr>
              <a:t> Airway Techniques:</a:t>
            </a:r>
            <a:endParaRPr sz="1200">
              <a:highlight>
                <a:srgbClr val="EDF9F9"/>
              </a:highlight>
              <a:latin typeface="Mada"/>
              <a:ea typeface="Mada"/>
              <a:cs typeface="Mada"/>
              <a:sym typeface="Mada"/>
            </a:endParaRPr>
          </a:p>
          <a:p>
            <a:pPr indent="-304800" lvl="0" marL="719999" rtl="0" algn="l">
              <a:lnSpc>
                <a:spcPct val="115000"/>
              </a:lnSpc>
              <a:spcBef>
                <a:spcPts val="0"/>
              </a:spcBef>
              <a:spcAft>
                <a:spcPts val="0"/>
              </a:spcAft>
              <a:buSzPts val="1200"/>
              <a:buFont typeface="Mada"/>
              <a:buChar char="○"/>
            </a:pPr>
            <a:r>
              <a:rPr b="1" lang="en-GB" sz="1200">
                <a:latin typeface="Mada"/>
                <a:ea typeface="Mada"/>
                <a:cs typeface="Mada"/>
                <a:sym typeface="Mada"/>
              </a:rPr>
              <a:t>Chin-lift Maneuver </a:t>
            </a:r>
            <a:endParaRPr b="1" sz="1200">
              <a:latin typeface="Mada"/>
              <a:ea typeface="Mada"/>
              <a:cs typeface="Mada"/>
              <a:sym typeface="Mada"/>
            </a:endParaRPr>
          </a:p>
          <a:p>
            <a:pPr indent="0" lvl="0" marL="457200" rtl="0" algn="l">
              <a:lnSpc>
                <a:spcPct val="115000"/>
              </a:lnSpc>
              <a:spcBef>
                <a:spcPts val="0"/>
              </a:spcBef>
              <a:spcAft>
                <a:spcPts val="0"/>
              </a:spcAft>
              <a:buNone/>
            </a:pPr>
            <a:r>
              <a:rPr lang="en-GB" sz="1200">
                <a:latin typeface="Mada"/>
                <a:ea typeface="Mada"/>
                <a:cs typeface="Mada"/>
                <a:sym typeface="Mada"/>
              </a:rPr>
              <a:t>         (</a:t>
            </a:r>
            <a:r>
              <a:rPr b="1" lang="en-GB" sz="1200">
                <a:latin typeface="Mada"/>
                <a:ea typeface="Mada"/>
                <a:cs typeface="Mada"/>
                <a:sym typeface="Mada"/>
              </a:rPr>
              <a:t>No head tilt! </a:t>
            </a:r>
            <a:r>
              <a:rPr b="1" baseline="30000" lang="en-GB" sz="1200">
                <a:latin typeface="Mada"/>
                <a:ea typeface="Mada"/>
                <a:cs typeface="Mada"/>
                <a:sym typeface="Mada"/>
              </a:rPr>
              <a:t>2</a:t>
            </a:r>
            <a:r>
              <a:rPr lang="en-GB" sz="1200">
                <a:latin typeface="Mada"/>
                <a:ea typeface="Mada"/>
                <a:cs typeface="Mada"/>
                <a:sym typeface="Mada"/>
              </a:rPr>
              <a:t>)</a:t>
            </a:r>
            <a:endParaRPr sz="1200">
              <a:latin typeface="Mada"/>
              <a:ea typeface="Mada"/>
              <a:cs typeface="Mada"/>
              <a:sym typeface="Mada"/>
            </a:endParaRPr>
          </a:p>
          <a:p>
            <a:pPr indent="-304800" lvl="0" marL="719999" rtl="0" algn="l">
              <a:lnSpc>
                <a:spcPct val="115000"/>
              </a:lnSpc>
              <a:spcBef>
                <a:spcPts val="0"/>
              </a:spcBef>
              <a:spcAft>
                <a:spcPts val="0"/>
              </a:spcAft>
              <a:buSzPts val="1200"/>
              <a:buFont typeface="Mada"/>
              <a:buChar char="○"/>
            </a:pPr>
            <a:r>
              <a:rPr b="1" lang="en-GB" sz="1200">
                <a:latin typeface="Mada"/>
                <a:ea typeface="Mada"/>
                <a:cs typeface="Mada"/>
                <a:sym typeface="Mada"/>
              </a:rPr>
              <a:t>Jaw-thrust Maneuver</a:t>
            </a:r>
            <a:endParaRPr b="1" sz="1200">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p:txBody>
      </p:sp>
      <p:sp>
        <p:nvSpPr>
          <p:cNvPr id="351" name="Google Shape;351;p20"/>
          <p:cNvSpPr/>
          <p:nvPr/>
        </p:nvSpPr>
        <p:spPr>
          <a:xfrm>
            <a:off x="451414" y="1737838"/>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0"/>
          <p:cNvSpPr txBox="1"/>
          <p:nvPr/>
        </p:nvSpPr>
        <p:spPr>
          <a:xfrm>
            <a:off x="525515" y="1799050"/>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1D2542"/>
                </a:solidFill>
                <a:latin typeface="Life Savers"/>
                <a:ea typeface="Life Savers"/>
                <a:cs typeface="Life Savers"/>
                <a:sym typeface="Life Savers"/>
              </a:rPr>
              <a:t>A</a:t>
            </a:r>
            <a:endParaRPr b="1" sz="2000">
              <a:solidFill>
                <a:srgbClr val="1D2542"/>
              </a:solidFill>
              <a:latin typeface="Life Savers"/>
              <a:ea typeface="Life Savers"/>
              <a:cs typeface="Life Savers"/>
              <a:sym typeface="Life Savers"/>
            </a:endParaRPr>
          </a:p>
        </p:txBody>
      </p:sp>
      <p:cxnSp>
        <p:nvCxnSpPr>
          <p:cNvPr id="353" name="Google Shape;353;p20"/>
          <p:cNvCxnSpPr/>
          <p:nvPr/>
        </p:nvCxnSpPr>
        <p:spPr>
          <a:xfrm>
            <a:off x="1512741" y="7877125"/>
            <a:ext cx="4698000" cy="6900"/>
          </a:xfrm>
          <a:prstGeom prst="straightConnector1">
            <a:avLst/>
          </a:prstGeom>
          <a:noFill/>
          <a:ln cap="flat" cmpd="sng" w="19050">
            <a:solidFill>
              <a:srgbClr val="7ECCC6"/>
            </a:solidFill>
            <a:prstDash val="dash"/>
            <a:round/>
            <a:headEnd len="med" w="med" type="none"/>
            <a:tailEnd len="med" w="med" type="none"/>
          </a:ln>
        </p:spPr>
      </p:cxnSp>
      <p:cxnSp>
        <p:nvCxnSpPr>
          <p:cNvPr id="354" name="Google Shape;354;p20"/>
          <p:cNvCxnSpPr/>
          <p:nvPr/>
        </p:nvCxnSpPr>
        <p:spPr>
          <a:xfrm>
            <a:off x="1426650" y="13664786"/>
            <a:ext cx="2273100" cy="0"/>
          </a:xfrm>
          <a:prstGeom prst="straightConnector1">
            <a:avLst/>
          </a:prstGeom>
          <a:noFill/>
          <a:ln cap="flat" cmpd="sng" w="19050">
            <a:solidFill>
              <a:srgbClr val="7ECCC6"/>
            </a:solidFill>
            <a:prstDash val="dash"/>
            <a:round/>
            <a:headEnd len="med" w="med" type="none"/>
            <a:tailEnd len="med" w="med" type="none"/>
          </a:ln>
        </p:spPr>
      </p:cxnSp>
      <p:sp>
        <p:nvSpPr>
          <p:cNvPr id="355" name="Google Shape;355;p20"/>
          <p:cNvSpPr txBox="1"/>
          <p:nvPr/>
        </p:nvSpPr>
        <p:spPr>
          <a:xfrm>
            <a:off x="4104150" y="2815750"/>
            <a:ext cx="3333000" cy="290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highlight>
                  <a:srgbClr val="EDF9F9"/>
                </a:highlight>
                <a:latin typeface="Mada"/>
                <a:ea typeface="Mada"/>
                <a:cs typeface="Mada"/>
                <a:sym typeface="Mada"/>
              </a:rPr>
              <a:t>Advanced</a:t>
            </a:r>
            <a:r>
              <a:rPr lang="en-GB" sz="1200">
                <a:highlight>
                  <a:srgbClr val="EDF9F9"/>
                </a:highlight>
                <a:latin typeface="Mada"/>
                <a:ea typeface="Mada"/>
                <a:cs typeface="Mada"/>
                <a:sym typeface="Mada"/>
              </a:rPr>
              <a:t> Airway Techniques </a:t>
            </a:r>
            <a:r>
              <a:rPr baseline="30000" lang="en-GB" sz="1200">
                <a:highlight>
                  <a:srgbClr val="EDF9F9"/>
                </a:highlight>
                <a:latin typeface="Mada"/>
                <a:ea typeface="Mada"/>
                <a:cs typeface="Mada"/>
                <a:sym typeface="Mada"/>
              </a:rPr>
              <a:t>3</a:t>
            </a:r>
            <a:r>
              <a:rPr lang="en-GB" sz="1200">
                <a:highlight>
                  <a:srgbClr val="EDF9F9"/>
                </a:highlight>
                <a:latin typeface="Mada"/>
                <a:ea typeface="Mada"/>
                <a:cs typeface="Mada"/>
                <a:sym typeface="Mada"/>
              </a:rPr>
              <a:t>:</a:t>
            </a:r>
            <a:endParaRPr sz="1200">
              <a:highlight>
                <a:srgbClr val="EDF9F9"/>
              </a:highlight>
              <a:latin typeface="Mada"/>
              <a:ea typeface="Mada"/>
              <a:cs typeface="Mada"/>
              <a:sym typeface="Mada"/>
            </a:endParaRPr>
          </a:p>
          <a:p>
            <a:pPr indent="-304800" lvl="0" marL="719999" rtl="0" algn="l">
              <a:lnSpc>
                <a:spcPct val="115000"/>
              </a:lnSpc>
              <a:spcBef>
                <a:spcPts val="0"/>
              </a:spcBef>
              <a:spcAft>
                <a:spcPts val="0"/>
              </a:spcAft>
              <a:buSzPts val="1200"/>
              <a:buFont typeface="Mada"/>
              <a:buChar char="○"/>
            </a:pPr>
            <a:r>
              <a:rPr b="1" lang="en-GB" sz="1200">
                <a:latin typeface="Mada"/>
                <a:ea typeface="Mada"/>
                <a:cs typeface="Mada"/>
                <a:sym typeface="Mada"/>
              </a:rPr>
              <a:t>Orotracheal intubation</a:t>
            </a:r>
            <a:r>
              <a:rPr lang="en-GB" sz="1200">
                <a:latin typeface="Mada"/>
                <a:ea typeface="Mada"/>
                <a:cs typeface="Mada"/>
                <a:sym typeface="Mada"/>
              </a:rPr>
              <a:t> </a:t>
            </a:r>
            <a:r>
              <a:rPr baseline="30000" lang="en-GB" sz="1200">
                <a:latin typeface="Mada"/>
                <a:ea typeface="Mada"/>
                <a:cs typeface="Mada"/>
                <a:sym typeface="Mada"/>
              </a:rPr>
              <a:t>4</a:t>
            </a:r>
            <a:r>
              <a:rPr lang="en-GB" sz="1200">
                <a:latin typeface="Mada"/>
                <a:ea typeface="Mada"/>
                <a:cs typeface="Mada"/>
                <a:sym typeface="Mada"/>
              </a:rPr>
              <a:t>:</a:t>
            </a:r>
            <a:endParaRPr sz="1200">
              <a:latin typeface="Mada"/>
              <a:ea typeface="Mada"/>
              <a:cs typeface="Mada"/>
              <a:sym typeface="Mada"/>
            </a:endParaRPr>
          </a:p>
          <a:p>
            <a:pPr indent="0" lvl="0" marL="457200" rtl="0" algn="l">
              <a:lnSpc>
                <a:spcPct val="115000"/>
              </a:lnSpc>
              <a:spcBef>
                <a:spcPts val="0"/>
              </a:spcBef>
              <a:spcAft>
                <a:spcPts val="0"/>
              </a:spcAft>
              <a:buNone/>
            </a:pPr>
            <a:r>
              <a:rPr lang="en-GB" sz="1200">
                <a:latin typeface="Mada"/>
                <a:ea typeface="Mada"/>
                <a:cs typeface="Mada"/>
                <a:sym typeface="Mada"/>
              </a:rPr>
              <a:t>         </a:t>
            </a:r>
            <a:r>
              <a:rPr lang="en-GB" sz="1200">
                <a:latin typeface="Mada"/>
                <a:ea typeface="Mada"/>
                <a:cs typeface="Mada"/>
                <a:sym typeface="Mada"/>
              </a:rPr>
              <a:t>The definitive airway control.</a:t>
            </a:r>
            <a:endParaRPr sz="1200">
              <a:latin typeface="Mada"/>
              <a:ea typeface="Mada"/>
              <a:cs typeface="Mada"/>
              <a:sym typeface="Mada"/>
            </a:endParaRPr>
          </a:p>
          <a:p>
            <a:pPr indent="-304800" lvl="0" marL="719999" rtl="0" algn="l">
              <a:lnSpc>
                <a:spcPct val="115000"/>
              </a:lnSpc>
              <a:spcBef>
                <a:spcPts val="0"/>
              </a:spcBef>
              <a:spcAft>
                <a:spcPts val="0"/>
              </a:spcAft>
              <a:buSzPts val="1200"/>
              <a:buFont typeface="Mada"/>
              <a:buChar char="○"/>
            </a:pPr>
            <a:r>
              <a:rPr lang="en-GB" sz="1200">
                <a:latin typeface="Mada"/>
                <a:ea typeface="Mada"/>
                <a:cs typeface="Mada"/>
                <a:sym typeface="Mada"/>
              </a:rPr>
              <a:t>In case of failure → surgical airway </a:t>
            </a:r>
            <a:r>
              <a:rPr b="1" lang="en-GB" sz="1200">
                <a:solidFill>
                  <a:srgbClr val="6AA84F"/>
                </a:solidFill>
                <a:latin typeface="Mada"/>
                <a:ea typeface="Mada"/>
                <a:cs typeface="Mada"/>
                <a:sym typeface="Mada"/>
              </a:rPr>
              <a:t>(</a:t>
            </a:r>
            <a:r>
              <a:rPr b="1" lang="en-GB" sz="1200">
                <a:solidFill>
                  <a:srgbClr val="6AA84F"/>
                </a:solidFill>
                <a:latin typeface="Mada"/>
                <a:ea typeface="Mada"/>
                <a:cs typeface="Mada"/>
                <a:sym typeface="Mada"/>
              </a:rPr>
              <a:t>Cricothyroidotomy</a:t>
            </a:r>
            <a:r>
              <a:rPr b="1" lang="en-GB" sz="1200">
                <a:solidFill>
                  <a:srgbClr val="6AA84F"/>
                </a:solidFill>
                <a:latin typeface="Mada"/>
                <a:ea typeface="Mada"/>
                <a:cs typeface="Mada"/>
                <a:sym typeface="Mada"/>
              </a:rPr>
              <a:t> </a:t>
            </a:r>
            <a:r>
              <a:rPr b="1" baseline="30000" lang="en-GB" sz="1200">
                <a:solidFill>
                  <a:srgbClr val="6AA84F"/>
                </a:solidFill>
                <a:latin typeface="Mada"/>
                <a:ea typeface="Mada"/>
                <a:cs typeface="Mada"/>
                <a:sym typeface="Mada"/>
              </a:rPr>
              <a:t>5</a:t>
            </a:r>
            <a:r>
              <a:rPr b="1" lang="en-GB" sz="1200">
                <a:solidFill>
                  <a:srgbClr val="6AA84F"/>
                </a:solidFill>
                <a:latin typeface="Mada"/>
                <a:ea typeface="Mada"/>
                <a:cs typeface="Mada"/>
                <a:sym typeface="Mada"/>
              </a:rPr>
              <a:t>)</a:t>
            </a:r>
            <a:r>
              <a:rPr b="1" lang="en-GB" sz="1200">
                <a:latin typeface="Mada"/>
                <a:ea typeface="Mada"/>
                <a:cs typeface="Mada"/>
                <a:sym typeface="Mada"/>
              </a:rPr>
              <a:t>.</a:t>
            </a:r>
            <a:endParaRPr b="1" sz="1200">
              <a:latin typeface="Mada"/>
              <a:ea typeface="Mada"/>
              <a:cs typeface="Mada"/>
              <a:sym typeface="Mada"/>
            </a:endParaRPr>
          </a:p>
          <a:p>
            <a:pPr indent="-304800" lvl="0" marL="719999" rtl="0" algn="l">
              <a:lnSpc>
                <a:spcPct val="115000"/>
              </a:lnSpc>
              <a:spcBef>
                <a:spcPts val="0"/>
              </a:spcBef>
              <a:spcAft>
                <a:spcPts val="0"/>
              </a:spcAft>
              <a:buClr>
                <a:srgbClr val="999999"/>
              </a:buClr>
              <a:buSzPts val="1200"/>
              <a:buFont typeface="Mada"/>
              <a:buChar char="○"/>
            </a:pPr>
            <a:r>
              <a:rPr b="1" lang="en-GB" sz="1200">
                <a:solidFill>
                  <a:srgbClr val="999999"/>
                </a:solidFill>
                <a:latin typeface="Mada"/>
                <a:ea typeface="Mada"/>
                <a:cs typeface="Mada"/>
                <a:sym typeface="Mada"/>
              </a:rPr>
              <a:t>Nasotracheal intubation: </a:t>
            </a:r>
            <a:r>
              <a:rPr lang="en-GB" sz="1200">
                <a:solidFill>
                  <a:srgbClr val="999999"/>
                </a:solidFill>
                <a:latin typeface="Mada"/>
                <a:ea typeface="Mada"/>
                <a:cs typeface="Mada"/>
                <a:sym typeface="Mada"/>
              </a:rPr>
              <a:t>Nasotracheal intubation is indicated in any patient with spontaneous respirations or when orotracheal intubation is not feasible (e.g. in patients with limited mouth opening). However, it’s rarely used.</a:t>
            </a:r>
            <a:endParaRPr sz="1200">
              <a:solidFill>
                <a:srgbClr val="999999"/>
              </a:solidFill>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p:txBody>
      </p:sp>
      <p:pic>
        <p:nvPicPr>
          <p:cNvPr id="356" name="Google Shape;356;p20"/>
          <p:cNvPicPr preferRelativeResize="0"/>
          <p:nvPr/>
        </p:nvPicPr>
        <p:blipFill>
          <a:blip r:embed="rId4">
            <a:alphaModFix/>
          </a:blip>
          <a:stretch>
            <a:fillRect/>
          </a:stretch>
        </p:blipFill>
        <p:spPr>
          <a:xfrm>
            <a:off x="1063007" y="4228291"/>
            <a:ext cx="1245701" cy="1261716"/>
          </a:xfrm>
          <a:prstGeom prst="rect">
            <a:avLst/>
          </a:prstGeom>
          <a:noFill/>
          <a:ln>
            <a:noFill/>
          </a:ln>
        </p:spPr>
      </p:pic>
      <p:sp>
        <p:nvSpPr>
          <p:cNvPr id="357" name="Google Shape;357;p20"/>
          <p:cNvSpPr txBox="1"/>
          <p:nvPr/>
        </p:nvSpPr>
        <p:spPr>
          <a:xfrm>
            <a:off x="1362002" y="5308211"/>
            <a:ext cx="800100" cy="47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solidFill>
                  <a:srgbClr val="E29578"/>
                </a:solidFill>
                <a:latin typeface="Mada"/>
                <a:ea typeface="Mada"/>
                <a:cs typeface="Mada"/>
                <a:sym typeface="Mada"/>
              </a:rPr>
              <a:t>Chin-lift</a:t>
            </a:r>
            <a:r>
              <a:rPr b="1" lang="en-GB" sz="1200">
                <a:solidFill>
                  <a:srgbClr val="E29578"/>
                </a:solidFill>
                <a:latin typeface="Mada"/>
                <a:ea typeface="Mada"/>
                <a:cs typeface="Mada"/>
                <a:sym typeface="Mada"/>
              </a:rPr>
              <a:t> </a:t>
            </a:r>
            <a:endParaRPr b="1">
              <a:solidFill>
                <a:srgbClr val="E29578"/>
              </a:solidFill>
            </a:endParaRPr>
          </a:p>
        </p:txBody>
      </p:sp>
      <p:sp>
        <p:nvSpPr>
          <p:cNvPr id="358" name="Google Shape;358;p20"/>
          <p:cNvSpPr txBox="1"/>
          <p:nvPr/>
        </p:nvSpPr>
        <p:spPr>
          <a:xfrm>
            <a:off x="2553740" y="5285573"/>
            <a:ext cx="1550400" cy="399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solidFill>
                  <a:srgbClr val="E29578"/>
                </a:solidFill>
                <a:latin typeface="Mada"/>
                <a:ea typeface="Mada"/>
                <a:cs typeface="Mada"/>
                <a:sym typeface="Mada"/>
              </a:rPr>
              <a:t>Jaw-thrust </a:t>
            </a:r>
            <a:endParaRPr b="1" sz="1000">
              <a:solidFill>
                <a:srgbClr val="E29578"/>
              </a:solidFill>
              <a:latin typeface="Mada"/>
              <a:ea typeface="Mada"/>
              <a:cs typeface="Mada"/>
              <a:sym typeface="Mada"/>
            </a:endParaRPr>
          </a:p>
          <a:p>
            <a:pPr indent="0" lvl="0" marL="0" rtl="0" algn="ctr">
              <a:lnSpc>
                <a:spcPct val="115000"/>
              </a:lnSpc>
              <a:spcBef>
                <a:spcPts val="0"/>
              </a:spcBef>
              <a:spcAft>
                <a:spcPts val="0"/>
              </a:spcAft>
              <a:buNone/>
            </a:pPr>
            <a:r>
              <a:rPr b="1" lang="en-GB" sz="1000">
                <a:solidFill>
                  <a:srgbClr val="E29578"/>
                </a:solidFill>
                <a:latin typeface="Mada"/>
                <a:ea typeface="Mada"/>
                <a:cs typeface="Mada"/>
                <a:sym typeface="Mada"/>
              </a:rPr>
              <a:t>(</a:t>
            </a:r>
            <a:r>
              <a:rPr b="1" lang="en-GB" sz="1000">
                <a:solidFill>
                  <a:srgbClr val="6AA84F"/>
                </a:solidFill>
                <a:latin typeface="Mada"/>
                <a:ea typeface="Mada"/>
                <a:cs typeface="Mada"/>
                <a:sym typeface="Mada"/>
              </a:rPr>
              <a:t>better than chin-lift</a:t>
            </a:r>
            <a:r>
              <a:rPr b="1" lang="en-GB" sz="1000">
                <a:solidFill>
                  <a:srgbClr val="E29578"/>
                </a:solidFill>
                <a:latin typeface="Mada"/>
                <a:ea typeface="Mada"/>
                <a:cs typeface="Mada"/>
                <a:sym typeface="Mada"/>
              </a:rPr>
              <a:t>)</a:t>
            </a:r>
            <a:endParaRPr b="1" sz="1200"/>
          </a:p>
        </p:txBody>
      </p:sp>
      <p:pic>
        <p:nvPicPr>
          <p:cNvPr id="359" name="Google Shape;359;p20"/>
          <p:cNvPicPr preferRelativeResize="0"/>
          <p:nvPr/>
        </p:nvPicPr>
        <p:blipFill>
          <a:blip r:embed="rId5">
            <a:alphaModFix/>
          </a:blip>
          <a:stretch>
            <a:fillRect/>
          </a:stretch>
        </p:blipFill>
        <p:spPr>
          <a:xfrm>
            <a:off x="6091616" y="6546324"/>
            <a:ext cx="1401200" cy="1148155"/>
          </a:xfrm>
          <a:prstGeom prst="rect">
            <a:avLst/>
          </a:prstGeom>
          <a:noFill/>
          <a:ln cap="flat" cmpd="sng" w="9525">
            <a:solidFill>
              <a:srgbClr val="000000"/>
            </a:solidFill>
            <a:prstDash val="solid"/>
            <a:round/>
            <a:headEnd len="sm" w="sm" type="none"/>
            <a:tailEnd len="sm" w="sm" type="none"/>
          </a:ln>
        </p:spPr>
      </p:pic>
      <p:pic>
        <p:nvPicPr>
          <p:cNvPr id="360" name="Google Shape;360;p20"/>
          <p:cNvPicPr preferRelativeResize="0"/>
          <p:nvPr/>
        </p:nvPicPr>
        <p:blipFill>
          <a:blip r:embed="rId6">
            <a:alphaModFix/>
          </a:blip>
          <a:stretch>
            <a:fillRect/>
          </a:stretch>
        </p:blipFill>
        <p:spPr>
          <a:xfrm>
            <a:off x="603824" y="6299435"/>
            <a:ext cx="265185" cy="242925"/>
          </a:xfrm>
          <a:prstGeom prst="rect">
            <a:avLst/>
          </a:prstGeom>
          <a:noFill/>
          <a:ln>
            <a:noFill/>
          </a:ln>
        </p:spPr>
      </p:pic>
      <p:sp>
        <p:nvSpPr>
          <p:cNvPr id="361" name="Google Shape;361;p20"/>
          <p:cNvSpPr txBox="1"/>
          <p:nvPr/>
        </p:nvSpPr>
        <p:spPr>
          <a:xfrm>
            <a:off x="850350" y="6231375"/>
            <a:ext cx="5241300" cy="138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latin typeface="Mada"/>
                <a:ea typeface="Mada"/>
                <a:cs typeface="Mada"/>
                <a:sym typeface="Mada"/>
              </a:rPr>
              <a:t>Pitfalls </a:t>
            </a:r>
            <a:endParaRPr b="1">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Occult airway injury. </a:t>
            </a:r>
            <a:endParaRPr baseline="30000"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Progressive loss of airway </a:t>
            </a:r>
            <a:r>
              <a:rPr lang="en-GB" sz="1000">
                <a:solidFill>
                  <a:srgbClr val="6AA84F"/>
                </a:solidFill>
                <a:latin typeface="Mada"/>
                <a:ea typeface="Mada"/>
                <a:cs typeface="Mada"/>
                <a:sym typeface="Mada"/>
              </a:rPr>
              <a:t>(</a:t>
            </a:r>
            <a:r>
              <a:rPr lang="en-GB" sz="1000">
                <a:solidFill>
                  <a:srgbClr val="6AA84F"/>
                </a:solidFill>
                <a:latin typeface="Mada"/>
                <a:ea typeface="Mada"/>
                <a:cs typeface="Mada"/>
                <a:sym typeface="Mada"/>
              </a:rPr>
              <a:t>E.g. bleeding in the neck that’s slowly pressing on the trachea and with time you’ll notice that the patient is having breathing difficulties.)</a:t>
            </a:r>
            <a:endParaRPr baseline="30000" sz="10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Equipment failure.</a:t>
            </a:r>
            <a:r>
              <a:rPr lang="en-GB" sz="1000">
                <a:solidFill>
                  <a:srgbClr val="6AA84F"/>
                </a:solidFill>
                <a:latin typeface="Mada"/>
                <a:ea typeface="Mada"/>
                <a:cs typeface="Mada"/>
                <a:sym typeface="Mada"/>
              </a:rPr>
              <a:t>(</a:t>
            </a:r>
            <a:r>
              <a:rPr lang="en-GB" sz="1000">
                <a:solidFill>
                  <a:srgbClr val="6AA84F"/>
                </a:solidFill>
                <a:latin typeface="Mada"/>
                <a:ea typeface="Mada"/>
                <a:cs typeface="Mada"/>
                <a:sym typeface="Mada"/>
              </a:rPr>
              <a:t>E.g. you want to light up your laryngoscope but the battery is out)</a:t>
            </a:r>
            <a:endParaRPr baseline="30000" sz="10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Inability to intubate.</a:t>
            </a:r>
            <a:endParaRPr sz="1200">
              <a:latin typeface="Mada"/>
              <a:ea typeface="Mada"/>
              <a:cs typeface="Mada"/>
              <a:sym typeface="Mada"/>
            </a:endParaRPr>
          </a:p>
        </p:txBody>
      </p:sp>
      <p:sp>
        <p:nvSpPr>
          <p:cNvPr id="362" name="Google Shape;362;p20"/>
          <p:cNvSpPr/>
          <p:nvPr/>
        </p:nvSpPr>
        <p:spPr>
          <a:xfrm>
            <a:off x="37875" y="8062950"/>
            <a:ext cx="7513800" cy="25308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b" bIns="91425" lIns="91425" spcFirstLastPara="1" rIns="91425" wrap="square" tIns="91425">
            <a:noAutofit/>
          </a:bodyPr>
          <a:lstStyle/>
          <a:p>
            <a:pPr indent="0" lvl="0" marL="0" rtl="0" algn="just">
              <a:lnSpc>
                <a:spcPct val="115000"/>
              </a:lnSpc>
              <a:spcBef>
                <a:spcPts val="0"/>
              </a:spcBef>
              <a:spcAft>
                <a:spcPts val="0"/>
              </a:spcAft>
              <a:buNone/>
            </a:pPr>
            <a:r>
              <a:rPr lang="en-GB" sz="800">
                <a:solidFill>
                  <a:srgbClr val="6AA84F"/>
                </a:solidFill>
                <a:latin typeface="Mada"/>
                <a:ea typeface="Mada"/>
                <a:cs typeface="Mada"/>
                <a:sym typeface="Mada"/>
              </a:rPr>
              <a:t>1. </a:t>
            </a:r>
            <a:r>
              <a:rPr lang="en-GB" sz="800">
                <a:solidFill>
                  <a:srgbClr val="6AA84F"/>
                </a:solidFill>
                <a:latin typeface="Mada"/>
                <a:ea typeface="Mada"/>
                <a:cs typeface="Mada"/>
                <a:sym typeface="Mada"/>
              </a:rPr>
              <a:t>ATLS provides a structured approach to trauma patients with standard Algorithms of care. It provides a guide for assessment and resuscitation to save the patient’s life. However, judgment is required to determine which procedure is needed to save the patient from death. The goal is to provide initial care during the golden hour (window of opportunity which has the greatest impact on morbidity and mortality).</a:t>
            </a:r>
            <a:endParaRPr sz="800">
              <a:solidFill>
                <a:srgbClr val="6AA84F"/>
              </a:solidFill>
              <a:latin typeface="Mada"/>
              <a:ea typeface="Mada"/>
              <a:cs typeface="Mada"/>
              <a:sym typeface="Mada"/>
            </a:endParaRPr>
          </a:p>
          <a:p>
            <a:pPr indent="0" lvl="0" marL="0" rtl="0" algn="just">
              <a:lnSpc>
                <a:spcPct val="115000"/>
              </a:lnSpc>
              <a:spcBef>
                <a:spcPts val="0"/>
              </a:spcBef>
              <a:spcAft>
                <a:spcPts val="0"/>
              </a:spcAft>
              <a:buNone/>
            </a:pPr>
            <a:r>
              <a:rPr lang="en-GB" sz="800">
                <a:solidFill>
                  <a:srgbClr val="6AA84F"/>
                </a:solidFill>
                <a:latin typeface="Mada"/>
                <a:ea typeface="Mada"/>
                <a:cs typeface="Mada"/>
                <a:sym typeface="Mada"/>
              </a:rPr>
              <a:t>2. To avoid further damage in case the patient had a cervical injury. Bc if the patient had a C-Spine injury and you did a head tilt the patient will be quadriplegic and</a:t>
            </a:r>
            <a:endParaRPr sz="800">
              <a:solidFill>
                <a:srgbClr val="6AA84F"/>
              </a:solidFill>
              <a:latin typeface="Mada"/>
              <a:ea typeface="Mada"/>
              <a:cs typeface="Mada"/>
              <a:sym typeface="Mada"/>
            </a:endParaRPr>
          </a:p>
          <a:p>
            <a:pPr indent="0" lvl="0" marL="0" rtl="0" algn="just">
              <a:lnSpc>
                <a:spcPct val="115000"/>
              </a:lnSpc>
              <a:spcBef>
                <a:spcPts val="0"/>
              </a:spcBef>
              <a:spcAft>
                <a:spcPts val="0"/>
              </a:spcAft>
              <a:buNone/>
            </a:pPr>
            <a:r>
              <a:rPr lang="en-GB" sz="800">
                <a:solidFill>
                  <a:srgbClr val="6AA84F"/>
                </a:solidFill>
                <a:latin typeface="Mada"/>
                <a:ea typeface="Mada"/>
                <a:cs typeface="Mada"/>
                <a:sym typeface="Mada"/>
              </a:rPr>
              <a:t> the innervation to the diaphragm will be lost.</a:t>
            </a:r>
            <a:endParaRPr sz="800">
              <a:solidFill>
                <a:srgbClr val="6AA84F"/>
              </a:solidFill>
              <a:latin typeface="Mada"/>
              <a:ea typeface="Mada"/>
              <a:cs typeface="Mada"/>
              <a:sym typeface="Mada"/>
            </a:endParaRPr>
          </a:p>
          <a:p>
            <a:pPr indent="0" lvl="0" marL="0" rtl="0" algn="just">
              <a:lnSpc>
                <a:spcPct val="115000"/>
              </a:lnSpc>
              <a:spcBef>
                <a:spcPts val="0"/>
              </a:spcBef>
              <a:spcAft>
                <a:spcPts val="0"/>
              </a:spcAft>
              <a:buClr>
                <a:schemeClr val="dk1"/>
              </a:buClr>
              <a:buSzPts val="1100"/>
              <a:buFont typeface="Arial"/>
              <a:buNone/>
            </a:pPr>
            <a:r>
              <a:rPr lang="en-GB" sz="800">
                <a:solidFill>
                  <a:srgbClr val="1C4588"/>
                </a:solidFill>
                <a:latin typeface="Mada"/>
                <a:ea typeface="Mada"/>
                <a:cs typeface="Mada"/>
                <a:sym typeface="Mada"/>
              </a:rPr>
              <a:t>- The patency of the airway is first assessed by direct inspection, identifying and removing obstructions. Noisy breathing, snoring or stridor implies airway obstruction. The most common cause of airway obstruction is a reduced conscious level, with the tongue falling back and blocking the oropharynx. Airway clearance, together with the ‘chin-lift’ or ‘jaw-thrust’ manoeuvres, will correct this.</a:t>
            </a:r>
            <a:endParaRPr sz="800">
              <a:solidFill>
                <a:srgbClr val="6AA84F"/>
              </a:solidFill>
              <a:latin typeface="Mada"/>
              <a:ea typeface="Mada"/>
              <a:cs typeface="Mada"/>
              <a:sym typeface="Mada"/>
            </a:endParaRPr>
          </a:p>
          <a:p>
            <a:pPr indent="0" lvl="0" marL="0" rtl="0" algn="just">
              <a:lnSpc>
                <a:spcPct val="115000"/>
              </a:lnSpc>
              <a:spcBef>
                <a:spcPts val="0"/>
              </a:spcBef>
              <a:spcAft>
                <a:spcPts val="0"/>
              </a:spcAft>
              <a:buNone/>
            </a:pPr>
            <a:r>
              <a:rPr lang="en-GB" sz="800">
                <a:solidFill>
                  <a:srgbClr val="1C4588"/>
                </a:solidFill>
                <a:latin typeface="Mada"/>
                <a:ea typeface="Mada"/>
                <a:cs typeface="Mada"/>
                <a:sym typeface="Mada"/>
              </a:rPr>
              <a:t>3. </a:t>
            </a:r>
            <a:r>
              <a:rPr lang="en-GB" sz="800">
                <a:solidFill>
                  <a:srgbClr val="1C4588"/>
                </a:solidFill>
                <a:latin typeface="Mada"/>
                <a:ea typeface="Mada"/>
                <a:cs typeface="Mada"/>
                <a:sym typeface="Mada"/>
              </a:rPr>
              <a:t>Advanced airway techniques are required when: protective airway reflexes are absent (usually caused by altered consciousness), basic techniques are unable to cope with current or predicted airway compromise (e.g. major facial or burns/inhalation injury), there is a need for controlled ventilation (e.g. head and/or chest injury).</a:t>
            </a:r>
            <a:endParaRPr sz="800">
              <a:solidFill>
                <a:srgbClr val="1C4588"/>
              </a:solidFill>
              <a:latin typeface="Mada"/>
              <a:ea typeface="Mada"/>
              <a:cs typeface="Mada"/>
              <a:sym typeface="Mada"/>
            </a:endParaRPr>
          </a:p>
          <a:p>
            <a:pPr indent="0" lvl="0" marL="0" rtl="0" algn="just">
              <a:lnSpc>
                <a:spcPct val="115000"/>
              </a:lnSpc>
              <a:spcBef>
                <a:spcPts val="0"/>
              </a:spcBef>
              <a:spcAft>
                <a:spcPts val="0"/>
              </a:spcAft>
              <a:buNone/>
            </a:pPr>
            <a:r>
              <a:rPr lang="en-GB" sz="800">
                <a:solidFill>
                  <a:srgbClr val="1C4588"/>
                </a:solidFill>
                <a:latin typeface="Mada"/>
                <a:ea typeface="Mada"/>
                <a:cs typeface="Mada"/>
                <a:sym typeface="Mada"/>
              </a:rPr>
              <a:t>4</a:t>
            </a:r>
            <a:r>
              <a:rPr b="1" lang="en-GB" sz="800">
                <a:solidFill>
                  <a:srgbClr val="1C4588"/>
                </a:solidFill>
                <a:latin typeface="Mada"/>
                <a:ea typeface="Mada"/>
                <a:cs typeface="Mada"/>
                <a:sym typeface="Mada"/>
              </a:rPr>
              <a:t>. Orotracheal intubation</a:t>
            </a:r>
            <a:r>
              <a:rPr lang="en-GB" sz="800">
                <a:solidFill>
                  <a:srgbClr val="1C4588"/>
                </a:solidFill>
                <a:latin typeface="Mada"/>
                <a:ea typeface="Mada"/>
                <a:cs typeface="Mada"/>
                <a:sym typeface="Mada"/>
              </a:rPr>
              <a:t> is the advanced airway technique of choice, It protects the airway from aspiration of vomit or blood, and allows ventilation with controlled levels of oxygen and airway suctioning to remove debris. It does, however, require expertise in using anaesthetic and neuromuscular paralyzing  agents.(prior to intubation,  the patient is pre-oxygenated and must be carefully monitored throughout the process.)</a:t>
            </a:r>
            <a:endParaRPr sz="800">
              <a:solidFill>
                <a:srgbClr val="1C4588"/>
              </a:solidFill>
              <a:latin typeface="Mada"/>
              <a:ea typeface="Mada"/>
              <a:cs typeface="Mada"/>
              <a:sym typeface="Mada"/>
            </a:endParaRPr>
          </a:p>
          <a:p>
            <a:pPr indent="0" lvl="0" marL="0" rtl="0" algn="just">
              <a:lnSpc>
                <a:spcPct val="115000"/>
              </a:lnSpc>
              <a:spcBef>
                <a:spcPts val="0"/>
              </a:spcBef>
              <a:spcAft>
                <a:spcPts val="0"/>
              </a:spcAft>
              <a:buNone/>
            </a:pPr>
            <a:r>
              <a:rPr lang="en-GB" sz="800">
                <a:solidFill>
                  <a:srgbClr val="1C4588"/>
                </a:solidFill>
                <a:latin typeface="Mada"/>
                <a:ea typeface="Mada"/>
                <a:cs typeface="Mada"/>
                <a:sym typeface="Mada"/>
              </a:rPr>
              <a:t>5. Surgical </a:t>
            </a:r>
            <a:r>
              <a:rPr b="1" lang="en-GB" sz="800">
                <a:solidFill>
                  <a:srgbClr val="1C4588"/>
                </a:solidFill>
                <a:latin typeface="Mada"/>
                <a:ea typeface="Mada"/>
                <a:cs typeface="Mada"/>
                <a:sym typeface="Mada"/>
              </a:rPr>
              <a:t>cricothyroidotomy</a:t>
            </a:r>
            <a:r>
              <a:rPr lang="en-GB" sz="800">
                <a:solidFill>
                  <a:srgbClr val="1C4588"/>
                </a:solidFill>
                <a:latin typeface="Mada"/>
                <a:ea typeface="Mada"/>
                <a:cs typeface="Mada"/>
                <a:sym typeface="Mada"/>
              </a:rPr>
              <a:t> is performed by making an incision that extends through the cricothyroid membrane and inserting a tracheostomy tube. </a:t>
            </a:r>
            <a:endParaRPr sz="800">
              <a:solidFill>
                <a:srgbClr val="1C4588"/>
              </a:solidFill>
              <a:latin typeface="Mada"/>
              <a:ea typeface="Mada"/>
              <a:cs typeface="Mada"/>
              <a:sym typeface="Mada"/>
            </a:endParaRPr>
          </a:p>
          <a:p>
            <a:pPr indent="0" lvl="0" marL="0" rtl="0" algn="just">
              <a:lnSpc>
                <a:spcPct val="115000"/>
              </a:lnSpc>
              <a:spcBef>
                <a:spcPts val="0"/>
              </a:spcBef>
              <a:spcAft>
                <a:spcPts val="0"/>
              </a:spcAft>
              <a:buNone/>
            </a:pPr>
            <a:r>
              <a:rPr lang="en-GB" sz="800">
                <a:solidFill>
                  <a:srgbClr val="1C4588"/>
                </a:solidFill>
                <a:latin typeface="Mada"/>
                <a:ea typeface="Mada"/>
                <a:cs typeface="Mada"/>
                <a:sym typeface="Mada"/>
              </a:rPr>
              <a:t>Used for patients in whom attempts of intubation have </a:t>
            </a:r>
            <a:r>
              <a:rPr b="1" lang="en-GB" sz="800">
                <a:solidFill>
                  <a:srgbClr val="1C4588"/>
                </a:solidFill>
                <a:latin typeface="Mada"/>
                <a:ea typeface="Mada"/>
                <a:cs typeface="Mada"/>
                <a:sym typeface="Mada"/>
              </a:rPr>
              <a:t>failed</a:t>
            </a:r>
            <a:r>
              <a:rPr lang="en-GB" sz="800">
                <a:solidFill>
                  <a:srgbClr val="1C4588"/>
                </a:solidFill>
                <a:latin typeface="Mada"/>
                <a:ea typeface="Mada"/>
                <a:cs typeface="Mada"/>
                <a:sym typeface="Mada"/>
              </a:rPr>
              <a:t> or who are precluded from intubation due to </a:t>
            </a:r>
            <a:r>
              <a:rPr b="1" lang="en-GB" sz="800">
                <a:solidFill>
                  <a:srgbClr val="1C4588"/>
                </a:solidFill>
                <a:latin typeface="Mada"/>
                <a:ea typeface="Mada"/>
                <a:cs typeface="Mada"/>
                <a:sym typeface="Mada"/>
              </a:rPr>
              <a:t>extensive facial injuries.</a:t>
            </a:r>
            <a:endParaRPr b="1" sz="800">
              <a:solidFill>
                <a:srgbClr val="1C4588"/>
              </a:solidFill>
              <a:latin typeface="Mada"/>
              <a:ea typeface="Mada"/>
              <a:cs typeface="Mada"/>
              <a:sym typeface="Mada"/>
            </a:endParaRPr>
          </a:p>
          <a:p>
            <a:pPr indent="0" lvl="0" marL="0" rtl="0" algn="just">
              <a:lnSpc>
                <a:spcPct val="115000"/>
              </a:lnSpc>
              <a:spcBef>
                <a:spcPts val="0"/>
              </a:spcBef>
              <a:spcAft>
                <a:spcPts val="0"/>
              </a:spcAft>
              <a:buNone/>
            </a:pPr>
            <a:r>
              <a:rPr lang="en-GB" sz="800">
                <a:solidFill>
                  <a:srgbClr val="999999"/>
                </a:solidFill>
                <a:latin typeface="Mada"/>
                <a:ea typeface="Mada"/>
                <a:cs typeface="Mada"/>
                <a:sym typeface="Mada"/>
              </a:rPr>
              <a:t>- </a:t>
            </a:r>
            <a:r>
              <a:rPr b="1" lang="en-GB" sz="800">
                <a:solidFill>
                  <a:srgbClr val="999999"/>
                </a:solidFill>
                <a:latin typeface="Mada"/>
                <a:ea typeface="Mada"/>
                <a:cs typeface="Mada"/>
                <a:sym typeface="Mada"/>
              </a:rPr>
              <a:t>Emergent</a:t>
            </a:r>
            <a:r>
              <a:rPr lang="en-GB" sz="800">
                <a:solidFill>
                  <a:srgbClr val="999999"/>
                </a:solidFill>
                <a:latin typeface="Mada"/>
                <a:ea typeface="Mada"/>
                <a:cs typeface="Mada"/>
                <a:sym typeface="Mada"/>
              </a:rPr>
              <a:t> </a:t>
            </a:r>
            <a:r>
              <a:rPr b="1" lang="en-GB" sz="800">
                <a:solidFill>
                  <a:srgbClr val="999999"/>
                </a:solidFill>
                <a:latin typeface="Mada"/>
                <a:ea typeface="Mada"/>
                <a:cs typeface="Mada"/>
                <a:sym typeface="Mada"/>
              </a:rPr>
              <a:t>Tracheostomy</a:t>
            </a:r>
            <a:r>
              <a:rPr lang="en-GB" sz="800">
                <a:solidFill>
                  <a:srgbClr val="999999"/>
                </a:solidFill>
                <a:latin typeface="Mada"/>
                <a:ea typeface="Mada"/>
                <a:cs typeface="Mada"/>
                <a:sym typeface="Mada"/>
              </a:rPr>
              <a:t>: Is indicated in patients with </a:t>
            </a:r>
            <a:r>
              <a:rPr b="1" lang="en-GB" sz="800">
                <a:solidFill>
                  <a:srgbClr val="999999"/>
                </a:solidFill>
                <a:latin typeface="Mada"/>
                <a:ea typeface="Mada"/>
                <a:cs typeface="Mada"/>
                <a:sym typeface="Mada"/>
              </a:rPr>
              <a:t>extensive laryngeal injury.</a:t>
            </a:r>
            <a:endParaRPr b="1" sz="800">
              <a:solidFill>
                <a:srgbClr val="999999"/>
              </a:solidFill>
              <a:latin typeface="Mada"/>
              <a:ea typeface="Mada"/>
              <a:cs typeface="Mada"/>
              <a:sym typeface="Mada"/>
            </a:endParaRPr>
          </a:p>
        </p:txBody>
      </p:sp>
      <p:pic>
        <p:nvPicPr>
          <p:cNvPr id="363" name="Google Shape;363;p20"/>
          <p:cNvPicPr preferRelativeResize="0"/>
          <p:nvPr/>
        </p:nvPicPr>
        <p:blipFill rotWithShape="1">
          <a:blip r:embed="rId7">
            <a:alphaModFix/>
          </a:blip>
          <a:srcRect b="465" l="0" r="0" t="455"/>
          <a:stretch/>
        </p:blipFill>
        <p:spPr>
          <a:xfrm>
            <a:off x="6776725" y="10002050"/>
            <a:ext cx="698801" cy="526950"/>
          </a:xfrm>
          <a:prstGeom prst="rect">
            <a:avLst/>
          </a:prstGeom>
          <a:noFill/>
          <a:ln>
            <a:noFill/>
          </a:ln>
        </p:spPr>
      </p:pic>
      <p:sp>
        <p:nvSpPr>
          <p:cNvPr id="364" name="Google Shape;364;p20"/>
          <p:cNvSpPr/>
          <p:nvPr/>
        </p:nvSpPr>
        <p:spPr>
          <a:xfrm>
            <a:off x="71200" y="10064425"/>
            <a:ext cx="155700" cy="1389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0"/>
          <p:cNvSpPr/>
          <p:nvPr/>
        </p:nvSpPr>
        <p:spPr>
          <a:xfrm>
            <a:off x="71200" y="10342938"/>
            <a:ext cx="155700" cy="1389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1"/>
          <p:cNvSpPr txBox="1"/>
          <p:nvPr/>
        </p:nvSpPr>
        <p:spPr>
          <a:xfrm>
            <a:off x="1061300" y="3130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The ATLS concept </a:t>
            </a:r>
            <a:r>
              <a:rPr b="1" baseline="30000" lang="en-GB" sz="2200">
                <a:solidFill>
                  <a:srgbClr val="006D77"/>
                </a:solidFill>
                <a:latin typeface="Lora"/>
                <a:ea typeface="Lora"/>
                <a:cs typeface="Lora"/>
                <a:sym typeface="Lora"/>
              </a:rPr>
              <a:t>1</a:t>
            </a:r>
            <a:endParaRPr b="1" baseline="30000"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72" name="Google Shape;372;p21"/>
          <p:cNvCxnSpPr/>
          <p:nvPr/>
        </p:nvCxnSpPr>
        <p:spPr>
          <a:xfrm>
            <a:off x="2381875" y="829950"/>
            <a:ext cx="2880000" cy="3900"/>
          </a:xfrm>
          <a:prstGeom prst="straightConnector1">
            <a:avLst/>
          </a:prstGeom>
          <a:noFill/>
          <a:ln cap="flat" cmpd="sng" w="19050">
            <a:solidFill>
              <a:srgbClr val="83C5BE"/>
            </a:solidFill>
            <a:prstDash val="solid"/>
            <a:round/>
            <a:headEnd len="med" w="med" type="oval"/>
            <a:tailEnd len="med" w="med" type="oval"/>
          </a:ln>
        </p:spPr>
      </p:cxnSp>
      <p:grpSp>
        <p:nvGrpSpPr>
          <p:cNvPr id="373" name="Google Shape;373;p21"/>
          <p:cNvGrpSpPr/>
          <p:nvPr/>
        </p:nvGrpSpPr>
        <p:grpSpPr>
          <a:xfrm>
            <a:off x="323344" y="884990"/>
            <a:ext cx="467181" cy="476434"/>
            <a:chOff x="2410712" y="2415450"/>
            <a:chExt cx="312600" cy="312600"/>
          </a:xfrm>
        </p:grpSpPr>
        <p:sp>
          <p:nvSpPr>
            <p:cNvPr id="374" name="Google Shape;374;p2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 name="Google Shape;376;p21"/>
          <p:cNvSpPr txBox="1"/>
          <p:nvPr/>
        </p:nvSpPr>
        <p:spPr>
          <a:xfrm>
            <a:off x="780625" y="911625"/>
            <a:ext cx="7684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The Primary Survey: </a:t>
            </a:r>
            <a:endParaRPr b="1" sz="1800">
              <a:solidFill>
                <a:srgbClr val="006D77"/>
              </a:solidFill>
              <a:highlight>
                <a:srgbClr val="EDF9F9"/>
              </a:highlight>
              <a:latin typeface="Lora"/>
              <a:ea typeface="Lora"/>
              <a:cs typeface="Lora"/>
              <a:sym typeface="Lora"/>
            </a:endParaRPr>
          </a:p>
        </p:txBody>
      </p:sp>
      <p:sp>
        <p:nvSpPr>
          <p:cNvPr id="377" name="Google Shape;377;p21"/>
          <p:cNvSpPr/>
          <p:nvPr/>
        </p:nvSpPr>
        <p:spPr>
          <a:xfrm>
            <a:off x="488349" y="1514791"/>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1"/>
          <p:cNvSpPr txBox="1"/>
          <p:nvPr/>
        </p:nvSpPr>
        <p:spPr>
          <a:xfrm>
            <a:off x="562437" y="1583104"/>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1D2542"/>
                </a:solidFill>
                <a:latin typeface="Life Savers"/>
                <a:ea typeface="Life Savers"/>
                <a:cs typeface="Life Savers"/>
                <a:sym typeface="Life Savers"/>
              </a:rPr>
              <a:t>B</a:t>
            </a:r>
            <a:endParaRPr b="1" sz="2000">
              <a:solidFill>
                <a:srgbClr val="1D2542"/>
              </a:solidFill>
              <a:latin typeface="Life Savers"/>
              <a:ea typeface="Life Savers"/>
              <a:cs typeface="Life Savers"/>
              <a:sym typeface="Life Savers"/>
            </a:endParaRPr>
          </a:p>
        </p:txBody>
      </p:sp>
      <p:sp>
        <p:nvSpPr>
          <p:cNvPr id="379" name="Google Shape;379;p21"/>
          <p:cNvSpPr txBox="1"/>
          <p:nvPr/>
        </p:nvSpPr>
        <p:spPr>
          <a:xfrm>
            <a:off x="1109625" y="1233825"/>
            <a:ext cx="5965500" cy="505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u="sng">
              <a:latin typeface="Mada"/>
              <a:ea typeface="Mada"/>
              <a:cs typeface="Mada"/>
              <a:sym typeface="Mada"/>
            </a:endParaRPr>
          </a:p>
          <a:p>
            <a:pPr indent="0" lvl="0" marL="0" rtl="0" algn="l">
              <a:lnSpc>
                <a:spcPct val="115000"/>
              </a:lnSpc>
              <a:spcBef>
                <a:spcPts val="0"/>
              </a:spcBef>
              <a:spcAft>
                <a:spcPts val="0"/>
              </a:spcAft>
              <a:buNone/>
            </a:pPr>
            <a:r>
              <a:rPr b="1" lang="en-GB" u="sng">
                <a:latin typeface="Mada"/>
                <a:ea typeface="Mada"/>
                <a:cs typeface="Mada"/>
                <a:sym typeface="Mada"/>
              </a:rPr>
              <a:t>B</a:t>
            </a:r>
            <a:r>
              <a:rPr b="1" lang="en-GB">
                <a:latin typeface="Mada"/>
                <a:ea typeface="Mada"/>
                <a:cs typeface="Mada"/>
                <a:sym typeface="Mada"/>
              </a:rPr>
              <a:t>reathing</a:t>
            </a:r>
            <a:endParaRPr b="1">
              <a:latin typeface="Mada"/>
              <a:ea typeface="Mada"/>
              <a:cs typeface="Mada"/>
              <a:sym typeface="Mada"/>
            </a:endParaRPr>
          </a:p>
          <a:p>
            <a:pPr indent="0" lvl="0" marL="0" rtl="0" algn="l">
              <a:lnSpc>
                <a:spcPct val="115000"/>
              </a:lnSpc>
              <a:spcBef>
                <a:spcPts val="0"/>
              </a:spcBef>
              <a:spcAft>
                <a:spcPts val="0"/>
              </a:spcAft>
              <a:buNone/>
            </a:pPr>
            <a:r>
              <a:rPr lang="en-GB" sz="1200">
                <a:latin typeface="Mada"/>
                <a:ea typeface="Mada"/>
                <a:cs typeface="Mada"/>
                <a:sym typeface="Mada"/>
              </a:rPr>
              <a:t>Assess and ensure </a:t>
            </a:r>
            <a:r>
              <a:rPr b="1" lang="en-GB" sz="1200">
                <a:latin typeface="Mada"/>
                <a:ea typeface="Mada"/>
                <a:cs typeface="Mada"/>
                <a:sym typeface="Mada"/>
              </a:rPr>
              <a:t>adequate oxygenation and ventilation</a:t>
            </a:r>
            <a:r>
              <a:rPr b="1" baseline="30000" lang="en-GB" sz="1200">
                <a:latin typeface="Mada"/>
                <a:ea typeface="Mada"/>
                <a:cs typeface="Mada"/>
                <a:sym typeface="Mada"/>
              </a:rPr>
              <a:t> 1</a:t>
            </a:r>
            <a:r>
              <a:rPr lang="en-GB" sz="1200">
                <a:latin typeface="Mada"/>
                <a:ea typeface="Mada"/>
                <a:cs typeface="Mada"/>
                <a:sym typeface="Mada"/>
              </a:rPr>
              <a:t>: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Respiratory rate.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Chest Movement.</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Air entry.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Oxygen saturation (</a:t>
            </a:r>
            <a:r>
              <a:rPr lang="en-GB" sz="1200">
                <a:solidFill>
                  <a:srgbClr val="6AA84F"/>
                </a:solidFill>
                <a:latin typeface="Mada"/>
                <a:ea typeface="Mada"/>
                <a:cs typeface="Mada"/>
                <a:sym typeface="Mada"/>
              </a:rPr>
              <a:t>you look for central cyanosis, cold periphery and the periphery of the nails</a:t>
            </a:r>
            <a:r>
              <a:rPr lang="en-GB" sz="1200">
                <a:latin typeface="Mada"/>
                <a:ea typeface="Mada"/>
                <a:cs typeface="Mada"/>
                <a:sym typeface="Mada"/>
              </a:rPr>
              <a:t>).</a:t>
            </a:r>
            <a:r>
              <a:rPr lang="en-GB" sz="1200">
                <a:solidFill>
                  <a:srgbClr val="1C4588"/>
                </a:solidFill>
                <a:latin typeface="Mada"/>
                <a:ea typeface="Mada"/>
                <a:cs typeface="Mada"/>
                <a:sym typeface="Mada"/>
              </a:rPr>
              <a:t>Always check for oxygen saturation. If saturation &lt;90%, obtain an arterial blood gas (ABG) and determine likely causes of hypoxia based on the history.</a:t>
            </a:r>
            <a:endParaRPr sz="1200">
              <a:latin typeface="Mada"/>
              <a:ea typeface="Mada"/>
              <a:cs typeface="Mada"/>
              <a:sym typeface="Mada"/>
            </a:endParaRPr>
          </a:p>
          <a:p>
            <a:pPr indent="0" lvl="0" marL="0" rtl="0" algn="l">
              <a:lnSpc>
                <a:spcPct val="115000"/>
              </a:lnSpc>
              <a:spcBef>
                <a:spcPts val="1600"/>
              </a:spcBef>
              <a:spcAft>
                <a:spcPts val="0"/>
              </a:spcAft>
              <a:buNone/>
            </a:pPr>
            <a:r>
              <a:rPr lang="en-GB" sz="1200">
                <a:latin typeface="Mada"/>
                <a:ea typeface="Mada"/>
                <a:cs typeface="Mada"/>
                <a:sym typeface="Mada"/>
              </a:rPr>
              <a:t>The </a:t>
            </a:r>
            <a:r>
              <a:rPr lang="en-GB" sz="1200">
                <a:solidFill>
                  <a:srgbClr val="FF0000"/>
                </a:solidFill>
                <a:latin typeface="Mada"/>
                <a:ea typeface="Mada"/>
                <a:cs typeface="Mada"/>
                <a:sym typeface="Mada"/>
              </a:rPr>
              <a:t>Immediate</a:t>
            </a:r>
            <a:r>
              <a:rPr lang="en-GB" sz="1200">
                <a:latin typeface="Mada"/>
                <a:ea typeface="Mada"/>
                <a:cs typeface="Mada"/>
                <a:sym typeface="Mada"/>
              </a:rPr>
              <a:t> life threatening injuries are: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Laryngotracheal injury / Airway obstruction</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Tension pneumothorax (</a:t>
            </a:r>
            <a:r>
              <a:rPr lang="en-GB" sz="1200">
                <a:solidFill>
                  <a:srgbClr val="6AA84F"/>
                </a:solidFill>
                <a:latin typeface="Mada"/>
                <a:ea typeface="Mada"/>
                <a:cs typeface="Mada"/>
                <a:sym typeface="Mada"/>
              </a:rPr>
              <a:t>air in the chest that’s massive and may cause mediastinal shift to the other side</a:t>
            </a:r>
            <a:r>
              <a:rPr lang="en-GB" sz="1200">
                <a:latin typeface="Mada"/>
                <a:ea typeface="Mada"/>
                <a:cs typeface="Mada"/>
                <a:sym typeface="Mada"/>
              </a:rPr>
              <a:t>. </a:t>
            </a:r>
            <a:r>
              <a:rPr lang="en-GB" sz="1200">
                <a:solidFill>
                  <a:srgbClr val="1C4588"/>
                </a:solidFill>
                <a:latin typeface="Mada"/>
                <a:ea typeface="Mada"/>
                <a:cs typeface="Mada"/>
                <a:sym typeface="Mada"/>
              </a:rPr>
              <a:t>Needle thoracocentesis is indicated</a:t>
            </a:r>
            <a:r>
              <a:rPr lang="en-GB" sz="1200">
                <a:latin typeface="Mada"/>
                <a:ea typeface="Mada"/>
                <a:cs typeface="Mada"/>
                <a:sym typeface="Mada"/>
              </a:rPr>
              <a:t>)</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Open </a:t>
            </a:r>
            <a:r>
              <a:rPr lang="en-GB" sz="1200">
                <a:solidFill>
                  <a:schemeClr val="dk1"/>
                </a:solidFill>
                <a:latin typeface="Mada"/>
                <a:ea typeface="Mada"/>
                <a:cs typeface="Mada"/>
                <a:sym typeface="Mada"/>
              </a:rPr>
              <a:t>pneumothorax (</a:t>
            </a:r>
            <a:r>
              <a:rPr lang="en-GB" sz="1200">
                <a:solidFill>
                  <a:srgbClr val="6AA84F"/>
                </a:solidFill>
                <a:latin typeface="Mada"/>
                <a:ea typeface="Mada"/>
                <a:cs typeface="Mada"/>
                <a:sym typeface="Mada"/>
              </a:rPr>
              <a:t>laceration to the chest causing the O</a:t>
            </a:r>
            <a:r>
              <a:rPr baseline="-25000" lang="en-GB" sz="1200">
                <a:solidFill>
                  <a:srgbClr val="6AA84F"/>
                </a:solidFill>
                <a:latin typeface="Mada"/>
                <a:ea typeface="Mada"/>
                <a:cs typeface="Mada"/>
                <a:sym typeface="Mada"/>
              </a:rPr>
              <a:t>2</a:t>
            </a:r>
            <a:r>
              <a:rPr lang="en-GB" sz="1200">
                <a:solidFill>
                  <a:srgbClr val="6AA84F"/>
                </a:solidFill>
                <a:latin typeface="Mada"/>
                <a:ea typeface="Mada"/>
                <a:cs typeface="Mada"/>
                <a:sym typeface="Mada"/>
              </a:rPr>
              <a:t> to move in and out</a:t>
            </a:r>
            <a:r>
              <a:rPr lang="en-GB" sz="1200">
                <a:solidFill>
                  <a:schemeClr val="dk1"/>
                </a:solidFill>
                <a:latin typeface="Mada"/>
                <a:ea typeface="Mada"/>
                <a:cs typeface="Mada"/>
                <a:sym typeface="Mada"/>
              </a:rPr>
              <a:t>).</a:t>
            </a:r>
            <a:endParaRPr baseline="30000"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Flail chest and pulmonary contusion</a:t>
            </a:r>
            <a:r>
              <a:rPr lang="en-GB" sz="1200">
                <a:solidFill>
                  <a:srgbClr val="6AA84F"/>
                </a:solidFill>
                <a:latin typeface="Mada"/>
                <a:ea typeface="Mada"/>
                <a:cs typeface="Mada"/>
                <a:sym typeface="Mada"/>
              </a:rPr>
              <a:t> </a:t>
            </a:r>
            <a:r>
              <a:rPr lang="en-GB" sz="1200">
                <a:latin typeface="Mada"/>
                <a:ea typeface="Mada"/>
                <a:cs typeface="Mada"/>
                <a:sym typeface="Mada"/>
              </a:rPr>
              <a:t>(</a:t>
            </a:r>
            <a:r>
              <a:rPr lang="en-GB" sz="1200">
                <a:solidFill>
                  <a:srgbClr val="6AA84F"/>
                </a:solidFill>
                <a:latin typeface="Mada"/>
                <a:ea typeface="Mada"/>
                <a:cs typeface="Mada"/>
                <a:sym typeface="Mada"/>
              </a:rPr>
              <a:t>fracture in two or more consecutive ribs, causing paradoxical movement of that region of the chest</a:t>
            </a:r>
            <a:r>
              <a:rPr lang="en-GB" sz="1200">
                <a:latin typeface="Mada"/>
                <a:ea typeface="Mada"/>
                <a:cs typeface="Mada"/>
                <a:sym typeface="Mada"/>
              </a:rPr>
              <a:t>).</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Massive hemothorax (</a:t>
            </a:r>
            <a:r>
              <a:rPr lang="en-GB" sz="1200">
                <a:solidFill>
                  <a:srgbClr val="1C4588"/>
                </a:solidFill>
                <a:latin typeface="Mada"/>
                <a:ea typeface="Mada"/>
                <a:cs typeface="Mada"/>
                <a:sym typeface="Mada"/>
              </a:rPr>
              <a:t>the  insertion  of  an  intercostal  drain is indicated)</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Cardiac tamponade (</a:t>
            </a:r>
            <a:r>
              <a:rPr lang="en-GB" sz="1200">
                <a:solidFill>
                  <a:srgbClr val="6AA84F"/>
                </a:solidFill>
                <a:latin typeface="Mada"/>
                <a:ea typeface="Mada"/>
                <a:cs typeface="Mada"/>
                <a:sym typeface="Mada"/>
              </a:rPr>
              <a:t>bleeding into the pericardium space due to an injury to the myocardium, resulting in constriction of heart, decreased inflow and decreased cardiac output.</a:t>
            </a:r>
            <a:r>
              <a:rPr lang="en-GB" sz="1200">
                <a:latin typeface="Mada"/>
                <a:ea typeface="Mada"/>
                <a:cs typeface="Mada"/>
                <a:sym typeface="Mada"/>
              </a:rPr>
              <a:t> </a:t>
            </a:r>
            <a:r>
              <a:rPr lang="en-GB" sz="1200">
                <a:solidFill>
                  <a:srgbClr val="1C4588"/>
                </a:solidFill>
                <a:latin typeface="Mada"/>
                <a:ea typeface="Mada"/>
                <a:cs typeface="Mada"/>
                <a:sym typeface="Mada"/>
              </a:rPr>
              <a:t>Immediate needle pericardiocentesis is indicated) </a:t>
            </a:r>
            <a:endParaRPr sz="1200">
              <a:latin typeface="Mada"/>
              <a:ea typeface="Mada"/>
              <a:cs typeface="Mada"/>
              <a:sym typeface="Mada"/>
            </a:endParaRPr>
          </a:p>
        </p:txBody>
      </p:sp>
      <p:cxnSp>
        <p:nvCxnSpPr>
          <p:cNvPr id="380" name="Google Shape;380;p21"/>
          <p:cNvCxnSpPr/>
          <p:nvPr/>
        </p:nvCxnSpPr>
        <p:spPr>
          <a:xfrm>
            <a:off x="1426650" y="13664786"/>
            <a:ext cx="2273100" cy="0"/>
          </a:xfrm>
          <a:prstGeom prst="straightConnector1">
            <a:avLst/>
          </a:prstGeom>
          <a:noFill/>
          <a:ln cap="flat" cmpd="sng" w="19050">
            <a:solidFill>
              <a:srgbClr val="7ECCC6"/>
            </a:solidFill>
            <a:prstDash val="dash"/>
            <a:round/>
            <a:headEnd len="med" w="med" type="none"/>
            <a:tailEnd len="med" w="med" type="none"/>
          </a:ln>
        </p:spPr>
      </p:cxnSp>
      <p:sp>
        <p:nvSpPr>
          <p:cNvPr id="381" name="Google Shape;381;p21"/>
          <p:cNvSpPr/>
          <p:nvPr/>
        </p:nvSpPr>
        <p:spPr>
          <a:xfrm>
            <a:off x="86275" y="9212575"/>
            <a:ext cx="7419900" cy="14190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b" bIns="91425" lIns="91425" spcFirstLastPara="1" rIns="91425" wrap="square" tIns="91425">
            <a:noAutofit/>
          </a:bodyPr>
          <a:lstStyle/>
          <a:p>
            <a:pPr indent="0" lvl="0" marL="0" rtl="0" algn="just">
              <a:lnSpc>
                <a:spcPct val="100000"/>
              </a:lnSpc>
              <a:spcBef>
                <a:spcPts val="0"/>
              </a:spcBef>
              <a:spcAft>
                <a:spcPts val="0"/>
              </a:spcAft>
              <a:buNone/>
            </a:pPr>
            <a:r>
              <a:rPr lang="en-GB" sz="800">
                <a:solidFill>
                  <a:srgbClr val="6AA84F"/>
                </a:solidFill>
                <a:latin typeface="Mada"/>
                <a:ea typeface="Mada"/>
                <a:cs typeface="Mada"/>
                <a:sym typeface="Mada"/>
              </a:rPr>
              <a:t>1</a:t>
            </a:r>
            <a:r>
              <a:rPr lang="en-GB" sz="800">
                <a:solidFill>
                  <a:srgbClr val="6AA84F"/>
                </a:solidFill>
                <a:latin typeface="Mada"/>
                <a:ea typeface="Mada"/>
                <a:cs typeface="Mada"/>
                <a:sym typeface="Mada"/>
              </a:rPr>
              <a:t>. Keep in mind that even when placing high flow O</a:t>
            </a:r>
            <a:r>
              <a:rPr baseline="-25000" lang="en-GB" sz="800">
                <a:solidFill>
                  <a:srgbClr val="6AA84F"/>
                </a:solidFill>
                <a:latin typeface="Mada"/>
                <a:ea typeface="Mada"/>
                <a:cs typeface="Mada"/>
                <a:sym typeface="Mada"/>
              </a:rPr>
              <a:t>2 </a:t>
            </a:r>
            <a:r>
              <a:rPr lang="en-GB" sz="800">
                <a:solidFill>
                  <a:srgbClr val="6AA84F"/>
                </a:solidFill>
                <a:latin typeface="Mada"/>
                <a:ea typeface="Mada"/>
                <a:cs typeface="Mada"/>
                <a:sym typeface="Mada"/>
              </a:rPr>
              <a:t>on the patient, if the patient isn’t breathing well it won’t guarantee adequate ventilation. </a:t>
            </a:r>
            <a:endParaRPr sz="800">
              <a:solidFill>
                <a:srgbClr val="6AA84F"/>
              </a:solidFill>
              <a:latin typeface="Mada"/>
              <a:ea typeface="Mada"/>
              <a:cs typeface="Mada"/>
              <a:sym typeface="Mada"/>
            </a:endParaRPr>
          </a:p>
          <a:p>
            <a:pPr indent="0" lvl="0" marL="0" rtl="0" algn="just">
              <a:lnSpc>
                <a:spcPct val="100000"/>
              </a:lnSpc>
              <a:spcBef>
                <a:spcPts val="0"/>
              </a:spcBef>
              <a:spcAft>
                <a:spcPts val="0"/>
              </a:spcAft>
              <a:buNone/>
            </a:pPr>
            <a:r>
              <a:rPr lang="en-GB" sz="800">
                <a:solidFill>
                  <a:srgbClr val="1C4588"/>
                </a:solidFill>
                <a:latin typeface="Mada"/>
                <a:ea typeface="Mada"/>
                <a:cs typeface="Mada"/>
                <a:sym typeface="Mada"/>
              </a:rPr>
              <a:t>- The risk of pneumothorax in patients with coexisting chest injuries is markedly increased by positive pressure ventilation (</a:t>
            </a:r>
            <a:r>
              <a:rPr lang="en-GB" sz="800">
                <a:solidFill>
                  <a:srgbClr val="999999"/>
                </a:solidFill>
                <a:latin typeface="Mada"/>
                <a:ea typeface="Mada"/>
                <a:cs typeface="Mada"/>
                <a:sym typeface="Mada"/>
              </a:rPr>
              <a:t>method of providing noninvasive ventilatory support</a:t>
            </a:r>
            <a:r>
              <a:rPr lang="en-GB" sz="800">
                <a:solidFill>
                  <a:srgbClr val="1C4588"/>
                </a:solidFill>
                <a:latin typeface="Mada"/>
                <a:ea typeface="Mada"/>
                <a:cs typeface="Mada"/>
                <a:sym typeface="Mada"/>
              </a:rPr>
              <a:t>). If pneumothorax is already present, tension may be induced. For these reasons, tube </a:t>
            </a:r>
            <a:r>
              <a:rPr b="1" lang="en-GB" sz="800">
                <a:solidFill>
                  <a:srgbClr val="1C4588"/>
                </a:solidFill>
                <a:latin typeface="Mada"/>
                <a:ea typeface="Mada"/>
                <a:cs typeface="Mada"/>
                <a:sym typeface="Mada"/>
              </a:rPr>
              <a:t>thoracostomy</a:t>
            </a:r>
            <a:r>
              <a:rPr lang="en-GB" sz="800">
                <a:solidFill>
                  <a:srgbClr val="1C4588"/>
                </a:solidFill>
                <a:latin typeface="Mada"/>
                <a:ea typeface="Mada"/>
                <a:cs typeface="Mada"/>
                <a:sym typeface="Mada"/>
              </a:rPr>
              <a:t> is mandatory (</a:t>
            </a:r>
            <a:r>
              <a:rPr lang="en-GB" sz="800">
                <a:solidFill>
                  <a:srgbClr val="999999"/>
                </a:solidFill>
                <a:latin typeface="Mada"/>
                <a:ea typeface="Mada"/>
                <a:cs typeface="Mada"/>
                <a:sym typeface="Mada"/>
              </a:rPr>
              <a:t>tube thoracostomy involves making a small incision in the chest to place a hollow tube between the ribs and into the chest to drain fluid or air from around the lungs</a:t>
            </a:r>
            <a:r>
              <a:rPr lang="en-GB" sz="800">
                <a:solidFill>
                  <a:srgbClr val="1C4588"/>
                </a:solidFill>
                <a:latin typeface="Mada"/>
                <a:ea typeface="Mada"/>
                <a:cs typeface="Mada"/>
                <a:sym typeface="Mada"/>
              </a:rPr>
              <a:t>).</a:t>
            </a:r>
            <a:endParaRPr sz="800">
              <a:solidFill>
                <a:srgbClr val="1C4588"/>
              </a:solidFill>
              <a:latin typeface="Mada"/>
              <a:ea typeface="Mada"/>
              <a:cs typeface="Mada"/>
              <a:sym typeface="Mada"/>
            </a:endParaRPr>
          </a:p>
          <a:p>
            <a:pPr indent="0" lvl="0" marL="0" rtl="0" algn="just">
              <a:lnSpc>
                <a:spcPct val="100000"/>
              </a:lnSpc>
              <a:spcBef>
                <a:spcPts val="0"/>
              </a:spcBef>
              <a:spcAft>
                <a:spcPts val="0"/>
              </a:spcAft>
              <a:buNone/>
            </a:pPr>
            <a:r>
              <a:rPr lang="en-GB" sz="800">
                <a:solidFill>
                  <a:srgbClr val="1C4588"/>
                </a:solidFill>
                <a:latin typeface="Mada"/>
                <a:ea typeface="Mada"/>
                <a:cs typeface="Mada"/>
                <a:sym typeface="Mada"/>
              </a:rPr>
              <a:t>2.</a:t>
            </a:r>
            <a:r>
              <a:rPr lang="en-GB" sz="800">
                <a:solidFill>
                  <a:srgbClr val="6AA84F"/>
                </a:solidFill>
                <a:latin typeface="Mada"/>
                <a:ea typeface="Mada"/>
                <a:cs typeface="Mada"/>
                <a:sym typeface="Mada"/>
              </a:rPr>
              <a:t> </a:t>
            </a:r>
            <a:r>
              <a:rPr lang="en-GB" sz="800">
                <a:solidFill>
                  <a:srgbClr val="1C4588"/>
                </a:solidFill>
                <a:latin typeface="Mada"/>
                <a:ea typeface="Mada"/>
                <a:cs typeface="Mada"/>
                <a:sym typeface="Mada"/>
              </a:rPr>
              <a:t>Blood loss into the </a:t>
            </a:r>
            <a:r>
              <a:rPr b="1" lang="en-GB" sz="800">
                <a:solidFill>
                  <a:srgbClr val="1C4588"/>
                </a:solidFill>
                <a:latin typeface="Mada"/>
                <a:ea typeface="Mada"/>
                <a:cs typeface="Mada"/>
                <a:sym typeface="Mada"/>
              </a:rPr>
              <a:t>peritoneal</a:t>
            </a:r>
            <a:r>
              <a:rPr lang="en-GB" sz="800">
                <a:solidFill>
                  <a:srgbClr val="1C4588"/>
                </a:solidFill>
                <a:latin typeface="Mada"/>
                <a:ea typeface="Mada"/>
                <a:cs typeface="Mada"/>
                <a:sym typeface="Mada"/>
              </a:rPr>
              <a:t> </a:t>
            </a:r>
            <a:r>
              <a:rPr b="1" lang="en-GB" sz="800">
                <a:solidFill>
                  <a:srgbClr val="1C4588"/>
                </a:solidFill>
                <a:latin typeface="Mada"/>
                <a:ea typeface="Mada"/>
                <a:cs typeface="Mada"/>
                <a:sym typeface="Mada"/>
              </a:rPr>
              <a:t>cavity</a:t>
            </a:r>
            <a:r>
              <a:rPr lang="en-GB" sz="800">
                <a:solidFill>
                  <a:srgbClr val="1C4588"/>
                </a:solidFill>
                <a:latin typeface="Mada"/>
                <a:ea typeface="Mada"/>
                <a:cs typeface="Mada"/>
                <a:sym typeface="Mada"/>
              </a:rPr>
              <a:t>, </a:t>
            </a:r>
            <a:r>
              <a:rPr b="1" lang="en-GB" sz="800">
                <a:solidFill>
                  <a:srgbClr val="1C4588"/>
                </a:solidFill>
                <a:latin typeface="Mada"/>
                <a:ea typeface="Mada"/>
                <a:cs typeface="Mada"/>
                <a:sym typeface="Mada"/>
              </a:rPr>
              <a:t>thorax</a:t>
            </a:r>
            <a:r>
              <a:rPr lang="en-GB" sz="800">
                <a:solidFill>
                  <a:srgbClr val="1C4588"/>
                </a:solidFill>
                <a:latin typeface="Mada"/>
                <a:ea typeface="Mada"/>
                <a:cs typeface="Mada"/>
                <a:sym typeface="Mada"/>
              </a:rPr>
              <a:t> or </a:t>
            </a:r>
            <a:r>
              <a:rPr b="1" lang="en-GB" sz="800">
                <a:solidFill>
                  <a:srgbClr val="1C4588"/>
                </a:solidFill>
                <a:latin typeface="Mada"/>
                <a:ea typeface="Mada"/>
                <a:cs typeface="Mada"/>
                <a:sym typeface="Mada"/>
              </a:rPr>
              <a:t>pelvis</a:t>
            </a:r>
            <a:r>
              <a:rPr lang="en-GB" sz="800">
                <a:solidFill>
                  <a:srgbClr val="1C4588"/>
                </a:solidFill>
                <a:latin typeface="Mada"/>
                <a:ea typeface="Mada"/>
                <a:cs typeface="Mada"/>
                <a:sym typeface="Mada"/>
              </a:rPr>
              <a:t> is usually concealed, can be life-threatening, and cannot be simply controlled. Patients with </a:t>
            </a:r>
            <a:r>
              <a:rPr b="1" lang="en-GB" sz="800">
                <a:solidFill>
                  <a:srgbClr val="1C4588"/>
                </a:solidFill>
                <a:latin typeface="Mada"/>
                <a:ea typeface="Mada"/>
                <a:cs typeface="Mada"/>
                <a:sym typeface="Mada"/>
              </a:rPr>
              <a:t>major pelvic fractures</a:t>
            </a:r>
            <a:r>
              <a:rPr lang="en-GB" sz="800">
                <a:solidFill>
                  <a:srgbClr val="1C4588"/>
                </a:solidFill>
                <a:latin typeface="Mada"/>
                <a:ea typeface="Mada"/>
                <a:cs typeface="Mada"/>
                <a:sym typeface="Mada"/>
              </a:rPr>
              <a:t> pose a difficult management problem, as conventional splintage is impossible and massive and uncontrollable blood loss may result. The optimal approach is the application of external fixator devices in the resuscitation phase, followed, if required, by angiographic embolization.</a:t>
            </a:r>
            <a:endParaRPr sz="800">
              <a:solidFill>
                <a:srgbClr val="1C4588"/>
              </a:solidFill>
              <a:latin typeface="Mada"/>
              <a:ea typeface="Mada"/>
              <a:cs typeface="Mada"/>
              <a:sym typeface="Mada"/>
            </a:endParaRPr>
          </a:p>
          <a:p>
            <a:pPr indent="0" lvl="0" marL="0" rtl="0" algn="just">
              <a:lnSpc>
                <a:spcPct val="100000"/>
              </a:lnSpc>
              <a:spcBef>
                <a:spcPts val="0"/>
              </a:spcBef>
              <a:spcAft>
                <a:spcPts val="0"/>
              </a:spcAft>
              <a:buNone/>
            </a:pPr>
            <a:r>
              <a:rPr lang="en-GB" sz="800">
                <a:solidFill>
                  <a:srgbClr val="6AA84F"/>
                </a:solidFill>
                <a:latin typeface="Mada"/>
                <a:ea typeface="Mada"/>
                <a:cs typeface="Mada"/>
                <a:sym typeface="Mada"/>
              </a:rPr>
              <a:t>3. Coagulopathy: when the patient’s blood isn’t restored, as a mechanism of defense the body will try to stop the bleeding by activating the intrinsic and the extrinsic pathways of the coagulation cascade, and the patient will reach a stage where the PT and the PTT are sky-high. </a:t>
            </a:r>
            <a:endParaRPr sz="800">
              <a:solidFill>
                <a:srgbClr val="6AA84F"/>
              </a:solidFill>
              <a:latin typeface="Mada"/>
              <a:ea typeface="Mada"/>
              <a:cs typeface="Mada"/>
              <a:sym typeface="Mada"/>
            </a:endParaRPr>
          </a:p>
          <a:p>
            <a:pPr indent="0" lvl="0" marL="0" rtl="0" algn="just">
              <a:lnSpc>
                <a:spcPct val="100000"/>
              </a:lnSpc>
              <a:spcBef>
                <a:spcPts val="0"/>
              </a:spcBef>
              <a:spcAft>
                <a:spcPts val="0"/>
              </a:spcAft>
              <a:buNone/>
            </a:pPr>
            <a:r>
              <a:rPr lang="en-GB" sz="800">
                <a:solidFill>
                  <a:srgbClr val="6AA84F"/>
                </a:solidFill>
                <a:latin typeface="Mada"/>
                <a:ea typeface="Mada"/>
                <a:cs typeface="Mada"/>
                <a:sym typeface="Mada"/>
              </a:rPr>
              <a:t>Acidosis: the patient’s O</a:t>
            </a:r>
            <a:r>
              <a:rPr baseline="-25000" lang="en-GB" sz="800">
                <a:solidFill>
                  <a:srgbClr val="6AA84F"/>
                </a:solidFill>
                <a:latin typeface="Mada"/>
                <a:ea typeface="Mada"/>
                <a:cs typeface="Mada"/>
                <a:sym typeface="Mada"/>
              </a:rPr>
              <a:t>2</a:t>
            </a:r>
            <a:r>
              <a:rPr lang="en-GB" sz="800">
                <a:solidFill>
                  <a:srgbClr val="6AA84F"/>
                </a:solidFill>
                <a:latin typeface="Mada"/>
                <a:ea typeface="Mada"/>
                <a:cs typeface="Mada"/>
                <a:sym typeface="Mada"/>
              </a:rPr>
              <a:t> carrying capacity is gone and the acidosis will take over. </a:t>
            </a:r>
            <a:endParaRPr sz="800">
              <a:solidFill>
                <a:srgbClr val="6AA84F"/>
              </a:solidFill>
              <a:latin typeface="Mada"/>
              <a:ea typeface="Mada"/>
              <a:cs typeface="Mada"/>
              <a:sym typeface="Mada"/>
            </a:endParaRPr>
          </a:p>
        </p:txBody>
      </p:sp>
      <p:sp>
        <p:nvSpPr>
          <p:cNvPr id="382" name="Google Shape;382;p21"/>
          <p:cNvSpPr txBox="1"/>
          <p:nvPr/>
        </p:nvSpPr>
        <p:spPr>
          <a:xfrm>
            <a:off x="1259250" y="6363525"/>
            <a:ext cx="4310400" cy="127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u="sng">
                <a:latin typeface="Mada"/>
                <a:ea typeface="Mada"/>
                <a:cs typeface="Mada"/>
                <a:sym typeface="Mada"/>
              </a:rPr>
              <a:t>C</a:t>
            </a:r>
            <a:r>
              <a:rPr b="1" lang="en-GB">
                <a:latin typeface="Mada"/>
                <a:ea typeface="Mada"/>
                <a:cs typeface="Mada"/>
                <a:sym typeface="Mada"/>
              </a:rPr>
              <a:t>irculation </a:t>
            </a:r>
            <a:endParaRPr sz="10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Level of consciousness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Skin color and temperature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Pulse rate and character</a:t>
            </a:r>
            <a:endParaRPr>
              <a:latin typeface="Mada"/>
              <a:ea typeface="Mada"/>
              <a:cs typeface="Mada"/>
              <a:sym typeface="Mada"/>
            </a:endParaRPr>
          </a:p>
        </p:txBody>
      </p:sp>
      <p:sp>
        <p:nvSpPr>
          <p:cNvPr id="383" name="Google Shape;383;p21"/>
          <p:cNvSpPr/>
          <p:nvPr/>
        </p:nvSpPr>
        <p:spPr>
          <a:xfrm>
            <a:off x="562436" y="6339750"/>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1"/>
          <p:cNvSpPr txBox="1"/>
          <p:nvPr/>
        </p:nvSpPr>
        <p:spPr>
          <a:xfrm>
            <a:off x="636537" y="6400963"/>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1D2542"/>
                </a:solidFill>
                <a:latin typeface="Life Savers"/>
                <a:ea typeface="Life Savers"/>
                <a:cs typeface="Life Savers"/>
                <a:sym typeface="Life Savers"/>
              </a:rPr>
              <a:t>C</a:t>
            </a:r>
            <a:endParaRPr b="1" sz="2000">
              <a:solidFill>
                <a:srgbClr val="1D2542"/>
              </a:solidFill>
              <a:latin typeface="Life Savers"/>
              <a:ea typeface="Life Savers"/>
              <a:cs typeface="Life Savers"/>
              <a:sym typeface="Life Savers"/>
            </a:endParaRPr>
          </a:p>
        </p:txBody>
      </p:sp>
      <p:sp>
        <p:nvSpPr>
          <p:cNvPr id="385" name="Google Shape;385;p21"/>
          <p:cNvSpPr txBox="1"/>
          <p:nvPr/>
        </p:nvSpPr>
        <p:spPr>
          <a:xfrm>
            <a:off x="1259250" y="7349425"/>
            <a:ext cx="6112800" cy="16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latin typeface="Mada"/>
                <a:ea typeface="Mada"/>
                <a:cs typeface="Mada"/>
                <a:sym typeface="Mada"/>
              </a:rPr>
              <a:t>Circulatory Management</a:t>
            </a:r>
            <a:endParaRPr b="1">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Control hemorrhage </a:t>
            </a:r>
            <a:r>
              <a:rPr baseline="30000" lang="en-GB" sz="1200">
                <a:latin typeface="Mada"/>
                <a:ea typeface="Mada"/>
                <a:cs typeface="Mada"/>
                <a:sym typeface="Mada"/>
              </a:rPr>
              <a:t>2</a:t>
            </a:r>
            <a:r>
              <a:rPr lang="en-GB" sz="1200">
                <a:latin typeface="Mada"/>
                <a:ea typeface="Mada"/>
                <a:cs typeface="Mada"/>
                <a:sym typeface="Mada"/>
              </a:rPr>
              <a:t>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Restore volume </a:t>
            </a:r>
            <a:r>
              <a:rPr lang="en-GB" sz="1200">
                <a:solidFill>
                  <a:srgbClr val="6AA84F"/>
                </a:solidFill>
                <a:latin typeface="Mada"/>
                <a:ea typeface="Mada"/>
                <a:cs typeface="Mada"/>
                <a:sym typeface="Mada"/>
              </a:rPr>
              <a:t>normal blood volume: 5L</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Reassess patient </a:t>
            </a:r>
            <a:r>
              <a:rPr lang="en-GB" sz="1200">
                <a:solidFill>
                  <a:srgbClr val="6AA84F"/>
                </a:solidFill>
                <a:latin typeface="Mada"/>
                <a:ea typeface="Mada"/>
                <a:cs typeface="Mada"/>
                <a:sym typeface="Mada"/>
              </a:rPr>
              <a:t>is the patient responding? Still hypotensive?</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Lethal triad</a:t>
            </a:r>
            <a:r>
              <a:rPr lang="en-GB" sz="1200">
                <a:solidFill>
                  <a:srgbClr val="6AA84F"/>
                </a:solidFill>
                <a:latin typeface="Mada"/>
                <a:ea typeface="Mada"/>
                <a:cs typeface="Mada"/>
                <a:sym typeface="Mada"/>
              </a:rPr>
              <a:t> </a:t>
            </a:r>
            <a:r>
              <a:rPr lang="en-GB" sz="1200">
                <a:solidFill>
                  <a:schemeClr val="dk1"/>
                </a:solidFill>
                <a:latin typeface="Mada"/>
                <a:ea typeface="Mada"/>
                <a:cs typeface="Mada"/>
                <a:sym typeface="Mada"/>
              </a:rPr>
              <a:t>(</a:t>
            </a:r>
            <a:r>
              <a:rPr lang="en-GB" sz="1200">
                <a:solidFill>
                  <a:srgbClr val="FF0000"/>
                </a:solidFill>
                <a:latin typeface="Mada"/>
                <a:ea typeface="Mada"/>
                <a:cs typeface="Mada"/>
                <a:sym typeface="Mada"/>
              </a:rPr>
              <a:t>Acidosis, Hypothermia &amp; Coagulopathy</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caused by</a:t>
            </a:r>
            <a:endParaRPr sz="12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lang="en-GB" sz="1200">
                <a:solidFill>
                  <a:srgbClr val="6AA84F"/>
                </a:solidFill>
                <a:latin typeface="Mada"/>
                <a:ea typeface="Mada"/>
                <a:cs typeface="Mada"/>
                <a:sym typeface="Mada"/>
              </a:rPr>
              <a:t> tremendous loss of blood that’s not being replaced </a:t>
            </a:r>
            <a:r>
              <a:rPr baseline="30000" lang="en-GB" sz="1200">
                <a:solidFill>
                  <a:srgbClr val="6AA84F"/>
                </a:solidFill>
                <a:latin typeface="Mada"/>
                <a:ea typeface="Mada"/>
                <a:cs typeface="Mada"/>
                <a:sym typeface="Mada"/>
              </a:rPr>
              <a:t>3</a:t>
            </a:r>
            <a:r>
              <a:rPr lang="en-GB" sz="1200">
                <a:latin typeface="Mada"/>
                <a:ea typeface="Mada"/>
                <a:cs typeface="Mada"/>
                <a:sym typeface="Mada"/>
              </a:rPr>
              <a:t>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rgbClr val="1C4588"/>
                </a:solidFill>
                <a:latin typeface="Mada"/>
                <a:ea typeface="Mada"/>
                <a:cs typeface="Mada"/>
                <a:sym typeface="Mada"/>
              </a:rPr>
              <a:t>Apply direct local pressure when site is visible (e.g., extremity)</a:t>
            </a:r>
            <a:endParaRPr sz="1200">
              <a:latin typeface="Mada"/>
              <a:ea typeface="Mada"/>
              <a:cs typeface="Mada"/>
              <a:sym typeface="Mada"/>
            </a:endParaRPr>
          </a:p>
          <a:p>
            <a:pPr indent="0" lvl="0" marL="0" rtl="0" algn="l">
              <a:lnSpc>
                <a:spcPct val="115000"/>
              </a:lnSpc>
              <a:spcBef>
                <a:spcPts val="1600"/>
              </a:spcBef>
              <a:spcAft>
                <a:spcPts val="0"/>
              </a:spcAft>
              <a:buNone/>
            </a:pPr>
            <a:r>
              <a:t/>
            </a:r>
            <a:endParaRPr sz="1200">
              <a:latin typeface="Mada"/>
              <a:ea typeface="Mada"/>
              <a:cs typeface="Mada"/>
              <a:sym typeface="Mada"/>
            </a:endParaRPr>
          </a:p>
          <a:p>
            <a:pPr indent="0" lvl="0" marL="457200" rtl="0" algn="l">
              <a:lnSpc>
                <a:spcPct val="115000"/>
              </a:lnSpc>
              <a:spcBef>
                <a:spcPts val="0"/>
              </a:spcBef>
              <a:spcAft>
                <a:spcPts val="0"/>
              </a:spcAft>
              <a:buNone/>
            </a:pPr>
            <a:r>
              <a:t/>
            </a:r>
            <a:endParaRPr sz="1200">
              <a:latin typeface="Mada"/>
              <a:ea typeface="Mada"/>
              <a:cs typeface="Mada"/>
              <a:sym typeface="Mada"/>
            </a:endParaRPr>
          </a:p>
        </p:txBody>
      </p:sp>
      <p:pic>
        <p:nvPicPr>
          <p:cNvPr id="386" name="Google Shape;386;p21"/>
          <p:cNvPicPr preferRelativeResize="0"/>
          <p:nvPr/>
        </p:nvPicPr>
        <p:blipFill>
          <a:blip r:embed="rId3">
            <a:alphaModFix/>
          </a:blip>
          <a:stretch>
            <a:fillRect/>
          </a:stretch>
        </p:blipFill>
        <p:spPr>
          <a:xfrm>
            <a:off x="5335492" y="6674326"/>
            <a:ext cx="2036631" cy="1272900"/>
          </a:xfrm>
          <a:prstGeom prst="rect">
            <a:avLst/>
          </a:prstGeom>
          <a:noFill/>
          <a:ln>
            <a:noFill/>
          </a:ln>
        </p:spPr>
      </p:pic>
      <p:cxnSp>
        <p:nvCxnSpPr>
          <p:cNvPr id="387" name="Google Shape;387;p21"/>
          <p:cNvCxnSpPr/>
          <p:nvPr/>
        </p:nvCxnSpPr>
        <p:spPr>
          <a:xfrm>
            <a:off x="1475150" y="6287313"/>
            <a:ext cx="4698000" cy="6900"/>
          </a:xfrm>
          <a:prstGeom prst="straightConnector1">
            <a:avLst/>
          </a:prstGeom>
          <a:noFill/>
          <a:ln cap="flat" cmpd="sng" w="19050">
            <a:solidFill>
              <a:srgbClr val="7ECCC6"/>
            </a:solidFill>
            <a:prstDash val="dash"/>
            <a:round/>
            <a:headEnd len="med" w="med" type="none"/>
            <a:tailEnd len="med" w="med" type="none"/>
          </a:ln>
        </p:spPr>
      </p:cxnSp>
      <p:cxnSp>
        <p:nvCxnSpPr>
          <p:cNvPr id="388" name="Google Shape;388;p21"/>
          <p:cNvCxnSpPr/>
          <p:nvPr/>
        </p:nvCxnSpPr>
        <p:spPr>
          <a:xfrm>
            <a:off x="1447225" y="9097674"/>
            <a:ext cx="4698000" cy="6900"/>
          </a:xfrm>
          <a:prstGeom prst="straightConnector1">
            <a:avLst/>
          </a:prstGeom>
          <a:noFill/>
          <a:ln cap="flat" cmpd="sng" w="19050">
            <a:solidFill>
              <a:srgbClr val="7ECCC6"/>
            </a:solidFill>
            <a:prstDash val="dash"/>
            <a:round/>
            <a:headEnd len="med" w="med" type="none"/>
            <a:tailEnd len="med" w="med" type="none"/>
          </a:ln>
        </p:spPr>
      </p:cxnSp>
      <p:sp>
        <p:nvSpPr>
          <p:cNvPr id="389" name="Google Shape;389;p21"/>
          <p:cNvSpPr/>
          <p:nvPr/>
        </p:nvSpPr>
        <p:spPr>
          <a:xfrm>
            <a:off x="1191900" y="82978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1"/>
          <p:cNvSpPr/>
          <p:nvPr/>
        </p:nvSpPr>
        <p:spPr>
          <a:xfrm>
            <a:off x="931150" y="3690638"/>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